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256" r:id="rId2"/>
    <p:sldId id="300" r:id="rId3"/>
    <p:sldId id="295" r:id="rId4"/>
    <p:sldId id="258" r:id="rId5"/>
    <p:sldId id="305" r:id="rId6"/>
    <p:sldId id="277" r:id="rId7"/>
    <p:sldId id="324" r:id="rId8"/>
    <p:sldId id="325" r:id="rId9"/>
    <p:sldId id="326" r:id="rId10"/>
    <p:sldId id="257" r:id="rId11"/>
    <p:sldId id="292" r:id="rId12"/>
    <p:sldId id="287" r:id="rId13"/>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guide id="3" orient="horz" pos="713">
          <p15:clr>
            <a:srgbClr val="A4A3A4"/>
          </p15:clr>
        </p15:guide>
        <p15:guide id="4" pos="37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9"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1E1D"/>
    <a:srgbClr val="9F0D2F"/>
    <a:srgbClr val="931721"/>
    <a:srgbClr val="59157B"/>
    <a:srgbClr val="3A8AB0"/>
    <a:srgbClr val="72B017"/>
    <a:srgbClr val="EBB62C"/>
    <a:srgbClr val="EF7634"/>
    <a:srgbClr val="FFFFFF"/>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3" autoAdjust="0"/>
    <p:restoredTop sz="94629" autoAdjust="0"/>
  </p:normalViewPr>
  <p:slideViewPr>
    <p:cSldViewPr snapToGrid="0">
      <p:cViewPr varScale="1">
        <p:scale>
          <a:sx n="66" d="100"/>
          <a:sy n="66" d="100"/>
        </p:scale>
        <p:origin x="652" y="48"/>
      </p:cViewPr>
      <p:guideLst>
        <p:guide orient="horz" pos="2160"/>
        <p:guide pos="3744"/>
        <p:guide orient="horz" pos="713"/>
        <p:guide pos="37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100EAC-5CB5-436F-B935-A197D50AC695}" type="datetimeFigureOut">
              <a:rPr lang="en-US" smtClean="0"/>
              <a:t>6/19/2015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8A73BD-5CD0-4517-8133-F2BBB9BD590F}" type="slidenum">
              <a:rPr lang="en-US" smtClean="0"/>
              <a:t>‹#›</a:t>
            </a:fld>
            <a:endParaRPr lang="en-US"/>
          </a:p>
        </p:txBody>
      </p:sp>
    </p:spTree>
    <p:extLst>
      <p:ext uri="{BB962C8B-B14F-4D97-AF65-F5344CB8AC3E}">
        <p14:creationId xmlns:p14="http://schemas.microsoft.com/office/powerpoint/2010/main" val="30354322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CA83FD-EED9-514D-92A1-E849730077B5}" type="datetimeFigureOut">
              <a:rPr lang="en-US" smtClean="0"/>
              <a:t>6/19/2015</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A9972E-B99F-4647-9284-053CA92B6033}" type="slidenum">
              <a:rPr lang="en-US" smtClean="0"/>
              <a:t>‹#›</a:t>
            </a:fld>
            <a:endParaRPr lang="en-US"/>
          </a:p>
        </p:txBody>
      </p:sp>
    </p:spTree>
    <p:extLst>
      <p:ext uri="{BB962C8B-B14F-4D97-AF65-F5344CB8AC3E}">
        <p14:creationId xmlns:p14="http://schemas.microsoft.com/office/powerpoint/2010/main" val="4115438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9972E-B99F-4647-9284-053CA92B6033}" type="slidenum">
              <a:rPr lang="en-US" smtClean="0"/>
              <a:t>5</a:t>
            </a:fld>
            <a:endParaRPr lang="en-US"/>
          </a:p>
        </p:txBody>
      </p:sp>
    </p:spTree>
    <p:extLst>
      <p:ext uri="{BB962C8B-B14F-4D97-AF65-F5344CB8AC3E}">
        <p14:creationId xmlns:p14="http://schemas.microsoft.com/office/powerpoint/2010/main" val="3470754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9972E-B99F-4647-9284-053CA92B6033}" type="slidenum">
              <a:rPr lang="en-US" smtClean="0"/>
              <a:t>10</a:t>
            </a:fld>
            <a:endParaRPr lang="en-US"/>
          </a:p>
        </p:txBody>
      </p:sp>
    </p:spTree>
    <p:extLst>
      <p:ext uri="{BB962C8B-B14F-4D97-AF65-F5344CB8AC3E}">
        <p14:creationId xmlns:p14="http://schemas.microsoft.com/office/powerpoint/2010/main" val="3843636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Title 9"/>
          <p:cNvSpPr>
            <a:spLocks noGrp="1"/>
          </p:cNvSpPr>
          <p:nvPr>
            <p:ph type="ctrTitle" hasCustomPrompt="1"/>
          </p:nvPr>
        </p:nvSpPr>
        <p:spPr>
          <a:xfrm>
            <a:off x="1981185" y="1372652"/>
            <a:ext cx="7874011" cy="555625"/>
          </a:xfrm>
          <a:prstGeom prst="rect">
            <a:avLst/>
          </a:prstGeom>
          <a:effectLst/>
        </p:spPr>
        <p:txBody>
          <a:bodyPr/>
          <a:lstStyle>
            <a:lvl1pPr algn="ctr">
              <a:defRPr b="0">
                <a:solidFill>
                  <a:schemeClr val="tx1"/>
                </a:solidFill>
                <a:effectLst/>
              </a:defRPr>
            </a:lvl1pPr>
          </a:lstStyle>
          <a:p>
            <a:r>
              <a:rPr lang="en-US" dirty="0" smtClean="0"/>
              <a:t>Project Title</a:t>
            </a:r>
            <a:endParaRPr lang="en-US" dirty="0"/>
          </a:p>
        </p:txBody>
      </p:sp>
      <p:sp>
        <p:nvSpPr>
          <p:cNvPr id="5" name="Subtitle 10"/>
          <p:cNvSpPr>
            <a:spLocks noGrp="1"/>
          </p:cNvSpPr>
          <p:nvPr>
            <p:ph type="subTitle" idx="1" hasCustomPrompt="1"/>
          </p:nvPr>
        </p:nvSpPr>
        <p:spPr>
          <a:xfrm>
            <a:off x="1987867" y="2015171"/>
            <a:ext cx="7884262" cy="406295"/>
          </a:xfrm>
          <a:prstGeom prst="rect">
            <a:avLst/>
          </a:prstGeom>
        </p:spPr>
        <p:txBody>
          <a:bodyPr>
            <a:normAutofit/>
          </a:bodyPr>
          <a:lstStyle>
            <a:lvl1pPr marL="0" indent="0" algn="ctr">
              <a:buNone/>
              <a:defRPr sz="1800">
                <a:solidFill>
                  <a:srgbClr val="5F5F5F"/>
                </a:solidFill>
              </a:defRPr>
            </a:lvl1pPr>
          </a:lstStyle>
          <a:p>
            <a:r>
              <a:rPr lang="en-US" dirty="0" smtClean="0"/>
              <a:t>Project Subtitle</a:t>
            </a:r>
            <a:endParaRPr lang="en-US" dirty="0"/>
          </a:p>
        </p:txBody>
      </p:sp>
      <p:sp>
        <p:nvSpPr>
          <p:cNvPr id="6" name="Text Placeholder 11"/>
          <p:cNvSpPr>
            <a:spLocks noGrp="1"/>
          </p:cNvSpPr>
          <p:nvPr>
            <p:ph type="body" sz="quarter" idx="13" hasCustomPrompt="1"/>
          </p:nvPr>
        </p:nvSpPr>
        <p:spPr>
          <a:xfrm>
            <a:off x="1981185" y="2878658"/>
            <a:ext cx="7890944" cy="473075"/>
          </a:xfrm>
          <a:prstGeom prst="rect">
            <a:avLst/>
          </a:prstGeom>
        </p:spPr>
        <p:txBody>
          <a:bodyPr>
            <a:normAutofit/>
          </a:bodyPr>
          <a:lstStyle>
            <a:lvl1pPr marL="0" indent="0" algn="ctr">
              <a:buNone/>
              <a:defRPr sz="1800">
                <a:ln>
                  <a:noFill/>
                </a:ln>
                <a:solidFill>
                  <a:schemeClr val="tx2"/>
                </a:solidFill>
              </a:defRPr>
            </a:lvl1pPr>
          </a:lstStyle>
          <a:p>
            <a:fld id="{1DA1828C-87F6-6F42-AB6F-AE42AE50EF3A}" type="datetime4">
              <a:rPr lang="en-US" smtClean="0"/>
              <a:t>January 26, 2015</a:t>
            </a:fld>
            <a:endParaRPr lang="en-US" dirty="0"/>
          </a:p>
        </p:txBody>
      </p:sp>
    </p:spTree>
    <p:extLst>
      <p:ext uri="{BB962C8B-B14F-4D97-AF65-F5344CB8AC3E}">
        <p14:creationId xmlns:p14="http://schemas.microsoft.com/office/powerpoint/2010/main" val="24786260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liverable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99534" y="711201"/>
            <a:ext cx="7772400" cy="485942"/>
          </a:xfrm>
          <a:prstGeom prst="rect">
            <a:avLst/>
          </a:prstGeom>
          <a:effectLst/>
        </p:spPr>
        <p:txBody>
          <a:bodyPr anchor="t">
            <a:noAutofit/>
          </a:bodyPr>
          <a:lstStyle>
            <a:lvl1pPr algn="l">
              <a:defRPr sz="2800" b="0" cap="none">
                <a:solidFill>
                  <a:schemeClr val="bg1"/>
                </a:solidFill>
                <a:effectLst/>
                <a:latin typeface="Calibri"/>
                <a:cs typeface="Calibri"/>
              </a:defRPr>
            </a:lvl1pPr>
          </a:lstStyle>
          <a:p>
            <a:r>
              <a:rPr lang="en-US" dirty="0" smtClean="0"/>
              <a:t>Title</a:t>
            </a:r>
            <a:endParaRPr lang="en-US" dirty="0"/>
          </a:p>
        </p:txBody>
      </p:sp>
      <p:sp>
        <p:nvSpPr>
          <p:cNvPr id="10" name="Text Placeholder 9"/>
          <p:cNvSpPr>
            <a:spLocks noGrp="1"/>
          </p:cNvSpPr>
          <p:nvPr>
            <p:ph type="body" sz="quarter" idx="10"/>
          </p:nvPr>
        </p:nvSpPr>
        <p:spPr>
          <a:xfrm>
            <a:off x="474663" y="1473200"/>
            <a:ext cx="7822670" cy="1084263"/>
          </a:xfrm>
          <a:prstGeom prst="rect">
            <a:avLst/>
          </a:prstGeom>
        </p:spPr>
        <p:txBody>
          <a:bodyPr vert="horz"/>
          <a:lstStyle>
            <a:lvl1pPr marL="0" indent="0">
              <a:lnSpc>
                <a:spcPct val="120000"/>
              </a:lnSpc>
              <a:buNone/>
              <a:defRPr sz="1600">
                <a:solidFill>
                  <a:srgbClr val="5F5F5F"/>
                </a:solidFill>
              </a:defRPr>
            </a:lvl1pPr>
          </a:lstStyle>
          <a:p>
            <a:pPr lvl="0"/>
            <a:r>
              <a:rPr lang="en-US" dirty="0" smtClean="0"/>
              <a:t>Click to edit Master text styles</a:t>
            </a:r>
          </a:p>
        </p:txBody>
      </p:sp>
      <p:sp>
        <p:nvSpPr>
          <p:cNvPr id="17" name="Content Placeholder 2"/>
          <p:cNvSpPr>
            <a:spLocks noGrp="1"/>
          </p:cNvSpPr>
          <p:nvPr>
            <p:ph idx="15"/>
          </p:nvPr>
        </p:nvSpPr>
        <p:spPr>
          <a:xfrm>
            <a:off x="474132" y="2692399"/>
            <a:ext cx="6146801" cy="1490135"/>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
        <p:nvSpPr>
          <p:cNvPr id="18" name="Content Placeholder 2"/>
          <p:cNvSpPr>
            <a:spLocks noGrp="1"/>
          </p:cNvSpPr>
          <p:nvPr>
            <p:ph idx="16"/>
          </p:nvPr>
        </p:nvSpPr>
        <p:spPr>
          <a:xfrm>
            <a:off x="474132" y="4317999"/>
            <a:ext cx="6146801" cy="1490135"/>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
        <p:nvSpPr>
          <p:cNvPr id="19" name="Slide Number Placeholder 2"/>
          <p:cNvSpPr>
            <a:spLocks noGrp="1"/>
          </p:cNvSpPr>
          <p:nvPr>
            <p:ph type="sldNum" sz="quarter" idx="17"/>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22722324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liverable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99534" y="711201"/>
            <a:ext cx="7772400" cy="485942"/>
          </a:xfrm>
          <a:prstGeom prst="rect">
            <a:avLst/>
          </a:prstGeom>
          <a:effectLst/>
        </p:spPr>
        <p:txBody>
          <a:bodyPr anchor="t">
            <a:noAutofit/>
          </a:bodyPr>
          <a:lstStyle>
            <a:lvl1pPr algn="l">
              <a:defRPr sz="2800" b="0" cap="none">
                <a:solidFill>
                  <a:schemeClr val="bg1"/>
                </a:solidFill>
                <a:effectLst/>
                <a:latin typeface="Calibri"/>
                <a:cs typeface="Calibri"/>
              </a:defRPr>
            </a:lvl1pPr>
          </a:lstStyle>
          <a:p>
            <a:r>
              <a:rPr lang="en-US" dirty="0" smtClean="0"/>
              <a:t>Title</a:t>
            </a:r>
            <a:endParaRPr lang="en-US" dirty="0"/>
          </a:p>
        </p:txBody>
      </p:sp>
      <p:sp>
        <p:nvSpPr>
          <p:cNvPr id="17" name="Content Placeholder 2"/>
          <p:cNvSpPr>
            <a:spLocks noGrp="1"/>
          </p:cNvSpPr>
          <p:nvPr>
            <p:ph idx="15"/>
          </p:nvPr>
        </p:nvSpPr>
        <p:spPr>
          <a:xfrm>
            <a:off x="474133" y="1455738"/>
            <a:ext cx="5367868" cy="1964796"/>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
        <p:nvSpPr>
          <p:cNvPr id="18" name="Content Placeholder 2"/>
          <p:cNvSpPr>
            <a:spLocks noGrp="1"/>
          </p:cNvSpPr>
          <p:nvPr>
            <p:ph idx="16"/>
          </p:nvPr>
        </p:nvSpPr>
        <p:spPr>
          <a:xfrm>
            <a:off x="474133" y="3759200"/>
            <a:ext cx="5367868" cy="1811340"/>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
        <p:nvSpPr>
          <p:cNvPr id="19" name="Slide Number Placeholder 2"/>
          <p:cNvSpPr>
            <a:spLocks noGrp="1"/>
          </p:cNvSpPr>
          <p:nvPr>
            <p:ph type="sldNum" sz="quarter" idx="17"/>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7" name="Content Placeholder 2"/>
          <p:cNvSpPr>
            <a:spLocks noGrp="1"/>
          </p:cNvSpPr>
          <p:nvPr>
            <p:ph idx="18"/>
          </p:nvPr>
        </p:nvSpPr>
        <p:spPr>
          <a:xfrm>
            <a:off x="6079067" y="1455738"/>
            <a:ext cx="5401732" cy="1964796"/>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
        <p:nvSpPr>
          <p:cNvPr id="8" name="Content Placeholder 2"/>
          <p:cNvSpPr>
            <a:spLocks noGrp="1"/>
          </p:cNvSpPr>
          <p:nvPr>
            <p:ph idx="19"/>
          </p:nvPr>
        </p:nvSpPr>
        <p:spPr>
          <a:xfrm>
            <a:off x="6079067" y="3759199"/>
            <a:ext cx="5401732" cy="1811340"/>
          </a:xfrm>
          <a:prstGeom prst="rect">
            <a:avLst/>
          </a:prstGeom>
        </p:spPr>
        <p:txBody>
          <a:bodyPr/>
          <a:lstStyle>
            <a:lvl1pPr marL="0" indent="0">
              <a:lnSpc>
                <a:spcPct val="120000"/>
              </a:lnSpc>
              <a:buNone/>
              <a:defRPr sz="1600" baseline="0">
                <a:solidFill>
                  <a:srgbClr val="5F5F5F"/>
                </a:solidFill>
              </a:defRPr>
            </a:lvl1pPr>
            <a:lvl2pPr marL="742950" indent="-285750">
              <a:lnSpc>
                <a:spcPct val="120000"/>
              </a:lnSpc>
              <a:buFont typeface="Arial"/>
              <a:buChar char="•"/>
              <a:defRPr sz="1600" baseline="0">
                <a:solidFill>
                  <a:srgbClr val="5F5F5F"/>
                </a:solidFill>
              </a:defRPr>
            </a:lvl2pPr>
            <a:lvl3pPr>
              <a:defRPr sz="1600" baseline="0">
                <a:solidFill>
                  <a:schemeClr val="accent6">
                    <a:lumMod val="50000"/>
                  </a:schemeClr>
                </a:solidFill>
              </a:defRPr>
            </a:lvl3pPr>
            <a:lvl4pPr>
              <a:defRPr sz="1600" baseline="0">
                <a:solidFill>
                  <a:schemeClr val="accent6">
                    <a:lumMod val="50000"/>
                  </a:schemeClr>
                </a:solidFill>
              </a:defRPr>
            </a:lvl4pPr>
            <a:lvl5pPr>
              <a:defRPr sz="1600" baseline="0">
                <a:solidFill>
                  <a:schemeClr val="accent6">
                    <a:lumMod val="50000"/>
                  </a:schemeClr>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0267468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
        <p:nvSpPr>
          <p:cNvPr id="6" name="Title 1"/>
          <p:cNvSpPr>
            <a:spLocks noGrp="1"/>
          </p:cNvSpPr>
          <p:nvPr>
            <p:ph type="title" hasCustomPrompt="1"/>
          </p:nvPr>
        </p:nvSpPr>
        <p:spPr>
          <a:xfrm>
            <a:off x="499534" y="711201"/>
            <a:ext cx="7772400" cy="485942"/>
          </a:xfrm>
          <a:prstGeom prst="rect">
            <a:avLst/>
          </a:prstGeom>
          <a:effectLst/>
        </p:spPr>
        <p:txBody>
          <a:bodyPr anchor="t">
            <a:noAutofit/>
          </a:bodyPr>
          <a:lstStyle>
            <a:lvl1pPr algn="l">
              <a:defRPr sz="2800" b="0" cap="none">
                <a:solidFill>
                  <a:schemeClr val="tx1"/>
                </a:solidFill>
                <a:effectLst/>
                <a:latin typeface="Calibri"/>
                <a:cs typeface="Calibri"/>
              </a:defRPr>
            </a:lvl1pPr>
          </a:lstStyle>
          <a:p>
            <a:r>
              <a:rPr lang="en-US" dirty="0" smtClean="0"/>
              <a:t>Title</a:t>
            </a:r>
            <a:endParaRPr lang="en-US" dirty="0"/>
          </a:p>
        </p:txBody>
      </p:sp>
    </p:spTree>
    <p:extLst>
      <p:ext uri="{BB962C8B-B14F-4D97-AF65-F5344CB8AC3E}">
        <p14:creationId xmlns:p14="http://schemas.microsoft.com/office/powerpoint/2010/main" val="10881605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hite Background">
    <p:spTree>
      <p:nvGrpSpPr>
        <p:cNvPr id="1" name=""/>
        <p:cNvGrpSpPr/>
        <p:nvPr/>
      </p:nvGrpSpPr>
      <p:grpSpPr>
        <a:xfrm>
          <a:off x="0" y="0"/>
          <a:ext cx="0" cy="0"/>
          <a:chOff x="0" y="0"/>
          <a:chExt cx="0" cy="0"/>
        </a:xfrm>
      </p:grpSpPr>
      <p:sp>
        <p:nvSpPr>
          <p:cNvPr id="10" name="Content Placeholder 2"/>
          <p:cNvSpPr>
            <a:spLocks noGrp="1"/>
          </p:cNvSpPr>
          <p:nvPr>
            <p:ph idx="13"/>
          </p:nvPr>
        </p:nvSpPr>
        <p:spPr>
          <a:xfrm>
            <a:off x="6282263" y="1346199"/>
            <a:ext cx="5249335" cy="4597401"/>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491063" y="1346199"/>
            <a:ext cx="5249335" cy="4597401"/>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Tree>
    <p:extLst>
      <p:ext uri="{BB962C8B-B14F-4D97-AF65-F5344CB8AC3E}">
        <p14:creationId xmlns:p14="http://schemas.microsoft.com/office/powerpoint/2010/main" val="6012808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Dark Backgroun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6282263" y="1346199"/>
            <a:ext cx="5249335" cy="4597401"/>
          </a:xfrm>
          <a:prstGeom prst="rect">
            <a:avLst/>
          </a:prstGeom>
        </p:spPr>
        <p:txBody>
          <a:bodyPr/>
          <a:lstStyle>
            <a:lvl1pPr marL="0" indent="0">
              <a:lnSpc>
                <a:spcPct val="120000"/>
              </a:lnSpc>
              <a:buNone/>
              <a:defRPr sz="2000" baseline="0">
                <a:solidFill>
                  <a:srgbClr val="FFFFFF"/>
                </a:solidFill>
              </a:defRPr>
            </a:lvl1pPr>
            <a:lvl2pPr>
              <a:lnSpc>
                <a:spcPct val="120000"/>
              </a:lnSpc>
              <a:defRPr sz="1600" baseline="0">
                <a:solidFill>
                  <a:srgbClr val="FFFFFF"/>
                </a:solidFill>
              </a:defRPr>
            </a:lvl2pPr>
            <a:lvl3pPr>
              <a:lnSpc>
                <a:spcPct val="120000"/>
              </a:lnSpc>
              <a:defRPr sz="1600" baseline="0">
                <a:solidFill>
                  <a:srgbClr val="FFFFFF"/>
                </a:solidFill>
              </a:defRPr>
            </a:lvl3pPr>
            <a:lvl4pPr>
              <a:lnSpc>
                <a:spcPct val="120000"/>
              </a:lnSpc>
              <a:defRPr sz="1600" baseline="0">
                <a:solidFill>
                  <a:srgbClr val="FFFFFF"/>
                </a:solidFill>
              </a:defRPr>
            </a:lvl4pPr>
            <a:lvl5pPr>
              <a:lnSpc>
                <a:spcPct val="120000"/>
              </a:lnSpc>
              <a:defRPr sz="1600" baseline="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491063" y="1346199"/>
            <a:ext cx="5249335" cy="4597401"/>
          </a:xfrm>
          <a:prstGeom prst="rect">
            <a:avLst/>
          </a:prstGeom>
        </p:spPr>
        <p:txBody>
          <a:bodyPr/>
          <a:lstStyle>
            <a:lvl1pPr marL="0" indent="0">
              <a:lnSpc>
                <a:spcPct val="120000"/>
              </a:lnSpc>
              <a:buNone/>
              <a:defRPr sz="2000" baseline="0">
                <a:solidFill>
                  <a:srgbClr val="FFFFFF"/>
                </a:solidFill>
              </a:defRPr>
            </a:lvl1pPr>
            <a:lvl2pPr>
              <a:lnSpc>
                <a:spcPct val="120000"/>
              </a:lnSpc>
              <a:defRPr sz="1600" baseline="0">
                <a:solidFill>
                  <a:srgbClr val="FFFFFF"/>
                </a:solidFill>
              </a:defRPr>
            </a:lvl2pPr>
            <a:lvl3pPr>
              <a:lnSpc>
                <a:spcPct val="120000"/>
              </a:lnSpc>
              <a:defRPr sz="1600" baseline="0">
                <a:solidFill>
                  <a:srgbClr val="FFFFFF"/>
                </a:solidFill>
              </a:defRPr>
            </a:lvl3pPr>
            <a:lvl4pPr>
              <a:lnSpc>
                <a:spcPct val="120000"/>
              </a:lnSpc>
              <a:defRPr sz="1600" baseline="0">
                <a:solidFill>
                  <a:srgbClr val="FFFFFF"/>
                </a:solidFill>
              </a:defRPr>
            </a:lvl4pPr>
            <a:lvl5pPr>
              <a:lnSpc>
                <a:spcPct val="120000"/>
              </a:lnSpc>
              <a:defRPr sz="1600" baseline="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Tree>
    <p:extLst>
      <p:ext uri="{BB962C8B-B14F-4D97-AF65-F5344CB8AC3E}">
        <p14:creationId xmlns:p14="http://schemas.microsoft.com/office/powerpoint/2010/main" val="21039722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0" name="Content Placeholder 2"/>
          <p:cNvSpPr>
            <a:spLocks noGrp="1"/>
          </p:cNvSpPr>
          <p:nvPr>
            <p:ph idx="13" hasCustomPrompt="1"/>
          </p:nvPr>
        </p:nvSpPr>
        <p:spPr>
          <a:xfrm>
            <a:off x="6197598" y="1320800"/>
            <a:ext cx="5249335" cy="4572000"/>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Add Picture</a:t>
            </a:r>
            <a:endParaRPr lang="en-US" dirty="0"/>
          </a:p>
        </p:txBody>
      </p:sp>
      <p:sp>
        <p:nvSpPr>
          <p:cNvPr id="9" name="Content Placeholder 2"/>
          <p:cNvSpPr>
            <a:spLocks noGrp="1"/>
          </p:cNvSpPr>
          <p:nvPr>
            <p:ph idx="15"/>
          </p:nvPr>
        </p:nvSpPr>
        <p:spPr>
          <a:xfrm>
            <a:off x="491063" y="1329266"/>
            <a:ext cx="5249335" cy="4830764"/>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Tree>
    <p:extLst>
      <p:ext uri="{BB962C8B-B14F-4D97-AF65-F5344CB8AC3E}">
        <p14:creationId xmlns:p14="http://schemas.microsoft.com/office/powerpoint/2010/main" val="23509457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Double Picture">
    <p:spTree>
      <p:nvGrpSpPr>
        <p:cNvPr id="1" name=""/>
        <p:cNvGrpSpPr/>
        <p:nvPr/>
      </p:nvGrpSpPr>
      <p:grpSpPr>
        <a:xfrm>
          <a:off x="0" y="0"/>
          <a:ext cx="0" cy="0"/>
          <a:chOff x="0" y="0"/>
          <a:chExt cx="0" cy="0"/>
        </a:xfrm>
      </p:grpSpPr>
      <p:sp>
        <p:nvSpPr>
          <p:cNvPr id="10" name="Content Placeholder 2"/>
          <p:cNvSpPr>
            <a:spLocks noGrp="1"/>
          </p:cNvSpPr>
          <p:nvPr>
            <p:ph idx="13" hasCustomPrompt="1"/>
          </p:nvPr>
        </p:nvSpPr>
        <p:spPr>
          <a:xfrm>
            <a:off x="6197598" y="1320800"/>
            <a:ext cx="5249335" cy="2082800"/>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Add Picture</a:t>
            </a:r>
            <a:endParaRPr lang="en-US" dirty="0"/>
          </a:p>
        </p:txBody>
      </p:sp>
      <p:sp>
        <p:nvSpPr>
          <p:cNvPr id="9" name="Content Placeholder 2"/>
          <p:cNvSpPr>
            <a:spLocks noGrp="1"/>
          </p:cNvSpPr>
          <p:nvPr>
            <p:ph idx="15"/>
          </p:nvPr>
        </p:nvSpPr>
        <p:spPr>
          <a:xfrm>
            <a:off x="491063" y="1329266"/>
            <a:ext cx="5249335" cy="4830764"/>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
        <p:nvSpPr>
          <p:cNvPr id="6" name="Content Placeholder 2"/>
          <p:cNvSpPr>
            <a:spLocks noGrp="1"/>
          </p:cNvSpPr>
          <p:nvPr>
            <p:ph idx="16" hasCustomPrompt="1"/>
          </p:nvPr>
        </p:nvSpPr>
        <p:spPr>
          <a:xfrm>
            <a:off x="6197598" y="3826933"/>
            <a:ext cx="5249335" cy="2065867"/>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Add Picture</a:t>
            </a:r>
            <a:endParaRPr lang="en-US" dirty="0"/>
          </a:p>
        </p:txBody>
      </p:sp>
    </p:spTree>
    <p:extLst>
      <p:ext uri="{BB962C8B-B14F-4D97-AF65-F5344CB8AC3E}">
        <p14:creationId xmlns:p14="http://schemas.microsoft.com/office/powerpoint/2010/main" val="372545802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icture at Bottom">
    <p:spTree>
      <p:nvGrpSpPr>
        <p:cNvPr id="1" name=""/>
        <p:cNvGrpSpPr/>
        <p:nvPr/>
      </p:nvGrpSpPr>
      <p:grpSpPr>
        <a:xfrm>
          <a:off x="0" y="0"/>
          <a:ext cx="0" cy="0"/>
          <a:chOff x="0" y="0"/>
          <a:chExt cx="0" cy="0"/>
        </a:xfrm>
      </p:grpSpPr>
      <p:sp>
        <p:nvSpPr>
          <p:cNvPr id="10" name="Content Placeholder 2"/>
          <p:cNvSpPr>
            <a:spLocks noGrp="1"/>
          </p:cNvSpPr>
          <p:nvPr>
            <p:ph idx="13" hasCustomPrompt="1"/>
          </p:nvPr>
        </p:nvSpPr>
        <p:spPr>
          <a:xfrm>
            <a:off x="491064" y="3691467"/>
            <a:ext cx="10972803" cy="2082800"/>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Add Picture</a:t>
            </a:r>
            <a:endParaRPr lang="en-US" dirty="0"/>
          </a:p>
        </p:txBody>
      </p:sp>
      <p:sp>
        <p:nvSpPr>
          <p:cNvPr id="9" name="Content Placeholder 2"/>
          <p:cNvSpPr>
            <a:spLocks noGrp="1"/>
          </p:cNvSpPr>
          <p:nvPr>
            <p:ph idx="15"/>
          </p:nvPr>
        </p:nvSpPr>
        <p:spPr>
          <a:xfrm>
            <a:off x="491063" y="1329266"/>
            <a:ext cx="5249337" cy="2108201"/>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txBox="1">
            <a:spLocks/>
          </p:cNvSpPr>
          <p:nvPr userDrawn="1"/>
        </p:nvSpPr>
        <p:spPr>
          <a:xfrm>
            <a:off x="228600" y="6492875"/>
            <a:ext cx="3048000" cy="365125"/>
          </a:xfrm>
          <a:prstGeom prst="rect">
            <a:avLst/>
          </a:prstGeom>
        </p:spPr>
        <p:txBody>
          <a:bodyP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8AE2B2-4097-42FA-9779-17518227B496}" type="slidenum">
              <a:rPr lang="en-US" smtClean="0"/>
              <a:pPr/>
              <a:t>‹#›</a:t>
            </a:fld>
            <a:endParaRPr lang="en-US"/>
          </a:p>
        </p:txBody>
      </p:sp>
      <p:sp>
        <p:nvSpPr>
          <p:cNvPr id="7" name="Content Placeholder 2"/>
          <p:cNvSpPr>
            <a:spLocks noGrp="1"/>
          </p:cNvSpPr>
          <p:nvPr>
            <p:ph idx="16"/>
          </p:nvPr>
        </p:nvSpPr>
        <p:spPr>
          <a:xfrm>
            <a:off x="6180663" y="1329266"/>
            <a:ext cx="5249337" cy="2108201"/>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34579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uter with Conten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7391400" y="973672"/>
            <a:ext cx="4191000" cy="4919127"/>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2"/>
            <a:endParaRPr lang="en-US" dirty="0" smtClean="0"/>
          </a:p>
        </p:txBody>
      </p:sp>
      <p:sp>
        <p:nvSpPr>
          <p:cNvPr id="8"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9"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4" name="Picture Placeholder 3"/>
          <p:cNvSpPr>
            <a:spLocks noGrp="1"/>
          </p:cNvSpPr>
          <p:nvPr>
            <p:ph type="pic" sz="quarter" idx="14" hasCustomPrompt="1"/>
          </p:nvPr>
        </p:nvSpPr>
        <p:spPr>
          <a:xfrm>
            <a:off x="898000" y="2235730"/>
            <a:ext cx="5994400" cy="3792537"/>
          </a:xfrm>
          <a:prstGeom prst="rect">
            <a:avLst/>
          </a:prstGeom>
        </p:spPr>
        <p:txBody>
          <a:bodyPr vert="horz"/>
          <a:lstStyle>
            <a:lvl1pPr marL="0" indent="0">
              <a:buNone/>
              <a:defRPr baseline="0">
                <a:solidFill>
                  <a:schemeClr val="bg1"/>
                </a:solidFill>
              </a:defRPr>
            </a:lvl1pPr>
          </a:lstStyle>
          <a:p>
            <a:r>
              <a:rPr lang="en-US" dirty="0" smtClean="0"/>
              <a:t>Add Picture </a:t>
            </a:r>
            <a:endParaRPr lang="en-US" dirty="0"/>
          </a:p>
        </p:txBody>
      </p:sp>
    </p:spTree>
    <p:extLst>
      <p:ext uri="{BB962C8B-B14F-4D97-AF65-F5344CB8AC3E}">
        <p14:creationId xmlns:p14="http://schemas.microsoft.com/office/powerpoint/2010/main" val="23353945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uter with Conten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7391400" y="973672"/>
            <a:ext cx="4191000" cy="4919127"/>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9"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4" name="Picture Placeholder 3"/>
          <p:cNvSpPr>
            <a:spLocks noGrp="1"/>
          </p:cNvSpPr>
          <p:nvPr>
            <p:ph type="pic" sz="quarter" idx="14" hasCustomPrompt="1"/>
          </p:nvPr>
        </p:nvSpPr>
        <p:spPr>
          <a:xfrm>
            <a:off x="389999" y="1862667"/>
            <a:ext cx="6163201" cy="3539064"/>
          </a:xfrm>
          <a:prstGeom prst="rect">
            <a:avLst/>
          </a:prstGeom>
        </p:spPr>
        <p:txBody>
          <a:bodyPr vert="horz"/>
          <a:lstStyle>
            <a:lvl1pPr marL="0" indent="0">
              <a:buNone/>
              <a:defRPr baseline="0">
                <a:solidFill>
                  <a:schemeClr val="bg1"/>
                </a:solidFill>
              </a:defRPr>
            </a:lvl1pPr>
          </a:lstStyle>
          <a:p>
            <a:r>
              <a:rPr lang="en-US" dirty="0" smtClean="0"/>
              <a:t>Add Picture </a:t>
            </a:r>
            <a:endParaRPr lang="en-US" dirty="0"/>
          </a:p>
        </p:txBody>
      </p:sp>
    </p:spTree>
    <p:extLst>
      <p:ext uri="{BB962C8B-B14F-4D97-AF65-F5344CB8AC3E}">
        <p14:creationId xmlns:p14="http://schemas.microsoft.com/office/powerpoint/2010/main" val="33854238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1221159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bile with Conten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5469467" y="973672"/>
            <a:ext cx="5960533" cy="4919127"/>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9"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pic>
        <p:nvPicPr>
          <p:cNvPr id="11" name="Picture 10" descr="iPhon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2466" y="1354665"/>
            <a:ext cx="2396067" cy="5342746"/>
          </a:xfrm>
          <a:prstGeom prst="rect">
            <a:avLst/>
          </a:prstGeom>
        </p:spPr>
      </p:pic>
      <p:sp>
        <p:nvSpPr>
          <p:cNvPr id="12" name="Picture Placeholder 3"/>
          <p:cNvSpPr>
            <a:spLocks noGrp="1"/>
          </p:cNvSpPr>
          <p:nvPr>
            <p:ph type="pic" sz="quarter" idx="14" hasCustomPrompt="1"/>
          </p:nvPr>
        </p:nvSpPr>
        <p:spPr>
          <a:xfrm>
            <a:off x="390001" y="1964792"/>
            <a:ext cx="2149999" cy="3877206"/>
          </a:xfrm>
          <a:prstGeom prst="rect">
            <a:avLst/>
          </a:prstGeom>
        </p:spPr>
        <p:txBody>
          <a:bodyPr vert="horz"/>
          <a:lstStyle>
            <a:lvl1pPr marL="0" indent="0">
              <a:buNone/>
              <a:defRPr sz="2400" baseline="0">
                <a:solidFill>
                  <a:schemeClr val="bg1"/>
                </a:solidFill>
              </a:defRPr>
            </a:lvl1pPr>
          </a:lstStyle>
          <a:p>
            <a:r>
              <a:rPr lang="en-US" dirty="0" smtClean="0"/>
              <a:t>Add Picture </a:t>
            </a:r>
            <a:r>
              <a:rPr lang="en-US" sz="2600" b="0" i="0" dirty="0" smtClean="0">
                <a:solidFill>
                  <a:srgbClr val="000000"/>
                </a:solidFill>
                <a:latin typeface="Lucida Grande"/>
                <a:ea typeface="Lucida Grande"/>
                <a:cs typeface="Lucida Grande"/>
              </a:rPr>
              <a:t>1_Computer Slide</a:t>
            </a:r>
            <a:endParaRPr lang="en-US" dirty="0"/>
          </a:p>
        </p:txBody>
      </p:sp>
      <p:pic>
        <p:nvPicPr>
          <p:cNvPr id="13" name="Picture 12" descr="iPhon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836332" y="1354665"/>
            <a:ext cx="2396067" cy="5342746"/>
          </a:xfrm>
          <a:prstGeom prst="rect">
            <a:avLst/>
          </a:prstGeom>
        </p:spPr>
      </p:pic>
      <p:sp>
        <p:nvSpPr>
          <p:cNvPr id="14" name="Picture Placeholder 3"/>
          <p:cNvSpPr>
            <a:spLocks noGrp="1"/>
          </p:cNvSpPr>
          <p:nvPr>
            <p:ph type="pic" sz="quarter" idx="15" hasCustomPrompt="1"/>
          </p:nvPr>
        </p:nvSpPr>
        <p:spPr>
          <a:xfrm>
            <a:off x="2963867" y="1964792"/>
            <a:ext cx="2149999" cy="3877206"/>
          </a:xfrm>
          <a:prstGeom prst="rect">
            <a:avLst/>
          </a:prstGeom>
        </p:spPr>
        <p:txBody>
          <a:bodyPr vert="horz"/>
          <a:lstStyle>
            <a:lvl1pPr marL="0" indent="0">
              <a:buNone/>
              <a:defRPr sz="2400" baseline="0">
                <a:solidFill>
                  <a:schemeClr val="bg1"/>
                </a:solidFill>
              </a:defRPr>
            </a:lvl1pPr>
          </a:lstStyle>
          <a:p>
            <a:r>
              <a:rPr lang="en-US" dirty="0" smtClean="0"/>
              <a:t>Add Picture </a:t>
            </a:r>
            <a:r>
              <a:rPr lang="en-US" sz="2600" b="0" i="0" dirty="0" smtClean="0">
                <a:solidFill>
                  <a:srgbClr val="000000"/>
                </a:solidFill>
                <a:latin typeface="Lucida Grande"/>
                <a:ea typeface="Lucida Grande"/>
                <a:cs typeface="Lucida Grande"/>
              </a:rPr>
              <a:t>1_Computer Slide</a:t>
            </a:r>
            <a:endParaRPr lang="en-US" dirty="0"/>
          </a:p>
        </p:txBody>
      </p:sp>
    </p:spTree>
    <p:extLst>
      <p:ext uri="{BB962C8B-B14F-4D97-AF65-F5344CB8AC3E}">
        <p14:creationId xmlns:p14="http://schemas.microsoft.com/office/powerpoint/2010/main" val="421192521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9" name="Content Placeholder 2"/>
          <p:cNvSpPr>
            <a:spLocks noGrp="1"/>
          </p:cNvSpPr>
          <p:nvPr>
            <p:ph idx="15"/>
          </p:nvPr>
        </p:nvSpPr>
        <p:spPr>
          <a:xfrm>
            <a:off x="491063" y="1295400"/>
            <a:ext cx="3429000" cy="46651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6"/>
          </p:nvPr>
        </p:nvSpPr>
        <p:spPr>
          <a:xfrm>
            <a:off x="4241799" y="1295400"/>
            <a:ext cx="3429000" cy="46651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7992535" y="1295400"/>
            <a:ext cx="3429000" cy="46651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0"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6974423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ser Types">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2" name="Rectangle 11"/>
          <p:cNvSpPr/>
          <p:nvPr userDrawn="1"/>
        </p:nvSpPr>
        <p:spPr>
          <a:xfrm>
            <a:off x="4318527" y="1337733"/>
            <a:ext cx="3403070" cy="77893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060794" y="1337733"/>
            <a:ext cx="3403070" cy="77893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userDrawn="1"/>
        </p:nvSpPr>
        <p:spPr>
          <a:xfrm>
            <a:off x="576263" y="1337733"/>
            <a:ext cx="3403070" cy="77893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a:spLocks noGrp="1"/>
          </p:cNvSpPr>
          <p:nvPr>
            <p:ph idx="15"/>
          </p:nvPr>
        </p:nvSpPr>
        <p:spPr>
          <a:xfrm>
            <a:off x="576262" y="2167468"/>
            <a:ext cx="3386137" cy="3572932"/>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6"/>
          </p:nvPr>
        </p:nvSpPr>
        <p:spPr>
          <a:xfrm>
            <a:off x="4318000" y="2167466"/>
            <a:ext cx="3386666" cy="35729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8060267" y="2150532"/>
            <a:ext cx="3403600" cy="36237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0"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rgbClr val="DFDFDF"/>
                </a:solidFill>
              </a:defRPr>
            </a:lvl1pPr>
          </a:lstStyle>
          <a:p>
            <a:fld id="{D98AE2B2-4097-42FA-9779-17518227B496}" type="slidenum">
              <a:rPr lang="en-US" smtClean="0"/>
              <a:pPr/>
              <a:t>‹#›</a:t>
            </a:fld>
            <a:endParaRPr lang="en-US" dirty="0"/>
          </a:p>
        </p:txBody>
      </p:sp>
      <p:sp>
        <p:nvSpPr>
          <p:cNvPr id="3" name="Text Placeholder 2"/>
          <p:cNvSpPr>
            <a:spLocks noGrp="1"/>
          </p:cNvSpPr>
          <p:nvPr>
            <p:ph type="body" sz="quarter" idx="18"/>
          </p:nvPr>
        </p:nvSpPr>
        <p:spPr>
          <a:xfrm>
            <a:off x="1456267" y="1473200"/>
            <a:ext cx="2421996" cy="609600"/>
          </a:xfrm>
          <a:prstGeom prst="rect">
            <a:avLst/>
          </a:prstGeom>
        </p:spPr>
        <p:txBody>
          <a:bodyPr vert="horz"/>
          <a:lstStyle>
            <a:lvl1pPr marL="0" indent="0">
              <a:buNone/>
              <a:defRPr sz="24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
        <p:nvSpPr>
          <p:cNvPr id="15" name="Text Placeholder 2"/>
          <p:cNvSpPr>
            <a:spLocks noGrp="1"/>
          </p:cNvSpPr>
          <p:nvPr>
            <p:ph type="body" sz="quarter" idx="19"/>
          </p:nvPr>
        </p:nvSpPr>
        <p:spPr>
          <a:xfrm>
            <a:off x="5249332" y="1473200"/>
            <a:ext cx="2354263" cy="609600"/>
          </a:xfrm>
          <a:prstGeom prst="rect">
            <a:avLst/>
          </a:prstGeom>
        </p:spPr>
        <p:txBody>
          <a:bodyPr vert="horz"/>
          <a:lstStyle>
            <a:lvl1pPr marL="0" indent="0">
              <a:buNone/>
              <a:defRPr sz="24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
        <p:nvSpPr>
          <p:cNvPr id="16" name="Text Placeholder 2"/>
          <p:cNvSpPr>
            <a:spLocks noGrp="1"/>
          </p:cNvSpPr>
          <p:nvPr>
            <p:ph type="body" sz="quarter" idx="20"/>
          </p:nvPr>
        </p:nvSpPr>
        <p:spPr>
          <a:xfrm>
            <a:off x="8957733" y="1473200"/>
            <a:ext cx="2421996" cy="609600"/>
          </a:xfrm>
          <a:prstGeom prst="rect">
            <a:avLst/>
          </a:prstGeom>
        </p:spPr>
        <p:txBody>
          <a:bodyPr vert="horz"/>
          <a:lstStyle>
            <a:lvl1pPr marL="0" indent="0">
              <a:buNone/>
              <a:defRPr sz="24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402067351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Challenges Horizontal">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593725" y="1490133"/>
            <a:ext cx="3284008" cy="11514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593725" y="3132666"/>
            <a:ext cx="3284008" cy="11514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93725" y="4707466"/>
            <a:ext cx="3284008" cy="11514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a:spLocks noGrp="1"/>
          </p:cNvSpPr>
          <p:nvPr>
            <p:ph idx="15"/>
          </p:nvPr>
        </p:nvSpPr>
        <p:spPr>
          <a:xfrm>
            <a:off x="4182532" y="1388534"/>
            <a:ext cx="7298267" cy="1371599"/>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6"/>
          </p:nvPr>
        </p:nvSpPr>
        <p:spPr>
          <a:xfrm>
            <a:off x="4190998" y="3031067"/>
            <a:ext cx="7289802" cy="1286934"/>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4182535" y="4590522"/>
            <a:ext cx="7298265" cy="1370012"/>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0"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rgbClr val="5F5F5F"/>
                </a:solidFill>
              </a:defRPr>
            </a:lvl1pPr>
          </a:lstStyle>
          <a:p>
            <a:fld id="{D98AE2B2-4097-42FA-9779-17518227B496}" type="slidenum">
              <a:rPr lang="en-US" smtClean="0"/>
              <a:pPr/>
              <a:t>‹#›</a:t>
            </a:fld>
            <a:endParaRPr lang="en-US" dirty="0"/>
          </a:p>
        </p:txBody>
      </p:sp>
      <p:sp>
        <p:nvSpPr>
          <p:cNvPr id="3" name="Text Placeholder 2"/>
          <p:cNvSpPr>
            <a:spLocks noGrp="1"/>
          </p:cNvSpPr>
          <p:nvPr>
            <p:ph type="body" sz="quarter" idx="18"/>
          </p:nvPr>
        </p:nvSpPr>
        <p:spPr>
          <a:xfrm>
            <a:off x="830263" y="1761067"/>
            <a:ext cx="2794000" cy="609600"/>
          </a:xfrm>
          <a:prstGeom prst="rect">
            <a:avLst/>
          </a:prstGeom>
        </p:spPr>
        <p:txBody>
          <a:bodyPr vert="horz"/>
          <a:lstStyle>
            <a:lvl1pPr marL="0" indent="0" algn="ctr">
              <a:buNone/>
              <a:defRPr sz="18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
        <p:nvSpPr>
          <p:cNvPr id="15" name="Text Placeholder 2"/>
          <p:cNvSpPr>
            <a:spLocks noGrp="1"/>
          </p:cNvSpPr>
          <p:nvPr>
            <p:ph type="body" sz="quarter" idx="19"/>
          </p:nvPr>
        </p:nvSpPr>
        <p:spPr>
          <a:xfrm>
            <a:off x="830263" y="3369734"/>
            <a:ext cx="2794000" cy="609600"/>
          </a:xfrm>
          <a:prstGeom prst="rect">
            <a:avLst/>
          </a:prstGeom>
        </p:spPr>
        <p:txBody>
          <a:bodyPr vert="horz"/>
          <a:lstStyle>
            <a:lvl1pPr marL="0" indent="0" algn="ctr">
              <a:buNone/>
              <a:defRPr sz="18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
        <p:nvSpPr>
          <p:cNvPr id="16" name="Text Placeholder 2"/>
          <p:cNvSpPr>
            <a:spLocks noGrp="1"/>
          </p:cNvSpPr>
          <p:nvPr>
            <p:ph type="body" sz="quarter" idx="20"/>
          </p:nvPr>
        </p:nvSpPr>
        <p:spPr>
          <a:xfrm>
            <a:off x="830263" y="4995333"/>
            <a:ext cx="2794000" cy="609600"/>
          </a:xfrm>
          <a:prstGeom prst="rect">
            <a:avLst/>
          </a:prstGeom>
        </p:spPr>
        <p:txBody>
          <a:bodyPr vert="horz"/>
          <a:lstStyle>
            <a:lvl1pPr marL="0" indent="0" algn="ctr">
              <a:buNone/>
              <a:defRPr sz="18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6477448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stive or Negative Comparison">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423331" y="4622798"/>
            <a:ext cx="5486400" cy="18457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491063" y="1295400"/>
            <a:ext cx="11074402" cy="2819400"/>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6"/>
          </p:nvPr>
        </p:nvSpPr>
        <p:spPr>
          <a:xfrm>
            <a:off x="6172200" y="4622798"/>
            <a:ext cx="5486400" cy="18457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73971326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ri-Conten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idx="13"/>
          </p:nvPr>
        </p:nvSpPr>
        <p:spPr>
          <a:xfrm>
            <a:off x="423331" y="4605865"/>
            <a:ext cx="5486400" cy="18457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491063" y="1295400"/>
            <a:ext cx="11074402" cy="2819400"/>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6"/>
          </p:nvPr>
        </p:nvSpPr>
        <p:spPr>
          <a:xfrm>
            <a:off x="6172200" y="4605865"/>
            <a:ext cx="5486400" cy="1845733"/>
          </a:xfrm>
          <a:prstGeom prst="rect">
            <a:avLst/>
          </a:prstGeom>
        </p:spPr>
        <p:txBody>
          <a:bodyPr/>
          <a:lstStyle>
            <a:lvl1pPr marL="0" indent="0">
              <a:lnSpc>
                <a:spcPct val="120000"/>
              </a:lnSpc>
              <a:buNone/>
              <a:defRPr sz="2000" baseline="0">
                <a:solidFill>
                  <a:schemeClr val="tx2"/>
                </a:solidFill>
              </a:defRPr>
            </a:lvl1pPr>
            <a:lvl2pPr marL="742950" indent="-285750">
              <a:lnSpc>
                <a:spcPct val="120000"/>
              </a:lnSpc>
              <a:buFont typeface="Arial"/>
              <a:buChar char="•"/>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hasCustomPrompt="1"/>
          </p:nvPr>
        </p:nvSpPr>
        <p:spPr>
          <a:xfrm>
            <a:off x="499528" y="770459"/>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3"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30692108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5"/>
          </p:nvPr>
        </p:nvSpPr>
        <p:spPr>
          <a:xfrm>
            <a:off x="491063" y="1295400"/>
            <a:ext cx="11353800" cy="4572000"/>
          </a:xfrm>
          <a:prstGeom prst="rect">
            <a:avLst/>
          </a:prstGeom>
        </p:spPr>
        <p:txBody>
          <a:bodyPr/>
          <a:lstStyle>
            <a:lvl1pPr marL="0" indent="0">
              <a:lnSpc>
                <a:spcPct val="120000"/>
              </a:lnSpc>
              <a:buNone/>
              <a:defRPr sz="2000" baseline="0">
                <a:solidFill>
                  <a:schemeClr val="tx2"/>
                </a:solidFill>
              </a:defRPr>
            </a:lvl1pPr>
            <a:lvl2pPr>
              <a:lnSpc>
                <a:spcPct val="120000"/>
              </a:lnSpc>
              <a:defRPr sz="1600" baseline="0">
                <a:solidFill>
                  <a:schemeClr val="tx2"/>
                </a:solidFill>
              </a:defRPr>
            </a:lvl2pPr>
            <a:lvl3pPr>
              <a:lnSpc>
                <a:spcPct val="120000"/>
              </a:lnSpc>
              <a:defRPr sz="1600" baseline="0">
                <a:solidFill>
                  <a:schemeClr val="tx2"/>
                </a:solidFill>
              </a:defRPr>
            </a:lvl3pPr>
            <a:lvl4pPr>
              <a:lnSpc>
                <a:spcPct val="120000"/>
              </a:lnSpc>
              <a:defRPr sz="1600" baseline="0">
                <a:solidFill>
                  <a:schemeClr val="tx2"/>
                </a:solidFill>
              </a:defRPr>
            </a:lvl4pPr>
            <a:lvl5pPr>
              <a:lnSpc>
                <a:spcPct val="120000"/>
              </a:lnSpc>
              <a:defRPr sz="1600" baseline="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91598" y="768711"/>
            <a:ext cx="7772400" cy="485942"/>
          </a:xfrm>
          <a:prstGeom prst="rect">
            <a:avLst/>
          </a:prstGeom>
          <a:effectLst/>
        </p:spPr>
        <p:txBody>
          <a:bodyPr anchor="t">
            <a:normAutofit/>
          </a:bodyPr>
          <a:lstStyle>
            <a:lvl1pPr algn="l">
              <a:defRPr sz="2400" b="0" cap="none">
                <a:solidFill>
                  <a:schemeClr val="tx1"/>
                </a:solidFill>
                <a:effectLst/>
                <a:latin typeface="Calibri"/>
                <a:cs typeface="Calibri"/>
              </a:defRPr>
            </a:lvl1pPr>
          </a:lstStyle>
          <a:p>
            <a:r>
              <a:rPr lang="en-US" dirty="0" smtClean="0"/>
              <a:t>Click To Edit Master Title Style</a:t>
            </a:r>
            <a:endParaRPr lang="en-US" dirty="0"/>
          </a:p>
        </p:txBody>
      </p:sp>
      <p:sp>
        <p:nvSpPr>
          <p:cNvPr id="10"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3218299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ic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rgbClr val="9F0D2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93725" y="458338"/>
            <a:ext cx="4875742"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4"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5" name="Text Placeholder 6"/>
          <p:cNvSpPr>
            <a:spLocks noGrp="1"/>
          </p:cNvSpPr>
          <p:nvPr>
            <p:ph type="body" sz="quarter" idx="14"/>
          </p:nvPr>
        </p:nvSpPr>
        <p:spPr>
          <a:xfrm>
            <a:off x="598729" y="3428994"/>
            <a:ext cx="4870738"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500924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search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5503333" y="4792134"/>
            <a:ext cx="6383866" cy="9144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Text Placeholder 6"/>
          <p:cNvSpPr>
            <a:spLocks noGrp="1"/>
          </p:cNvSpPr>
          <p:nvPr>
            <p:ph type="body" sz="quarter" idx="13"/>
          </p:nvPr>
        </p:nvSpPr>
        <p:spPr>
          <a:xfrm>
            <a:off x="588716" y="458338"/>
            <a:ext cx="4880751"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2"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3725" y="3428994"/>
            <a:ext cx="4875742"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41676619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Framework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rgbClr val="EBB6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93725" y="458338"/>
            <a:ext cx="4875742"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3"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8729" y="3428994"/>
            <a:ext cx="4870738"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24008714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alidate Design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rgbClr val="72B017">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93725" y="458338"/>
            <a:ext cx="4875742"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3"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8729" y="3428994"/>
            <a:ext cx="4870738"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24008714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action Design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chemeClr val="accent5">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88716" y="458338"/>
            <a:ext cx="4880751"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3"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3725" y="3428994"/>
            <a:ext cx="4875742"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24008714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sual Design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rgbClr val="3A8AB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88716" y="458338"/>
            <a:ext cx="4880751"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3"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3725" y="3428994"/>
            <a:ext cx="4875742"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24008714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velopment Title Slid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
        <p:nvSpPr>
          <p:cNvPr id="9" name="Rectangle 8"/>
          <p:cNvSpPr/>
          <p:nvPr userDrawn="1"/>
        </p:nvSpPr>
        <p:spPr>
          <a:xfrm>
            <a:off x="5503333" y="4792134"/>
            <a:ext cx="6383866" cy="914400"/>
          </a:xfrm>
          <a:prstGeom prst="rect">
            <a:avLst/>
          </a:prstGeom>
          <a:solidFill>
            <a:srgbClr val="59157B">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3"/>
          </p:nvPr>
        </p:nvSpPr>
        <p:spPr>
          <a:xfrm>
            <a:off x="593725" y="458338"/>
            <a:ext cx="4875742" cy="2727659"/>
          </a:xfrm>
          <a:prstGeom prst="rect">
            <a:avLst/>
          </a:prstGeom>
        </p:spPr>
        <p:txBody>
          <a:bodyPr>
            <a:normAutofit/>
          </a:bodyPr>
          <a:lstStyle>
            <a:lvl1pPr marL="0" marR="0" indent="0" algn="l" defTabSz="914400" rtl="0" eaLnBrk="1" fontAlgn="auto" latinLnBrk="0" hangingPunct="1">
              <a:lnSpc>
                <a:spcPct val="120000"/>
              </a:lnSpc>
              <a:spcBef>
                <a:spcPct val="20000"/>
              </a:spcBef>
              <a:spcAft>
                <a:spcPts val="0"/>
              </a:spcAft>
              <a:buClrTx/>
              <a:buSzTx/>
              <a:buFont typeface="Arial"/>
              <a:buNone/>
              <a:tabLst/>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marL="0" marR="0" lvl="0" indent="0" algn="l" defTabSz="914400" rtl="0" eaLnBrk="1" fontAlgn="auto" latinLnBrk="0" hangingPunct="1">
              <a:lnSpc>
                <a:spcPct val="120000"/>
              </a:lnSpc>
              <a:spcBef>
                <a:spcPct val="20000"/>
              </a:spcBef>
              <a:spcAft>
                <a:spcPts val="0"/>
              </a:spcAft>
              <a:buClrTx/>
              <a:buSzTx/>
              <a:buFont typeface="Arial"/>
              <a:buNone/>
              <a:tabLst/>
              <a:defRPr/>
            </a:pPr>
            <a:r>
              <a:rPr lang="en-US" dirty="0" smtClean="0"/>
              <a:t>Click to edit Master text styles</a:t>
            </a:r>
          </a:p>
          <a:p>
            <a:pPr lvl="0"/>
            <a:endParaRPr lang="en-US" dirty="0" smtClean="0"/>
          </a:p>
          <a:p>
            <a:pPr lvl="0"/>
            <a:endParaRPr lang="en-US" dirty="0" smtClean="0"/>
          </a:p>
          <a:p>
            <a:pPr lvl="0"/>
            <a:endParaRPr lang="en-US" dirty="0" smtClean="0"/>
          </a:p>
        </p:txBody>
      </p:sp>
      <p:sp>
        <p:nvSpPr>
          <p:cNvPr id="13" name="Title 8"/>
          <p:cNvSpPr>
            <a:spLocks noGrp="1"/>
          </p:cNvSpPr>
          <p:nvPr>
            <p:ph type="title" hasCustomPrompt="1"/>
          </p:nvPr>
        </p:nvSpPr>
        <p:spPr>
          <a:xfrm>
            <a:off x="5634346" y="4927854"/>
            <a:ext cx="7184188" cy="482349"/>
          </a:xfrm>
          <a:prstGeom prst="rect">
            <a:avLst/>
          </a:prstGeom>
        </p:spPr>
        <p:txBody>
          <a:bodyPr>
            <a:noAutofit/>
          </a:bodyPr>
          <a:lstStyle>
            <a:lvl1pPr algn="l">
              <a:defRPr sz="3200" b="0" i="0">
                <a:solidFill>
                  <a:schemeClr val="bg1"/>
                </a:solidFill>
                <a:effectLst/>
                <a:latin typeface="+mj-lt"/>
                <a:cs typeface="Calibri"/>
              </a:defRPr>
            </a:lvl1pPr>
          </a:lstStyle>
          <a:p>
            <a:r>
              <a:rPr lang="en-US" dirty="0" smtClean="0"/>
              <a:t>Service Title</a:t>
            </a:r>
            <a:endParaRPr lang="en-US" dirty="0"/>
          </a:p>
        </p:txBody>
      </p:sp>
      <p:sp>
        <p:nvSpPr>
          <p:cNvPr id="14" name="Text Placeholder 6"/>
          <p:cNvSpPr>
            <a:spLocks noGrp="1"/>
          </p:cNvSpPr>
          <p:nvPr>
            <p:ph type="body" sz="quarter" idx="14"/>
          </p:nvPr>
        </p:nvSpPr>
        <p:spPr>
          <a:xfrm>
            <a:off x="598729" y="3428994"/>
            <a:ext cx="4870738" cy="2727659"/>
          </a:xfrm>
          <a:prstGeom prst="rect">
            <a:avLst/>
          </a:prstGeom>
        </p:spPr>
        <p:txBody>
          <a:bodyPr>
            <a:normAutofit/>
          </a:bodyPr>
          <a:lstStyle>
            <a:lvl1pPr marL="0" indent="0" algn="l">
              <a:lnSpc>
                <a:spcPct val="120000"/>
              </a:lnSpc>
              <a:buFont typeface="Arial"/>
              <a:buNone/>
              <a:defRPr sz="1600" b="0" i="0">
                <a:solidFill>
                  <a:schemeClr val="bg1"/>
                </a:solidFill>
                <a:latin typeface="+mn-lt"/>
                <a:cs typeface="Calibri"/>
              </a:defRPr>
            </a:lvl1pPr>
            <a:lvl2pPr marL="742950" indent="-285750" algn="l">
              <a:buFont typeface="Arial"/>
              <a:buChar char="•"/>
              <a:defRPr sz="1400">
                <a:solidFill>
                  <a:schemeClr val="bg1"/>
                </a:solidFill>
                <a:latin typeface="Helvetica Neue"/>
                <a:cs typeface="Helvetica Neue"/>
              </a:defRPr>
            </a:lvl2pPr>
            <a:lvl3pPr marL="914400" indent="0" algn="l">
              <a:buNone/>
              <a:defRPr sz="1400">
                <a:solidFill>
                  <a:schemeClr val="bg1"/>
                </a:solidFill>
                <a:latin typeface="Helvetica Neue"/>
                <a:cs typeface="Helvetica Neue"/>
              </a:defRPr>
            </a:lvl3pPr>
            <a:lvl4pPr marL="1371600" indent="0" algn="l">
              <a:buNone/>
              <a:defRPr sz="1400">
                <a:solidFill>
                  <a:schemeClr val="bg1"/>
                </a:solidFill>
                <a:latin typeface="Helvetica Neue"/>
                <a:cs typeface="Helvetica Neue"/>
              </a:defRPr>
            </a:lvl4pPr>
            <a:lvl5pPr marL="1828800" indent="0" algn="l">
              <a:buNone/>
              <a:defRPr sz="1400">
                <a:solidFill>
                  <a:schemeClr val="bg1"/>
                </a:solidFill>
                <a:latin typeface="Helvetica Neue"/>
                <a:cs typeface="Helvetica Neue"/>
              </a:defRPr>
            </a:lvl5pPr>
          </a:lstStyle>
          <a:p>
            <a:pPr lvl="0"/>
            <a:r>
              <a:rPr lang="en-US" dirty="0" smtClean="0"/>
              <a:t>Click to edit Master text styles</a:t>
            </a:r>
          </a:p>
          <a:p>
            <a:pPr lvl="0"/>
            <a:endParaRPr lang="en-US" dirty="0" smtClean="0"/>
          </a:p>
          <a:p>
            <a:pPr lvl="0"/>
            <a:endParaRPr lang="en-US" dirty="0" smtClean="0"/>
          </a:p>
        </p:txBody>
      </p:sp>
    </p:spTree>
    <p:extLst>
      <p:ext uri="{BB962C8B-B14F-4D97-AF65-F5344CB8AC3E}">
        <p14:creationId xmlns:p14="http://schemas.microsoft.com/office/powerpoint/2010/main" val="29783093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8"/>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a:t>
            </a:fld>
            <a:endParaRPr lang="en-US"/>
          </a:p>
        </p:txBody>
      </p:sp>
    </p:spTree>
    <p:extLst>
      <p:ext uri="{BB962C8B-B14F-4D97-AF65-F5344CB8AC3E}">
        <p14:creationId xmlns:p14="http://schemas.microsoft.com/office/powerpoint/2010/main" val="2247372371"/>
      </p:ext>
    </p:extLst>
  </p:cSld>
  <p:clrMap bg1="lt1" tx1="dk1" bg2="lt2" tx2="dk2" accent1="accent1" accent2="accent2" accent3="accent3" accent4="accent4" accent5="accent5" accent6="accent6" hlink="hlink" folHlink="folHlink"/>
  <p:sldLayoutIdLst>
    <p:sldLayoutId id="2147483673" r:id="rId1"/>
    <p:sldLayoutId id="2147483685" r:id="rId2"/>
    <p:sldLayoutId id="2147483696" r:id="rId3"/>
    <p:sldLayoutId id="2147483683" r:id="rId4"/>
    <p:sldLayoutId id="2147483686" r:id="rId5"/>
    <p:sldLayoutId id="2147483687" r:id="rId6"/>
    <p:sldLayoutId id="2147483688" r:id="rId7"/>
    <p:sldLayoutId id="2147483689" r:id="rId8"/>
    <p:sldLayoutId id="2147483690" r:id="rId9"/>
    <p:sldLayoutId id="2147483675" r:id="rId10"/>
    <p:sldLayoutId id="2147483709" r:id="rId11"/>
    <p:sldLayoutId id="2147483699" r:id="rId12"/>
    <p:sldLayoutId id="2147483674" r:id="rId13"/>
    <p:sldLayoutId id="2147483704" r:id="rId14"/>
    <p:sldLayoutId id="2147483698" r:id="rId15"/>
    <p:sldLayoutId id="2147483707" r:id="rId16"/>
    <p:sldLayoutId id="2147483708" r:id="rId17"/>
    <p:sldLayoutId id="2147483681" r:id="rId18"/>
    <p:sldLayoutId id="2147483710" r:id="rId19"/>
    <p:sldLayoutId id="2147483703" r:id="rId20"/>
    <p:sldLayoutId id="2147483680" r:id="rId21"/>
    <p:sldLayoutId id="2147483700" r:id="rId22"/>
    <p:sldLayoutId id="2147483702" r:id="rId23"/>
    <p:sldLayoutId id="2147483705" r:id="rId24"/>
    <p:sldLayoutId id="2147483706" r:id="rId25"/>
    <p:sldLayoutId id="2147483682" r:id="rId26"/>
  </p:sldLayoutIdLst>
  <p:timing>
    <p:tnLst>
      <p:par>
        <p:cTn id="1" dur="indefinite" restart="never" nodeType="tmRoot"/>
      </p:par>
    </p:tnLst>
  </p:timing>
  <p:hf sldNum="0" hdr="0" ftr="0"/>
  <p:txStyles>
    <p:titleStyle>
      <a:lvl1pPr algn="ctr" defTabSz="914400" rtl="0" eaLnBrk="1" latinLnBrk="0" hangingPunct="1">
        <a:spcBef>
          <a:spcPct val="0"/>
        </a:spcBef>
        <a:buNone/>
        <a:defRPr sz="3600" b="1" i="0" kern="1200" baseline="0">
          <a:solidFill>
            <a:schemeClr val="accent6">
              <a:lumMod val="75000"/>
            </a:schemeClr>
          </a:solidFill>
          <a:effectLst>
            <a:outerShdw blurRad="50800" dist="38100" dir="2700000" algn="tl" rotWithShape="0">
              <a:prstClr val="black">
                <a:alpha val="40000"/>
              </a:prstClr>
            </a:outerShdw>
          </a:effectLst>
          <a:latin typeface="Calibri"/>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baseline="0">
          <a:solidFill>
            <a:schemeClr val="accent6">
              <a:lumMod val="50000"/>
            </a:schemeClr>
          </a:solidFill>
          <a:latin typeface="Calibri"/>
          <a:ea typeface="+mn-ea"/>
          <a:cs typeface="+mn-cs"/>
        </a:defRPr>
      </a:lvl1pPr>
      <a:lvl2pPr marL="742950" indent="-285750" algn="l" defTabSz="914400" rtl="0" eaLnBrk="1" latinLnBrk="0" hangingPunct="1">
        <a:spcBef>
          <a:spcPct val="20000"/>
        </a:spcBef>
        <a:buFont typeface="Arial" pitchFamily="34" charset="0"/>
        <a:buChar char="–"/>
        <a:defRPr sz="2000" kern="1200" baseline="0">
          <a:solidFill>
            <a:schemeClr val="accent6">
              <a:lumMod val="50000"/>
            </a:schemeClr>
          </a:solidFill>
          <a:latin typeface="Calibri"/>
          <a:ea typeface="+mn-ea"/>
          <a:cs typeface="+mn-cs"/>
        </a:defRPr>
      </a:lvl2pPr>
      <a:lvl3pPr marL="11430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8118" y="1372652"/>
            <a:ext cx="7874011" cy="555625"/>
          </a:xfrm>
        </p:spPr>
        <p:txBody>
          <a:bodyPr/>
          <a:lstStyle/>
          <a:p>
            <a:r>
              <a:rPr lang="en-US" dirty="0" err="1" smtClean="0"/>
              <a:t>openFDA</a:t>
            </a:r>
            <a:r>
              <a:rPr lang="en-US" dirty="0" smtClean="0"/>
              <a:t> </a:t>
            </a:r>
            <a:r>
              <a:rPr lang="en-US" dirty="0" smtClean="0"/>
              <a:t>Baby Safe RX</a:t>
            </a:r>
            <a:endParaRPr lang="en-US" dirty="0"/>
          </a:p>
        </p:txBody>
      </p:sp>
      <p:sp>
        <p:nvSpPr>
          <p:cNvPr id="3" name="Subtitle 2"/>
          <p:cNvSpPr>
            <a:spLocks noGrp="1"/>
          </p:cNvSpPr>
          <p:nvPr>
            <p:ph type="subTitle" idx="1"/>
          </p:nvPr>
        </p:nvSpPr>
        <p:spPr>
          <a:xfrm>
            <a:off x="1920135" y="2015171"/>
            <a:ext cx="7884262" cy="406295"/>
          </a:xfrm>
          <a:prstGeom prst="rect">
            <a:avLst/>
          </a:prstGeom>
        </p:spPr>
        <p:txBody>
          <a:bodyPr/>
          <a:lstStyle/>
          <a:p>
            <a:r>
              <a:rPr lang="en-US" dirty="0" smtClean="0"/>
              <a:t>Initial User Research </a:t>
            </a:r>
            <a:r>
              <a:rPr lang="en-US" dirty="0" smtClean="0"/>
              <a:t>Findings</a:t>
            </a:r>
            <a:endParaRPr lang="en-US" dirty="0"/>
          </a:p>
        </p:txBody>
      </p:sp>
      <p:sp>
        <p:nvSpPr>
          <p:cNvPr id="6" name="Text Placeholder 5"/>
          <p:cNvSpPr>
            <a:spLocks noGrp="1"/>
          </p:cNvSpPr>
          <p:nvPr>
            <p:ph type="body" sz="quarter" idx="13"/>
          </p:nvPr>
        </p:nvSpPr>
        <p:spPr>
          <a:xfrm>
            <a:off x="1981185" y="2878658"/>
            <a:ext cx="7890944" cy="473075"/>
          </a:xfrm>
        </p:spPr>
        <p:txBody>
          <a:bodyPr/>
          <a:lstStyle/>
          <a:p>
            <a:r>
              <a:rPr lang="en-US" dirty="0" smtClean="0"/>
              <a:t>6/19/15</a:t>
            </a:r>
            <a:endParaRPr lang="en-US" dirty="0"/>
          </a:p>
        </p:txBody>
      </p:sp>
      <p:cxnSp>
        <p:nvCxnSpPr>
          <p:cNvPr id="15" name="Straight Connector 14"/>
          <p:cNvCxnSpPr/>
          <p:nvPr/>
        </p:nvCxnSpPr>
        <p:spPr>
          <a:xfrm>
            <a:off x="2897179" y="1774153"/>
            <a:ext cx="569585" cy="0"/>
          </a:xfrm>
          <a:prstGeom prst="line">
            <a:avLst/>
          </a:prstGeom>
          <a:ln w="12700" cmpd="sng"/>
        </p:spPr>
        <p:style>
          <a:lnRef idx="1">
            <a:schemeClr val="dk1"/>
          </a:lnRef>
          <a:fillRef idx="0">
            <a:schemeClr val="dk1"/>
          </a:fillRef>
          <a:effectRef idx="0">
            <a:schemeClr val="dk1"/>
          </a:effectRef>
          <a:fontRef idx="minor">
            <a:schemeClr val="tx1"/>
          </a:fontRef>
        </p:style>
      </p:cxnSp>
      <p:sp>
        <p:nvSpPr>
          <p:cNvPr id="10" name="Oval 9"/>
          <p:cNvSpPr/>
          <p:nvPr/>
        </p:nvSpPr>
        <p:spPr>
          <a:xfrm>
            <a:off x="2750934" y="1693333"/>
            <a:ext cx="146245" cy="146245"/>
          </a:xfrm>
          <a:prstGeom prst="ellipse">
            <a:avLst/>
          </a:prstGeom>
          <a:solidFill>
            <a:schemeClr val="accent3"/>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Oval 10"/>
          <p:cNvSpPr/>
          <p:nvPr/>
        </p:nvSpPr>
        <p:spPr>
          <a:xfrm>
            <a:off x="2989544" y="1693333"/>
            <a:ext cx="146245" cy="146245"/>
          </a:xfrm>
          <a:prstGeom prst="ellipse">
            <a:avLst/>
          </a:prstGeom>
          <a:solidFill>
            <a:schemeClr val="accent4"/>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Oval 11"/>
          <p:cNvSpPr/>
          <p:nvPr/>
        </p:nvSpPr>
        <p:spPr>
          <a:xfrm>
            <a:off x="3220457" y="1693333"/>
            <a:ext cx="146245" cy="146245"/>
          </a:xfrm>
          <a:prstGeom prst="ellipse">
            <a:avLst/>
          </a:prstGeom>
          <a:solidFill>
            <a:schemeClr val="accent5"/>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3" name="Oval 12"/>
          <p:cNvSpPr/>
          <p:nvPr/>
        </p:nvSpPr>
        <p:spPr>
          <a:xfrm>
            <a:off x="3466764" y="1693333"/>
            <a:ext cx="146245" cy="146245"/>
          </a:xfrm>
          <a:prstGeom prst="ellipse">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17" name="Straight Connector 16"/>
          <p:cNvCxnSpPr/>
          <p:nvPr/>
        </p:nvCxnSpPr>
        <p:spPr>
          <a:xfrm>
            <a:off x="8382126" y="1774153"/>
            <a:ext cx="569585" cy="0"/>
          </a:xfrm>
          <a:prstGeom prst="line">
            <a:avLst/>
          </a:prstGeom>
          <a:ln w="12700" cmpd="sng"/>
        </p:spPr>
        <p:style>
          <a:lnRef idx="1">
            <a:schemeClr val="dk1"/>
          </a:lnRef>
          <a:fillRef idx="0">
            <a:schemeClr val="dk1"/>
          </a:fillRef>
          <a:effectRef idx="0">
            <a:schemeClr val="dk1"/>
          </a:effectRef>
          <a:fontRef idx="minor">
            <a:schemeClr val="tx1"/>
          </a:fontRef>
        </p:style>
      </p:cxnSp>
      <p:sp>
        <p:nvSpPr>
          <p:cNvPr id="18" name="Oval 17"/>
          <p:cNvSpPr/>
          <p:nvPr/>
        </p:nvSpPr>
        <p:spPr>
          <a:xfrm>
            <a:off x="8235881" y="1693333"/>
            <a:ext cx="146245" cy="146245"/>
          </a:xfrm>
          <a:prstGeom prst="ellipse">
            <a:avLst/>
          </a:prstGeom>
          <a:solidFill>
            <a:srgbClr val="800000"/>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9" name="Oval 18"/>
          <p:cNvSpPr/>
          <p:nvPr/>
        </p:nvSpPr>
        <p:spPr>
          <a:xfrm>
            <a:off x="8474491" y="1693333"/>
            <a:ext cx="146245" cy="146245"/>
          </a:xfrm>
          <a:prstGeom prst="ellipse">
            <a:avLst/>
          </a:prstGeom>
          <a:solidFill>
            <a:schemeClr val="accent1"/>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0" name="Oval 19"/>
          <p:cNvSpPr/>
          <p:nvPr/>
        </p:nvSpPr>
        <p:spPr>
          <a:xfrm>
            <a:off x="8705404" y="1693333"/>
            <a:ext cx="146245" cy="146245"/>
          </a:xfrm>
          <a:prstGeom prst="ellipse">
            <a:avLst/>
          </a:prstGeom>
          <a:solidFill>
            <a:schemeClr val="accent2"/>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1" name="Oval 20"/>
          <p:cNvSpPr/>
          <p:nvPr/>
        </p:nvSpPr>
        <p:spPr>
          <a:xfrm>
            <a:off x="8951711" y="1693333"/>
            <a:ext cx="146245" cy="146245"/>
          </a:xfrm>
          <a:prstGeom prst="ellipse">
            <a:avLst/>
          </a:prstGeom>
          <a:solidFill>
            <a:schemeClr val="accent3"/>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461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677334"/>
            <a:ext cx="7332133" cy="575733"/>
          </a:xfrm>
          <a:prstGeom prst="rect">
            <a:avLst/>
          </a:prstGeom>
          <a:solidFill>
            <a:srgbClr val="9F0D2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rmAutofit fontScale="90000"/>
          </a:bodyPr>
          <a:lstStyle/>
          <a:p>
            <a:r>
              <a:rPr lang="en-US" dirty="0" smtClean="0"/>
              <a:t>What pregnant women experience</a:t>
            </a:r>
            <a:endParaRPr lang="en-US" dirty="0"/>
          </a:p>
        </p:txBody>
      </p:sp>
      <p:sp>
        <p:nvSpPr>
          <p:cNvPr id="14" name="Content Placeholder 6"/>
          <p:cNvSpPr txBox="1">
            <a:spLocks/>
          </p:cNvSpPr>
          <p:nvPr/>
        </p:nvSpPr>
        <p:spPr>
          <a:xfrm>
            <a:off x="5809191" y="3005663"/>
            <a:ext cx="5249863" cy="4830763"/>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baseline="0">
                <a:solidFill>
                  <a:schemeClr val="accent6">
                    <a:lumMod val="50000"/>
                  </a:schemeClr>
                </a:solidFill>
                <a:latin typeface="Calibri"/>
                <a:ea typeface="+mn-ea"/>
                <a:cs typeface="+mn-cs"/>
              </a:defRPr>
            </a:lvl1pPr>
            <a:lvl2pPr marL="742950" indent="-285750" algn="l" defTabSz="914400" rtl="0" eaLnBrk="1" latinLnBrk="0" hangingPunct="1">
              <a:spcBef>
                <a:spcPct val="20000"/>
              </a:spcBef>
              <a:buFont typeface="Arial" pitchFamily="34" charset="0"/>
              <a:buChar char="–"/>
              <a:defRPr sz="2000" kern="1200" baseline="0">
                <a:solidFill>
                  <a:schemeClr val="accent6">
                    <a:lumMod val="50000"/>
                  </a:schemeClr>
                </a:solidFill>
                <a:latin typeface="Calibri"/>
                <a:ea typeface="+mn-ea"/>
                <a:cs typeface="+mn-cs"/>
              </a:defRPr>
            </a:lvl2pPr>
            <a:lvl3pPr marL="11430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endParaRPr lang="en-US" sz="1400" dirty="0" smtClean="0">
              <a:solidFill>
                <a:schemeClr val="tx2"/>
              </a:solidFill>
            </a:endParaRPr>
          </a:p>
          <a:p>
            <a:pPr>
              <a:lnSpc>
                <a:spcPct val="120000"/>
              </a:lnSpc>
            </a:pPr>
            <a:endParaRPr lang="en-US" sz="1400" dirty="0" smtClean="0">
              <a:solidFill>
                <a:schemeClr val="tx2"/>
              </a:solidFill>
            </a:endParaRPr>
          </a:p>
          <a:p>
            <a:pPr>
              <a:lnSpc>
                <a:spcPct val="120000"/>
              </a:lnSpc>
            </a:pPr>
            <a:endParaRPr lang="en-US" sz="1400" dirty="0" smtClean="0">
              <a:solidFill>
                <a:schemeClr val="tx2"/>
              </a:solidFill>
            </a:endParaRPr>
          </a:p>
        </p:txBody>
      </p:sp>
      <p:sp>
        <p:nvSpPr>
          <p:cNvPr id="17" name="Slide Number Placeholder 2"/>
          <p:cNvSpPr>
            <a:spLocks noGrp="1"/>
          </p:cNvSpPr>
          <p:nvPr>
            <p:ph type="sldNum" sz="quarter" idx="4294967295"/>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10</a:t>
            </a:fld>
            <a:endParaRPr lang="en-US"/>
          </a:p>
        </p:txBody>
      </p:sp>
      <p:sp>
        <p:nvSpPr>
          <p:cNvPr id="25" name="Content Placeholder 5"/>
          <p:cNvSpPr>
            <a:spLocks noGrp="1"/>
          </p:cNvSpPr>
          <p:nvPr>
            <p:ph idx="15"/>
          </p:nvPr>
        </p:nvSpPr>
        <p:spPr>
          <a:xfrm>
            <a:off x="499534" y="1574271"/>
            <a:ext cx="11079657" cy="501458"/>
          </a:xfrm>
        </p:spPr>
        <p:txBody>
          <a:bodyPr/>
          <a:lstStyle/>
          <a:p>
            <a:r>
              <a:rPr lang="en-US" sz="2000" dirty="0" smtClean="0">
                <a:solidFill>
                  <a:schemeClr val="tx1">
                    <a:lumMod val="75000"/>
                    <a:lumOff val="25000"/>
                  </a:schemeClr>
                </a:solidFill>
                <a:cs typeface="Calibri"/>
              </a:rPr>
              <a:t>Trying to make informed decisions about prescription drug use when pregnant is a challenge for women.</a:t>
            </a:r>
          </a:p>
        </p:txBody>
      </p:sp>
      <p:sp>
        <p:nvSpPr>
          <p:cNvPr id="38" name="Oval 37"/>
          <p:cNvSpPr/>
          <p:nvPr/>
        </p:nvSpPr>
        <p:spPr>
          <a:xfrm>
            <a:off x="654518" y="1985337"/>
            <a:ext cx="3836379" cy="3747268"/>
          </a:xfrm>
          <a:prstGeom prst="ellipse">
            <a:avLst/>
          </a:prstGeom>
          <a:solidFill>
            <a:schemeClr val="accent3">
              <a:lumMod val="75000"/>
              <a:alpha val="86000"/>
            </a:schemeClr>
          </a:solidFill>
          <a:ln w="3175" cmpd="sng">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8137317" y="1985337"/>
            <a:ext cx="3342776" cy="3342776"/>
          </a:xfrm>
          <a:prstGeom prst="ellipse">
            <a:avLst/>
          </a:prstGeom>
          <a:solidFill>
            <a:schemeClr val="accent4">
              <a:lumMod val="75000"/>
            </a:schemeClr>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302493" y="2396933"/>
            <a:ext cx="4142994" cy="3952891"/>
          </a:xfrm>
          <a:prstGeom prst="ellipse">
            <a:avLst/>
          </a:prstGeom>
          <a:solidFill>
            <a:srgbClr val="EF7634">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1" name="TextBox 40"/>
          <p:cNvSpPr txBox="1"/>
          <p:nvPr/>
        </p:nvSpPr>
        <p:spPr>
          <a:xfrm>
            <a:off x="8445486" y="2571146"/>
            <a:ext cx="2882889" cy="2308324"/>
          </a:xfrm>
          <a:prstGeom prst="rect">
            <a:avLst/>
          </a:prstGeom>
          <a:noFill/>
        </p:spPr>
        <p:txBody>
          <a:bodyPr wrap="square" rtlCol="0">
            <a:spAutoFit/>
          </a:bodyPr>
          <a:lstStyle/>
          <a:p>
            <a:pPr algn="ctr"/>
            <a:r>
              <a:rPr lang="en-US" dirty="0" smtClean="0">
                <a:solidFill>
                  <a:srgbClr val="FFFFFF"/>
                </a:solidFill>
              </a:rPr>
              <a:t>“I had </a:t>
            </a:r>
            <a:r>
              <a:rPr lang="en-US" dirty="0">
                <a:solidFill>
                  <a:srgbClr val="FFFFFF"/>
                </a:solidFill>
              </a:rPr>
              <a:t>severe morning sickness. I had the option to take Zofran, but didn't after reading many online sites with stories from women who had issues with the drug and talking to my pharmacist friends.”</a:t>
            </a:r>
          </a:p>
        </p:txBody>
      </p:sp>
      <p:sp>
        <p:nvSpPr>
          <p:cNvPr id="42" name="TextBox 41"/>
          <p:cNvSpPr txBox="1"/>
          <p:nvPr/>
        </p:nvSpPr>
        <p:spPr>
          <a:xfrm>
            <a:off x="4760218" y="3162215"/>
            <a:ext cx="3281029" cy="2862322"/>
          </a:xfrm>
          <a:prstGeom prst="rect">
            <a:avLst/>
          </a:prstGeom>
          <a:noFill/>
        </p:spPr>
        <p:txBody>
          <a:bodyPr wrap="square" rtlCol="0">
            <a:spAutoFit/>
          </a:bodyPr>
          <a:lstStyle/>
          <a:p>
            <a:pPr algn="ctr"/>
            <a:r>
              <a:rPr lang="en-US" dirty="0" smtClean="0">
                <a:solidFill>
                  <a:srgbClr val="FFFFFF"/>
                </a:solidFill>
              </a:rPr>
              <a:t>“To </a:t>
            </a:r>
            <a:r>
              <a:rPr lang="en-US" dirty="0">
                <a:solidFill>
                  <a:srgbClr val="FFFFFF"/>
                </a:solidFill>
              </a:rPr>
              <a:t>treat anxiety and depression I took Zoloft through the 2nd and 3rd trimester. I discussed the class of medication with my midwife as well as research that showed risks during pregnancy. ultimately we decided, based on past mental health history (PPD) that it was best to take it during pregnancy.</a:t>
            </a:r>
            <a:r>
              <a:rPr lang="en-US" dirty="0" smtClean="0">
                <a:solidFill>
                  <a:srgbClr val="FFFFFF"/>
                </a:solidFill>
                <a:cs typeface="Calibri"/>
              </a:rPr>
              <a:t>”</a:t>
            </a:r>
            <a:endParaRPr lang="en-US" dirty="0">
              <a:solidFill>
                <a:srgbClr val="FFFFFF"/>
              </a:solidFill>
            </a:endParaRPr>
          </a:p>
        </p:txBody>
      </p:sp>
      <p:sp>
        <p:nvSpPr>
          <p:cNvPr id="43" name="TextBox 42"/>
          <p:cNvSpPr txBox="1"/>
          <p:nvPr/>
        </p:nvSpPr>
        <p:spPr>
          <a:xfrm>
            <a:off x="981332" y="2513519"/>
            <a:ext cx="3157532" cy="2862322"/>
          </a:xfrm>
          <a:prstGeom prst="rect">
            <a:avLst/>
          </a:prstGeom>
          <a:noFill/>
        </p:spPr>
        <p:txBody>
          <a:bodyPr wrap="square" rtlCol="0">
            <a:spAutoFit/>
          </a:bodyPr>
          <a:lstStyle/>
          <a:p>
            <a:pPr algn="ctr"/>
            <a:r>
              <a:rPr lang="en-US" dirty="0" smtClean="0">
                <a:solidFill>
                  <a:srgbClr val="FFFFFF"/>
                </a:solidFill>
              </a:rPr>
              <a:t>“This </a:t>
            </a:r>
            <a:r>
              <a:rPr lang="en-US" dirty="0">
                <a:solidFill>
                  <a:srgbClr val="FFFFFF"/>
                </a:solidFill>
              </a:rPr>
              <a:t>happened several times to </a:t>
            </a:r>
            <a:r>
              <a:rPr lang="en-US" dirty="0" smtClean="0">
                <a:solidFill>
                  <a:srgbClr val="FFFFFF"/>
                </a:solidFill>
              </a:rPr>
              <a:t>me… </a:t>
            </a:r>
            <a:r>
              <a:rPr lang="en-US" dirty="0">
                <a:solidFill>
                  <a:srgbClr val="FFFFFF"/>
                </a:solidFill>
              </a:rPr>
              <a:t>When nursing I had several instances--an antidepressant</a:t>
            </a:r>
            <a:r>
              <a:rPr lang="en-US" dirty="0" smtClean="0">
                <a:solidFill>
                  <a:srgbClr val="FFFFFF"/>
                </a:solidFill>
              </a:rPr>
              <a:t>, anti-fungal </a:t>
            </a:r>
            <a:r>
              <a:rPr lang="en-US" dirty="0">
                <a:solidFill>
                  <a:srgbClr val="FFFFFF"/>
                </a:solidFill>
              </a:rPr>
              <a:t>for shingles, antibiotics for sinus infection, etc. Used </a:t>
            </a:r>
            <a:r>
              <a:rPr lang="en-US" dirty="0" err="1">
                <a:solidFill>
                  <a:srgbClr val="FFFFFF"/>
                </a:solidFill>
              </a:rPr>
              <a:t>LactMed</a:t>
            </a:r>
            <a:r>
              <a:rPr lang="en-US" dirty="0">
                <a:solidFill>
                  <a:srgbClr val="FFFFFF"/>
                </a:solidFill>
              </a:rPr>
              <a:t> and Infant Risk Center apps, as well as spoke with physician, pharmacist, lactation consultant, </a:t>
            </a:r>
            <a:r>
              <a:rPr lang="en-US" dirty="0" err="1">
                <a:solidFill>
                  <a:srgbClr val="FFFFFF"/>
                </a:solidFill>
              </a:rPr>
              <a:t>etc</a:t>
            </a:r>
            <a:r>
              <a:rPr lang="en-US" dirty="0" smtClean="0">
                <a:solidFill>
                  <a:srgbClr val="FFFFFF"/>
                </a:solidFill>
                <a:cs typeface="Calibri"/>
              </a:rPr>
              <a:t>”</a:t>
            </a:r>
            <a:endParaRPr lang="en-US" dirty="0">
              <a:solidFill>
                <a:srgbClr val="FFFFFF"/>
              </a:solidFill>
            </a:endParaRPr>
          </a:p>
        </p:txBody>
      </p:sp>
    </p:spTree>
    <p:extLst>
      <p:ext uri="{BB962C8B-B14F-4D97-AF65-F5344CB8AC3E}">
        <p14:creationId xmlns:p14="http://schemas.microsoft.com/office/powerpoint/2010/main" val="3836296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prstGeom prst="rect">
            <a:avLst/>
          </a:prstGeom>
        </p:spPr>
        <p:txBody>
          <a:bodyPr/>
          <a:lstStyle>
            <a:lvl1pPr>
              <a:defRPr sz="1200">
                <a:solidFill>
                  <a:schemeClr val="bg2"/>
                </a:solidFill>
              </a:defRPr>
            </a:lvl1pPr>
          </a:lstStyle>
          <a:p>
            <a:fld id="{D98AE2B2-4097-42FA-9779-17518227B496}" type="slidenum">
              <a:rPr lang="en-US" smtClean="0"/>
              <a:pPr/>
              <a:t>11</a:t>
            </a:fld>
            <a:endParaRPr lang="en-US"/>
          </a:p>
        </p:txBody>
      </p:sp>
      <p:sp>
        <p:nvSpPr>
          <p:cNvPr id="6" name="Title 5"/>
          <p:cNvSpPr>
            <a:spLocks noGrp="1"/>
          </p:cNvSpPr>
          <p:nvPr>
            <p:ph type="title"/>
          </p:nvPr>
        </p:nvSpPr>
        <p:spPr>
          <a:xfrm>
            <a:off x="5634346" y="4927854"/>
            <a:ext cx="6152186" cy="482349"/>
          </a:xfrm>
          <a:prstGeom prst="rect">
            <a:avLst/>
          </a:prstGeom>
        </p:spPr>
        <p:txBody>
          <a:bodyPr>
            <a:normAutofit fontScale="90000"/>
          </a:bodyPr>
          <a:lstStyle/>
          <a:p>
            <a:r>
              <a:rPr lang="en-US" dirty="0" smtClean="0"/>
              <a:t>Recommendations</a:t>
            </a:r>
            <a:endParaRPr lang="en-US" dirty="0"/>
          </a:p>
        </p:txBody>
      </p:sp>
    </p:spTree>
    <p:extLst>
      <p:ext uri="{BB962C8B-B14F-4D97-AF65-F5344CB8AC3E}">
        <p14:creationId xmlns:p14="http://schemas.microsoft.com/office/powerpoint/2010/main" val="1849445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94267"/>
            <a:ext cx="7332133" cy="558800"/>
          </a:xfrm>
          <a:prstGeom prst="rect">
            <a:avLst/>
          </a:prstGeom>
          <a:solidFill>
            <a:schemeClr val="accent5">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Summary of Recommendations</a:t>
            </a:r>
            <a:endParaRPr lang="en-US" dirty="0"/>
          </a:p>
        </p:txBody>
      </p:sp>
      <p:sp>
        <p:nvSpPr>
          <p:cNvPr id="8"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12</a:t>
            </a:fld>
            <a:endParaRPr lang="en-US"/>
          </a:p>
        </p:txBody>
      </p:sp>
      <p:sp>
        <p:nvSpPr>
          <p:cNvPr id="12" name="Content Placeholder 5"/>
          <p:cNvSpPr>
            <a:spLocks noGrp="1"/>
          </p:cNvSpPr>
          <p:nvPr>
            <p:ph idx="15"/>
          </p:nvPr>
        </p:nvSpPr>
        <p:spPr>
          <a:xfrm>
            <a:off x="499535" y="1574270"/>
            <a:ext cx="11089282" cy="1159305"/>
          </a:xfrm>
        </p:spPr>
        <p:txBody>
          <a:bodyPr/>
          <a:lstStyle/>
          <a:p>
            <a:r>
              <a:rPr lang="en-US" sz="2000" b="1" dirty="0" smtClean="0">
                <a:solidFill>
                  <a:schemeClr val="tx1">
                    <a:lumMod val="75000"/>
                    <a:lumOff val="25000"/>
                  </a:schemeClr>
                </a:solidFill>
                <a:cs typeface="Calibri"/>
              </a:rPr>
              <a:t>Create a tool that allows consumers to research the pregnancy </a:t>
            </a:r>
            <a:r>
              <a:rPr lang="en-US" sz="2000" b="1" dirty="0" smtClean="0">
                <a:solidFill>
                  <a:schemeClr val="tx1">
                    <a:lumMod val="75000"/>
                    <a:lumOff val="25000"/>
                  </a:schemeClr>
                </a:solidFill>
                <a:cs typeface="Calibri"/>
              </a:rPr>
              <a:t>and nursing risk information </a:t>
            </a:r>
            <a:r>
              <a:rPr lang="en-US" sz="2000" b="1" dirty="0" smtClean="0">
                <a:solidFill>
                  <a:schemeClr val="tx1">
                    <a:lumMod val="75000"/>
                    <a:lumOff val="25000"/>
                  </a:schemeClr>
                </a:solidFill>
                <a:cs typeface="Calibri"/>
              </a:rPr>
              <a:t>from drug labeling data supplied by the </a:t>
            </a:r>
            <a:r>
              <a:rPr lang="en-US" sz="2000" b="1" dirty="0" smtClean="0">
                <a:solidFill>
                  <a:schemeClr val="tx1">
                    <a:lumMod val="75000"/>
                    <a:lumOff val="25000"/>
                  </a:schemeClr>
                </a:solidFill>
                <a:cs typeface="Calibri"/>
              </a:rPr>
              <a:t>US FDA </a:t>
            </a:r>
            <a:r>
              <a:rPr lang="en-US" sz="2000" b="1" dirty="0" smtClean="0">
                <a:solidFill>
                  <a:schemeClr val="tx1">
                    <a:lumMod val="75000"/>
                    <a:lumOff val="25000"/>
                  </a:schemeClr>
                </a:solidFill>
                <a:cs typeface="Calibri"/>
              </a:rPr>
              <a:t>to allow them to make educated decisions about the possible risks related to prescription drug use and prepare for conversations with health care providers.</a:t>
            </a:r>
          </a:p>
        </p:txBody>
      </p:sp>
      <p:sp>
        <p:nvSpPr>
          <p:cNvPr id="3" name="Content Placeholder 2"/>
          <p:cNvSpPr>
            <a:spLocks noGrp="1"/>
          </p:cNvSpPr>
          <p:nvPr>
            <p:ph idx="15"/>
          </p:nvPr>
        </p:nvSpPr>
        <p:spPr>
          <a:xfrm>
            <a:off x="474132" y="3099339"/>
            <a:ext cx="10979931" cy="2425565"/>
          </a:xfrm>
        </p:spPr>
        <p:txBody>
          <a:bodyPr/>
          <a:lstStyle/>
          <a:p>
            <a:pPr marL="285750" indent="-285750">
              <a:buFont typeface="Wingdings" panose="05000000000000000000" pitchFamily="2" charset="2"/>
              <a:buChar char="ü"/>
            </a:pPr>
            <a:r>
              <a:rPr lang="en-US" sz="1800" dirty="0"/>
              <a:t>Site should leverage and promote credibility of US FDA </a:t>
            </a:r>
            <a:r>
              <a:rPr lang="en-US" sz="1800" dirty="0" smtClean="0"/>
              <a:t>because </a:t>
            </a:r>
            <a:r>
              <a:rPr lang="en-US" sz="1800" dirty="0"/>
              <a:t>user research indicates a high </a:t>
            </a:r>
            <a:r>
              <a:rPr lang="en-US" sz="1800" dirty="0" smtClean="0"/>
              <a:t>level of </a:t>
            </a:r>
            <a:r>
              <a:rPr lang="en-US" sz="1800" dirty="0"/>
              <a:t>trust in user </a:t>
            </a:r>
            <a:r>
              <a:rPr lang="en-US" sz="1800" dirty="0" smtClean="0"/>
              <a:t>information</a:t>
            </a:r>
          </a:p>
          <a:p>
            <a:pPr marL="285750" indent="-285750">
              <a:buFont typeface="Wingdings" panose="05000000000000000000" pitchFamily="2" charset="2"/>
              <a:buChar char="ü"/>
            </a:pPr>
            <a:r>
              <a:rPr lang="en-US" sz="1800" dirty="0" smtClean="0"/>
              <a:t>Information </a:t>
            </a:r>
            <a:r>
              <a:rPr lang="en-US" sz="1800" dirty="0"/>
              <a:t>should be comprehensive for as many prescription drugs and risks as </a:t>
            </a:r>
            <a:r>
              <a:rPr lang="en-US" sz="1800" dirty="0" smtClean="0"/>
              <a:t>possible</a:t>
            </a:r>
          </a:p>
          <a:p>
            <a:pPr marL="285750" indent="-285750">
              <a:buFont typeface="Wingdings" panose="05000000000000000000" pitchFamily="2" charset="2"/>
              <a:buChar char="ü"/>
            </a:pPr>
            <a:r>
              <a:rPr lang="en-US" sz="1800" dirty="0" smtClean="0"/>
              <a:t>Site </a:t>
            </a:r>
            <a:r>
              <a:rPr lang="en-US" sz="1800" dirty="0"/>
              <a:t>functionality should be intuitive and highly learnable since use will be occasional and </a:t>
            </a:r>
            <a:endParaRPr lang="en-US" sz="1800" dirty="0" smtClean="0"/>
          </a:p>
          <a:p>
            <a:pPr marL="285750" indent="-285750">
              <a:buFont typeface="Wingdings" panose="05000000000000000000" pitchFamily="2" charset="2"/>
              <a:buChar char="ü"/>
            </a:pPr>
            <a:r>
              <a:rPr lang="en-US" sz="1800" dirty="0" smtClean="0"/>
              <a:t>User experience should be friendly and inviting because user research </a:t>
            </a:r>
            <a:r>
              <a:rPr lang="en-US" sz="1800" dirty="0"/>
              <a:t>indicates high stress levels when researching this </a:t>
            </a:r>
            <a:r>
              <a:rPr lang="en-US" sz="1800" dirty="0" smtClean="0"/>
              <a:t>content</a:t>
            </a:r>
          </a:p>
          <a:p>
            <a:pPr marL="285750" indent="-285750">
              <a:buFont typeface="Wingdings" panose="05000000000000000000" pitchFamily="2" charset="2"/>
              <a:buChar char="ü"/>
            </a:pPr>
            <a:r>
              <a:rPr lang="en-US" sz="1800" dirty="0" smtClean="0"/>
              <a:t>Site should provide medication alternatives for consumers to consider if there is more than one option to treat their medical condition</a:t>
            </a:r>
            <a:endParaRPr lang="en-US" sz="1800" dirty="0"/>
          </a:p>
        </p:txBody>
      </p:sp>
      <p:cxnSp>
        <p:nvCxnSpPr>
          <p:cNvPr id="5" name="Straight Connector 4"/>
          <p:cNvCxnSpPr/>
          <p:nvPr/>
        </p:nvCxnSpPr>
        <p:spPr>
          <a:xfrm flipV="1">
            <a:off x="499534" y="2829829"/>
            <a:ext cx="10954529" cy="19251"/>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1772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1598" y="768711"/>
            <a:ext cx="7772400" cy="485942"/>
          </a:xfrm>
        </p:spPr>
        <p:txBody>
          <a:bodyPr>
            <a:noAutofit/>
          </a:bodyPr>
          <a:lstStyle/>
          <a:p>
            <a:r>
              <a:rPr lang="en-US" sz="3200" dirty="0" smtClean="0"/>
              <a:t>Agenda </a:t>
            </a:r>
            <a:endParaRPr lang="en-US" sz="3200" dirty="0"/>
          </a:p>
        </p:txBody>
      </p:sp>
      <p:sp>
        <p:nvSpPr>
          <p:cNvPr id="6" name="Content Placeholder 5"/>
          <p:cNvSpPr>
            <a:spLocks noGrp="1"/>
          </p:cNvSpPr>
          <p:nvPr>
            <p:ph idx="15"/>
          </p:nvPr>
        </p:nvSpPr>
        <p:spPr>
          <a:xfrm>
            <a:off x="491063" y="1425516"/>
            <a:ext cx="5249335" cy="3858751"/>
          </a:xfrm>
        </p:spPr>
        <p:txBody>
          <a:bodyPr/>
          <a:lstStyle/>
          <a:p>
            <a:pPr marL="285750" indent="-285750">
              <a:lnSpc>
                <a:spcPts val="3000"/>
              </a:lnSpc>
              <a:buFont typeface="Arial" panose="020B0604020202020204" pitchFamily="34" charset="0"/>
              <a:buChar char="•"/>
            </a:pPr>
            <a:r>
              <a:rPr lang="en-US" sz="2400" dirty="0">
                <a:solidFill>
                  <a:schemeClr val="tx1">
                    <a:lumMod val="75000"/>
                    <a:lumOff val="25000"/>
                  </a:schemeClr>
                </a:solidFill>
                <a:cs typeface="Calibri"/>
              </a:rPr>
              <a:t>Research Overview</a:t>
            </a:r>
          </a:p>
          <a:p>
            <a:pPr marL="285750" indent="-285750">
              <a:lnSpc>
                <a:spcPts val="3000"/>
              </a:lnSpc>
              <a:buFont typeface="Arial" panose="020B0604020202020204" pitchFamily="34" charset="0"/>
              <a:buChar char="•"/>
            </a:pPr>
            <a:r>
              <a:rPr lang="en-US" sz="2400" dirty="0" smtClean="0">
                <a:solidFill>
                  <a:schemeClr val="tx1">
                    <a:lumMod val="75000"/>
                    <a:lumOff val="25000"/>
                  </a:schemeClr>
                </a:solidFill>
              </a:rPr>
              <a:t>Key </a:t>
            </a:r>
            <a:r>
              <a:rPr lang="en-US" sz="2400" dirty="0">
                <a:solidFill>
                  <a:schemeClr val="tx1">
                    <a:lumMod val="75000"/>
                    <a:lumOff val="25000"/>
                  </a:schemeClr>
                </a:solidFill>
              </a:rPr>
              <a:t>Findings</a:t>
            </a:r>
          </a:p>
          <a:p>
            <a:pPr marL="285750" indent="-285750">
              <a:lnSpc>
                <a:spcPts val="3000"/>
              </a:lnSpc>
              <a:buFont typeface="Arial" panose="020B0604020202020204" pitchFamily="34" charset="0"/>
              <a:buChar char="•"/>
            </a:pPr>
            <a:r>
              <a:rPr lang="en-US" sz="2400" dirty="0" smtClean="0">
                <a:solidFill>
                  <a:schemeClr val="tx1">
                    <a:lumMod val="75000"/>
                    <a:lumOff val="25000"/>
                  </a:schemeClr>
                </a:solidFill>
              </a:rPr>
              <a:t>Recommendations</a:t>
            </a:r>
          </a:p>
          <a:p>
            <a:endParaRPr lang="en-US" sz="1600" dirty="0"/>
          </a:p>
        </p:txBody>
      </p:sp>
    </p:spTree>
    <p:extLst>
      <p:ext uri="{BB962C8B-B14F-4D97-AF65-F5344CB8AC3E}">
        <p14:creationId xmlns:p14="http://schemas.microsoft.com/office/powerpoint/2010/main" val="4113367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smtClean="0"/>
              <a:t>Research Overview</a:t>
            </a:r>
            <a:endParaRPr lang="en-US" dirty="0"/>
          </a:p>
        </p:txBody>
      </p:sp>
      <p:sp>
        <p:nvSpPr>
          <p:cNvPr id="5"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3</a:t>
            </a:fld>
            <a:endParaRPr lang="en-US"/>
          </a:p>
        </p:txBody>
      </p:sp>
    </p:spTree>
    <p:extLst>
      <p:ext uri="{BB962C8B-B14F-4D97-AF65-F5344CB8AC3E}">
        <p14:creationId xmlns:p14="http://schemas.microsoft.com/office/powerpoint/2010/main" val="830382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94267"/>
            <a:ext cx="7332133" cy="5588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Goals &amp; Objectives</a:t>
            </a:r>
            <a:endParaRPr lang="en-US" dirty="0"/>
          </a:p>
        </p:txBody>
      </p:sp>
      <p:sp>
        <p:nvSpPr>
          <p:cNvPr id="8"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4</a:t>
            </a:fld>
            <a:endParaRPr lang="en-US"/>
          </a:p>
        </p:txBody>
      </p:sp>
      <p:sp>
        <p:nvSpPr>
          <p:cNvPr id="12" name="Content Placeholder 5"/>
          <p:cNvSpPr>
            <a:spLocks noGrp="1"/>
          </p:cNvSpPr>
          <p:nvPr>
            <p:ph idx="15"/>
          </p:nvPr>
        </p:nvSpPr>
        <p:spPr>
          <a:xfrm>
            <a:off x="1025745" y="1791393"/>
            <a:ext cx="4400270" cy="1214270"/>
          </a:xfrm>
        </p:spPr>
        <p:txBody>
          <a:bodyPr/>
          <a:lstStyle/>
          <a:p>
            <a:pPr>
              <a:lnSpc>
                <a:spcPct val="130000"/>
              </a:lnSpc>
            </a:pPr>
            <a:r>
              <a:rPr lang="en-US" sz="1800" dirty="0" smtClean="0">
                <a:solidFill>
                  <a:schemeClr val="tx2"/>
                </a:solidFill>
              </a:rPr>
              <a:t>To determine if </a:t>
            </a:r>
            <a:r>
              <a:rPr lang="en-US" sz="1800" dirty="0" smtClean="0">
                <a:solidFill>
                  <a:schemeClr val="tx2"/>
                </a:solidFill>
              </a:rPr>
              <a:t>pregnant </a:t>
            </a:r>
            <a:r>
              <a:rPr lang="en-US" sz="1800" dirty="0" smtClean="0">
                <a:solidFill>
                  <a:schemeClr val="tx2"/>
                </a:solidFill>
              </a:rPr>
              <a:t>women and nursing </a:t>
            </a:r>
            <a:r>
              <a:rPr lang="en-US" sz="1800" dirty="0" smtClean="0">
                <a:solidFill>
                  <a:schemeClr val="tx2"/>
                </a:solidFill>
              </a:rPr>
              <a:t>mothers </a:t>
            </a:r>
            <a:r>
              <a:rPr lang="en-US" sz="1800" dirty="0" smtClean="0">
                <a:solidFill>
                  <a:schemeClr val="tx2"/>
                </a:solidFill>
              </a:rPr>
              <a:t>would use </a:t>
            </a:r>
            <a:r>
              <a:rPr lang="en-US" sz="1800" dirty="0" smtClean="0">
                <a:solidFill>
                  <a:schemeClr val="tx2"/>
                </a:solidFill>
              </a:rPr>
              <a:t>an online tool </a:t>
            </a:r>
            <a:r>
              <a:rPr lang="en-US" sz="1800" dirty="0" smtClean="0">
                <a:solidFill>
                  <a:schemeClr val="tx2"/>
                </a:solidFill>
              </a:rPr>
              <a:t>to search </a:t>
            </a:r>
            <a:r>
              <a:rPr lang="en-US" sz="1800" dirty="0" smtClean="0">
                <a:solidFill>
                  <a:schemeClr val="tx2"/>
                </a:solidFill>
              </a:rPr>
              <a:t>US Food and Drug Administration data regarding </a:t>
            </a:r>
            <a:r>
              <a:rPr lang="en-US" sz="1800" dirty="0" smtClean="0">
                <a:solidFill>
                  <a:schemeClr val="tx2"/>
                </a:solidFill>
              </a:rPr>
              <a:t>pregnancy and nursing</a:t>
            </a:r>
            <a:r>
              <a:rPr lang="en-US" sz="1800" dirty="0" smtClean="0">
                <a:solidFill>
                  <a:schemeClr val="tx2"/>
                </a:solidFill>
              </a:rPr>
              <a:t> </a:t>
            </a:r>
            <a:r>
              <a:rPr lang="en-US" sz="1800" dirty="0" smtClean="0">
                <a:solidFill>
                  <a:schemeClr val="tx2"/>
                </a:solidFill>
              </a:rPr>
              <a:t>risks for </a:t>
            </a:r>
            <a:r>
              <a:rPr lang="en-US" sz="1800" dirty="0" smtClean="0">
                <a:solidFill>
                  <a:schemeClr val="tx2"/>
                </a:solidFill>
              </a:rPr>
              <a:t>specific prescription drugs</a:t>
            </a:r>
            <a:endParaRPr lang="en-US" sz="1800" dirty="0">
              <a:solidFill>
                <a:schemeClr val="tx2"/>
              </a:solidFill>
            </a:endParaRPr>
          </a:p>
        </p:txBody>
      </p:sp>
      <p:sp>
        <p:nvSpPr>
          <p:cNvPr id="17" name="TextBox 16"/>
          <p:cNvSpPr txBox="1"/>
          <p:nvPr/>
        </p:nvSpPr>
        <p:spPr>
          <a:xfrm>
            <a:off x="499534" y="1901184"/>
            <a:ext cx="526211" cy="348813"/>
          </a:xfrm>
          <a:prstGeom prst="rect">
            <a:avLst/>
          </a:prstGeom>
          <a:noFill/>
        </p:spPr>
        <p:txBody>
          <a:bodyPr wrap="square" rtlCol="0">
            <a:spAutoFit/>
          </a:bodyPr>
          <a:lstStyle/>
          <a:p>
            <a:pPr>
              <a:lnSpc>
                <a:spcPts val="2000"/>
              </a:lnSpc>
              <a:spcAft>
                <a:spcPts val="600"/>
              </a:spcAft>
            </a:pPr>
            <a:r>
              <a:rPr lang="en-US" sz="2400" dirty="0" smtClean="0">
                <a:solidFill>
                  <a:schemeClr val="accent1"/>
                </a:solidFill>
                <a:latin typeface="Calibri"/>
                <a:cs typeface="Calibri"/>
              </a:rPr>
              <a:t>01</a:t>
            </a:r>
            <a:endParaRPr lang="en-US" sz="1400" dirty="0" smtClean="0">
              <a:solidFill>
                <a:schemeClr val="accent1"/>
              </a:solidFill>
              <a:latin typeface="Calibri"/>
              <a:cs typeface="Calibri"/>
            </a:endParaRPr>
          </a:p>
        </p:txBody>
      </p:sp>
      <p:sp>
        <p:nvSpPr>
          <p:cNvPr id="18" name="Content Placeholder 5"/>
          <p:cNvSpPr>
            <a:spLocks noGrp="1"/>
          </p:cNvSpPr>
          <p:nvPr>
            <p:ph idx="15"/>
          </p:nvPr>
        </p:nvSpPr>
        <p:spPr>
          <a:xfrm>
            <a:off x="1025745" y="4033461"/>
            <a:ext cx="4400270" cy="1214270"/>
          </a:xfrm>
        </p:spPr>
        <p:txBody>
          <a:bodyPr/>
          <a:lstStyle/>
          <a:p>
            <a:pPr>
              <a:lnSpc>
                <a:spcPct val="130000"/>
              </a:lnSpc>
            </a:pPr>
            <a:r>
              <a:rPr lang="en-US" sz="1800" dirty="0" smtClean="0">
                <a:solidFill>
                  <a:schemeClr val="tx2"/>
                </a:solidFill>
              </a:rPr>
              <a:t>To understand how users would prefer to search for the information </a:t>
            </a:r>
            <a:r>
              <a:rPr lang="en-US" sz="1800" dirty="0">
                <a:solidFill>
                  <a:schemeClr val="tx2"/>
                </a:solidFill>
              </a:rPr>
              <a:t>pregnancy and nursing risks for specific prescription drugs</a:t>
            </a:r>
            <a:endParaRPr lang="en-US" sz="1800" dirty="0">
              <a:solidFill>
                <a:schemeClr val="tx2"/>
              </a:solidFill>
            </a:endParaRPr>
          </a:p>
        </p:txBody>
      </p:sp>
      <p:sp>
        <p:nvSpPr>
          <p:cNvPr id="19" name="TextBox 18"/>
          <p:cNvSpPr txBox="1"/>
          <p:nvPr/>
        </p:nvSpPr>
        <p:spPr>
          <a:xfrm>
            <a:off x="499534" y="4143252"/>
            <a:ext cx="526211" cy="365934"/>
          </a:xfrm>
          <a:prstGeom prst="rect">
            <a:avLst/>
          </a:prstGeom>
          <a:noFill/>
        </p:spPr>
        <p:txBody>
          <a:bodyPr wrap="square" rtlCol="0">
            <a:spAutoFit/>
          </a:bodyPr>
          <a:lstStyle/>
          <a:p>
            <a:pPr>
              <a:lnSpc>
                <a:spcPts val="2000"/>
              </a:lnSpc>
              <a:spcAft>
                <a:spcPts val="600"/>
              </a:spcAft>
            </a:pPr>
            <a:r>
              <a:rPr lang="en-US" sz="2400" dirty="0" smtClean="0">
                <a:solidFill>
                  <a:schemeClr val="accent1"/>
                </a:solidFill>
                <a:latin typeface="Calibri"/>
                <a:cs typeface="Calibri"/>
              </a:rPr>
              <a:t>02</a:t>
            </a:r>
            <a:endParaRPr lang="en-US" sz="1400" dirty="0" smtClean="0">
              <a:solidFill>
                <a:schemeClr val="accent1"/>
              </a:solidFill>
              <a:latin typeface="Calibri"/>
              <a:cs typeface="Calibri"/>
            </a:endParaRPr>
          </a:p>
        </p:txBody>
      </p:sp>
      <p:sp>
        <p:nvSpPr>
          <p:cNvPr id="20" name="Content Placeholder 5"/>
          <p:cNvSpPr>
            <a:spLocks noGrp="1"/>
          </p:cNvSpPr>
          <p:nvPr>
            <p:ph idx="15"/>
          </p:nvPr>
        </p:nvSpPr>
        <p:spPr>
          <a:xfrm>
            <a:off x="6335402" y="1786633"/>
            <a:ext cx="5367868" cy="1214270"/>
          </a:xfrm>
        </p:spPr>
        <p:txBody>
          <a:bodyPr/>
          <a:lstStyle/>
          <a:p>
            <a:pPr>
              <a:lnSpc>
                <a:spcPct val="130000"/>
              </a:lnSpc>
            </a:pPr>
            <a:r>
              <a:rPr lang="en-US" sz="1800" dirty="0" smtClean="0">
                <a:solidFill>
                  <a:schemeClr val="tx2"/>
                </a:solidFill>
              </a:rPr>
              <a:t>To learn more about what information is most important to women looking for </a:t>
            </a:r>
            <a:r>
              <a:rPr lang="en-US" sz="1800" dirty="0">
                <a:solidFill>
                  <a:schemeClr val="tx2"/>
                </a:solidFill>
              </a:rPr>
              <a:t>pregnancy and nursing risks </a:t>
            </a:r>
            <a:r>
              <a:rPr lang="en-US" sz="1800" dirty="0" smtClean="0">
                <a:solidFill>
                  <a:schemeClr val="tx2"/>
                </a:solidFill>
              </a:rPr>
              <a:t>related to specific </a:t>
            </a:r>
            <a:r>
              <a:rPr lang="en-US" sz="1800" dirty="0">
                <a:solidFill>
                  <a:schemeClr val="tx2"/>
                </a:solidFill>
              </a:rPr>
              <a:t>prescription drugs</a:t>
            </a:r>
            <a:endParaRPr lang="en-US" sz="1800" dirty="0">
              <a:solidFill>
                <a:schemeClr val="tx2"/>
              </a:solidFill>
            </a:endParaRPr>
          </a:p>
        </p:txBody>
      </p:sp>
      <p:sp>
        <p:nvSpPr>
          <p:cNvPr id="21" name="TextBox 20"/>
          <p:cNvSpPr txBox="1"/>
          <p:nvPr/>
        </p:nvSpPr>
        <p:spPr>
          <a:xfrm>
            <a:off x="5809191" y="1896424"/>
            <a:ext cx="526211" cy="365934"/>
          </a:xfrm>
          <a:prstGeom prst="rect">
            <a:avLst/>
          </a:prstGeom>
          <a:noFill/>
        </p:spPr>
        <p:txBody>
          <a:bodyPr wrap="square" rtlCol="0">
            <a:spAutoFit/>
          </a:bodyPr>
          <a:lstStyle/>
          <a:p>
            <a:pPr>
              <a:lnSpc>
                <a:spcPts val="2000"/>
              </a:lnSpc>
              <a:spcAft>
                <a:spcPts val="600"/>
              </a:spcAft>
            </a:pPr>
            <a:r>
              <a:rPr lang="en-US" sz="2400" dirty="0" smtClean="0">
                <a:solidFill>
                  <a:schemeClr val="accent1"/>
                </a:solidFill>
                <a:latin typeface="Calibri"/>
                <a:cs typeface="Calibri"/>
              </a:rPr>
              <a:t>03</a:t>
            </a:r>
            <a:endParaRPr lang="en-US" sz="1400" dirty="0" smtClean="0">
              <a:solidFill>
                <a:schemeClr val="accent1"/>
              </a:solidFill>
              <a:latin typeface="Calibri"/>
              <a:cs typeface="Calibri"/>
            </a:endParaRPr>
          </a:p>
        </p:txBody>
      </p:sp>
      <p:sp>
        <p:nvSpPr>
          <p:cNvPr id="22" name="Content Placeholder 5"/>
          <p:cNvSpPr>
            <a:spLocks noGrp="1"/>
          </p:cNvSpPr>
          <p:nvPr>
            <p:ph idx="15"/>
          </p:nvPr>
        </p:nvSpPr>
        <p:spPr>
          <a:xfrm>
            <a:off x="6335402" y="4033461"/>
            <a:ext cx="5367868" cy="1214270"/>
          </a:xfrm>
        </p:spPr>
        <p:txBody>
          <a:bodyPr/>
          <a:lstStyle/>
          <a:p>
            <a:pPr>
              <a:lnSpc>
                <a:spcPct val="130000"/>
              </a:lnSpc>
            </a:pPr>
            <a:r>
              <a:rPr lang="en-US" sz="1800" dirty="0" smtClean="0">
                <a:solidFill>
                  <a:schemeClr val="tx2"/>
                </a:solidFill>
              </a:rPr>
              <a:t>To gather common scenarios from women who have dealt with </a:t>
            </a:r>
            <a:r>
              <a:rPr lang="en-US" sz="1800" dirty="0" smtClean="0">
                <a:solidFill>
                  <a:schemeClr val="tx2"/>
                </a:solidFill>
              </a:rPr>
              <a:t>prescription drug concerns while pregnant</a:t>
            </a:r>
            <a:endParaRPr lang="en-US" sz="1800" dirty="0">
              <a:solidFill>
                <a:schemeClr val="tx2"/>
              </a:solidFill>
            </a:endParaRPr>
          </a:p>
        </p:txBody>
      </p:sp>
      <p:sp>
        <p:nvSpPr>
          <p:cNvPr id="23" name="TextBox 22"/>
          <p:cNvSpPr txBox="1"/>
          <p:nvPr/>
        </p:nvSpPr>
        <p:spPr>
          <a:xfrm>
            <a:off x="5809191" y="4143252"/>
            <a:ext cx="526211" cy="365934"/>
          </a:xfrm>
          <a:prstGeom prst="rect">
            <a:avLst/>
          </a:prstGeom>
          <a:noFill/>
        </p:spPr>
        <p:txBody>
          <a:bodyPr wrap="square" rtlCol="0">
            <a:spAutoFit/>
          </a:bodyPr>
          <a:lstStyle/>
          <a:p>
            <a:pPr>
              <a:lnSpc>
                <a:spcPts val="2000"/>
              </a:lnSpc>
              <a:spcAft>
                <a:spcPts val="600"/>
              </a:spcAft>
            </a:pPr>
            <a:r>
              <a:rPr lang="en-US" sz="2400" dirty="0" smtClean="0">
                <a:solidFill>
                  <a:schemeClr val="accent1"/>
                </a:solidFill>
                <a:latin typeface="Calibri"/>
                <a:cs typeface="Calibri"/>
              </a:rPr>
              <a:t>04</a:t>
            </a:r>
            <a:endParaRPr lang="en-US" sz="1400" dirty="0" smtClean="0">
              <a:solidFill>
                <a:schemeClr val="accent1"/>
              </a:solidFill>
              <a:latin typeface="Calibri"/>
              <a:cs typeface="Calibri"/>
            </a:endParaRPr>
          </a:p>
        </p:txBody>
      </p:sp>
    </p:spTree>
    <p:extLst>
      <p:ext uri="{BB962C8B-B14F-4D97-AF65-F5344CB8AC3E}">
        <p14:creationId xmlns:p14="http://schemas.microsoft.com/office/powerpoint/2010/main" val="3268116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94267"/>
            <a:ext cx="7332133" cy="5588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Research</a:t>
            </a:r>
            <a:r>
              <a:rPr lang="en-US" dirty="0" smtClean="0"/>
              <a:t> </a:t>
            </a:r>
            <a:r>
              <a:rPr lang="en-US" dirty="0" smtClean="0"/>
              <a:t>Methodology</a:t>
            </a:r>
            <a:endParaRPr lang="en-US" dirty="0"/>
          </a:p>
        </p:txBody>
      </p:sp>
      <p:sp>
        <p:nvSpPr>
          <p:cNvPr id="8"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5</a:t>
            </a:fld>
            <a:endParaRPr lang="en-US"/>
          </a:p>
        </p:txBody>
      </p:sp>
      <p:sp>
        <p:nvSpPr>
          <p:cNvPr id="5" name="Content Placeholder 5"/>
          <p:cNvSpPr>
            <a:spLocks noGrp="1"/>
          </p:cNvSpPr>
          <p:nvPr>
            <p:ph idx="15"/>
          </p:nvPr>
        </p:nvSpPr>
        <p:spPr>
          <a:xfrm>
            <a:off x="499534" y="1574270"/>
            <a:ext cx="10361123" cy="4597401"/>
          </a:xfrm>
        </p:spPr>
        <p:txBody>
          <a:bodyPr/>
          <a:lstStyle/>
          <a:p>
            <a:pPr marL="342900" indent="-342900">
              <a:buFont typeface="Arial" panose="020B0604020202020204" pitchFamily="34" charset="0"/>
              <a:buChar char="•"/>
            </a:pPr>
            <a:r>
              <a:rPr lang="en-US" sz="2000" dirty="0" smtClean="0">
                <a:solidFill>
                  <a:schemeClr val="tx1">
                    <a:lumMod val="75000"/>
                    <a:lumOff val="25000"/>
                  </a:schemeClr>
                </a:solidFill>
                <a:cs typeface="Calibri"/>
              </a:rPr>
              <a:t>On </a:t>
            </a:r>
            <a:r>
              <a:rPr lang="en-US" sz="2000" dirty="0" smtClean="0">
                <a:solidFill>
                  <a:schemeClr val="tx1">
                    <a:lumMod val="75000"/>
                    <a:lumOff val="25000"/>
                  </a:schemeClr>
                </a:solidFill>
                <a:cs typeface="Calibri"/>
              </a:rPr>
              <a:t>June 18</a:t>
            </a:r>
            <a:r>
              <a:rPr lang="en-US" sz="2000" baseline="30000" dirty="0" smtClean="0">
                <a:solidFill>
                  <a:schemeClr val="tx1">
                    <a:lumMod val="75000"/>
                    <a:lumOff val="25000"/>
                  </a:schemeClr>
                </a:solidFill>
                <a:cs typeface="Calibri"/>
              </a:rPr>
              <a:t>th</a:t>
            </a:r>
            <a:r>
              <a:rPr lang="en-US" sz="2000" dirty="0" smtClean="0">
                <a:solidFill>
                  <a:schemeClr val="tx1">
                    <a:lumMod val="75000"/>
                    <a:lumOff val="25000"/>
                  </a:schemeClr>
                </a:solidFill>
                <a:cs typeface="Calibri"/>
              </a:rPr>
              <a:t> and 19</a:t>
            </a:r>
            <a:r>
              <a:rPr lang="en-US" sz="2000" baseline="30000" dirty="0" smtClean="0">
                <a:solidFill>
                  <a:schemeClr val="tx1">
                    <a:lumMod val="75000"/>
                    <a:lumOff val="25000"/>
                  </a:schemeClr>
                </a:solidFill>
                <a:cs typeface="Calibri"/>
              </a:rPr>
              <a:t>th</a:t>
            </a:r>
            <a:r>
              <a:rPr lang="en-US" sz="2000" dirty="0" smtClean="0">
                <a:solidFill>
                  <a:schemeClr val="tx1">
                    <a:lumMod val="75000"/>
                    <a:lumOff val="25000"/>
                  </a:schemeClr>
                </a:solidFill>
                <a:cs typeface="Calibri"/>
              </a:rPr>
              <a:t> a survey was conducted with 89 respondents.</a:t>
            </a:r>
            <a:endParaRPr lang="en-US" sz="2000" dirty="0" smtClean="0">
              <a:solidFill>
                <a:schemeClr val="tx1">
                  <a:lumMod val="75000"/>
                  <a:lumOff val="25000"/>
                </a:schemeClr>
              </a:solidFill>
              <a:cs typeface="Calibri"/>
            </a:endParaRPr>
          </a:p>
          <a:p>
            <a:pPr marL="342900" indent="-342900">
              <a:buFont typeface="Arial" panose="020B0604020202020204" pitchFamily="34" charset="0"/>
              <a:buChar char="•"/>
            </a:pPr>
            <a:r>
              <a:rPr lang="en-US" sz="2000" dirty="0" smtClean="0">
                <a:solidFill>
                  <a:schemeClr val="tx1">
                    <a:lumMod val="75000"/>
                    <a:lumOff val="25000"/>
                  </a:schemeClr>
                </a:solidFill>
                <a:cs typeface="Calibri"/>
              </a:rPr>
              <a:t>Respondents represented </a:t>
            </a:r>
            <a:r>
              <a:rPr lang="en-US" sz="2000" dirty="0" smtClean="0">
                <a:solidFill>
                  <a:schemeClr val="tx1">
                    <a:lumMod val="75000"/>
                    <a:lumOff val="25000"/>
                  </a:schemeClr>
                </a:solidFill>
                <a:cs typeface="Calibri"/>
              </a:rPr>
              <a:t>the </a:t>
            </a:r>
            <a:r>
              <a:rPr lang="en-US" sz="2000" dirty="0" smtClean="0">
                <a:solidFill>
                  <a:schemeClr val="tx1">
                    <a:lumMod val="75000"/>
                    <a:lumOff val="25000"/>
                  </a:schemeClr>
                </a:solidFill>
                <a:cs typeface="Calibri"/>
              </a:rPr>
              <a:t>target audience for Safe Baby RX:</a:t>
            </a:r>
            <a:endParaRPr lang="en-US" sz="2000" dirty="0" smtClean="0">
              <a:solidFill>
                <a:schemeClr val="tx1">
                  <a:lumMod val="75000"/>
                  <a:lumOff val="25000"/>
                </a:schemeClr>
              </a:solidFill>
              <a:cs typeface="Calibri"/>
            </a:endParaRPr>
          </a:p>
          <a:p>
            <a:pPr marL="1085850" lvl="1" indent="-342900">
              <a:buFont typeface="Arial" panose="020B0604020202020204" pitchFamily="34" charset="0"/>
              <a:buChar char="•"/>
            </a:pPr>
            <a:r>
              <a:rPr lang="en-US" sz="2000" dirty="0" smtClean="0">
                <a:solidFill>
                  <a:schemeClr val="tx1">
                    <a:lumMod val="75000"/>
                    <a:lumOff val="25000"/>
                  </a:schemeClr>
                </a:solidFill>
                <a:cs typeface="Calibri"/>
              </a:rPr>
              <a:t>Expectant mothers</a:t>
            </a:r>
            <a:endParaRPr lang="en-US" sz="2000" dirty="0" smtClean="0">
              <a:solidFill>
                <a:schemeClr val="tx1">
                  <a:lumMod val="75000"/>
                  <a:lumOff val="25000"/>
                </a:schemeClr>
              </a:solidFill>
              <a:cs typeface="Calibri"/>
            </a:endParaRPr>
          </a:p>
          <a:p>
            <a:pPr marL="1085850" lvl="1" indent="-342900">
              <a:buFont typeface="Arial" panose="020B0604020202020204" pitchFamily="34" charset="0"/>
              <a:buChar char="•"/>
            </a:pPr>
            <a:r>
              <a:rPr lang="en-US" sz="2000" dirty="0" smtClean="0">
                <a:solidFill>
                  <a:schemeClr val="tx1">
                    <a:lumMod val="75000"/>
                    <a:lumOff val="25000"/>
                  </a:schemeClr>
                </a:solidFill>
                <a:cs typeface="Calibri"/>
              </a:rPr>
              <a:t>Nursing mothers</a:t>
            </a:r>
            <a:endParaRPr lang="en-US" sz="2000" dirty="0" smtClean="0">
              <a:solidFill>
                <a:schemeClr val="tx1">
                  <a:lumMod val="75000"/>
                  <a:lumOff val="25000"/>
                </a:schemeClr>
              </a:solidFill>
              <a:cs typeface="Calibri"/>
            </a:endParaRPr>
          </a:p>
          <a:p>
            <a:pPr marL="342900" indent="-342900">
              <a:buFont typeface="Arial" panose="020B0604020202020204" pitchFamily="34" charset="0"/>
              <a:buChar char="•"/>
            </a:pPr>
            <a:r>
              <a:rPr lang="en-US" sz="2000" dirty="0" smtClean="0">
                <a:solidFill>
                  <a:schemeClr val="tx1">
                    <a:lumMod val="75000"/>
                    <a:lumOff val="25000"/>
                  </a:schemeClr>
                </a:solidFill>
                <a:cs typeface="Calibri"/>
              </a:rPr>
              <a:t>The survey was launch via social media and email using Survey Monkey.</a:t>
            </a:r>
            <a:endParaRPr lang="en-US" sz="2000" dirty="0" smtClean="0">
              <a:solidFill>
                <a:schemeClr val="tx1">
                  <a:lumMod val="75000"/>
                  <a:lumOff val="25000"/>
                </a:schemeClr>
              </a:solidFill>
              <a:cs typeface="Calibri"/>
            </a:endParaRPr>
          </a:p>
          <a:p>
            <a:pPr marL="342900" indent="-342900">
              <a:buFont typeface="Arial" panose="020B0604020202020204" pitchFamily="34" charset="0"/>
              <a:buChar char="•"/>
            </a:pPr>
            <a:r>
              <a:rPr lang="en-US" sz="2000" dirty="0" smtClean="0">
                <a:solidFill>
                  <a:schemeClr val="tx1">
                    <a:lumMod val="75000"/>
                    <a:lumOff val="25000"/>
                  </a:schemeClr>
                </a:solidFill>
                <a:cs typeface="Calibri"/>
              </a:rPr>
              <a:t>A </a:t>
            </a:r>
            <a:r>
              <a:rPr lang="en-US" sz="2000" dirty="0" smtClean="0">
                <a:solidFill>
                  <a:schemeClr val="tx1">
                    <a:lumMod val="75000"/>
                    <a:lumOff val="25000"/>
                  </a:schemeClr>
                </a:solidFill>
                <a:cs typeface="Calibri"/>
              </a:rPr>
              <a:t>researcher reviewed all results and individual feedback from survey respondents</a:t>
            </a:r>
            <a:r>
              <a:rPr lang="en-US" dirty="0" smtClean="0">
                <a:solidFill>
                  <a:schemeClr val="tx1">
                    <a:lumMod val="75000"/>
                    <a:lumOff val="25000"/>
                  </a:schemeClr>
                </a:solidFill>
                <a:cs typeface="Calibri"/>
              </a:rPr>
              <a:t>.</a:t>
            </a:r>
            <a:endParaRPr lang="en-US" dirty="0" smtClean="0">
              <a:solidFill>
                <a:schemeClr val="tx1">
                  <a:lumMod val="75000"/>
                  <a:lumOff val="25000"/>
                </a:schemeClr>
              </a:solidFill>
              <a:cs typeface="Calibri"/>
            </a:endParaRPr>
          </a:p>
        </p:txBody>
      </p:sp>
    </p:spTree>
    <p:extLst>
      <p:ext uri="{BB962C8B-B14F-4D97-AF65-F5344CB8AC3E}">
        <p14:creationId xmlns:p14="http://schemas.microsoft.com/office/powerpoint/2010/main" val="285679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4346" y="4927854"/>
            <a:ext cx="6110241" cy="482349"/>
          </a:xfrm>
          <a:prstGeom prst="rect">
            <a:avLst/>
          </a:prstGeom>
        </p:spPr>
        <p:txBody>
          <a:bodyPr>
            <a:normAutofit fontScale="90000"/>
          </a:bodyPr>
          <a:lstStyle/>
          <a:p>
            <a:r>
              <a:rPr lang="en-US" dirty="0" smtClean="0"/>
              <a:t>Findings</a:t>
            </a:r>
            <a:endParaRPr lang="en-US" dirty="0"/>
          </a:p>
        </p:txBody>
      </p:sp>
      <p:sp>
        <p:nvSpPr>
          <p:cNvPr id="7"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6</a:t>
            </a:fld>
            <a:endParaRPr lang="en-US"/>
          </a:p>
        </p:txBody>
      </p:sp>
    </p:spTree>
    <p:extLst>
      <p:ext uri="{BB962C8B-B14F-4D97-AF65-F5344CB8AC3E}">
        <p14:creationId xmlns:p14="http://schemas.microsoft.com/office/powerpoint/2010/main" val="4087038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94267"/>
            <a:ext cx="7332133" cy="5588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Findings</a:t>
            </a:r>
            <a:endParaRPr lang="en-US" dirty="0"/>
          </a:p>
        </p:txBody>
      </p:sp>
      <p:sp>
        <p:nvSpPr>
          <p:cNvPr id="8"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7</a:t>
            </a:fld>
            <a:endParaRPr lang="en-US"/>
          </a:p>
        </p:txBody>
      </p:sp>
      <p:sp>
        <p:nvSpPr>
          <p:cNvPr id="9" name="Content Placeholder 5"/>
          <p:cNvSpPr txBox="1">
            <a:spLocks/>
          </p:cNvSpPr>
          <p:nvPr/>
        </p:nvSpPr>
        <p:spPr>
          <a:xfrm>
            <a:off x="491063" y="1604211"/>
            <a:ext cx="10995084" cy="4695921"/>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baseline="0">
                <a:solidFill>
                  <a:schemeClr val="accent6">
                    <a:lumMod val="50000"/>
                  </a:schemeClr>
                </a:solidFill>
                <a:latin typeface="Calibri"/>
                <a:ea typeface="+mn-ea"/>
                <a:cs typeface="+mn-cs"/>
              </a:defRPr>
            </a:lvl1pPr>
            <a:lvl2pPr marL="742950" indent="-285750" algn="l" defTabSz="914400" rtl="0" eaLnBrk="1" latinLnBrk="0" hangingPunct="1">
              <a:spcBef>
                <a:spcPct val="20000"/>
              </a:spcBef>
              <a:buFont typeface="Arial" pitchFamily="34" charset="0"/>
              <a:buChar char="–"/>
              <a:defRPr sz="2000" kern="1200" baseline="0">
                <a:solidFill>
                  <a:schemeClr val="accent6">
                    <a:lumMod val="50000"/>
                  </a:schemeClr>
                </a:solidFill>
                <a:latin typeface="Calibri"/>
                <a:ea typeface="+mn-ea"/>
                <a:cs typeface="+mn-cs"/>
              </a:defRPr>
            </a:lvl2pPr>
            <a:lvl3pPr marL="11430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tx2"/>
                </a:solidFill>
              </a:rPr>
              <a:t>The majority of women surveyed would use an online tool provided by the US FDA </a:t>
            </a:r>
            <a:r>
              <a:rPr lang="en-US" sz="2000" dirty="0">
                <a:solidFill>
                  <a:schemeClr val="tx2"/>
                </a:solidFill>
              </a:rPr>
              <a:t>to  get information about drug safety related to pregnancy</a:t>
            </a:r>
            <a:endParaRPr lang="en-US" sz="2000" dirty="0" smtClean="0">
              <a:solidFill>
                <a:schemeClr val="tx2"/>
              </a:solidFill>
            </a:endParaRPr>
          </a:p>
          <a:p>
            <a:pPr lvl="1"/>
            <a:r>
              <a:rPr lang="en-US" sz="1600" dirty="0" smtClean="0">
                <a:solidFill>
                  <a:schemeClr val="tx2"/>
                </a:solidFill>
              </a:rPr>
              <a:t>92% of women indicated they would</a:t>
            </a:r>
          </a:p>
          <a:p>
            <a:pPr lvl="1"/>
            <a:endParaRPr lang="en-US" sz="1600" dirty="0">
              <a:solidFill>
                <a:schemeClr val="tx2"/>
              </a:solidFill>
            </a:endParaRPr>
          </a:p>
          <a:p>
            <a:pPr marL="0" indent="0">
              <a:buNone/>
            </a:pPr>
            <a:r>
              <a:rPr lang="en-US" sz="2000" dirty="0" smtClean="0">
                <a:solidFill>
                  <a:schemeClr val="tx2"/>
                </a:solidFill>
              </a:rPr>
              <a:t>Women have a variety of methods they use now to get this type of information.</a:t>
            </a:r>
          </a:p>
          <a:p>
            <a:pPr marL="0" indent="0">
              <a:buNone/>
            </a:pPr>
            <a:endParaRPr lang="en-US" sz="2000" dirty="0">
              <a:solidFill>
                <a:schemeClr val="tx2"/>
              </a:solidFill>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2182" y="3391116"/>
            <a:ext cx="8052955" cy="2900795"/>
          </a:xfrm>
          <a:prstGeom prst="rect">
            <a:avLst/>
          </a:prstGeom>
        </p:spPr>
      </p:pic>
    </p:spTree>
    <p:extLst>
      <p:ext uri="{BB962C8B-B14F-4D97-AF65-F5344CB8AC3E}">
        <p14:creationId xmlns:p14="http://schemas.microsoft.com/office/powerpoint/2010/main" val="1328545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94267"/>
            <a:ext cx="7332133" cy="5588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Findings</a:t>
            </a:r>
            <a:endParaRPr lang="en-US" dirty="0"/>
          </a:p>
        </p:txBody>
      </p:sp>
      <p:sp>
        <p:nvSpPr>
          <p:cNvPr id="8"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8</a:t>
            </a:fld>
            <a:endParaRPr lang="en-US"/>
          </a:p>
        </p:txBody>
      </p:sp>
      <p:sp>
        <p:nvSpPr>
          <p:cNvPr id="9" name="Content Placeholder 5"/>
          <p:cNvSpPr txBox="1">
            <a:spLocks/>
          </p:cNvSpPr>
          <p:nvPr/>
        </p:nvSpPr>
        <p:spPr>
          <a:xfrm>
            <a:off x="491063" y="1604211"/>
            <a:ext cx="10995084" cy="4695921"/>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baseline="0">
                <a:solidFill>
                  <a:schemeClr val="accent6">
                    <a:lumMod val="50000"/>
                  </a:schemeClr>
                </a:solidFill>
                <a:latin typeface="Calibri"/>
                <a:ea typeface="+mn-ea"/>
                <a:cs typeface="+mn-cs"/>
              </a:defRPr>
            </a:lvl1pPr>
            <a:lvl2pPr marL="742950" indent="-285750" algn="l" defTabSz="914400" rtl="0" eaLnBrk="1" latinLnBrk="0" hangingPunct="1">
              <a:spcBef>
                <a:spcPct val="20000"/>
              </a:spcBef>
              <a:buFont typeface="Arial" pitchFamily="34" charset="0"/>
              <a:buChar char="–"/>
              <a:defRPr sz="2000" kern="1200" baseline="0">
                <a:solidFill>
                  <a:schemeClr val="accent6">
                    <a:lumMod val="50000"/>
                  </a:schemeClr>
                </a:solidFill>
                <a:latin typeface="Calibri"/>
                <a:ea typeface="+mn-ea"/>
                <a:cs typeface="+mn-cs"/>
              </a:defRPr>
            </a:lvl2pPr>
            <a:lvl3pPr marL="11430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tx2"/>
                </a:solidFill>
              </a:rPr>
              <a:t>Women would prefer to search by drug name. Medical condition would be their secondary means of preferred search.</a:t>
            </a:r>
          </a:p>
          <a:p>
            <a:pPr lvl="1"/>
            <a:endParaRPr lang="en-US" sz="1600" dirty="0">
              <a:solidFill>
                <a:schemeClr val="tx2"/>
              </a:solidFill>
            </a:endParaRPr>
          </a:p>
          <a:p>
            <a:pPr marL="0" indent="0">
              <a:buNone/>
            </a:pPr>
            <a:endParaRPr lang="en-US" sz="2000" dirty="0">
              <a:solidFill>
                <a:schemeClr val="tx2"/>
              </a:solidFill>
            </a:endParaRPr>
          </a:p>
        </p:txBody>
      </p:sp>
      <p:pic>
        <p:nvPicPr>
          <p:cNvPr id="4" name="Picture 3"/>
          <p:cNvPicPr>
            <a:picLocks noChangeAspect="1"/>
          </p:cNvPicPr>
          <p:nvPr/>
        </p:nvPicPr>
        <p:blipFill>
          <a:blip r:embed="rId2"/>
          <a:stretch>
            <a:fillRect/>
          </a:stretch>
        </p:blipFill>
        <p:spPr>
          <a:xfrm>
            <a:off x="499534" y="2399350"/>
            <a:ext cx="8724900" cy="2790825"/>
          </a:xfrm>
          <a:prstGeom prst="rect">
            <a:avLst/>
          </a:prstGeom>
        </p:spPr>
      </p:pic>
    </p:spTree>
    <p:extLst>
      <p:ext uri="{BB962C8B-B14F-4D97-AF65-F5344CB8AC3E}">
        <p14:creationId xmlns:p14="http://schemas.microsoft.com/office/powerpoint/2010/main" val="2584444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94267"/>
            <a:ext cx="7332133" cy="5588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Findings</a:t>
            </a:r>
            <a:endParaRPr lang="en-US" dirty="0"/>
          </a:p>
        </p:txBody>
      </p:sp>
      <p:sp>
        <p:nvSpPr>
          <p:cNvPr id="8" name="Slide Number Placeholder 2"/>
          <p:cNvSpPr>
            <a:spLocks noGrp="1"/>
          </p:cNvSpPr>
          <p:nvPr>
            <p:ph type="sldNum" sz="quarter" idx="10"/>
          </p:nvPr>
        </p:nvSpPr>
        <p:spPr>
          <a:xfrm>
            <a:off x="228600" y="6492875"/>
            <a:ext cx="3048000" cy="365125"/>
          </a:xfrm>
          <a:prstGeom prst="rect">
            <a:avLst/>
          </a:prstGeom>
        </p:spPr>
        <p:txBody>
          <a:bodyPr/>
          <a:lstStyle>
            <a:lvl1pPr>
              <a:defRPr sz="1200">
                <a:solidFill>
                  <a:schemeClr val="bg2"/>
                </a:solidFill>
              </a:defRPr>
            </a:lvl1pPr>
          </a:lstStyle>
          <a:p>
            <a:fld id="{D98AE2B2-4097-42FA-9779-17518227B496}" type="slidenum">
              <a:rPr lang="en-US" smtClean="0"/>
              <a:pPr/>
              <a:t>9</a:t>
            </a:fld>
            <a:endParaRPr lang="en-US"/>
          </a:p>
        </p:txBody>
      </p:sp>
      <p:sp>
        <p:nvSpPr>
          <p:cNvPr id="9" name="Content Placeholder 5"/>
          <p:cNvSpPr txBox="1">
            <a:spLocks/>
          </p:cNvSpPr>
          <p:nvPr/>
        </p:nvSpPr>
        <p:spPr>
          <a:xfrm>
            <a:off x="491063" y="1604211"/>
            <a:ext cx="10995084" cy="4695921"/>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baseline="0">
                <a:solidFill>
                  <a:schemeClr val="accent6">
                    <a:lumMod val="50000"/>
                  </a:schemeClr>
                </a:solidFill>
                <a:latin typeface="Calibri"/>
                <a:ea typeface="+mn-ea"/>
                <a:cs typeface="+mn-cs"/>
              </a:defRPr>
            </a:lvl1pPr>
            <a:lvl2pPr marL="742950" indent="-285750" algn="l" defTabSz="914400" rtl="0" eaLnBrk="1" latinLnBrk="0" hangingPunct="1">
              <a:spcBef>
                <a:spcPct val="20000"/>
              </a:spcBef>
              <a:buFont typeface="Arial" pitchFamily="34" charset="0"/>
              <a:buChar char="–"/>
              <a:defRPr sz="2000" kern="1200" baseline="0">
                <a:solidFill>
                  <a:schemeClr val="accent6">
                    <a:lumMod val="50000"/>
                  </a:schemeClr>
                </a:solidFill>
                <a:latin typeface="Calibri"/>
                <a:ea typeface="+mn-ea"/>
                <a:cs typeface="+mn-cs"/>
              </a:defRPr>
            </a:lvl2pPr>
            <a:lvl3pPr marL="11430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accent6">
                    <a:lumMod val="50000"/>
                  </a:schemeClr>
                </a:solidFill>
                <a:latin typeface="Calibri"/>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tx2"/>
                </a:solidFill>
              </a:rPr>
              <a:t>Women are interested in a variety of information about pregnancy risks that are available in the FDA data set.</a:t>
            </a:r>
          </a:p>
          <a:p>
            <a:pPr lvl="1"/>
            <a:endParaRPr lang="en-US" sz="1600" dirty="0">
              <a:solidFill>
                <a:schemeClr val="tx2"/>
              </a:solidFill>
            </a:endParaRPr>
          </a:p>
          <a:p>
            <a:pPr marL="0" indent="0">
              <a:buNone/>
            </a:pPr>
            <a:endParaRPr lang="en-US" sz="2000" dirty="0">
              <a:solidFill>
                <a:schemeClr val="tx2"/>
              </a:solidFill>
            </a:endParaRPr>
          </a:p>
        </p:txBody>
      </p:sp>
      <p:pic>
        <p:nvPicPr>
          <p:cNvPr id="3" name="Picture 2"/>
          <p:cNvPicPr>
            <a:picLocks noChangeAspect="1"/>
          </p:cNvPicPr>
          <p:nvPr/>
        </p:nvPicPr>
        <p:blipFill>
          <a:blip r:embed="rId2"/>
          <a:stretch>
            <a:fillRect/>
          </a:stretch>
        </p:blipFill>
        <p:spPr>
          <a:xfrm>
            <a:off x="754079" y="2412983"/>
            <a:ext cx="8858250" cy="3552825"/>
          </a:xfrm>
          <a:prstGeom prst="rect">
            <a:avLst/>
          </a:prstGeom>
        </p:spPr>
      </p:pic>
    </p:spTree>
    <p:extLst>
      <p:ext uri="{BB962C8B-B14F-4D97-AF65-F5344CB8AC3E}">
        <p14:creationId xmlns:p14="http://schemas.microsoft.com/office/powerpoint/2010/main" val="2521024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seagility">
      <a:dk1>
        <a:srgbClr val="404040"/>
      </a:dk1>
      <a:lt1>
        <a:sysClr val="window" lastClr="FFFFFF"/>
      </a:lt1>
      <a:dk2>
        <a:srgbClr val="5F5F5F"/>
      </a:dk2>
      <a:lt2>
        <a:srgbClr val="DFDFDF"/>
      </a:lt2>
      <a:accent1>
        <a:srgbClr val="DD6F31"/>
      </a:accent1>
      <a:accent2>
        <a:srgbClr val="EBE625"/>
      </a:accent2>
      <a:accent3>
        <a:srgbClr val="85CD1B"/>
      </a:accent3>
      <a:accent4>
        <a:srgbClr val="48A8D5"/>
      </a:accent4>
      <a:accent5>
        <a:srgbClr val="3557B2"/>
      </a:accent5>
      <a:accent6>
        <a:srgbClr val="7C0EB1"/>
      </a:accent6>
      <a:hlink>
        <a:srgbClr val="D66D18"/>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ts val="2000"/>
          </a:lnSpc>
          <a:spcAft>
            <a:spcPts val="600"/>
          </a:spcAft>
          <a:defRPr sz="1400" dirty="0" smtClean="0">
            <a:solidFill>
              <a:schemeClr val="tx1">
                <a:lumMod val="75000"/>
                <a:lumOff val="25000"/>
              </a:schemeClr>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8862</TotalTime>
  <Words>575</Words>
  <Application>Microsoft Office PowerPoint</Application>
  <PresentationFormat>Custom</PresentationFormat>
  <Paragraphs>60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Helvetica Neue</vt:lpstr>
      <vt:lpstr>Lucida Grande</vt:lpstr>
      <vt:lpstr>Wingdings</vt:lpstr>
      <vt:lpstr>Office Theme</vt:lpstr>
      <vt:lpstr>openFDA Baby Safe RX</vt:lpstr>
      <vt:lpstr>Agenda </vt:lpstr>
      <vt:lpstr>Research Overview</vt:lpstr>
      <vt:lpstr>Goals &amp; Objectives</vt:lpstr>
      <vt:lpstr>Research Methodology</vt:lpstr>
      <vt:lpstr>Findings</vt:lpstr>
      <vt:lpstr>Findings</vt:lpstr>
      <vt:lpstr>Findings</vt:lpstr>
      <vt:lpstr>Findings</vt:lpstr>
      <vt:lpstr>What pregnant women experience</vt:lpstr>
      <vt:lpstr>Recommendations</vt:lpstr>
      <vt:lpstr>Summary of 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Alicia V</dc:creator>
  <cp:lastModifiedBy>Yana Beranek</cp:lastModifiedBy>
  <cp:revision>231</cp:revision>
  <cp:lastPrinted>2015-01-26T20:11:08Z</cp:lastPrinted>
  <dcterms:created xsi:type="dcterms:W3CDTF">2013-03-10T23:06:09Z</dcterms:created>
  <dcterms:modified xsi:type="dcterms:W3CDTF">2015-06-19T19:37:15Z</dcterms:modified>
</cp:coreProperties>
</file>