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1042" r:id="rId5"/>
    <p:sldId id="280" r:id="rId6"/>
    <p:sldId id="279" r:id="rId7"/>
    <p:sldId id="281" r:id="rId8"/>
    <p:sldId id="282" r:id="rId9"/>
    <p:sldId id="1044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toire De Termont" initials="VD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01"/>
    <a:srgbClr val="0039A7"/>
    <a:srgbClr val="D73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Espace réservé pour une image 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5141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234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4172D5-DEC2-3A45-8C5D-CD07F35ABF5B}"/>
              </a:ext>
            </a:extLst>
          </p:cNvPr>
          <p:cNvSpPr/>
          <p:nvPr/>
        </p:nvSpPr>
        <p:spPr>
          <a:xfrm>
            <a:off x="0" y="3835540"/>
            <a:ext cx="12192000" cy="1483659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4" name="Titre 1"/>
          <p:cNvSpPr txBox="1">
            <a:spLocks noGrp="1"/>
          </p:cNvSpPr>
          <p:nvPr>
            <p:ph type="ctrTitle"/>
          </p:nvPr>
        </p:nvSpPr>
        <p:spPr>
          <a:xfrm>
            <a:off x="1524000" y="245042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rPr lang="fr-FR" b="1" dirty="0"/>
              <a:t>RAMP PROJECT</a:t>
            </a:r>
            <a:endParaRPr b="1" dirty="0"/>
          </a:p>
        </p:txBody>
      </p:sp>
      <p:sp>
        <p:nvSpPr>
          <p:cNvPr id="95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821242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Airplane</a:t>
            </a:r>
            <a:r>
              <a:rPr lang="fr-FR" dirty="0"/>
              <a:t> </a:t>
            </a:r>
            <a:r>
              <a:rPr lang="fr-FR" dirty="0" err="1"/>
              <a:t>passenger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prediction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625B4-AE3C-9545-858B-97EC9F7EFB1B}"/>
              </a:ext>
            </a:extLst>
          </p:cNvPr>
          <p:cNvSpPr/>
          <p:nvPr/>
        </p:nvSpPr>
        <p:spPr>
          <a:xfrm>
            <a:off x="4218592" y="6241451"/>
            <a:ext cx="3760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Tommy </a:t>
            </a:r>
            <a:r>
              <a:rPr lang="fr-FR" sz="2000" dirty="0" err="1"/>
              <a:t>Tran</a:t>
            </a:r>
            <a:r>
              <a:rPr lang="fr-FR" sz="2000" dirty="0"/>
              <a:t> – Thomas de Mareuil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4D91DAC-2DF6-B947-AB5F-32C969E09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90"/>
          <a:stretch/>
        </p:blipFill>
        <p:spPr>
          <a:xfrm>
            <a:off x="2541815" y="903049"/>
            <a:ext cx="7108371" cy="27381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30997" y="650226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25E6848-9569-024B-AE0C-065572E2C2E0}"/>
              </a:ext>
            </a:extLst>
          </p:cNvPr>
          <p:cNvGrpSpPr/>
          <p:nvPr/>
        </p:nvGrpSpPr>
        <p:grpSpPr>
          <a:xfrm>
            <a:off x="1355273" y="1545772"/>
            <a:ext cx="43544" cy="3348000"/>
            <a:chOff x="1094015" y="1338941"/>
            <a:chExt cx="43544" cy="3744686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089EB0B-F567-E545-9869-5834F3EC4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3B2E0E8-A493-9B45-9AAC-8BA7424A2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F52BDB99-EDE1-354E-9C35-BA1A82BA1AEC}"/>
              </a:ext>
            </a:extLst>
          </p:cNvPr>
          <p:cNvSpPr txBox="1"/>
          <p:nvPr/>
        </p:nvSpPr>
        <p:spPr>
          <a:xfrm>
            <a:off x="2253344" y="1654631"/>
            <a:ext cx="7644078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400050" indent="-400050">
              <a:buFontTx/>
              <a:buAutoNum type="romanUcPeriod"/>
            </a:pPr>
            <a:r>
              <a:rPr lang="es-ES_tradnl" sz="2800" dirty="0" err="1"/>
              <a:t>Context</a:t>
            </a:r>
            <a:r>
              <a:rPr lang="es-ES_tradnl" sz="2800" dirty="0"/>
              <a:t> and </a:t>
            </a:r>
            <a:r>
              <a:rPr lang="es-ES_tradnl" sz="2800" dirty="0" err="1"/>
              <a:t>objective</a:t>
            </a:r>
            <a:endParaRPr lang="es-ES_tradnl" sz="2800" dirty="0"/>
          </a:p>
          <a:p>
            <a:pPr marL="400050" indent="-400050">
              <a:buFontTx/>
              <a:buAutoNum type="romanUcPeriod"/>
            </a:pPr>
            <a:endParaRPr lang="es-ES_tradnl" sz="2800" b="1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Data </a:t>
            </a:r>
            <a:r>
              <a:rPr lang="es-ES_tradnl" sz="2800" dirty="0" err="1"/>
              <a:t>Exploration</a:t>
            </a:r>
            <a:r>
              <a:rPr lang="es-ES_tradnl" sz="2800" dirty="0"/>
              <a:t> (EDA) and </a:t>
            </a:r>
            <a:r>
              <a:rPr lang="es-ES_tradnl" sz="2800" dirty="0" err="1"/>
              <a:t>Feature</a:t>
            </a:r>
            <a:r>
              <a:rPr lang="es-ES_tradnl" sz="2800" dirty="0"/>
              <a:t> </a:t>
            </a:r>
            <a:r>
              <a:rPr lang="es-ES_tradnl" sz="2800" dirty="0" err="1"/>
              <a:t>Engineering</a:t>
            </a:r>
            <a:endParaRPr lang="es-ES_tradnl" sz="2800" dirty="0"/>
          </a:p>
          <a:p>
            <a:pPr marL="400050" indent="-400050">
              <a:buFontTx/>
              <a:buAutoNum type="romanUcPeriod"/>
            </a:pPr>
            <a:endParaRPr lang="es-ES_tradnl" sz="2800" dirty="0"/>
          </a:p>
          <a:p>
            <a:pPr marL="400050" indent="-400050">
              <a:buFontTx/>
              <a:buAutoNum type="romanUcPeriod"/>
            </a:pPr>
            <a:r>
              <a:rPr lang="es-ES_tradnl" sz="2800" b="1" dirty="0"/>
              <a:t> </a:t>
            </a:r>
            <a:r>
              <a:rPr lang="es-ES_tradnl" sz="2800" b="1" dirty="0" err="1"/>
              <a:t>Prediction</a:t>
            </a:r>
            <a:r>
              <a:rPr lang="es-ES_tradnl" sz="2800" b="1" dirty="0"/>
              <a:t> (</a:t>
            </a:r>
            <a:r>
              <a:rPr lang="es-ES_tradnl" sz="2800" b="1" dirty="0" err="1"/>
              <a:t>Model</a:t>
            </a:r>
            <a:r>
              <a:rPr lang="es-ES_tradnl" sz="2800" b="1" dirty="0"/>
              <a:t>, </a:t>
            </a:r>
            <a:r>
              <a:rPr lang="es-ES_tradnl" sz="2800" b="1" dirty="0" err="1"/>
              <a:t>Hyperparameters</a:t>
            </a:r>
            <a:r>
              <a:rPr lang="es-ES_tradnl" sz="2800" b="1" dirty="0"/>
              <a:t>)</a:t>
            </a:r>
          </a:p>
          <a:p>
            <a:pPr marL="400050" indent="-400050">
              <a:buFontTx/>
              <a:buAutoNum type="romanUcPeriod"/>
            </a:pPr>
            <a:endParaRPr lang="es-ES_tradnl" sz="2800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 </a:t>
            </a:r>
            <a:r>
              <a:rPr lang="es-ES_tradnl" sz="2800" dirty="0" err="1"/>
              <a:t>Conclusion</a:t>
            </a:r>
            <a:endParaRPr kumimoji="0" lang="es-ES_tradnl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3929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84779548-4748-6449-B9E2-47FD6D5DE595}"/>
              </a:ext>
            </a:extLst>
          </p:cNvPr>
          <p:cNvSpPr txBox="1">
            <a:spLocks/>
          </p:cNvSpPr>
          <p:nvPr/>
        </p:nvSpPr>
        <p:spPr>
          <a:xfrm>
            <a:off x="306392" y="11248"/>
            <a:ext cx="9577840" cy="104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b="1" dirty="0">
                <a:solidFill>
                  <a:schemeClr val="tx1"/>
                </a:solidFill>
              </a:rPr>
              <a:t>III. </a:t>
            </a:r>
            <a:r>
              <a:rPr lang="fr-FR" b="1" dirty="0" err="1">
                <a:solidFill>
                  <a:schemeClr val="tx1"/>
                </a:solidFill>
              </a:rPr>
              <a:t>Prediction</a:t>
            </a:r>
            <a:r>
              <a:rPr lang="fr-FR" b="1" dirty="0">
                <a:solidFill>
                  <a:schemeClr val="tx1"/>
                </a:solidFill>
              </a:rPr>
              <a:t> (Model, </a:t>
            </a:r>
            <a:r>
              <a:rPr lang="fr-FR" b="1" dirty="0" err="1">
                <a:solidFill>
                  <a:schemeClr val="tx1"/>
                </a:solidFill>
              </a:rPr>
              <a:t>Hyperparameters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801E76-559A-C147-BF7D-74C48DB9369C}"/>
              </a:ext>
            </a:extLst>
          </p:cNvPr>
          <p:cNvGrpSpPr/>
          <p:nvPr/>
        </p:nvGrpSpPr>
        <p:grpSpPr>
          <a:xfrm rot="16200000">
            <a:off x="1293351" y="10134"/>
            <a:ext cx="43544" cy="1908000"/>
            <a:chOff x="1094015" y="1338941"/>
            <a:chExt cx="43544" cy="374468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22DBE3E-3500-7540-9E41-32E88B6D9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A0304CB-D18A-B846-AA0A-651BD9D31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BBFC61E-013B-6E4C-8D78-1917141BCAD1}"/>
              </a:ext>
            </a:extLst>
          </p:cNvPr>
          <p:cNvSpPr txBox="1"/>
          <p:nvPr/>
        </p:nvSpPr>
        <p:spPr>
          <a:xfrm>
            <a:off x="361123" y="1256684"/>
            <a:ext cx="179311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fr-FR" sz="2000" b="1" i="1" dirty="0"/>
              <a:t>Model </a:t>
            </a:r>
            <a:r>
              <a:rPr lang="fr-FR" sz="2000" b="1" i="1" dirty="0" err="1"/>
              <a:t>Selection</a:t>
            </a:r>
            <a:endParaRPr kumimoji="0" lang="fr-FR" sz="20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25A47-FBA7-B045-BEAC-3FC028E1D95B}"/>
              </a:ext>
            </a:extLst>
          </p:cNvPr>
          <p:cNvSpPr/>
          <p:nvPr/>
        </p:nvSpPr>
        <p:spPr>
          <a:xfrm>
            <a:off x="361123" y="175181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tried</a:t>
            </a:r>
            <a:r>
              <a:rPr lang="fr-FR" sz="1600" dirty="0"/>
              <a:t> and </a:t>
            </a:r>
            <a:r>
              <a:rPr lang="fr-FR" sz="1600" dirty="0" err="1"/>
              <a:t>evaluated</a:t>
            </a:r>
            <a:r>
              <a:rPr lang="fr-FR" sz="1600" dirty="0"/>
              <a:t> </a:t>
            </a:r>
            <a:r>
              <a:rPr lang="fr-FR" sz="1600" dirty="0" err="1"/>
              <a:t>several</a:t>
            </a:r>
            <a:r>
              <a:rPr lang="fr-FR" sz="1600" dirty="0"/>
              <a:t> </a:t>
            </a:r>
            <a:r>
              <a:rPr lang="fr-FR" sz="1600" dirty="0" err="1"/>
              <a:t>regression</a:t>
            </a:r>
            <a:r>
              <a:rPr lang="fr-FR" sz="1600" dirty="0"/>
              <a:t> </a:t>
            </a:r>
            <a:r>
              <a:rPr lang="fr-FR" sz="1600" dirty="0" err="1"/>
              <a:t>models</a:t>
            </a:r>
            <a:r>
              <a:rPr lang="fr-FR" sz="1600" dirty="0"/>
              <a:t> </a:t>
            </a:r>
            <a:r>
              <a:rPr lang="fr-FR" sz="1600" dirty="0" err="1"/>
              <a:t>locally</a:t>
            </a:r>
            <a:r>
              <a:rPr lang="fr-F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finally</a:t>
            </a:r>
            <a:r>
              <a:rPr lang="fr-FR" sz="1600" dirty="0"/>
              <a:t> </a:t>
            </a:r>
            <a:r>
              <a:rPr lang="fr-FR" sz="1600" dirty="0" err="1"/>
              <a:t>selected</a:t>
            </a:r>
            <a:r>
              <a:rPr lang="fr-FR" sz="1600" dirty="0"/>
              <a:t> </a:t>
            </a:r>
            <a:r>
              <a:rPr lang="fr-FR" sz="1600" dirty="0" err="1"/>
              <a:t>XGBoost</a:t>
            </a:r>
            <a:r>
              <a:rPr lang="fr-F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Here</a:t>
            </a:r>
            <a:r>
              <a:rPr lang="fr-FR" sz="1600" dirty="0"/>
              <a:t> are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results</a:t>
            </a:r>
            <a:r>
              <a:rPr lang="fr-FR" sz="1600" dirty="0"/>
              <a:t>, </a:t>
            </a:r>
            <a:r>
              <a:rPr lang="fr-FR" sz="1600" dirty="0" err="1"/>
              <a:t>ranked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lowest</a:t>
            </a:r>
            <a:r>
              <a:rPr lang="fr-FR" sz="1600" dirty="0"/>
              <a:t> to </a:t>
            </a:r>
            <a:r>
              <a:rPr lang="fr-FR" sz="1600" dirty="0" err="1"/>
              <a:t>highest</a:t>
            </a:r>
            <a:r>
              <a:rPr lang="fr-FR" sz="1600" dirty="0"/>
              <a:t> test RMSE: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13461F-CE15-0A46-B2DE-42517191A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41"/>
          <a:stretch/>
        </p:blipFill>
        <p:spPr>
          <a:xfrm>
            <a:off x="814842" y="2773085"/>
            <a:ext cx="3027140" cy="20709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17BF114-50D9-CD49-A38C-A81BA319B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57" y="1598136"/>
            <a:ext cx="2988000" cy="995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9A33CD-081B-8949-9F31-3B3BCBAA1A01}"/>
              </a:ext>
            </a:extLst>
          </p:cNvPr>
          <p:cNvSpPr/>
          <p:nvPr/>
        </p:nvSpPr>
        <p:spPr>
          <a:xfrm>
            <a:off x="306392" y="526246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i="1" dirty="0"/>
              <a:t>Model</a:t>
            </a:r>
            <a:r>
              <a:rPr lang="fr-FR" dirty="0"/>
              <a:t> </a:t>
            </a:r>
            <a:r>
              <a:rPr lang="fr-FR" sz="2000" b="1" i="1" dirty="0" err="1"/>
              <a:t>averaging</a:t>
            </a:r>
            <a:r>
              <a:rPr lang="fr-FR" sz="2000" b="1" i="1" dirty="0"/>
              <a:t> / </a:t>
            </a:r>
            <a:r>
              <a:rPr lang="fr-FR" sz="2000" b="1" i="1" dirty="0" err="1"/>
              <a:t>stacking</a:t>
            </a:r>
            <a:endParaRPr lang="fr-FR" sz="2000" b="1" i="1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8B4CDBE-988A-4249-BEE6-3E87B7A18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 b="34122"/>
          <a:stretch/>
        </p:blipFill>
        <p:spPr>
          <a:xfrm>
            <a:off x="4523608" y="2764925"/>
            <a:ext cx="3024000" cy="206809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229B35C-70FC-9D4C-9230-051D71EF3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1"/>
          <a:stretch/>
        </p:blipFill>
        <p:spPr>
          <a:xfrm>
            <a:off x="8071961" y="2840701"/>
            <a:ext cx="3024000" cy="20687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07B356-2E99-EC4E-ADF5-4DB41678F666}"/>
              </a:ext>
            </a:extLst>
          </p:cNvPr>
          <p:cNvSpPr/>
          <p:nvPr/>
        </p:nvSpPr>
        <p:spPr>
          <a:xfrm>
            <a:off x="408995" y="5747646"/>
            <a:ext cx="53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did</a:t>
            </a:r>
            <a:r>
              <a:rPr lang="fr-FR" sz="1600" dirty="0"/>
              <a:t> not </a:t>
            </a:r>
            <a:r>
              <a:rPr lang="fr-FR" sz="1600" dirty="0" err="1"/>
              <a:t>get</a:t>
            </a:r>
            <a:r>
              <a:rPr lang="fr-FR" sz="1600" dirty="0"/>
              <a:t> </a:t>
            </a:r>
            <a:r>
              <a:rPr lang="fr-FR" sz="1600" dirty="0" err="1"/>
              <a:t>better</a:t>
            </a:r>
            <a:r>
              <a:rPr lang="fr-FR" sz="1600" dirty="0"/>
              <a:t> </a:t>
            </a:r>
            <a:r>
              <a:rPr lang="fr-FR" sz="1600" dirty="0" err="1"/>
              <a:t>results</a:t>
            </a:r>
            <a:r>
              <a:rPr lang="fr-FR" sz="1600" dirty="0"/>
              <a:t> </a:t>
            </a:r>
            <a:r>
              <a:rPr lang="fr-FR" sz="1600" dirty="0" err="1"/>
              <a:t>averaging</a:t>
            </a:r>
            <a:r>
              <a:rPr lang="fr-FR" sz="1600" dirty="0"/>
              <a:t> the 3 best </a:t>
            </a:r>
            <a:r>
              <a:rPr lang="fr-FR" sz="1600" dirty="0" err="1"/>
              <a:t>models</a:t>
            </a:r>
            <a:r>
              <a:rPr lang="fr-F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Might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because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already</a:t>
            </a:r>
            <a:r>
              <a:rPr lang="fr-FR" sz="1600" dirty="0"/>
              <a:t> </a:t>
            </a:r>
            <a:r>
              <a:rPr lang="fr-FR" sz="1600" dirty="0" err="1"/>
              <a:t>ensembling</a:t>
            </a:r>
            <a:r>
              <a:rPr lang="fr-FR" sz="1600" dirty="0"/>
              <a:t> </a:t>
            </a:r>
            <a:r>
              <a:rPr lang="fr-FR" sz="1600" dirty="0" err="1"/>
              <a:t>methods</a:t>
            </a:r>
            <a:r>
              <a:rPr lang="fr-FR" sz="16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A2132-8170-E84D-B957-3B49E87B962B}"/>
              </a:ext>
            </a:extLst>
          </p:cNvPr>
          <p:cNvSpPr/>
          <p:nvPr/>
        </p:nvSpPr>
        <p:spPr>
          <a:xfrm>
            <a:off x="6672775" y="5268446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 err="1"/>
              <a:t>Overfitting</a:t>
            </a:r>
            <a:endParaRPr lang="fr-FR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FE48C-9BDC-494D-8403-A3C98930C253}"/>
              </a:ext>
            </a:extLst>
          </p:cNvPr>
          <p:cNvSpPr/>
          <p:nvPr/>
        </p:nvSpPr>
        <p:spPr>
          <a:xfrm>
            <a:off x="6774235" y="5733032"/>
            <a:ext cx="4677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XGBoost</a:t>
            </a:r>
            <a:r>
              <a:rPr lang="fr-FR" sz="1600" dirty="0"/>
              <a:t> the model </a:t>
            </a:r>
            <a:r>
              <a:rPr lang="fr-FR" sz="1600" dirty="0" err="1"/>
              <a:t>seems</a:t>
            </a:r>
            <a:r>
              <a:rPr lang="fr-FR" sz="1600" dirty="0"/>
              <a:t> to </a:t>
            </a:r>
            <a:r>
              <a:rPr lang="fr-FR" sz="1600" dirty="0" err="1"/>
              <a:t>overfit</a:t>
            </a:r>
            <a:r>
              <a:rPr lang="fr-FR" sz="1600" dirty="0"/>
              <a:t> a </a:t>
            </a:r>
            <a:r>
              <a:rPr lang="fr-FR" sz="1600" dirty="0" err="1"/>
              <a:t>little</a:t>
            </a:r>
            <a:r>
              <a:rPr lang="fr-FR" sz="1600" dirty="0"/>
              <a:t> bit, but not </a:t>
            </a:r>
            <a:r>
              <a:rPr lang="fr-FR" sz="1600" dirty="0" err="1"/>
              <a:t>significantly</a:t>
            </a:r>
            <a:r>
              <a:rPr lang="fr-FR" sz="1600" dirty="0"/>
              <a:t>.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8FE0DFB-59F0-8942-AFF3-E9B005EFE9DC}"/>
              </a:ext>
            </a:extLst>
          </p:cNvPr>
          <p:cNvGrpSpPr/>
          <p:nvPr/>
        </p:nvGrpSpPr>
        <p:grpSpPr>
          <a:xfrm rot="16200000">
            <a:off x="760996" y="4656447"/>
            <a:ext cx="23032" cy="822781"/>
            <a:chOff x="1094015" y="1338941"/>
            <a:chExt cx="61360" cy="3744690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8CBD184B-DE80-664D-AE40-AD25C0E28D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28575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68DF3E-6B89-0141-956A-07EFA18C49A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375" y="1338943"/>
              <a:ext cx="0" cy="3744688"/>
            </a:xfrm>
            <a:prstGeom prst="line">
              <a:avLst/>
            </a:prstGeom>
            <a:noFill/>
            <a:ln w="28575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53F3B51-8632-1049-9BE5-4D5296A1DA47}"/>
              </a:ext>
            </a:extLst>
          </p:cNvPr>
          <p:cNvGrpSpPr/>
          <p:nvPr/>
        </p:nvGrpSpPr>
        <p:grpSpPr>
          <a:xfrm>
            <a:off x="6086706" y="5485770"/>
            <a:ext cx="35668" cy="716194"/>
            <a:chOff x="1080090" y="1303969"/>
            <a:chExt cx="82713" cy="3744686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C038AD-9F1C-4D4D-B7ED-AC4F659D5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90" y="1303969"/>
              <a:ext cx="0" cy="3743999"/>
            </a:xfrm>
            <a:prstGeom prst="line">
              <a:avLst/>
            </a:prstGeom>
            <a:noFill/>
            <a:ln w="28575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74BFE93-CA50-954A-B60D-C52511610D73}"/>
                </a:ext>
              </a:extLst>
            </p:cNvPr>
            <p:cNvCxnSpPr>
              <a:cxnSpLocks/>
            </p:cNvCxnSpPr>
            <p:nvPr/>
          </p:nvCxnSpPr>
          <p:spPr>
            <a:xfrm>
              <a:off x="1162803" y="1303969"/>
              <a:ext cx="0" cy="3744686"/>
            </a:xfrm>
            <a:prstGeom prst="line">
              <a:avLst/>
            </a:prstGeom>
            <a:noFill/>
            <a:ln w="28575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5207503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84779548-4748-6449-B9E2-47FD6D5DE595}"/>
              </a:ext>
            </a:extLst>
          </p:cNvPr>
          <p:cNvSpPr txBox="1">
            <a:spLocks/>
          </p:cNvSpPr>
          <p:nvPr/>
        </p:nvSpPr>
        <p:spPr>
          <a:xfrm>
            <a:off x="306392" y="11248"/>
            <a:ext cx="9577840" cy="104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b="1" dirty="0">
                <a:solidFill>
                  <a:schemeClr val="tx1"/>
                </a:solidFill>
              </a:rPr>
              <a:t>III. </a:t>
            </a:r>
            <a:r>
              <a:rPr lang="fr-FR" b="1" dirty="0" err="1">
                <a:solidFill>
                  <a:schemeClr val="tx1"/>
                </a:solidFill>
              </a:rPr>
              <a:t>Prediction</a:t>
            </a:r>
            <a:r>
              <a:rPr lang="fr-FR" b="1" dirty="0">
                <a:solidFill>
                  <a:schemeClr val="tx1"/>
                </a:solidFill>
              </a:rPr>
              <a:t> (Model, </a:t>
            </a:r>
            <a:r>
              <a:rPr lang="fr-FR" b="1" dirty="0" err="1">
                <a:solidFill>
                  <a:schemeClr val="tx1"/>
                </a:solidFill>
              </a:rPr>
              <a:t>Hyperparameters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801E76-559A-C147-BF7D-74C48DB9369C}"/>
              </a:ext>
            </a:extLst>
          </p:cNvPr>
          <p:cNvGrpSpPr/>
          <p:nvPr/>
        </p:nvGrpSpPr>
        <p:grpSpPr>
          <a:xfrm rot="16200000">
            <a:off x="1293351" y="10134"/>
            <a:ext cx="43544" cy="1908000"/>
            <a:chOff x="1094015" y="1338941"/>
            <a:chExt cx="43544" cy="374468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22DBE3E-3500-7540-9E41-32E88B6D9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A0304CB-D18A-B846-AA0A-651BD9D31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BBFC61E-013B-6E4C-8D78-1917141BCAD1}"/>
              </a:ext>
            </a:extLst>
          </p:cNvPr>
          <p:cNvSpPr txBox="1"/>
          <p:nvPr/>
        </p:nvSpPr>
        <p:spPr>
          <a:xfrm>
            <a:off x="361123" y="1474401"/>
            <a:ext cx="270522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fr-FR" sz="2000" b="1" i="1" dirty="0" err="1"/>
              <a:t>Hyperparameters</a:t>
            </a:r>
            <a:r>
              <a:rPr lang="fr-FR" sz="2000" b="1" i="1" dirty="0"/>
              <a:t> </a:t>
            </a:r>
            <a:r>
              <a:rPr lang="fr-FR" sz="2000" b="1" i="1" dirty="0" err="1"/>
              <a:t>tuning</a:t>
            </a:r>
            <a:endParaRPr kumimoji="0" lang="fr-FR" sz="20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FEB0D-39C2-A64C-8A86-ABB056666715}"/>
              </a:ext>
            </a:extLst>
          </p:cNvPr>
          <p:cNvSpPr/>
          <p:nvPr/>
        </p:nvSpPr>
        <p:spPr>
          <a:xfrm>
            <a:off x="545878" y="2200051"/>
            <a:ext cx="10024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 </a:t>
            </a:r>
            <a:r>
              <a:rPr lang="fr-FR" i="1" dirty="0" err="1"/>
              <a:t>GridSearchCV</a:t>
            </a:r>
            <a:r>
              <a:rPr lang="fr-FR" i="1" dirty="0"/>
              <a:t> </a:t>
            </a:r>
            <a:r>
              <a:rPr lang="fr-FR" dirty="0"/>
              <a:t>command (</a:t>
            </a:r>
            <a:r>
              <a:rPr lang="fr-FR" i="1" dirty="0" err="1"/>
              <a:t>RandomizedSearchCV</a:t>
            </a:r>
            <a:r>
              <a:rPr lang="fr-FR" i="1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costly</a:t>
            </a:r>
            <a:r>
              <a:rPr lang="fr-F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gained</a:t>
            </a:r>
            <a:r>
              <a:rPr lang="fr-FR" dirty="0"/>
              <a:t> </a:t>
            </a:r>
            <a:r>
              <a:rPr lang="fr-FR" b="1" dirty="0"/>
              <a:t>-0,17</a:t>
            </a:r>
            <a:r>
              <a:rPr lang="fr-FR" dirty="0"/>
              <a:t> in test score </a:t>
            </a:r>
            <a:r>
              <a:rPr lang="fr-FR" dirty="0" err="1"/>
              <a:t>compared</a:t>
            </a:r>
            <a:r>
              <a:rPr lang="fr-FR" dirty="0"/>
              <a:t> to default </a:t>
            </a:r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Below</a:t>
            </a:r>
            <a:r>
              <a:rPr lang="fr-FR" dirty="0"/>
              <a:t>, </a:t>
            </a:r>
            <a:r>
              <a:rPr lang="fr-FR" dirty="0" err="1"/>
              <a:t>our</a:t>
            </a:r>
            <a:r>
              <a:rPr lang="fr-FR" dirty="0"/>
              <a:t> final model: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FC0A29-7634-D742-B902-DE8FE0C9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3" y="3684198"/>
            <a:ext cx="11693094" cy="16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97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30997" y="650226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25E6848-9569-024B-AE0C-065572E2C2E0}"/>
              </a:ext>
            </a:extLst>
          </p:cNvPr>
          <p:cNvGrpSpPr/>
          <p:nvPr/>
        </p:nvGrpSpPr>
        <p:grpSpPr>
          <a:xfrm>
            <a:off x="1355273" y="1545772"/>
            <a:ext cx="43544" cy="3348000"/>
            <a:chOff x="1094015" y="1338941"/>
            <a:chExt cx="43544" cy="3744686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089EB0B-F567-E545-9869-5834F3EC4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3B2E0E8-A493-9B45-9AAC-8BA7424A2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F52BDB99-EDE1-354E-9C35-BA1A82BA1AEC}"/>
              </a:ext>
            </a:extLst>
          </p:cNvPr>
          <p:cNvSpPr txBox="1"/>
          <p:nvPr/>
        </p:nvSpPr>
        <p:spPr>
          <a:xfrm>
            <a:off x="2253344" y="1654631"/>
            <a:ext cx="7644078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400050" indent="-400050">
              <a:buFontTx/>
              <a:buAutoNum type="romanUcPeriod"/>
            </a:pPr>
            <a:r>
              <a:rPr lang="es-ES_tradnl" sz="2800" dirty="0" err="1"/>
              <a:t>Context</a:t>
            </a:r>
            <a:r>
              <a:rPr lang="es-ES_tradnl" sz="2800" dirty="0"/>
              <a:t> and </a:t>
            </a:r>
            <a:r>
              <a:rPr lang="es-ES_tradnl" sz="2800" dirty="0" err="1"/>
              <a:t>objective</a:t>
            </a:r>
            <a:endParaRPr lang="es-ES_tradnl" sz="2800" dirty="0"/>
          </a:p>
          <a:p>
            <a:pPr marL="400050" indent="-400050">
              <a:buFontTx/>
              <a:buAutoNum type="romanUcPeriod"/>
            </a:pPr>
            <a:endParaRPr lang="es-ES_tradnl" sz="2800" b="1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Data </a:t>
            </a:r>
            <a:r>
              <a:rPr lang="es-ES_tradnl" sz="2800" dirty="0" err="1"/>
              <a:t>Exploration</a:t>
            </a:r>
            <a:r>
              <a:rPr lang="es-ES_tradnl" sz="2800" dirty="0"/>
              <a:t> (EDA) and </a:t>
            </a:r>
            <a:r>
              <a:rPr lang="es-ES_tradnl" sz="2800" dirty="0" err="1"/>
              <a:t>Feature</a:t>
            </a:r>
            <a:r>
              <a:rPr lang="es-ES_tradnl" sz="2800" dirty="0"/>
              <a:t> </a:t>
            </a:r>
            <a:r>
              <a:rPr lang="es-ES_tradnl" sz="2800" dirty="0" err="1"/>
              <a:t>Engineering</a:t>
            </a:r>
            <a:endParaRPr lang="es-ES_tradnl" sz="2800" dirty="0"/>
          </a:p>
          <a:p>
            <a:pPr marL="400050" indent="-400050">
              <a:buFontTx/>
              <a:buAutoNum type="romanUcPeriod"/>
            </a:pPr>
            <a:endParaRPr lang="es-ES_tradnl" sz="2800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 </a:t>
            </a:r>
            <a:r>
              <a:rPr lang="es-ES_tradnl" sz="2800" dirty="0" err="1"/>
              <a:t>Prediction</a:t>
            </a:r>
            <a:r>
              <a:rPr lang="es-ES_tradnl" sz="2800" dirty="0"/>
              <a:t> (</a:t>
            </a:r>
            <a:r>
              <a:rPr lang="es-ES_tradnl" sz="2800" dirty="0" err="1"/>
              <a:t>Model</a:t>
            </a:r>
            <a:r>
              <a:rPr lang="es-ES_tradnl" sz="2800" dirty="0"/>
              <a:t>, </a:t>
            </a:r>
            <a:r>
              <a:rPr lang="es-ES_tradnl" sz="2800" dirty="0" err="1"/>
              <a:t>Hyperparameters</a:t>
            </a:r>
            <a:r>
              <a:rPr lang="es-ES_tradnl" sz="2800" dirty="0"/>
              <a:t>)</a:t>
            </a:r>
          </a:p>
          <a:p>
            <a:pPr marL="400050" indent="-400050">
              <a:buFontTx/>
              <a:buAutoNum type="romanUcPeriod"/>
            </a:pPr>
            <a:endParaRPr lang="es-ES_tradnl" sz="2800" dirty="0"/>
          </a:p>
          <a:p>
            <a:pPr marL="400050" indent="-400050">
              <a:buFontTx/>
              <a:buAutoNum type="romanUcPeriod"/>
            </a:pPr>
            <a:r>
              <a:rPr lang="es-ES_tradnl" sz="2800" b="1" dirty="0"/>
              <a:t> </a:t>
            </a:r>
            <a:r>
              <a:rPr lang="es-ES_tradnl" sz="2800" b="1" dirty="0" err="1"/>
              <a:t>Conclusion</a:t>
            </a:r>
            <a:endParaRPr kumimoji="0" lang="es-ES_tradnl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5482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84779548-4748-6449-B9E2-47FD6D5DE595}"/>
              </a:ext>
            </a:extLst>
          </p:cNvPr>
          <p:cNvSpPr txBox="1">
            <a:spLocks/>
          </p:cNvSpPr>
          <p:nvPr/>
        </p:nvSpPr>
        <p:spPr>
          <a:xfrm>
            <a:off x="306392" y="11248"/>
            <a:ext cx="9577840" cy="104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b="1" dirty="0">
                <a:solidFill>
                  <a:schemeClr val="tx1"/>
                </a:solidFill>
              </a:rPr>
              <a:t>IV. Conclusion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801E76-559A-C147-BF7D-74C48DB9369C}"/>
              </a:ext>
            </a:extLst>
          </p:cNvPr>
          <p:cNvGrpSpPr/>
          <p:nvPr/>
        </p:nvGrpSpPr>
        <p:grpSpPr>
          <a:xfrm rot="16200000">
            <a:off x="1293351" y="10134"/>
            <a:ext cx="43544" cy="1908000"/>
            <a:chOff x="1094015" y="1338941"/>
            <a:chExt cx="43544" cy="374468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22DBE3E-3500-7540-9E41-32E88B6D9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A0304CB-D18A-B846-AA0A-651BD9D31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6A3E65-68C4-204B-941A-B9F82BE4CDDA}"/>
              </a:ext>
            </a:extLst>
          </p:cNvPr>
          <p:cNvSpPr/>
          <p:nvPr/>
        </p:nvSpPr>
        <p:spPr>
          <a:xfrm>
            <a:off x="566056" y="1406563"/>
            <a:ext cx="109945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1" dirty="0"/>
              <a:t>‘Business’ conclusions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Using the model we built, an airline company would be able to predict passenger load on a given route and day.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This could help them </a:t>
            </a:r>
            <a:r>
              <a:rPr lang="en-AU" b="1" dirty="0"/>
              <a:t>allocate planes</a:t>
            </a:r>
            <a:r>
              <a:rPr lang="en-AU" dirty="0"/>
              <a:t> (e.g. schedule more flights on highly-frequented routes), tune </a:t>
            </a:r>
            <a:r>
              <a:rPr lang="en-AU" b="1" dirty="0"/>
              <a:t>pricing policy</a:t>
            </a:r>
            <a:r>
              <a:rPr lang="en-AU" dirty="0"/>
              <a:t> and adjust their </a:t>
            </a:r>
            <a:r>
              <a:rPr lang="en-AU" b="1" dirty="0"/>
              <a:t>resource management</a:t>
            </a:r>
            <a:r>
              <a:rPr lang="en-AU" dirty="0"/>
              <a:t> (investments, additional staff, etc.).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Predictions could be </a:t>
            </a:r>
            <a:r>
              <a:rPr lang="en-AU" b="1" dirty="0"/>
              <a:t>further analysed</a:t>
            </a:r>
            <a:r>
              <a:rPr lang="en-AU" dirty="0"/>
              <a:t> (e.g. grouped, compared with competitors, etc.) to produce additional </a:t>
            </a:r>
            <a:r>
              <a:rPr lang="en-AU" b="1" dirty="0"/>
              <a:t>recommendations</a:t>
            </a:r>
            <a:r>
              <a:rPr lang="en-AU" dirty="0"/>
              <a:t> (determinants of traffic, preferred dates, preferred routes...) and </a:t>
            </a:r>
            <a:r>
              <a:rPr lang="en-AU" b="1" dirty="0"/>
              <a:t>improve business performance</a:t>
            </a:r>
            <a:r>
              <a:rPr lang="en-AU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EC352-11C1-1A4C-BA50-5874DDDB34D0}"/>
              </a:ext>
            </a:extLst>
          </p:cNvPr>
          <p:cNvSpPr/>
          <p:nvPr/>
        </p:nvSpPr>
        <p:spPr>
          <a:xfrm>
            <a:off x="566055" y="4555520"/>
            <a:ext cx="10994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1" dirty="0"/>
              <a:t>Other takeaways</a:t>
            </a:r>
          </a:p>
          <a:p>
            <a:endParaRPr lang="en-AU" b="1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Critical point of view: </a:t>
            </a:r>
            <a:r>
              <a:rPr lang="en-AU" dirty="0" err="1"/>
              <a:t>XGBoost</a:t>
            </a:r>
            <a:r>
              <a:rPr lang="en-AU" dirty="0"/>
              <a:t> is a little opaque in terms of interpretability.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We personally learnt a lot by trying and practicing the different steps of a data science project.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0218B7A-949A-0745-8944-D20F0EB70C30}"/>
              </a:ext>
            </a:extLst>
          </p:cNvPr>
          <p:cNvGrpSpPr/>
          <p:nvPr/>
        </p:nvGrpSpPr>
        <p:grpSpPr>
          <a:xfrm rot="16200000">
            <a:off x="6125400" y="4015786"/>
            <a:ext cx="23032" cy="822781"/>
            <a:chOff x="1094015" y="1338941"/>
            <a:chExt cx="61360" cy="374469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2C849AD-ED6C-9745-9F94-93DC955CDC2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28575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E643514-04B0-C346-BFD9-1B4D21AF92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5375" y="1338943"/>
              <a:ext cx="0" cy="3744688"/>
            </a:xfrm>
            <a:prstGeom prst="line">
              <a:avLst/>
            </a:prstGeom>
            <a:noFill/>
            <a:ln w="28575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7120054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DCC0E40-1E0E-BC4D-AC19-C3090A6C2E28}"/>
              </a:ext>
            </a:extLst>
          </p:cNvPr>
          <p:cNvGrpSpPr/>
          <p:nvPr/>
        </p:nvGrpSpPr>
        <p:grpSpPr>
          <a:xfrm>
            <a:off x="4832637" y="1143295"/>
            <a:ext cx="6510276" cy="4424478"/>
            <a:chOff x="4941497" y="1143295"/>
            <a:chExt cx="6510276" cy="442447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C386EA0-B53F-6A42-BC54-3044D3BC8445}"/>
                </a:ext>
              </a:extLst>
            </p:cNvPr>
            <p:cNvSpPr txBox="1">
              <a:spLocks/>
            </p:cNvSpPr>
            <p:nvPr/>
          </p:nvSpPr>
          <p:spPr>
            <a:xfrm>
              <a:off x="4941497" y="4367444"/>
              <a:ext cx="4518189" cy="12003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 anchor="t" anchorCtr="0">
              <a:spAutoFit/>
            </a:bodyPr>
            <a:lstStyle>
              <a:lvl1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1pPr>
              <a:lvl2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2pPr>
              <a:lvl3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3pPr>
              <a:lvl4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4pPr>
              <a:lvl5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5pPr>
              <a:lvl6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6pPr>
              <a:lvl7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7pPr>
              <a:lvl8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8pPr>
              <a:lvl9pPr marL="0" marR="0" indent="0" algn="l" defTabSz="914400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4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Calibri Light"/>
                  <a:ea typeface="Calibri Light"/>
                  <a:cs typeface="Calibri Light"/>
                  <a:sym typeface="Calibri Light"/>
                </a:defRPr>
              </a:lvl9pPr>
            </a:lstStyle>
            <a:p>
              <a:pPr hangingPunct="1"/>
              <a:r>
                <a:rPr lang="en-US" sz="8000" spc="-250" dirty="0">
                  <a:solidFill>
                    <a:schemeClr val="accent1">
                      <a:lumMod val="50000"/>
                    </a:schemeClr>
                  </a:solidFill>
                </a:rPr>
                <a:t>Q&amp;A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A007D8D-D05F-944B-8D02-80675EC7369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06813" y="1143295"/>
              <a:ext cx="6444960" cy="3093737"/>
            </a:xfrm>
            <a:custGeom>
              <a:avLst/>
              <a:gdLst>
                <a:gd name="T0" fmla="*/ 1130 w 2324"/>
                <a:gd name="T1" fmla="*/ 687 h 1116"/>
                <a:gd name="T2" fmla="*/ 1604 w 2324"/>
                <a:gd name="T3" fmla="*/ 601 h 1116"/>
                <a:gd name="T4" fmla="*/ 1453 w 2324"/>
                <a:gd name="T5" fmla="*/ 262 h 1116"/>
                <a:gd name="T6" fmla="*/ 1539 w 2324"/>
                <a:gd name="T7" fmla="*/ 0 h 1116"/>
                <a:gd name="T8" fmla="*/ 1207 w 2324"/>
                <a:gd name="T9" fmla="*/ 262 h 1116"/>
                <a:gd name="T10" fmla="*/ 1580 w 2324"/>
                <a:gd name="T11" fmla="*/ 68 h 1116"/>
                <a:gd name="T12" fmla="*/ 1419 w 2324"/>
                <a:gd name="T13" fmla="*/ 241 h 1116"/>
                <a:gd name="T14" fmla="*/ 1297 w 2324"/>
                <a:gd name="T15" fmla="*/ 234 h 1116"/>
                <a:gd name="T16" fmla="*/ 699 w 2324"/>
                <a:gd name="T17" fmla="*/ 232 h 1116"/>
                <a:gd name="T18" fmla="*/ 1023 w 2324"/>
                <a:gd name="T19" fmla="*/ 439 h 1116"/>
                <a:gd name="T20" fmla="*/ 1017 w 2324"/>
                <a:gd name="T21" fmla="*/ 527 h 1116"/>
                <a:gd name="T22" fmla="*/ 595 w 2324"/>
                <a:gd name="T23" fmla="*/ 398 h 1116"/>
                <a:gd name="T24" fmla="*/ 568 w 2324"/>
                <a:gd name="T25" fmla="*/ 398 h 1116"/>
                <a:gd name="T26" fmla="*/ 1052 w 2324"/>
                <a:gd name="T27" fmla="*/ 578 h 1116"/>
                <a:gd name="T28" fmla="*/ 1023 w 2324"/>
                <a:gd name="T29" fmla="*/ 466 h 1116"/>
                <a:gd name="T30" fmla="*/ 699 w 2324"/>
                <a:gd name="T31" fmla="*/ 204 h 1116"/>
                <a:gd name="T32" fmla="*/ 1800 w 2324"/>
                <a:gd name="T33" fmla="*/ 685 h 1116"/>
                <a:gd name="T34" fmla="*/ 2311 w 2324"/>
                <a:gd name="T35" fmla="*/ 1089 h 1116"/>
                <a:gd name="T36" fmla="*/ 1632 w 2324"/>
                <a:gd name="T37" fmla="*/ 789 h 1116"/>
                <a:gd name="T38" fmla="*/ 1406 w 2324"/>
                <a:gd name="T39" fmla="*/ 873 h 1116"/>
                <a:gd name="T40" fmla="*/ 1023 w 2324"/>
                <a:gd name="T41" fmla="*/ 1089 h 1116"/>
                <a:gd name="T42" fmla="*/ 605 w 2324"/>
                <a:gd name="T43" fmla="*/ 789 h 1116"/>
                <a:gd name="T44" fmla="*/ 384 w 2324"/>
                <a:gd name="T45" fmla="*/ 873 h 1116"/>
                <a:gd name="T46" fmla="*/ 0 w 2324"/>
                <a:gd name="T47" fmla="*/ 1102 h 1116"/>
                <a:gd name="T48" fmla="*/ 2311 w 2324"/>
                <a:gd name="T49" fmla="*/ 1089 h 1116"/>
                <a:gd name="T50" fmla="*/ 87 w 2324"/>
                <a:gd name="T51" fmla="*/ 917 h 1116"/>
                <a:gd name="T52" fmla="*/ 296 w 2324"/>
                <a:gd name="T53" fmla="*/ 917 h 1116"/>
                <a:gd name="T54" fmla="*/ 601 w 2324"/>
                <a:gd name="T55" fmla="*/ 901 h 1116"/>
                <a:gd name="T56" fmla="*/ 594 w 2324"/>
                <a:gd name="T57" fmla="*/ 891 h 1116"/>
                <a:gd name="T58" fmla="*/ 780 w 2324"/>
                <a:gd name="T59" fmla="*/ 901 h 1116"/>
                <a:gd name="T60" fmla="*/ 795 w 2324"/>
                <a:gd name="T61" fmla="*/ 896 h 1116"/>
                <a:gd name="T62" fmla="*/ 1096 w 2324"/>
                <a:gd name="T63" fmla="*/ 1089 h 1116"/>
                <a:gd name="T64" fmla="*/ 1333 w 2324"/>
                <a:gd name="T65" fmla="*/ 1089 h 1116"/>
                <a:gd name="T66" fmla="*/ 1333 w 2324"/>
                <a:gd name="T67" fmla="*/ 1089 h 1116"/>
                <a:gd name="T68" fmla="*/ 1559 w 2324"/>
                <a:gd name="T69" fmla="*/ 1089 h 1116"/>
                <a:gd name="T70" fmla="*/ 1628 w 2324"/>
                <a:gd name="T71" fmla="*/ 900 h 1116"/>
                <a:gd name="T72" fmla="*/ 1807 w 2324"/>
                <a:gd name="T73" fmla="*/ 898 h 1116"/>
                <a:gd name="T74" fmla="*/ 1861 w 2324"/>
                <a:gd name="T75" fmla="*/ 1089 h 1116"/>
                <a:gd name="T76" fmla="*/ 691 w 2324"/>
                <a:gd name="T77" fmla="*/ 604 h 1116"/>
                <a:gd name="T78" fmla="*/ 191 w 2324"/>
                <a:gd name="T79" fmla="*/ 604 h 1116"/>
                <a:gd name="T80" fmla="*/ 311 w 2324"/>
                <a:gd name="T81" fmla="*/ 311 h 1116"/>
                <a:gd name="T82" fmla="*/ 252 w 2324"/>
                <a:gd name="T83" fmla="*/ 554 h 1116"/>
                <a:gd name="T84" fmla="*/ 662 w 2324"/>
                <a:gd name="T85" fmla="*/ 117 h 1116"/>
                <a:gd name="T86" fmla="*/ 194 w 2324"/>
                <a:gd name="T87" fmla="*/ 243 h 1116"/>
                <a:gd name="T88" fmla="*/ 594 w 2324"/>
                <a:gd name="T89" fmla="*/ 76 h 1116"/>
                <a:gd name="T90" fmla="*/ 460 w 2324"/>
                <a:gd name="T91" fmla="*/ 284 h 1116"/>
                <a:gd name="T92" fmla="*/ 342 w 2324"/>
                <a:gd name="T93" fmla="*/ 289 h 1116"/>
                <a:gd name="T94" fmla="*/ 221 w 2324"/>
                <a:gd name="T95" fmla="*/ 117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4" h="1116">
                  <a:moveTo>
                    <a:pt x="1213" y="771"/>
                  </a:moveTo>
                  <a:cubicBezTo>
                    <a:pt x="1260" y="771"/>
                    <a:pt x="1297" y="734"/>
                    <a:pt x="1297" y="687"/>
                  </a:cubicBezTo>
                  <a:cubicBezTo>
                    <a:pt x="1297" y="641"/>
                    <a:pt x="1260" y="604"/>
                    <a:pt x="1213" y="604"/>
                  </a:cubicBezTo>
                  <a:cubicBezTo>
                    <a:pt x="1167" y="604"/>
                    <a:pt x="1130" y="641"/>
                    <a:pt x="1130" y="687"/>
                  </a:cubicBezTo>
                  <a:cubicBezTo>
                    <a:pt x="1130" y="734"/>
                    <a:pt x="1167" y="771"/>
                    <a:pt x="1213" y="771"/>
                  </a:cubicBezTo>
                  <a:close/>
                  <a:moveTo>
                    <a:pt x="1207" y="262"/>
                  </a:moveTo>
                  <a:cubicBezTo>
                    <a:pt x="1291" y="262"/>
                    <a:pt x="1291" y="262"/>
                    <a:pt x="1291" y="262"/>
                  </a:cubicBezTo>
                  <a:cubicBezTo>
                    <a:pt x="1604" y="601"/>
                    <a:pt x="1604" y="601"/>
                    <a:pt x="1604" y="601"/>
                  </a:cubicBezTo>
                  <a:cubicBezTo>
                    <a:pt x="1606" y="604"/>
                    <a:pt x="1610" y="606"/>
                    <a:pt x="1614" y="606"/>
                  </a:cubicBezTo>
                  <a:cubicBezTo>
                    <a:pt x="1617" y="606"/>
                    <a:pt x="1619" y="605"/>
                    <a:pt x="1622" y="603"/>
                  </a:cubicBezTo>
                  <a:cubicBezTo>
                    <a:pt x="1627" y="599"/>
                    <a:pt x="1629" y="592"/>
                    <a:pt x="1626" y="585"/>
                  </a:cubicBezTo>
                  <a:cubicBezTo>
                    <a:pt x="1453" y="262"/>
                    <a:pt x="1453" y="262"/>
                    <a:pt x="1453" y="262"/>
                  </a:cubicBezTo>
                  <a:cubicBezTo>
                    <a:pt x="1539" y="262"/>
                    <a:pt x="1539" y="262"/>
                    <a:pt x="1539" y="262"/>
                  </a:cubicBezTo>
                  <a:cubicBezTo>
                    <a:pt x="1577" y="262"/>
                    <a:pt x="1607" y="231"/>
                    <a:pt x="1607" y="193"/>
                  </a:cubicBezTo>
                  <a:cubicBezTo>
                    <a:pt x="1607" y="68"/>
                    <a:pt x="1607" y="68"/>
                    <a:pt x="1607" y="68"/>
                  </a:cubicBezTo>
                  <a:cubicBezTo>
                    <a:pt x="1607" y="30"/>
                    <a:pt x="1577" y="0"/>
                    <a:pt x="1539" y="0"/>
                  </a:cubicBezTo>
                  <a:cubicBezTo>
                    <a:pt x="1207" y="0"/>
                    <a:pt x="1207" y="0"/>
                    <a:pt x="1207" y="0"/>
                  </a:cubicBezTo>
                  <a:cubicBezTo>
                    <a:pt x="1169" y="0"/>
                    <a:pt x="1138" y="30"/>
                    <a:pt x="1138" y="68"/>
                  </a:cubicBezTo>
                  <a:cubicBezTo>
                    <a:pt x="1138" y="193"/>
                    <a:pt x="1138" y="193"/>
                    <a:pt x="1138" y="193"/>
                  </a:cubicBezTo>
                  <a:cubicBezTo>
                    <a:pt x="1138" y="231"/>
                    <a:pt x="1169" y="262"/>
                    <a:pt x="1207" y="262"/>
                  </a:cubicBezTo>
                  <a:close/>
                  <a:moveTo>
                    <a:pt x="1166" y="68"/>
                  </a:moveTo>
                  <a:cubicBezTo>
                    <a:pt x="1166" y="45"/>
                    <a:pt x="1184" y="27"/>
                    <a:pt x="1207" y="27"/>
                  </a:cubicBezTo>
                  <a:cubicBezTo>
                    <a:pt x="1539" y="27"/>
                    <a:pt x="1539" y="27"/>
                    <a:pt x="1539" y="27"/>
                  </a:cubicBezTo>
                  <a:cubicBezTo>
                    <a:pt x="1561" y="27"/>
                    <a:pt x="1580" y="45"/>
                    <a:pt x="1580" y="68"/>
                  </a:cubicBezTo>
                  <a:cubicBezTo>
                    <a:pt x="1580" y="193"/>
                    <a:pt x="1580" y="193"/>
                    <a:pt x="1580" y="193"/>
                  </a:cubicBezTo>
                  <a:cubicBezTo>
                    <a:pt x="1580" y="216"/>
                    <a:pt x="1561" y="234"/>
                    <a:pt x="1539" y="234"/>
                  </a:cubicBezTo>
                  <a:cubicBezTo>
                    <a:pt x="1431" y="234"/>
                    <a:pt x="1431" y="234"/>
                    <a:pt x="1431" y="234"/>
                  </a:cubicBezTo>
                  <a:cubicBezTo>
                    <a:pt x="1426" y="234"/>
                    <a:pt x="1421" y="237"/>
                    <a:pt x="1419" y="241"/>
                  </a:cubicBezTo>
                  <a:cubicBezTo>
                    <a:pt x="1416" y="245"/>
                    <a:pt x="1416" y="250"/>
                    <a:pt x="1418" y="254"/>
                  </a:cubicBezTo>
                  <a:cubicBezTo>
                    <a:pt x="1551" y="504"/>
                    <a:pt x="1551" y="504"/>
                    <a:pt x="1551" y="504"/>
                  </a:cubicBezTo>
                  <a:cubicBezTo>
                    <a:pt x="1307" y="239"/>
                    <a:pt x="1307" y="239"/>
                    <a:pt x="1307" y="239"/>
                  </a:cubicBezTo>
                  <a:cubicBezTo>
                    <a:pt x="1305" y="236"/>
                    <a:pt x="1301" y="234"/>
                    <a:pt x="1297" y="234"/>
                  </a:cubicBezTo>
                  <a:cubicBezTo>
                    <a:pt x="1207" y="234"/>
                    <a:pt x="1207" y="234"/>
                    <a:pt x="1207" y="234"/>
                  </a:cubicBezTo>
                  <a:cubicBezTo>
                    <a:pt x="1184" y="234"/>
                    <a:pt x="1166" y="216"/>
                    <a:pt x="1166" y="193"/>
                  </a:cubicBezTo>
                  <a:lnTo>
                    <a:pt x="1166" y="68"/>
                  </a:lnTo>
                  <a:close/>
                  <a:moveTo>
                    <a:pt x="699" y="232"/>
                  </a:moveTo>
                  <a:cubicBezTo>
                    <a:pt x="1023" y="232"/>
                    <a:pt x="1023" y="232"/>
                    <a:pt x="1023" y="232"/>
                  </a:cubicBezTo>
                  <a:cubicBezTo>
                    <a:pt x="1046" y="232"/>
                    <a:pt x="1064" y="250"/>
                    <a:pt x="1064" y="272"/>
                  </a:cubicBezTo>
                  <a:cubicBezTo>
                    <a:pt x="1064" y="398"/>
                    <a:pt x="1064" y="398"/>
                    <a:pt x="1064" y="398"/>
                  </a:cubicBezTo>
                  <a:cubicBezTo>
                    <a:pt x="1064" y="420"/>
                    <a:pt x="1046" y="439"/>
                    <a:pt x="1023" y="439"/>
                  </a:cubicBezTo>
                  <a:cubicBezTo>
                    <a:pt x="993" y="439"/>
                    <a:pt x="993" y="439"/>
                    <a:pt x="993" y="439"/>
                  </a:cubicBezTo>
                  <a:cubicBezTo>
                    <a:pt x="988" y="439"/>
                    <a:pt x="984" y="441"/>
                    <a:pt x="981" y="445"/>
                  </a:cubicBezTo>
                  <a:cubicBezTo>
                    <a:pt x="979" y="450"/>
                    <a:pt x="979" y="455"/>
                    <a:pt x="981" y="459"/>
                  </a:cubicBezTo>
                  <a:cubicBezTo>
                    <a:pt x="1017" y="527"/>
                    <a:pt x="1017" y="527"/>
                    <a:pt x="1017" y="527"/>
                  </a:cubicBezTo>
                  <a:cubicBezTo>
                    <a:pt x="873" y="441"/>
                    <a:pt x="873" y="441"/>
                    <a:pt x="873" y="441"/>
                  </a:cubicBezTo>
                  <a:cubicBezTo>
                    <a:pt x="871" y="439"/>
                    <a:pt x="868" y="439"/>
                    <a:pt x="866" y="439"/>
                  </a:cubicBezTo>
                  <a:cubicBezTo>
                    <a:pt x="636" y="439"/>
                    <a:pt x="636" y="439"/>
                    <a:pt x="636" y="439"/>
                  </a:cubicBezTo>
                  <a:cubicBezTo>
                    <a:pt x="614" y="439"/>
                    <a:pt x="595" y="420"/>
                    <a:pt x="595" y="398"/>
                  </a:cubicBezTo>
                  <a:cubicBezTo>
                    <a:pt x="595" y="349"/>
                    <a:pt x="595" y="349"/>
                    <a:pt x="595" y="349"/>
                  </a:cubicBezTo>
                  <a:cubicBezTo>
                    <a:pt x="595" y="341"/>
                    <a:pt x="589" y="335"/>
                    <a:pt x="581" y="335"/>
                  </a:cubicBezTo>
                  <a:cubicBezTo>
                    <a:pt x="574" y="335"/>
                    <a:pt x="568" y="341"/>
                    <a:pt x="568" y="349"/>
                  </a:cubicBezTo>
                  <a:cubicBezTo>
                    <a:pt x="568" y="398"/>
                    <a:pt x="568" y="398"/>
                    <a:pt x="568" y="398"/>
                  </a:cubicBezTo>
                  <a:cubicBezTo>
                    <a:pt x="568" y="436"/>
                    <a:pt x="598" y="466"/>
                    <a:pt x="636" y="466"/>
                  </a:cubicBezTo>
                  <a:cubicBezTo>
                    <a:pt x="862" y="466"/>
                    <a:pt x="862" y="466"/>
                    <a:pt x="862" y="466"/>
                  </a:cubicBezTo>
                  <a:cubicBezTo>
                    <a:pt x="1045" y="576"/>
                    <a:pt x="1045" y="576"/>
                    <a:pt x="1045" y="576"/>
                  </a:cubicBezTo>
                  <a:cubicBezTo>
                    <a:pt x="1048" y="577"/>
                    <a:pt x="1050" y="578"/>
                    <a:pt x="1052" y="578"/>
                  </a:cubicBezTo>
                  <a:cubicBezTo>
                    <a:pt x="1056" y="578"/>
                    <a:pt x="1059" y="577"/>
                    <a:pt x="1062" y="574"/>
                  </a:cubicBezTo>
                  <a:cubicBezTo>
                    <a:pt x="1066" y="570"/>
                    <a:pt x="1067" y="563"/>
                    <a:pt x="1065" y="558"/>
                  </a:cubicBezTo>
                  <a:cubicBezTo>
                    <a:pt x="1016" y="466"/>
                    <a:pt x="1016" y="466"/>
                    <a:pt x="1016" y="466"/>
                  </a:cubicBezTo>
                  <a:cubicBezTo>
                    <a:pt x="1023" y="466"/>
                    <a:pt x="1023" y="466"/>
                    <a:pt x="1023" y="466"/>
                  </a:cubicBezTo>
                  <a:cubicBezTo>
                    <a:pt x="1061" y="466"/>
                    <a:pt x="1091" y="436"/>
                    <a:pt x="1091" y="398"/>
                  </a:cubicBezTo>
                  <a:cubicBezTo>
                    <a:pt x="1091" y="272"/>
                    <a:pt x="1091" y="272"/>
                    <a:pt x="1091" y="272"/>
                  </a:cubicBezTo>
                  <a:cubicBezTo>
                    <a:pt x="1091" y="235"/>
                    <a:pt x="1061" y="204"/>
                    <a:pt x="1023" y="204"/>
                  </a:cubicBezTo>
                  <a:cubicBezTo>
                    <a:pt x="699" y="204"/>
                    <a:pt x="699" y="204"/>
                    <a:pt x="699" y="204"/>
                  </a:cubicBezTo>
                  <a:cubicBezTo>
                    <a:pt x="692" y="204"/>
                    <a:pt x="685" y="210"/>
                    <a:pt x="685" y="218"/>
                  </a:cubicBezTo>
                  <a:cubicBezTo>
                    <a:pt x="685" y="225"/>
                    <a:pt x="692" y="232"/>
                    <a:pt x="699" y="232"/>
                  </a:cubicBezTo>
                  <a:close/>
                  <a:moveTo>
                    <a:pt x="1718" y="767"/>
                  </a:moveTo>
                  <a:cubicBezTo>
                    <a:pt x="1764" y="767"/>
                    <a:pt x="1800" y="730"/>
                    <a:pt x="1800" y="685"/>
                  </a:cubicBezTo>
                  <a:cubicBezTo>
                    <a:pt x="1800" y="640"/>
                    <a:pt x="1764" y="604"/>
                    <a:pt x="1718" y="604"/>
                  </a:cubicBezTo>
                  <a:cubicBezTo>
                    <a:pt x="1673" y="604"/>
                    <a:pt x="1637" y="640"/>
                    <a:pt x="1637" y="685"/>
                  </a:cubicBezTo>
                  <a:cubicBezTo>
                    <a:pt x="1637" y="730"/>
                    <a:pt x="1673" y="767"/>
                    <a:pt x="1718" y="767"/>
                  </a:cubicBezTo>
                  <a:close/>
                  <a:moveTo>
                    <a:pt x="2311" y="1089"/>
                  </a:moveTo>
                  <a:cubicBezTo>
                    <a:pt x="1952" y="1089"/>
                    <a:pt x="1952" y="1089"/>
                    <a:pt x="1952" y="1089"/>
                  </a:cubicBezTo>
                  <a:cubicBezTo>
                    <a:pt x="1883" y="853"/>
                    <a:pt x="1883" y="853"/>
                    <a:pt x="1883" y="853"/>
                  </a:cubicBezTo>
                  <a:cubicBezTo>
                    <a:pt x="1875" y="816"/>
                    <a:pt x="1843" y="789"/>
                    <a:pt x="1805" y="789"/>
                  </a:cubicBezTo>
                  <a:cubicBezTo>
                    <a:pt x="1632" y="789"/>
                    <a:pt x="1632" y="789"/>
                    <a:pt x="1632" y="789"/>
                  </a:cubicBezTo>
                  <a:cubicBezTo>
                    <a:pt x="1594" y="789"/>
                    <a:pt x="1561" y="816"/>
                    <a:pt x="1552" y="853"/>
                  </a:cubicBezTo>
                  <a:cubicBezTo>
                    <a:pt x="1511" y="997"/>
                    <a:pt x="1493" y="1061"/>
                    <a:pt x="1485" y="1089"/>
                  </a:cubicBezTo>
                  <a:cubicBezTo>
                    <a:pt x="1406" y="1089"/>
                    <a:pt x="1406" y="1089"/>
                    <a:pt x="1406" y="1089"/>
                  </a:cubicBezTo>
                  <a:cubicBezTo>
                    <a:pt x="1406" y="873"/>
                    <a:pt x="1406" y="873"/>
                    <a:pt x="1406" y="873"/>
                  </a:cubicBezTo>
                  <a:cubicBezTo>
                    <a:pt x="1406" y="827"/>
                    <a:pt x="1369" y="789"/>
                    <a:pt x="1322" y="789"/>
                  </a:cubicBezTo>
                  <a:cubicBezTo>
                    <a:pt x="1107" y="789"/>
                    <a:pt x="1107" y="789"/>
                    <a:pt x="1107" y="789"/>
                  </a:cubicBezTo>
                  <a:cubicBezTo>
                    <a:pt x="1060" y="789"/>
                    <a:pt x="1023" y="827"/>
                    <a:pt x="1023" y="873"/>
                  </a:cubicBezTo>
                  <a:cubicBezTo>
                    <a:pt x="1023" y="1089"/>
                    <a:pt x="1023" y="1089"/>
                    <a:pt x="1023" y="1089"/>
                  </a:cubicBezTo>
                  <a:cubicBezTo>
                    <a:pt x="924" y="1089"/>
                    <a:pt x="924" y="1089"/>
                    <a:pt x="924" y="1089"/>
                  </a:cubicBezTo>
                  <a:cubicBezTo>
                    <a:pt x="856" y="853"/>
                    <a:pt x="856" y="853"/>
                    <a:pt x="856" y="853"/>
                  </a:cubicBezTo>
                  <a:cubicBezTo>
                    <a:pt x="847" y="816"/>
                    <a:pt x="816" y="789"/>
                    <a:pt x="778" y="789"/>
                  </a:cubicBezTo>
                  <a:cubicBezTo>
                    <a:pt x="605" y="789"/>
                    <a:pt x="605" y="789"/>
                    <a:pt x="605" y="789"/>
                  </a:cubicBezTo>
                  <a:cubicBezTo>
                    <a:pt x="566" y="789"/>
                    <a:pt x="533" y="816"/>
                    <a:pt x="525" y="853"/>
                  </a:cubicBezTo>
                  <a:cubicBezTo>
                    <a:pt x="484" y="997"/>
                    <a:pt x="466" y="1061"/>
                    <a:pt x="458" y="1089"/>
                  </a:cubicBezTo>
                  <a:cubicBezTo>
                    <a:pt x="384" y="1089"/>
                    <a:pt x="384" y="1089"/>
                    <a:pt x="384" y="1089"/>
                  </a:cubicBezTo>
                  <a:cubicBezTo>
                    <a:pt x="384" y="873"/>
                    <a:pt x="384" y="873"/>
                    <a:pt x="384" y="873"/>
                  </a:cubicBezTo>
                  <a:cubicBezTo>
                    <a:pt x="384" y="827"/>
                    <a:pt x="346" y="789"/>
                    <a:pt x="300" y="789"/>
                  </a:cubicBezTo>
                  <a:cubicBezTo>
                    <a:pt x="84" y="789"/>
                    <a:pt x="84" y="789"/>
                    <a:pt x="84" y="789"/>
                  </a:cubicBezTo>
                  <a:cubicBezTo>
                    <a:pt x="38" y="789"/>
                    <a:pt x="0" y="827"/>
                    <a:pt x="0" y="873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6" y="1116"/>
                    <a:pt x="14" y="1116"/>
                  </a:cubicBezTo>
                  <a:cubicBezTo>
                    <a:pt x="2311" y="1116"/>
                    <a:pt x="2311" y="1116"/>
                    <a:pt x="2311" y="1116"/>
                  </a:cubicBezTo>
                  <a:cubicBezTo>
                    <a:pt x="2318" y="1116"/>
                    <a:pt x="2324" y="1110"/>
                    <a:pt x="2324" y="1102"/>
                  </a:cubicBezTo>
                  <a:cubicBezTo>
                    <a:pt x="2324" y="1095"/>
                    <a:pt x="2318" y="1089"/>
                    <a:pt x="2311" y="1089"/>
                  </a:cubicBezTo>
                  <a:close/>
                  <a:moveTo>
                    <a:pt x="87" y="1089"/>
                  </a:moveTo>
                  <a:cubicBezTo>
                    <a:pt x="73" y="1089"/>
                    <a:pt x="73" y="1089"/>
                    <a:pt x="73" y="1089"/>
                  </a:cubicBezTo>
                  <a:cubicBezTo>
                    <a:pt x="73" y="917"/>
                    <a:pt x="73" y="917"/>
                    <a:pt x="73" y="917"/>
                  </a:cubicBezTo>
                  <a:cubicBezTo>
                    <a:pt x="87" y="917"/>
                    <a:pt x="87" y="917"/>
                    <a:pt x="87" y="917"/>
                  </a:cubicBezTo>
                  <a:lnTo>
                    <a:pt x="87" y="1089"/>
                  </a:lnTo>
                  <a:close/>
                  <a:moveTo>
                    <a:pt x="311" y="1089"/>
                  </a:moveTo>
                  <a:cubicBezTo>
                    <a:pt x="296" y="1089"/>
                    <a:pt x="296" y="1089"/>
                    <a:pt x="296" y="1089"/>
                  </a:cubicBezTo>
                  <a:cubicBezTo>
                    <a:pt x="296" y="917"/>
                    <a:pt x="296" y="917"/>
                    <a:pt x="296" y="917"/>
                  </a:cubicBezTo>
                  <a:cubicBezTo>
                    <a:pt x="311" y="917"/>
                    <a:pt x="311" y="917"/>
                    <a:pt x="311" y="917"/>
                  </a:cubicBezTo>
                  <a:lnTo>
                    <a:pt x="311" y="1089"/>
                  </a:lnTo>
                  <a:close/>
                  <a:moveTo>
                    <a:pt x="601" y="900"/>
                  </a:moveTo>
                  <a:cubicBezTo>
                    <a:pt x="601" y="901"/>
                    <a:pt x="601" y="901"/>
                    <a:pt x="601" y="901"/>
                  </a:cubicBezTo>
                  <a:cubicBezTo>
                    <a:pt x="579" y="980"/>
                    <a:pt x="562" y="1041"/>
                    <a:pt x="548" y="1089"/>
                  </a:cubicBezTo>
                  <a:cubicBezTo>
                    <a:pt x="532" y="1089"/>
                    <a:pt x="532" y="1089"/>
                    <a:pt x="532" y="1089"/>
                  </a:cubicBezTo>
                  <a:cubicBezTo>
                    <a:pt x="587" y="897"/>
                    <a:pt x="587" y="896"/>
                    <a:pt x="587" y="896"/>
                  </a:cubicBezTo>
                  <a:cubicBezTo>
                    <a:pt x="587" y="893"/>
                    <a:pt x="591" y="891"/>
                    <a:pt x="594" y="891"/>
                  </a:cubicBezTo>
                  <a:cubicBezTo>
                    <a:pt x="598" y="891"/>
                    <a:pt x="601" y="894"/>
                    <a:pt x="601" y="898"/>
                  </a:cubicBezTo>
                  <a:lnTo>
                    <a:pt x="601" y="900"/>
                  </a:lnTo>
                  <a:close/>
                  <a:moveTo>
                    <a:pt x="834" y="1089"/>
                  </a:moveTo>
                  <a:cubicBezTo>
                    <a:pt x="780" y="902"/>
                    <a:pt x="780" y="901"/>
                    <a:pt x="780" y="901"/>
                  </a:cubicBezTo>
                  <a:cubicBezTo>
                    <a:pt x="780" y="900"/>
                    <a:pt x="780" y="900"/>
                    <a:pt x="780" y="900"/>
                  </a:cubicBezTo>
                  <a:cubicBezTo>
                    <a:pt x="780" y="898"/>
                    <a:pt x="780" y="898"/>
                    <a:pt x="780" y="898"/>
                  </a:cubicBezTo>
                  <a:cubicBezTo>
                    <a:pt x="780" y="894"/>
                    <a:pt x="783" y="891"/>
                    <a:pt x="787" y="891"/>
                  </a:cubicBezTo>
                  <a:cubicBezTo>
                    <a:pt x="790" y="891"/>
                    <a:pt x="794" y="893"/>
                    <a:pt x="795" y="896"/>
                  </a:cubicBezTo>
                  <a:cubicBezTo>
                    <a:pt x="824" y="998"/>
                    <a:pt x="840" y="1056"/>
                    <a:pt x="849" y="1089"/>
                  </a:cubicBezTo>
                  <a:lnTo>
                    <a:pt x="834" y="1089"/>
                  </a:lnTo>
                  <a:close/>
                  <a:moveTo>
                    <a:pt x="1109" y="1089"/>
                  </a:moveTo>
                  <a:cubicBezTo>
                    <a:pt x="1096" y="1089"/>
                    <a:pt x="1096" y="1089"/>
                    <a:pt x="1096" y="1089"/>
                  </a:cubicBezTo>
                  <a:cubicBezTo>
                    <a:pt x="1096" y="917"/>
                    <a:pt x="1096" y="917"/>
                    <a:pt x="1096" y="917"/>
                  </a:cubicBezTo>
                  <a:cubicBezTo>
                    <a:pt x="1109" y="917"/>
                    <a:pt x="1109" y="917"/>
                    <a:pt x="1109" y="917"/>
                  </a:cubicBezTo>
                  <a:lnTo>
                    <a:pt x="1109" y="1089"/>
                  </a:lnTo>
                  <a:close/>
                  <a:moveTo>
                    <a:pt x="1333" y="1089"/>
                  </a:moveTo>
                  <a:cubicBezTo>
                    <a:pt x="1318" y="1089"/>
                    <a:pt x="1318" y="1089"/>
                    <a:pt x="1318" y="1089"/>
                  </a:cubicBezTo>
                  <a:cubicBezTo>
                    <a:pt x="1318" y="917"/>
                    <a:pt x="1318" y="917"/>
                    <a:pt x="1318" y="917"/>
                  </a:cubicBezTo>
                  <a:cubicBezTo>
                    <a:pt x="1333" y="917"/>
                    <a:pt x="1333" y="917"/>
                    <a:pt x="1333" y="917"/>
                  </a:cubicBezTo>
                  <a:lnTo>
                    <a:pt x="1333" y="1089"/>
                  </a:lnTo>
                  <a:close/>
                  <a:moveTo>
                    <a:pt x="1628" y="900"/>
                  </a:moveTo>
                  <a:cubicBezTo>
                    <a:pt x="1628" y="901"/>
                    <a:pt x="1628" y="901"/>
                    <a:pt x="1628" y="901"/>
                  </a:cubicBezTo>
                  <a:cubicBezTo>
                    <a:pt x="1606" y="980"/>
                    <a:pt x="1589" y="1041"/>
                    <a:pt x="1575" y="1089"/>
                  </a:cubicBezTo>
                  <a:cubicBezTo>
                    <a:pt x="1559" y="1089"/>
                    <a:pt x="1559" y="1089"/>
                    <a:pt x="1559" y="1089"/>
                  </a:cubicBezTo>
                  <a:cubicBezTo>
                    <a:pt x="1614" y="897"/>
                    <a:pt x="1614" y="896"/>
                    <a:pt x="1614" y="896"/>
                  </a:cubicBezTo>
                  <a:cubicBezTo>
                    <a:pt x="1614" y="893"/>
                    <a:pt x="1618" y="891"/>
                    <a:pt x="1621" y="891"/>
                  </a:cubicBezTo>
                  <a:cubicBezTo>
                    <a:pt x="1625" y="891"/>
                    <a:pt x="1628" y="894"/>
                    <a:pt x="1628" y="898"/>
                  </a:cubicBezTo>
                  <a:lnTo>
                    <a:pt x="1628" y="900"/>
                  </a:lnTo>
                  <a:close/>
                  <a:moveTo>
                    <a:pt x="1861" y="1089"/>
                  </a:moveTo>
                  <a:cubicBezTo>
                    <a:pt x="1807" y="902"/>
                    <a:pt x="1807" y="901"/>
                    <a:pt x="1807" y="901"/>
                  </a:cubicBezTo>
                  <a:cubicBezTo>
                    <a:pt x="1807" y="900"/>
                    <a:pt x="1807" y="900"/>
                    <a:pt x="1807" y="900"/>
                  </a:cubicBezTo>
                  <a:cubicBezTo>
                    <a:pt x="1807" y="898"/>
                    <a:pt x="1807" y="898"/>
                    <a:pt x="1807" y="898"/>
                  </a:cubicBezTo>
                  <a:cubicBezTo>
                    <a:pt x="1807" y="894"/>
                    <a:pt x="1811" y="891"/>
                    <a:pt x="1814" y="891"/>
                  </a:cubicBezTo>
                  <a:cubicBezTo>
                    <a:pt x="1817" y="891"/>
                    <a:pt x="1821" y="893"/>
                    <a:pt x="1823" y="896"/>
                  </a:cubicBezTo>
                  <a:cubicBezTo>
                    <a:pt x="1851" y="998"/>
                    <a:pt x="1867" y="1056"/>
                    <a:pt x="1877" y="1089"/>
                  </a:cubicBezTo>
                  <a:lnTo>
                    <a:pt x="1861" y="1089"/>
                  </a:lnTo>
                  <a:close/>
                  <a:moveTo>
                    <a:pt x="610" y="685"/>
                  </a:moveTo>
                  <a:cubicBezTo>
                    <a:pt x="610" y="730"/>
                    <a:pt x="646" y="767"/>
                    <a:pt x="691" y="767"/>
                  </a:cubicBezTo>
                  <a:cubicBezTo>
                    <a:pt x="736" y="767"/>
                    <a:pt x="773" y="730"/>
                    <a:pt x="773" y="685"/>
                  </a:cubicBezTo>
                  <a:cubicBezTo>
                    <a:pt x="773" y="640"/>
                    <a:pt x="736" y="604"/>
                    <a:pt x="691" y="604"/>
                  </a:cubicBezTo>
                  <a:cubicBezTo>
                    <a:pt x="646" y="604"/>
                    <a:pt x="610" y="640"/>
                    <a:pt x="610" y="685"/>
                  </a:cubicBezTo>
                  <a:close/>
                  <a:moveTo>
                    <a:pt x="191" y="771"/>
                  </a:moveTo>
                  <a:cubicBezTo>
                    <a:pt x="237" y="771"/>
                    <a:pt x="275" y="734"/>
                    <a:pt x="275" y="687"/>
                  </a:cubicBezTo>
                  <a:cubicBezTo>
                    <a:pt x="275" y="641"/>
                    <a:pt x="237" y="604"/>
                    <a:pt x="191" y="604"/>
                  </a:cubicBezTo>
                  <a:cubicBezTo>
                    <a:pt x="145" y="604"/>
                    <a:pt x="107" y="641"/>
                    <a:pt x="107" y="687"/>
                  </a:cubicBezTo>
                  <a:cubicBezTo>
                    <a:pt x="107" y="734"/>
                    <a:pt x="145" y="771"/>
                    <a:pt x="191" y="771"/>
                  </a:cubicBezTo>
                  <a:close/>
                  <a:moveTo>
                    <a:pt x="262" y="311"/>
                  </a:moveTo>
                  <a:cubicBezTo>
                    <a:pt x="311" y="311"/>
                    <a:pt x="311" y="311"/>
                    <a:pt x="311" y="311"/>
                  </a:cubicBezTo>
                  <a:cubicBezTo>
                    <a:pt x="228" y="541"/>
                    <a:pt x="228" y="541"/>
                    <a:pt x="228" y="541"/>
                  </a:cubicBezTo>
                  <a:cubicBezTo>
                    <a:pt x="226" y="547"/>
                    <a:pt x="229" y="554"/>
                    <a:pt x="234" y="557"/>
                  </a:cubicBezTo>
                  <a:cubicBezTo>
                    <a:pt x="237" y="558"/>
                    <a:pt x="239" y="559"/>
                    <a:pt x="241" y="559"/>
                  </a:cubicBezTo>
                  <a:cubicBezTo>
                    <a:pt x="245" y="559"/>
                    <a:pt x="249" y="557"/>
                    <a:pt x="252" y="554"/>
                  </a:cubicBezTo>
                  <a:cubicBezTo>
                    <a:pt x="466" y="311"/>
                    <a:pt x="466" y="311"/>
                    <a:pt x="466" y="311"/>
                  </a:cubicBezTo>
                  <a:cubicBezTo>
                    <a:pt x="594" y="311"/>
                    <a:pt x="594" y="311"/>
                    <a:pt x="594" y="311"/>
                  </a:cubicBezTo>
                  <a:cubicBezTo>
                    <a:pt x="632" y="311"/>
                    <a:pt x="662" y="280"/>
                    <a:pt x="662" y="243"/>
                  </a:cubicBezTo>
                  <a:cubicBezTo>
                    <a:pt x="662" y="117"/>
                    <a:pt x="662" y="117"/>
                    <a:pt x="662" y="117"/>
                  </a:cubicBezTo>
                  <a:cubicBezTo>
                    <a:pt x="662" y="80"/>
                    <a:pt x="632" y="49"/>
                    <a:pt x="594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24" y="49"/>
                    <a:pt x="194" y="80"/>
                    <a:pt x="194" y="117"/>
                  </a:cubicBezTo>
                  <a:cubicBezTo>
                    <a:pt x="194" y="243"/>
                    <a:pt x="194" y="243"/>
                    <a:pt x="194" y="243"/>
                  </a:cubicBezTo>
                  <a:cubicBezTo>
                    <a:pt x="194" y="280"/>
                    <a:pt x="224" y="311"/>
                    <a:pt x="262" y="311"/>
                  </a:cubicBezTo>
                  <a:close/>
                  <a:moveTo>
                    <a:pt x="221" y="117"/>
                  </a:moveTo>
                  <a:cubicBezTo>
                    <a:pt x="221" y="95"/>
                    <a:pt x="239" y="76"/>
                    <a:pt x="262" y="76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16" y="76"/>
                    <a:pt x="635" y="95"/>
                    <a:pt x="635" y="117"/>
                  </a:cubicBezTo>
                  <a:cubicBezTo>
                    <a:pt x="635" y="243"/>
                    <a:pt x="635" y="243"/>
                    <a:pt x="635" y="243"/>
                  </a:cubicBezTo>
                  <a:cubicBezTo>
                    <a:pt x="635" y="265"/>
                    <a:pt x="616" y="284"/>
                    <a:pt x="594" y="284"/>
                  </a:cubicBezTo>
                  <a:cubicBezTo>
                    <a:pt x="460" y="284"/>
                    <a:pt x="460" y="284"/>
                    <a:pt x="460" y="284"/>
                  </a:cubicBezTo>
                  <a:cubicBezTo>
                    <a:pt x="456" y="284"/>
                    <a:pt x="452" y="285"/>
                    <a:pt x="449" y="288"/>
                  </a:cubicBezTo>
                  <a:cubicBezTo>
                    <a:pt x="279" y="482"/>
                    <a:pt x="279" y="482"/>
                    <a:pt x="279" y="48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5" y="298"/>
                    <a:pt x="344" y="293"/>
                    <a:pt x="342" y="289"/>
                  </a:cubicBezTo>
                  <a:cubicBezTo>
                    <a:pt x="339" y="286"/>
                    <a:pt x="335" y="284"/>
                    <a:pt x="330" y="284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39" y="284"/>
                    <a:pt x="221" y="265"/>
                    <a:pt x="221" y="243"/>
                  </a:cubicBezTo>
                  <a:lnTo>
                    <a:pt x="221" y="1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EAEAEA"/>
                </a:solidFill>
                <a:latin typeface="Lato Light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7388A539-3C08-A345-9183-2AB35B86896D}"/>
              </a:ext>
            </a:extLst>
          </p:cNvPr>
          <p:cNvSpPr txBox="1">
            <a:spLocks/>
          </p:cNvSpPr>
          <p:nvPr/>
        </p:nvSpPr>
        <p:spPr>
          <a:xfrm>
            <a:off x="600694" y="2521766"/>
            <a:ext cx="2587462" cy="158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t" anchorCtr="0">
            <a:sp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sz="5400" b="1" spc="-250" dirty="0">
                <a:solidFill>
                  <a:schemeClr val="accent1">
                    <a:lumMod val="50000"/>
                  </a:schemeClr>
                </a:solidFill>
              </a:rPr>
              <a:t>Thank you!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8AB295D-AC0E-AF42-A82A-08E7515929B0}"/>
              </a:ext>
            </a:extLst>
          </p:cNvPr>
          <p:cNvGrpSpPr/>
          <p:nvPr/>
        </p:nvGrpSpPr>
        <p:grpSpPr>
          <a:xfrm>
            <a:off x="3717473" y="1619608"/>
            <a:ext cx="43544" cy="3348000"/>
            <a:chOff x="1094015" y="1338941"/>
            <a:chExt cx="43544" cy="374468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317069A-ABA4-1E40-8098-DDE7DF1B413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9DA29CF-4310-A149-9982-6AF0A357E1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8101296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89EB0B-F567-E545-9869-5834F3EC4DED}"/>
              </a:ext>
            </a:extLst>
          </p:cNvPr>
          <p:cNvCxnSpPr/>
          <p:nvPr/>
        </p:nvCxnSpPr>
        <p:spPr>
          <a:xfrm>
            <a:off x="4196443" y="1506308"/>
            <a:ext cx="3799114" cy="0"/>
          </a:xfrm>
          <a:prstGeom prst="line">
            <a:avLst/>
          </a:prstGeom>
          <a:noFill/>
          <a:ln w="44450" cap="flat">
            <a:solidFill>
              <a:srgbClr val="0039A7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B2E0E8-A493-9B45-9AAC-8BA7424A2C54}"/>
              </a:ext>
            </a:extLst>
          </p:cNvPr>
          <p:cNvCxnSpPr/>
          <p:nvPr/>
        </p:nvCxnSpPr>
        <p:spPr>
          <a:xfrm>
            <a:off x="4196443" y="5188407"/>
            <a:ext cx="3799114" cy="0"/>
          </a:xfrm>
          <a:prstGeom prst="line">
            <a:avLst/>
          </a:prstGeom>
          <a:noFill/>
          <a:ln w="44450" cap="flat">
            <a:solidFill>
              <a:srgbClr val="D73E2A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46E35AA-FEB2-124F-A635-B0B0DF392B09}"/>
              </a:ext>
            </a:extLst>
          </p:cNvPr>
          <p:cNvSpPr/>
          <p:nvPr/>
        </p:nvSpPr>
        <p:spPr>
          <a:xfrm>
            <a:off x="1393373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dirty="0"/>
              <a:t>RAMP </a:t>
            </a:r>
            <a:r>
              <a:rPr lang="fr-FR" sz="2800" b="1" dirty="0" err="1"/>
              <a:t>Submission</a:t>
            </a:r>
            <a:r>
              <a:rPr lang="fr-FR" sz="2800" b="1" dirty="0"/>
              <a:t>:  </a:t>
            </a:r>
            <a:r>
              <a:rPr lang="fr-FR" sz="2800" dirty="0"/>
              <a:t>2Tomsbetterthan1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Final Model:  </a:t>
            </a:r>
            <a:r>
              <a:rPr lang="fr-FR" sz="2800" dirty="0" err="1"/>
              <a:t>XGBoost</a:t>
            </a:r>
            <a:endParaRPr lang="fr-FR" sz="2800" dirty="0"/>
          </a:p>
          <a:p>
            <a:endParaRPr lang="fr-FR" sz="2800" b="1" dirty="0"/>
          </a:p>
          <a:p>
            <a:r>
              <a:rPr lang="fr-FR" sz="2800" b="1" dirty="0"/>
              <a:t>Final test RMSE:  </a:t>
            </a:r>
            <a:r>
              <a:rPr lang="fr-FR" sz="2800" dirty="0"/>
              <a:t>0.252</a:t>
            </a:r>
            <a:endParaRPr lang="fr-FR" sz="2800" b="1" dirty="0"/>
          </a:p>
          <a:p>
            <a:endParaRPr lang="fr-FR" sz="2800"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30997" y="650226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25E6848-9569-024B-AE0C-065572E2C2E0}"/>
              </a:ext>
            </a:extLst>
          </p:cNvPr>
          <p:cNvGrpSpPr/>
          <p:nvPr/>
        </p:nvGrpSpPr>
        <p:grpSpPr>
          <a:xfrm>
            <a:off x="1355273" y="1545772"/>
            <a:ext cx="43544" cy="3348000"/>
            <a:chOff x="1094015" y="1338941"/>
            <a:chExt cx="43544" cy="3744686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089EB0B-F567-E545-9869-5834F3EC4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3B2E0E8-A493-9B45-9AAC-8BA7424A2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F52BDB99-EDE1-354E-9C35-BA1A82BA1AEC}"/>
              </a:ext>
            </a:extLst>
          </p:cNvPr>
          <p:cNvSpPr txBox="1"/>
          <p:nvPr/>
        </p:nvSpPr>
        <p:spPr>
          <a:xfrm>
            <a:off x="2253344" y="1654631"/>
            <a:ext cx="7644078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400050" indent="-400050">
              <a:buFontTx/>
              <a:buAutoNum type="romanUcPeriod"/>
            </a:pPr>
            <a:r>
              <a:rPr lang="es-ES_tradnl" sz="2800" b="1" dirty="0" err="1"/>
              <a:t>Context</a:t>
            </a:r>
            <a:r>
              <a:rPr lang="es-ES_tradnl" sz="2800" b="1" dirty="0"/>
              <a:t> and </a:t>
            </a:r>
            <a:r>
              <a:rPr lang="es-ES_tradnl" sz="2800" b="1" dirty="0" err="1"/>
              <a:t>objectives</a:t>
            </a:r>
            <a:endParaRPr lang="es-ES_tradnl" sz="2800" b="1" dirty="0"/>
          </a:p>
          <a:p>
            <a:pPr marL="400050" indent="-400050">
              <a:buFontTx/>
              <a:buAutoNum type="romanUcPeriod"/>
            </a:pPr>
            <a:endParaRPr lang="es-ES_tradnl" sz="2800" b="1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Data </a:t>
            </a:r>
            <a:r>
              <a:rPr lang="es-ES_tradnl" sz="2800" dirty="0" err="1"/>
              <a:t>Exploration</a:t>
            </a:r>
            <a:r>
              <a:rPr lang="es-ES_tradnl" sz="2800" dirty="0"/>
              <a:t> (EDA) and </a:t>
            </a:r>
            <a:r>
              <a:rPr lang="es-ES_tradnl" sz="2800" dirty="0" err="1"/>
              <a:t>Feature</a:t>
            </a:r>
            <a:r>
              <a:rPr lang="es-ES_tradnl" sz="2800" dirty="0"/>
              <a:t> </a:t>
            </a:r>
            <a:r>
              <a:rPr lang="es-ES_tradnl" sz="2800" dirty="0" err="1"/>
              <a:t>Engineering</a:t>
            </a:r>
            <a:endParaRPr lang="es-ES_tradnl" sz="2800" dirty="0"/>
          </a:p>
          <a:p>
            <a:pPr marL="400050" indent="-400050">
              <a:buFontTx/>
              <a:buAutoNum type="romanUcPeriod"/>
            </a:pPr>
            <a:endParaRPr lang="es-ES_tradnl" sz="2800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 </a:t>
            </a:r>
            <a:r>
              <a:rPr lang="es-ES_tradnl" sz="2800" dirty="0" err="1"/>
              <a:t>Prediction</a:t>
            </a:r>
            <a:r>
              <a:rPr lang="es-ES_tradnl" sz="2800" dirty="0"/>
              <a:t> (</a:t>
            </a:r>
            <a:r>
              <a:rPr lang="es-ES_tradnl" sz="2800" dirty="0" err="1"/>
              <a:t>Model</a:t>
            </a:r>
            <a:r>
              <a:rPr lang="es-ES_tradnl" sz="2800" dirty="0"/>
              <a:t>, </a:t>
            </a:r>
            <a:r>
              <a:rPr lang="es-ES_tradnl" sz="2800" dirty="0" err="1"/>
              <a:t>Hyperparameters</a:t>
            </a:r>
            <a:r>
              <a:rPr lang="es-ES_tradnl" sz="2800" dirty="0"/>
              <a:t>)</a:t>
            </a:r>
          </a:p>
          <a:p>
            <a:pPr marL="400050" indent="-400050">
              <a:buFontTx/>
              <a:buAutoNum type="romanUcPeriod"/>
            </a:pPr>
            <a:endParaRPr lang="es-ES_tradnl" sz="2800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 </a:t>
            </a:r>
            <a:r>
              <a:rPr lang="es-ES_tradnl" sz="2800" dirty="0" err="1"/>
              <a:t>Conclusion</a:t>
            </a:r>
            <a:endParaRPr kumimoji="0" lang="es-ES_tradnl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0936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/>
          </p:cNvCxnSpPr>
          <p:nvPr/>
        </p:nvCxnSpPr>
        <p:spPr>
          <a:xfrm>
            <a:off x="825460" y="5284648"/>
            <a:ext cx="10501434" cy="0"/>
          </a:xfrm>
          <a:prstGeom prst="line">
            <a:avLst/>
          </a:prstGeom>
          <a:ln w="47625" cap="rnd">
            <a:solidFill>
              <a:srgbClr val="97000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5102" y="3856758"/>
            <a:ext cx="1548000" cy="46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18" name="Oval 17"/>
          <p:cNvSpPr/>
          <p:nvPr/>
        </p:nvSpPr>
        <p:spPr>
          <a:xfrm>
            <a:off x="2072005" y="5710433"/>
            <a:ext cx="1548000" cy="46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engineering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10316" y="3786648"/>
            <a:ext cx="2788828" cy="77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Find additional external data</a:t>
            </a:r>
          </a:p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Clean and merge with preexisting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6124" y="5671533"/>
            <a:ext cx="25818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Feature encoding</a:t>
            </a:r>
          </a:p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Feature relevance</a:t>
            </a:r>
          </a:p>
        </p:txBody>
      </p:sp>
      <p:sp>
        <p:nvSpPr>
          <p:cNvPr id="21" name="Oval 20"/>
          <p:cNvSpPr/>
          <p:nvPr/>
        </p:nvSpPr>
        <p:spPr>
          <a:xfrm>
            <a:off x="980409" y="5147507"/>
            <a:ext cx="257387" cy="257387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17312" y="5143458"/>
            <a:ext cx="257387" cy="257387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/>
          <p:cNvCxnSpPr>
            <a:cxnSpLocks/>
            <a:stCxn id="17" idx="2"/>
            <a:endCxn id="21" idx="0"/>
          </p:cNvCxnSpPr>
          <p:nvPr/>
        </p:nvCxnSpPr>
        <p:spPr>
          <a:xfrm>
            <a:off x="1109102" y="4324758"/>
            <a:ext cx="1" cy="822749"/>
          </a:xfrm>
          <a:prstGeom prst="line">
            <a:avLst/>
          </a:prstGeom>
          <a:ln w="31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22" idx="4"/>
            <a:endCxn id="18" idx="0"/>
          </p:cNvCxnSpPr>
          <p:nvPr/>
        </p:nvCxnSpPr>
        <p:spPr>
          <a:xfrm flipH="1">
            <a:off x="2846005" y="5400845"/>
            <a:ext cx="1" cy="309588"/>
          </a:xfrm>
          <a:prstGeom prst="line">
            <a:avLst/>
          </a:prstGeom>
          <a:ln w="31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17671" y="4408386"/>
            <a:ext cx="1548000" cy="46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66727" y="4346898"/>
            <a:ext cx="2686285" cy="543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Try several models, pick best</a:t>
            </a:r>
          </a:p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Try model averaging / stacking</a:t>
            </a:r>
          </a:p>
        </p:txBody>
      </p:sp>
      <p:sp>
        <p:nvSpPr>
          <p:cNvPr id="30" name="Oval 29"/>
          <p:cNvSpPr/>
          <p:nvPr/>
        </p:nvSpPr>
        <p:spPr>
          <a:xfrm>
            <a:off x="4662977" y="5143458"/>
            <a:ext cx="257387" cy="257387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Connector 30"/>
          <p:cNvCxnSpPr>
            <a:cxnSpLocks/>
            <a:stCxn id="28" idx="2"/>
            <a:endCxn id="30" idx="0"/>
          </p:cNvCxnSpPr>
          <p:nvPr/>
        </p:nvCxnSpPr>
        <p:spPr>
          <a:xfrm>
            <a:off x="4791671" y="4876386"/>
            <a:ext cx="0" cy="267072"/>
          </a:xfrm>
          <a:prstGeom prst="line">
            <a:avLst/>
          </a:prstGeom>
          <a:ln w="31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72192" y="5991531"/>
            <a:ext cx="1548000" cy="46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tuning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191" y="5931023"/>
            <a:ext cx="3706703" cy="543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Use grid search to select best param.</a:t>
            </a:r>
          </a:p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Assess model</a:t>
            </a:r>
          </a:p>
        </p:txBody>
      </p:sp>
      <p:sp>
        <p:nvSpPr>
          <p:cNvPr id="35" name="Oval 34"/>
          <p:cNvSpPr/>
          <p:nvPr/>
        </p:nvSpPr>
        <p:spPr>
          <a:xfrm>
            <a:off x="6717499" y="5143458"/>
            <a:ext cx="257387" cy="257387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Connector 35"/>
          <p:cNvCxnSpPr>
            <a:cxnSpLocks/>
            <a:stCxn id="35" idx="4"/>
            <a:endCxn id="33" idx="0"/>
          </p:cNvCxnSpPr>
          <p:nvPr/>
        </p:nvCxnSpPr>
        <p:spPr>
          <a:xfrm flipH="1">
            <a:off x="6846192" y="5400845"/>
            <a:ext cx="1" cy="590686"/>
          </a:xfrm>
          <a:prstGeom prst="line">
            <a:avLst/>
          </a:prstGeom>
          <a:ln w="31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196862" y="3742770"/>
            <a:ext cx="1548000" cy="46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16846" y="3673258"/>
            <a:ext cx="27120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Final conclusions and report</a:t>
            </a:r>
          </a:p>
          <a:p>
            <a:pPr marL="285750" indent="-285750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Oral presentation</a:t>
            </a:r>
          </a:p>
        </p:txBody>
      </p:sp>
      <p:sp>
        <p:nvSpPr>
          <p:cNvPr id="40" name="Oval 39"/>
          <p:cNvSpPr/>
          <p:nvPr/>
        </p:nvSpPr>
        <p:spPr>
          <a:xfrm>
            <a:off x="10842169" y="5143458"/>
            <a:ext cx="257387" cy="257387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760"/>
              </a:lnSpc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Connector 40"/>
          <p:cNvCxnSpPr>
            <a:cxnSpLocks/>
            <a:stCxn id="38" idx="2"/>
            <a:endCxn id="40" idx="0"/>
          </p:cNvCxnSpPr>
          <p:nvPr/>
        </p:nvCxnSpPr>
        <p:spPr>
          <a:xfrm>
            <a:off x="10970862" y="4210770"/>
            <a:ext cx="1" cy="932688"/>
          </a:xfrm>
          <a:prstGeom prst="line">
            <a:avLst/>
          </a:prstGeom>
          <a:ln w="3175" cmpd="sng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lide Number">
            <a:extLst>
              <a:ext uri="{FF2B5EF4-FFF2-40B4-BE49-F238E27FC236}">
                <a16:creationId xmlns:a16="http://schemas.microsoft.com/office/drawing/2014/main" id="{D8F525A4-C271-5448-8894-9E969DD102C9}"/>
              </a:ext>
            </a:extLst>
          </p:cNvPr>
          <p:cNvSpPr txBox="1">
            <a:spLocks/>
          </p:cNvSpPr>
          <p:nvPr/>
        </p:nvSpPr>
        <p:spPr>
          <a:xfrm>
            <a:off x="11865430" y="6474633"/>
            <a:ext cx="1840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2D5F98A4-7DDB-FD48-A6E3-DEE199EA1A56}"/>
              </a:ext>
            </a:extLst>
          </p:cNvPr>
          <p:cNvSpPr txBox="1">
            <a:spLocks/>
          </p:cNvSpPr>
          <p:nvPr/>
        </p:nvSpPr>
        <p:spPr>
          <a:xfrm>
            <a:off x="306392" y="11248"/>
            <a:ext cx="9577840" cy="104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b="1" dirty="0">
                <a:solidFill>
                  <a:schemeClr val="tx1"/>
                </a:solidFill>
              </a:rPr>
              <a:t>I. </a:t>
            </a:r>
            <a:r>
              <a:rPr lang="fr-FR" b="1" dirty="0" err="1">
                <a:solidFill>
                  <a:schemeClr val="tx1"/>
                </a:solidFill>
              </a:rPr>
              <a:t>Context</a:t>
            </a:r>
            <a:r>
              <a:rPr lang="fr-FR" b="1" dirty="0">
                <a:solidFill>
                  <a:schemeClr val="tx1"/>
                </a:solidFill>
              </a:rPr>
              <a:t> and objectives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D8B51BD2-A469-C248-93E9-3CBB361379A7}"/>
              </a:ext>
            </a:extLst>
          </p:cNvPr>
          <p:cNvGrpSpPr/>
          <p:nvPr/>
        </p:nvGrpSpPr>
        <p:grpSpPr>
          <a:xfrm rot="16200000">
            <a:off x="1293351" y="10134"/>
            <a:ext cx="43544" cy="1908000"/>
            <a:chOff x="1094015" y="1338941"/>
            <a:chExt cx="43544" cy="3744686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8F77BC0-888F-2941-9636-FEA3F3050C8C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F7273FB-FC13-B341-8A1E-B0A95E826BFB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9C0AF72C-4EC3-D84E-B81D-DBB4111C9EB1}"/>
              </a:ext>
            </a:extLst>
          </p:cNvPr>
          <p:cNvSpPr txBox="1"/>
          <p:nvPr/>
        </p:nvSpPr>
        <p:spPr>
          <a:xfrm>
            <a:off x="6292371" y="1331563"/>
            <a:ext cx="112511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Inputs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C28142-7622-C743-A859-7BCAE39F2008}"/>
              </a:ext>
            </a:extLst>
          </p:cNvPr>
          <p:cNvSpPr txBox="1"/>
          <p:nvPr/>
        </p:nvSpPr>
        <p:spPr>
          <a:xfrm>
            <a:off x="486150" y="1344329"/>
            <a:ext cx="68864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Goals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14FC9C4-2F96-7249-8018-E3E5967A08EB}"/>
              </a:ext>
            </a:extLst>
          </p:cNvPr>
          <p:cNvSpPr txBox="1"/>
          <p:nvPr/>
        </p:nvSpPr>
        <p:spPr>
          <a:xfrm>
            <a:off x="528713" y="3199616"/>
            <a:ext cx="10076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Roadmap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433FFE5-84C3-A742-AC77-A06E299AE3F3}"/>
              </a:ext>
            </a:extLst>
          </p:cNvPr>
          <p:cNvSpPr txBox="1"/>
          <p:nvPr/>
        </p:nvSpPr>
        <p:spPr>
          <a:xfrm>
            <a:off x="507922" y="1804669"/>
            <a:ext cx="461925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Forecast</a:t>
            </a:r>
            <a:r>
              <a:rPr lang="fr-FR" b="1" dirty="0"/>
              <a:t> </a:t>
            </a:r>
            <a:r>
              <a:rPr lang="fr-FR" b="1" dirty="0" err="1"/>
              <a:t>airplane</a:t>
            </a:r>
            <a:r>
              <a:rPr lang="fr-FR" b="1" dirty="0"/>
              <a:t> </a:t>
            </a:r>
            <a:r>
              <a:rPr lang="fr-FR" b="1" dirty="0" err="1"/>
              <a:t>passengers</a:t>
            </a:r>
            <a:r>
              <a:rPr lang="fr-FR" b="1" dirty="0"/>
              <a:t> </a:t>
            </a:r>
            <a:r>
              <a:rPr lang="fr-FR" b="1" dirty="0" err="1"/>
              <a:t>load</a:t>
            </a:r>
            <a:r>
              <a:rPr lang="fr-FR" dirty="0"/>
              <a:t> 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Derive</a:t>
            </a:r>
            <a:r>
              <a:rPr lang="fr-FR" dirty="0"/>
              <a:t> conclusions and </a:t>
            </a:r>
            <a:r>
              <a:rPr lang="fr-FR" dirty="0" err="1"/>
              <a:t>critical</a:t>
            </a:r>
            <a:r>
              <a:rPr lang="fr-FR" dirty="0"/>
              <a:t> point of </a:t>
            </a:r>
            <a:r>
              <a:rPr lang="fr-FR" dirty="0" err="1"/>
              <a:t>view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Practice ML techniques </a:t>
            </a:r>
            <a:r>
              <a:rPr lang="fr-FR" dirty="0" err="1"/>
              <a:t>with</a:t>
            </a:r>
            <a:r>
              <a:rPr lang="fr-FR" dirty="0"/>
              <a:t> real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35B3AB-FFD7-2F42-B1FE-EEF0A48C65AF}"/>
              </a:ext>
            </a:extLst>
          </p:cNvPr>
          <p:cNvSpPr/>
          <p:nvPr/>
        </p:nvSpPr>
        <p:spPr>
          <a:xfrm>
            <a:off x="6281484" y="1796218"/>
            <a:ext cx="5583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n-ea"/>
              </a:rPr>
              <a:t>Training data </a:t>
            </a:r>
            <a:r>
              <a:rPr lang="fr-FR" dirty="0">
                <a:latin typeface="+mn-ea"/>
              </a:rPr>
              <a:t>: data about US </a:t>
            </a:r>
            <a:r>
              <a:rPr lang="fr-FR" dirty="0" err="1">
                <a:latin typeface="+mn-ea"/>
              </a:rPr>
              <a:t>domestic</a:t>
            </a:r>
            <a:r>
              <a:rPr lang="fr-FR" dirty="0">
                <a:latin typeface="+mn-ea"/>
              </a:rPr>
              <a:t> </a:t>
            </a:r>
            <a:r>
              <a:rPr lang="fr-FR" dirty="0" err="1">
                <a:latin typeface="+mn-ea"/>
              </a:rPr>
              <a:t>flights</a:t>
            </a:r>
            <a:r>
              <a:rPr lang="fr-FR" dirty="0">
                <a:latin typeface="+mn-ea"/>
              </a:rPr>
              <a:t>, </a:t>
            </a:r>
            <a:r>
              <a:rPr lang="fr-FR" dirty="0" err="1">
                <a:latin typeface="+mn-ea"/>
              </a:rPr>
              <a:t>from</a:t>
            </a:r>
            <a:r>
              <a:rPr lang="fr-FR" dirty="0">
                <a:latin typeface="+mn-ea"/>
              </a:rPr>
              <a:t> 2011 to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latin typeface="+mn-ea"/>
              </a:rPr>
              <a:t>External</a:t>
            </a:r>
            <a:r>
              <a:rPr lang="fr-FR" b="1" dirty="0">
                <a:latin typeface="+mn-ea"/>
              </a:rPr>
              <a:t> data </a:t>
            </a:r>
            <a:r>
              <a:rPr lang="fr-FR" dirty="0">
                <a:latin typeface="+mn-ea"/>
              </a:rPr>
              <a:t>: </a:t>
            </a:r>
            <a:r>
              <a:rPr lang="fr-FR" dirty="0" err="1">
                <a:latin typeface="+mn-ea"/>
              </a:rPr>
              <a:t>meteorological</a:t>
            </a:r>
            <a:r>
              <a:rPr lang="fr-FR" dirty="0">
                <a:latin typeface="+mn-ea"/>
              </a:rPr>
              <a:t> data about US </a:t>
            </a:r>
            <a:r>
              <a:rPr lang="fr-FR" dirty="0" err="1">
                <a:latin typeface="+mn-ea"/>
              </a:rPr>
              <a:t>airports</a:t>
            </a:r>
            <a:endParaRPr lang="fr-FR" dirty="0">
              <a:latin typeface="+mn-ea"/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74E9FFC-76D7-0E46-9980-F1AE0B8FC663}"/>
              </a:ext>
            </a:extLst>
          </p:cNvPr>
          <p:cNvGrpSpPr/>
          <p:nvPr/>
        </p:nvGrpSpPr>
        <p:grpSpPr>
          <a:xfrm rot="16200000">
            <a:off x="5714085" y="2816640"/>
            <a:ext cx="23032" cy="822781"/>
            <a:chOff x="1094015" y="1338941"/>
            <a:chExt cx="61360" cy="3744690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6D4BB056-FDFE-214B-ACF1-1B9C839FBBC8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28575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3916277-E2EC-D14A-A41D-EE19FAC5BFB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375" y="1338943"/>
              <a:ext cx="0" cy="3744688"/>
            </a:xfrm>
            <a:prstGeom prst="line">
              <a:avLst/>
            </a:prstGeom>
            <a:noFill/>
            <a:ln w="28575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9A3CBE69-A0AA-964E-A017-64CC48B397EC}"/>
              </a:ext>
            </a:extLst>
          </p:cNvPr>
          <p:cNvGrpSpPr/>
          <p:nvPr/>
        </p:nvGrpSpPr>
        <p:grpSpPr>
          <a:xfrm>
            <a:off x="5689857" y="1853806"/>
            <a:ext cx="35668" cy="716194"/>
            <a:chOff x="1080090" y="1303969"/>
            <a:chExt cx="82713" cy="3744686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35590B7-49B5-4048-91BE-F61E3FAB8098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90" y="1303969"/>
              <a:ext cx="0" cy="3743999"/>
            </a:xfrm>
            <a:prstGeom prst="line">
              <a:avLst/>
            </a:prstGeom>
            <a:noFill/>
            <a:ln w="28575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0BF6E73-0AC8-6B45-A061-0792E22A65A9}"/>
                </a:ext>
              </a:extLst>
            </p:cNvPr>
            <p:cNvCxnSpPr>
              <a:cxnSpLocks/>
            </p:cNvCxnSpPr>
            <p:nvPr/>
          </p:nvCxnSpPr>
          <p:spPr>
            <a:xfrm>
              <a:off x="1162803" y="1303969"/>
              <a:ext cx="0" cy="3744686"/>
            </a:xfrm>
            <a:prstGeom prst="line">
              <a:avLst/>
            </a:prstGeom>
            <a:noFill/>
            <a:ln w="28575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F0CDADCB-DC00-824C-9793-39B71E9E5B4E}"/>
              </a:ext>
            </a:extLst>
          </p:cNvPr>
          <p:cNvSpPr/>
          <p:nvPr/>
        </p:nvSpPr>
        <p:spPr>
          <a:xfrm>
            <a:off x="8120745" y="5110800"/>
            <a:ext cx="1969196" cy="335685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E9ABB87D-FDCE-AB44-B753-061646C2D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43952" y="5058235"/>
            <a:ext cx="420908" cy="42090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3204806-DBB1-374D-978D-F4E490FCEBCC}"/>
              </a:ext>
            </a:extLst>
          </p:cNvPr>
          <p:cNvSpPr/>
          <p:nvPr/>
        </p:nvSpPr>
        <p:spPr>
          <a:xfrm>
            <a:off x="8730600" y="5019654"/>
            <a:ext cx="1348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between steps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8" grpId="0" animBg="1"/>
      <p:bldP spid="29" grpId="0"/>
      <p:bldP spid="30" grpId="0" animBg="1"/>
      <p:bldP spid="33" grpId="0" animBg="1"/>
      <p:bldP spid="34" grpId="0"/>
      <p:bldP spid="35" grpId="0" animBg="1"/>
      <p:bldP spid="38" grpId="0" animBg="1"/>
      <p:bldP spid="39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30997" y="650226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25E6848-9569-024B-AE0C-065572E2C2E0}"/>
              </a:ext>
            </a:extLst>
          </p:cNvPr>
          <p:cNvGrpSpPr/>
          <p:nvPr/>
        </p:nvGrpSpPr>
        <p:grpSpPr>
          <a:xfrm>
            <a:off x="1355273" y="1545772"/>
            <a:ext cx="43544" cy="3348000"/>
            <a:chOff x="1094015" y="1338941"/>
            <a:chExt cx="43544" cy="3744686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089EB0B-F567-E545-9869-5834F3EC4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3B2E0E8-A493-9B45-9AAC-8BA7424A2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F52BDB99-EDE1-354E-9C35-BA1A82BA1AEC}"/>
              </a:ext>
            </a:extLst>
          </p:cNvPr>
          <p:cNvSpPr txBox="1"/>
          <p:nvPr/>
        </p:nvSpPr>
        <p:spPr>
          <a:xfrm>
            <a:off x="2253344" y="1654631"/>
            <a:ext cx="7644078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400050" indent="-400050">
              <a:buFontTx/>
              <a:buAutoNum type="romanUcPeriod"/>
            </a:pPr>
            <a:r>
              <a:rPr lang="es-ES_tradnl" sz="2800" dirty="0" err="1"/>
              <a:t>Context</a:t>
            </a:r>
            <a:r>
              <a:rPr lang="es-ES_tradnl" sz="2800" dirty="0"/>
              <a:t> and </a:t>
            </a:r>
            <a:r>
              <a:rPr lang="es-ES_tradnl" sz="2800" dirty="0" err="1"/>
              <a:t>objective</a:t>
            </a:r>
            <a:endParaRPr lang="es-ES_tradnl" sz="2800" dirty="0"/>
          </a:p>
          <a:p>
            <a:pPr marL="400050" indent="-400050">
              <a:buFontTx/>
              <a:buAutoNum type="romanUcPeriod"/>
            </a:pPr>
            <a:endParaRPr lang="es-ES_tradnl" sz="2800" b="1" dirty="0"/>
          </a:p>
          <a:p>
            <a:pPr marL="400050" indent="-400050">
              <a:buFontTx/>
              <a:buAutoNum type="romanUcPeriod"/>
            </a:pPr>
            <a:r>
              <a:rPr lang="es-ES_tradnl" sz="2800" b="1" dirty="0"/>
              <a:t>Data </a:t>
            </a:r>
            <a:r>
              <a:rPr lang="es-ES_tradnl" sz="2800" b="1" dirty="0" err="1"/>
              <a:t>Exploration</a:t>
            </a:r>
            <a:r>
              <a:rPr lang="es-ES_tradnl" sz="2800" b="1" dirty="0"/>
              <a:t> (EDA) and </a:t>
            </a:r>
            <a:r>
              <a:rPr lang="es-ES_tradnl" sz="2800" b="1" dirty="0" err="1"/>
              <a:t>Feature</a:t>
            </a:r>
            <a:r>
              <a:rPr lang="es-ES_tradnl" sz="2800" b="1" dirty="0"/>
              <a:t> </a:t>
            </a:r>
            <a:r>
              <a:rPr lang="es-ES_tradnl" sz="2800" b="1" dirty="0" err="1"/>
              <a:t>Engineering</a:t>
            </a:r>
            <a:endParaRPr lang="es-ES_tradnl" sz="2800" b="1" dirty="0"/>
          </a:p>
          <a:p>
            <a:pPr marL="400050" indent="-400050">
              <a:buFontTx/>
              <a:buAutoNum type="romanUcPeriod"/>
            </a:pPr>
            <a:endParaRPr lang="es-ES_tradnl" sz="2800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 </a:t>
            </a:r>
            <a:r>
              <a:rPr lang="es-ES_tradnl" sz="2800" dirty="0" err="1"/>
              <a:t>Prediction</a:t>
            </a:r>
            <a:r>
              <a:rPr lang="es-ES_tradnl" sz="2800" dirty="0"/>
              <a:t> (</a:t>
            </a:r>
            <a:r>
              <a:rPr lang="es-ES_tradnl" sz="2800" dirty="0" err="1"/>
              <a:t>Model</a:t>
            </a:r>
            <a:r>
              <a:rPr lang="es-ES_tradnl" sz="2800" dirty="0"/>
              <a:t>, </a:t>
            </a:r>
            <a:r>
              <a:rPr lang="es-ES_tradnl" sz="2800" dirty="0" err="1"/>
              <a:t>Hyperparameters</a:t>
            </a:r>
            <a:r>
              <a:rPr lang="es-ES_tradnl" sz="2800" dirty="0"/>
              <a:t>)</a:t>
            </a:r>
          </a:p>
          <a:p>
            <a:pPr marL="400050" indent="-400050">
              <a:buFontTx/>
              <a:buAutoNum type="romanUcPeriod"/>
            </a:pPr>
            <a:endParaRPr lang="es-ES_tradnl" sz="2800" dirty="0"/>
          </a:p>
          <a:p>
            <a:pPr marL="400050" indent="-400050">
              <a:buFontTx/>
              <a:buAutoNum type="romanUcPeriod"/>
            </a:pPr>
            <a:r>
              <a:rPr lang="es-ES_tradnl" sz="2800" dirty="0"/>
              <a:t> </a:t>
            </a:r>
            <a:r>
              <a:rPr lang="es-ES_tradnl" sz="2800" dirty="0" err="1"/>
              <a:t>Conclusion</a:t>
            </a:r>
            <a:endParaRPr kumimoji="0" lang="es-ES_tradnl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1722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84779548-4748-6449-B9E2-47FD6D5DE595}"/>
              </a:ext>
            </a:extLst>
          </p:cNvPr>
          <p:cNvSpPr txBox="1">
            <a:spLocks/>
          </p:cNvSpPr>
          <p:nvPr/>
        </p:nvSpPr>
        <p:spPr>
          <a:xfrm>
            <a:off x="306392" y="11248"/>
            <a:ext cx="9577840" cy="104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b="1" dirty="0">
                <a:solidFill>
                  <a:schemeClr val="tx1"/>
                </a:solidFill>
              </a:rPr>
              <a:t>II. Data Exploration (EDA) and </a:t>
            </a:r>
            <a:r>
              <a:rPr lang="fr-FR" b="1" dirty="0" err="1">
                <a:solidFill>
                  <a:schemeClr val="tx1"/>
                </a:solidFill>
              </a:rPr>
              <a:t>Feature</a:t>
            </a:r>
            <a:r>
              <a:rPr lang="fr-FR" b="1" dirty="0">
                <a:solidFill>
                  <a:schemeClr val="tx1"/>
                </a:solidFill>
              </a:rPr>
              <a:t> Engineering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801E76-559A-C147-BF7D-74C48DB9369C}"/>
              </a:ext>
            </a:extLst>
          </p:cNvPr>
          <p:cNvGrpSpPr/>
          <p:nvPr/>
        </p:nvGrpSpPr>
        <p:grpSpPr>
          <a:xfrm rot="16200000">
            <a:off x="1293351" y="10134"/>
            <a:ext cx="43544" cy="1908000"/>
            <a:chOff x="1094015" y="1338941"/>
            <a:chExt cx="43544" cy="374468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22DBE3E-3500-7540-9E41-32E88B6D9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A0304CB-D18A-B846-AA0A-651BD9D31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CD39B08-BB1F-8748-8509-542FE530F6A8}"/>
              </a:ext>
            </a:extLst>
          </p:cNvPr>
          <p:cNvSpPr txBox="1"/>
          <p:nvPr/>
        </p:nvSpPr>
        <p:spPr>
          <a:xfrm>
            <a:off x="361123" y="1273629"/>
            <a:ext cx="167289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Initial </a:t>
            </a:r>
            <a:r>
              <a:rPr kumimoji="0" lang="fr-FR" sz="20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datasets</a:t>
            </a:r>
            <a:endParaRPr kumimoji="0" lang="fr-FR" sz="20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785376-A063-3F46-99F8-7B884CCDC592}"/>
              </a:ext>
            </a:extLst>
          </p:cNvPr>
          <p:cNvSpPr/>
          <p:nvPr/>
        </p:nvSpPr>
        <p:spPr>
          <a:xfrm>
            <a:off x="349937" y="1770678"/>
            <a:ext cx="5016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i="1" u="sng" dirty="0"/>
              <a:t>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8902 US domestic flights, from and to 20 different airports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6 variables: date (09/01/2011 - 03/05/2013), departure and arrival airports, how early tickets were booked (in weeks and </a:t>
            </a:r>
            <a:r>
              <a:rPr lang="en-CA" sz="1600" dirty="0" err="1"/>
              <a:t>stdev</a:t>
            </a:r>
            <a:r>
              <a:rPr lang="en-CA" sz="1600" dirty="0"/>
              <a:t>), number of passengers (our predicted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No missing values, low skewness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Correlation led us to drop </a:t>
            </a:r>
            <a:r>
              <a:rPr lang="en-CA" sz="1600" dirty="0" err="1"/>
              <a:t>std_wtd</a:t>
            </a:r>
            <a:r>
              <a:rPr lang="en-CA" sz="16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81264-8C28-C443-BB3F-F68E7113A6AD}"/>
              </a:ext>
            </a:extLst>
          </p:cNvPr>
          <p:cNvSpPr/>
          <p:nvPr/>
        </p:nvSpPr>
        <p:spPr>
          <a:xfrm>
            <a:off x="6760028" y="1821412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sng"/>
              <a:t>External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11,040 observations, over our timer period and 20 airports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22 meteorological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Based on correlation, we kept only the Mean values for each feature.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C793096-17E8-2642-BE78-306BD180B84B}"/>
              </a:ext>
            </a:extLst>
          </p:cNvPr>
          <p:cNvGrpSpPr/>
          <p:nvPr/>
        </p:nvGrpSpPr>
        <p:grpSpPr>
          <a:xfrm>
            <a:off x="5953905" y="2389204"/>
            <a:ext cx="35668" cy="716194"/>
            <a:chOff x="1080090" y="1303969"/>
            <a:chExt cx="82713" cy="3744686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9E3BE0B7-B144-AA4D-92D1-182D65D5364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90" y="1303969"/>
              <a:ext cx="0" cy="3743999"/>
            </a:xfrm>
            <a:prstGeom prst="line">
              <a:avLst/>
            </a:prstGeom>
            <a:noFill/>
            <a:ln w="28575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3AB4F76-0B52-CB48-B771-537E27F75B91}"/>
                </a:ext>
              </a:extLst>
            </p:cNvPr>
            <p:cNvCxnSpPr>
              <a:cxnSpLocks/>
            </p:cNvCxnSpPr>
            <p:nvPr/>
          </p:nvCxnSpPr>
          <p:spPr>
            <a:xfrm>
              <a:off x="1162803" y="1303969"/>
              <a:ext cx="0" cy="3744686"/>
            </a:xfrm>
            <a:prstGeom prst="line">
              <a:avLst/>
            </a:prstGeom>
            <a:noFill/>
            <a:ln w="28575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AA36D71-C9CB-2C45-915B-62678239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76" y="3530089"/>
            <a:ext cx="5193652" cy="3069575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F76C8F-A82F-784D-84E6-83212580E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6"/>
          <a:stretch/>
        </p:blipFill>
        <p:spPr>
          <a:xfrm>
            <a:off x="253889" y="4299857"/>
            <a:ext cx="6001657" cy="21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187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202397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84779548-4748-6449-B9E2-47FD6D5DE595}"/>
              </a:ext>
            </a:extLst>
          </p:cNvPr>
          <p:cNvSpPr txBox="1">
            <a:spLocks/>
          </p:cNvSpPr>
          <p:nvPr/>
        </p:nvSpPr>
        <p:spPr>
          <a:xfrm>
            <a:off x="306392" y="11248"/>
            <a:ext cx="9577840" cy="104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b="1" dirty="0">
                <a:solidFill>
                  <a:schemeClr val="tx1"/>
                </a:solidFill>
              </a:rPr>
              <a:t>II. Data Exploration (EDA) and </a:t>
            </a:r>
            <a:r>
              <a:rPr lang="fr-FR" b="1" dirty="0" err="1">
                <a:solidFill>
                  <a:schemeClr val="tx1"/>
                </a:solidFill>
              </a:rPr>
              <a:t>Feature</a:t>
            </a:r>
            <a:r>
              <a:rPr lang="fr-FR" b="1" dirty="0">
                <a:solidFill>
                  <a:schemeClr val="tx1"/>
                </a:solidFill>
              </a:rPr>
              <a:t> Engineering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801E76-559A-C147-BF7D-74C48DB9369C}"/>
              </a:ext>
            </a:extLst>
          </p:cNvPr>
          <p:cNvGrpSpPr/>
          <p:nvPr/>
        </p:nvGrpSpPr>
        <p:grpSpPr>
          <a:xfrm rot="16200000">
            <a:off x="1293351" y="10134"/>
            <a:ext cx="43544" cy="1908000"/>
            <a:chOff x="1094015" y="1338941"/>
            <a:chExt cx="43544" cy="374468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22DBE3E-3500-7540-9E41-32E88B6D9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A0304CB-D18A-B846-AA0A-651BD9D31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BBFC61E-013B-6E4C-8D78-1917141BCAD1}"/>
              </a:ext>
            </a:extLst>
          </p:cNvPr>
          <p:cNvSpPr txBox="1"/>
          <p:nvPr/>
        </p:nvSpPr>
        <p:spPr>
          <a:xfrm>
            <a:off x="361123" y="1306287"/>
            <a:ext cx="295369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Adding</a:t>
            </a:r>
            <a:r>
              <a:rPr kumimoji="0" lang="fr-FR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more </a:t>
            </a:r>
            <a:r>
              <a:rPr kumimoji="0" lang="fr-FR" sz="2000" b="1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external</a:t>
            </a:r>
            <a:r>
              <a:rPr kumimoji="0" lang="fr-FR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5107C8-38F9-D941-959C-F1A4E11569B8}"/>
              </a:ext>
            </a:extLst>
          </p:cNvPr>
          <p:cNvSpPr/>
          <p:nvPr/>
        </p:nvSpPr>
        <p:spPr>
          <a:xfrm>
            <a:off x="1796902" y="1976304"/>
            <a:ext cx="9828208" cy="1154162"/>
          </a:xfrm>
          <a:prstGeom prst="rect">
            <a:avLst/>
          </a:prstGeom>
        </p:spPr>
        <p:txBody>
          <a:bodyPr wrap="square" lIns="10800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i="1" u="sng" dirty="0"/>
              <a:t>General / time-</a:t>
            </a:r>
            <a:r>
              <a:rPr lang="fr-FR" sz="1600" i="1" u="sng" dirty="0" err="1"/>
              <a:t>related</a:t>
            </a:r>
            <a:r>
              <a:rPr lang="fr-FR" sz="1600" i="1" u="sng" dirty="0"/>
              <a:t> data:</a:t>
            </a:r>
            <a:endParaRPr lang="fr-FR" sz="1600" u="sng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Holidays</a:t>
            </a:r>
            <a:r>
              <a:rPr lang="fr-FR" sz="1600" dirty="0"/>
              <a:t>: </a:t>
            </a:r>
            <a:r>
              <a:rPr lang="fr-FR" sz="1600" dirty="0" err="1"/>
              <a:t>binary</a:t>
            </a:r>
            <a:r>
              <a:rPr lang="fr-FR" sz="1600" dirty="0"/>
              <a:t> </a:t>
            </a:r>
            <a:r>
              <a:rPr lang="fr-FR" sz="1600" dirty="0" err="1"/>
              <a:t>indicator</a:t>
            </a:r>
            <a:endParaRPr lang="fr-FR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Plane </a:t>
            </a:r>
            <a:r>
              <a:rPr lang="fr-FR" sz="1600" b="1" dirty="0" err="1"/>
              <a:t>load</a:t>
            </a:r>
            <a:r>
              <a:rPr lang="fr-FR" sz="1600" b="1" dirty="0"/>
              <a:t> factor</a:t>
            </a:r>
            <a:r>
              <a:rPr lang="fr-FR" sz="1600" dirty="0"/>
              <a:t>: % of </a:t>
            </a:r>
            <a:r>
              <a:rPr lang="fr-FR" sz="1600" dirty="0" err="1"/>
              <a:t>empty</a:t>
            </a:r>
            <a:r>
              <a:rPr lang="fr-FR" sz="1600" dirty="0"/>
              <a:t> </a:t>
            </a:r>
            <a:r>
              <a:rPr lang="fr-FR" sz="1600" dirty="0" err="1"/>
              <a:t>seats</a:t>
            </a:r>
            <a:r>
              <a:rPr lang="fr-FR" sz="1600" dirty="0"/>
              <a:t> in US </a:t>
            </a:r>
            <a:r>
              <a:rPr lang="fr-FR" sz="1600" dirty="0" err="1"/>
              <a:t>domestic</a:t>
            </a:r>
            <a:r>
              <a:rPr lang="fr-FR" sz="1600" dirty="0"/>
              <a:t> </a:t>
            </a:r>
            <a:r>
              <a:rPr lang="fr-FR" sz="1600" dirty="0" err="1"/>
              <a:t>flights</a:t>
            </a:r>
            <a:r>
              <a:rPr lang="fr-FR" sz="1600" dirty="0"/>
              <a:t> (US BTS), </a:t>
            </a:r>
            <a:r>
              <a:rPr lang="fr-FR" sz="1600" dirty="0" err="1"/>
              <a:t>average</a:t>
            </a:r>
            <a:r>
              <a:rPr lang="fr-FR" sz="1600" dirty="0"/>
              <a:t> per </a:t>
            </a:r>
            <a:r>
              <a:rPr lang="fr-FR" sz="1600" dirty="0" err="1"/>
              <a:t>month</a:t>
            </a:r>
            <a:endParaRPr lang="fr-FR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1600" b="1" dirty="0"/>
              <a:t>Jet Fuel </a:t>
            </a:r>
            <a:r>
              <a:rPr lang="fr-FR" sz="1600" b="1" dirty="0" err="1"/>
              <a:t>Prices</a:t>
            </a:r>
            <a:r>
              <a:rPr lang="fr-FR" sz="1600" dirty="0"/>
              <a:t>: spot </a:t>
            </a:r>
            <a:r>
              <a:rPr lang="fr-FR" sz="1600" dirty="0" err="1"/>
              <a:t>price</a:t>
            </a:r>
            <a:r>
              <a:rPr lang="fr-FR" sz="1600" dirty="0"/>
              <a:t> per </a:t>
            </a:r>
            <a:r>
              <a:rPr lang="fr-FR" sz="1600" dirty="0" err="1"/>
              <a:t>day</a:t>
            </a:r>
            <a:endParaRPr lang="fr-FR" sz="16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67704E2-6EC3-7E4F-801A-9F70AC67EB6E}"/>
              </a:ext>
            </a:extLst>
          </p:cNvPr>
          <p:cNvGrpSpPr>
            <a:grpSpLocks noChangeAspect="1"/>
          </p:cNvGrpSpPr>
          <p:nvPr/>
        </p:nvGrpSpPr>
        <p:grpSpPr>
          <a:xfrm>
            <a:off x="571436" y="2159820"/>
            <a:ext cx="792000" cy="792000"/>
            <a:chOff x="306392" y="2415661"/>
            <a:chExt cx="640080" cy="640080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A2B8ADB0-B168-AF47-8708-BA6FC6965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92" y="2415661"/>
              <a:ext cx="640080" cy="640080"/>
            </a:xfrm>
            <a:custGeom>
              <a:avLst/>
              <a:gdLst>
                <a:gd name="T0" fmla="*/ 1611 w 3222"/>
                <a:gd name="T1" fmla="*/ 0 h 3222"/>
                <a:gd name="T2" fmla="*/ 1611 w 3222"/>
                <a:gd name="T3" fmla="*/ 0 h 3222"/>
                <a:gd name="T4" fmla="*/ 0 w 3222"/>
                <a:gd name="T5" fmla="*/ 1611 h 3222"/>
                <a:gd name="T6" fmla="*/ 1611 w 3222"/>
                <a:gd name="T7" fmla="*/ 3222 h 3222"/>
                <a:gd name="T8" fmla="*/ 3222 w 3222"/>
                <a:gd name="T9" fmla="*/ 1611 h 3222"/>
                <a:gd name="T10" fmla="*/ 1611 w 3222"/>
                <a:gd name="T11" fmla="*/ 0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2" h="3222">
                  <a:moveTo>
                    <a:pt x="1611" y="0"/>
                  </a:moveTo>
                  <a:lnTo>
                    <a:pt x="1611" y="0"/>
                  </a:lnTo>
                  <a:cubicBezTo>
                    <a:pt x="721" y="0"/>
                    <a:pt x="0" y="721"/>
                    <a:pt x="0" y="1611"/>
                  </a:cubicBezTo>
                  <a:cubicBezTo>
                    <a:pt x="0" y="2501"/>
                    <a:pt x="721" y="3222"/>
                    <a:pt x="1611" y="3222"/>
                  </a:cubicBezTo>
                  <a:cubicBezTo>
                    <a:pt x="2501" y="3222"/>
                    <a:pt x="3222" y="2501"/>
                    <a:pt x="3222" y="1611"/>
                  </a:cubicBezTo>
                  <a:cubicBezTo>
                    <a:pt x="3222" y="721"/>
                    <a:pt x="2501" y="0"/>
                    <a:pt x="161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4AED1A1-7F86-D845-A6EE-6862967621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917" y="2539374"/>
              <a:ext cx="323031" cy="392654"/>
            </a:xfrm>
            <a:custGeom>
              <a:avLst/>
              <a:gdLst>
                <a:gd name="T0" fmla="*/ 1499 w 1628"/>
                <a:gd name="T1" fmla="*/ 1783 h 1976"/>
                <a:gd name="T2" fmla="*/ 1499 w 1628"/>
                <a:gd name="T3" fmla="*/ 1783 h 1976"/>
                <a:gd name="T4" fmla="*/ 1434 w 1628"/>
                <a:gd name="T5" fmla="*/ 1848 h 1976"/>
                <a:gd name="T6" fmla="*/ 193 w 1628"/>
                <a:gd name="T7" fmla="*/ 1848 h 1976"/>
                <a:gd name="T8" fmla="*/ 129 w 1628"/>
                <a:gd name="T9" fmla="*/ 1783 h 1976"/>
                <a:gd name="T10" fmla="*/ 129 w 1628"/>
                <a:gd name="T11" fmla="*/ 599 h 1976"/>
                <a:gd name="T12" fmla="*/ 193 w 1628"/>
                <a:gd name="T13" fmla="*/ 534 h 1976"/>
                <a:gd name="T14" fmla="*/ 1434 w 1628"/>
                <a:gd name="T15" fmla="*/ 534 h 1976"/>
                <a:gd name="T16" fmla="*/ 1499 w 1628"/>
                <a:gd name="T17" fmla="*/ 599 h 1976"/>
                <a:gd name="T18" fmla="*/ 1499 w 1628"/>
                <a:gd name="T19" fmla="*/ 1783 h 1976"/>
                <a:gd name="T20" fmla="*/ 1434 w 1628"/>
                <a:gd name="T21" fmla="*/ 180 h 1976"/>
                <a:gd name="T22" fmla="*/ 1434 w 1628"/>
                <a:gd name="T23" fmla="*/ 180 h 1976"/>
                <a:gd name="T24" fmla="*/ 1286 w 1628"/>
                <a:gd name="T25" fmla="*/ 180 h 1976"/>
                <a:gd name="T26" fmla="*/ 1286 w 1628"/>
                <a:gd name="T27" fmla="*/ 245 h 1976"/>
                <a:gd name="T28" fmla="*/ 1106 w 1628"/>
                <a:gd name="T29" fmla="*/ 424 h 1976"/>
                <a:gd name="T30" fmla="*/ 927 w 1628"/>
                <a:gd name="T31" fmla="*/ 245 h 1976"/>
                <a:gd name="T32" fmla="*/ 927 w 1628"/>
                <a:gd name="T33" fmla="*/ 180 h 1976"/>
                <a:gd name="T34" fmla="*/ 701 w 1628"/>
                <a:gd name="T35" fmla="*/ 180 h 1976"/>
                <a:gd name="T36" fmla="*/ 701 w 1628"/>
                <a:gd name="T37" fmla="*/ 245 h 1976"/>
                <a:gd name="T38" fmla="*/ 521 w 1628"/>
                <a:gd name="T39" fmla="*/ 424 h 1976"/>
                <a:gd name="T40" fmla="*/ 342 w 1628"/>
                <a:gd name="T41" fmla="*/ 245 h 1976"/>
                <a:gd name="T42" fmla="*/ 342 w 1628"/>
                <a:gd name="T43" fmla="*/ 180 h 1976"/>
                <a:gd name="T44" fmla="*/ 193 w 1628"/>
                <a:gd name="T45" fmla="*/ 180 h 1976"/>
                <a:gd name="T46" fmla="*/ 0 w 1628"/>
                <a:gd name="T47" fmla="*/ 373 h 1976"/>
                <a:gd name="T48" fmla="*/ 0 w 1628"/>
                <a:gd name="T49" fmla="*/ 1783 h 1976"/>
                <a:gd name="T50" fmla="*/ 193 w 1628"/>
                <a:gd name="T51" fmla="*/ 1976 h 1976"/>
                <a:gd name="T52" fmla="*/ 1434 w 1628"/>
                <a:gd name="T53" fmla="*/ 1976 h 1976"/>
                <a:gd name="T54" fmla="*/ 1628 w 1628"/>
                <a:gd name="T55" fmla="*/ 1783 h 1976"/>
                <a:gd name="T56" fmla="*/ 1628 w 1628"/>
                <a:gd name="T57" fmla="*/ 373 h 1976"/>
                <a:gd name="T58" fmla="*/ 1434 w 1628"/>
                <a:gd name="T59" fmla="*/ 180 h 1976"/>
                <a:gd name="T60" fmla="*/ 1279 w 1628"/>
                <a:gd name="T61" fmla="*/ 784 h 1976"/>
                <a:gd name="T62" fmla="*/ 1279 w 1628"/>
                <a:gd name="T63" fmla="*/ 784 h 1976"/>
                <a:gd name="T64" fmla="*/ 1137 w 1628"/>
                <a:gd name="T65" fmla="*/ 795 h 1976"/>
                <a:gd name="T66" fmla="*/ 641 w 1628"/>
                <a:gd name="T67" fmla="*/ 1371 h 1976"/>
                <a:gd name="T68" fmla="*/ 488 w 1628"/>
                <a:gd name="T69" fmla="*/ 1207 h 1976"/>
                <a:gd name="T70" fmla="*/ 346 w 1628"/>
                <a:gd name="T71" fmla="*/ 1202 h 1976"/>
                <a:gd name="T72" fmla="*/ 341 w 1628"/>
                <a:gd name="T73" fmla="*/ 1345 h 1976"/>
                <a:gd name="T74" fmla="*/ 571 w 1628"/>
                <a:gd name="T75" fmla="*/ 1590 h 1976"/>
                <a:gd name="T76" fmla="*/ 644 w 1628"/>
                <a:gd name="T77" fmla="*/ 1622 h 1976"/>
                <a:gd name="T78" fmla="*/ 647 w 1628"/>
                <a:gd name="T79" fmla="*/ 1622 h 1976"/>
                <a:gd name="T80" fmla="*/ 721 w 1628"/>
                <a:gd name="T81" fmla="*/ 1587 h 1976"/>
                <a:gd name="T82" fmla="*/ 1290 w 1628"/>
                <a:gd name="T83" fmla="*/ 926 h 1976"/>
                <a:gd name="T84" fmla="*/ 1279 w 1628"/>
                <a:gd name="T85" fmla="*/ 784 h 1976"/>
                <a:gd name="T86" fmla="*/ 521 w 1628"/>
                <a:gd name="T87" fmla="*/ 360 h 1976"/>
                <a:gd name="T88" fmla="*/ 521 w 1628"/>
                <a:gd name="T89" fmla="*/ 360 h 1976"/>
                <a:gd name="T90" fmla="*/ 636 w 1628"/>
                <a:gd name="T91" fmla="*/ 245 h 1976"/>
                <a:gd name="T92" fmla="*/ 636 w 1628"/>
                <a:gd name="T93" fmla="*/ 115 h 1976"/>
                <a:gd name="T94" fmla="*/ 521 w 1628"/>
                <a:gd name="T95" fmla="*/ 0 h 1976"/>
                <a:gd name="T96" fmla="*/ 406 w 1628"/>
                <a:gd name="T97" fmla="*/ 115 h 1976"/>
                <a:gd name="T98" fmla="*/ 406 w 1628"/>
                <a:gd name="T99" fmla="*/ 245 h 1976"/>
                <a:gd name="T100" fmla="*/ 521 w 1628"/>
                <a:gd name="T101" fmla="*/ 360 h 1976"/>
                <a:gd name="T102" fmla="*/ 1106 w 1628"/>
                <a:gd name="T103" fmla="*/ 360 h 1976"/>
                <a:gd name="T104" fmla="*/ 1106 w 1628"/>
                <a:gd name="T105" fmla="*/ 360 h 1976"/>
                <a:gd name="T106" fmla="*/ 1221 w 1628"/>
                <a:gd name="T107" fmla="*/ 245 h 1976"/>
                <a:gd name="T108" fmla="*/ 1221 w 1628"/>
                <a:gd name="T109" fmla="*/ 115 h 1976"/>
                <a:gd name="T110" fmla="*/ 1106 w 1628"/>
                <a:gd name="T111" fmla="*/ 0 h 1976"/>
                <a:gd name="T112" fmla="*/ 991 w 1628"/>
                <a:gd name="T113" fmla="*/ 115 h 1976"/>
                <a:gd name="T114" fmla="*/ 991 w 1628"/>
                <a:gd name="T115" fmla="*/ 245 h 1976"/>
                <a:gd name="T116" fmla="*/ 1106 w 1628"/>
                <a:gd name="T117" fmla="*/ 360 h 1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8" h="1976">
                  <a:moveTo>
                    <a:pt x="1499" y="1783"/>
                  </a:moveTo>
                  <a:lnTo>
                    <a:pt x="1499" y="1783"/>
                  </a:lnTo>
                  <a:cubicBezTo>
                    <a:pt x="1499" y="1818"/>
                    <a:pt x="1469" y="1848"/>
                    <a:pt x="1434" y="1848"/>
                  </a:cubicBezTo>
                  <a:lnTo>
                    <a:pt x="193" y="1848"/>
                  </a:lnTo>
                  <a:cubicBezTo>
                    <a:pt x="159" y="1848"/>
                    <a:pt x="129" y="1818"/>
                    <a:pt x="129" y="1783"/>
                  </a:cubicBezTo>
                  <a:lnTo>
                    <a:pt x="129" y="599"/>
                  </a:lnTo>
                  <a:cubicBezTo>
                    <a:pt x="129" y="564"/>
                    <a:pt x="159" y="534"/>
                    <a:pt x="193" y="534"/>
                  </a:cubicBezTo>
                  <a:lnTo>
                    <a:pt x="1434" y="534"/>
                  </a:lnTo>
                  <a:cubicBezTo>
                    <a:pt x="1469" y="534"/>
                    <a:pt x="1499" y="564"/>
                    <a:pt x="1499" y="599"/>
                  </a:cubicBezTo>
                  <a:lnTo>
                    <a:pt x="1499" y="1783"/>
                  </a:lnTo>
                  <a:close/>
                  <a:moveTo>
                    <a:pt x="1434" y="180"/>
                  </a:moveTo>
                  <a:lnTo>
                    <a:pt x="1434" y="180"/>
                  </a:lnTo>
                  <a:lnTo>
                    <a:pt x="1286" y="180"/>
                  </a:lnTo>
                  <a:lnTo>
                    <a:pt x="1286" y="245"/>
                  </a:lnTo>
                  <a:cubicBezTo>
                    <a:pt x="1286" y="344"/>
                    <a:pt x="1205" y="424"/>
                    <a:pt x="1106" y="424"/>
                  </a:cubicBezTo>
                  <a:cubicBezTo>
                    <a:pt x="1008" y="424"/>
                    <a:pt x="927" y="344"/>
                    <a:pt x="927" y="245"/>
                  </a:cubicBezTo>
                  <a:lnTo>
                    <a:pt x="927" y="180"/>
                  </a:lnTo>
                  <a:lnTo>
                    <a:pt x="701" y="180"/>
                  </a:lnTo>
                  <a:lnTo>
                    <a:pt x="701" y="245"/>
                  </a:lnTo>
                  <a:cubicBezTo>
                    <a:pt x="701" y="344"/>
                    <a:pt x="620" y="424"/>
                    <a:pt x="521" y="424"/>
                  </a:cubicBezTo>
                  <a:cubicBezTo>
                    <a:pt x="423" y="424"/>
                    <a:pt x="342" y="344"/>
                    <a:pt x="342" y="245"/>
                  </a:cubicBezTo>
                  <a:lnTo>
                    <a:pt x="342" y="180"/>
                  </a:lnTo>
                  <a:lnTo>
                    <a:pt x="193" y="180"/>
                  </a:lnTo>
                  <a:cubicBezTo>
                    <a:pt x="87" y="180"/>
                    <a:pt x="0" y="267"/>
                    <a:pt x="0" y="373"/>
                  </a:cubicBezTo>
                  <a:lnTo>
                    <a:pt x="0" y="1783"/>
                  </a:lnTo>
                  <a:cubicBezTo>
                    <a:pt x="0" y="1889"/>
                    <a:pt x="87" y="1976"/>
                    <a:pt x="193" y="1976"/>
                  </a:cubicBezTo>
                  <a:lnTo>
                    <a:pt x="1434" y="1976"/>
                  </a:lnTo>
                  <a:cubicBezTo>
                    <a:pt x="1541" y="1976"/>
                    <a:pt x="1628" y="1889"/>
                    <a:pt x="1628" y="1783"/>
                  </a:cubicBezTo>
                  <a:lnTo>
                    <a:pt x="1628" y="373"/>
                  </a:lnTo>
                  <a:cubicBezTo>
                    <a:pt x="1628" y="267"/>
                    <a:pt x="1541" y="180"/>
                    <a:pt x="1434" y="180"/>
                  </a:cubicBezTo>
                  <a:close/>
                  <a:moveTo>
                    <a:pt x="1279" y="784"/>
                  </a:moveTo>
                  <a:lnTo>
                    <a:pt x="1279" y="784"/>
                  </a:lnTo>
                  <a:cubicBezTo>
                    <a:pt x="1237" y="748"/>
                    <a:pt x="1173" y="752"/>
                    <a:pt x="1137" y="795"/>
                  </a:cubicBezTo>
                  <a:lnTo>
                    <a:pt x="641" y="1371"/>
                  </a:lnTo>
                  <a:lnTo>
                    <a:pt x="488" y="1207"/>
                  </a:lnTo>
                  <a:cubicBezTo>
                    <a:pt x="450" y="1166"/>
                    <a:pt x="386" y="1164"/>
                    <a:pt x="346" y="1202"/>
                  </a:cubicBezTo>
                  <a:cubicBezTo>
                    <a:pt x="305" y="1240"/>
                    <a:pt x="303" y="1304"/>
                    <a:pt x="341" y="1345"/>
                  </a:cubicBezTo>
                  <a:lnTo>
                    <a:pt x="571" y="1590"/>
                  </a:lnTo>
                  <a:cubicBezTo>
                    <a:pt x="590" y="1611"/>
                    <a:pt x="617" y="1622"/>
                    <a:pt x="644" y="1622"/>
                  </a:cubicBezTo>
                  <a:lnTo>
                    <a:pt x="647" y="1622"/>
                  </a:lnTo>
                  <a:cubicBezTo>
                    <a:pt x="675" y="1622"/>
                    <a:pt x="702" y="1609"/>
                    <a:pt x="721" y="1587"/>
                  </a:cubicBezTo>
                  <a:lnTo>
                    <a:pt x="1290" y="926"/>
                  </a:lnTo>
                  <a:cubicBezTo>
                    <a:pt x="1326" y="884"/>
                    <a:pt x="1321" y="820"/>
                    <a:pt x="1279" y="784"/>
                  </a:cubicBezTo>
                  <a:close/>
                  <a:moveTo>
                    <a:pt x="521" y="360"/>
                  </a:moveTo>
                  <a:lnTo>
                    <a:pt x="521" y="360"/>
                  </a:lnTo>
                  <a:cubicBezTo>
                    <a:pt x="585" y="360"/>
                    <a:pt x="636" y="308"/>
                    <a:pt x="636" y="245"/>
                  </a:cubicBezTo>
                  <a:lnTo>
                    <a:pt x="636" y="115"/>
                  </a:lnTo>
                  <a:cubicBezTo>
                    <a:pt x="636" y="51"/>
                    <a:pt x="585" y="0"/>
                    <a:pt x="521" y="0"/>
                  </a:cubicBezTo>
                  <a:cubicBezTo>
                    <a:pt x="458" y="0"/>
                    <a:pt x="406" y="51"/>
                    <a:pt x="406" y="115"/>
                  </a:cubicBezTo>
                  <a:lnTo>
                    <a:pt x="406" y="245"/>
                  </a:lnTo>
                  <a:cubicBezTo>
                    <a:pt x="406" y="308"/>
                    <a:pt x="458" y="360"/>
                    <a:pt x="521" y="360"/>
                  </a:cubicBezTo>
                  <a:close/>
                  <a:moveTo>
                    <a:pt x="1106" y="360"/>
                  </a:moveTo>
                  <a:lnTo>
                    <a:pt x="1106" y="360"/>
                  </a:lnTo>
                  <a:cubicBezTo>
                    <a:pt x="1170" y="360"/>
                    <a:pt x="1221" y="308"/>
                    <a:pt x="1221" y="245"/>
                  </a:cubicBezTo>
                  <a:lnTo>
                    <a:pt x="1221" y="115"/>
                  </a:lnTo>
                  <a:cubicBezTo>
                    <a:pt x="1221" y="51"/>
                    <a:pt x="1170" y="0"/>
                    <a:pt x="1106" y="0"/>
                  </a:cubicBezTo>
                  <a:cubicBezTo>
                    <a:pt x="1043" y="0"/>
                    <a:pt x="991" y="51"/>
                    <a:pt x="991" y="115"/>
                  </a:cubicBezTo>
                  <a:lnTo>
                    <a:pt x="991" y="245"/>
                  </a:lnTo>
                  <a:cubicBezTo>
                    <a:pt x="991" y="308"/>
                    <a:pt x="1043" y="360"/>
                    <a:pt x="1106" y="3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A9FF5C33-4AFE-CA46-AD6E-524B35FB2515}"/>
              </a:ext>
            </a:extLst>
          </p:cNvPr>
          <p:cNvGrpSpPr>
            <a:grpSpLocks noChangeAspect="1"/>
          </p:cNvGrpSpPr>
          <p:nvPr/>
        </p:nvGrpSpPr>
        <p:grpSpPr>
          <a:xfrm>
            <a:off x="571436" y="3663501"/>
            <a:ext cx="792000" cy="792000"/>
            <a:chOff x="306392" y="3832255"/>
            <a:chExt cx="640080" cy="640080"/>
          </a:xfrm>
        </p:grpSpPr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6C86F5F4-DFE4-3E41-948F-33AF7A0A8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92" y="3832255"/>
              <a:ext cx="640080" cy="640080"/>
            </a:xfrm>
            <a:custGeom>
              <a:avLst/>
              <a:gdLst>
                <a:gd name="T0" fmla="*/ 1612 w 3223"/>
                <a:gd name="T1" fmla="*/ 0 h 3223"/>
                <a:gd name="T2" fmla="*/ 1612 w 3223"/>
                <a:gd name="T3" fmla="*/ 0 h 3223"/>
                <a:gd name="T4" fmla="*/ 0 w 3223"/>
                <a:gd name="T5" fmla="*/ 1612 h 3223"/>
                <a:gd name="T6" fmla="*/ 1612 w 3223"/>
                <a:gd name="T7" fmla="*/ 3223 h 3223"/>
                <a:gd name="T8" fmla="*/ 3223 w 3223"/>
                <a:gd name="T9" fmla="*/ 1612 h 3223"/>
                <a:gd name="T10" fmla="*/ 1612 w 3223"/>
                <a:gd name="T11" fmla="*/ 0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3">
                  <a:moveTo>
                    <a:pt x="1612" y="0"/>
                  </a:moveTo>
                  <a:lnTo>
                    <a:pt x="1612" y="0"/>
                  </a:lnTo>
                  <a:cubicBezTo>
                    <a:pt x="722" y="0"/>
                    <a:pt x="0" y="722"/>
                    <a:pt x="0" y="1612"/>
                  </a:cubicBezTo>
                  <a:cubicBezTo>
                    <a:pt x="0" y="2502"/>
                    <a:pt x="722" y="3223"/>
                    <a:pt x="1612" y="3223"/>
                  </a:cubicBezTo>
                  <a:cubicBezTo>
                    <a:pt x="2502" y="3223"/>
                    <a:pt x="3223" y="2502"/>
                    <a:pt x="3223" y="1612"/>
                  </a:cubicBezTo>
                  <a:cubicBezTo>
                    <a:pt x="3223" y="722"/>
                    <a:pt x="2502" y="0"/>
                    <a:pt x="16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C5806075-E1CF-4940-8919-C4114EE55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57" y="3942297"/>
              <a:ext cx="470575" cy="419995"/>
            </a:xfrm>
            <a:custGeom>
              <a:avLst/>
              <a:gdLst>
                <a:gd name="T0" fmla="*/ 2369 w 2369"/>
                <a:gd name="T1" fmla="*/ 558 h 2119"/>
                <a:gd name="T2" fmla="*/ 2369 w 2369"/>
                <a:gd name="T3" fmla="*/ 558 h 2119"/>
                <a:gd name="T4" fmla="*/ 2216 w 2369"/>
                <a:gd name="T5" fmla="*/ 558 h 2119"/>
                <a:gd name="T6" fmla="*/ 1982 w 2369"/>
                <a:gd name="T7" fmla="*/ 825 h 2119"/>
                <a:gd name="T8" fmla="*/ 1489 w 2369"/>
                <a:gd name="T9" fmla="*/ 825 h 2119"/>
                <a:gd name="T10" fmla="*/ 1565 w 2369"/>
                <a:gd name="T11" fmla="*/ 0 h 2119"/>
                <a:gd name="T12" fmla="*/ 1294 w 2369"/>
                <a:gd name="T13" fmla="*/ 0 h 2119"/>
                <a:gd name="T14" fmla="*/ 857 w 2369"/>
                <a:gd name="T15" fmla="*/ 825 h 2119"/>
                <a:gd name="T16" fmla="*/ 235 w 2369"/>
                <a:gd name="T17" fmla="*/ 825 h 2119"/>
                <a:gd name="T18" fmla="*/ 0 w 2369"/>
                <a:gd name="T19" fmla="*/ 1060 h 2119"/>
                <a:gd name="T20" fmla="*/ 235 w 2369"/>
                <a:gd name="T21" fmla="*/ 1295 h 2119"/>
                <a:gd name="T22" fmla="*/ 857 w 2369"/>
                <a:gd name="T23" fmla="*/ 1295 h 2119"/>
                <a:gd name="T24" fmla="*/ 1294 w 2369"/>
                <a:gd name="T25" fmla="*/ 2119 h 2119"/>
                <a:gd name="T26" fmla="*/ 1565 w 2369"/>
                <a:gd name="T27" fmla="*/ 2119 h 2119"/>
                <a:gd name="T28" fmla="*/ 1489 w 2369"/>
                <a:gd name="T29" fmla="*/ 1295 h 2119"/>
                <a:gd name="T30" fmla="*/ 1982 w 2369"/>
                <a:gd name="T31" fmla="*/ 1295 h 2119"/>
                <a:gd name="T32" fmla="*/ 2216 w 2369"/>
                <a:gd name="T33" fmla="*/ 1562 h 2119"/>
                <a:gd name="T34" fmla="*/ 2369 w 2369"/>
                <a:gd name="T35" fmla="*/ 1562 h 2119"/>
                <a:gd name="T36" fmla="*/ 2248 w 2369"/>
                <a:gd name="T37" fmla="*/ 1060 h 2119"/>
                <a:gd name="T38" fmla="*/ 2369 w 2369"/>
                <a:gd name="T39" fmla="*/ 558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9" h="2119">
                  <a:moveTo>
                    <a:pt x="2369" y="558"/>
                  </a:moveTo>
                  <a:lnTo>
                    <a:pt x="2369" y="558"/>
                  </a:lnTo>
                  <a:lnTo>
                    <a:pt x="2216" y="558"/>
                  </a:lnTo>
                  <a:lnTo>
                    <a:pt x="1982" y="825"/>
                  </a:lnTo>
                  <a:lnTo>
                    <a:pt x="1489" y="825"/>
                  </a:lnTo>
                  <a:lnTo>
                    <a:pt x="1565" y="0"/>
                  </a:lnTo>
                  <a:lnTo>
                    <a:pt x="1294" y="0"/>
                  </a:lnTo>
                  <a:lnTo>
                    <a:pt x="857" y="825"/>
                  </a:lnTo>
                  <a:lnTo>
                    <a:pt x="235" y="825"/>
                  </a:lnTo>
                  <a:cubicBezTo>
                    <a:pt x="105" y="825"/>
                    <a:pt x="0" y="930"/>
                    <a:pt x="0" y="1060"/>
                  </a:cubicBezTo>
                  <a:cubicBezTo>
                    <a:pt x="0" y="1190"/>
                    <a:pt x="105" y="1295"/>
                    <a:pt x="235" y="1295"/>
                  </a:cubicBezTo>
                  <a:lnTo>
                    <a:pt x="857" y="1295"/>
                  </a:lnTo>
                  <a:lnTo>
                    <a:pt x="1294" y="2119"/>
                  </a:lnTo>
                  <a:lnTo>
                    <a:pt x="1565" y="2119"/>
                  </a:lnTo>
                  <a:lnTo>
                    <a:pt x="1489" y="1295"/>
                  </a:lnTo>
                  <a:lnTo>
                    <a:pt x="1982" y="1295"/>
                  </a:lnTo>
                  <a:lnTo>
                    <a:pt x="2216" y="1562"/>
                  </a:lnTo>
                  <a:lnTo>
                    <a:pt x="2369" y="1562"/>
                  </a:lnTo>
                  <a:cubicBezTo>
                    <a:pt x="2369" y="1562"/>
                    <a:pt x="2248" y="1061"/>
                    <a:pt x="2248" y="1060"/>
                  </a:cubicBezTo>
                  <a:cubicBezTo>
                    <a:pt x="2248" y="1059"/>
                    <a:pt x="2369" y="558"/>
                    <a:pt x="2369" y="5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376C4A42-955C-B54E-B594-C2FDF738B8B7}"/>
              </a:ext>
            </a:extLst>
          </p:cNvPr>
          <p:cNvGrpSpPr>
            <a:grpSpLocks noChangeAspect="1"/>
          </p:cNvGrpSpPr>
          <p:nvPr/>
        </p:nvGrpSpPr>
        <p:grpSpPr>
          <a:xfrm>
            <a:off x="571436" y="5156297"/>
            <a:ext cx="792000" cy="792000"/>
            <a:chOff x="306392" y="5248849"/>
            <a:chExt cx="640080" cy="640080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8FFB61C-D909-8F44-9C33-7A9EA643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92" y="5248849"/>
              <a:ext cx="640080" cy="640080"/>
            </a:xfrm>
            <a:custGeom>
              <a:avLst/>
              <a:gdLst>
                <a:gd name="T0" fmla="*/ 0 w 3223"/>
                <a:gd name="T1" fmla="*/ 1610 h 3221"/>
                <a:gd name="T2" fmla="*/ 0 w 3223"/>
                <a:gd name="T3" fmla="*/ 1610 h 3221"/>
                <a:gd name="T4" fmla="*/ 1611 w 3223"/>
                <a:gd name="T5" fmla="*/ 0 h 3221"/>
                <a:gd name="T6" fmla="*/ 3223 w 3223"/>
                <a:gd name="T7" fmla="*/ 1610 h 3221"/>
                <a:gd name="T8" fmla="*/ 1611 w 3223"/>
                <a:gd name="T9" fmla="*/ 3221 h 3221"/>
                <a:gd name="T10" fmla="*/ 0 w 3223"/>
                <a:gd name="T11" fmla="*/ 1610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1">
                  <a:moveTo>
                    <a:pt x="0" y="1610"/>
                  </a:moveTo>
                  <a:lnTo>
                    <a:pt x="0" y="1610"/>
                  </a:lnTo>
                  <a:cubicBezTo>
                    <a:pt x="0" y="720"/>
                    <a:pt x="721" y="0"/>
                    <a:pt x="1611" y="0"/>
                  </a:cubicBezTo>
                  <a:cubicBezTo>
                    <a:pt x="2501" y="0"/>
                    <a:pt x="3223" y="720"/>
                    <a:pt x="3223" y="1610"/>
                  </a:cubicBezTo>
                  <a:cubicBezTo>
                    <a:pt x="3223" y="2500"/>
                    <a:pt x="2501" y="3221"/>
                    <a:pt x="1611" y="3221"/>
                  </a:cubicBezTo>
                  <a:cubicBezTo>
                    <a:pt x="721" y="3221"/>
                    <a:pt x="0" y="2500"/>
                    <a:pt x="0" y="161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9DD488B7-6E33-834F-931F-6A8F68DCD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711" y="5343096"/>
              <a:ext cx="475443" cy="451587"/>
            </a:xfrm>
            <a:custGeom>
              <a:avLst/>
              <a:gdLst>
                <a:gd name="T0" fmla="*/ 2290 w 2643"/>
                <a:gd name="T1" fmla="*/ 935 h 2506"/>
                <a:gd name="T2" fmla="*/ 2290 w 2643"/>
                <a:gd name="T3" fmla="*/ 935 h 2506"/>
                <a:gd name="T4" fmla="*/ 588 w 2643"/>
                <a:gd name="T5" fmla="*/ 935 h 2506"/>
                <a:gd name="T6" fmla="*/ 588 w 2643"/>
                <a:gd name="T7" fmla="*/ 416 h 2506"/>
                <a:gd name="T8" fmla="*/ 2290 w 2643"/>
                <a:gd name="T9" fmla="*/ 416 h 2506"/>
                <a:gd name="T10" fmla="*/ 2487 w 2643"/>
                <a:gd name="T11" fmla="*/ 676 h 2506"/>
                <a:gd name="T12" fmla="*/ 2290 w 2643"/>
                <a:gd name="T13" fmla="*/ 935 h 2506"/>
                <a:gd name="T14" fmla="*/ 2055 w 2643"/>
                <a:gd name="T15" fmla="*/ 1403 h 2506"/>
                <a:gd name="T16" fmla="*/ 2055 w 2643"/>
                <a:gd name="T17" fmla="*/ 1403 h 2506"/>
                <a:gd name="T18" fmla="*/ 2055 w 2643"/>
                <a:gd name="T19" fmla="*/ 1923 h 2506"/>
                <a:gd name="T20" fmla="*/ 354 w 2643"/>
                <a:gd name="T21" fmla="*/ 1923 h 2506"/>
                <a:gd name="T22" fmla="*/ 156 w 2643"/>
                <a:gd name="T23" fmla="*/ 1663 h 2506"/>
                <a:gd name="T24" fmla="*/ 354 w 2643"/>
                <a:gd name="T25" fmla="*/ 1403 h 2506"/>
                <a:gd name="T26" fmla="*/ 2055 w 2643"/>
                <a:gd name="T27" fmla="*/ 1403 h 2506"/>
                <a:gd name="T28" fmla="*/ 2625 w 2643"/>
                <a:gd name="T29" fmla="*/ 635 h 2506"/>
                <a:gd name="T30" fmla="*/ 2625 w 2643"/>
                <a:gd name="T31" fmla="*/ 635 h 2506"/>
                <a:gd name="T32" fmla="*/ 2377 w 2643"/>
                <a:gd name="T33" fmla="*/ 308 h 2506"/>
                <a:gd name="T34" fmla="*/ 2323 w 2643"/>
                <a:gd name="T35" fmla="*/ 281 h 2506"/>
                <a:gd name="T36" fmla="*/ 1411 w 2643"/>
                <a:gd name="T37" fmla="*/ 281 h 2506"/>
                <a:gd name="T38" fmla="*/ 1411 w 2643"/>
                <a:gd name="T39" fmla="*/ 135 h 2506"/>
                <a:gd name="T40" fmla="*/ 1276 w 2643"/>
                <a:gd name="T41" fmla="*/ 0 h 2506"/>
                <a:gd name="T42" fmla="*/ 1141 w 2643"/>
                <a:gd name="T43" fmla="*/ 135 h 2506"/>
                <a:gd name="T44" fmla="*/ 1141 w 2643"/>
                <a:gd name="T45" fmla="*/ 281 h 2506"/>
                <a:gd name="T46" fmla="*/ 521 w 2643"/>
                <a:gd name="T47" fmla="*/ 281 h 2506"/>
                <a:gd name="T48" fmla="*/ 453 w 2643"/>
                <a:gd name="T49" fmla="*/ 349 h 2506"/>
                <a:gd name="T50" fmla="*/ 453 w 2643"/>
                <a:gd name="T51" fmla="*/ 1003 h 2506"/>
                <a:gd name="T52" fmla="*/ 521 w 2643"/>
                <a:gd name="T53" fmla="*/ 1070 h 2506"/>
                <a:gd name="T54" fmla="*/ 1141 w 2643"/>
                <a:gd name="T55" fmla="*/ 1070 h 2506"/>
                <a:gd name="T56" fmla="*/ 1141 w 2643"/>
                <a:gd name="T57" fmla="*/ 1269 h 2506"/>
                <a:gd name="T58" fmla="*/ 320 w 2643"/>
                <a:gd name="T59" fmla="*/ 1269 h 2506"/>
                <a:gd name="T60" fmla="*/ 267 w 2643"/>
                <a:gd name="T61" fmla="*/ 1295 h 2506"/>
                <a:gd name="T62" fmla="*/ 18 w 2643"/>
                <a:gd name="T63" fmla="*/ 1622 h 2506"/>
                <a:gd name="T64" fmla="*/ 18 w 2643"/>
                <a:gd name="T65" fmla="*/ 1704 h 2506"/>
                <a:gd name="T66" fmla="*/ 267 w 2643"/>
                <a:gd name="T67" fmla="*/ 2031 h 2506"/>
                <a:gd name="T68" fmla="*/ 320 w 2643"/>
                <a:gd name="T69" fmla="*/ 2057 h 2506"/>
                <a:gd name="T70" fmla="*/ 1141 w 2643"/>
                <a:gd name="T71" fmla="*/ 2057 h 2506"/>
                <a:gd name="T72" fmla="*/ 1141 w 2643"/>
                <a:gd name="T73" fmla="*/ 2500 h 2506"/>
                <a:gd name="T74" fmla="*/ 1276 w 2643"/>
                <a:gd name="T75" fmla="*/ 2506 h 2506"/>
                <a:gd name="T76" fmla="*/ 1411 w 2643"/>
                <a:gd name="T77" fmla="*/ 2500 h 2506"/>
                <a:gd name="T78" fmla="*/ 1411 w 2643"/>
                <a:gd name="T79" fmla="*/ 2057 h 2506"/>
                <a:gd name="T80" fmla="*/ 2122 w 2643"/>
                <a:gd name="T81" fmla="*/ 2057 h 2506"/>
                <a:gd name="T82" fmla="*/ 2190 w 2643"/>
                <a:gd name="T83" fmla="*/ 1990 h 2506"/>
                <a:gd name="T84" fmla="*/ 2190 w 2643"/>
                <a:gd name="T85" fmla="*/ 1336 h 2506"/>
                <a:gd name="T86" fmla="*/ 2122 w 2643"/>
                <a:gd name="T87" fmla="*/ 1269 h 2506"/>
                <a:gd name="T88" fmla="*/ 1411 w 2643"/>
                <a:gd name="T89" fmla="*/ 1269 h 2506"/>
                <a:gd name="T90" fmla="*/ 1411 w 2643"/>
                <a:gd name="T91" fmla="*/ 1070 h 2506"/>
                <a:gd name="T92" fmla="*/ 2323 w 2643"/>
                <a:gd name="T93" fmla="*/ 1070 h 2506"/>
                <a:gd name="T94" fmla="*/ 2377 w 2643"/>
                <a:gd name="T95" fmla="*/ 1043 h 2506"/>
                <a:gd name="T96" fmla="*/ 2625 w 2643"/>
                <a:gd name="T97" fmla="*/ 716 h 2506"/>
                <a:gd name="T98" fmla="*/ 2625 w 2643"/>
                <a:gd name="T99" fmla="*/ 635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43" h="2506">
                  <a:moveTo>
                    <a:pt x="2290" y="935"/>
                  </a:moveTo>
                  <a:lnTo>
                    <a:pt x="2290" y="935"/>
                  </a:lnTo>
                  <a:lnTo>
                    <a:pt x="588" y="935"/>
                  </a:lnTo>
                  <a:lnTo>
                    <a:pt x="588" y="416"/>
                  </a:lnTo>
                  <a:lnTo>
                    <a:pt x="2290" y="416"/>
                  </a:lnTo>
                  <a:lnTo>
                    <a:pt x="2487" y="676"/>
                  </a:lnTo>
                  <a:lnTo>
                    <a:pt x="2290" y="935"/>
                  </a:lnTo>
                  <a:close/>
                  <a:moveTo>
                    <a:pt x="2055" y="1403"/>
                  </a:moveTo>
                  <a:lnTo>
                    <a:pt x="2055" y="1403"/>
                  </a:lnTo>
                  <a:lnTo>
                    <a:pt x="2055" y="1923"/>
                  </a:lnTo>
                  <a:lnTo>
                    <a:pt x="354" y="1923"/>
                  </a:lnTo>
                  <a:lnTo>
                    <a:pt x="156" y="1663"/>
                  </a:lnTo>
                  <a:lnTo>
                    <a:pt x="354" y="1403"/>
                  </a:lnTo>
                  <a:lnTo>
                    <a:pt x="2055" y="1403"/>
                  </a:lnTo>
                  <a:close/>
                  <a:moveTo>
                    <a:pt x="2625" y="635"/>
                  </a:moveTo>
                  <a:lnTo>
                    <a:pt x="2625" y="635"/>
                  </a:lnTo>
                  <a:lnTo>
                    <a:pt x="2377" y="308"/>
                  </a:lnTo>
                  <a:cubicBezTo>
                    <a:pt x="2364" y="291"/>
                    <a:pt x="2344" y="281"/>
                    <a:pt x="2323" y="281"/>
                  </a:cubicBezTo>
                  <a:lnTo>
                    <a:pt x="1411" y="281"/>
                  </a:lnTo>
                  <a:lnTo>
                    <a:pt x="1411" y="135"/>
                  </a:lnTo>
                  <a:cubicBezTo>
                    <a:pt x="1411" y="61"/>
                    <a:pt x="1351" y="0"/>
                    <a:pt x="1276" y="0"/>
                  </a:cubicBezTo>
                  <a:cubicBezTo>
                    <a:pt x="1202" y="0"/>
                    <a:pt x="1141" y="61"/>
                    <a:pt x="1141" y="135"/>
                  </a:cubicBezTo>
                  <a:lnTo>
                    <a:pt x="1141" y="281"/>
                  </a:lnTo>
                  <a:lnTo>
                    <a:pt x="521" y="281"/>
                  </a:lnTo>
                  <a:cubicBezTo>
                    <a:pt x="484" y="281"/>
                    <a:pt x="453" y="312"/>
                    <a:pt x="453" y="349"/>
                  </a:cubicBezTo>
                  <a:lnTo>
                    <a:pt x="453" y="1003"/>
                  </a:lnTo>
                  <a:cubicBezTo>
                    <a:pt x="453" y="1040"/>
                    <a:pt x="484" y="1070"/>
                    <a:pt x="521" y="1070"/>
                  </a:cubicBezTo>
                  <a:lnTo>
                    <a:pt x="1141" y="1070"/>
                  </a:lnTo>
                  <a:lnTo>
                    <a:pt x="1141" y="1269"/>
                  </a:lnTo>
                  <a:lnTo>
                    <a:pt x="320" y="1269"/>
                  </a:lnTo>
                  <a:cubicBezTo>
                    <a:pt x="299" y="1269"/>
                    <a:pt x="279" y="1279"/>
                    <a:pt x="267" y="1295"/>
                  </a:cubicBezTo>
                  <a:lnTo>
                    <a:pt x="18" y="1622"/>
                  </a:lnTo>
                  <a:cubicBezTo>
                    <a:pt x="0" y="1646"/>
                    <a:pt x="0" y="1680"/>
                    <a:pt x="18" y="1704"/>
                  </a:cubicBezTo>
                  <a:lnTo>
                    <a:pt x="267" y="2031"/>
                  </a:lnTo>
                  <a:cubicBezTo>
                    <a:pt x="279" y="2047"/>
                    <a:pt x="299" y="2057"/>
                    <a:pt x="320" y="2057"/>
                  </a:cubicBezTo>
                  <a:lnTo>
                    <a:pt x="1141" y="2057"/>
                  </a:lnTo>
                  <a:lnTo>
                    <a:pt x="1141" y="2500"/>
                  </a:lnTo>
                  <a:cubicBezTo>
                    <a:pt x="1186" y="2504"/>
                    <a:pt x="1231" y="2506"/>
                    <a:pt x="1276" y="2506"/>
                  </a:cubicBezTo>
                  <a:cubicBezTo>
                    <a:pt x="1322" y="2506"/>
                    <a:pt x="1366" y="2504"/>
                    <a:pt x="1411" y="2500"/>
                  </a:cubicBezTo>
                  <a:lnTo>
                    <a:pt x="1411" y="2057"/>
                  </a:lnTo>
                  <a:lnTo>
                    <a:pt x="2122" y="2057"/>
                  </a:lnTo>
                  <a:cubicBezTo>
                    <a:pt x="2160" y="2057"/>
                    <a:pt x="2190" y="2027"/>
                    <a:pt x="2190" y="1990"/>
                  </a:cubicBezTo>
                  <a:lnTo>
                    <a:pt x="2190" y="1336"/>
                  </a:lnTo>
                  <a:cubicBezTo>
                    <a:pt x="2190" y="1299"/>
                    <a:pt x="2160" y="1269"/>
                    <a:pt x="2122" y="1269"/>
                  </a:cubicBezTo>
                  <a:lnTo>
                    <a:pt x="1411" y="1269"/>
                  </a:lnTo>
                  <a:lnTo>
                    <a:pt x="1411" y="1070"/>
                  </a:lnTo>
                  <a:lnTo>
                    <a:pt x="2323" y="1070"/>
                  </a:lnTo>
                  <a:cubicBezTo>
                    <a:pt x="2344" y="1070"/>
                    <a:pt x="2364" y="1060"/>
                    <a:pt x="2377" y="1043"/>
                  </a:cubicBezTo>
                  <a:lnTo>
                    <a:pt x="2625" y="716"/>
                  </a:lnTo>
                  <a:cubicBezTo>
                    <a:pt x="2643" y="692"/>
                    <a:pt x="2643" y="659"/>
                    <a:pt x="2625" y="63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EB566D1-3EA6-7542-9EEA-BF39134E1CDA}"/>
              </a:ext>
            </a:extLst>
          </p:cNvPr>
          <p:cNvSpPr/>
          <p:nvPr/>
        </p:nvSpPr>
        <p:spPr>
          <a:xfrm>
            <a:off x="1796902" y="3396342"/>
            <a:ext cx="955988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fr-FR" sz="1600" i="1" u="sng" dirty="0"/>
              <a:t>Data per </a:t>
            </a:r>
            <a:r>
              <a:rPr lang="fr-FR" sz="1600" i="1" u="sng" dirty="0" err="1"/>
              <a:t>airport</a:t>
            </a:r>
            <a:r>
              <a:rPr lang="fr-FR" sz="1600" i="1" u="sng" dirty="0"/>
              <a:t>:</a:t>
            </a:r>
            <a:endParaRPr lang="fr-FR" sz="1600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Airports</a:t>
            </a:r>
            <a:r>
              <a:rPr lang="fr-FR" sz="1600" b="1" dirty="0"/>
              <a:t> </a:t>
            </a:r>
            <a:r>
              <a:rPr lang="fr-FR" sz="1600" b="1" dirty="0" err="1"/>
              <a:t>ranking</a:t>
            </a:r>
            <a:r>
              <a:rPr lang="fr-FR" sz="1600" dirty="0"/>
              <a:t> and </a:t>
            </a:r>
            <a:r>
              <a:rPr lang="fr-FR" sz="1600" b="1" dirty="0" err="1"/>
              <a:t>frequentation</a:t>
            </a:r>
            <a:r>
              <a:rPr lang="fr-FR" sz="1600" dirty="0"/>
              <a:t> (commercial </a:t>
            </a:r>
            <a:r>
              <a:rPr lang="fr-FR" sz="1600" dirty="0" err="1"/>
              <a:t>passengers</a:t>
            </a:r>
            <a:r>
              <a:rPr lang="fr-FR" sz="1600" dirty="0"/>
              <a:t> per </a:t>
            </a:r>
            <a:r>
              <a:rPr lang="fr-FR" sz="1600" dirty="0" err="1"/>
              <a:t>year</a:t>
            </a:r>
            <a:r>
              <a:rPr lang="fr-FR" sz="1600" dirty="0"/>
              <a:t>, IATA).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City population and </a:t>
            </a:r>
            <a:r>
              <a:rPr lang="fr-FR" sz="1600" b="1" dirty="0" err="1"/>
              <a:t>density</a:t>
            </a:r>
            <a:r>
              <a:rPr lang="fr-FR" sz="1600" dirty="0"/>
              <a:t> (IATA)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Latitude and longitude (distances)</a:t>
            </a:r>
            <a:r>
              <a:rPr lang="fr-FR" sz="1600" dirty="0"/>
              <a:t>: </a:t>
            </a:r>
            <a:r>
              <a:rPr lang="fr-FR" sz="1600" dirty="0" err="1"/>
              <a:t>tried</a:t>
            </a:r>
            <a:r>
              <a:rPr lang="fr-FR" sz="1600" dirty="0"/>
              <a:t> </a:t>
            </a:r>
            <a:r>
              <a:rPr lang="fr-FR" sz="1600" dirty="0" err="1"/>
              <a:t>pyproj</a:t>
            </a:r>
            <a:r>
              <a:rPr lang="fr-FR" sz="1600" dirty="0"/>
              <a:t> and </a:t>
            </a:r>
            <a:r>
              <a:rPr lang="fr-FR" sz="1600" dirty="0" err="1"/>
              <a:t>geopy</a:t>
            </a:r>
            <a:r>
              <a:rPr lang="fr-FR" sz="1600" dirty="0"/>
              <a:t> to </a:t>
            </a:r>
            <a:r>
              <a:rPr lang="fr-FR" sz="1600" dirty="0" err="1"/>
              <a:t>compute</a:t>
            </a:r>
            <a:r>
              <a:rPr lang="fr-FR" sz="1600" dirty="0"/>
              <a:t> distances, </a:t>
            </a:r>
            <a:r>
              <a:rPr lang="fr-FR" sz="1600" dirty="0" err="1"/>
              <a:t>finally</a:t>
            </a:r>
            <a:r>
              <a:rPr lang="fr-FR" sz="1600" dirty="0"/>
              <a:t> chose the direct </a:t>
            </a:r>
            <a:r>
              <a:rPr lang="fr-FR" sz="1600" dirty="0" err="1"/>
              <a:t>Haversine</a:t>
            </a:r>
            <a:r>
              <a:rPr lang="fr-FR" sz="1600" dirty="0"/>
              <a:t> distance formula, </a:t>
            </a:r>
            <a:r>
              <a:rPr lang="fr-FR" sz="1600" dirty="0" err="1"/>
              <a:t>included</a:t>
            </a:r>
            <a:r>
              <a:rPr lang="fr-FR" sz="1600" dirty="0"/>
              <a:t> in the </a:t>
            </a:r>
            <a:r>
              <a:rPr lang="fr-FR" sz="1600" dirty="0" err="1"/>
              <a:t>feature</a:t>
            </a:r>
            <a:r>
              <a:rPr lang="fr-FR" sz="1600" dirty="0"/>
              <a:t> </a:t>
            </a:r>
            <a:r>
              <a:rPr lang="fr-FR" sz="1600" dirty="0" err="1"/>
              <a:t>extractor</a:t>
            </a:r>
            <a:r>
              <a:rPr lang="fr-FR" sz="16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BA3750-67B3-AF48-907B-3394F1C4E1CD}"/>
              </a:ext>
            </a:extLst>
          </p:cNvPr>
          <p:cNvSpPr/>
          <p:nvPr/>
        </p:nvSpPr>
        <p:spPr>
          <a:xfrm>
            <a:off x="1796902" y="5045206"/>
            <a:ext cx="974271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fr-FR" sz="1600" i="1" u="sng" dirty="0"/>
              <a:t>Data per flight route:</a:t>
            </a:r>
            <a:endParaRPr lang="fr-FR" sz="1600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Air time</a:t>
            </a:r>
            <a:r>
              <a:rPr lang="fr-FR" sz="1600" dirty="0"/>
              <a:t> (BTS): time </a:t>
            </a:r>
            <a:r>
              <a:rPr lang="fr-FR" sz="1600" dirty="0" err="1"/>
              <a:t>spent</a:t>
            </a:r>
            <a:r>
              <a:rPr lang="fr-FR" sz="1600" dirty="0"/>
              <a:t> in flight to </a:t>
            </a:r>
            <a:r>
              <a:rPr lang="fr-FR" sz="1600" dirty="0" err="1"/>
              <a:t>link</a:t>
            </a:r>
            <a:r>
              <a:rPr lang="fr-FR" sz="1600" dirty="0"/>
              <a:t> 2 </a:t>
            </a:r>
            <a:r>
              <a:rPr lang="fr-FR" sz="1600" dirty="0" err="1"/>
              <a:t>airports</a:t>
            </a: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Average</a:t>
            </a:r>
            <a:r>
              <a:rPr lang="fr-FR" sz="1600" b="1" dirty="0"/>
              <a:t> ticket </a:t>
            </a:r>
            <a:r>
              <a:rPr lang="fr-FR" sz="1600" b="1" dirty="0" err="1"/>
              <a:t>prices</a:t>
            </a:r>
            <a:r>
              <a:rPr lang="fr-FR" sz="1600" dirty="0"/>
              <a:t> (US BTS): </a:t>
            </a:r>
            <a:r>
              <a:rPr lang="fr-FR" sz="1600" dirty="0" err="1"/>
              <a:t>average</a:t>
            </a:r>
            <a:r>
              <a:rPr lang="fr-FR" sz="1600" dirty="0"/>
              <a:t> per quarter over the </a:t>
            </a:r>
            <a:r>
              <a:rPr lang="fr-FR" sz="1600" dirty="0" err="1"/>
              <a:t>observed</a:t>
            </a:r>
            <a:r>
              <a:rPr lang="fr-FR" sz="1600" dirty="0"/>
              <a:t> </a:t>
            </a:r>
            <a:r>
              <a:rPr lang="fr-FR" sz="1600" dirty="0" err="1"/>
              <a:t>period</a:t>
            </a:r>
            <a:r>
              <a:rPr lang="fr-FR" sz="1600" dirty="0"/>
              <a:t>, for </a:t>
            </a:r>
            <a:r>
              <a:rPr lang="fr-FR" sz="1600" dirty="0" err="1"/>
              <a:t>each</a:t>
            </a:r>
            <a:r>
              <a:rPr lang="fr-FR" sz="1600" dirty="0"/>
              <a:t> flight route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Average</a:t>
            </a:r>
            <a:r>
              <a:rPr lang="fr-FR" sz="1600" b="1" dirty="0"/>
              <a:t> </a:t>
            </a:r>
            <a:r>
              <a:rPr lang="fr-FR" sz="1600" b="1" dirty="0" err="1"/>
              <a:t>daily</a:t>
            </a:r>
            <a:r>
              <a:rPr lang="fr-FR" sz="1600" b="1" dirty="0"/>
              <a:t> </a:t>
            </a:r>
            <a:r>
              <a:rPr lang="fr-FR" sz="1600" b="1" dirty="0" err="1"/>
              <a:t>number</a:t>
            </a:r>
            <a:r>
              <a:rPr lang="fr-FR" sz="1600" b="1" dirty="0"/>
              <a:t> of </a:t>
            </a:r>
            <a:r>
              <a:rPr lang="fr-FR" sz="1600" b="1" dirty="0" err="1"/>
              <a:t>passengers</a:t>
            </a:r>
            <a:r>
              <a:rPr lang="fr-FR" sz="1600" dirty="0"/>
              <a:t>  (BTS): quarter-by-quarter value, for </a:t>
            </a:r>
            <a:r>
              <a:rPr lang="fr-FR" sz="1600" dirty="0" err="1"/>
              <a:t>each</a:t>
            </a:r>
            <a:r>
              <a:rPr lang="fr-FR" sz="1600" dirty="0"/>
              <a:t> flight routes</a:t>
            </a:r>
          </a:p>
        </p:txBody>
      </p:sp>
    </p:spTree>
    <p:extLst>
      <p:ext uri="{BB962C8B-B14F-4D97-AF65-F5344CB8AC3E}">
        <p14:creationId xmlns:p14="http://schemas.microsoft.com/office/powerpoint/2010/main" val="2527313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84779548-4748-6449-B9E2-47FD6D5DE595}"/>
              </a:ext>
            </a:extLst>
          </p:cNvPr>
          <p:cNvSpPr txBox="1">
            <a:spLocks/>
          </p:cNvSpPr>
          <p:nvPr/>
        </p:nvSpPr>
        <p:spPr>
          <a:xfrm>
            <a:off x="306392" y="11248"/>
            <a:ext cx="9577840" cy="104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b="1" dirty="0">
                <a:solidFill>
                  <a:schemeClr val="tx1"/>
                </a:solidFill>
              </a:rPr>
              <a:t>II. Data Exploration (EDA) and </a:t>
            </a:r>
            <a:r>
              <a:rPr lang="fr-FR" b="1" dirty="0" err="1">
                <a:solidFill>
                  <a:schemeClr val="tx1"/>
                </a:solidFill>
              </a:rPr>
              <a:t>Feature</a:t>
            </a:r>
            <a:r>
              <a:rPr lang="fr-FR" b="1" dirty="0">
                <a:solidFill>
                  <a:schemeClr val="tx1"/>
                </a:solidFill>
              </a:rPr>
              <a:t> Engineering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801E76-559A-C147-BF7D-74C48DB9369C}"/>
              </a:ext>
            </a:extLst>
          </p:cNvPr>
          <p:cNvGrpSpPr/>
          <p:nvPr/>
        </p:nvGrpSpPr>
        <p:grpSpPr>
          <a:xfrm rot="16200000">
            <a:off x="1293351" y="10134"/>
            <a:ext cx="43544" cy="1908000"/>
            <a:chOff x="1094015" y="1338941"/>
            <a:chExt cx="43544" cy="374468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22DBE3E-3500-7540-9E41-32E88B6D9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A0304CB-D18A-B846-AA0A-651BD9D31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BBFC61E-013B-6E4C-8D78-1917141BCAD1}"/>
              </a:ext>
            </a:extLst>
          </p:cNvPr>
          <p:cNvSpPr txBox="1"/>
          <p:nvPr/>
        </p:nvSpPr>
        <p:spPr>
          <a:xfrm>
            <a:off x="361123" y="1245798"/>
            <a:ext cx="535338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000" b="1" i="1"/>
              <a:t>Data pre-processing: cleaning, merging, encoding</a:t>
            </a:r>
            <a:endParaRPr kumimoji="0" lang="en-US" sz="2000" b="1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CE53F-A3CE-1946-9DF7-54F9CCF83B93}"/>
              </a:ext>
            </a:extLst>
          </p:cNvPr>
          <p:cNvSpPr/>
          <p:nvPr/>
        </p:nvSpPr>
        <p:spPr>
          <a:xfrm>
            <a:off x="361123" y="1882445"/>
            <a:ext cx="5179706" cy="26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u="sng" dirty="0"/>
              <a:t>Cleaning external data</a:t>
            </a:r>
            <a:endParaRPr lang="en-US" sz="1600" u="sng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manipulation with </a:t>
            </a:r>
            <a:r>
              <a:rPr lang="en-US" sz="1600" i="1" dirty="0"/>
              <a:t>pandas</a:t>
            </a:r>
            <a:r>
              <a:rPr lang="en-US" sz="1600" dirty="0"/>
              <a:t>, </a:t>
            </a:r>
            <a:r>
              <a:rPr lang="en-US" sz="1600" i="1" dirty="0" err="1"/>
              <a:t>numpy</a:t>
            </a:r>
            <a:r>
              <a:rPr lang="en-US" sz="1600" dirty="0"/>
              <a:t> and </a:t>
            </a:r>
            <a:r>
              <a:rPr lang="en-US" sz="1600" i="1" dirty="0"/>
              <a:t>datetime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problem with missing values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4 external datasets to merge into a single file: weather data, general data, data per airport, data per flight route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First 3 were easy to merge on airport and date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complicated for flight route data, as it corresponds to 2 airports: to keep a single file we just concatenated</a:t>
            </a:r>
          </a:p>
          <a:p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9B3D1-663A-104A-B5F9-11D1A1A486D1}"/>
              </a:ext>
            </a:extLst>
          </p:cNvPr>
          <p:cNvSpPr/>
          <p:nvPr/>
        </p:nvSpPr>
        <p:spPr>
          <a:xfrm>
            <a:off x="6494172" y="1936875"/>
            <a:ext cx="5434673" cy="199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u="sng" dirty="0"/>
              <a:t>Merging with training data (feature extractor)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Feature extractor adds a ‘Route’ column and splits dates in training data to perform </a:t>
            </a:r>
            <a:r>
              <a:rPr lang="en-US" sz="1600" i="1" dirty="0" err="1"/>
              <a:t>pd.merge</a:t>
            </a:r>
            <a:r>
              <a:rPr lang="en-US" sz="1600" dirty="0"/>
              <a:t> with flight route data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Other data, related to single airports, is merged twice (on Departure / Arrival airports)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Feature extractor adds  ‘_dep’ and  ‘_</a:t>
            </a:r>
            <a:r>
              <a:rPr lang="en-US" sz="1600" dirty="0" err="1"/>
              <a:t>arr</a:t>
            </a:r>
            <a:r>
              <a:rPr lang="en-US" sz="1600" dirty="0"/>
              <a:t>’ suffixes to distinguish them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92C6EA2-DA26-0B47-9104-C4E6F103F18D}"/>
              </a:ext>
            </a:extLst>
          </p:cNvPr>
          <p:cNvGrpSpPr/>
          <p:nvPr/>
        </p:nvGrpSpPr>
        <p:grpSpPr>
          <a:xfrm>
            <a:off x="6010506" y="2706792"/>
            <a:ext cx="35668" cy="716194"/>
            <a:chOff x="1080090" y="1303969"/>
            <a:chExt cx="82713" cy="3744686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AB3E64E9-492C-2D41-A47E-70C6B98506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90" y="1303969"/>
              <a:ext cx="0" cy="3743999"/>
            </a:xfrm>
            <a:prstGeom prst="line">
              <a:avLst/>
            </a:prstGeom>
            <a:noFill/>
            <a:ln w="28575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CB9D113-EABD-494A-B3EB-DFDF0BB6A4F9}"/>
                </a:ext>
              </a:extLst>
            </p:cNvPr>
            <p:cNvCxnSpPr>
              <a:cxnSpLocks/>
            </p:cNvCxnSpPr>
            <p:nvPr/>
          </p:nvCxnSpPr>
          <p:spPr>
            <a:xfrm>
              <a:off x="1162803" y="1303969"/>
              <a:ext cx="0" cy="3744686"/>
            </a:xfrm>
            <a:prstGeom prst="line">
              <a:avLst/>
            </a:prstGeom>
            <a:noFill/>
            <a:ln w="28575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3ECC3A1-674F-1441-B8E9-F23699954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48" y="5023405"/>
            <a:ext cx="9720000" cy="12810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C9F3018-E126-F142-AFCC-18FF3F90C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48" y="4528185"/>
            <a:ext cx="9831600" cy="3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88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26939" y="62720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84779548-4748-6449-B9E2-47FD6D5DE595}"/>
              </a:ext>
            </a:extLst>
          </p:cNvPr>
          <p:cNvSpPr txBox="1">
            <a:spLocks/>
          </p:cNvSpPr>
          <p:nvPr/>
        </p:nvSpPr>
        <p:spPr>
          <a:xfrm>
            <a:off x="306392" y="11248"/>
            <a:ext cx="9577840" cy="104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b="1" dirty="0">
                <a:solidFill>
                  <a:schemeClr val="tx1"/>
                </a:solidFill>
              </a:rPr>
              <a:t>II. Data Exploration (EDA) and </a:t>
            </a:r>
            <a:r>
              <a:rPr lang="fr-FR" b="1" dirty="0" err="1">
                <a:solidFill>
                  <a:schemeClr val="tx1"/>
                </a:solidFill>
              </a:rPr>
              <a:t>Feature</a:t>
            </a:r>
            <a:r>
              <a:rPr lang="fr-FR" b="1" dirty="0">
                <a:solidFill>
                  <a:schemeClr val="tx1"/>
                </a:solidFill>
              </a:rPr>
              <a:t> Engineering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801E76-559A-C147-BF7D-74C48DB9369C}"/>
              </a:ext>
            </a:extLst>
          </p:cNvPr>
          <p:cNvGrpSpPr/>
          <p:nvPr/>
        </p:nvGrpSpPr>
        <p:grpSpPr>
          <a:xfrm rot="16200000">
            <a:off x="1293351" y="10134"/>
            <a:ext cx="43544" cy="1908000"/>
            <a:chOff x="1094015" y="1338941"/>
            <a:chExt cx="43544" cy="374468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22DBE3E-3500-7540-9E41-32E88B6D95D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5" y="1338941"/>
              <a:ext cx="0" cy="3744000"/>
            </a:xfrm>
            <a:prstGeom prst="line">
              <a:avLst/>
            </a:prstGeom>
            <a:noFill/>
            <a:ln w="44450" cap="flat">
              <a:solidFill>
                <a:srgbClr val="0039A7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A0304CB-D18A-B846-AA0A-651BD9D31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7559" y="1338942"/>
              <a:ext cx="0" cy="3744685"/>
            </a:xfrm>
            <a:prstGeom prst="line">
              <a:avLst/>
            </a:prstGeom>
            <a:noFill/>
            <a:ln w="44450" cap="flat">
              <a:solidFill>
                <a:srgbClr val="D73E2A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BBFC61E-013B-6E4C-8D78-1917141BCAD1}"/>
              </a:ext>
            </a:extLst>
          </p:cNvPr>
          <p:cNvSpPr txBox="1"/>
          <p:nvPr/>
        </p:nvSpPr>
        <p:spPr>
          <a:xfrm>
            <a:off x="361123" y="1245798"/>
            <a:ext cx="535338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000" b="1" i="1"/>
              <a:t>Data pre-processing: cleaning, merging, encoding</a:t>
            </a:r>
            <a:endParaRPr kumimoji="0" lang="en-US" sz="2000" b="1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F0C1CD-DE57-B64F-8374-DA5E965C650B}"/>
              </a:ext>
            </a:extLst>
          </p:cNvPr>
          <p:cNvSpPr/>
          <p:nvPr/>
        </p:nvSpPr>
        <p:spPr>
          <a:xfrm>
            <a:off x="339050" y="2060632"/>
            <a:ext cx="442859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u="sng" dirty="0"/>
              <a:t>Encoding categorical features (feature extractor)</a:t>
            </a:r>
            <a:endParaRPr lang="en-US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Target encoding did not yield satisfying results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applied </a:t>
            </a:r>
            <a:r>
              <a:rPr lang="en-US" sz="1600" b="1" dirty="0"/>
              <a:t>one-hot encoding </a:t>
            </a:r>
            <a:r>
              <a:rPr lang="en-US" sz="1600" dirty="0"/>
              <a:t>to dates and airports (we also tried encoding flight routes, but it was less efficient)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1B0FC-4683-4148-9147-4D9274A56846}"/>
              </a:ext>
            </a:extLst>
          </p:cNvPr>
          <p:cNvSpPr/>
          <p:nvPr/>
        </p:nvSpPr>
        <p:spPr>
          <a:xfrm>
            <a:off x="339050" y="4014787"/>
            <a:ext cx="4428591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600" i="1" u="sng" dirty="0"/>
              <a:t>Dropping irrelevant features</a:t>
            </a:r>
            <a:endParaRPr lang="en-US" sz="1600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We made several </a:t>
            </a:r>
            <a:r>
              <a:rPr lang="en-US" sz="1600" i="1" dirty="0"/>
              <a:t>back-and-</a:t>
            </a:r>
            <a:r>
              <a:rPr lang="en-US" sz="1600" i="1" dirty="0" err="1"/>
              <a:t>forths</a:t>
            </a:r>
            <a:r>
              <a:rPr lang="en-US" sz="1600" dirty="0"/>
              <a:t> with the model to test </a:t>
            </a:r>
            <a:r>
              <a:rPr lang="en-US" sz="1600" dirty="0" err="1"/>
              <a:t>differents</a:t>
            </a:r>
            <a:r>
              <a:rPr lang="en-US" sz="1600" dirty="0"/>
              <a:t> sets of features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Our feature extractor drops the least significant ones and outputs </a:t>
            </a:r>
            <a:r>
              <a:rPr lang="en-US" sz="1600" i="1" dirty="0" err="1"/>
              <a:t>X_encoded</a:t>
            </a:r>
            <a:r>
              <a:rPr lang="en-US" sz="1600" dirty="0"/>
              <a:t> to be fed to the model</a:t>
            </a:r>
            <a:endParaRPr lang="en-US" sz="1600" i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21DD0A1-CDAF-2949-83E5-C7E79A17A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" r="11648"/>
          <a:stretch/>
        </p:blipFill>
        <p:spPr>
          <a:xfrm>
            <a:off x="4953001" y="2030368"/>
            <a:ext cx="7099900" cy="43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11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Chile_manifestaciones_v2" id="{E2D99132-8980-6A40-A018-2EA749F31B60}" vid="{1726446E-6B97-9D46-9297-B9A963E0D18C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983</Words>
  <Application>Microsoft Macintosh PowerPoint</Application>
  <PresentationFormat>Grand écran</PresentationFormat>
  <Paragraphs>150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Wingdings</vt:lpstr>
      <vt:lpstr>Thème Office</vt:lpstr>
      <vt:lpstr>RAMP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crisis en Chile</dc:title>
  <cp:lastModifiedBy>Thomas DEMAREUIL</cp:lastModifiedBy>
  <cp:revision>85</cp:revision>
  <dcterms:modified xsi:type="dcterms:W3CDTF">2019-12-15T18:55:26Z</dcterms:modified>
</cp:coreProperties>
</file>