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963A"/>
    <a:srgbClr val="DF962E"/>
    <a:srgbClr val="F6A4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63"/>
  </p:normalViewPr>
  <p:slideViewPr>
    <p:cSldViewPr snapToGrid="0" snapToObjects="1">
      <p:cViewPr varScale="1">
        <p:scale>
          <a:sx n="90" d="100"/>
          <a:sy n="90" d="100"/>
        </p:scale>
        <p:origin x="232" y="7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83A2CC-01F4-5A4D-AD11-500E72DEB2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D5CBBFC-5333-E84A-AC74-B41C1A7F9D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C97DE2C-0710-C040-84B7-39901C29F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4A63B-BAAB-D946-B457-BF64805384EF}" type="datetimeFigureOut">
              <a:rPr lang="en-GB" smtClean="0"/>
              <a:t>06/04/2020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BED4236-D3D1-5748-9809-94CB496F4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2C95EBA-C666-2F4D-A061-EB2423655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AAB6E-230B-CD40-8B13-DC1F01124B0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905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A146EA-F747-F045-9BF1-4F54A92EC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FD8960F-7AE0-104D-8097-CD8D7F3569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1AD3488-29F2-4B47-B7C0-4E79B3C10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4A63B-BAAB-D946-B457-BF64805384EF}" type="datetimeFigureOut">
              <a:rPr lang="en-GB" smtClean="0"/>
              <a:t>06/04/2020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C15F95-B64C-5343-8EC3-B070A8D40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20F5066-C3DF-9148-AB44-61753A06B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AAB6E-230B-CD40-8B13-DC1F01124B0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7245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9B6318CE-5F4D-3445-A84D-D990474CF8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05C32FC-A0D8-4143-8F24-F77C54F166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1A99E96-A6F8-884B-A088-90F470FD5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4A63B-BAAB-D946-B457-BF64805384EF}" type="datetimeFigureOut">
              <a:rPr lang="en-GB" smtClean="0"/>
              <a:t>06/04/2020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E682CB3-0055-8547-A611-C49D97937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7BD76B4-6A72-E344-9D6A-E236BBD06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AAB6E-230B-CD40-8B13-DC1F01124B0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8146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41FB41-52B9-9E41-9C71-790169505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EE7FB43-0076-5143-AC29-544109BDA6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81B6966-781D-934F-B4AE-87B6185BF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4A63B-BAAB-D946-B457-BF64805384EF}" type="datetimeFigureOut">
              <a:rPr lang="en-GB" smtClean="0"/>
              <a:t>06/04/2020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87095EE-5923-F842-919B-4B38C9979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A1A8AF3-2DF6-4C4C-B5BD-2B8571283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AAB6E-230B-CD40-8B13-DC1F01124B0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7878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75FB1A-A72B-424E-8C69-4668A8C7C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F966101-C79E-8348-9BF0-FC6122B51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C36B619-3889-C64A-9A97-2FEF031BD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4A63B-BAAB-D946-B457-BF64805384EF}" type="datetimeFigureOut">
              <a:rPr lang="en-GB" smtClean="0"/>
              <a:t>06/04/2020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0C70F2B-A9D0-DD48-B4B1-CCF80BCB2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4388F0C-9506-9E4A-A664-89AFF6232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AAB6E-230B-CD40-8B13-DC1F01124B0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7444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50C589-83FA-6B49-AEA0-A7F0DD47C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52E4A89-D175-F648-9EF6-31C89D0955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D49F827-E6F0-764E-9D84-B6D8DA7789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D905742-49AA-B84D-A0EF-A976C216B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4A63B-BAAB-D946-B457-BF64805384EF}" type="datetimeFigureOut">
              <a:rPr lang="en-GB" smtClean="0"/>
              <a:t>06/04/2020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7515830-8A61-EA45-B283-73E4CC071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0241947-4BF9-B346-8176-E33506C32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AAB6E-230B-CD40-8B13-DC1F01124B0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9172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FD5B4A-5958-1444-B497-5F94A52D5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0E33B47-1D7F-1946-BF05-75AE7C8CCA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FC09668-1E84-A94C-9F22-14312C0E2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0326205-BEF2-3747-9EB6-201B6AC48F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5F3CD09-C8C7-9147-9118-81ECF830A4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A7FA61C-3B9D-F544-8436-96A0A89C3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4A63B-BAAB-D946-B457-BF64805384EF}" type="datetimeFigureOut">
              <a:rPr lang="en-GB" smtClean="0"/>
              <a:t>06/04/2020</a:t>
            </a:fld>
            <a:endParaRPr lang="en-GB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0E0A0ADD-B609-DA4A-B407-6195B32E6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BB7E2B8-7489-3C42-B1B5-980BC6A19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AAB6E-230B-CD40-8B13-DC1F01124B0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2602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9F3F2D-E5D1-3B40-845F-9C5839FBA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AA8D344-2021-7547-9946-8DF97492B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4A63B-BAAB-D946-B457-BF64805384EF}" type="datetimeFigureOut">
              <a:rPr lang="en-GB" smtClean="0"/>
              <a:t>06/04/2020</a:t>
            </a:fld>
            <a:endParaRPr lang="en-GB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747E021-2EAF-5546-8DDF-AC7A3FEA9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46CAD58-D44B-3442-9B2F-A7A54E2EA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AAB6E-230B-CD40-8B13-DC1F01124B0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1182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C0A8CBD8-6228-1C4F-8FAD-6A0AFE6A7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4A63B-BAAB-D946-B457-BF64805384EF}" type="datetimeFigureOut">
              <a:rPr lang="en-GB" smtClean="0"/>
              <a:t>06/04/2020</a:t>
            </a:fld>
            <a:endParaRPr lang="en-GB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9C37371-2BEB-3641-B23D-84B2C711D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144D249-EA19-D843-9031-CFA66B912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AAB6E-230B-CD40-8B13-DC1F01124B0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80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81B2FA-7BE5-D449-B6EF-1ACBD15A5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ED1E344-CA6A-BC47-A04D-7465633410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9A1E1B3-57FC-834A-B3DF-B7AE7DE3BA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B48C5BC-33DA-C64E-BC9E-293EFB8E9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4A63B-BAAB-D946-B457-BF64805384EF}" type="datetimeFigureOut">
              <a:rPr lang="en-GB" smtClean="0"/>
              <a:t>06/04/2020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EB25F3A-EFA3-4843-8CA6-E830A6D12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3FD3F2F-BE36-514D-BA39-D26CC3907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AAB6E-230B-CD40-8B13-DC1F01124B0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0516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2E5070-8BD1-7144-814B-DEC6E5306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9CA7EDB-EBB6-9F4E-8962-6A51060627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BC29650-F325-F348-9D46-71AF57BA61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3648C91-EEBB-3446-B6BF-5EA1796E0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4A63B-BAAB-D946-B457-BF64805384EF}" type="datetimeFigureOut">
              <a:rPr lang="en-GB" smtClean="0"/>
              <a:t>06/04/2020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55B1B33-4445-754E-AC0F-9E32E76F2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0DB816D-C8EB-EC4A-BCCB-A495586CB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AAB6E-230B-CD40-8B13-DC1F01124B0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165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EBA4D52-0D1D-724A-873B-339D0E13F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EC802B7-4819-EE40-89E9-D4393D73C1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845A56B-70D0-D142-B6E9-10DA18519A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84A63B-BAAB-D946-B457-BF64805384EF}" type="datetimeFigureOut">
              <a:rPr lang="en-GB" smtClean="0"/>
              <a:t>06/04/2020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D953052-D433-9C43-B3D0-4BEE364E1D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6DFEDDA-5967-1944-B8C6-A4FC9A15B5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FAAB6E-230B-CD40-8B13-DC1F01124B0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9648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03F1FE27-C3A3-F341-AFE9-4D8E8BBA86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F6963A">
                <a:tint val="45000"/>
                <a:satMod val="400000"/>
              </a:srgbClr>
            </a:duotone>
          </a:blip>
          <a:srcRect l="129" r="61817" b="33851"/>
          <a:stretch/>
        </p:blipFill>
        <p:spPr>
          <a:xfrm>
            <a:off x="765573" y="0"/>
            <a:ext cx="3043236" cy="3043238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E82B7705-5CA8-2D40-9BFF-A2D8899D5B5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F6963A">
                <a:tint val="45000"/>
                <a:satMod val="400000"/>
              </a:srgbClr>
            </a:duotone>
          </a:blip>
          <a:srcRect l="28600" t="288" r="33346" b="33563"/>
          <a:stretch/>
        </p:blipFill>
        <p:spPr>
          <a:xfrm>
            <a:off x="4574382" y="0"/>
            <a:ext cx="3043236" cy="3043238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4CEA019F-0EEA-9540-99EA-97204907A34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F6963A">
                <a:tint val="45000"/>
                <a:satMod val="400000"/>
              </a:srgbClr>
            </a:duotone>
          </a:blip>
          <a:srcRect l="61945" r="1" b="33851"/>
          <a:stretch/>
        </p:blipFill>
        <p:spPr>
          <a:xfrm>
            <a:off x="8383191" y="0"/>
            <a:ext cx="3043236" cy="3043238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A9AAD343-29D9-6340-AC53-96FE3EC22EB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F6963A">
                <a:tint val="45000"/>
                <a:satMod val="400000"/>
              </a:srgbClr>
            </a:duotone>
          </a:blip>
          <a:srcRect l="308" t="33540" r="61638" b="311"/>
          <a:stretch/>
        </p:blipFill>
        <p:spPr>
          <a:xfrm>
            <a:off x="765573" y="3814762"/>
            <a:ext cx="3043236" cy="3043238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16846792-9DF4-664F-B25A-F7278F3D6E3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F6963A">
                <a:tint val="45000"/>
                <a:satMod val="400000"/>
              </a:srgbClr>
            </a:duotone>
          </a:blip>
          <a:srcRect l="29250" t="33851" r="32696"/>
          <a:stretch/>
        </p:blipFill>
        <p:spPr>
          <a:xfrm>
            <a:off x="4574382" y="3814762"/>
            <a:ext cx="3043236" cy="3043238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83ADAECE-275E-C64E-8111-1CFF77368FE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F6963A">
                <a:tint val="45000"/>
                <a:satMod val="400000"/>
              </a:srgbClr>
            </a:duotone>
          </a:blip>
          <a:srcRect l="61137" t="33851" r="809"/>
          <a:stretch/>
        </p:blipFill>
        <p:spPr>
          <a:xfrm>
            <a:off x="8383191" y="3814762"/>
            <a:ext cx="3043236" cy="3043238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1690C0CB-2341-8D43-BA63-20ED743FF1EB}"/>
              </a:ext>
            </a:extLst>
          </p:cNvPr>
          <p:cNvSpPr/>
          <p:nvPr/>
        </p:nvSpPr>
        <p:spPr>
          <a:xfrm>
            <a:off x="765573" y="0"/>
            <a:ext cx="3043236" cy="3043238"/>
          </a:xfrm>
          <a:prstGeom prst="rect">
            <a:avLst/>
          </a:prstGeom>
          <a:solidFill>
            <a:schemeClr val="tx1">
              <a:lumMod val="75000"/>
              <a:lumOff val="25000"/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52EA747-C5C7-4B42-962E-4318A2E41BCB}"/>
              </a:ext>
            </a:extLst>
          </p:cNvPr>
          <p:cNvSpPr/>
          <p:nvPr/>
        </p:nvSpPr>
        <p:spPr>
          <a:xfrm>
            <a:off x="4574382" y="0"/>
            <a:ext cx="3043236" cy="3043238"/>
          </a:xfrm>
          <a:prstGeom prst="rect">
            <a:avLst/>
          </a:prstGeom>
          <a:solidFill>
            <a:schemeClr val="tx1">
              <a:lumMod val="75000"/>
              <a:lumOff val="25000"/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46D8B4A-F714-4445-BCE5-5FD270796847}"/>
              </a:ext>
            </a:extLst>
          </p:cNvPr>
          <p:cNvSpPr/>
          <p:nvPr/>
        </p:nvSpPr>
        <p:spPr>
          <a:xfrm>
            <a:off x="8383191" y="0"/>
            <a:ext cx="3043236" cy="3043238"/>
          </a:xfrm>
          <a:prstGeom prst="rect">
            <a:avLst/>
          </a:prstGeom>
          <a:solidFill>
            <a:schemeClr val="tx1">
              <a:lumMod val="75000"/>
              <a:lumOff val="25000"/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1F34320-5C9C-9448-82A1-393C7E49E05D}"/>
              </a:ext>
            </a:extLst>
          </p:cNvPr>
          <p:cNvSpPr/>
          <p:nvPr/>
        </p:nvSpPr>
        <p:spPr>
          <a:xfrm>
            <a:off x="765573" y="3814762"/>
            <a:ext cx="3043236" cy="3043238"/>
          </a:xfrm>
          <a:prstGeom prst="rect">
            <a:avLst/>
          </a:prstGeom>
          <a:solidFill>
            <a:schemeClr val="tx1">
              <a:lumMod val="75000"/>
              <a:lumOff val="25000"/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BE3AA68-A1B5-8147-B49D-887F419DBCDB}"/>
              </a:ext>
            </a:extLst>
          </p:cNvPr>
          <p:cNvSpPr/>
          <p:nvPr/>
        </p:nvSpPr>
        <p:spPr>
          <a:xfrm>
            <a:off x="4574382" y="3814762"/>
            <a:ext cx="3043236" cy="3043238"/>
          </a:xfrm>
          <a:prstGeom prst="rect">
            <a:avLst/>
          </a:prstGeom>
          <a:solidFill>
            <a:schemeClr val="tx1">
              <a:lumMod val="75000"/>
              <a:lumOff val="25000"/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EDCEEC4-2FF3-EC4D-9405-34565BCEA562}"/>
              </a:ext>
            </a:extLst>
          </p:cNvPr>
          <p:cNvSpPr/>
          <p:nvPr/>
        </p:nvSpPr>
        <p:spPr>
          <a:xfrm>
            <a:off x="8383191" y="3814762"/>
            <a:ext cx="3043236" cy="3043238"/>
          </a:xfrm>
          <a:prstGeom prst="rect">
            <a:avLst/>
          </a:prstGeom>
          <a:solidFill>
            <a:schemeClr val="tx1">
              <a:lumMod val="75000"/>
              <a:lumOff val="25000"/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63EA30A3-9CBA-8A4D-92A5-D9D699AECE46}"/>
              </a:ext>
            </a:extLst>
          </p:cNvPr>
          <p:cNvGrpSpPr/>
          <p:nvPr/>
        </p:nvGrpSpPr>
        <p:grpSpPr>
          <a:xfrm>
            <a:off x="4929728" y="693596"/>
            <a:ext cx="2371186" cy="1684621"/>
            <a:chOff x="1120375" y="690836"/>
            <a:chExt cx="2371186" cy="1684621"/>
          </a:xfrm>
        </p:grpSpPr>
        <p:sp>
          <p:nvSpPr>
            <p:cNvPr id="28" name="ZoneTexte 27">
              <a:extLst>
                <a:ext uri="{FF2B5EF4-FFF2-40B4-BE49-F238E27FC236}">
                  <a16:creationId xmlns:a16="http://schemas.microsoft.com/office/drawing/2014/main" id="{6C7A5730-7D4C-F245-8E61-E45B9078C95C}"/>
                </a:ext>
              </a:extLst>
            </p:cNvPr>
            <p:cNvSpPr txBox="1"/>
            <p:nvPr/>
          </p:nvSpPr>
          <p:spPr>
            <a:xfrm>
              <a:off x="1120375" y="690836"/>
              <a:ext cx="2371186" cy="1150700"/>
            </a:xfrm>
            <a:prstGeom prst="rect">
              <a:avLst/>
            </a:prstGeom>
            <a:noFill/>
          </p:spPr>
          <p:txBody>
            <a:bodyPr wrap="square" rIns="0" rtlCol="0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en-GB" sz="2100" b="1" spc="100" dirty="0">
                  <a:solidFill>
                    <a:schemeClr val="bg1"/>
                  </a:solidFill>
                  <a:latin typeface="Poppins SemiBold" pitchFamily="2" charset="77"/>
                  <a:cs typeface="Poppins SemiBold" pitchFamily="2" charset="77"/>
                </a:rPr>
                <a:t>SATELLITE </a:t>
              </a:r>
            </a:p>
            <a:p>
              <a:pPr>
                <a:lnSpc>
                  <a:spcPct val="110000"/>
                </a:lnSpc>
              </a:pPr>
              <a:r>
                <a:rPr lang="en-GB" sz="2100" b="1" spc="100" dirty="0">
                  <a:solidFill>
                    <a:schemeClr val="bg1"/>
                  </a:solidFill>
                  <a:latin typeface="Poppins SemiBold" pitchFamily="2" charset="77"/>
                  <a:cs typeface="Poppins SemiBold" pitchFamily="2" charset="77"/>
                </a:rPr>
                <a:t>IMAGE </a:t>
              </a:r>
              <a:r>
                <a:rPr lang="en-GB" sz="2100" b="1" spc="50" dirty="0">
                  <a:solidFill>
                    <a:schemeClr val="bg1"/>
                  </a:solidFill>
                  <a:latin typeface="Poppins SemiBold" pitchFamily="2" charset="77"/>
                  <a:cs typeface="Poppins SemiBold" pitchFamily="2" charset="77"/>
                </a:rPr>
                <a:t>CLASSIFICATION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5F1BDC55-A26B-DB41-A20A-32E056E3B3DD}"/>
                </a:ext>
              </a:extLst>
            </p:cNvPr>
            <p:cNvSpPr/>
            <p:nvPr/>
          </p:nvSpPr>
          <p:spPr>
            <a:xfrm>
              <a:off x="1207191" y="1873024"/>
              <a:ext cx="2160000" cy="144000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0" name="ZoneTexte 29">
              <a:extLst>
                <a:ext uri="{FF2B5EF4-FFF2-40B4-BE49-F238E27FC236}">
                  <a16:creationId xmlns:a16="http://schemas.microsoft.com/office/drawing/2014/main" id="{9BDFEAEB-7B5D-8748-A12C-519705C97349}"/>
                </a:ext>
              </a:extLst>
            </p:cNvPr>
            <p:cNvSpPr txBox="1"/>
            <p:nvPr/>
          </p:nvSpPr>
          <p:spPr>
            <a:xfrm>
              <a:off x="1120375" y="2084608"/>
              <a:ext cx="2133600" cy="2908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en-GB" sz="1200" b="1" spc="80" dirty="0">
                  <a:solidFill>
                    <a:schemeClr val="bg1"/>
                  </a:solidFill>
                  <a:latin typeface="Poppins SemiBold" pitchFamily="2" charset="77"/>
                  <a:cs typeface="Poppins SemiBold" pitchFamily="2" charset="77"/>
                </a:rPr>
                <a:t>DL, PYTHON – APR 2020 </a:t>
              </a:r>
            </a:p>
          </p:txBody>
        </p:sp>
      </p:grp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1DC81C80-27F2-BA4E-A73D-44406449A0E6}"/>
              </a:ext>
            </a:extLst>
          </p:cNvPr>
          <p:cNvGrpSpPr/>
          <p:nvPr/>
        </p:nvGrpSpPr>
        <p:grpSpPr>
          <a:xfrm>
            <a:off x="1120375" y="693596"/>
            <a:ext cx="2246816" cy="1684621"/>
            <a:chOff x="1120375" y="690836"/>
            <a:chExt cx="2246816" cy="1684621"/>
          </a:xfrm>
        </p:grpSpPr>
        <p:sp>
          <p:nvSpPr>
            <p:cNvPr id="33" name="ZoneTexte 32">
              <a:extLst>
                <a:ext uri="{FF2B5EF4-FFF2-40B4-BE49-F238E27FC236}">
                  <a16:creationId xmlns:a16="http://schemas.microsoft.com/office/drawing/2014/main" id="{8689AD36-D276-0047-82F3-E7303806560C}"/>
                </a:ext>
              </a:extLst>
            </p:cNvPr>
            <p:cNvSpPr txBox="1"/>
            <p:nvPr/>
          </p:nvSpPr>
          <p:spPr>
            <a:xfrm>
              <a:off x="1120375" y="690836"/>
              <a:ext cx="2133600" cy="11507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en-GB" sz="2100" b="1" spc="100" dirty="0">
                  <a:solidFill>
                    <a:schemeClr val="bg1"/>
                  </a:solidFill>
                  <a:latin typeface="Poppins SemiBold" pitchFamily="2" charset="77"/>
                  <a:cs typeface="Poppins SemiBold" pitchFamily="2" charset="77"/>
                </a:rPr>
                <a:t>NEURAL STYLE TRANSFER</a:t>
              </a:r>
            </a:p>
            <a:p>
              <a:pPr>
                <a:lnSpc>
                  <a:spcPct val="110000"/>
                </a:lnSpc>
              </a:pPr>
              <a:r>
                <a:rPr lang="en-GB" sz="2100" b="1" spc="100" dirty="0">
                  <a:solidFill>
                    <a:schemeClr val="bg1"/>
                  </a:solidFill>
                  <a:latin typeface="Poppins SemiBold" pitchFamily="2" charset="77"/>
                  <a:cs typeface="Poppins SemiBold" pitchFamily="2" charset="77"/>
                </a:rPr>
                <a:t>APP</a:t>
              </a: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3CC1E9DF-819B-1046-A7AD-BF849ADE92B5}"/>
                </a:ext>
              </a:extLst>
            </p:cNvPr>
            <p:cNvSpPr/>
            <p:nvPr/>
          </p:nvSpPr>
          <p:spPr>
            <a:xfrm>
              <a:off x="1207191" y="1873024"/>
              <a:ext cx="2160000" cy="144000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4C320C93-1CF0-9049-8DC4-98444789485E}"/>
                </a:ext>
              </a:extLst>
            </p:cNvPr>
            <p:cNvSpPr txBox="1"/>
            <p:nvPr/>
          </p:nvSpPr>
          <p:spPr>
            <a:xfrm>
              <a:off x="1120375" y="2084608"/>
              <a:ext cx="2133600" cy="2908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en-GB" sz="1200" b="1" spc="80" dirty="0">
                  <a:solidFill>
                    <a:schemeClr val="bg1"/>
                  </a:solidFill>
                  <a:latin typeface="Poppins SemiBold" pitchFamily="2" charset="77"/>
                  <a:cs typeface="Poppins SemiBold" pitchFamily="2" charset="77"/>
                </a:rPr>
                <a:t>FLASK – APR 2020 </a:t>
              </a:r>
            </a:p>
          </p:txBody>
        </p:sp>
      </p:grpSp>
      <p:grpSp>
        <p:nvGrpSpPr>
          <p:cNvPr id="31" name="Groupe 30">
            <a:extLst>
              <a:ext uri="{FF2B5EF4-FFF2-40B4-BE49-F238E27FC236}">
                <a16:creationId xmlns:a16="http://schemas.microsoft.com/office/drawing/2014/main" id="{C9BFBB9E-4E43-1B4D-AA3A-79F9678D7AA5}"/>
              </a:ext>
            </a:extLst>
          </p:cNvPr>
          <p:cNvGrpSpPr/>
          <p:nvPr/>
        </p:nvGrpSpPr>
        <p:grpSpPr>
          <a:xfrm>
            <a:off x="8737993" y="693596"/>
            <a:ext cx="2333632" cy="1684621"/>
            <a:chOff x="1120375" y="690836"/>
            <a:chExt cx="2333632" cy="1684621"/>
          </a:xfrm>
        </p:grpSpPr>
        <p:sp>
          <p:nvSpPr>
            <p:cNvPr id="32" name="ZoneTexte 31">
              <a:extLst>
                <a:ext uri="{FF2B5EF4-FFF2-40B4-BE49-F238E27FC236}">
                  <a16:creationId xmlns:a16="http://schemas.microsoft.com/office/drawing/2014/main" id="{C54CF1B5-F06B-C347-8444-DE717EE61C10}"/>
                </a:ext>
              </a:extLst>
            </p:cNvPr>
            <p:cNvSpPr txBox="1"/>
            <p:nvPr/>
          </p:nvSpPr>
          <p:spPr>
            <a:xfrm>
              <a:off x="1120375" y="690836"/>
              <a:ext cx="2133600" cy="11507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en-GB" sz="2100" b="1" spc="100" dirty="0">
                  <a:solidFill>
                    <a:schemeClr val="bg1"/>
                  </a:solidFill>
                  <a:latin typeface="Poppins SemiBold" pitchFamily="2" charset="77"/>
                  <a:cs typeface="Poppins SemiBold" pitchFamily="2" charset="77"/>
                </a:rPr>
                <a:t>NLP CONSULTING MISSION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4C0C37C4-07BE-B14A-9DFD-139F89F66FC7}"/>
                </a:ext>
              </a:extLst>
            </p:cNvPr>
            <p:cNvSpPr/>
            <p:nvPr/>
          </p:nvSpPr>
          <p:spPr>
            <a:xfrm>
              <a:off x="1207191" y="1873024"/>
              <a:ext cx="2160000" cy="144000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5" name="ZoneTexte 34">
              <a:extLst>
                <a:ext uri="{FF2B5EF4-FFF2-40B4-BE49-F238E27FC236}">
                  <a16:creationId xmlns:a16="http://schemas.microsoft.com/office/drawing/2014/main" id="{8F92EE63-6E56-5643-9ABE-BFFD0AF3E0F3}"/>
                </a:ext>
              </a:extLst>
            </p:cNvPr>
            <p:cNvSpPr txBox="1"/>
            <p:nvPr/>
          </p:nvSpPr>
          <p:spPr>
            <a:xfrm>
              <a:off x="1120375" y="2084608"/>
              <a:ext cx="2333632" cy="2908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en-GB" sz="1200" b="1" spc="80" dirty="0">
                  <a:solidFill>
                    <a:schemeClr val="bg1"/>
                  </a:solidFill>
                  <a:latin typeface="Poppins SemiBold" pitchFamily="2" charset="77"/>
                  <a:cs typeface="Poppins SemiBold" pitchFamily="2" charset="77"/>
                </a:rPr>
                <a:t>DL, PYTHON – MAR 2020 </a:t>
              </a:r>
            </a:p>
          </p:txBody>
        </p:sp>
      </p:grpSp>
      <p:grpSp>
        <p:nvGrpSpPr>
          <p:cNvPr id="40" name="Groupe 39">
            <a:extLst>
              <a:ext uri="{FF2B5EF4-FFF2-40B4-BE49-F238E27FC236}">
                <a16:creationId xmlns:a16="http://schemas.microsoft.com/office/drawing/2014/main" id="{52FA74E9-D388-744C-A219-25620676ECED}"/>
              </a:ext>
            </a:extLst>
          </p:cNvPr>
          <p:cNvGrpSpPr/>
          <p:nvPr/>
        </p:nvGrpSpPr>
        <p:grpSpPr>
          <a:xfrm>
            <a:off x="4929728" y="4508358"/>
            <a:ext cx="2371186" cy="1684621"/>
            <a:chOff x="1120375" y="690836"/>
            <a:chExt cx="2371186" cy="1684621"/>
          </a:xfrm>
        </p:grpSpPr>
        <p:sp>
          <p:nvSpPr>
            <p:cNvPr id="41" name="ZoneTexte 40">
              <a:extLst>
                <a:ext uri="{FF2B5EF4-FFF2-40B4-BE49-F238E27FC236}">
                  <a16:creationId xmlns:a16="http://schemas.microsoft.com/office/drawing/2014/main" id="{872DE0E1-88E3-5E43-A9FE-8C01EFE8D3F9}"/>
                </a:ext>
              </a:extLst>
            </p:cNvPr>
            <p:cNvSpPr txBox="1"/>
            <p:nvPr/>
          </p:nvSpPr>
          <p:spPr>
            <a:xfrm>
              <a:off x="1120375" y="690836"/>
              <a:ext cx="2371186" cy="1150700"/>
            </a:xfrm>
            <a:prstGeom prst="rect">
              <a:avLst/>
            </a:prstGeom>
            <a:noFill/>
          </p:spPr>
          <p:txBody>
            <a:bodyPr wrap="square" rIns="0" rtlCol="0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en-GB" sz="2100" b="1" spc="100" dirty="0">
                  <a:solidFill>
                    <a:schemeClr val="bg1"/>
                  </a:solidFill>
                  <a:latin typeface="Poppins SemiBold" pitchFamily="2" charset="77"/>
                  <a:cs typeface="Poppins SemiBold" pitchFamily="2" charset="77"/>
                </a:rPr>
                <a:t>NON-INTRUSIVE ELECTRICITY MONITORING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A530AC6C-EADF-6E4E-B284-78980B4E07DC}"/>
                </a:ext>
              </a:extLst>
            </p:cNvPr>
            <p:cNvSpPr/>
            <p:nvPr/>
          </p:nvSpPr>
          <p:spPr>
            <a:xfrm>
              <a:off x="1207191" y="1873024"/>
              <a:ext cx="2160000" cy="144000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3" name="ZoneTexte 42">
              <a:extLst>
                <a:ext uri="{FF2B5EF4-FFF2-40B4-BE49-F238E27FC236}">
                  <a16:creationId xmlns:a16="http://schemas.microsoft.com/office/drawing/2014/main" id="{D309CA2F-38CF-4442-98DE-84ED0BC92D55}"/>
                </a:ext>
              </a:extLst>
            </p:cNvPr>
            <p:cNvSpPr txBox="1"/>
            <p:nvPr/>
          </p:nvSpPr>
          <p:spPr>
            <a:xfrm>
              <a:off x="1120375" y="2084608"/>
              <a:ext cx="2246816" cy="2908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en-GB" sz="1200" b="1" spc="80" dirty="0">
                  <a:solidFill>
                    <a:schemeClr val="bg1"/>
                  </a:solidFill>
                  <a:latin typeface="Poppins SemiBold" pitchFamily="2" charset="77"/>
                  <a:cs typeface="Poppins SemiBold" pitchFamily="2" charset="77"/>
                </a:rPr>
                <a:t>TIME SERIES – FEB 2020 </a:t>
              </a:r>
            </a:p>
          </p:txBody>
        </p:sp>
      </p:grpSp>
      <p:grpSp>
        <p:nvGrpSpPr>
          <p:cNvPr id="44" name="Groupe 43">
            <a:extLst>
              <a:ext uri="{FF2B5EF4-FFF2-40B4-BE49-F238E27FC236}">
                <a16:creationId xmlns:a16="http://schemas.microsoft.com/office/drawing/2014/main" id="{2520BBC1-81C1-0042-AEC4-B5BC5857E8AD}"/>
              </a:ext>
            </a:extLst>
          </p:cNvPr>
          <p:cNvGrpSpPr/>
          <p:nvPr/>
        </p:nvGrpSpPr>
        <p:grpSpPr>
          <a:xfrm>
            <a:off x="8738536" y="4494071"/>
            <a:ext cx="2330709" cy="1684621"/>
            <a:chOff x="1120374" y="690836"/>
            <a:chExt cx="2330709" cy="1684621"/>
          </a:xfrm>
        </p:grpSpPr>
        <p:sp>
          <p:nvSpPr>
            <p:cNvPr id="45" name="ZoneTexte 44">
              <a:extLst>
                <a:ext uri="{FF2B5EF4-FFF2-40B4-BE49-F238E27FC236}">
                  <a16:creationId xmlns:a16="http://schemas.microsoft.com/office/drawing/2014/main" id="{11C24C5E-419E-3342-82F7-D8F8A9B67403}"/>
                </a:ext>
              </a:extLst>
            </p:cNvPr>
            <p:cNvSpPr txBox="1"/>
            <p:nvPr/>
          </p:nvSpPr>
          <p:spPr>
            <a:xfrm>
              <a:off x="1120374" y="690836"/>
              <a:ext cx="2330709" cy="11507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en-GB" sz="2100" b="1" spc="100" dirty="0">
                  <a:solidFill>
                    <a:schemeClr val="bg1"/>
                  </a:solidFill>
                  <a:latin typeface="Poppins SemiBold" pitchFamily="2" charset="77"/>
                  <a:cs typeface="Poppins SemiBold" pitchFamily="2" charset="77"/>
                </a:rPr>
                <a:t>SCIENCE-FICTION DATA VISUALIZATION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C11A4688-3077-AD4A-A80A-FF7B0D330E19}"/>
                </a:ext>
              </a:extLst>
            </p:cNvPr>
            <p:cNvSpPr/>
            <p:nvPr/>
          </p:nvSpPr>
          <p:spPr>
            <a:xfrm>
              <a:off x="1207191" y="1873024"/>
              <a:ext cx="2160000" cy="144000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7" name="ZoneTexte 46">
              <a:extLst>
                <a:ext uri="{FF2B5EF4-FFF2-40B4-BE49-F238E27FC236}">
                  <a16:creationId xmlns:a16="http://schemas.microsoft.com/office/drawing/2014/main" id="{7984F11B-08EC-6843-9DF6-8AA8F26D373E}"/>
                </a:ext>
              </a:extLst>
            </p:cNvPr>
            <p:cNvSpPr txBox="1"/>
            <p:nvPr/>
          </p:nvSpPr>
          <p:spPr>
            <a:xfrm>
              <a:off x="1120375" y="2084608"/>
              <a:ext cx="2133600" cy="2908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en-GB" sz="1200" b="1" spc="80" dirty="0">
                  <a:solidFill>
                    <a:schemeClr val="bg1"/>
                  </a:solidFill>
                  <a:latin typeface="Poppins SemiBold" pitchFamily="2" charset="77"/>
                  <a:cs typeface="Poppins SemiBold" pitchFamily="2" charset="77"/>
                </a:rPr>
                <a:t>DATAVIZ – FEB 2020 </a:t>
              </a:r>
            </a:p>
          </p:txBody>
        </p:sp>
      </p:grpSp>
      <p:grpSp>
        <p:nvGrpSpPr>
          <p:cNvPr id="48" name="Groupe 47">
            <a:extLst>
              <a:ext uri="{FF2B5EF4-FFF2-40B4-BE49-F238E27FC236}">
                <a16:creationId xmlns:a16="http://schemas.microsoft.com/office/drawing/2014/main" id="{826EF78D-0984-4340-B05E-A908F5B6666F}"/>
              </a:ext>
            </a:extLst>
          </p:cNvPr>
          <p:cNvGrpSpPr/>
          <p:nvPr/>
        </p:nvGrpSpPr>
        <p:grpSpPr>
          <a:xfrm>
            <a:off x="1122755" y="4508358"/>
            <a:ext cx="2363396" cy="1684621"/>
            <a:chOff x="1120375" y="690836"/>
            <a:chExt cx="2363396" cy="1684621"/>
          </a:xfrm>
        </p:grpSpPr>
        <p:sp>
          <p:nvSpPr>
            <p:cNvPr id="49" name="ZoneTexte 48">
              <a:extLst>
                <a:ext uri="{FF2B5EF4-FFF2-40B4-BE49-F238E27FC236}">
                  <a16:creationId xmlns:a16="http://schemas.microsoft.com/office/drawing/2014/main" id="{4D696C1E-E07B-854D-9E7C-ED1ABDE038FE}"/>
                </a:ext>
              </a:extLst>
            </p:cNvPr>
            <p:cNvSpPr txBox="1"/>
            <p:nvPr/>
          </p:nvSpPr>
          <p:spPr>
            <a:xfrm>
              <a:off x="1120375" y="690836"/>
              <a:ext cx="2363396" cy="1150700"/>
            </a:xfrm>
            <a:prstGeom prst="rect">
              <a:avLst/>
            </a:prstGeom>
            <a:noFill/>
          </p:spPr>
          <p:txBody>
            <a:bodyPr wrap="square" rIns="0" rtlCol="0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en-GB" sz="2100" b="1" spc="100" dirty="0">
                  <a:solidFill>
                    <a:schemeClr val="bg1"/>
                  </a:solidFill>
                  <a:latin typeface="Poppins SemiBold" pitchFamily="2" charset="77"/>
                  <a:cs typeface="Poppins SemiBold" pitchFamily="2" charset="77"/>
                </a:rPr>
                <a:t>MATRIX FACTORIZATION FOR RECSYS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9AFA02AF-E3E2-AE4D-8F64-223F298E8D20}"/>
                </a:ext>
              </a:extLst>
            </p:cNvPr>
            <p:cNvSpPr/>
            <p:nvPr/>
          </p:nvSpPr>
          <p:spPr>
            <a:xfrm>
              <a:off x="1207191" y="1873024"/>
              <a:ext cx="2160000" cy="144000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1" name="ZoneTexte 50">
              <a:extLst>
                <a:ext uri="{FF2B5EF4-FFF2-40B4-BE49-F238E27FC236}">
                  <a16:creationId xmlns:a16="http://schemas.microsoft.com/office/drawing/2014/main" id="{8E28CB85-8924-0E47-93FD-193288907C57}"/>
                </a:ext>
              </a:extLst>
            </p:cNvPr>
            <p:cNvSpPr txBox="1"/>
            <p:nvPr/>
          </p:nvSpPr>
          <p:spPr>
            <a:xfrm>
              <a:off x="1120375" y="2084608"/>
              <a:ext cx="2133600" cy="2908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en-GB" sz="1200" b="1" spc="80" dirty="0">
                  <a:solidFill>
                    <a:schemeClr val="bg1"/>
                  </a:solidFill>
                  <a:latin typeface="Poppins SemiBold" pitchFamily="2" charset="77"/>
                  <a:cs typeface="Poppins SemiBold" pitchFamily="2" charset="77"/>
                </a:rPr>
                <a:t>SPARK – MAR 2020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56893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03F1FE27-C3A3-F341-AFE9-4D8E8BBA86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F6963A">
                <a:tint val="45000"/>
                <a:satMod val="400000"/>
              </a:srgbClr>
            </a:duotone>
          </a:blip>
          <a:srcRect l="9683" t="17391" r="52263" b="16460"/>
          <a:stretch/>
        </p:blipFill>
        <p:spPr>
          <a:xfrm>
            <a:off x="765573" y="0"/>
            <a:ext cx="3043236" cy="3043238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E82B7705-5CA8-2D40-9BFF-A2D8899D5B5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F6963A">
                <a:tint val="45000"/>
                <a:satMod val="400000"/>
              </a:srgbClr>
            </a:duotone>
          </a:blip>
          <a:srcRect l="42818" t="16460" r="19128" b="17391"/>
          <a:stretch/>
        </p:blipFill>
        <p:spPr>
          <a:xfrm>
            <a:off x="765573" y="3814762"/>
            <a:ext cx="3043236" cy="3043238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D1A37026-1FDD-8444-8323-5EB9B67CE0A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F6963A">
                <a:tint val="45000"/>
                <a:satMod val="400000"/>
              </a:srgbClr>
            </a:duotone>
          </a:blip>
          <a:srcRect l="9683" t="17391" r="52263" b="16460"/>
          <a:stretch/>
        </p:blipFill>
        <p:spPr>
          <a:xfrm rot="10800000" flipH="1">
            <a:off x="4574381" y="1"/>
            <a:ext cx="3043237" cy="3043238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1FA2552D-A8FA-4D43-AD4B-A91A0D8CA7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F6963A">
                <a:tint val="45000"/>
                <a:satMod val="400000"/>
              </a:srgbClr>
            </a:duotone>
          </a:blip>
          <a:srcRect l="42818" t="16460" r="19128" b="17391"/>
          <a:stretch/>
        </p:blipFill>
        <p:spPr>
          <a:xfrm rot="10800000" flipH="1">
            <a:off x="4574382" y="3814761"/>
            <a:ext cx="3043236" cy="3043238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A6906288-6F47-A64F-80D4-EE25A669708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F6963A">
                <a:tint val="45000"/>
                <a:satMod val="400000"/>
              </a:srgbClr>
            </a:duotone>
          </a:blip>
          <a:srcRect l="29250" t="33851" r="32696"/>
          <a:stretch/>
        </p:blipFill>
        <p:spPr>
          <a:xfrm rot="10800000" flipH="1">
            <a:off x="8383191" y="3814761"/>
            <a:ext cx="3043236" cy="3043238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7FC9BAE4-0472-8C47-A420-E4F46DB9C59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F6963A">
                <a:tint val="45000"/>
                <a:satMod val="400000"/>
              </a:srgbClr>
            </a:duotone>
          </a:blip>
          <a:srcRect l="28893" t="-466" r="33053" b="34317"/>
          <a:stretch/>
        </p:blipFill>
        <p:spPr>
          <a:xfrm rot="10800000" flipH="1">
            <a:off x="8383190" y="0"/>
            <a:ext cx="3043237" cy="3043238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05B60E52-031C-7145-9B83-B4B6FDAFD06C}"/>
              </a:ext>
            </a:extLst>
          </p:cNvPr>
          <p:cNvSpPr/>
          <p:nvPr/>
        </p:nvSpPr>
        <p:spPr>
          <a:xfrm>
            <a:off x="765573" y="0"/>
            <a:ext cx="3043236" cy="3043238"/>
          </a:xfrm>
          <a:prstGeom prst="rect">
            <a:avLst/>
          </a:prstGeom>
          <a:solidFill>
            <a:schemeClr val="tx1">
              <a:lumMod val="75000"/>
              <a:lumOff val="25000"/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0F1F48E-8ED2-CD42-BFC4-5116B732A33A}"/>
              </a:ext>
            </a:extLst>
          </p:cNvPr>
          <p:cNvSpPr/>
          <p:nvPr/>
        </p:nvSpPr>
        <p:spPr>
          <a:xfrm>
            <a:off x="4574382" y="0"/>
            <a:ext cx="3043236" cy="3043238"/>
          </a:xfrm>
          <a:prstGeom prst="rect">
            <a:avLst/>
          </a:prstGeom>
          <a:solidFill>
            <a:schemeClr val="tx1">
              <a:lumMod val="75000"/>
              <a:lumOff val="25000"/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286AA11-68FC-2E41-BC36-9E6395447BDA}"/>
              </a:ext>
            </a:extLst>
          </p:cNvPr>
          <p:cNvSpPr/>
          <p:nvPr/>
        </p:nvSpPr>
        <p:spPr>
          <a:xfrm>
            <a:off x="8383191" y="0"/>
            <a:ext cx="3043236" cy="3043238"/>
          </a:xfrm>
          <a:prstGeom prst="rect">
            <a:avLst/>
          </a:prstGeom>
          <a:solidFill>
            <a:schemeClr val="tx1">
              <a:lumMod val="75000"/>
              <a:lumOff val="25000"/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D547558-5F96-9147-A629-D9DCCF6794DF}"/>
              </a:ext>
            </a:extLst>
          </p:cNvPr>
          <p:cNvSpPr/>
          <p:nvPr/>
        </p:nvSpPr>
        <p:spPr>
          <a:xfrm>
            <a:off x="765573" y="3814762"/>
            <a:ext cx="3043236" cy="3043238"/>
          </a:xfrm>
          <a:prstGeom prst="rect">
            <a:avLst/>
          </a:prstGeom>
          <a:solidFill>
            <a:schemeClr val="tx1">
              <a:lumMod val="75000"/>
              <a:lumOff val="25000"/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6612FBC-36D3-AC41-B898-933414C0D6C8}"/>
              </a:ext>
            </a:extLst>
          </p:cNvPr>
          <p:cNvSpPr/>
          <p:nvPr/>
        </p:nvSpPr>
        <p:spPr>
          <a:xfrm>
            <a:off x="4574382" y="3814762"/>
            <a:ext cx="3043236" cy="3043238"/>
          </a:xfrm>
          <a:prstGeom prst="rect">
            <a:avLst/>
          </a:prstGeom>
          <a:solidFill>
            <a:schemeClr val="tx1">
              <a:lumMod val="75000"/>
              <a:lumOff val="25000"/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2EE0063-4573-5E47-A8ED-2E0E55A8D24B}"/>
              </a:ext>
            </a:extLst>
          </p:cNvPr>
          <p:cNvSpPr/>
          <p:nvPr/>
        </p:nvSpPr>
        <p:spPr>
          <a:xfrm>
            <a:off x="8383191" y="3814762"/>
            <a:ext cx="3043236" cy="3043238"/>
          </a:xfrm>
          <a:prstGeom prst="rect">
            <a:avLst/>
          </a:prstGeom>
          <a:solidFill>
            <a:schemeClr val="tx1">
              <a:lumMod val="75000"/>
              <a:lumOff val="25000"/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C7533D67-DF3D-114F-AEF9-C6ABA5F94D96}"/>
              </a:ext>
            </a:extLst>
          </p:cNvPr>
          <p:cNvGrpSpPr/>
          <p:nvPr/>
        </p:nvGrpSpPr>
        <p:grpSpPr>
          <a:xfrm>
            <a:off x="4929728" y="693596"/>
            <a:ext cx="2385472" cy="1684621"/>
            <a:chOff x="1120375" y="690836"/>
            <a:chExt cx="2385472" cy="1684621"/>
          </a:xfrm>
        </p:grpSpPr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1C96F3AE-E61C-7D40-8431-1C11FC23B951}"/>
                </a:ext>
              </a:extLst>
            </p:cNvPr>
            <p:cNvSpPr txBox="1"/>
            <p:nvPr/>
          </p:nvSpPr>
          <p:spPr>
            <a:xfrm>
              <a:off x="1120376" y="690836"/>
              <a:ext cx="2385471" cy="1150700"/>
            </a:xfrm>
            <a:prstGeom prst="rect">
              <a:avLst/>
            </a:prstGeom>
            <a:noFill/>
          </p:spPr>
          <p:txBody>
            <a:bodyPr wrap="square" rIns="0" rtlCol="0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en-GB" sz="2100" b="1" spc="100" dirty="0">
                  <a:solidFill>
                    <a:schemeClr val="bg1"/>
                  </a:solidFill>
                  <a:latin typeface="Poppins SemiBold" pitchFamily="2" charset="77"/>
                  <a:cs typeface="Poppins SemiBold" pitchFamily="2" charset="77"/>
                </a:rPr>
                <a:t>AIRPLANE </a:t>
              </a:r>
              <a:r>
                <a:rPr lang="en-GB" sz="2100" b="1" dirty="0">
                  <a:solidFill>
                    <a:schemeClr val="bg1"/>
                  </a:solidFill>
                  <a:latin typeface="Poppins SemiBold" pitchFamily="2" charset="77"/>
                  <a:cs typeface="Poppins SemiBold" pitchFamily="2" charset="77"/>
                </a:rPr>
                <a:t>PASSENGER LOAD </a:t>
              </a:r>
              <a:r>
                <a:rPr lang="en-GB" sz="2100" b="1" spc="100" dirty="0">
                  <a:solidFill>
                    <a:schemeClr val="bg1"/>
                  </a:solidFill>
                  <a:latin typeface="Poppins SemiBold" pitchFamily="2" charset="77"/>
                  <a:cs typeface="Poppins SemiBold" pitchFamily="2" charset="77"/>
                </a:rPr>
                <a:t>PREDICTION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7C2ED3A-4952-D44E-B7BF-3D06412F2FFC}"/>
                </a:ext>
              </a:extLst>
            </p:cNvPr>
            <p:cNvSpPr/>
            <p:nvPr/>
          </p:nvSpPr>
          <p:spPr>
            <a:xfrm>
              <a:off x="1207191" y="1873024"/>
              <a:ext cx="2160000" cy="144000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5AF49002-A0D2-B64F-805A-FE7DA8AD6D19}"/>
                </a:ext>
              </a:extLst>
            </p:cNvPr>
            <p:cNvSpPr txBox="1"/>
            <p:nvPr/>
          </p:nvSpPr>
          <p:spPr>
            <a:xfrm>
              <a:off x="1120375" y="2084608"/>
              <a:ext cx="2133600" cy="2908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en-GB" sz="1200" b="1" spc="80" dirty="0">
                  <a:solidFill>
                    <a:schemeClr val="bg1"/>
                  </a:solidFill>
                  <a:latin typeface="Poppins SemiBold" pitchFamily="2" charset="77"/>
                  <a:cs typeface="Poppins SemiBold" pitchFamily="2" charset="77"/>
                </a:rPr>
                <a:t>ML, PYTHON – DEC 2019 </a:t>
              </a:r>
            </a:p>
          </p:txBody>
        </p:sp>
      </p:grp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C15B811D-4F9E-134E-95B2-6E5FC8D54B21}"/>
              </a:ext>
            </a:extLst>
          </p:cNvPr>
          <p:cNvGrpSpPr/>
          <p:nvPr/>
        </p:nvGrpSpPr>
        <p:grpSpPr>
          <a:xfrm>
            <a:off x="1120374" y="693596"/>
            <a:ext cx="2365775" cy="1684621"/>
            <a:chOff x="1120374" y="690836"/>
            <a:chExt cx="2365775" cy="1684621"/>
          </a:xfrm>
        </p:grpSpPr>
        <p:sp>
          <p:nvSpPr>
            <p:cNvPr id="20" name="ZoneTexte 19">
              <a:extLst>
                <a:ext uri="{FF2B5EF4-FFF2-40B4-BE49-F238E27FC236}">
                  <a16:creationId xmlns:a16="http://schemas.microsoft.com/office/drawing/2014/main" id="{D73D58BA-5C01-8746-A643-D36A4EFEC825}"/>
                </a:ext>
              </a:extLst>
            </p:cNvPr>
            <p:cNvSpPr txBox="1"/>
            <p:nvPr/>
          </p:nvSpPr>
          <p:spPr>
            <a:xfrm>
              <a:off x="1120374" y="690836"/>
              <a:ext cx="2365775" cy="11507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en-GB" sz="2100" b="1" spc="100" dirty="0">
                  <a:solidFill>
                    <a:schemeClr val="bg1"/>
                  </a:solidFill>
                  <a:latin typeface="Poppins SemiBold" pitchFamily="2" charset="77"/>
                  <a:cs typeface="Poppins SemiBold" pitchFamily="2" charset="77"/>
                </a:rPr>
                <a:t>MOVIE REVIEW SENTIMENT ANALYSIS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E82E822E-C177-794B-B518-D10B5C5D4BCA}"/>
                </a:ext>
              </a:extLst>
            </p:cNvPr>
            <p:cNvSpPr/>
            <p:nvPr/>
          </p:nvSpPr>
          <p:spPr>
            <a:xfrm>
              <a:off x="1207191" y="1873024"/>
              <a:ext cx="2160000" cy="144000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8" name="ZoneTexte 27">
              <a:extLst>
                <a:ext uri="{FF2B5EF4-FFF2-40B4-BE49-F238E27FC236}">
                  <a16:creationId xmlns:a16="http://schemas.microsoft.com/office/drawing/2014/main" id="{997042CB-463D-0849-A293-431249DEB655}"/>
                </a:ext>
              </a:extLst>
            </p:cNvPr>
            <p:cNvSpPr txBox="1"/>
            <p:nvPr/>
          </p:nvSpPr>
          <p:spPr>
            <a:xfrm>
              <a:off x="1120375" y="2084608"/>
              <a:ext cx="2133600" cy="2908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en-GB" sz="1200" b="1" spc="80" dirty="0">
                  <a:solidFill>
                    <a:schemeClr val="bg1"/>
                  </a:solidFill>
                  <a:latin typeface="Poppins SemiBold" pitchFamily="2" charset="77"/>
                  <a:cs typeface="Poppins SemiBold" pitchFamily="2" charset="77"/>
                </a:rPr>
                <a:t>DL, PYTHON – JAN 2020 </a:t>
              </a:r>
            </a:p>
          </p:txBody>
        </p:sp>
      </p:grp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7F826F7F-5A3C-4443-ACCF-4C2F32F355DB}"/>
              </a:ext>
            </a:extLst>
          </p:cNvPr>
          <p:cNvGrpSpPr/>
          <p:nvPr/>
        </p:nvGrpSpPr>
        <p:grpSpPr>
          <a:xfrm>
            <a:off x="8737993" y="693596"/>
            <a:ext cx="2246816" cy="1684621"/>
            <a:chOff x="1120375" y="690836"/>
            <a:chExt cx="2246816" cy="1684621"/>
          </a:xfrm>
        </p:grpSpPr>
        <p:sp>
          <p:nvSpPr>
            <p:cNvPr id="30" name="ZoneTexte 29">
              <a:extLst>
                <a:ext uri="{FF2B5EF4-FFF2-40B4-BE49-F238E27FC236}">
                  <a16:creationId xmlns:a16="http://schemas.microsoft.com/office/drawing/2014/main" id="{AB05D8B3-1E9A-D94D-9C74-B0E41C9CFC2B}"/>
                </a:ext>
              </a:extLst>
            </p:cNvPr>
            <p:cNvSpPr txBox="1"/>
            <p:nvPr/>
          </p:nvSpPr>
          <p:spPr>
            <a:xfrm>
              <a:off x="1120375" y="690836"/>
              <a:ext cx="2133600" cy="11507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en-GB" sz="2100" b="1" spc="100" dirty="0">
                  <a:solidFill>
                    <a:schemeClr val="bg1"/>
                  </a:solidFill>
                  <a:latin typeface="Poppins SemiBold" pitchFamily="2" charset="77"/>
                  <a:cs typeface="Poppins SemiBold" pitchFamily="2" charset="77"/>
                </a:rPr>
                <a:t>REAL ESTATE PRICES PREDICTION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261E0A02-EB51-1845-B36E-BD546A02485E}"/>
                </a:ext>
              </a:extLst>
            </p:cNvPr>
            <p:cNvSpPr/>
            <p:nvPr/>
          </p:nvSpPr>
          <p:spPr>
            <a:xfrm>
              <a:off x="1207191" y="1873024"/>
              <a:ext cx="2160000" cy="144000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2" name="ZoneTexte 31">
              <a:extLst>
                <a:ext uri="{FF2B5EF4-FFF2-40B4-BE49-F238E27FC236}">
                  <a16:creationId xmlns:a16="http://schemas.microsoft.com/office/drawing/2014/main" id="{C1EFD5DD-AE72-534D-9625-28EBDE7D5BC7}"/>
                </a:ext>
              </a:extLst>
            </p:cNvPr>
            <p:cNvSpPr txBox="1"/>
            <p:nvPr/>
          </p:nvSpPr>
          <p:spPr>
            <a:xfrm>
              <a:off x="1120375" y="2084608"/>
              <a:ext cx="2133600" cy="2908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en-GB" sz="1200" b="1" spc="80" dirty="0">
                  <a:solidFill>
                    <a:schemeClr val="bg1"/>
                  </a:solidFill>
                  <a:latin typeface="Poppins SemiBold" pitchFamily="2" charset="77"/>
                  <a:cs typeface="Poppins SemiBold" pitchFamily="2" charset="77"/>
                </a:rPr>
                <a:t>ML, R – NOV 2019 </a:t>
              </a:r>
            </a:p>
          </p:txBody>
        </p:sp>
      </p:grpSp>
      <p:grpSp>
        <p:nvGrpSpPr>
          <p:cNvPr id="37" name="Groupe 36">
            <a:extLst>
              <a:ext uri="{FF2B5EF4-FFF2-40B4-BE49-F238E27FC236}">
                <a16:creationId xmlns:a16="http://schemas.microsoft.com/office/drawing/2014/main" id="{09052330-CC97-1344-91A3-779B8CA91789}"/>
              </a:ext>
            </a:extLst>
          </p:cNvPr>
          <p:cNvGrpSpPr/>
          <p:nvPr/>
        </p:nvGrpSpPr>
        <p:grpSpPr>
          <a:xfrm>
            <a:off x="4929728" y="4508358"/>
            <a:ext cx="2246816" cy="1684621"/>
            <a:chOff x="1120375" y="690836"/>
            <a:chExt cx="2246816" cy="1684621"/>
          </a:xfrm>
        </p:grpSpPr>
        <p:sp>
          <p:nvSpPr>
            <p:cNvPr id="38" name="ZoneTexte 37">
              <a:extLst>
                <a:ext uri="{FF2B5EF4-FFF2-40B4-BE49-F238E27FC236}">
                  <a16:creationId xmlns:a16="http://schemas.microsoft.com/office/drawing/2014/main" id="{DD69C548-1415-2240-A279-374416014DA4}"/>
                </a:ext>
              </a:extLst>
            </p:cNvPr>
            <p:cNvSpPr txBox="1"/>
            <p:nvPr/>
          </p:nvSpPr>
          <p:spPr>
            <a:xfrm>
              <a:off x="1120375" y="690836"/>
              <a:ext cx="2133600" cy="11507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en-GB" sz="2100" b="1" spc="100" dirty="0">
                  <a:solidFill>
                    <a:schemeClr val="bg1"/>
                  </a:solidFill>
                  <a:latin typeface="Poppins SemiBold" pitchFamily="2" charset="77"/>
                  <a:cs typeface="Poppins SemiBold" pitchFamily="2" charset="77"/>
                </a:rPr>
                <a:t>STATISTICS </a:t>
              </a:r>
            </a:p>
            <a:p>
              <a:pPr>
                <a:lnSpc>
                  <a:spcPct val="110000"/>
                </a:lnSpc>
              </a:pPr>
              <a:r>
                <a:rPr lang="en-GB" sz="2100" b="1" spc="100" dirty="0">
                  <a:solidFill>
                    <a:schemeClr val="bg1"/>
                  </a:solidFill>
                  <a:latin typeface="Poppins SemiBold" pitchFamily="2" charset="77"/>
                  <a:cs typeface="Poppins SemiBold" pitchFamily="2" charset="77"/>
                </a:rPr>
                <a:t>&amp; EDA </a:t>
              </a:r>
            </a:p>
            <a:p>
              <a:pPr>
                <a:lnSpc>
                  <a:spcPct val="110000"/>
                </a:lnSpc>
              </a:pPr>
              <a:r>
                <a:rPr lang="en-GB" sz="2100" b="1" spc="100" dirty="0">
                  <a:solidFill>
                    <a:schemeClr val="bg1"/>
                  </a:solidFill>
                  <a:latin typeface="Poppins SemiBold" pitchFamily="2" charset="77"/>
                  <a:cs typeface="Poppins SemiBold" pitchFamily="2" charset="77"/>
                </a:rPr>
                <a:t>WITH R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FFBB380D-02AC-F74E-A1B5-CA1CD9AF9CE8}"/>
                </a:ext>
              </a:extLst>
            </p:cNvPr>
            <p:cNvSpPr/>
            <p:nvPr/>
          </p:nvSpPr>
          <p:spPr>
            <a:xfrm>
              <a:off x="1207191" y="1873024"/>
              <a:ext cx="2160000" cy="144000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0" name="ZoneTexte 39">
              <a:extLst>
                <a:ext uri="{FF2B5EF4-FFF2-40B4-BE49-F238E27FC236}">
                  <a16:creationId xmlns:a16="http://schemas.microsoft.com/office/drawing/2014/main" id="{43076ACA-0EB4-DF48-A2BC-5BF890961AE9}"/>
                </a:ext>
              </a:extLst>
            </p:cNvPr>
            <p:cNvSpPr txBox="1"/>
            <p:nvPr/>
          </p:nvSpPr>
          <p:spPr>
            <a:xfrm>
              <a:off x="1120375" y="2084608"/>
              <a:ext cx="2133600" cy="2908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en-GB" sz="1200" b="1" spc="80" dirty="0">
                  <a:solidFill>
                    <a:schemeClr val="bg1"/>
                  </a:solidFill>
                  <a:latin typeface="Poppins SemiBold" pitchFamily="2" charset="77"/>
                  <a:cs typeface="Poppins SemiBold" pitchFamily="2" charset="77"/>
                </a:rPr>
                <a:t>STATS, R – OCT 2019 </a:t>
              </a:r>
            </a:p>
          </p:txBody>
        </p:sp>
      </p:grpSp>
      <p:grpSp>
        <p:nvGrpSpPr>
          <p:cNvPr id="41" name="Groupe 40">
            <a:extLst>
              <a:ext uri="{FF2B5EF4-FFF2-40B4-BE49-F238E27FC236}">
                <a16:creationId xmlns:a16="http://schemas.microsoft.com/office/drawing/2014/main" id="{89F6A97F-E122-8C47-AE2C-A2ABF679114D}"/>
              </a:ext>
            </a:extLst>
          </p:cNvPr>
          <p:cNvGrpSpPr/>
          <p:nvPr/>
        </p:nvGrpSpPr>
        <p:grpSpPr>
          <a:xfrm>
            <a:off x="8738537" y="4494071"/>
            <a:ext cx="2246816" cy="1684621"/>
            <a:chOff x="1120375" y="690836"/>
            <a:chExt cx="2246816" cy="1684621"/>
          </a:xfrm>
        </p:grpSpPr>
        <p:sp>
          <p:nvSpPr>
            <p:cNvPr id="42" name="ZoneTexte 41">
              <a:extLst>
                <a:ext uri="{FF2B5EF4-FFF2-40B4-BE49-F238E27FC236}">
                  <a16:creationId xmlns:a16="http://schemas.microsoft.com/office/drawing/2014/main" id="{549CBA2C-B3D4-1242-B079-D06443C18F10}"/>
                </a:ext>
              </a:extLst>
            </p:cNvPr>
            <p:cNvSpPr txBox="1"/>
            <p:nvPr/>
          </p:nvSpPr>
          <p:spPr>
            <a:xfrm>
              <a:off x="1120375" y="690836"/>
              <a:ext cx="2133600" cy="795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en-GB" sz="2100" b="1" spc="100" dirty="0">
                  <a:solidFill>
                    <a:schemeClr val="bg1"/>
                  </a:solidFill>
                  <a:latin typeface="Poppins SemiBold" pitchFamily="2" charset="77"/>
                  <a:cs typeface="Poppins SemiBold" pitchFamily="2" charset="77"/>
                </a:rPr>
                <a:t>XX</a:t>
              </a:r>
            </a:p>
            <a:p>
              <a:pPr>
                <a:lnSpc>
                  <a:spcPct val="110000"/>
                </a:lnSpc>
              </a:pPr>
              <a:endParaRPr lang="en-GB" sz="2100" b="1" spc="100" dirty="0">
                <a:solidFill>
                  <a:schemeClr val="bg1"/>
                </a:solidFill>
                <a:latin typeface="Poppins SemiBold" pitchFamily="2" charset="77"/>
                <a:cs typeface="Poppins SemiBold" pitchFamily="2" charset="77"/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B4B1EAF2-E95B-7241-A946-5D459AA8F8C9}"/>
                </a:ext>
              </a:extLst>
            </p:cNvPr>
            <p:cNvSpPr/>
            <p:nvPr/>
          </p:nvSpPr>
          <p:spPr>
            <a:xfrm>
              <a:off x="1207191" y="1873024"/>
              <a:ext cx="2160000" cy="144000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4" name="ZoneTexte 43">
              <a:extLst>
                <a:ext uri="{FF2B5EF4-FFF2-40B4-BE49-F238E27FC236}">
                  <a16:creationId xmlns:a16="http://schemas.microsoft.com/office/drawing/2014/main" id="{8F7C761B-50E5-3E43-83B5-732DBF38CB7A}"/>
                </a:ext>
              </a:extLst>
            </p:cNvPr>
            <p:cNvSpPr txBox="1"/>
            <p:nvPr/>
          </p:nvSpPr>
          <p:spPr>
            <a:xfrm>
              <a:off x="1120375" y="2084608"/>
              <a:ext cx="2133600" cy="2908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en-GB" sz="1200" b="1" spc="80" dirty="0">
                  <a:solidFill>
                    <a:schemeClr val="bg1"/>
                  </a:solidFill>
                  <a:latin typeface="Poppins SemiBold" pitchFamily="2" charset="77"/>
                  <a:cs typeface="Poppins SemiBold" pitchFamily="2" charset="77"/>
                </a:rPr>
                <a:t>FLASK APP – APR 2020 </a:t>
              </a:r>
            </a:p>
          </p:txBody>
        </p:sp>
      </p:grp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030EC767-815A-814F-8E50-15ACDB3B005A}"/>
              </a:ext>
            </a:extLst>
          </p:cNvPr>
          <p:cNvGrpSpPr/>
          <p:nvPr/>
        </p:nvGrpSpPr>
        <p:grpSpPr>
          <a:xfrm>
            <a:off x="1122755" y="4508358"/>
            <a:ext cx="2363394" cy="1684621"/>
            <a:chOff x="1120375" y="690836"/>
            <a:chExt cx="2363394" cy="1684621"/>
          </a:xfrm>
        </p:grpSpPr>
        <p:sp>
          <p:nvSpPr>
            <p:cNvPr id="46" name="ZoneTexte 45">
              <a:extLst>
                <a:ext uri="{FF2B5EF4-FFF2-40B4-BE49-F238E27FC236}">
                  <a16:creationId xmlns:a16="http://schemas.microsoft.com/office/drawing/2014/main" id="{2E521E58-FE80-7141-BD1F-E0DD215405E7}"/>
                </a:ext>
              </a:extLst>
            </p:cNvPr>
            <p:cNvSpPr txBox="1"/>
            <p:nvPr/>
          </p:nvSpPr>
          <p:spPr>
            <a:xfrm>
              <a:off x="1120375" y="690836"/>
              <a:ext cx="2363394" cy="1150700"/>
            </a:xfrm>
            <a:prstGeom prst="rect">
              <a:avLst/>
            </a:prstGeom>
            <a:noFill/>
          </p:spPr>
          <p:txBody>
            <a:bodyPr wrap="square" rIns="0" rtlCol="0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en-GB" sz="2100" b="1" spc="100" dirty="0">
                  <a:solidFill>
                    <a:schemeClr val="bg1"/>
                  </a:solidFill>
                  <a:latin typeface="Poppins SemiBold" pitchFamily="2" charset="77"/>
                  <a:cs typeface="Poppins SemiBold" pitchFamily="2" charset="77"/>
                </a:rPr>
                <a:t>CIFAR-10 </a:t>
              </a:r>
            </a:p>
            <a:p>
              <a:pPr>
                <a:lnSpc>
                  <a:spcPct val="110000"/>
                </a:lnSpc>
              </a:pPr>
              <a:r>
                <a:rPr lang="en-GB" sz="2100" b="1" spc="100" dirty="0">
                  <a:solidFill>
                    <a:schemeClr val="bg1"/>
                  </a:solidFill>
                  <a:latin typeface="Poppins SemiBold" pitchFamily="2" charset="77"/>
                  <a:cs typeface="Poppins SemiBold" pitchFamily="2" charset="77"/>
                </a:rPr>
                <a:t>IMAGE </a:t>
              </a:r>
              <a:r>
                <a:rPr lang="en-GB" sz="2100" b="1" spc="50" dirty="0">
                  <a:solidFill>
                    <a:schemeClr val="bg1"/>
                  </a:solidFill>
                  <a:latin typeface="Poppins SemiBold" pitchFamily="2" charset="77"/>
                  <a:cs typeface="Poppins SemiBold" pitchFamily="2" charset="77"/>
                </a:rPr>
                <a:t>CLASSIFICATION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57EB03C8-0BC0-6245-97BF-904433C8F547}"/>
                </a:ext>
              </a:extLst>
            </p:cNvPr>
            <p:cNvSpPr/>
            <p:nvPr/>
          </p:nvSpPr>
          <p:spPr>
            <a:xfrm>
              <a:off x="1207191" y="1873024"/>
              <a:ext cx="2160000" cy="144000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8" name="ZoneTexte 47">
              <a:extLst>
                <a:ext uri="{FF2B5EF4-FFF2-40B4-BE49-F238E27FC236}">
                  <a16:creationId xmlns:a16="http://schemas.microsoft.com/office/drawing/2014/main" id="{35C28C26-1C4A-5443-BADC-30EF4734177D}"/>
                </a:ext>
              </a:extLst>
            </p:cNvPr>
            <p:cNvSpPr txBox="1"/>
            <p:nvPr/>
          </p:nvSpPr>
          <p:spPr>
            <a:xfrm>
              <a:off x="1120375" y="2084608"/>
              <a:ext cx="2133600" cy="2908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en-GB" sz="1200" b="1" spc="80" dirty="0">
                  <a:solidFill>
                    <a:schemeClr val="bg1"/>
                  </a:solidFill>
                  <a:latin typeface="Poppins SemiBold" pitchFamily="2" charset="77"/>
                  <a:cs typeface="Poppins SemiBold" pitchFamily="2" charset="77"/>
                </a:rPr>
                <a:t>DL, PYTHON – NOV 2019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34302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9FB90A3-18A3-1045-9BE1-E3D631B38559}"/>
              </a:ext>
            </a:extLst>
          </p:cNvPr>
          <p:cNvSpPr/>
          <p:nvPr/>
        </p:nvSpPr>
        <p:spPr>
          <a:xfrm>
            <a:off x="765573" y="0"/>
            <a:ext cx="3043236" cy="3043238"/>
          </a:xfrm>
          <a:prstGeom prst="rect">
            <a:avLst/>
          </a:prstGeom>
          <a:solidFill>
            <a:schemeClr val="tx1">
              <a:lumMod val="75000"/>
              <a:lumOff val="25000"/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8690D89-D19E-F44F-844F-2EF76956631D}"/>
              </a:ext>
            </a:extLst>
          </p:cNvPr>
          <p:cNvSpPr/>
          <p:nvPr/>
        </p:nvSpPr>
        <p:spPr>
          <a:xfrm>
            <a:off x="4574382" y="0"/>
            <a:ext cx="3043236" cy="3043238"/>
          </a:xfrm>
          <a:prstGeom prst="rect">
            <a:avLst/>
          </a:prstGeom>
          <a:solidFill>
            <a:schemeClr val="tx1">
              <a:lumMod val="75000"/>
              <a:lumOff val="25000"/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2995F4D-BBAC-EC40-B68F-2E2FE31A546D}"/>
              </a:ext>
            </a:extLst>
          </p:cNvPr>
          <p:cNvSpPr/>
          <p:nvPr/>
        </p:nvSpPr>
        <p:spPr>
          <a:xfrm>
            <a:off x="8383191" y="0"/>
            <a:ext cx="3043236" cy="3043238"/>
          </a:xfrm>
          <a:prstGeom prst="rect">
            <a:avLst/>
          </a:prstGeom>
          <a:solidFill>
            <a:schemeClr val="tx1">
              <a:lumMod val="75000"/>
              <a:lumOff val="25000"/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7A3328F-EF8B-3740-868D-B723AD3AE8E5}"/>
              </a:ext>
            </a:extLst>
          </p:cNvPr>
          <p:cNvSpPr/>
          <p:nvPr/>
        </p:nvSpPr>
        <p:spPr>
          <a:xfrm>
            <a:off x="765573" y="3814762"/>
            <a:ext cx="3043236" cy="3043238"/>
          </a:xfrm>
          <a:prstGeom prst="rect">
            <a:avLst/>
          </a:prstGeom>
          <a:solidFill>
            <a:schemeClr val="tx1">
              <a:lumMod val="75000"/>
              <a:lumOff val="25000"/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441F3C3-EB9A-944A-B6F7-BB3377A87AE1}"/>
              </a:ext>
            </a:extLst>
          </p:cNvPr>
          <p:cNvSpPr/>
          <p:nvPr/>
        </p:nvSpPr>
        <p:spPr>
          <a:xfrm>
            <a:off x="4574382" y="3814762"/>
            <a:ext cx="3043236" cy="3043238"/>
          </a:xfrm>
          <a:prstGeom prst="rect">
            <a:avLst/>
          </a:prstGeom>
          <a:solidFill>
            <a:schemeClr val="tx1">
              <a:lumMod val="75000"/>
              <a:lumOff val="25000"/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9223F8E-EA8E-264E-9569-CFEF9A03868B}"/>
              </a:ext>
            </a:extLst>
          </p:cNvPr>
          <p:cNvSpPr/>
          <p:nvPr/>
        </p:nvSpPr>
        <p:spPr>
          <a:xfrm>
            <a:off x="8383191" y="3814762"/>
            <a:ext cx="3043236" cy="3043238"/>
          </a:xfrm>
          <a:prstGeom prst="rect">
            <a:avLst/>
          </a:prstGeom>
          <a:solidFill>
            <a:schemeClr val="tx1">
              <a:lumMod val="75000"/>
              <a:lumOff val="25000"/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018843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105</Words>
  <Application>Microsoft Macintosh PowerPoint</Application>
  <PresentationFormat>Grand écran</PresentationFormat>
  <Paragraphs>29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Poppins SemiBold</vt:lpstr>
      <vt:lpstr>Thème Office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Thomas DEMAREUIL</dc:creator>
  <cp:lastModifiedBy>Thomas DEMAREUIL</cp:lastModifiedBy>
  <cp:revision>11</cp:revision>
  <dcterms:created xsi:type="dcterms:W3CDTF">2020-04-05T22:08:05Z</dcterms:created>
  <dcterms:modified xsi:type="dcterms:W3CDTF">2020-04-05T23:29:14Z</dcterms:modified>
</cp:coreProperties>
</file>