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B95-41DB-43C0-B2A2-29D188F86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23500-42FB-A694-0690-D0B23A7A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BE0E-08F8-48ED-BCA0-C024C765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CEC6-6EA3-90AA-967B-E998A18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9A4A-EC90-CCA6-BD0D-DFF9C26B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A19D-7EDC-CD6D-1B4F-C349C78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FF7EF-65C7-4655-A592-5B5011A87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83EC-539A-9B1C-AD6E-9A2A38A3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E3AC-A0E8-5424-6A31-746496A3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1D77-3CDC-98B4-FB88-611425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25022-C000-1CB7-7D87-C2144E062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1BC4B-AC5B-F1A3-082A-0085F8C4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D41D-34E1-461E-8DE8-7D66CB1D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38B0-60D1-4634-2A57-821D8D3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2F13-9671-9CA2-E7CB-EBB5CE84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264B-185C-6D5A-A576-9ED35B55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F08A-3673-49CF-7E3E-6F356ED2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37E2-7BAA-9899-85E1-C3B839AD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008E-CD65-8C3D-7C4B-5A862CBE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116F-C0C0-F9EE-301F-7D1221E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28EE-B9E5-FC03-7EC4-3EBF48D8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39E4-D124-3875-C9D2-51BBAC80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D85C-7B98-C089-ED1F-653B7380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0074-BC80-4BC8-4B77-90429FA3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1DC6-464E-30E4-28BD-89C95D24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7EC3-DDBE-B0D0-DD70-29D543E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2E61-FC87-46E3-22F2-8001AFC36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26821-C396-5B81-8593-BEAF1021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FFAA-CA9D-6BA7-AB23-EEA1B7E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C6013-38B9-63BB-09F4-ED5E7BD2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774A-4902-F138-D4C9-6D3189BF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847-5715-5A99-84F8-49358D80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AA8B-A3A3-5972-9ADD-C7612774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312E-2C6F-E10A-C488-7250C07DA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DECC4-A1CC-75EE-844A-DCD5433E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1151-A74A-150A-4306-94D4786F2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97652-E561-964C-7957-D0CADC17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43165-FC42-35DC-20A3-DD3E9D30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A54B6-B87D-307A-6B65-ACE30E9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4D4-D2E3-28AA-633A-52EE497A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9D56A-8AA7-22AC-B144-C1CF6E3F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004B-7B02-95E2-6873-DC2575FF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4592D-AD2C-4039-5836-0227895C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99EFA-2781-D949-9514-2F9BB21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31912-A8C6-CA58-DFB7-1B64709F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12AE-DCFC-7972-0872-0347805F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54B5-C138-E602-C6BC-053AAFFE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1CDC-EA2F-ECE9-887A-3DD1003B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98B43-3181-9C42-FAE4-ADA38C3D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401B2-ABEC-D133-B096-194314FA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2A719-D37E-339A-A1E8-F37BABC3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7A4B-CC48-7B76-66E0-44740BB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265D-D422-C65C-B937-EF743158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5C944-AFED-4534-6DA6-5EBD55534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2410-84F8-CA0E-6B44-0C9D61E0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F7B3-C041-D45D-46F1-D7F42E73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B5B1F-59F0-A071-8E06-D8AC2E30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2C71-0F0A-5F9F-4045-F7FD13DB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B4F21-5860-5C3D-6B15-82BFE25F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0A9-9E26-5D42-809C-05888EC0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D0F7-BAF7-93CE-8B92-41EDB88B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727F-097A-FD4A-A619-4A22CF4F4F6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D310-86A7-5B0A-E8FF-A8114C3D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106A-338A-86EC-E556-75D09CFE1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F29C-485A-7A45-8C27-0F581405B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B27CF4B-411C-0308-CF4D-6622FD8AAFD8}"/>
              </a:ext>
            </a:extLst>
          </p:cNvPr>
          <p:cNvSpPr txBox="1"/>
          <p:nvPr/>
        </p:nvSpPr>
        <p:spPr>
          <a:xfrm>
            <a:off x="613775" y="363255"/>
            <a:ext cx="584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Preview of the 130k Wine Ratings Data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EC1BCE7-A07F-6C24-1FD3-D9A75AFB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6" y="1182516"/>
            <a:ext cx="5918200" cy="53594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7A8088-C6BE-99C3-3B04-FD06075F0322}"/>
              </a:ext>
            </a:extLst>
          </p:cNvPr>
          <p:cNvSpPr/>
          <p:nvPr/>
        </p:nvSpPr>
        <p:spPr>
          <a:xfrm>
            <a:off x="682666" y="4714506"/>
            <a:ext cx="5918200" cy="23486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CA741-47CB-D45B-01EC-1D9217BFF791}"/>
              </a:ext>
            </a:extLst>
          </p:cNvPr>
          <p:cNvSpPr/>
          <p:nvPr/>
        </p:nvSpPr>
        <p:spPr>
          <a:xfrm>
            <a:off x="682666" y="3654961"/>
            <a:ext cx="5918200" cy="23486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7C6F9-CDA6-D888-9BD4-B42973CC96B8}"/>
              </a:ext>
            </a:extLst>
          </p:cNvPr>
          <p:cNvSpPr/>
          <p:nvPr/>
        </p:nvSpPr>
        <p:spPr>
          <a:xfrm>
            <a:off x="682666" y="4946735"/>
            <a:ext cx="5918200" cy="23486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FEECC-7C57-84F6-60E0-27FE5616958E}"/>
              </a:ext>
            </a:extLst>
          </p:cNvPr>
          <p:cNvSpPr/>
          <p:nvPr/>
        </p:nvSpPr>
        <p:spPr>
          <a:xfrm>
            <a:off x="682666" y="5149931"/>
            <a:ext cx="5918200" cy="23486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DB572-2036-1E01-E46E-8652DF65BE99}"/>
              </a:ext>
            </a:extLst>
          </p:cNvPr>
          <p:cNvSpPr/>
          <p:nvPr/>
        </p:nvSpPr>
        <p:spPr>
          <a:xfrm>
            <a:off x="682666" y="4511305"/>
            <a:ext cx="5918200" cy="234868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05C7E-66C4-D77D-F3DA-B429B6DFBAC4}"/>
              </a:ext>
            </a:extLst>
          </p:cNvPr>
          <p:cNvSpPr txBox="1"/>
          <p:nvPr/>
        </p:nvSpPr>
        <p:spPr>
          <a:xfrm>
            <a:off x="7111961" y="597740"/>
            <a:ext cx="4716099" cy="11695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Designation</a:t>
            </a:r>
            <a:r>
              <a:rPr lang="en-US" sz="1400" dirty="0"/>
              <a:t> = the official type of grape as governed </a:t>
            </a:r>
            <a:br>
              <a:rPr lang="en-US" sz="1400" dirty="0"/>
            </a:br>
            <a:r>
              <a:rPr lang="en-US" sz="1400" dirty="0"/>
              <a:t>by geographic boundaries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Varietal</a:t>
            </a:r>
            <a:r>
              <a:rPr lang="en-US" sz="1400" dirty="0"/>
              <a:t> = the type of wine as determined by the producer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Title</a:t>
            </a:r>
            <a:r>
              <a:rPr lang="en-US" sz="1400" dirty="0"/>
              <a:t> = the name of the wine per the label, includes</a:t>
            </a:r>
            <a:br>
              <a:rPr lang="en-US" sz="1400" dirty="0"/>
            </a:br>
            <a:r>
              <a:rPr lang="en-US" sz="1400" dirty="0"/>
              <a:t>vintage 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ADB30-9761-7CFB-1FF7-2CDBC6473DC6}"/>
              </a:ext>
            </a:extLst>
          </p:cNvPr>
          <p:cNvSpPr txBox="1"/>
          <p:nvPr/>
        </p:nvSpPr>
        <p:spPr>
          <a:xfrm>
            <a:off x="6840182" y="4044140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Remove null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8A160-BCD6-7854-EFA3-D35F87EE7596}"/>
              </a:ext>
            </a:extLst>
          </p:cNvPr>
          <p:cNvSpPr txBox="1"/>
          <p:nvPr/>
        </p:nvSpPr>
        <p:spPr>
          <a:xfrm>
            <a:off x="6804560" y="5016515"/>
            <a:ext cx="38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 we need the reviewers name &amp; twitter handle?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7EA4B3D-85D1-059F-FF81-FD1441B8522B}"/>
              </a:ext>
            </a:extLst>
          </p:cNvPr>
          <p:cNvSpPr/>
          <p:nvPr/>
        </p:nvSpPr>
        <p:spPr>
          <a:xfrm>
            <a:off x="6491276" y="4541504"/>
            <a:ext cx="348911" cy="32063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20780DC-D479-6653-42B8-BDA5209AFA3C}"/>
              </a:ext>
            </a:extLst>
          </p:cNvPr>
          <p:cNvSpPr/>
          <p:nvPr/>
        </p:nvSpPr>
        <p:spPr>
          <a:xfrm>
            <a:off x="6491276" y="5028392"/>
            <a:ext cx="348911" cy="32063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A90918-DF34-C809-EB18-CE26F810D202}"/>
              </a:ext>
            </a:extLst>
          </p:cNvPr>
          <p:cNvSpPr txBox="1"/>
          <p:nvPr/>
        </p:nvSpPr>
        <p:spPr>
          <a:xfrm>
            <a:off x="6804560" y="4517754"/>
            <a:ext cx="488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region_1 and drop region2? Or drop both and use province?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CD6E28-F216-69B4-2532-2DC0FC46CB86}"/>
              </a:ext>
            </a:extLst>
          </p:cNvPr>
          <p:cNvCxnSpPr>
            <a:cxnSpLocks/>
          </p:cNvCxnSpPr>
          <p:nvPr/>
        </p:nvCxnSpPr>
        <p:spPr>
          <a:xfrm flipV="1">
            <a:off x="6513210" y="4198029"/>
            <a:ext cx="365760" cy="5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C9A6A8-1EE0-358D-E403-189922BE3B29}"/>
              </a:ext>
            </a:extLst>
          </p:cNvPr>
          <p:cNvSpPr txBox="1"/>
          <p:nvPr/>
        </p:nvSpPr>
        <p:spPr>
          <a:xfrm>
            <a:off x="6816432" y="5528558"/>
            <a:ext cx="3658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varietal and remove “designation” column?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3DBB9-76C2-DBEB-F7B4-8E7C5895B56E}"/>
              </a:ext>
            </a:extLst>
          </p:cNvPr>
          <p:cNvCxnSpPr>
            <a:cxnSpLocks/>
          </p:cNvCxnSpPr>
          <p:nvPr/>
        </p:nvCxnSpPr>
        <p:spPr>
          <a:xfrm flipV="1">
            <a:off x="6489460" y="5682447"/>
            <a:ext cx="365760" cy="5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D22B30-89CD-F95B-BDEE-41AC5D4E57E0}"/>
              </a:ext>
            </a:extLst>
          </p:cNvPr>
          <p:cNvSpPr txBox="1"/>
          <p:nvPr/>
        </p:nvSpPr>
        <p:spPr>
          <a:xfrm>
            <a:off x="6724595" y="2515580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550545-3A57-0CA5-416A-529D183C8F02}"/>
              </a:ext>
            </a:extLst>
          </p:cNvPr>
          <p:cNvSpPr txBox="1"/>
          <p:nvPr/>
        </p:nvSpPr>
        <p:spPr>
          <a:xfrm>
            <a:off x="7052586" y="277497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Definitions: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AF5D4F-3E50-D3A2-4136-0E5427E064F0}"/>
              </a:ext>
            </a:extLst>
          </p:cNvPr>
          <p:cNvCxnSpPr/>
          <p:nvPr/>
        </p:nvCxnSpPr>
        <p:spPr>
          <a:xfrm>
            <a:off x="6665731" y="2905008"/>
            <a:ext cx="516232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20A742-8B07-9D19-FA77-DE1C90C1413C}"/>
              </a:ext>
            </a:extLst>
          </p:cNvPr>
          <p:cNvSpPr txBox="1"/>
          <p:nvPr/>
        </p:nvSpPr>
        <p:spPr>
          <a:xfrm>
            <a:off x="6840182" y="5314802"/>
            <a:ext cx="451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we vintage year out of title into own column/category?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FB28FA-9AC3-0258-3070-DED47026EC04}"/>
              </a:ext>
            </a:extLst>
          </p:cNvPr>
          <p:cNvCxnSpPr>
            <a:cxnSpLocks/>
          </p:cNvCxnSpPr>
          <p:nvPr/>
        </p:nvCxnSpPr>
        <p:spPr>
          <a:xfrm flipV="1">
            <a:off x="6513210" y="5468691"/>
            <a:ext cx="365760" cy="5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22A572-9D36-8781-FA66-8D58F501536E}"/>
              </a:ext>
            </a:extLst>
          </p:cNvPr>
          <p:cNvSpPr txBox="1"/>
          <p:nvPr/>
        </p:nvSpPr>
        <p:spPr>
          <a:xfrm>
            <a:off x="6840182" y="3604754"/>
            <a:ext cx="3658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varietal and remove “designation” column?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3DED71-E44A-6C68-AD7C-4F789748A798}"/>
              </a:ext>
            </a:extLst>
          </p:cNvPr>
          <p:cNvCxnSpPr>
            <a:cxnSpLocks/>
          </p:cNvCxnSpPr>
          <p:nvPr/>
        </p:nvCxnSpPr>
        <p:spPr>
          <a:xfrm flipV="1">
            <a:off x="6513210" y="3758643"/>
            <a:ext cx="365760" cy="5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6D17B1-A2AF-6BC2-14B2-9A7900569782}"/>
              </a:ext>
            </a:extLst>
          </p:cNvPr>
          <p:cNvSpPr txBox="1"/>
          <p:nvPr/>
        </p:nvSpPr>
        <p:spPr>
          <a:xfrm>
            <a:off x="6840182" y="3355372"/>
            <a:ext cx="436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we pull red vs white out of description to categorize?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8656ED-66B8-94AC-1B80-ED90F07FB332}"/>
              </a:ext>
            </a:extLst>
          </p:cNvPr>
          <p:cNvCxnSpPr>
            <a:cxnSpLocks/>
          </p:cNvCxnSpPr>
          <p:nvPr/>
        </p:nvCxnSpPr>
        <p:spPr>
          <a:xfrm flipV="1">
            <a:off x="6513210" y="3509261"/>
            <a:ext cx="365760" cy="5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AC39ECC-7258-4E1F-4893-DC9BECB88C9E}"/>
              </a:ext>
            </a:extLst>
          </p:cNvPr>
          <p:cNvGrpSpPr/>
          <p:nvPr/>
        </p:nvGrpSpPr>
        <p:grpSpPr>
          <a:xfrm>
            <a:off x="1930645" y="1636707"/>
            <a:ext cx="8457441" cy="3704325"/>
            <a:chOff x="1930645" y="1636707"/>
            <a:chExt cx="8457441" cy="37043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54E230-72E7-B00E-7B01-F425C4D2C575}"/>
                </a:ext>
              </a:extLst>
            </p:cNvPr>
            <p:cNvSpPr/>
            <p:nvPr/>
          </p:nvSpPr>
          <p:spPr>
            <a:xfrm>
              <a:off x="8509182" y="2523405"/>
              <a:ext cx="1878904" cy="1563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25E85E-3498-F3D4-8857-2BAFC6C13325}"/>
                </a:ext>
              </a:extLst>
            </p:cNvPr>
            <p:cNvSpPr/>
            <p:nvPr/>
          </p:nvSpPr>
          <p:spPr>
            <a:xfrm>
              <a:off x="5425712" y="2228549"/>
              <a:ext cx="2265265" cy="2330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CC825A-688C-7705-04C4-35FBFC95DA74}"/>
                </a:ext>
              </a:extLst>
            </p:cNvPr>
            <p:cNvSpPr/>
            <p:nvPr/>
          </p:nvSpPr>
          <p:spPr>
            <a:xfrm>
              <a:off x="2728603" y="3777915"/>
              <a:ext cx="1878904" cy="1563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75995-223B-0570-2445-B73522C4AC13}"/>
                </a:ext>
              </a:extLst>
            </p:cNvPr>
            <p:cNvSpPr/>
            <p:nvPr/>
          </p:nvSpPr>
          <p:spPr>
            <a:xfrm>
              <a:off x="2727642" y="1636707"/>
              <a:ext cx="1878904" cy="1563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6B012C-A38B-A717-8D47-316EEE0B8C1E}"/>
                </a:ext>
              </a:extLst>
            </p:cNvPr>
            <p:cNvSpPr txBox="1"/>
            <p:nvPr/>
          </p:nvSpPr>
          <p:spPr>
            <a:xfrm>
              <a:off x="2993266" y="3863704"/>
              <a:ext cx="147572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COUNTRY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Country 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Province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Region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CFFE5-E4C0-0FB9-24B9-B55514B66E7B}"/>
                </a:ext>
              </a:extLst>
            </p:cNvPr>
            <p:cNvSpPr txBox="1"/>
            <p:nvPr/>
          </p:nvSpPr>
          <p:spPr>
            <a:xfrm>
              <a:off x="5669167" y="2271749"/>
              <a:ext cx="184698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Wine 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Vintage Year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Title </a:t>
              </a:r>
              <a:r>
                <a:rPr lang="en-US" sz="1400" i="1" dirty="0">
                  <a:solidFill>
                    <a:schemeClr val="bg1"/>
                  </a:solidFill>
                </a:rPr>
                <a:t>(wine name)</a:t>
              </a:r>
              <a:endParaRPr lang="en-US" sz="1600" i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Varietal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Price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Description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Rating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D97E4-758C-22C6-AE43-D3CC243B0E27}"/>
                </a:ext>
              </a:extLst>
            </p:cNvPr>
            <p:cNvSpPr txBox="1"/>
            <p:nvPr/>
          </p:nvSpPr>
          <p:spPr>
            <a:xfrm>
              <a:off x="2784891" y="1736582"/>
              <a:ext cx="176638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PRODUCER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Producer 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Designation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Winery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F6909B-31E3-2B48-F6B2-FEC3424B7023}"/>
                </a:ext>
              </a:extLst>
            </p:cNvPr>
            <p:cNvSpPr txBox="1"/>
            <p:nvPr/>
          </p:nvSpPr>
          <p:spPr>
            <a:xfrm>
              <a:off x="8652775" y="2644635"/>
              <a:ext cx="15917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REVIEWER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Reviewer 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Twitter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10841542-F2E0-3A2E-7A91-4D43A604D2FA}"/>
                </a:ext>
              </a:extLst>
            </p:cNvPr>
            <p:cNvCxnSpPr/>
            <p:nvPr/>
          </p:nvCxnSpPr>
          <p:spPr>
            <a:xfrm rot="10800000">
              <a:off x="7215360" y="2768253"/>
              <a:ext cx="1527804" cy="325677"/>
            </a:xfrm>
            <a:prstGeom prst="bentConnector3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AC46C63-72DC-856C-C5CB-4C62B01A342A}"/>
                </a:ext>
              </a:extLst>
            </p:cNvPr>
            <p:cNvCxnSpPr/>
            <p:nvPr/>
          </p:nvCxnSpPr>
          <p:spPr>
            <a:xfrm>
              <a:off x="4466674" y="2228549"/>
              <a:ext cx="1202493" cy="539704"/>
            </a:xfrm>
            <a:prstGeom prst="bentConnector3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0284C6E-16EF-C360-CF2B-FA8D3BFB14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79469" y="2769442"/>
              <a:ext cx="1878161" cy="1175808"/>
            </a:xfrm>
            <a:prstGeom prst="bentConnector3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618775C5-56E0-738D-11A6-9CB366A3C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0645" y="2172928"/>
              <a:ext cx="919028" cy="302318"/>
            </a:xfrm>
            <a:prstGeom prst="bentConnector3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B27CF4B-411C-0308-CF4D-6622FD8AAFD8}"/>
              </a:ext>
            </a:extLst>
          </p:cNvPr>
          <p:cNvSpPr txBox="1"/>
          <p:nvPr/>
        </p:nvSpPr>
        <p:spPr>
          <a:xfrm>
            <a:off x="613775" y="363255"/>
            <a:ext cx="694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 Sketch of ERD for Postgres SQL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03A7C-30C2-C795-73B5-169C4C649E28}"/>
              </a:ext>
            </a:extLst>
          </p:cNvPr>
          <p:cNvSpPr txBox="1"/>
          <p:nvPr/>
        </p:nvSpPr>
        <p:spPr>
          <a:xfrm>
            <a:off x="9312107" y="1366855"/>
            <a:ext cx="2265266" cy="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Do we need the reviewers name &amp; twitter handle?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B9AC80E-D286-ED36-707D-EE03E1A9AB77}"/>
              </a:ext>
            </a:extLst>
          </p:cNvPr>
          <p:cNvSpPr/>
          <p:nvPr/>
        </p:nvSpPr>
        <p:spPr>
          <a:xfrm>
            <a:off x="9927770" y="1878561"/>
            <a:ext cx="166255" cy="5397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170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Hinton</dc:creator>
  <cp:lastModifiedBy>Charlie Hinton</cp:lastModifiedBy>
  <cp:revision>4</cp:revision>
  <dcterms:created xsi:type="dcterms:W3CDTF">2023-03-25T17:41:28Z</dcterms:created>
  <dcterms:modified xsi:type="dcterms:W3CDTF">2023-03-25T19:21:51Z</dcterms:modified>
</cp:coreProperties>
</file>