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D85"/>
    <a:srgbClr val="7030A0"/>
    <a:srgbClr val="544356"/>
    <a:srgbClr val="521B93"/>
    <a:srgbClr val="D883FF"/>
    <a:srgbClr val="AF47FF"/>
    <a:srgbClr val="A74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AA5A-D8CB-A7F8-A5B8-3C082F20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8676B-1521-11D5-F59F-78C48A2BA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BD66-9D90-020F-825F-AE7B6E5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CDCC-C4FC-08B4-99D4-03555336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AD53-1A43-9D46-F7E6-2FEF1C0C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0F61-3715-96F6-E13B-B3CBD680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7984-9F82-0739-49C7-A867D30E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F846-7BCB-FC3E-B92D-6A9F4016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561B-B590-2600-23DD-D6620E3A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560-554A-19D7-DBDF-C7FCF705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6F7BB-8121-6519-E635-13E014584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09431-1AFD-F943-7E2D-C0B73DE7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4018-A09E-4CE3-2F3D-BFC2C14E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78B8-ED5A-1762-82A0-DF2350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E8A8-F0A5-0B75-D7A3-B67F9710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BADB-CB3F-BFB6-6FC4-6354AFC8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7D4A-EBA0-F2B0-07B2-9FBE160E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9280-910A-45C8-4933-F9E6F871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1F3E-8C42-0DA3-9C4E-C5315C4A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3D9-0E1A-5D1C-BBF7-668A7DD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55C6-11CD-15F3-4929-9FA5AF69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2992-6D4C-C414-3668-19B395438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3E96-CDE0-D0FF-FDF8-3372D7E5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72D8-6230-03AE-4C55-35765927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ABD6-D0E6-9667-A1C9-C046B737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7830-DA60-0C08-2258-80B56985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4917-1111-6FCD-6489-6025FCD78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B8FC-A0B3-9307-6498-E7DE6BCB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9FE4-F369-7FE3-54E2-88E7226D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B946-0338-76AE-4052-3593F1D9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7D5E-943D-CBAA-E1ED-CEC9548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639-7812-CB17-7594-648D3AD3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A040-BEFC-FCB1-8BD9-BF914255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E05A6-0E52-5025-D52A-A4C55FD0D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979EF-64E0-6B7E-17FE-82EE20B3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631BE-A3BB-0A64-A13E-871BBE09C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FA0A0-2566-C75C-FB7B-845BBBA2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DBCB7-DDA8-5771-0BD8-CD93FA40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6C1B-BE59-B70B-68EA-19579145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FDC0-1366-D708-4EDF-743EB2BD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D09ED-E811-4044-936A-8D4EC336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171A4-5658-7E0E-EBBF-8E713DC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DB37-20D8-2697-335C-BB1B9F90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D743-AAD2-781B-3139-EEC9885E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870D-2A29-377A-42B4-B404B8F8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32-6AFB-FFD5-8C0B-C4FD6831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95A1-2F4A-7A2B-F5ED-9968D562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2A50-D1EB-7B30-8EA6-1D7B717F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95B1-6393-2319-F48A-78F4611C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FD5B5-8C9D-A28E-7474-D3788FF1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684B3-D09A-E021-9C82-1C965750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A6DC-427E-B635-8A00-865843F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904C-0D2A-29AF-500C-066C655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45E41-97A5-DF6A-6B58-06B55AE43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0C64A-DF7A-1912-D7F8-84E31E18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535D-CEB9-D8E0-4A22-1C922C65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1779-A3B7-4B5C-E957-3BA778B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6490-DB05-5032-FA86-F4972DFC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9AF99-9AA3-CE27-1634-E0D0F53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4BAF-C82A-28C9-4C2F-B8350D90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21B2-CA76-C056-BB56-BAFAE74A6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8D03-1840-C040-ABB8-32AD92657D20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85AC-9A15-2AF9-483C-738B13EA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8FEE-3D76-4852-D8B0-FE971C33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16FF-0CB1-354A-91AC-F298214F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E36228-E9FE-3428-1D19-7D3D4628D8B2}"/>
              </a:ext>
            </a:extLst>
          </p:cNvPr>
          <p:cNvSpPr/>
          <p:nvPr/>
        </p:nvSpPr>
        <p:spPr>
          <a:xfrm>
            <a:off x="0" y="6638664"/>
            <a:ext cx="12192000" cy="228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Copyright Data Viz-Wizards 2023</a:t>
            </a:r>
          </a:p>
        </p:txBody>
      </p:sp>
      <p:pic>
        <p:nvPicPr>
          <p:cNvPr id="30" name="Picture 29" descr="Map&#10;&#10;Description automatically generated">
            <a:extLst>
              <a:ext uri="{FF2B5EF4-FFF2-40B4-BE49-F238E27FC236}">
                <a16:creationId xmlns:a16="http://schemas.microsoft.com/office/drawing/2014/main" id="{DF5B59AB-3CD6-0E81-06A6-7530D762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6208"/>
            <a:ext cx="5194300" cy="2520317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164347-74C4-4BE2-5B4D-AC9C919C458C}"/>
              </a:ext>
            </a:extLst>
          </p:cNvPr>
          <p:cNvSpPr/>
          <p:nvPr/>
        </p:nvSpPr>
        <p:spPr>
          <a:xfrm>
            <a:off x="3459266" y="4732405"/>
            <a:ext cx="2475684" cy="451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2D9C5E-6B58-450C-F12B-A8BC2DACFF47}"/>
              </a:ext>
            </a:extLst>
          </p:cNvPr>
          <p:cNvSpPr txBox="1"/>
          <p:nvPr/>
        </p:nvSpPr>
        <p:spPr>
          <a:xfrm>
            <a:off x="4155530" y="343027"/>
            <a:ext cx="44875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grape choice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Wine Selector Dashboard</a:t>
            </a:r>
          </a:p>
        </p:txBody>
      </p:sp>
      <p:pic>
        <p:nvPicPr>
          <p:cNvPr id="79" name="Picture 78" descr="Diagram&#10;&#10;Description automatically generated with low confidence">
            <a:extLst>
              <a:ext uri="{FF2B5EF4-FFF2-40B4-BE49-F238E27FC236}">
                <a16:creationId xmlns:a16="http://schemas.microsoft.com/office/drawing/2014/main" id="{7012D1C5-5796-E047-6391-E44712279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9" r="32421"/>
          <a:stretch/>
        </p:blipFill>
        <p:spPr>
          <a:xfrm>
            <a:off x="261613" y="3129904"/>
            <a:ext cx="2917131" cy="99114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BF4D0EC-4B45-6336-C626-43CAAA72C7C6}"/>
              </a:ext>
            </a:extLst>
          </p:cNvPr>
          <p:cNvSpPr/>
          <p:nvPr/>
        </p:nvSpPr>
        <p:spPr>
          <a:xfrm>
            <a:off x="229761" y="3097172"/>
            <a:ext cx="45719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0A6FF5-7140-888A-0254-F18A14B62BBD}"/>
              </a:ext>
            </a:extLst>
          </p:cNvPr>
          <p:cNvSpPr txBox="1"/>
          <p:nvPr/>
        </p:nvSpPr>
        <p:spPr>
          <a:xfrm>
            <a:off x="7554770" y="2696208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Wine Ratings by Country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B075A4-EB6B-4C62-7523-1A4A173E1607}"/>
              </a:ext>
            </a:extLst>
          </p:cNvPr>
          <p:cNvSpPr/>
          <p:nvPr/>
        </p:nvSpPr>
        <p:spPr>
          <a:xfrm>
            <a:off x="144061" y="3063860"/>
            <a:ext cx="3034683" cy="111161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58F2F9-EFE8-D499-1629-4B987D74FABF}"/>
              </a:ext>
            </a:extLst>
          </p:cNvPr>
          <p:cNvSpPr txBox="1"/>
          <p:nvPr/>
        </p:nvSpPr>
        <p:spPr>
          <a:xfrm>
            <a:off x="335810" y="2696208"/>
            <a:ext cx="271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Wine Selection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3FC6F0-DB12-1809-5F03-A0FFC8493A92}"/>
              </a:ext>
            </a:extLst>
          </p:cNvPr>
          <p:cNvSpPr txBox="1"/>
          <p:nvPr/>
        </p:nvSpPr>
        <p:spPr>
          <a:xfrm>
            <a:off x="2112241" y="2158548"/>
            <a:ext cx="7918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the interactive </a:t>
            </a:r>
            <a:r>
              <a:rPr lang="en-US" sz="2000" b="1" dirty="0">
                <a:solidFill>
                  <a:srgbClr val="7030A0"/>
                </a:solidFill>
              </a:rPr>
              <a:t>Wine Selection Parameters </a:t>
            </a:r>
            <a:r>
              <a:rPr lang="en-US" sz="2000" dirty="0"/>
              <a:t>below to find you next fav!</a:t>
            </a:r>
          </a:p>
        </p:txBody>
      </p:sp>
      <p:pic>
        <p:nvPicPr>
          <p:cNvPr id="27" name="Picture 26" descr="A picture containing text, writing implement, stationary, pen&#10;&#10;Description automatically generated">
            <a:extLst>
              <a:ext uri="{FF2B5EF4-FFF2-40B4-BE49-F238E27FC236}">
                <a16:creationId xmlns:a16="http://schemas.microsoft.com/office/drawing/2014/main" id="{C3C4E62D-4804-0F96-8C8E-BA8B58A3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68" y="5115776"/>
            <a:ext cx="11297783" cy="146709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DE28E0C-2BA0-0A0F-D58E-0C07A88FAD0A}"/>
              </a:ext>
            </a:extLst>
          </p:cNvPr>
          <p:cNvSpPr/>
          <p:nvPr/>
        </p:nvSpPr>
        <p:spPr>
          <a:xfrm>
            <a:off x="-12032" y="6563436"/>
            <a:ext cx="12192000" cy="753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42EF81-FBEC-EF07-14AD-7A40E55430FD}"/>
              </a:ext>
            </a:extLst>
          </p:cNvPr>
          <p:cNvGrpSpPr/>
          <p:nvPr/>
        </p:nvGrpSpPr>
        <p:grpSpPr>
          <a:xfrm>
            <a:off x="3438177" y="2663733"/>
            <a:ext cx="2496773" cy="2724937"/>
            <a:chOff x="701000" y="1391614"/>
            <a:chExt cx="2821314" cy="3642484"/>
          </a:xfrm>
        </p:grpSpPr>
        <p:pic>
          <p:nvPicPr>
            <p:cNvPr id="46" name="Picture 45" descr="Chart, funnel chart&#10;&#10;Description automatically generated">
              <a:extLst>
                <a:ext uri="{FF2B5EF4-FFF2-40B4-BE49-F238E27FC236}">
                  <a16:creationId xmlns:a16="http://schemas.microsoft.com/office/drawing/2014/main" id="{B9B4933A-D98C-FD80-4009-8984455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724831" y="1486507"/>
              <a:ext cx="2797483" cy="317098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A3EDBD-49EE-EF0C-893C-39ADD9109900}"/>
                </a:ext>
              </a:extLst>
            </p:cNvPr>
            <p:cNvSpPr/>
            <p:nvPr/>
          </p:nvSpPr>
          <p:spPr>
            <a:xfrm>
              <a:off x="974558" y="1486507"/>
              <a:ext cx="2298031" cy="240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71E116-6D21-8F12-C5AB-E674947D1EF6}"/>
                </a:ext>
              </a:extLst>
            </p:cNvPr>
            <p:cNvSpPr/>
            <p:nvPr/>
          </p:nvSpPr>
          <p:spPr>
            <a:xfrm>
              <a:off x="734778" y="1828317"/>
              <a:ext cx="779116" cy="2930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A585B5-06DC-F907-2AC5-0120B64D8EAE}"/>
                </a:ext>
              </a:extLst>
            </p:cNvPr>
            <p:cNvSpPr/>
            <p:nvPr/>
          </p:nvSpPr>
          <p:spPr>
            <a:xfrm>
              <a:off x="1532408" y="2096473"/>
              <a:ext cx="137160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F1697F-7471-E358-1743-8AA5027784CB}"/>
                </a:ext>
              </a:extLst>
            </p:cNvPr>
            <p:cNvSpPr/>
            <p:nvPr/>
          </p:nvSpPr>
          <p:spPr>
            <a:xfrm>
              <a:off x="1532408" y="2349135"/>
              <a:ext cx="118872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3FA852-DF02-DDB0-1205-F0FAD9541B67}"/>
                </a:ext>
              </a:extLst>
            </p:cNvPr>
            <p:cNvSpPr/>
            <p:nvPr/>
          </p:nvSpPr>
          <p:spPr>
            <a:xfrm>
              <a:off x="1532408" y="2613831"/>
              <a:ext cx="109728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EA2016-F543-64D0-8928-4B0EE32B1DC8}"/>
                </a:ext>
              </a:extLst>
            </p:cNvPr>
            <p:cNvSpPr/>
            <p:nvPr/>
          </p:nvSpPr>
          <p:spPr>
            <a:xfrm>
              <a:off x="1532408" y="2866491"/>
              <a:ext cx="109728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630C7C-176E-6303-EA2B-041267AFC35D}"/>
                </a:ext>
              </a:extLst>
            </p:cNvPr>
            <p:cNvSpPr/>
            <p:nvPr/>
          </p:nvSpPr>
          <p:spPr>
            <a:xfrm>
              <a:off x="1532408" y="3131186"/>
              <a:ext cx="91440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F0730A9-EAC8-AA62-45FB-5E4CD3DF1E59}"/>
                </a:ext>
              </a:extLst>
            </p:cNvPr>
            <p:cNvSpPr/>
            <p:nvPr/>
          </p:nvSpPr>
          <p:spPr>
            <a:xfrm>
              <a:off x="1532408" y="3383850"/>
              <a:ext cx="64008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639DE8-24E8-0E3B-B151-EF06A45057EA}"/>
                </a:ext>
              </a:extLst>
            </p:cNvPr>
            <p:cNvSpPr/>
            <p:nvPr/>
          </p:nvSpPr>
          <p:spPr>
            <a:xfrm>
              <a:off x="1532408" y="3648542"/>
              <a:ext cx="54864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8B4494-1B71-74D4-874F-9CE8E129DB6E}"/>
                </a:ext>
              </a:extLst>
            </p:cNvPr>
            <p:cNvSpPr/>
            <p:nvPr/>
          </p:nvSpPr>
          <p:spPr>
            <a:xfrm>
              <a:off x="1532408" y="4165907"/>
              <a:ext cx="45720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5517EA-28D3-C9DA-09C5-67CE9C22EE24}"/>
                </a:ext>
              </a:extLst>
            </p:cNvPr>
            <p:cNvSpPr/>
            <p:nvPr/>
          </p:nvSpPr>
          <p:spPr>
            <a:xfrm>
              <a:off x="1532408" y="1843807"/>
              <a:ext cx="164592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DBCC03-D534-78B7-4E1A-6B034DA4B3AD}"/>
                </a:ext>
              </a:extLst>
            </p:cNvPr>
            <p:cNvSpPr/>
            <p:nvPr/>
          </p:nvSpPr>
          <p:spPr>
            <a:xfrm>
              <a:off x="1532408" y="3913238"/>
              <a:ext cx="457200" cy="2011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D64B78-EAAB-2B70-7E41-6260350E0E05}"/>
                </a:ext>
              </a:extLst>
            </p:cNvPr>
            <p:cNvSpPr/>
            <p:nvPr/>
          </p:nvSpPr>
          <p:spPr>
            <a:xfrm>
              <a:off x="724830" y="4381356"/>
              <a:ext cx="2797483" cy="652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033330-026E-9F93-AD79-95FC5BE55768}"/>
                </a:ext>
              </a:extLst>
            </p:cNvPr>
            <p:cNvSpPr txBox="1"/>
            <p:nvPr/>
          </p:nvSpPr>
          <p:spPr>
            <a:xfrm>
              <a:off x="2348803" y="4320066"/>
              <a:ext cx="393682" cy="34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19977B-65D6-7FA5-F876-F1CE174D05A7}"/>
                </a:ext>
              </a:extLst>
            </p:cNvPr>
            <p:cNvSpPr txBox="1"/>
            <p:nvPr/>
          </p:nvSpPr>
          <p:spPr>
            <a:xfrm>
              <a:off x="1374241" y="4320066"/>
              <a:ext cx="393682" cy="34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63C620-2D05-0198-CB81-F2718E703845}"/>
                </a:ext>
              </a:extLst>
            </p:cNvPr>
            <p:cNvSpPr txBox="1"/>
            <p:nvPr/>
          </p:nvSpPr>
          <p:spPr>
            <a:xfrm>
              <a:off x="1855512" y="4320066"/>
              <a:ext cx="393682" cy="34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C0EFC3-72FA-A5B6-3048-62434F6A588A}"/>
                </a:ext>
              </a:extLst>
            </p:cNvPr>
            <p:cNvSpPr txBox="1"/>
            <p:nvPr/>
          </p:nvSpPr>
          <p:spPr>
            <a:xfrm>
              <a:off x="2775680" y="4320066"/>
              <a:ext cx="484161" cy="34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15D1D9-E383-C383-CA1E-77AB588C57A0}"/>
                </a:ext>
              </a:extLst>
            </p:cNvPr>
            <p:cNvSpPr txBox="1"/>
            <p:nvPr/>
          </p:nvSpPr>
          <p:spPr>
            <a:xfrm>
              <a:off x="791478" y="2062907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CE5325-1DC4-CD4E-8C40-BA2235C46620}"/>
                </a:ext>
              </a:extLst>
            </p:cNvPr>
            <p:cNvSpPr txBox="1"/>
            <p:nvPr/>
          </p:nvSpPr>
          <p:spPr>
            <a:xfrm>
              <a:off x="791478" y="2315564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257C1B-55BE-CA66-55B4-94A346E84777}"/>
                </a:ext>
              </a:extLst>
            </p:cNvPr>
            <p:cNvSpPr txBox="1"/>
            <p:nvPr/>
          </p:nvSpPr>
          <p:spPr>
            <a:xfrm>
              <a:off x="791478" y="2568232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AA8F2D2-9B62-2BA6-0C7C-EE8EE7505C1E}"/>
                </a:ext>
              </a:extLst>
            </p:cNvPr>
            <p:cNvSpPr txBox="1"/>
            <p:nvPr/>
          </p:nvSpPr>
          <p:spPr>
            <a:xfrm>
              <a:off x="791478" y="3614981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8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A169AF-CE10-862E-4E85-557BEF29B3B4}"/>
                </a:ext>
              </a:extLst>
            </p:cNvPr>
            <p:cNvSpPr txBox="1"/>
            <p:nvPr/>
          </p:nvSpPr>
          <p:spPr>
            <a:xfrm>
              <a:off x="701000" y="4108279"/>
              <a:ext cx="81284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10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F7F0B8-D54D-E31D-38B0-6FF5C46877D2}"/>
                </a:ext>
              </a:extLst>
            </p:cNvPr>
            <p:cNvSpPr txBox="1"/>
            <p:nvPr/>
          </p:nvSpPr>
          <p:spPr>
            <a:xfrm>
              <a:off x="791479" y="1798209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CFBE84-F69C-0670-E806-959CAD78BA58}"/>
                </a:ext>
              </a:extLst>
            </p:cNvPr>
            <p:cNvSpPr txBox="1"/>
            <p:nvPr/>
          </p:nvSpPr>
          <p:spPr>
            <a:xfrm>
              <a:off x="791478" y="2832925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9B8A70-B960-BB3C-F673-6AA76C2DAD20}"/>
                </a:ext>
              </a:extLst>
            </p:cNvPr>
            <p:cNvSpPr txBox="1"/>
            <p:nvPr/>
          </p:nvSpPr>
          <p:spPr>
            <a:xfrm>
              <a:off x="791478" y="3097620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42038E-B18E-7F42-1090-B06A6878ABF8}"/>
                </a:ext>
              </a:extLst>
            </p:cNvPr>
            <p:cNvSpPr txBox="1"/>
            <p:nvPr/>
          </p:nvSpPr>
          <p:spPr>
            <a:xfrm>
              <a:off x="791478" y="3350284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FD349-A1A8-853B-E46F-EA3607512A33}"/>
                </a:ext>
              </a:extLst>
            </p:cNvPr>
            <p:cNvSpPr txBox="1"/>
            <p:nvPr/>
          </p:nvSpPr>
          <p:spPr>
            <a:xfrm>
              <a:off x="791478" y="3879675"/>
              <a:ext cx="722364" cy="3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Wine 9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4403BB-46F0-93B7-F5A4-9352359905E0}"/>
                </a:ext>
              </a:extLst>
            </p:cNvPr>
            <p:cNvSpPr txBox="1"/>
            <p:nvPr/>
          </p:nvSpPr>
          <p:spPr>
            <a:xfrm>
              <a:off x="1083813" y="1391614"/>
              <a:ext cx="2043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 10 Rated Wines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07A0DBE-7590-5E15-BFC9-29D7F219035A}"/>
              </a:ext>
            </a:extLst>
          </p:cNvPr>
          <p:cNvSpPr txBox="1"/>
          <p:nvPr/>
        </p:nvSpPr>
        <p:spPr>
          <a:xfrm>
            <a:off x="5061153" y="51746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Wine Choices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B88392-EEF8-9C7A-227F-84F1AD629D2D}"/>
              </a:ext>
            </a:extLst>
          </p:cNvPr>
          <p:cNvCxnSpPr/>
          <p:nvPr/>
        </p:nvCxnSpPr>
        <p:spPr>
          <a:xfrm>
            <a:off x="158945" y="5149933"/>
            <a:ext cx="11887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04B3B1-D959-BBD4-AB91-4BD8ECD3698E}"/>
              </a:ext>
            </a:extLst>
          </p:cNvPr>
          <p:cNvCxnSpPr/>
          <p:nvPr/>
        </p:nvCxnSpPr>
        <p:spPr>
          <a:xfrm>
            <a:off x="158945" y="2599186"/>
            <a:ext cx="11887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398C2A2-5AA8-578B-C87D-AD2F3DA9E5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53" b="11363"/>
          <a:stretch/>
        </p:blipFill>
        <p:spPr>
          <a:xfrm>
            <a:off x="6545" y="603"/>
            <a:ext cx="12192000" cy="184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B9E7-E01F-1F34-AFF9-46730AFC9E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899"/>
          <a:stretch/>
        </p:blipFill>
        <p:spPr>
          <a:xfrm>
            <a:off x="6545" y="1801311"/>
            <a:ext cx="7772400" cy="314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C6E5BB-27CC-195A-71F9-9FF6510134F7}"/>
              </a:ext>
            </a:extLst>
          </p:cNvPr>
          <p:cNvSpPr/>
          <p:nvPr/>
        </p:nvSpPr>
        <p:spPr>
          <a:xfrm>
            <a:off x="7778945" y="1801311"/>
            <a:ext cx="4419600" cy="314306"/>
          </a:xfrm>
          <a:prstGeom prst="rect">
            <a:avLst/>
          </a:prstGeom>
          <a:solidFill>
            <a:srgbClr val="7C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Hinton</dc:creator>
  <cp:lastModifiedBy>Charlie Hinton</cp:lastModifiedBy>
  <cp:revision>7</cp:revision>
  <dcterms:created xsi:type="dcterms:W3CDTF">2023-03-24T14:27:38Z</dcterms:created>
  <dcterms:modified xsi:type="dcterms:W3CDTF">2023-03-26T12:20:07Z</dcterms:modified>
</cp:coreProperties>
</file>