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8"/>
  </p:notesMasterIdLst>
  <p:sldIdLst>
    <p:sldId id="295" r:id="rId3"/>
    <p:sldId id="298" r:id="rId4"/>
    <p:sldId id="307" r:id="rId5"/>
    <p:sldId id="296" r:id="rId6"/>
    <p:sldId id="302" r:id="rId7"/>
    <p:sldId id="294" r:id="rId9"/>
    <p:sldId id="303" r:id="rId10"/>
    <p:sldId id="301" r:id="rId11"/>
    <p:sldId id="319" r:id="rId12"/>
    <p:sldId id="308" r:id="rId13"/>
    <p:sldId id="310" r:id="rId14"/>
    <p:sldId id="311" r:id="rId15"/>
    <p:sldId id="309" r:id="rId16"/>
    <p:sldId id="312" r:id="rId17"/>
    <p:sldId id="30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9" autoAdjust="0"/>
    <p:restoredTop sz="88703" autoAdjust="0"/>
  </p:normalViewPr>
  <p:slideViewPr>
    <p:cSldViewPr>
      <p:cViewPr varScale="1">
        <p:scale>
          <a:sx n="68" d="100"/>
          <a:sy n="68" d="100"/>
        </p:scale>
        <p:origin x="104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A01F4-D6C7-47C5-B810-1A7F7AF2E3C2}" type="datetimeFigureOut">
              <a:rPr lang="pl-PL" smtClean="0"/>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Kliknij, aby edytować style wzorca tekstu</a:t>
            </a:r>
            <a:endParaRPr lang="pl-PL" smtClean="0"/>
          </a:p>
          <a:p>
            <a:pPr lvl="1"/>
            <a:r>
              <a:rPr lang="pl-PL" smtClean="0"/>
              <a:t>Drugi poziom</a:t>
            </a:r>
            <a:endParaRPr lang="pl-PL" smtClean="0"/>
          </a:p>
          <a:p>
            <a:pPr lvl="2"/>
            <a:r>
              <a:rPr lang="pl-PL" smtClean="0"/>
              <a:t>Trzeci poziom</a:t>
            </a:r>
            <a:endParaRPr lang="pl-PL" smtClean="0"/>
          </a:p>
          <a:p>
            <a:pPr lvl="3"/>
            <a:r>
              <a:rPr lang="pl-PL" smtClean="0"/>
              <a:t>Czwarty poziom</a:t>
            </a:r>
            <a:endParaRPr lang="pl-PL" smtClean="0"/>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2C6AE-256E-4A99-BE96-174C83F34963}" type="slidenum">
              <a:rPr lang="pl-PL" smtClean="0"/>
            </a:fld>
            <a:endParaRPr lang="pl-P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174F52E3-23CE-4B06-B884-14A686E3AA21}" type="slidenum">
              <a:rPr lang="pl-PL" altLang="pl-PL"/>
            </a:fld>
            <a:endParaRPr lang="pl-PL" altLang="pl-PL"/>
          </a:p>
        </p:txBody>
      </p:sp>
      <p:sp>
        <p:nvSpPr>
          <p:cNvPr id="1536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0FEA711B-ACC1-4348-B278-3C767C013081}" type="slidenum">
              <a:rPr lang="pl-PL" altLang="pl-PL"/>
            </a:fld>
            <a:endParaRPr lang="pl-PL" altLang="pl-PL"/>
          </a:p>
        </p:txBody>
      </p:sp>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Rectangle 2"/>
          <p:cNvSpPr txBox="1">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B90F9F8D-C70D-4B98-AEDD-80939109B462}" type="slidenum">
              <a:rPr lang="pl-PL" altLang="pl-PL"/>
            </a:fld>
            <a:endParaRPr lang="pl-PL" altLang="pl-PL"/>
          </a:p>
        </p:txBody>
      </p:sp>
      <p:sp>
        <p:nvSpPr>
          <p:cNvPr id="1433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Rectangle 2"/>
          <p:cNvSpPr txBox="1">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B90F9F8D-C70D-4B98-AEDD-80939109B462}" type="slidenum">
              <a:rPr lang="pl-PL" altLang="pl-PL"/>
            </a:fld>
            <a:endParaRPr lang="pl-PL" altLang="pl-PL"/>
          </a:p>
        </p:txBody>
      </p:sp>
      <p:sp>
        <p:nvSpPr>
          <p:cNvPr id="1433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Rectangle 2"/>
          <p:cNvSpPr txBox="1">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B90F9F8D-C70D-4B98-AEDD-80939109B462}" type="slidenum">
              <a:rPr lang="pl-PL" altLang="pl-PL"/>
            </a:fld>
            <a:endParaRPr lang="pl-PL" altLang="pl-PL"/>
          </a:p>
        </p:txBody>
      </p:sp>
      <p:sp>
        <p:nvSpPr>
          <p:cNvPr id="1433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Rectangle 2"/>
          <p:cNvSpPr txBox="1">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p:txBody>
          <a:bodyPr/>
          <a:lstStyle/>
          <a:p>
            <a:fld id="{4E8E752C-617C-4D3C-A975-275C241AD775}" type="slidenum">
              <a:rPr lang="pl-PL" altLang="pl-PL"/>
            </a:fld>
            <a:endParaRPr lang="pl-PL" altLang="pl-PL"/>
          </a:p>
        </p:txBody>
      </p:sp>
      <p:sp>
        <p:nvSpPr>
          <p:cNvPr id="1945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p:cNvSpPr txBox="1">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124530"/>
            <a:ext cx="6858000" cy="2387600"/>
          </a:xfrm>
        </p:spPr>
        <p:txBody>
          <a:bodyPr anchor="b">
            <a:normAutofit/>
          </a:bodyPr>
          <a:lstStyle>
            <a:lvl1pPr algn="ctr">
              <a:defRPr sz="4500"/>
            </a:lvl1pPr>
          </a:lstStyle>
          <a:p>
            <a:r>
              <a:rPr lang="pl-PL" smtClean="0"/>
              <a:t>Kliknij, aby edytować styl</a:t>
            </a:r>
            <a:endParaRPr lang="en-US" dirty="0"/>
          </a:p>
        </p:txBody>
      </p:sp>
      <p:sp>
        <p:nvSpPr>
          <p:cNvPr id="3" name="Subtitle 2"/>
          <p:cNvSpPr>
            <a:spLocks noGrp="1"/>
          </p:cNvSpPr>
          <p:nvPr>
            <p:ph type="subTitle" idx="1" hasCustomPrompt="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pl-PL" smtClean="0"/>
              <a:t>Kliknij, aby edytować styl wzorca podtytułu</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B82215-DC80-42DA-B3C9-BD7CC7703F61}"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l-PL" smtClean="0"/>
              <a:t>Kliknij, aby edytować styl</a:t>
            </a:r>
            <a:endParaRPr lang="en-US"/>
          </a:p>
        </p:txBody>
      </p:sp>
      <p:sp>
        <p:nvSpPr>
          <p:cNvPr id="3" name="Vertical Text Placeholder 2"/>
          <p:cNvSpPr>
            <a:spLocks noGrp="1"/>
          </p:cNvSpPr>
          <p:nvPr>
            <p:ph type="body" orient="vert" idx="1" hasCustomPrompt="1"/>
          </p:nvPr>
        </p:nvSpPr>
        <p:spPr/>
        <p:txBody>
          <a:bodyPr vert="eaVert"/>
          <a:lstStyle/>
          <a:p>
            <a:pPr lvl="0"/>
            <a:r>
              <a:rPr lang="pl-PL" smtClean="0"/>
              <a:t>Kliknij, aby edytować style wzorca tekstu</a:t>
            </a:r>
            <a:endParaRPr lang="pl-PL" smtClean="0"/>
          </a:p>
          <a:p>
            <a:pPr lvl="1"/>
            <a:r>
              <a:rPr lang="pl-PL" smtClean="0"/>
              <a:t>Drugi poziom</a:t>
            </a:r>
            <a:endParaRPr lang="pl-PL" smtClean="0"/>
          </a:p>
          <a:p>
            <a:pPr lvl="2"/>
            <a:r>
              <a:rPr lang="pl-PL" smtClean="0"/>
              <a:t>Trzeci poziom</a:t>
            </a:r>
            <a:endParaRPr lang="pl-PL" smtClean="0"/>
          </a:p>
          <a:p>
            <a:pPr lvl="3"/>
            <a:r>
              <a:rPr lang="pl-PL" smtClean="0"/>
              <a:t>Czwarty poziom</a:t>
            </a:r>
            <a:endParaRPr lang="pl-PL" smtClean="0"/>
          </a:p>
          <a:p>
            <a:pPr lvl="4"/>
            <a:r>
              <a:rPr lang="pl-PL" smtClean="0"/>
              <a:t>Piąty poziom</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B82215-DC80-42DA-B3C9-BD7CC7703F61}"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543675" y="360362"/>
            <a:ext cx="1971675" cy="5811838"/>
          </a:xfrm>
        </p:spPr>
        <p:txBody>
          <a:bodyPr vert="eaVert"/>
          <a:lstStyle/>
          <a:p>
            <a:r>
              <a:rPr lang="pl-PL" smtClean="0"/>
              <a:t>Kliknij, aby edytować styl</a:t>
            </a:r>
            <a:endParaRPr lang="en-US"/>
          </a:p>
        </p:txBody>
      </p:sp>
      <p:sp>
        <p:nvSpPr>
          <p:cNvPr id="3" name="Vertical Text Placeholder 2"/>
          <p:cNvSpPr>
            <a:spLocks noGrp="1"/>
          </p:cNvSpPr>
          <p:nvPr>
            <p:ph type="body" orient="vert" idx="1" hasCustomPrompt="1"/>
          </p:nvPr>
        </p:nvSpPr>
        <p:spPr>
          <a:xfrm>
            <a:off x="628650" y="360363"/>
            <a:ext cx="5800725" cy="5811837"/>
          </a:xfrm>
        </p:spPr>
        <p:txBody>
          <a:bodyPr vert="eaVert"/>
          <a:lstStyle/>
          <a:p>
            <a:pPr lvl="0"/>
            <a:r>
              <a:rPr lang="pl-PL" smtClean="0"/>
              <a:t>Kliknij, aby edytować style wzorca tekstu</a:t>
            </a:r>
            <a:endParaRPr lang="pl-PL" smtClean="0"/>
          </a:p>
          <a:p>
            <a:pPr lvl="1"/>
            <a:r>
              <a:rPr lang="pl-PL" smtClean="0"/>
              <a:t>Drugi poziom</a:t>
            </a:r>
            <a:endParaRPr lang="pl-PL" smtClean="0"/>
          </a:p>
          <a:p>
            <a:pPr lvl="2"/>
            <a:r>
              <a:rPr lang="pl-PL" smtClean="0"/>
              <a:t>Trzeci poziom</a:t>
            </a:r>
            <a:endParaRPr lang="pl-PL" smtClean="0"/>
          </a:p>
          <a:p>
            <a:pPr lvl="3"/>
            <a:r>
              <a:rPr lang="pl-PL" smtClean="0"/>
              <a:t>Czwarty poziom</a:t>
            </a:r>
            <a:endParaRPr lang="pl-PL" smtClean="0"/>
          </a:p>
          <a:p>
            <a:pPr lvl="4"/>
            <a:r>
              <a:rPr lang="pl-PL" smtClean="0"/>
              <a:t>Piąty poziom</a:t>
            </a:r>
            <a:endParaRPr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B82215-DC80-42DA-B3C9-BD7CC7703F61}" type="slidenum">
              <a:rPr lang="en-GB" smtClean="0"/>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ytuł i punktory">
    <p:spTree>
      <p:nvGrpSpPr>
        <p:cNvPr id="1" name=""/>
        <p:cNvGrpSpPr/>
        <p:nvPr/>
      </p:nvGrpSpPr>
      <p:grpSpPr>
        <a:xfrm>
          <a:off x="0" y="0"/>
          <a:ext cx="0" cy="0"/>
          <a:chOff x="0" y="0"/>
          <a:chExt cx="0" cy="0"/>
        </a:xfrm>
      </p:grpSpPr>
      <p:sp>
        <p:nvSpPr>
          <p:cNvPr id="60" name="Shape 60"/>
          <p:cNvSpPr>
            <a:spLocks noGrp="1"/>
          </p:cNvSpPr>
          <p:nvPr>
            <p:ph type="title" hasCustomPrompt="1"/>
          </p:nvPr>
        </p:nvSpPr>
        <p:spPr>
          <a:prstGeom prst="rect">
            <a:avLst/>
          </a:prstGeom>
        </p:spPr>
        <p:txBody>
          <a:bodyPr/>
          <a:lstStyle/>
          <a:p>
            <a:r>
              <a:t>Tekst tytułowy</a:t>
            </a:r>
          </a:p>
        </p:txBody>
      </p:sp>
      <p:sp>
        <p:nvSpPr>
          <p:cNvPr id="61" name="Shape 61"/>
          <p:cNvSpPr>
            <a:spLocks noGrp="1"/>
          </p:cNvSpPr>
          <p:nvPr>
            <p:ph type="body" idx="1" hasCustomPrompt="1"/>
          </p:nvPr>
        </p:nvSpPr>
        <p:spPr>
          <a:prstGeom prst="rect">
            <a:avLst/>
          </a:prstGeom>
        </p:spPr>
        <p:txBody>
          <a:bodyPr/>
          <a:lstStyle/>
          <a:p>
            <a:r>
              <a:t>Treść - poziom 1</a:t>
            </a:r>
          </a:p>
          <a:p>
            <a:pPr lvl="1"/>
            <a:r>
              <a:t>Treść - poziom 2</a:t>
            </a:r>
          </a:p>
          <a:p>
            <a:pPr lvl="2"/>
            <a:r>
              <a:t>Treść - poziom 3</a:t>
            </a:r>
          </a:p>
          <a:p>
            <a:pPr lvl="3"/>
            <a:r>
              <a:t>Treść - poziom 4</a:t>
            </a:r>
          </a:p>
          <a:p>
            <a:pPr lvl="4"/>
            <a:r>
              <a:t>Treść - poziom 5</a:t>
            </a:r>
          </a:p>
        </p:txBody>
      </p:sp>
      <p:sp>
        <p:nvSpPr>
          <p:cNvPr id="62" name="Shape 62"/>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l-PL" smtClean="0"/>
              <a:t>Kliknij, aby edytować styl</a:t>
            </a:r>
            <a:endParaRPr lang="en-US" dirty="0"/>
          </a:p>
        </p:txBody>
      </p:sp>
      <p:sp>
        <p:nvSpPr>
          <p:cNvPr id="3" name="Content Placeholder 2"/>
          <p:cNvSpPr>
            <a:spLocks noGrp="1"/>
          </p:cNvSpPr>
          <p:nvPr>
            <p:ph idx="1" hasCustomPrompt="1"/>
          </p:nvPr>
        </p:nvSpPr>
        <p:spPr/>
        <p:txBody>
          <a:bodyPr/>
          <a:lstStyle/>
          <a:p>
            <a:pPr lvl="0"/>
            <a:r>
              <a:rPr lang="pl-PL" smtClean="0"/>
              <a:t>Kliknij, aby edytować style wzorca tekstu</a:t>
            </a:r>
            <a:endParaRPr lang="pl-PL" smtClean="0"/>
          </a:p>
          <a:p>
            <a:pPr lvl="1"/>
            <a:r>
              <a:rPr lang="pl-PL" smtClean="0"/>
              <a:t>Drugi poziom</a:t>
            </a:r>
            <a:endParaRPr lang="pl-PL" smtClean="0"/>
          </a:p>
          <a:p>
            <a:pPr lvl="2"/>
            <a:r>
              <a:rPr lang="pl-PL" smtClean="0"/>
              <a:t>Trzeci poziom</a:t>
            </a:r>
            <a:endParaRPr lang="pl-PL" smtClean="0"/>
          </a:p>
          <a:p>
            <a:pPr lvl="3"/>
            <a:r>
              <a:rPr lang="pl-PL" smtClean="0"/>
              <a:t>Czwarty poziom</a:t>
            </a:r>
            <a:endParaRPr lang="pl-PL" smtClean="0"/>
          </a:p>
          <a:p>
            <a:pPr lvl="4"/>
            <a:r>
              <a:rPr lang="pl-PL" smtClean="0"/>
              <a:t>Piąty poziom</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B82215-DC80-42DA-B3C9-BD7CC7703F61}"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3888" y="1712423"/>
            <a:ext cx="7886700" cy="2851208"/>
          </a:xfrm>
        </p:spPr>
        <p:txBody>
          <a:bodyPr anchor="b">
            <a:normAutofit/>
          </a:bodyPr>
          <a:lstStyle>
            <a:lvl1pPr>
              <a:defRPr sz="4500" b="0"/>
            </a:lvl1pPr>
          </a:lstStyle>
          <a:p>
            <a:r>
              <a:rPr lang="pl-PL" smtClean="0"/>
              <a:t>Kliknij, aby edytować styl</a:t>
            </a:r>
            <a:endParaRPr lang="en-US" dirty="0"/>
          </a:p>
        </p:txBody>
      </p:sp>
      <p:sp>
        <p:nvSpPr>
          <p:cNvPr id="3" name="Text Placeholder 2"/>
          <p:cNvSpPr>
            <a:spLocks noGrp="1"/>
          </p:cNvSpPr>
          <p:nvPr>
            <p:ph type="body" idx="1" hasCustomPrompt="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pl-PL" smtClean="0"/>
              <a:t>Kliknij, aby edytować style wzorca tekstu</a:t>
            </a:r>
            <a:endParaRPr lang="pl-PL" smtClean="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B82215-DC80-42DA-B3C9-BD7CC7703F61}"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l-PL" smtClean="0"/>
              <a:t>Kliknij, aby edytować styl</a:t>
            </a:r>
            <a:endParaRPr lang="en-US" dirty="0"/>
          </a:p>
        </p:txBody>
      </p:sp>
      <p:sp>
        <p:nvSpPr>
          <p:cNvPr id="3" name="Content Placeholder 2"/>
          <p:cNvSpPr>
            <a:spLocks noGrp="1"/>
          </p:cNvSpPr>
          <p:nvPr>
            <p:ph sz="half" idx="1" hasCustomPrompt="1"/>
          </p:nvPr>
        </p:nvSpPr>
        <p:spPr>
          <a:xfrm>
            <a:off x="633845" y="1828801"/>
            <a:ext cx="3886200" cy="4351337"/>
          </a:xfrm>
        </p:spPr>
        <p:txBody>
          <a:bodyPr/>
          <a:lstStyle/>
          <a:p>
            <a:pPr lvl="0"/>
            <a:r>
              <a:rPr lang="pl-PL" smtClean="0"/>
              <a:t>Kliknij, aby edytować style wzorca tekstu</a:t>
            </a:r>
            <a:endParaRPr lang="pl-PL" smtClean="0"/>
          </a:p>
          <a:p>
            <a:pPr lvl="1"/>
            <a:r>
              <a:rPr lang="pl-PL" smtClean="0"/>
              <a:t>Drugi poziom</a:t>
            </a:r>
            <a:endParaRPr lang="pl-PL" smtClean="0"/>
          </a:p>
          <a:p>
            <a:pPr lvl="2"/>
            <a:r>
              <a:rPr lang="pl-PL" smtClean="0"/>
              <a:t>Trzeci poziom</a:t>
            </a:r>
            <a:endParaRPr lang="pl-PL" smtClean="0"/>
          </a:p>
          <a:p>
            <a:pPr lvl="3"/>
            <a:r>
              <a:rPr lang="pl-PL" smtClean="0"/>
              <a:t>Czwarty poziom</a:t>
            </a:r>
            <a:endParaRPr lang="pl-PL" smtClean="0"/>
          </a:p>
          <a:p>
            <a:pPr lvl="4"/>
            <a:r>
              <a:rPr lang="pl-PL" smtClean="0"/>
              <a:t>Piąty poziom</a:t>
            </a:r>
            <a:endParaRPr lang="en-US" dirty="0"/>
          </a:p>
        </p:txBody>
      </p:sp>
      <p:sp>
        <p:nvSpPr>
          <p:cNvPr id="4" name="Content Placeholder 3"/>
          <p:cNvSpPr>
            <a:spLocks noGrp="1"/>
          </p:cNvSpPr>
          <p:nvPr>
            <p:ph sz="half" idx="2" hasCustomPrompt="1"/>
          </p:nvPr>
        </p:nvSpPr>
        <p:spPr>
          <a:xfrm>
            <a:off x="4629150" y="1828801"/>
            <a:ext cx="3886200" cy="4351337"/>
          </a:xfrm>
        </p:spPr>
        <p:txBody>
          <a:bodyPr/>
          <a:lstStyle/>
          <a:p>
            <a:pPr lvl="0"/>
            <a:r>
              <a:rPr lang="pl-PL" smtClean="0"/>
              <a:t>Kliknij, aby edytować style wzorca tekstu</a:t>
            </a:r>
            <a:endParaRPr lang="pl-PL" smtClean="0"/>
          </a:p>
          <a:p>
            <a:pPr lvl="1"/>
            <a:r>
              <a:rPr lang="pl-PL" smtClean="0"/>
              <a:t>Drugi poziom</a:t>
            </a:r>
            <a:endParaRPr lang="pl-PL" smtClean="0"/>
          </a:p>
          <a:p>
            <a:pPr lvl="2"/>
            <a:r>
              <a:rPr lang="pl-PL" smtClean="0"/>
              <a:t>Trzeci poziom</a:t>
            </a:r>
            <a:endParaRPr lang="pl-PL" smtClean="0"/>
          </a:p>
          <a:p>
            <a:pPr lvl="3"/>
            <a:r>
              <a:rPr lang="pl-PL" smtClean="0"/>
              <a:t>Czwarty poziom</a:t>
            </a:r>
            <a:endParaRPr lang="pl-PL" smtClean="0"/>
          </a:p>
          <a:p>
            <a:pPr lvl="4"/>
            <a:r>
              <a:rPr lang="pl-PL" smtClean="0"/>
              <a:t>Piąty poziom</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B82215-DC80-42DA-B3C9-BD7CC7703F61}"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orównani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l-PL" smtClean="0"/>
              <a:t>Kliknij, aby edytować style wzorca tekstu</a:t>
            </a:r>
            <a:endParaRPr lang="pl-PL" smtClean="0"/>
          </a:p>
        </p:txBody>
      </p:sp>
      <p:sp>
        <p:nvSpPr>
          <p:cNvPr id="4" name="Content Placeholder 3"/>
          <p:cNvSpPr>
            <a:spLocks noGrp="1"/>
          </p:cNvSpPr>
          <p:nvPr>
            <p:ph sz="half" idx="2" hasCustomPrompt="1"/>
          </p:nvPr>
        </p:nvSpPr>
        <p:spPr>
          <a:xfrm>
            <a:off x="633845" y="2507551"/>
            <a:ext cx="3867150" cy="3680525"/>
          </a:xfrm>
        </p:spPr>
        <p:txBody>
          <a:bodyPr/>
          <a:lstStyle/>
          <a:p>
            <a:pPr lvl="0"/>
            <a:r>
              <a:rPr lang="pl-PL" smtClean="0"/>
              <a:t>Kliknij, aby edytować style wzorca tekstu</a:t>
            </a:r>
            <a:endParaRPr lang="pl-PL" smtClean="0"/>
          </a:p>
          <a:p>
            <a:pPr lvl="1"/>
            <a:r>
              <a:rPr lang="pl-PL" smtClean="0"/>
              <a:t>Drugi poziom</a:t>
            </a:r>
            <a:endParaRPr lang="pl-PL" smtClean="0"/>
          </a:p>
          <a:p>
            <a:pPr lvl="2"/>
            <a:r>
              <a:rPr lang="pl-PL" smtClean="0"/>
              <a:t>Trzeci poziom</a:t>
            </a:r>
            <a:endParaRPr lang="pl-PL" smtClean="0"/>
          </a:p>
          <a:p>
            <a:pPr lvl="3"/>
            <a:r>
              <a:rPr lang="pl-PL" smtClean="0"/>
              <a:t>Czwarty poziom</a:t>
            </a:r>
            <a:endParaRPr lang="pl-PL" smtClean="0"/>
          </a:p>
          <a:p>
            <a:pPr lvl="4"/>
            <a:r>
              <a:rPr lang="pl-PL" smtClean="0"/>
              <a:t>Piąty poziom</a:t>
            </a:r>
            <a:endParaRPr lang="en-US" dirty="0"/>
          </a:p>
        </p:txBody>
      </p:sp>
      <p:sp>
        <p:nvSpPr>
          <p:cNvPr id="5" name="Text Placeholder 4"/>
          <p:cNvSpPr>
            <a:spLocks noGrp="1"/>
          </p:cNvSpPr>
          <p:nvPr>
            <p:ph type="body" sz="quarter" idx="3" hasCustomPrompt="1"/>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l-PL" smtClean="0"/>
              <a:t>Kliknij, aby edytować style wzorca tekstu</a:t>
            </a:r>
            <a:endParaRPr lang="pl-PL" smtClean="0"/>
          </a:p>
        </p:txBody>
      </p:sp>
      <p:sp>
        <p:nvSpPr>
          <p:cNvPr id="6" name="Content Placeholder 5"/>
          <p:cNvSpPr>
            <a:spLocks noGrp="1"/>
          </p:cNvSpPr>
          <p:nvPr>
            <p:ph sz="quarter" idx="4" hasCustomPrompt="1"/>
          </p:nvPr>
        </p:nvSpPr>
        <p:spPr>
          <a:xfrm>
            <a:off x="4629150" y="2507551"/>
            <a:ext cx="3886201" cy="3680525"/>
          </a:xfrm>
        </p:spPr>
        <p:txBody>
          <a:bodyPr/>
          <a:lstStyle/>
          <a:p>
            <a:pPr lvl="0"/>
            <a:r>
              <a:rPr lang="pl-PL" smtClean="0"/>
              <a:t>Kliknij, aby edytować style wzorca tekstu</a:t>
            </a:r>
            <a:endParaRPr lang="pl-PL" smtClean="0"/>
          </a:p>
          <a:p>
            <a:pPr lvl="1"/>
            <a:r>
              <a:rPr lang="pl-PL" smtClean="0"/>
              <a:t>Drugi poziom</a:t>
            </a:r>
            <a:endParaRPr lang="pl-PL" smtClean="0"/>
          </a:p>
          <a:p>
            <a:pPr lvl="2"/>
            <a:r>
              <a:rPr lang="pl-PL" smtClean="0"/>
              <a:t>Trzeci poziom</a:t>
            </a:r>
            <a:endParaRPr lang="pl-PL" smtClean="0"/>
          </a:p>
          <a:p>
            <a:pPr lvl="3"/>
            <a:r>
              <a:rPr lang="pl-PL" smtClean="0"/>
              <a:t>Czwarty poziom</a:t>
            </a:r>
            <a:endParaRPr lang="pl-PL" smtClean="0"/>
          </a:p>
          <a:p>
            <a:pPr lvl="4"/>
            <a:r>
              <a:rPr lang="pl-PL" smtClean="0"/>
              <a:t>Piąty poziom</a:t>
            </a:r>
            <a:endParaRPr lang="en-US"/>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1B82215-DC80-42DA-B3C9-BD7CC7703F61}" type="slidenum">
              <a:rPr lang="en-GB" smtClean="0"/>
            </a:fld>
            <a:endParaRPr lang="en-GB"/>
          </a:p>
        </p:txBody>
      </p:sp>
      <p:sp>
        <p:nvSpPr>
          <p:cNvPr id="10" name="Title 9"/>
          <p:cNvSpPr>
            <a:spLocks noGrp="1"/>
          </p:cNvSpPr>
          <p:nvPr>
            <p:ph type="title" hasCustomPrompt="1"/>
          </p:nvPr>
        </p:nvSpPr>
        <p:spPr/>
        <p:txBody>
          <a:bodyPr/>
          <a:lstStyle/>
          <a:p>
            <a:r>
              <a:rPr lang="pl-PL" smtClean="0"/>
              <a:t>Kliknij, aby edytować styl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ylko tytuł">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1B82215-DC80-42DA-B3C9-BD7CC7703F61}" type="slidenum">
              <a:rPr lang="en-GB" smtClean="0"/>
            </a:fld>
            <a:endParaRPr lang="en-GB"/>
          </a:p>
        </p:txBody>
      </p:sp>
      <p:sp>
        <p:nvSpPr>
          <p:cNvPr id="6" name="Title 5"/>
          <p:cNvSpPr>
            <a:spLocks noGrp="1"/>
          </p:cNvSpPr>
          <p:nvPr>
            <p:ph type="title" hasCustomPrompt="1"/>
          </p:nvPr>
        </p:nvSpPr>
        <p:spPr/>
        <p:txBody>
          <a:bodyPr/>
          <a:lstStyle/>
          <a:p>
            <a:r>
              <a:rPr lang="pl-PL" smtClean="0"/>
              <a:t>Kliknij, aby edytować styl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1B82215-DC80-42DA-B3C9-BD7CC7703F61}"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0936" y="457201"/>
            <a:ext cx="2948940" cy="1600197"/>
          </a:xfrm>
        </p:spPr>
        <p:txBody>
          <a:bodyPr anchor="b">
            <a:normAutofit/>
          </a:bodyPr>
          <a:lstStyle>
            <a:lvl1pPr>
              <a:defRPr sz="2400" b="0"/>
            </a:lvl1pPr>
          </a:lstStyle>
          <a:p>
            <a:r>
              <a:rPr lang="pl-PL" smtClean="0"/>
              <a:t>Kliknij, aby edytować styl</a:t>
            </a:r>
            <a:endParaRPr lang="en-US" dirty="0"/>
          </a:p>
        </p:txBody>
      </p:sp>
      <p:sp>
        <p:nvSpPr>
          <p:cNvPr id="3" name="Content Placeholder 2"/>
          <p:cNvSpPr>
            <a:spLocks noGrp="1"/>
          </p:cNvSpPr>
          <p:nvPr>
            <p:ph idx="1" hasCustomPrompt="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l-PL" smtClean="0"/>
              <a:t>Kliknij, aby edytować style wzorca tekstu</a:t>
            </a:r>
            <a:endParaRPr lang="pl-PL" smtClean="0"/>
          </a:p>
          <a:p>
            <a:pPr lvl="1"/>
            <a:r>
              <a:rPr lang="pl-PL" smtClean="0"/>
              <a:t>Drugi poziom</a:t>
            </a:r>
            <a:endParaRPr lang="pl-PL" smtClean="0"/>
          </a:p>
          <a:p>
            <a:pPr lvl="2"/>
            <a:r>
              <a:rPr lang="pl-PL" smtClean="0"/>
              <a:t>Trzeci poziom</a:t>
            </a:r>
            <a:endParaRPr lang="pl-PL" smtClean="0"/>
          </a:p>
          <a:p>
            <a:pPr lvl="3"/>
            <a:r>
              <a:rPr lang="pl-PL" smtClean="0"/>
              <a:t>Czwarty poziom</a:t>
            </a:r>
            <a:endParaRPr lang="pl-PL" smtClean="0"/>
          </a:p>
          <a:p>
            <a:pPr lvl="4"/>
            <a:r>
              <a:rPr lang="pl-PL" smtClean="0"/>
              <a:t>Piąty poziom</a:t>
            </a:r>
            <a:endParaRPr lang="en-US" dirty="0"/>
          </a:p>
        </p:txBody>
      </p:sp>
      <p:sp>
        <p:nvSpPr>
          <p:cNvPr id="4" name="Text Placeholder 3"/>
          <p:cNvSpPr>
            <a:spLocks noGrp="1"/>
          </p:cNvSpPr>
          <p:nvPr>
            <p:ph type="body" sz="half" idx="2" hasCustomPrompt="1"/>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l-PL" smtClean="0"/>
              <a:t>Kliknij, aby edytować style wzorca tekstu</a:t>
            </a:r>
            <a:endParaRPr lang="pl-PL" smtClean="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B82215-DC80-42DA-B3C9-BD7CC7703F61}"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0936" y="457200"/>
            <a:ext cx="2948940" cy="1600200"/>
          </a:xfrm>
        </p:spPr>
        <p:txBody>
          <a:bodyPr anchor="b">
            <a:normAutofit/>
          </a:bodyPr>
          <a:lstStyle>
            <a:lvl1pPr>
              <a:defRPr sz="2400" b="0"/>
            </a:lvl1pPr>
          </a:lstStyle>
          <a:p>
            <a:r>
              <a:rPr lang="pl-PL" smtClean="0"/>
              <a:t>Kliknij, aby edytować styl</a:t>
            </a:r>
            <a:endParaRPr lang="en-US" dirty="0"/>
          </a:p>
        </p:txBody>
      </p:sp>
      <p:sp>
        <p:nvSpPr>
          <p:cNvPr id="3" name="Picture Placeholder 2"/>
          <p:cNvSpPr>
            <a:spLocks noGrp="1"/>
          </p:cNvSpPr>
          <p:nvPr>
            <p:ph type="pic" idx="1" hasCustomPrompt="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l-PL" smtClean="0"/>
              <a:t>Kliknij ikonę, aby dodać obraz</a:t>
            </a:r>
            <a:endParaRPr lang="en-US" dirty="0"/>
          </a:p>
        </p:txBody>
      </p:sp>
      <p:sp>
        <p:nvSpPr>
          <p:cNvPr id="4" name="Text Placeholder 3"/>
          <p:cNvSpPr>
            <a:spLocks noGrp="1"/>
          </p:cNvSpPr>
          <p:nvPr>
            <p:ph type="body" sz="half" idx="2" hasCustomPrompt="1"/>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l-PL" smtClean="0"/>
              <a:t>Kliknij, aby edytować style wzorca tekstu</a:t>
            </a:r>
            <a:endParaRPr lang="pl-PL" smtClean="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B82215-DC80-42DA-B3C9-BD7CC7703F61}"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pl-PL" smtClean="0"/>
              <a:t>Kliknij, aby edytować styl</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pl-PL" smtClean="0"/>
              <a:t>Kliknij, aby edytować style wzorca tekstu</a:t>
            </a:r>
            <a:endParaRPr lang="pl-PL" smtClean="0"/>
          </a:p>
          <a:p>
            <a:pPr lvl="1"/>
            <a:r>
              <a:rPr lang="pl-PL" smtClean="0"/>
              <a:t>Drugi poziom</a:t>
            </a:r>
            <a:endParaRPr lang="pl-PL" smtClean="0"/>
          </a:p>
          <a:p>
            <a:pPr lvl="2"/>
            <a:r>
              <a:rPr lang="pl-PL" smtClean="0"/>
              <a:t>Trzeci poziom</a:t>
            </a:r>
            <a:endParaRPr lang="pl-PL" smtClean="0"/>
          </a:p>
          <a:p>
            <a:pPr lvl="3"/>
            <a:r>
              <a:rPr lang="pl-PL" smtClean="0"/>
              <a:t>Czwarty poziom</a:t>
            </a:r>
            <a:endParaRPr lang="pl-PL" smtClean="0"/>
          </a:p>
          <a:p>
            <a:pPr lvl="4"/>
            <a:r>
              <a:rPr lang="pl-PL" smtClean="0"/>
              <a:t>Piąty poziom</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GB"/>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E1B82215-DC80-42DA-B3C9-BD7CC7703F61}"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hyperlink" Target="https://docs.python.org/3/" TargetMode="Externa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hyperlink" Target="https://github.com/tdereg/pg_python" TargetMode="Externa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hyperlink" Target="tomasz.deregowski@zie.pg.gda.pl" TargetMode="Externa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p:cNvSpPr>
          <p:nvPr>
            <p:ph type="ctrTitle"/>
          </p:nvPr>
        </p:nvSpPr>
        <p:spPr>
          <a:xfrm>
            <a:off x="1143000" y="1576113"/>
            <a:ext cx="6858000" cy="1523290"/>
          </a:xfrm>
          <a:prstGeom prst="rect">
            <a:avLst/>
          </a:prstGeom>
        </p:spPr>
        <p:txBody>
          <a:bodyPr>
            <a:noAutofit/>
          </a:bodyPr>
          <a:lstStyle/>
          <a:p>
            <a:r>
              <a:rPr lang="pl-PL" sz="5400" b="1" dirty="0" smtClean="0">
                <a:solidFill>
                  <a:schemeClr val="accent1"/>
                </a:solidFill>
              </a:rPr>
              <a:t>Elementy programowania</a:t>
            </a:r>
            <a:endParaRPr sz="5400" b="1" dirty="0">
              <a:solidFill>
                <a:schemeClr val="accent1"/>
              </a:solidFill>
            </a:endParaRPr>
          </a:p>
        </p:txBody>
      </p:sp>
      <p:sp>
        <p:nvSpPr>
          <p:cNvPr id="128" name="Shape 128"/>
          <p:cNvSpPr>
            <a:spLocks noGrp="1"/>
          </p:cNvSpPr>
          <p:nvPr>
            <p:ph type="subTitle" idx="1"/>
          </p:nvPr>
        </p:nvSpPr>
        <p:spPr>
          <a:xfrm>
            <a:off x="685800" y="3284984"/>
            <a:ext cx="7772400" cy="1752600"/>
          </a:xfrm>
          <a:prstGeom prst="rect">
            <a:avLst/>
          </a:prstGeom>
        </p:spPr>
        <p:txBody>
          <a:bodyPr>
            <a:normAutofit/>
          </a:bodyPr>
          <a:lstStyle>
            <a:lvl1pPr>
              <a:defRPr>
                <a:solidFill>
                  <a:srgbClr val="000000"/>
                </a:solidFill>
              </a:defRPr>
            </a:lvl1pPr>
          </a:lstStyle>
          <a:p>
            <a:r>
              <a:rPr lang="pl-PL" sz="2400" b="1" dirty="0" smtClean="0">
                <a:solidFill>
                  <a:schemeClr val="accent2"/>
                </a:solidFill>
              </a:rPr>
              <a:t>Informacje organizacyjne</a:t>
            </a:r>
            <a:endParaRPr sz="2400" b="1" dirty="0">
              <a:solidFill>
                <a:schemeClr val="accent2"/>
              </a:solidFill>
            </a:endParaRPr>
          </a:p>
        </p:txBody>
      </p:sp>
      <p:sp>
        <p:nvSpPr>
          <p:cNvPr id="4" name="pole tekstowe 3"/>
          <p:cNvSpPr txBox="1"/>
          <p:nvPr/>
        </p:nvSpPr>
        <p:spPr>
          <a:xfrm>
            <a:off x="971601" y="4437112"/>
            <a:ext cx="7200798" cy="1814830"/>
          </a:xfrm>
          <a:prstGeom prst="rect">
            <a:avLst/>
          </a:prstGeom>
          <a:noFill/>
        </p:spPr>
        <p:txBody>
          <a:bodyPr wrap="square" rtlCol="0">
            <a:spAutoFit/>
          </a:bodyPr>
          <a:lstStyle/>
          <a:p>
            <a:pPr algn="ctr"/>
            <a:endParaRPr lang="pl-PL" sz="2400" dirty="0" smtClean="0"/>
          </a:p>
          <a:p>
            <a:pPr algn="ctr"/>
            <a:r>
              <a:rPr lang="pl-PL" sz="2000" dirty="0"/>
              <a:t>Katedra Zastosowań Informatyki w Zarządzaniu</a:t>
            </a:r>
            <a:endParaRPr lang="pl-PL" sz="2000" dirty="0"/>
          </a:p>
          <a:p>
            <a:pPr algn="ctr"/>
            <a:r>
              <a:rPr lang="pl-PL" sz="2000" dirty="0"/>
              <a:t>Wydział Zarządzania i Ekonomii</a:t>
            </a:r>
            <a:endParaRPr lang="pl-PL" sz="2000" dirty="0"/>
          </a:p>
          <a:p>
            <a:pPr algn="ctr"/>
            <a:r>
              <a:rPr lang="pl-PL" sz="2400" dirty="0" smtClean="0"/>
              <a:t>Politechnika Gdańska</a:t>
            </a:r>
            <a:endParaRPr lang="pl-PL" sz="2400" dirty="0" smtClean="0"/>
          </a:p>
          <a:p>
            <a:pPr algn="ctr"/>
            <a:r>
              <a:rPr lang="pl-PL" sz="2400" i="1" dirty="0" smtClean="0">
                <a:solidFill>
                  <a:schemeClr val="tx2"/>
                </a:solidFill>
              </a:rPr>
              <a:t>dr  </a:t>
            </a:r>
            <a:r>
              <a:rPr lang="" altLang="pl-PL" sz="2400" i="1" dirty="0" smtClean="0">
                <a:solidFill>
                  <a:schemeClr val="tx2"/>
                </a:solidFill>
              </a:rPr>
              <a:t>Tomasz Deręgowski</a:t>
            </a:r>
            <a:endParaRPr lang="" altLang="pl-PL" sz="2400" i="1" dirty="0" smtClean="0">
              <a:solidFill>
                <a:schemeClr val="tx2"/>
              </a:solidFill>
            </a:endParaRPr>
          </a:p>
        </p:txBody>
      </p:sp>
      <p:pic>
        <p:nvPicPr>
          <p:cNvPr id="5" name="Obraz 4"/>
          <p:cNvPicPr>
            <a:picLocks noChangeAspect="1"/>
          </p:cNvPicPr>
          <p:nvPr/>
        </p:nvPicPr>
        <p:blipFill>
          <a:blip r:embed="rId1"/>
          <a:stretch>
            <a:fillRect/>
          </a:stretch>
        </p:blipFill>
        <p:spPr>
          <a:xfrm>
            <a:off x="7380312" y="3019"/>
            <a:ext cx="1565721" cy="1238621"/>
          </a:xfrm>
          <a:prstGeom prst="rect">
            <a:avLst/>
          </a:prstGeom>
        </p:spPr>
      </p:pic>
      <p:pic>
        <p:nvPicPr>
          <p:cNvPr id="1026" name="Picture 2" descr="Wydział Zarządzania i Ekonom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404664"/>
            <a:ext cx="1381447" cy="6838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1979712" y="274638"/>
            <a:ext cx="5256584" cy="967002"/>
          </a:xfrm>
        </p:spPr>
        <p:txBody>
          <a:bodyPr vert="horz" lIns="91440" tIns="45720" rIns="91440" bIns="45720" rtlCol="0" anchor="ctr">
            <a:normAutofit/>
          </a:bodyPr>
          <a:lstStyle/>
          <a:p>
            <a:r>
              <a:rPr lang="pl-PL" altLang="pl-PL" sz="3600" b="1" dirty="0" smtClean="0">
                <a:solidFill>
                  <a:schemeClr val="accent1"/>
                </a:solidFill>
              </a:rPr>
              <a:t>Regulamin laboratorium</a:t>
            </a:r>
            <a:endParaRPr lang="pl-PL" altLang="pl-PL" sz="3600" b="1" dirty="0">
              <a:solidFill>
                <a:schemeClr val="accent1"/>
              </a:solidFill>
            </a:endParaRPr>
          </a:p>
        </p:txBody>
      </p:sp>
      <p:sp>
        <p:nvSpPr>
          <p:cNvPr id="6146" name="Text Box 2"/>
          <p:cNvSpPr txBox="1">
            <a:spLocks noChangeArrowheads="1"/>
          </p:cNvSpPr>
          <p:nvPr/>
        </p:nvSpPr>
        <p:spPr bwMode="auto">
          <a:xfrm>
            <a:off x="467544" y="1582976"/>
            <a:ext cx="5987008" cy="4281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63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9pPr>
          </a:lstStyle>
          <a:p>
            <a:pPr marL="1270" indent="0" hangingPunct="1">
              <a:lnSpc>
                <a:spcPct val="100000"/>
              </a:lnSpc>
              <a:spcBef>
                <a:spcPts val="1200"/>
              </a:spcBef>
            </a:pPr>
            <a:r>
              <a:rPr lang="pl-PL" altLang="pl-PL" sz="2400" dirty="0" smtClean="0">
                <a:solidFill>
                  <a:srgbClr val="002060"/>
                </a:solidFill>
                <a:latin typeface="Calibri" panose="020F0502020204030204" pitchFamily="34" charset="0"/>
              </a:rPr>
              <a:t>Proszę również  nie rozmawiać przez telefon a Sali laboratoryjnej. </a:t>
            </a:r>
            <a:endParaRPr lang="pl-PL" altLang="pl-PL" sz="2400" dirty="0" smtClean="0">
              <a:solidFill>
                <a:srgbClr val="002060"/>
              </a:solidFill>
              <a:latin typeface="Calibri" panose="020F0502020204030204" pitchFamily="34" charset="0"/>
            </a:endParaRPr>
          </a:p>
          <a:p>
            <a:pPr marL="1270" indent="0" hangingPunct="1">
              <a:lnSpc>
                <a:spcPct val="100000"/>
              </a:lnSpc>
              <a:spcBef>
                <a:spcPts val="1200"/>
              </a:spcBef>
            </a:pPr>
            <a:r>
              <a:rPr lang="pl-PL" altLang="pl-PL" sz="2400" dirty="0" smtClean="0">
                <a:solidFill>
                  <a:srgbClr val="002060"/>
                </a:solidFill>
                <a:latin typeface="Calibri" panose="020F0502020204030204" pitchFamily="34" charset="0"/>
              </a:rPr>
              <a:t>W sytuacji gdy absolutnie nie będziecie mogli się Państwo przed tym powstrzymać, proszę wyjść na chwilkę z sali. Nie trzeba pytać czy prosić o zgodę. Wystarczy po cichu wyjść i wrócić po załatwieniu sprawy.</a:t>
            </a:r>
            <a:endParaRPr lang="pl-PL" altLang="pl-PL" sz="2400" dirty="0" smtClean="0">
              <a:solidFill>
                <a:srgbClr val="002060"/>
              </a:solidFill>
              <a:latin typeface="Calibri" panose="020F0502020204030204" pitchFamily="34" charset="0"/>
            </a:endParaRPr>
          </a:p>
          <a:p>
            <a:pPr marL="1270" indent="0" hangingPunct="1">
              <a:lnSpc>
                <a:spcPct val="100000"/>
              </a:lnSpc>
              <a:spcBef>
                <a:spcPts val="1200"/>
              </a:spcBef>
            </a:pPr>
            <a:r>
              <a:rPr lang="pl-PL" altLang="pl-PL" sz="2400" dirty="0" smtClean="0">
                <a:solidFill>
                  <a:srgbClr val="002060"/>
                </a:solidFill>
                <a:latin typeface="Calibri" panose="020F0502020204030204" pitchFamily="34" charset="0"/>
              </a:rPr>
              <a:t>Każdy ma czasem pilne sprawy i połączenia nie cierpiące zwłoki, chodzi o to żeby sobie wzajemnie nie przeszkadzać.</a:t>
            </a:r>
            <a:endParaRPr lang="pl-PL" altLang="pl-PL" sz="2400" dirty="0" smtClean="0">
              <a:solidFill>
                <a:srgbClr val="002060"/>
              </a:solidFill>
              <a:latin typeface="Calibri" panose="020F0502020204030204" pitchFamily="34" charset="0"/>
            </a:endParaRPr>
          </a:p>
          <a:p>
            <a:pPr marL="1270" indent="0" hangingPunct="1">
              <a:lnSpc>
                <a:spcPct val="100000"/>
              </a:lnSpc>
              <a:spcBef>
                <a:spcPts val="1200"/>
              </a:spcBef>
            </a:pPr>
            <a:endParaRPr lang="pl-PL" altLang="pl-PL" sz="2400" dirty="0" smtClean="0">
              <a:solidFill>
                <a:srgbClr val="002060"/>
              </a:solidFill>
              <a:latin typeface="Calibri" panose="020F0502020204030204" pitchFamily="34" charset="0"/>
            </a:endParaRPr>
          </a:p>
          <a:p>
            <a:pPr marL="1270" indent="0" hangingPunct="1">
              <a:lnSpc>
                <a:spcPct val="100000"/>
              </a:lnSpc>
              <a:spcBef>
                <a:spcPts val="1200"/>
              </a:spcBef>
            </a:pPr>
            <a:endParaRPr lang="pl-PL" altLang="pl-PL" sz="3200" dirty="0">
              <a:solidFill>
                <a:srgbClr val="002060"/>
              </a:solidFill>
              <a:latin typeface="Calibri" panose="020F0502020204030204" pitchFamily="34" charset="0"/>
            </a:endParaRPr>
          </a:p>
          <a:p>
            <a:pPr hangingPunct="1">
              <a:lnSpc>
                <a:spcPct val="100000"/>
              </a:lnSpc>
              <a:spcBef>
                <a:spcPts val="900"/>
              </a:spcBef>
              <a:buClrTx/>
              <a:buSzTx/>
              <a:buFontTx/>
              <a:buNone/>
            </a:pPr>
            <a:endParaRPr lang="pl-PL" altLang="pl-PL" sz="2400" dirty="0">
              <a:solidFill>
                <a:srgbClr val="002060"/>
              </a:solidFill>
              <a:latin typeface="Calibri" panose="020F0502020204030204" pitchFamily="34" charset="0"/>
            </a:endParaRPr>
          </a:p>
        </p:txBody>
      </p:sp>
      <p:pic>
        <p:nvPicPr>
          <p:cNvPr id="5" name="Picture 2" descr="Wydział Zarządzania i Ekonomi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527" y="260648"/>
            <a:ext cx="1381447" cy="683885"/>
          </a:xfrm>
          <a:prstGeom prst="rect">
            <a:avLst/>
          </a:prstGeom>
          <a:noFill/>
          <a:extLst>
            <a:ext uri="{909E8E84-426E-40DD-AFC4-6F175D3DCCD1}">
              <a14:hiddenFill xmlns:a14="http://schemas.microsoft.com/office/drawing/2010/main">
                <a:solidFill>
                  <a:srgbClr val="FFFFFF"/>
                </a:solidFill>
              </a14:hiddenFill>
            </a:ext>
          </a:extLst>
        </p:spPr>
      </p:pic>
      <p:pic>
        <p:nvPicPr>
          <p:cNvPr id="6" name="Obraz 5"/>
          <p:cNvPicPr>
            <a:picLocks noChangeAspect="1"/>
          </p:cNvPicPr>
          <p:nvPr/>
        </p:nvPicPr>
        <p:blipFill>
          <a:blip r:embed="rId2"/>
          <a:stretch>
            <a:fillRect/>
          </a:stretch>
        </p:blipFill>
        <p:spPr>
          <a:xfrm>
            <a:off x="7380312" y="3019"/>
            <a:ext cx="1565721" cy="1238621"/>
          </a:xfrm>
          <a:prstGeom prst="rect">
            <a:avLst/>
          </a:prstGeom>
        </p:spPr>
      </p:pic>
      <p:pic>
        <p:nvPicPr>
          <p:cNvPr id="3" name="Obraz 2"/>
          <p:cNvPicPr>
            <a:picLocks noChangeAspect="1"/>
          </p:cNvPicPr>
          <p:nvPr/>
        </p:nvPicPr>
        <p:blipFill>
          <a:blip r:embed="rId3"/>
          <a:stretch>
            <a:fillRect/>
          </a:stretch>
        </p:blipFill>
        <p:spPr>
          <a:xfrm>
            <a:off x="6553790" y="1556792"/>
            <a:ext cx="2169274" cy="2952328"/>
          </a:xfrm>
          <a:prstGeom prst="rect">
            <a:avLst/>
          </a:prstGeom>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 name="Shape 134"/>
          <p:cNvSpPr>
            <a:spLocks noGrp="1"/>
          </p:cNvSpPr>
          <p:nvPr>
            <p:ph type="title"/>
          </p:nvPr>
        </p:nvSpPr>
        <p:spPr>
          <a:xfrm>
            <a:off x="1704973" y="365760"/>
            <a:ext cx="6815571" cy="1325562"/>
          </a:xfrm>
          <a:prstGeom prst="rect">
            <a:avLst/>
          </a:prstGeom>
        </p:spPr>
        <p:txBody>
          <a:bodyPr>
            <a:normAutofit/>
          </a:bodyPr>
          <a:lstStyle/>
          <a:p>
            <a:r>
              <a:rPr lang="pl-PL" sz="3600" b="1" dirty="0" smtClean="0">
                <a:solidFill>
                  <a:schemeClr val="accent1"/>
                </a:solidFill>
              </a:rPr>
              <a:t>O czym będą te zajęcia?</a:t>
            </a:r>
            <a:endParaRPr sz="3600" b="1" dirty="0">
              <a:solidFill>
                <a:schemeClr val="accent1"/>
              </a:solidFill>
            </a:endParaRPr>
          </a:p>
        </p:txBody>
      </p:sp>
      <p:sp>
        <p:nvSpPr>
          <p:cNvPr id="2" name="AutoShape 4" descr="https://qph.fs.quoracdn.net/main-qimg-e8a776bf43c7e01ad1da3276d4c41045.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pl-PL"/>
          </a:p>
        </p:txBody>
      </p:sp>
      <p:sp>
        <p:nvSpPr>
          <p:cNvPr id="4" name="pole tekstowe 3"/>
          <p:cNvSpPr txBox="1"/>
          <p:nvPr/>
        </p:nvSpPr>
        <p:spPr>
          <a:xfrm>
            <a:off x="755576" y="1365079"/>
            <a:ext cx="7848872" cy="5786199"/>
          </a:xfrm>
          <a:prstGeom prst="rect">
            <a:avLst/>
          </a:prstGeom>
          <a:noFill/>
        </p:spPr>
        <p:txBody>
          <a:bodyPr wrap="square" rtlCol="0">
            <a:spAutoFit/>
          </a:bodyPr>
          <a:lstStyle/>
          <a:p>
            <a:pPr marL="457200" indent="-457200">
              <a:spcBef>
                <a:spcPts val="600"/>
              </a:spcBef>
              <a:buAutoNum type="arabicPeriod"/>
            </a:pPr>
            <a:r>
              <a:rPr lang="pl-PL" sz="2400" dirty="0" smtClean="0">
                <a:solidFill>
                  <a:srgbClr val="002060"/>
                </a:solidFill>
              </a:rPr>
              <a:t>Zakres wiedzy pokrywa się prawie dokładnie z:  </a:t>
            </a:r>
            <a:r>
              <a:rPr lang="pl-PL" sz="2400" dirty="0">
                <a:solidFill>
                  <a:srgbClr val="002060"/>
                </a:solidFill>
              </a:rPr>
              <a:t>„ECDL S10. Podstawy programowania w języku </a:t>
            </a:r>
            <a:r>
              <a:rPr lang="pl-PL" sz="2400" dirty="0" err="1">
                <a:solidFill>
                  <a:srgbClr val="002060"/>
                </a:solidFill>
              </a:rPr>
              <a:t>Python</a:t>
            </a:r>
            <a:r>
              <a:rPr lang="pl-PL" sz="2400" dirty="0" smtClean="0">
                <a:solidFill>
                  <a:srgbClr val="002060"/>
                </a:solidFill>
              </a:rPr>
              <a:t>”.</a:t>
            </a:r>
            <a:endParaRPr lang="pl-PL" sz="2400" dirty="0">
              <a:solidFill>
                <a:srgbClr val="002060"/>
              </a:solidFill>
            </a:endParaRPr>
          </a:p>
          <a:p>
            <a:pPr marL="457200" indent="-457200">
              <a:spcBef>
                <a:spcPts val="600"/>
              </a:spcBef>
              <a:buFontTx/>
              <a:buAutoNum type="arabicPeriod"/>
            </a:pPr>
            <a:r>
              <a:rPr lang="pl-PL" sz="2400" dirty="0" err="1">
                <a:solidFill>
                  <a:srgbClr val="002060"/>
                </a:solidFill>
              </a:rPr>
              <a:t>Python</a:t>
            </a:r>
            <a:r>
              <a:rPr lang="pl-PL" sz="2400" dirty="0">
                <a:solidFill>
                  <a:srgbClr val="002060"/>
                </a:solidFill>
              </a:rPr>
              <a:t> </a:t>
            </a:r>
            <a:r>
              <a:rPr lang="pl-PL" sz="2400" dirty="0" smtClean="0">
                <a:solidFill>
                  <a:srgbClr val="002060"/>
                </a:solidFill>
              </a:rPr>
              <a:t>do ilustracji programowania został wybrany jako </a:t>
            </a:r>
            <a:r>
              <a:rPr lang="pl-PL" sz="2400" dirty="0">
                <a:solidFill>
                  <a:srgbClr val="002060"/>
                </a:solidFill>
              </a:rPr>
              <a:t>prosty język na którym będą pokazywane </a:t>
            </a:r>
            <a:r>
              <a:rPr lang="pl-PL" sz="2400" dirty="0" smtClean="0">
                <a:solidFill>
                  <a:srgbClr val="002060"/>
                </a:solidFill>
              </a:rPr>
              <a:t>przykłady….dlaczego? Będzie o tym mowa gdy przejdziemy do faktycznych zadań w </a:t>
            </a:r>
            <a:r>
              <a:rPr lang="pl-PL" sz="2400" dirty="0" err="1" smtClean="0">
                <a:solidFill>
                  <a:srgbClr val="002060"/>
                </a:solidFill>
              </a:rPr>
              <a:t>Pythonie</a:t>
            </a:r>
            <a:r>
              <a:rPr lang="pl-PL" sz="2400" dirty="0">
                <a:solidFill>
                  <a:srgbClr val="002060"/>
                </a:solidFill>
              </a:rPr>
              <a:t>.</a:t>
            </a:r>
            <a:endParaRPr lang="pl-PL" sz="2400" dirty="0" smtClean="0">
              <a:solidFill>
                <a:srgbClr val="002060"/>
              </a:solidFill>
            </a:endParaRPr>
          </a:p>
          <a:p>
            <a:pPr marL="457200" indent="-457200">
              <a:spcBef>
                <a:spcPts val="600"/>
              </a:spcBef>
              <a:buFontTx/>
              <a:buAutoNum type="arabicPeriod"/>
            </a:pPr>
            <a:r>
              <a:rPr lang="pl-PL" sz="2400" dirty="0" smtClean="0">
                <a:solidFill>
                  <a:srgbClr val="002060"/>
                </a:solidFill>
              </a:rPr>
              <a:t>…ale zanim przejdziemy do samego programowania poznamy podstawowe pojęcia, nieco algorytmiki…a na zakończenie zajęć czym różni się środowisko testowe od produkcyjnego. Dobrej jakości programowanie to nie tylko (a może zwłaszcza) kodowanie (czy jak mówią złośliwcy: „klepanie kodu”) ale przede wszystkim </a:t>
            </a:r>
            <a:r>
              <a:rPr lang="pl-PL" sz="2400" dirty="0" err="1" smtClean="0">
                <a:solidFill>
                  <a:srgbClr val="002060"/>
                </a:solidFill>
              </a:rPr>
              <a:t>umiejętnośc</a:t>
            </a:r>
            <a:r>
              <a:rPr lang="pl-PL" sz="2400" dirty="0" smtClean="0">
                <a:solidFill>
                  <a:srgbClr val="002060"/>
                </a:solidFill>
              </a:rPr>
              <a:t> myślenia algorytmicznego, czyli zaplanowanie efektywnej formy wykonania zadania.</a:t>
            </a:r>
            <a:endParaRPr lang="pl-PL" sz="2400" dirty="0" smtClean="0">
              <a:solidFill>
                <a:srgbClr val="002060"/>
              </a:solidFill>
            </a:endParaRPr>
          </a:p>
          <a:p>
            <a:endParaRPr lang="pl-PL" sz="2400" dirty="0">
              <a:solidFill>
                <a:srgbClr val="002060"/>
              </a:solidFill>
            </a:endParaRPr>
          </a:p>
        </p:txBody>
      </p:sp>
      <p:pic>
        <p:nvPicPr>
          <p:cNvPr id="9" name="Obraz 8"/>
          <p:cNvPicPr>
            <a:picLocks noChangeAspect="1"/>
          </p:cNvPicPr>
          <p:nvPr/>
        </p:nvPicPr>
        <p:blipFill>
          <a:blip r:embed="rId1"/>
          <a:stretch>
            <a:fillRect/>
          </a:stretch>
        </p:blipFill>
        <p:spPr>
          <a:xfrm>
            <a:off x="7380312" y="3019"/>
            <a:ext cx="1565721" cy="1238621"/>
          </a:xfrm>
          <a:prstGeom prst="rect">
            <a:avLst/>
          </a:prstGeom>
        </p:spPr>
      </p:pic>
      <p:sp>
        <p:nvSpPr>
          <p:cNvPr id="5" name="Symbol zastępczy numeru slajdu 4"/>
          <p:cNvSpPr>
            <a:spLocks noGrp="1"/>
          </p:cNvSpPr>
          <p:nvPr>
            <p:ph type="sldNum" sz="quarter" idx="2"/>
          </p:nvPr>
        </p:nvSpPr>
        <p:spPr/>
        <p:txBody>
          <a:bodyPr/>
          <a:lstStyle/>
          <a:p>
            <a:fld id="{86CB4B4D-7CA3-9044-876B-883B54F8677D}" type="slidenum">
              <a:rPr lang="pl-PL" smtClean="0"/>
            </a:fld>
            <a:endParaRPr lang="pl-PL"/>
          </a:p>
        </p:txBody>
      </p:sp>
      <p:pic>
        <p:nvPicPr>
          <p:cNvPr id="7" name="Picture 2" descr="Wydział Zarządzania i Ekonom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404664"/>
            <a:ext cx="1381447" cy="6838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 name="Shape 134"/>
          <p:cNvSpPr>
            <a:spLocks noGrp="1"/>
          </p:cNvSpPr>
          <p:nvPr>
            <p:ph type="title"/>
          </p:nvPr>
        </p:nvSpPr>
        <p:spPr>
          <a:xfrm>
            <a:off x="1704973" y="365760"/>
            <a:ext cx="6815571" cy="1325562"/>
          </a:xfrm>
          <a:prstGeom prst="rect">
            <a:avLst/>
          </a:prstGeom>
        </p:spPr>
        <p:txBody>
          <a:bodyPr>
            <a:normAutofit/>
          </a:bodyPr>
          <a:lstStyle/>
          <a:p>
            <a:r>
              <a:rPr lang="pl-PL" sz="3600" b="1" dirty="0" smtClean="0">
                <a:solidFill>
                  <a:schemeClr val="accent1"/>
                </a:solidFill>
              </a:rPr>
              <a:t>O czym będą zajęcia?</a:t>
            </a:r>
            <a:endParaRPr sz="3600" b="1" dirty="0">
              <a:solidFill>
                <a:schemeClr val="accent1"/>
              </a:solidFill>
            </a:endParaRPr>
          </a:p>
        </p:txBody>
      </p:sp>
      <p:sp>
        <p:nvSpPr>
          <p:cNvPr id="2" name="AutoShape 4" descr="https://qph.fs.quoracdn.net/main-qimg-e8a776bf43c7e01ad1da3276d4c41045.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pl-PL"/>
          </a:p>
        </p:txBody>
      </p:sp>
      <p:sp>
        <p:nvSpPr>
          <p:cNvPr id="4" name="pole tekstowe 3"/>
          <p:cNvSpPr txBox="1"/>
          <p:nvPr/>
        </p:nvSpPr>
        <p:spPr>
          <a:xfrm>
            <a:off x="755576" y="1340768"/>
            <a:ext cx="7992888" cy="5309146"/>
          </a:xfrm>
          <a:prstGeom prst="rect">
            <a:avLst/>
          </a:prstGeom>
          <a:noFill/>
        </p:spPr>
        <p:txBody>
          <a:bodyPr wrap="square" rtlCol="0">
            <a:spAutoFit/>
          </a:bodyPr>
          <a:lstStyle/>
          <a:p>
            <a:pPr>
              <a:spcBef>
                <a:spcPts val="600"/>
              </a:spcBef>
            </a:pPr>
            <a:r>
              <a:rPr lang="pl-PL" dirty="0" smtClean="0">
                <a:solidFill>
                  <a:srgbClr val="002060"/>
                </a:solidFill>
              </a:rPr>
              <a:t>Zakres (minimum):</a:t>
            </a:r>
            <a:endParaRPr lang="pl-PL" dirty="0" smtClean="0">
              <a:solidFill>
                <a:srgbClr val="002060"/>
              </a:solidFill>
            </a:endParaRPr>
          </a:p>
          <a:p>
            <a:pPr marL="914400" lvl="1" indent="-457200">
              <a:spcBef>
                <a:spcPts val="300"/>
              </a:spcBef>
              <a:buAutoNum type="arabicPeriod"/>
            </a:pPr>
            <a:r>
              <a:rPr lang="pl-PL" dirty="0" smtClean="0">
                <a:solidFill>
                  <a:srgbClr val="002060"/>
                </a:solidFill>
              </a:rPr>
              <a:t>Metody myślenia </a:t>
            </a:r>
            <a:r>
              <a:rPr lang="pl-PL" dirty="0" err="1" smtClean="0">
                <a:solidFill>
                  <a:srgbClr val="002060"/>
                </a:solidFill>
              </a:rPr>
              <a:t>komputacyjnego</a:t>
            </a:r>
            <a:r>
              <a:rPr lang="pl-PL" dirty="0" smtClean="0">
                <a:solidFill>
                  <a:srgbClr val="002060"/>
                </a:solidFill>
              </a:rPr>
              <a:t> – podstawowe pojęcia</a:t>
            </a:r>
            <a:endParaRPr lang="pl-PL" dirty="0" smtClean="0">
              <a:solidFill>
                <a:srgbClr val="002060"/>
              </a:solidFill>
            </a:endParaRPr>
          </a:p>
          <a:p>
            <a:pPr marL="914400" lvl="1" indent="-457200">
              <a:spcBef>
                <a:spcPts val="300"/>
              </a:spcBef>
              <a:buAutoNum type="arabicPeriod"/>
            </a:pPr>
            <a:r>
              <a:rPr lang="pl-PL" dirty="0" smtClean="0">
                <a:solidFill>
                  <a:srgbClr val="002060"/>
                </a:solidFill>
              </a:rPr>
              <a:t>Algorytmika i cykl życia oprogramowania</a:t>
            </a:r>
            <a:endParaRPr lang="pl-PL" dirty="0" smtClean="0">
              <a:solidFill>
                <a:srgbClr val="002060"/>
              </a:solidFill>
            </a:endParaRPr>
          </a:p>
          <a:p>
            <a:pPr marL="914400" lvl="1" indent="-457200">
              <a:spcBef>
                <a:spcPts val="300"/>
              </a:spcBef>
              <a:buAutoNum type="arabicPeriod"/>
            </a:pPr>
            <a:r>
              <a:rPr lang="pl-PL" dirty="0" smtClean="0">
                <a:solidFill>
                  <a:srgbClr val="002060"/>
                </a:solidFill>
              </a:rPr>
              <a:t>Elementy programowania:</a:t>
            </a:r>
            <a:endParaRPr lang="pl-PL" dirty="0" smtClean="0">
              <a:solidFill>
                <a:srgbClr val="002060"/>
              </a:solidFill>
            </a:endParaRPr>
          </a:p>
          <a:p>
            <a:pPr marL="1371600" lvl="2" indent="-457200">
              <a:buAutoNum type="arabicPeriod"/>
            </a:pPr>
            <a:r>
              <a:rPr lang="pl-PL" dirty="0" smtClean="0">
                <a:solidFill>
                  <a:srgbClr val="002060"/>
                </a:solidFill>
              </a:rPr>
              <a:t>Operatory arytmetyczne</a:t>
            </a:r>
            <a:endParaRPr lang="pl-PL" dirty="0" smtClean="0">
              <a:solidFill>
                <a:srgbClr val="002060"/>
              </a:solidFill>
            </a:endParaRPr>
          </a:p>
          <a:p>
            <a:pPr marL="1371600" lvl="2" indent="-457200">
              <a:buAutoNum type="arabicPeriod"/>
            </a:pPr>
            <a:r>
              <a:rPr lang="pl-PL" dirty="0" smtClean="0">
                <a:solidFill>
                  <a:srgbClr val="002060"/>
                </a:solidFill>
              </a:rPr>
              <a:t>Korzystanie ze zmiennych</a:t>
            </a:r>
            <a:endParaRPr lang="pl-PL" dirty="0" smtClean="0">
              <a:solidFill>
                <a:srgbClr val="002060"/>
              </a:solidFill>
            </a:endParaRPr>
          </a:p>
          <a:p>
            <a:pPr marL="1371600" lvl="2" indent="-457200">
              <a:buAutoNum type="arabicPeriod"/>
            </a:pPr>
            <a:r>
              <a:rPr lang="pl-PL" dirty="0" smtClean="0">
                <a:solidFill>
                  <a:srgbClr val="002060"/>
                </a:solidFill>
              </a:rPr>
              <a:t>Korzystanie z  danych</a:t>
            </a:r>
            <a:endParaRPr lang="pl-PL" dirty="0" smtClean="0">
              <a:solidFill>
                <a:srgbClr val="002060"/>
              </a:solidFill>
            </a:endParaRPr>
          </a:p>
          <a:p>
            <a:pPr marL="1371600" lvl="2" indent="-457200">
              <a:buAutoNum type="arabicPeriod"/>
            </a:pPr>
            <a:r>
              <a:rPr lang="pl-PL" dirty="0" smtClean="0">
                <a:solidFill>
                  <a:srgbClr val="002060"/>
                </a:solidFill>
              </a:rPr>
              <a:t>Logika</a:t>
            </a:r>
            <a:endParaRPr lang="pl-PL" dirty="0" smtClean="0">
              <a:solidFill>
                <a:srgbClr val="002060"/>
              </a:solidFill>
            </a:endParaRPr>
          </a:p>
          <a:p>
            <a:pPr marL="1371600" lvl="2" indent="-457200">
              <a:buAutoNum type="arabicPeriod"/>
            </a:pPr>
            <a:r>
              <a:rPr lang="pl-PL" dirty="0" smtClean="0">
                <a:solidFill>
                  <a:srgbClr val="002060"/>
                </a:solidFill>
              </a:rPr>
              <a:t>Iteracja</a:t>
            </a:r>
            <a:endParaRPr lang="pl-PL" dirty="0" smtClean="0">
              <a:solidFill>
                <a:srgbClr val="002060"/>
              </a:solidFill>
            </a:endParaRPr>
          </a:p>
          <a:p>
            <a:pPr marL="1371600" lvl="2" indent="-457200">
              <a:buAutoNum type="arabicPeriod"/>
            </a:pPr>
            <a:r>
              <a:rPr lang="pl-PL" dirty="0" smtClean="0">
                <a:solidFill>
                  <a:srgbClr val="002060"/>
                </a:solidFill>
              </a:rPr>
              <a:t>Procedury i funkcje</a:t>
            </a:r>
            <a:endParaRPr lang="pl-PL" dirty="0" smtClean="0">
              <a:solidFill>
                <a:srgbClr val="002060"/>
              </a:solidFill>
            </a:endParaRPr>
          </a:p>
          <a:p>
            <a:pPr marL="1371600" lvl="2" indent="-457200">
              <a:buAutoNum type="arabicPeriod"/>
            </a:pPr>
            <a:r>
              <a:rPr lang="pl-PL" dirty="0" smtClean="0">
                <a:solidFill>
                  <a:srgbClr val="002060"/>
                </a:solidFill>
              </a:rPr>
              <a:t>Funkcje rekurencyjne</a:t>
            </a:r>
            <a:endParaRPr lang="pl-PL" dirty="0" smtClean="0">
              <a:solidFill>
                <a:srgbClr val="002060"/>
              </a:solidFill>
            </a:endParaRPr>
          </a:p>
          <a:p>
            <a:pPr marL="1371600" lvl="2" indent="-457200">
              <a:buAutoNum type="arabicPeriod"/>
            </a:pPr>
            <a:r>
              <a:rPr lang="pl-PL" dirty="0" smtClean="0">
                <a:solidFill>
                  <a:srgbClr val="002060"/>
                </a:solidFill>
              </a:rPr>
              <a:t>Zdarzenia</a:t>
            </a:r>
            <a:endParaRPr lang="pl-PL" dirty="0" smtClean="0">
              <a:solidFill>
                <a:srgbClr val="002060"/>
              </a:solidFill>
            </a:endParaRPr>
          </a:p>
          <a:p>
            <a:pPr marL="1371600" lvl="2" indent="-457200">
              <a:buAutoNum type="arabicPeriod"/>
            </a:pPr>
            <a:r>
              <a:rPr lang="pl-PL" dirty="0" smtClean="0">
                <a:solidFill>
                  <a:srgbClr val="002060"/>
                </a:solidFill>
              </a:rPr>
              <a:t>Listy, </a:t>
            </a:r>
            <a:r>
              <a:rPr lang="pl-PL" dirty="0" err="1" smtClean="0">
                <a:solidFill>
                  <a:srgbClr val="002060"/>
                </a:solidFill>
              </a:rPr>
              <a:t>krotki</a:t>
            </a:r>
            <a:r>
              <a:rPr lang="pl-PL" dirty="0" smtClean="0">
                <a:solidFill>
                  <a:srgbClr val="002060"/>
                </a:solidFill>
              </a:rPr>
              <a:t>, tablice i słowniki</a:t>
            </a:r>
            <a:endParaRPr lang="pl-PL" dirty="0" smtClean="0">
              <a:solidFill>
                <a:srgbClr val="002060"/>
              </a:solidFill>
            </a:endParaRPr>
          </a:p>
          <a:p>
            <a:pPr marL="1371600" lvl="2" indent="-457200">
              <a:buAutoNum type="arabicPeriod"/>
            </a:pPr>
            <a:r>
              <a:rPr lang="pl-PL" dirty="0" smtClean="0">
                <a:solidFill>
                  <a:srgbClr val="002060"/>
                </a:solidFill>
              </a:rPr>
              <a:t>Obsługa plików</a:t>
            </a:r>
            <a:endParaRPr lang="pl-PL" dirty="0" smtClean="0">
              <a:solidFill>
                <a:srgbClr val="002060"/>
              </a:solidFill>
            </a:endParaRPr>
          </a:p>
          <a:p>
            <a:pPr marL="1371600" lvl="2" indent="-457200">
              <a:buAutoNum type="arabicPeriod"/>
            </a:pPr>
            <a:r>
              <a:rPr lang="pl-PL" dirty="0" smtClean="0">
                <a:solidFill>
                  <a:srgbClr val="002060"/>
                </a:solidFill>
              </a:rPr>
              <a:t>Programowanie obiektowe</a:t>
            </a:r>
            <a:endParaRPr lang="pl-PL" dirty="0" smtClean="0">
              <a:solidFill>
                <a:srgbClr val="002060"/>
              </a:solidFill>
            </a:endParaRPr>
          </a:p>
          <a:p>
            <a:pPr marL="914400" lvl="1" indent="-457200">
              <a:spcBef>
                <a:spcPts val="300"/>
              </a:spcBef>
              <a:buAutoNum type="arabicPeriod"/>
            </a:pPr>
            <a:r>
              <a:rPr lang="pl-PL" dirty="0" smtClean="0">
                <a:solidFill>
                  <a:srgbClr val="002060"/>
                </a:solidFill>
              </a:rPr>
              <a:t>Testowanie</a:t>
            </a:r>
            <a:r>
              <a:rPr lang="pl-PL" dirty="0">
                <a:solidFill>
                  <a:srgbClr val="002060"/>
                </a:solidFill>
              </a:rPr>
              <a:t>, debugowanie i wersja produkcyjna </a:t>
            </a:r>
            <a:endParaRPr lang="pl-PL" dirty="0" smtClean="0">
              <a:solidFill>
                <a:srgbClr val="002060"/>
              </a:solidFill>
            </a:endParaRPr>
          </a:p>
          <a:p>
            <a:pPr marL="914400" lvl="1" indent="-457200">
              <a:spcBef>
                <a:spcPts val="300"/>
              </a:spcBef>
              <a:buAutoNum type="arabicPeriod"/>
            </a:pPr>
            <a:endParaRPr lang="pl-PL" dirty="0">
              <a:solidFill>
                <a:srgbClr val="002060"/>
              </a:solidFill>
            </a:endParaRPr>
          </a:p>
          <a:p>
            <a:pPr marL="84455" lvl="1">
              <a:spcBef>
                <a:spcPts val="300"/>
              </a:spcBef>
            </a:pPr>
            <a:r>
              <a:rPr lang="pl-PL" dirty="0" smtClean="0">
                <a:solidFill>
                  <a:srgbClr val="002060"/>
                </a:solidFill>
              </a:rPr>
              <a:t>Dla chętnych pojawią się dodatkowe zagadnienia spoza minimum.</a:t>
            </a:r>
            <a:endParaRPr lang="pl-PL" dirty="0">
              <a:solidFill>
                <a:srgbClr val="002060"/>
              </a:solidFill>
            </a:endParaRPr>
          </a:p>
        </p:txBody>
      </p:sp>
      <p:pic>
        <p:nvPicPr>
          <p:cNvPr id="9" name="Obraz 8"/>
          <p:cNvPicPr>
            <a:picLocks noChangeAspect="1"/>
          </p:cNvPicPr>
          <p:nvPr/>
        </p:nvPicPr>
        <p:blipFill>
          <a:blip r:embed="rId1"/>
          <a:stretch>
            <a:fillRect/>
          </a:stretch>
        </p:blipFill>
        <p:spPr>
          <a:xfrm>
            <a:off x="7380312" y="3019"/>
            <a:ext cx="1565721" cy="1238621"/>
          </a:xfrm>
          <a:prstGeom prst="rect">
            <a:avLst/>
          </a:prstGeom>
        </p:spPr>
      </p:pic>
      <p:sp>
        <p:nvSpPr>
          <p:cNvPr id="5" name="Symbol zastępczy numeru slajdu 4"/>
          <p:cNvSpPr>
            <a:spLocks noGrp="1"/>
          </p:cNvSpPr>
          <p:nvPr>
            <p:ph type="sldNum" sz="quarter" idx="2"/>
          </p:nvPr>
        </p:nvSpPr>
        <p:spPr/>
        <p:txBody>
          <a:bodyPr/>
          <a:lstStyle/>
          <a:p>
            <a:fld id="{86CB4B4D-7CA3-9044-876B-883B54F8677D}" type="slidenum">
              <a:rPr lang="pl-PL" smtClean="0"/>
            </a:fld>
            <a:endParaRPr lang="pl-PL"/>
          </a:p>
        </p:txBody>
      </p:sp>
      <p:pic>
        <p:nvPicPr>
          <p:cNvPr id="7" name="Picture 2" descr="Wydział Zarządzania i Ekonom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404664"/>
            <a:ext cx="1381447" cy="6838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xfrm>
            <a:off x="1704973" y="365760"/>
            <a:ext cx="6815571" cy="1325562"/>
          </a:xfrm>
          <a:prstGeom prst="rect">
            <a:avLst/>
          </a:prstGeom>
        </p:spPr>
        <p:txBody>
          <a:bodyPr>
            <a:normAutofit fontScale="90000"/>
          </a:bodyPr>
          <a:lstStyle/>
          <a:p>
            <a:r>
              <a:rPr lang="pl-PL" sz="3600" b="1" dirty="0" smtClean="0">
                <a:solidFill>
                  <a:schemeClr val="accent1"/>
                </a:solidFill>
              </a:rPr>
              <a:t>Ile będzie programowania na: „Elementach programowania”?</a:t>
            </a:r>
            <a:br>
              <a:rPr lang="pl-PL" sz="3600" b="1" dirty="0" smtClean="0">
                <a:solidFill>
                  <a:schemeClr val="accent1"/>
                </a:solidFill>
              </a:rPr>
            </a:br>
            <a:r>
              <a:rPr lang="pl-PL" sz="3600" b="1" dirty="0" smtClean="0">
                <a:solidFill>
                  <a:schemeClr val="accent1"/>
                </a:solidFill>
              </a:rPr>
              <a:t>Czy po zajęciach zostanę programistą?</a:t>
            </a:r>
            <a:endParaRPr sz="3600" b="1" dirty="0">
              <a:solidFill>
                <a:schemeClr val="accent1"/>
              </a:solidFill>
            </a:endParaRPr>
          </a:p>
        </p:txBody>
      </p:sp>
      <p:sp>
        <p:nvSpPr>
          <p:cNvPr id="2" name="AutoShape 4" descr="https://qph.fs.quoracdn.net/main-qimg-e8a776bf43c7e01ad1da3276d4c41045.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pl-PL"/>
          </a:p>
        </p:txBody>
      </p:sp>
      <p:sp>
        <p:nvSpPr>
          <p:cNvPr id="4" name="pole tekstowe 3"/>
          <p:cNvSpPr txBox="1"/>
          <p:nvPr/>
        </p:nvSpPr>
        <p:spPr>
          <a:xfrm>
            <a:off x="755576" y="2085362"/>
            <a:ext cx="7992888" cy="4170372"/>
          </a:xfrm>
          <a:prstGeom prst="rect">
            <a:avLst/>
          </a:prstGeom>
          <a:noFill/>
        </p:spPr>
        <p:txBody>
          <a:bodyPr wrap="square" rtlCol="0">
            <a:spAutoFit/>
          </a:bodyPr>
          <a:lstStyle/>
          <a:p>
            <a:pPr marL="457200" indent="-457200">
              <a:spcBef>
                <a:spcPts val="600"/>
              </a:spcBef>
              <a:buAutoNum type="arabicPeriod"/>
            </a:pPr>
            <a:r>
              <a:rPr lang="pl-PL" sz="2400" dirty="0" smtClean="0">
                <a:solidFill>
                  <a:srgbClr val="002060"/>
                </a:solidFill>
              </a:rPr>
              <a:t>Przedmiot „Elementy programowania” a praktyczne programowanie…</a:t>
            </a:r>
            <a:endParaRPr lang="pl-PL" sz="2400" dirty="0" smtClean="0">
              <a:solidFill>
                <a:srgbClr val="002060"/>
              </a:solidFill>
            </a:endParaRPr>
          </a:p>
          <a:p>
            <a:pPr marL="457200" indent="-457200">
              <a:spcBef>
                <a:spcPts val="600"/>
              </a:spcBef>
              <a:buFontTx/>
              <a:buAutoNum type="arabicPeriod"/>
            </a:pPr>
            <a:r>
              <a:rPr lang="pl-PL" sz="2400" dirty="0">
                <a:solidFill>
                  <a:srgbClr val="002060"/>
                </a:solidFill>
              </a:rPr>
              <a:t>Co trzeba zrobić, żeby nauczyć się </a:t>
            </a:r>
            <a:r>
              <a:rPr lang="pl-PL" sz="2400" dirty="0" smtClean="0">
                <a:solidFill>
                  <a:srgbClr val="002060"/>
                </a:solidFill>
              </a:rPr>
              <a:t>programować? </a:t>
            </a:r>
            <a:endParaRPr lang="pl-PL" sz="2400" dirty="0" smtClean="0">
              <a:solidFill>
                <a:srgbClr val="002060"/>
              </a:solidFill>
            </a:endParaRPr>
          </a:p>
          <a:p>
            <a:pPr marL="457200" indent="-457200">
              <a:spcBef>
                <a:spcPts val="600"/>
              </a:spcBef>
              <a:buFontTx/>
              <a:buAutoNum type="arabicPeriod"/>
            </a:pPr>
            <a:r>
              <a:rPr lang="pl-PL" sz="2400" dirty="0" smtClean="0">
                <a:solidFill>
                  <a:srgbClr val="002060"/>
                </a:solidFill>
              </a:rPr>
              <a:t>Czy można nauczyć się programowania z wykładów/książki albo od nauczyciela?</a:t>
            </a:r>
            <a:endParaRPr lang="pl-PL" sz="2400" dirty="0" smtClean="0">
              <a:solidFill>
                <a:srgbClr val="002060"/>
              </a:solidFill>
            </a:endParaRPr>
          </a:p>
          <a:p>
            <a:pPr marL="457200" indent="-457200">
              <a:spcBef>
                <a:spcPts val="600"/>
              </a:spcBef>
              <a:buFontTx/>
              <a:buAutoNum type="arabicPeriod"/>
            </a:pPr>
            <a:r>
              <a:rPr lang="pl-PL" sz="2400" dirty="0" smtClean="0">
                <a:solidFill>
                  <a:srgbClr val="002060"/>
                </a:solidFill>
              </a:rPr>
              <a:t>…a gdybym chciał zostać analitykiem systemowym, projektantem czy programistą, co mam zrobić?</a:t>
            </a:r>
            <a:endParaRPr lang="pl-PL" sz="2400" dirty="0" smtClean="0">
              <a:solidFill>
                <a:srgbClr val="002060"/>
              </a:solidFill>
            </a:endParaRPr>
          </a:p>
          <a:p>
            <a:pPr marL="457200" indent="-457200">
              <a:spcBef>
                <a:spcPts val="600"/>
              </a:spcBef>
              <a:buFontTx/>
              <a:buAutoNum type="arabicPeriod"/>
            </a:pPr>
            <a:r>
              <a:rPr lang="pl-PL" sz="2400" dirty="0" smtClean="0">
                <a:solidFill>
                  <a:srgbClr val="002060"/>
                </a:solidFill>
              </a:rPr>
              <a:t>…czy jeśli nie nauczę się programować mogę nadal zaliczyć przedmiot?</a:t>
            </a:r>
            <a:endParaRPr lang="pl-PL" sz="2400" dirty="0" smtClean="0">
              <a:solidFill>
                <a:srgbClr val="002060"/>
              </a:solidFill>
            </a:endParaRPr>
          </a:p>
          <a:p>
            <a:pPr marL="457200" indent="-457200">
              <a:spcBef>
                <a:spcPts val="600"/>
              </a:spcBef>
              <a:buFontTx/>
              <a:buAutoNum type="arabicPeriod"/>
            </a:pPr>
            <a:endParaRPr lang="pl-PL" sz="2400" dirty="0">
              <a:solidFill>
                <a:srgbClr val="002060"/>
              </a:solidFill>
            </a:endParaRPr>
          </a:p>
        </p:txBody>
      </p:sp>
      <p:pic>
        <p:nvPicPr>
          <p:cNvPr id="9" name="Obraz 8"/>
          <p:cNvPicPr>
            <a:picLocks noChangeAspect="1"/>
          </p:cNvPicPr>
          <p:nvPr/>
        </p:nvPicPr>
        <p:blipFill>
          <a:blip r:embed="rId1"/>
          <a:stretch>
            <a:fillRect/>
          </a:stretch>
        </p:blipFill>
        <p:spPr>
          <a:xfrm>
            <a:off x="7380312" y="3019"/>
            <a:ext cx="1565721" cy="1238621"/>
          </a:xfrm>
          <a:prstGeom prst="rect">
            <a:avLst/>
          </a:prstGeom>
        </p:spPr>
      </p:pic>
      <p:sp>
        <p:nvSpPr>
          <p:cNvPr id="5" name="Symbol zastępczy numeru slajdu 4"/>
          <p:cNvSpPr>
            <a:spLocks noGrp="1"/>
          </p:cNvSpPr>
          <p:nvPr>
            <p:ph type="sldNum" sz="quarter" idx="2"/>
          </p:nvPr>
        </p:nvSpPr>
        <p:spPr/>
        <p:txBody>
          <a:bodyPr/>
          <a:lstStyle/>
          <a:p>
            <a:fld id="{86CB4B4D-7CA3-9044-876B-883B54F8677D}" type="slidenum">
              <a:rPr lang="pl-PL" smtClean="0"/>
            </a:fld>
            <a:endParaRPr lang="pl-PL"/>
          </a:p>
        </p:txBody>
      </p:sp>
      <p:pic>
        <p:nvPicPr>
          <p:cNvPr id="7" name="Picture 2" descr="Wydział Zarządzania i Ekonom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404664"/>
            <a:ext cx="1381447" cy="6838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 name="Shape 134"/>
          <p:cNvSpPr>
            <a:spLocks noGrp="1"/>
          </p:cNvSpPr>
          <p:nvPr>
            <p:ph type="title"/>
          </p:nvPr>
        </p:nvSpPr>
        <p:spPr>
          <a:xfrm>
            <a:off x="1704973" y="365760"/>
            <a:ext cx="6815571" cy="1325562"/>
          </a:xfrm>
          <a:prstGeom prst="rect">
            <a:avLst/>
          </a:prstGeom>
        </p:spPr>
        <p:txBody>
          <a:bodyPr>
            <a:normAutofit/>
          </a:bodyPr>
          <a:lstStyle/>
          <a:p>
            <a:r>
              <a:rPr lang="pl-PL" sz="3600" b="1" dirty="0" smtClean="0">
                <a:solidFill>
                  <a:schemeClr val="accent1"/>
                </a:solidFill>
              </a:rPr>
              <a:t>Literatura</a:t>
            </a:r>
            <a:endParaRPr sz="3600" b="1" dirty="0">
              <a:solidFill>
                <a:schemeClr val="accent1"/>
              </a:solidFill>
            </a:endParaRPr>
          </a:p>
        </p:txBody>
      </p:sp>
      <p:sp>
        <p:nvSpPr>
          <p:cNvPr id="2" name="AutoShape 4" descr="https://qph.fs.quoracdn.net/main-qimg-e8a776bf43c7e01ad1da3276d4c41045.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pl-PL"/>
          </a:p>
        </p:txBody>
      </p:sp>
      <p:sp>
        <p:nvSpPr>
          <p:cNvPr id="4" name="pole tekstowe 3"/>
          <p:cNvSpPr txBox="1"/>
          <p:nvPr/>
        </p:nvSpPr>
        <p:spPr>
          <a:xfrm>
            <a:off x="460375" y="1440000"/>
            <a:ext cx="8060169" cy="4170372"/>
          </a:xfrm>
          <a:prstGeom prst="rect">
            <a:avLst/>
          </a:prstGeom>
          <a:noFill/>
        </p:spPr>
        <p:txBody>
          <a:bodyPr wrap="square" rtlCol="0">
            <a:spAutoFit/>
          </a:bodyPr>
          <a:lstStyle/>
          <a:p>
            <a:pPr marL="457200" indent="-457200">
              <a:spcBef>
                <a:spcPts val="600"/>
              </a:spcBef>
              <a:buAutoNum type="arabicPeriod"/>
            </a:pPr>
            <a:r>
              <a:rPr lang="pl-PL" sz="2000" dirty="0" smtClean="0">
                <a:solidFill>
                  <a:srgbClr val="002060"/>
                </a:solidFill>
              </a:rPr>
              <a:t>Podstawową lekturą z zakresu programowania w </a:t>
            </a:r>
            <a:r>
              <a:rPr lang="pl-PL" sz="2000" dirty="0" err="1" smtClean="0">
                <a:solidFill>
                  <a:srgbClr val="002060"/>
                </a:solidFill>
              </a:rPr>
              <a:t>Pythonie</a:t>
            </a:r>
            <a:r>
              <a:rPr lang="pl-PL" sz="2000" dirty="0" smtClean="0">
                <a:solidFill>
                  <a:srgbClr val="002060"/>
                </a:solidFill>
              </a:rPr>
              <a:t> jest i będzie zawsze zasób oryginalnych dokumentacji. Znajdziesz je tu: </a:t>
            </a:r>
            <a:r>
              <a:rPr lang="pl-PL" sz="2000" dirty="0">
                <a:hlinkClick r:id="rId1"/>
              </a:rPr>
              <a:t>https://docs.python.org/3</a:t>
            </a:r>
            <a:r>
              <a:rPr lang="pl-PL" sz="2000" dirty="0" smtClean="0">
                <a:hlinkClick r:id="rId1"/>
              </a:rPr>
              <a:t>/</a:t>
            </a:r>
            <a:endParaRPr lang="pl-PL" sz="2000" dirty="0" smtClean="0"/>
          </a:p>
          <a:p>
            <a:pPr marL="457200" indent="-457200">
              <a:spcBef>
                <a:spcPts val="600"/>
              </a:spcBef>
              <a:buAutoNum type="arabicPeriod"/>
            </a:pPr>
            <a:r>
              <a:rPr lang="pl-PL" sz="2000" dirty="0" smtClean="0">
                <a:solidFill>
                  <a:srgbClr val="002060"/>
                </a:solidFill>
              </a:rPr>
              <a:t>Jeśli chcieliby Państwo poczytać coś w postaci bardziej książkowej albo poszerzyć wiedzę z zakresu algorytmiki i cyklu życia oprogramowania polecam:</a:t>
            </a:r>
            <a:endParaRPr lang="pl-PL" sz="2000" dirty="0" smtClean="0">
              <a:solidFill>
                <a:srgbClr val="002060"/>
              </a:solidFill>
            </a:endParaRPr>
          </a:p>
          <a:p>
            <a:pPr marL="914400" lvl="1" indent="-457200">
              <a:spcBef>
                <a:spcPts val="600"/>
              </a:spcBef>
              <a:buAutoNum type="arabicPeriod"/>
            </a:pPr>
            <a:r>
              <a:rPr lang="pl-PL" sz="2000" dirty="0" err="1" smtClean="0">
                <a:solidFill>
                  <a:srgbClr val="002060"/>
                </a:solidFill>
              </a:rPr>
              <a:t>M.Sysło</a:t>
            </a:r>
            <a:r>
              <a:rPr lang="pl-PL" sz="2000" dirty="0" smtClean="0">
                <a:solidFill>
                  <a:srgbClr val="002060"/>
                </a:solidFill>
              </a:rPr>
              <a:t>, Algorytmy, Helion, Gliwice 2016,</a:t>
            </a:r>
            <a:endParaRPr lang="pl-PL" sz="2000" dirty="0" smtClean="0">
              <a:solidFill>
                <a:srgbClr val="002060"/>
              </a:solidFill>
            </a:endParaRPr>
          </a:p>
          <a:p>
            <a:pPr marL="914400" lvl="1" indent="-457200">
              <a:spcBef>
                <a:spcPts val="600"/>
              </a:spcBef>
              <a:buAutoNum type="arabicPeriod"/>
            </a:pPr>
            <a:r>
              <a:rPr lang="pl-PL" sz="2000" dirty="0" err="1">
                <a:solidFill>
                  <a:srgbClr val="002060"/>
                </a:solidFill>
              </a:rPr>
              <a:t>Python</a:t>
            </a:r>
            <a:r>
              <a:rPr lang="pl-PL" sz="2000" dirty="0">
                <a:solidFill>
                  <a:srgbClr val="002060"/>
                </a:solidFill>
              </a:rPr>
              <a:t> 3. Proste wprowadzenie do fascynującego świata programowania - </a:t>
            </a:r>
            <a:r>
              <a:rPr lang="pl-PL" sz="2000" dirty="0" err="1">
                <a:solidFill>
                  <a:srgbClr val="002060"/>
                </a:solidFill>
              </a:rPr>
              <a:t>Zed</a:t>
            </a:r>
            <a:r>
              <a:rPr lang="pl-PL" sz="2000" dirty="0">
                <a:solidFill>
                  <a:srgbClr val="002060"/>
                </a:solidFill>
              </a:rPr>
              <a:t> A. </a:t>
            </a:r>
            <a:r>
              <a:rPr lang="pl-PL" sz="2000" dirty="0" smtClean="0">
                <a:solidFill>
                  <a:srgbClr val="002060"/>
                </a:solidFill>
              </a:rPr>
              <a:t>Shaw, 2018</a:t>
            </a:r>
            <a:endParaRPr lang="pl-PL" sz="2000" dirty="0">
              <a:solidFill>
                <a:srgbClr val="002060"/>
              </a:solidFill>
            </a:endParaRPr>
          </a:p>
          <a:p>
            <a:pPr marL="914400" lvl="1" indent="-457200">
              <a:spcBef>
                <a:spcPts val="600"/>
              </a:spcBef>
              <a:buAutoNum type="arabicPeriod"/>
            </a:pPr>
            <a:r>
              <a:rPr lang="pl-PL" sz="2000" dirty="0" err="1" smtClean="0">
                <a:solidFill>
                  <a:srgbClr val="002060"/>
                </a:solidFill>
              </a:rPr>
              <a:t>M.Lutz</a:t>
            </a:r>
            <a:r>
              <a:rPr lang="pl-PL" sz="2000" dirty="0" smtClean="0">
                <a:solidFill>
                  <a:srgbClr val="002060"/>
                </a:solidFill>
              </a:rPr>
              <a:t>, </a:t>
            </a:r>
            <a:r>
              <a:rPr lang="pl-PL" sz="2000" dirty="0" err="1" smtClean="0">
                <a:solidFill>
                  <a:srgbClr val="002060"/>
                </a:solidFill>
              </a:rPr>
              <a:t>Python</a:t>
            </a:r>
            <a:r>
              <a:rPr lang="pl-PL" sz="2000" dirty="0" smtClean="0">
                <a:solidFill>
                  <a:srgbClr val="002060"/>
                </a:solidFill>
              </a:rPr>
              <a:t>. Wprowadzenie, </a:t>
            </a:r>
            <a:r>
              <a:rPr lang="pl-PL" sz="2000" dirty="0" err="1" smtClean="0">
                <a:solidFill>
                  <a:srgbClr val="002060"/>
                </a:solidFill>
              </a:rPr>
              <a:t>wyd</a:t>
            </a:r>
            <a:r>
              <a:rPr lang="pl-PL" sz="2000" dirty="0" smtClean="0">
                <a:solidFill>
                  <a:srgbClr val="002060"/>
                </a:solidFill>
              </a:rPr>
              <a:t> IV, Helion, Gliwice 2010</a:t>
            </a:r>
            <a:endParaRPr lang="pl-PL" sz="2000" dirty="0" smtClean="0">
              <a:solidFill>
                <a:srgbClr val="002060"/>
              </a:solidFill>
            </a:endParaRPr>
          </a:p>
          <a:p>
            <a:pPr marL="914400" lvl="1" indent="-457200">
              <a:spcBef>
                <a:spcPts val="600"/>
              </a:spcBef>
              <a:buAutoNum type="arabicPeriod"/>
            </a:pPr>
            <a:r>
              <a:rPr lang="pl-PL" sz="2000" dirty="0" err="1" smtClean="0">
                <a:solidFill>
                  <a:srgbClr val="002060"/>
                </a:solidFill>
              </a:rPr>
              <a:t>M.Lutz</a:t>
            </a:r>
            <a:r>
              <a:rPr lang="pl-PL" sz="2000" dirty="0" smtClean="0">
                <a:solidFill>
                  <a:srgbClr val="002060"/>
                </a:solidFill>
              </a:rPr>
              <a:t>, </a:t>
            </a:r>
            <a:r>
              <a:rPr lang="pl-PL" sz="2000" dirty="0" err="1" smtClean="0">
                <a:solidFill>
                  <a:srgbClr val="002060"/>
                </a:solidFill>
              </a:rPr>
              <a:t>Python</a:t>
            </a:r>
            <a:r>
              <a:rPr lang="pl-PL" sz="2000" dirty="0" smtClean="0">
                <a:solidFill>
                  <a:srgbClr val="002060"/>
                </a:solidFill>
              </a:rPr>
              <a:t>. Leksykon kieszonkowy, </a:t>
            </a:r>
            <a:r>
              <a:rPr lang="pl-PL" sz="2000" dirty="0" err="1" smtClean="0">
                <a:solidFill>
                  <a:srgbClr val="002060"/>
                </a:solidFill>
              </a:rPr>
              <a:t>wyd</a:t>
            </a:r>
            <a:r>
              <a:rPr lang="pl-PL" sz="2000" dirty="0" smtClean="0">
                <a:solidFill>
                  <a:srgbClr val="002060"/>
                </a:solidFill>
              </a:rPr>
              <a:t> V, Helion, Gliwice 2014.</a:t>
            </a:r>
            <a:endParaRPr lang="pl-PL" sz="2400" dirty="0">
              <a:solidFill>
                <a:srgbClr val="002060"/>
              </a:solidFill>
            </a:endParaRPr>
          </a:p>
        </p:txBody>
      </p:sp>
      <p:pic>
        <p:nvPicPr>
          <p:cNvPr id="9" name="Obraz 8"/>
          <p:cNvPicPr>
            <a:picLocks noChangeAspect="1"/>
          </p:cNvPicPr>
          <p:nvPr/>
        </p:nvPicPr>
        <p:blipFill>
          <a:blip r:embed="rId2"/>
          <a:stretch>
            <a:fillRect/>
          </a:stretch>
        </p:blipFill>
        <p:spPr>
          <a:xfrm>
            <a:off x="7380312" y="3019"/>
            <a:ext cx="1565721" cy="1238621"/>
          </a:xfrm>
          <a:prstGeom prst="rect">
            <a:avLst/>
          </a:prstGeom>
        </p:spPr>
      </p:pic>
      <p:sp>
        <p:nvSpPr>
          <p:cNvPr id="5" name="Symbol zastępczy numeru slajdu 4"/>
          <p:cNvSpPr>
            <a:spLocks noGrp="1"/>
          </p:cNvSpPr>
          <p:nvPr>
            <p:ph type="sldNum" sz="quarter" idx="2"/>
          </p:nvPr>
        </p:nvSpPr>
        <p:spPr/>
        <p:txBody>
          <a:bodyPr/>
          <a:lstStyle/>
          <a:p>
            <a:fld id="{86CB4B4D-7CA3-9044-876B-883B54F8677D}" type="slidenum">
              <a:rPr lang="pl-PL" smtClean="0"/>
            </a:fld>
            <a:endParaRPr lang="pl-PL"/>
          </a:p>
        </p:txBody>
      </p:sp>
      <p:pic>
        <p:nvPicPr>
          <p:cNvPr id="7" name="Picture 2" descr="Wydział Zarządzania i Ekonomi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7" y="404664"/>
            <a:ext cx="1381447" cy="6838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654;g61ca4e4588_0_0"/>
          <p:cNvPicPr preferRelativeResize="0"/>
          <p:nvPr/>
        </p:nvPicPr>
        <p:blipFill>
          <a:blip r:embed="rId1"/>
          <a:stretch>
            <a:fillRect/>
          </a:stretch>
        </p:blipFill>
        <p:spPr>
          <a:xfrm>
            <a:off x="1619672" y="1334672"/>
            <a:ext cx="6096000" cy="4048125"/>
          </a:xfrm>
          <a:prstGeom prst="rect">
            <a:avLst/>
          </a:prstGeom>
          <a:noFill/>
          <a:ln>
            <a:noFill/>
          </a:ln>
        </p:spPr>
      </p:pic>
      <p:sp>
        <p:nvSpPr>
          <p:cNvPr id="5" name="Google Shape;655;g61ca4e4588_0_0"/>
          <p:cNvSpPr txBox="1"/>
          <p:nvPr/>
        </p:nvSpPr>
        <p:spPr>
          <a:xfrm>
            <a:off x="942600" y="5241975"/>
            <a:ext cx="7764000" cy="73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l-PL" sz="3000" dirty="0">
                <a:solidFill>
                  <a:srgbClr val="FF0000"/>
                </a:solidFill>
                <a:latin typeface="Calibri"/>
                <a:ea typeface="Calibri"/>
                <a:cs typeface="Calibri"/>
                <a:sym typeface="Calibri"/>
              </a:rPr>
              <a:t>Pytania, wątpliwości, uwagi, komentarze...….?</a:t>
            </a:r>
            <a:endParaRPr sz="3000" dirty="0">
              <a:solidFill>
                <a:srgbClr val="FF0000"/>
              </a:solidFill>
              <a:latin typeface="Calibri"/>
              <a:ea typeface="Calibri"/>
              <a:cs typeface="Calibri"/>
              <a:sym typeface="Calibri"/>
            </a:endParaRPr>
          </a:p>
        </p:txBody>
      </p:sp>
      <p:pic>
        <p:nvPicPr>
          <p:cNvPr id="7" name="Picture 2" descr="Wydział Zarządzania i Ekonom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260648"/>
            <a:ext cx="1381447" cy="683885"/>
          </a:xfrm>
          <a:prstGeom prst="rect">
            <a:avLst/>
          </a:prstGeom>
          <a:noFill/>
          <a:extLst>
            <a:ext uri="{909E8E84-426E-40DD-AFC4-6F175D3DCCD1}">
              <a14:hiddenFill xmlns:a14="http://schemas.microsoft.com/office/drawing/2010/main">
                <a:solidFill>
                  <a:srgbClr val="FFFFFF"/>
                </a:solidFill>
              </a14:hiddenFill>
            </a:ext>
          </a:extLst>
        </p:spPr>
      </p:pic>
      <p:pic>
        <p:nvPicPr>
          <p:cNvPr id="8" name="Obraz 7"/>
          <p:cNvPicPr>
            <a:picLocks noChangeAspect="1"/>
          </p:cNvPicPr>
          <p:nvPr/>
        </p:nvPicPr>
        <p:blipFill>
          <a:blip r:embed="rId3"/>
          <a:stretch>
            <a:fillRect/>
          </a:stretch>
        </p:blipFill>
        <p:spPr>
          <a:xfrm>
            <a:off x="7380312" y="3019"/>
            <a:ext cx="1565721" cy="1238621"/>
          </a:xfrm>
          <a:prstGeom prst="rect">
            <a:avLst/>
          </a:prstGeom>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xfrm>
            <a:off x="1704973" y="365760"/>
            <a:ext cx="6815571" cy="1325562"/>
          </a:xfrm>
          <a:prstGeom prst="rect">
            <a:avLst/>
          </a:prstGeom>
        </p:spPr>
        <p:txBody>
          <a:bodyPr>
            <a:normAutofit/>
          </a:bodyPr>
          <a:lstStyle/>
          <a:p>
            <a:r>
              <a:rPr lang="pl-PL" sz="3600" b="1" dirty="0" smtClean="0">
                <a:solidFill>
                  <a:schemeClr val="accent1"/>
                </a:solidFill>
              </a:rPr>
              <a:t>Ilość i rodzaj zajęć</a:t>
            </a:r>
            <a:endParaRPr sz="3600" b="1" dirty="0">
              <a:solidFill>
                <a:schemeClr val="accent1"/>
              </a:solidFill>
            </a:endParaRPr>
          </a:p>
        </p:txBody>
      </p:sp>
      <p:sp>
        <p:nvSpPr>
          <p:cNvPr id="2" name="AutoShape 4" descr="https://qph.fs.quoracdn.net/main-qimg-e8a776bf43c7e01ad1da3276d4c41045.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pl-PL"/>
          </a:p>
        </p:txBody>
      </p:sp>
      <p:sp>
        <p:nvSpPr>
          <p:cNvPr id="4" name="pole tekstowe 3"/>
          <p:cNvSpPr txBox="1"/>
          <p:nvPr/>
        </p:nvSpPr>
        <p:spPr>
          <a:xfrm>
            <a:off x="755576" y="1340768"/>
            <a:ext cx="7992888" cy="4523105"/>
          </a:xfrm>
          <a:prstGeom prst="rect">
            <a:avLst/>
          </a:prstGeom>
          <a:noFill/>
        </p:spPr>
        <p:txBody>
          <a:bodyPr wrap="square" rtlCol="0">
            <a:spAutoFit/>
          </a:bodyPr>
          <a:lstStyle/>
          <a:p>
            <a:r>
              <a:rPr lang="pl-PL" sz="2400" dirty="0" smtClean="0">
                <a:solidFill>
                  <a:srgbClr val="002060"/>
                </a:solidFill>
              </a:rPr>
              <a:t>Studia stacjonarne 30h: </a:t>
            </a:r>
            <a:endParaRPr lang="pl-PL" sz="2400" dirty="0" smtClean="0">
              <a:solidFill>
                <a:srgbClr val="002060"/>
              </a:solidFill>
            </a:endParaRPr>
          </a:p>
          <a:p>
            <a:r>
              <a:rPr lang="pl-PL" sz="2400" dirty="0" smtClean="0">
                <a:solidFill>
                  <a:srgbClr val="002060"/>
                </a:solidFill>
              </a:rPr>
              <a:t>15 spotkań po 2h lekcyjne.</a:t>
            </a:r>
            <a:endParaRPr lang="pl-PL" sz="2400" dirty="0" smtClean="0">
              <a:solidFill>
                <a:srgbClr val="002060"/>
              </a:solidFill>
            </a:endParaRPr>
          </a:p>
          <a:p>
            <a:endParaRPr lang="pl-PL" sz="2400" dirty="0">
              <a:solidFill>
                <a:srgbClr val="002060"/>
              </a:solidFill>
            </a:endParaRPr>
          </a:p>
          <a:p>
            <a:endParaRPr lang="pl-PL" sz="2400" dirty="0">
              <a:solidFill>
                <a:srgbClr val="002060"/>
              </a:solidFill>
            </a:endParaRPr>
          </a:p>
          <a:p>
            <a:r>
              <a:rPr lang="pl-PL" sz="2400" dirty="0" smtClean="0">
                <a:solidFill>
                  <a:srgbClr val="002060"/>
                </a:solidFill>
              </a:rPr>
              <a:t>Wszystkie zajęcia będą miały charakter wykładowo-laboratoryjny, co oznacza że w trakcie zajęć będą zarówno tematy teoretyczne jak i ćwiczenia (zadania) do wykonania.</a:t>
            </a:r>
            <a:endParaRPr lang="pl-PL" sz="2400" dirty="0" smtClean="0">
              <a:solidFill>
                <a:srgbClr val="002060"/>
              </a:solidFill>
            </a:endParaRPr>
          </a:p>
          <a:p>
            <a:endParaRPr lang="pl-PL" sz="2400" dirty="0">
              <a:solidFill>
                <a:srgbClr val="002060"/>
              </a:solidFill>
            </a:endParaRPr>
          </a:p>
          <a:p>
            <a:endParaRPr lang="pl-PL" sz="2400" dirty="0" smtClean="0">
              <a:solidFill>
                <a:srgbClr val="002060"/>
              </a:solidFill>
            </a:endParaRPr>
          </a:p>
          <a:p>
            <a:endParaRPr lang="pl-PL" sz="2400" dirty="0" smtClean="0">
              <a:solidFill>
                <a:srgbClr val="002060"/>
              </a:solidFill>
            </a:endParaRPr>
          </a:p>
          <a:p>
            <a:endParaRPr lang="pl-PL" sz="2400" dirty="0">
              <a:solidFill>
                <a:srgbClr val="002060"/>
              </a:solidFill>
            </a:endParaRPr>
          </a:p>
        </p:txBody>
      </p:sp>
      <p:pic>
        <p:nvPicPr>
          <p:cNvPr id="9" name="Obraz 8"/>
          <p:cNvPicPr>
            <a:picLocks noChangeAspect="1"/>
          </p:cNvPicPr>
          <p:nvPr/>
        </p:nvPicPr>
        <p:blipFill>
          <a:blip r:embed="rId1"/>
          <a:stretch>
            <a:fillRect/>
          </a:stretch>
        </p:blipFill>
        <p:spPr>
          <a:xfrm>
            <a:off x="7380312" y="3019"/>
            <a:ext cx="1565721" cy="1238621"/>
          </a:xfrm>
          <a:prstGeom prst="rect">
            <a:avLst/>
          </a:prstGeom>
        </p:spPr>
      </p:pic>
      <p:sp>
        <p:nvSpPr>
          <p:cNvPr id="5" name="Symbol zastępczy numeru slajdu 4"/>
          <p:cNvSpPr>
            <a:spLocks noGrp="1"/>
          </p:cNvSpPr>
          <p:nvPr>
            <p:ph type="sldNum" sz="quarter" idx="2"/>
          </p:nvPr>
        </p:nvSpPr>
        <p:spPr/>
        <p:txBody>
          <a:bodyPr/>
          <a:lstStyle/>
          <a:p>
            <a:fld id="{86CB4B4D-7CA3-9044-876B-883B54F8677D}" type="slidenum">
              <a:rPr lang="pl-PL" smtClean="0"/>
            </a:fld>
            <a:endParaRPr lang="pl-PL"/>
          </a:p>
        </p:txBody>
      </p:sp>
      <p:pic>
        <p:nvPicPr>
          <p:cNvPr id="7" name="Picture 2" descr="Wydział Zarządzania i Ekonom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404664"/>
            <a:ext cx="1381447" cy="6838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xfrm>
            <a:off x="1979712" y="365760"/>
            <a:ext cx="6540832" cy="975008"/>
          </a:xfrm>
          <a:prstGeom prst="rect">
            <a:avLst/>
          </a:prstGeom>
        </p:spPr>
        <p:txBody>
          <a:bodyPr>
            <a:normAutofit/>
          </a:bodyPr>
          <a:lstStyle/>
          <a:p>
            <a:r>
              <a:rPr lang="pl-PL" sz="3600" b="1" dirty="0" smtClean="0">
                <a:solidFill>
                  <a:schemeClr val="accent1"/>
                </a:solidFill>
              </a:rPr>
              <a:t>Materiały</a:t>
            </a:r>
            <a:endParaRPr sz="3600" b="1" dirty="0">
              <a:solidFill>
                <a:schemeClr val="accent1"/>
              </a:solidFill>
            </a:endParaRPr>
          </a:p>
        </p:txBody>
      </p:sp>
      <p:sp>
        <p:nvSpPr>
          <p:cNvPr id="2" name="AutoShape 4" descr="https://qph.fs.quoracdn.net/main-qimg-e8a776bf43c7e01ad1da3276d4c41045.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pl-PL"/>
          </a:p>
        </p:txBody>
      </p:sp>
      <p:sp>
        <p:nvSpPr>
          <p:cNvPr id="4" name="pole tekstowe 3"/>
          <p:cNvSpPr txBox="1"/>
          <p:nvPr/>
        </p:nvSpPr>
        <p:spPr>
          <a:xfrm>
            <a:off x="755576" y="1340768"/>
            <a:ext cx="7992888" cy="5569585"/>
          </a:xfrm>
          <a:prstGeom prst="rect">
            <a:avLst/>
          </a:prstGeom>
          <a:noFill/>
        </p:spPr>
        <p:txBody>
          <a:bodyPr wrap="square" rtlCol="0">
            <a:spAutoFit/>
          </a:bodyPr>
          <a:lstStyle/>
          <a:p>
            <a:endParaRPr lang="pl-PL" sz="2400" dirty="0">
              <a:solidFill>
                <a:srgbClr val="002060"/>
              </a:solidFill>
            </a:endParaRPr>
          </a:p>
          <a:p>
            <a:r>
              <a:rPr lang="pl-PL" sz="2400" dirty="0" smtClean="0">
                <a:solidFill>
                  <a:srgbClr val="002060"/>
                </a:solidFill>
              </a:rPr>
              <a:t>Materiały do zajęć</a:t>
            </a:r>
            <a:r>
              <a:rPr lang="" altLang="pl-PL" sz="2400" dirty="0" smtClean="0">
                <a:solidFill>
                  <a:srgbClr val="002060"/>
                </a:solidFill>
              </a:rPr>
              <a:t>:</a:t>
            </a:r>
            <a:endParaRPr lang="" altLang="pl-PL" sz="2400" dirty="0" smtClean="0">
              <a:solidFill>
                <a:srgbClr val="002060"/>
              </a:solidFill>
            </a:endParaRPr>
          </a:p>
          <a:p>
            <a:r>
              <a:rPr lang="pl-PL" sz="1000" dirty="0" smtClean="0">
                <a:solidFill>
                  <a:srgbClr val="002060"/>
                </a:solidFill>
              </a:rPr>
              <a:t> </a:t>
            </a:r>
            <a:endParaRPr lang="pl-PL" sz="2400" dirty="0" smtClean="0">
              <a:solidFill>
                <a:srgbClr val="002060"/>
              </a:solidFill>
            </a:endParaRPr>
          </a:p>
          <a:p>
            <a:pPr marL="342900" indent="-342900">
              <a:buFont typeface="Arial" panose="02080604020202020204" pitchFamily="34" charset="0"/>
              <a:buChar char="•"/>
            </a:pPr>
            <a:r>
              <a:rPr lang="" altLang="pl-PL" sz="2400" dirty="0" smtClean="0">
                <a:solidFill>
                  <a:srgbClr val="002060"/>
                </a:solidFill>
              </a:rPr>
              <a:t>GitHub (</a:t>
            </a:r>
            <a:r>
              <a:rPr lang="" altLang="pl-PL" sz="2400" dirty="0" smtClean="0">
                <a:solidFill>
                  <a:srgbClr val="002060"/>
                </a:solidFill>
                <a:hlinkClick r:id="rId1" tooltip="" action="ppaction://hlinkfile"/>
              </a:rPr>
              <a:t>https://github.com/tdereg/pg_python</a:t>
            </a:r>
            <a:r>
              <a:rPr lang="" altLang="pl-PL" sz="2400" dirty="0" smtClean="0">
                <a:solidFill>
                  <a:srgbClr val="002060"/>
                </a:solidFill>
              </a:rPr>
              <a:t>)</a:t>
            </a:r>
            <a:endParaRPr lang="pl-PL" sz="2400" dirty="0" smtClean="0">
              <a:solidFill>
                <a:srgbClr val="002060"/>
              </a:solidFill>
            </a:endParaRPr>
          </a:p>
          <a:p>
            <a:pPr marL="342900" indent="-342900">
              <a:buFont typeface="Arial" panose="02080604020202020204" pitchFamily="34" charset="0"/>
              <a:buChar char="•"/>
            </a:pPr>
            <a:endParaRPr lang="pl-PL" sz="1000" dirty="0" err="1" smtClean="0">
              <a:solidFill>
                <a:srgbClr val="002060"/>
              </a:solidFill>
            </a:endParaRPr>
          </a:p>
          <a:p>
            <a:pPr marL="342900" indent="-342900">
              <a:buFont typeface="Arial" panose="02080604020202020204" pitchFamily="34" charset="0"/>
              <a:buChar char="•"/>
            </a:pPr>
            <a:r>
              <a:rPr lang="pl-PL" sz="2400" dirty="0" err="1" smtClean="0">
                <a:solidFill>
                  <a:srgbClr val="002060"/>
                </a:solidFill>
              </a:rPr>
              <a:t>eNauczaniu </a:t>
            </a:r>
            <a:r>
              <a:rPr lang="" altLang="pl-PL" sz="2400" dirty="0" err="1" smtClean="0">
                <a:solidFill>
                  <a:srgbClr val="002060"/>
                </a:solidFill>
              </a:rPr>
              <a:t>(</a:t>
            </a:r>
            <a:r>
              <a:rPr lang="" altLang="pl-PL" sz="2400" dirty="0" err="1" smtClean="0">
                <a:solidFill>
                  <a:srgbClr val="FF0000"/>
                </a:solidFill>
              </a:rPr>
              <a:t>TBA</a:t>
            </a:r>
            <a:r>
              <a:rPr lang="" altLang="pl-PL" sz="2400" dirty="0" err="1" smtClean="0">
                <a:solidFill>
                  <a:srgbClr val="002060"/>
                </a:solidFill>
              </a:rPr>
              <a:t>)</a:t>
            </a:r>
            <a:endParaRPr lang="pl-PL" sz="2400" dirty="0" smtClean="0">
              <a:solidFill>
                <a:srgbClr val="002060"/>
              </a:solidFill>
            </a:endParaRPr>
          </a:p>
          <a:p>
            <a:pPr marL="342900" indent="-342900"/>
            <a:endParaRPr lang="pl-PL" sz="2400" dirty="0">
              <a:solidFill>
                <a:srgbClr val="002060"/>
              </a:solidFill>
            </a:endParaRPr>
          </a:p>
          <a:p>
            <a:r>
              <a:rPr lang="pl-PL" sz="2400" dirty="0" smtClean="0">
                <a:solidFill>
                  <a:srgbClr val="002060"/>
                </a:solidFill>
              </a:rPr>
              <a:t>W </a:t>
            </a:r>
            <a:r>
              <a:rPr lang="" altLang="pl-PL" sz="2400" dirty="0" err="1" smtClean="0">
                <a:solidFill>
                  <a:srgbClr val="002060"/>
                </a:solidFill>
              </a:rPr>
              <a:t>materiałach </a:t>
            </a:r>
            <a:r>
              <a:rPr lang="pl-PL" sz="2400" dirty="0" smtClean="0">
                <a:solidFill>
                  <a:srgbClr val="002060"/>
                </a:solidFill>
              </a:rPr>
              <a:t>znajdziecie Państwo informacje teoretyczne oraz ćwiczenia </a:t>
            </a:r>
            <a:r>
              <a:rPr lang="pl-PL" sz="2400" dirty="0" err="1" smtClean="0">
                <a:solidFill>
                  <a:srgbClr val="002060"/>
                </a:solidFill>
              </a:rPr>
              <a:t>ale..</a:t>
            </a:r>
            <a:r>
              <a:rPr lang="" altLang="pl-PL" sz="2400" dirty="0" err="1" smtClean="0">
                <a:solidFill>
                  <a:srgbClr val="002060"/>
                </a:solidFill>
              </a:rPr>
              <a:t>. </a:t>
            </a:r>
            <a:endParaRPr lang="" altLang="pl-PL" sz="2400" dirty="0" err="1" smtClean="0">
              <a:solidFill>
                <a:srgbClr val="002060"/>
              </a:solidFill>
            </a:endParaRPr>
          </a:p>
          <a:p>
            <a:endParaRPr lang="" altLang="pl-PL" sz="2400" dirty="0" err="1" smtClean="0">
              <a:solidFill>
                <a:srgbClr val="002060"/>
              </a:solidFill>
            </a:endParaRPr>
          </a:p>
          <a:p>
            <a:r>
              <a:rPr lang="" altLang="pl-PL" sz="2400" dirty="0" err="1" smtClean="0">
                <a:solidFill>
                  <a:srgbClr val="002060"/>
                </a:solidFill>
              </a:rPr>
              <a:t>Z</a:t>
            </a:r>
            <a:r>
              <a:rPr lang="pl-PL" sz="2400" dirty="0" smtClean="0">
                <a:solidFill>
                  <a:srgbClr val="002060"/>
                </a:solidFill>
              </a:rPr>
              <a:t>ajęcia będą wymagały sporej dozy samodzielności w poszukiwaniu wiedzy </a:t>
            </a:r>
            <a:r>
              <a:rPr lang="" altLang="pl-PL" sz="2400" dirty="0" smtClean="0">
                <a:solidFill>
                  <a:srgbClr val="002060"/>
                </a:solidFill>
              </a:rPr>
              <a:t>i </a:t>
            </a:r>
            <a:r>
              <a:rPr lang="pl-PL" sz="2400" dirty="0" smtClean="0">
                <a:solidFill>
                  <a:srgbClr val="002060"/>
                </a:solidFill>
              </a:rPr>
              <a:t>realizacji zadań</a:t>
            </a:r>
            <a:endParaRPr lang="pl-PL" altLang="pl-PL" sz="2400" dirty="0">
              <a:solidFill>
                <a:srgbClr val="002060"/>
              </a:solidFill>
              <a:latin typeface="Calibri" panose="020F0502020204030204" pitchFamily="34" charset="0"/>
            </a:endParaRPr>
          </a:p>
          <a:p>
            <a:endParaRPr lang="pl-PL" sz="2400" dirty="0" smtClean="0">
              <a:solidFill>
                <a:srgbClr val="002060"/>
              </a:solidFill>
            </a:endParaRPr>
          </a:p>
          <a:p>
            <a:endParaRPr lang="pl-PL" sz="2400" dirty="0" smtClean="0">
              <a:solidFill>
                <a:srgbClr val="002060"/>
              </a:solidFill>
            </a:endParaRPr>
          </a:p>
          <a:p>
            <a:endParaRPr lang="pl-PL" sz="2400" dirty="0">
              <a:solidFill>
                <a:srgbClr val="002060"/>
              </a:solidFill>
            </a:endParaRPr>
          </a:p>
        </p:txBody>
      </p:sp>
      <p:pic>
        <p:nvPicPr>
          <p:cNvPr id="9" name="Obraz 8"/>
          <p:cNvPicPr>
            <a:picLocks noChangeAspect="1"/>
          </p:cNvPicPr>
          <p:nvPr/>
        </p:nvPicPr>
        <p:blipFill>
          <a:blip r:embed="rId2"/>
          <a:stretch>
            <a:fillRect/>
          </a:stretch>
        </p:blipFill>
        <p:spPr>
          <a:xfrm>
            <a:off x="7380312" y="3019"/>
            <a:ext cx="1565721" cy="1238621"/>
          </a:xfrm>
          <a:prstGeom prst="rect">
            <a:avLst/>
          </a:prstGeom>
        </p:spPr>
      </p:pic>
      <p:sp>
        <p:nvSpPr>
          <p:cNvPr id="5" name="Symbol zastępczy numeru slajdu 4"/>
          <p:cNvSpPr>
            <a:spLocks noGrp="1"/>
          </p:cNvSpPr>
          <p:nvPr>
            <p:ph type="sldNum" sz="quarter" idx="2"/>
          </p:nvPr>
        </p:nvSpPr>
        <p:spPr/>
        <p:txBody>
          <a:bodyPr/>
          <a:lstStyle/>
          <a:p>
            <a:fld id="{86CB4B4D-7CA3-9044-876B-883B54F8677D}" type="slidenum">
              <a:rPr lang="pl-PL" smtClean="0"/>
            </a:fld>
            <a:endParaRPr lang="pl-PL"/>
          </a:p>
        </p:txBody>
      </p:sp>
      <p:pic>
        <p:nvPicPr>
          <p:cNvPr id="7" name="Picture 2" descr="Wydział Zarządzania i Ekonomi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7" y="404664"/>
            <a:ext cx="1381447" cy="6838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xfrm>
            <a:off x="1907704" y="160338"/>
            <a:ext cx="6612841" cy="964406"/>
          </a:xfrm>
          <a:prstGeom prst="rect">
            <a:avLst/>
          </a:prstGeom>
        </p:spPr>
        <p:txBody>
          <a:bodyPr>
            <a:normAutofit/>
          </a:bodyPr>
          <a:lstStyle/>
          <a:p>
            <a:r>
              <a:rPr lang="pl-PL" sz="3600" b="1" dirty="0" smtClean="0">
                <a:solidFill>
                  <a:schemeClr val="accent1"/>
                </a:solidFill>
              </a:rPr>
              <a:t>Kontakt z wykładowcą</a:t>
            </a:r>
            <a:endParaRPr sz="3600" b="1" dirty="0">
              <a:solidFill>
                <a:schemeClr val="accent1"/>
              </a:solidFill>
            </a:endParaRPr>
          </a:p>
        </p:txBody>
      </p:sp>
      <p:sp>
        <p:nvSpPr>
          <p:cNvPr id="2" name="AutoShape 4" descr="https://qph.fs.quoracdn.net/main-qimg-e8a776bf43c7e01ad1da3276d4c41045.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pl-PL"/>
          </a:p>
        </p:txBody>
      </p:sp>
      <p:sp>
        <p:nvSpPr>
          <p:cNvPr id="4" name="pole tekstowe 3"/>
          <p:cNvSpPr txBox="1"/>
          <p:nvPr/>
        </p:nvSpPr>
        <p:spPr>
          <a:xfrm>
            <a:off x="827584" y="1628800"/>
            <a:ext cx="7992888" cy="3046095"/>
          </a:xfrm>
          <a:prstGeom prst="rect">
            <a:avLst/>
          </a:prstGeom>
          <a:noFill/>
        </p:spPr>
        <p:txBody>
          <a:bodyPr wrap="square" rtlCol="0">
            <a:spAutoFit/>
          </a:bodyPr>
          <a:lstStyle/>
          <a:p>
            <a:r>
              <a:rPr lang="pl-PL" sz="2400" dirty="0" smtClean="0">
                <a:solidFill>
                  <a:srgbClr val="002060"/>
                </a:solidFill>
              </a:rPr>
              <a:t>Kontakt z wykładowcą: </a:t>
            </a:r>
            <a:endParaRPr lang="pl-PL" sz="2400" dirty="0" smtClean="0">
              <a:solidFill>
                <a:srgbClr val="002060"/>
              </a:solidFill>
            </a:endParaRPr>
          </a:p>
          <a:p>
            <a:pPr marL="285750" indent="-285750">
              <a:buFont typeface="Arial" panose="02080604020202020204" pitchFamily="34" charset="0"/>
              <a:buChar char="•"/>
            </a:pPr>
            <a:r>
              <a:rPr lang="pl-PL" sz="2400" dirty="0" smtClean="0">
                <a:solidFill>
                  <a:srgbClr val="002060"/>
                </a:solidFill>
              </a:rPr>
              <a:t>Spotkania w trakcie zajęć.</a:t>
            </a:r>
            <a:endParaRPr lang="pl-PL" sz="2400" dirty="0" smtClean="0">
              <a:solidFill>
                <a:srgbClr val="002060"/>
              </a:solidFill>
            </a:endParaRPr>
          </a:p>
          <a:p>
            <a:pPr marL="285750" indent="-285750">
              <a:buFont typeface="Arial" panose="02080604020202020204" pitchFamily="34" charset="0"/>
              <a:buChar char="•"/>
            </a:pPr>
            <a:r>
              <a:rPr lang="pl-PL" sz="2400" dirty="0" smtClean="0">
                <a:solidFill>
                  <a:srgbClr val="002060"/>
                </a:solidFill>
              </a:rPr>
              <a:t>Konsultacje – pok. </a:t>
            </a:r>
            <a:r>
              <a:rPr lang="" altLang="pl-PL" sz="2400" dirty="0" smtClean="0">
                <a:solidFill>
                  <a:srgbClr val="FF0000"/>
                </a:solidFill>
              </a:rPr>
              <a:t>TBA </a:t>
            </a:r>
            <a:r>
              <a:rPr lang="pl-PL" sz="2400" dirty="0" smtClean="0">
                <a:solidFill>
                  <a:srgbClr val="002060"/>
                </a:solidFill>
              </a:rPr>
              <a:t>bud B – wg planu podanego na stronie katedry</a:t>
            </a:r>
            <a:endParaRPr lang="pl-PL" sz="2400" dirty="0" smtClean="0">
              <a:solidFill>
                <a:srgbClr val="002060"/>
              </a:solidFill>
            </a:endParaRPr>
          </a:p>
          <a:p>
            <a:pPr marL="285750" indent="-285750">
              <a:buFont typeface="Arial" panose="02080604020202020204" pitchFamily="34" charset="0"/>
              <a:buChar char="•"/>
            </a:pPr>
            <a:r>
              <a:rPr lang="pl-PL" sz="2400" b="1" dirty="0" smtClean="0">
                <a:solidFill>
                  <a:srgbClr val="002060"/>
                </a:solidFill>
              </a:rPr>
              <a:t>Każdorazowo proszę uprzednio o kontakt mailowy</a:t>
            </a:r>
            <a:r>
              <a:rPr lang="" altLang="pl-PL" sz="2400" dirty="0" smtClean="0">
                <a:solidFill>
                  <a:srgbClr val="002060"/>
                </a:solidFill>
              </a:rPr>
              <a:t>: </a:t>
            </a:r>
            <a:r>
              <a:rPr lang="" altLang="pl-PL" sz="2400" dirty="0" err="1" smtClean="0">
                <a:solidFill>
                  <a:srgbClr val="002060"/>
                </a:solidFill>
                <a:hlinkClick r:id="rId1" tooltip="" action="ppaction://hlinkfile"/>
              </a:rPr>
              <a:t>tomasz.deregowski@zie.pg.gda.pl</a:t>
            </a:r>
            <a:endParaRPr lang="pl-PL" sz="2400" dirty="0" smtClean="0">
              <a:solidFill>
                <a:srgbClr val="002060"/>
              </a:solidFill>
            </a:endParaRPr>
          </a:p>
          <a:p>
            <a:pPr marL="285750" indent="-285750">
              <a:buFont typeface="Arial" panose="02080604020202020204" pitchFamily="34" charset="0"/>
              <a:buChar char="•"/>
            </a:pPr>
            <a:endParaRPr lang="pl-PL" sz="2400" dirty="0" smtClean="0"/>
          </a:p>
          <a:p>
            <a:endParaRPr lang="pl-PL" sz="2400" dirty="0"/>
          </a:p>
        </p:txBody>
      </p:sp>
      <p:pic>
        <p:nvPicPr>
          <p:cNvPr id="9" name="Obraz 8"/>
          <p:cNvPicPr>
            <a:picLocks noChangeAspect="1"/>
          </p:cNvPicPr>
          <p:nvPr/>
        </p:nvPicPr>
        <p:blipFill>
          <a:blip r:embed="rId2"/>
          <a:stretch>
            <a:fillRect/>
          </a:stretch>
        </p:blipFill>
        <p:spPr>
          <a:xfrm>
            <a:off x="7380312" y="3019"/>
            <a:ext cx="1565721" cy="1238621"/>
          </a:xfrm>
          <a:prstGeom prst="rect">
            <a:avLst/>
          </a:prstGeom>
        </p:spPr>
      </p:pic>
      <p:sp>
        <p:nvSpPr>
          <p:cNvPr id="5" name="Symbol zastępczy numeru slajdu 4"/>
          <p:cNvSpPr>
            <a:spLocks noGrp="1"/>
          </p:cNvSpPr>
          <p:nvPr>
            <p:ph type="sldNum" sz="quarter" idx="2"/>
          </p:nvPr>
        </p:nvSpPr>
        <p:spPr/>
        <p:txBody>
          <a:bodyPr/>
          <a:lstStyle/>
          <a:p>
            <a:fld id="{86CB4B4D-7CA3-9044-876B-883B54F8677D}" type="slidenum">
              <a:rPr lang="pl-PL" smtClean="0"/>
            </a:fld>
            <a:endParaRPr lang="pl-PL"/>
          </a:p>
        </p:txBody>
      </p:sp>
      <p:pic>
        <p:nvPicPr>
          <p:cNvPr id="7" name="Picture 2" descr="Wydział Zarządzania i Ekonomi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7" y="260648"/>
            <a:ext cx="1381447" cy="6838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835696" y="274638"/>
            <a:ext cx="6851104" cy="850106"/>
          </a:xfrm>
        </p:spPr>
        <p:txBody>
          <a:bodyPr vert="horz" lIns="91440" tIns="45720" rIns="91440" bIns="45720" rtlCol="0" anchor="ctr">
            <a:normAutofit/>
          </a:bodyPr>
          <a:lstStyle/>
          <a:p>
            <a:r>
              <a:rPr lang="pl-PL" altLang="pl-PL" sz="3600" b="1" dirty="0">
                <a:solidFill>
                  <a:schemeClr val="accent1"/>
                </a:solidFill>
              </a:rPr>
              <a:t>Zwolnienie z zajęć</a:t>
            </a:r>
            <a:endParaRPr lang="pl-PL" altLang="pl-PL" sz="3600" b="1" dirty="0">
              <a:solidFill>
                <a:schemeClr val="accent1"/>
              </a:solidFill>
            </a:endParaRPr>
          </a:p>
        </p:txBody>
      </p:sp>
      <p:sp>
        <p:nvSpPr>
          <p:cNvPr id="7171" name="Text Box 3"/>
          <p:cNvSpPr txBox="1">
            <a:spLocks noChangeArrowheads="1"/>
          </p:cNvSpPr>
          <p:nvPr/>
        </p:nvSpPr>
        <p:spPr bwMode="auto">
          <a:xfrm>
            <a:off x="457200" y="1363432"/>
            <a:ext cx="8229600" cy="46129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63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9pPr>
          </a:lstStyle>
          <a:p>
            <a:pPr hangingPunct="1">
              <a:lnSpc>
                <a:spcPct val="100000"/>
              </a:lnSpc>
              <a:spcBef>
                <a:spcPts val="1200"/>
              </a:spcBef>
              <a:buFont typeface="Arial" panose="02080604020202020204" pitchFamily="34" charset="0"/>
              <a:buChar char="•"/>
            </a:pPr>
            <a:r>
              <a:rPr lang="pl-PL" altLang="pl-PL" sz="2800" dirty="0" smtClean="0">
                <a:solidFill>
                  <a:srgbClr val="002060"/>
                </a:solidFill>
                <a:latin typeface="Calibri" panose="020F0502020204030204" pitchFamily="34" charset="0"/>
              </a:rPr>
              <a:t>Jeżeli brałeś udział w realizacji </a:t>
            </a:r>
            <a:r>
              <a:rPr lang="pl-PL" altLang="pl-PL" sz="2800" dirty="0">
                <a:solidFill>
                  <a:srgbClr val="002060"/>
                </a:solidFill>
                <a:latin typeface="Calibri" panose="020F0502020204030204" pitchFamily="34" charset="0"/>
              </a:rPr>
              <a:t>przedmiotu </a:t>
            </a:r>
            <a:r>
              <a:rPr lang="pl-PL" altLang="pl-PL" sz="2800" dirty="0" smtClean="0">
                <a:solidFill>
                  <a:srgbClr val="002060"/>
                </a:solidFill>
                <a:latin typeface="Calibri" panose="020F0502020204030204" pitchFamily="34" charset="0"/>
              </a:rPr>
              <a:t>o </a:t>
            </a:r>
            <a:r>
              <a:rPr lang="pl-PL" altLang="pl-PL" sz="2800" dirty="0">
                <a:solidFill>
                  <a:srgbClr val="002060"/>
                </a:solidFill>
                <a:latin typeface="Calibri" panose="020F0502020204030204" pitchFamily="34" charset="0"/>
              </a:rPr>
              <a:t>podobnym </a:t>
            </a:r>
            <a:r>
              <a:rPr lang="pl-PL" altLang="pl-PL" sz="2800" dirty="0" smtClean="0">
                <a:solidFill>
                  <a:srgbClr val="002060"/>
                </a:solidFill>
                <a:latin typeface="Calibri" panose="020F0502020204030204" pitchFamily="34" charset="0"/>
              </a:rPr>
              <a:t>zakresie, na podobnym poziomie, z podobną ilością godzin</a:t>
            </a:r>
            <a:r>
              <a:rPr lang="" altLang="pl-PL" sz="2800" dirty="0" smtClean="0">
                <a:solidFill>
                  <a:srgbClr val="002060"/>
                </a:solidFill>
                <a:latin typeface="Calibri" panose="020F0502020204030204" pitchFamily="34" charset="0"/>
              </a:rPr>
              <a:t>...</a:t>
            </a:r>
            <a:endParaRPr lang="pl-PL" altLang="pl-PL" sz="2800" dirty="0" smtClean="0">
              <a:solidFill>
                <a:srgbClr val="002060"/>
              </a:solidFill>
              <a:latin typeface="Calibri" panose="020F0502020204030204" pitchFamily="34" charset="0"/>
            </a:endParaRPr>
          </a:p>
          <a:p>
            <a:pPr marL="358775" lvl="1" indent="-358775">
              <a:spcBef>
                <a:spcPts val="1200"/>
              </a:spcBef>
              <a:buFont typeface="Arial" panose="02080604020202020204" pitchFamily="34" charset="0"/>
              <a:buChar char="•"/>
            </a:pPr>
            <a:r>
              <a:rPr lang="" altLang="pl-PL" sz="2800" dirty="0">
                <a:solidFill>
                  <a:srgbClr val="002060"/>
                </a:solidFill>
                <a:latin typeface="Calibri" panose="020F0502020204030204" pitchFamily="34" charset="0"/>
              </a:rPr>
              <a:t>...</a:t>
            </a:r>
            <a:r>
              <a:rPr lang="pl-PL" altLang="pl-PL" sz="2800" dirty="0">
                <a:solidFill>
                  <a:srgbClr val="002060"/>
                </a:solidFill>
                <a:latin typeface="Calibri" panose="020F0502020204030204" pitchFamily="34" charset="0"/>
              </a:rPr>
              <a:t>l</a:t>
            </a:r>
            <a:r>
              <a:rPr lang="pl-PL" altLang="pl-PL" sz="2800" dirty="0" smtClean="0">
                <a:solidFill>
                  <a:srgbClr val="002060"/>
                </a:solidFill>
                <a:latin typeface="Calibri" panose="020F0502020204030204" pitchFamily="34" charset="0"/>
              </a:rPr>
              <a:t>ub pracujesz na stanowisku związanym z programowaniem</a:t>
            </a:r>
            <a:r>
              <a:rPr lang="" altLang="pl-PL" sz="2800" dirty="0" smtClean="0">
                <a:solidFill>
                  <a:srgbClr val="002060"/>
                </a:solidFill>
                <a:latin typeface="Calibri" panose="020F0502020204030204" pitchFamily="34" charset="0"/>
              </a:rPr>
              <a:t>...</a:t>
            </a:r>
            <a:endParaRPr lang="pl-PL" altLang="pl-PL" sz="2800" dirty="0" smtClean="0">
              <a:solidFill>
                <a:srgbClr val="002060"/>
              </a:solidFill>
              <a:latin typeface="Calibri" panose="020F0502020204030204" pitchFamily="34" charset="0"/>
            </a:endParaRPr>
          </a:p>
          <a:p>
            <a:pPr marL="358775" lvl="1" indent="-358775">
              <a:spcBef>
                <a:spcPts val="1200"/>
              </a:spcBef>
              <a:buFont typeface="Arial" panose="02080604020202020204" pitchFamily="34" charset="0"/>
              <a:buChar char="•"/>
            </a:pPr>
            <a:r>
              <a:rPr lang="pl-PL" altLang="pl-PL" sz="2800" dirty="0" smtClean="0">
                <a:solidFill>
                  <a:srgbClr val="002060"/>
                </a:solidFill>
                <a:latin typeface="Calibri" panose="020F0502020204030204" pitchFamily="34" charset="0"/>
              </a:rPr>
              <a:t>– …i potrafisz dowieść swej wiedzy poprzez wykonanie prostych zadań (w trakcie zajęć lub konsultacji)</a:t>
            </a:r>
            <a:r>
              <a:rPr lang="" altLang="pl-PL" sz="2800" dirty="0" smtClean="0">
                <a:solidFill>
                  <a:srgbClr val="002060"/>
                </a:solidFill>
                <a:latin typeface="Calibri" panose="020F0502020204030204" pitchFamily="34" charset="0"/>
              </a:rPr>
              <a:t>...</a:t>
            </a:r>
            <a:endParaRPr lang="" altLang="pl-PL" sz="2800" dirty="0" smtClean="0">
              <a:solidFill>
                <a:srgbClr val="002060"/>
              </a:solidFill>
              <a:latin typeface="Calibri" panose="020F0502020204030204" pitchFamily="34" charset="0"/>
            </a:endParaRPr>
          </a:p>
          <a:p>
            <a:pPr marL="358775" lvl="1" indent="-358775">
              <a:spcBef>
                <a:spcPts val="1200"/>
              </a:spcBef>
              <a:buFont typeface="Arial" panose="02080604020202020204" pitchFamily="34" charset="0"/>
              <a:buChar char="•"/>
            </a:pPr>
            <a:r>
              <a:rPr lang="" altLang="pl-PL" sz="2800" dirty="0" smtClean="0">
                <a:solidFill>
                  <a:srgbClr val="002060"/>
                </a:solidFill>
                <a:latin typeface="Calibri" panose="020F0502020204030204" pitchFamily="34" charset="0"/>
              </a:rPr>
              <a:t>...</a:t>
            </a:r>
            <a:r>
              <a:rPr lang="pl-PL" altLang="pl-PL" sz="2800" dirty="0" smtClean="0">
                <a:solidFill>
                  <a:srgbClr val="002060"/>
                </a:solidFill>
                <a:latin typeface="Calibri" panose="020F0502020204030204" pitchFamily="34" charset="0"/>
              </a:rPr>
              <a:t>możesz uzyskać zwolnienie </a:t>
            </a:r>
            <a:r>
              <a:rPr lang="" altLang="pl-PL" sz="2800" dirty="0" smtClean="0">
                <a:solidFill>
                  <a:srgbClr val="002060"/>
                </a:solidFill>
                <a:latin typeface="Calibri" panose="020F0502020204030204" pitchFamily="34" charset="0"/>
              </a:rPr>
              <a:t>(</a:t>
            </a:r>
            <a:r>
              <a:rPr lang="pl-PL" altLang="pl-PL" sz="2800" dirty="0" smtClean="0">
                <a:solidFill>
                  <a:srgbClr val="002060"/>
                </a:solidFill>
                <a:latin typeface="Calibri" panose="020F0502020204030204" pitchFamily="34" charset="0"/>
              </a:rPr>
              <a:t>ocen</a:t>
            </a:r>
            <a:r>
              <a:rPr lang="" altLang="pl-PL" sz="2800" dirty="0" smtClean="0">
                <a:solidFill>
                  <a:srgbClr val="002060"/>
                </a:solidFill>
                <a:latin typeface="Calibri" panose="020F0502020204030204" pitchFamily="34" charset="0"/>
              </a:rPr>
              <a:t>a</a:t>
            </a:r>
            <a:r>
              <a:rPr lang="pl-PL" altLang="pl-PL" sz="2800" dirty="0" smtClean="0">
                <a:solidFill>
                  <a:srgbClr val="002060"/>
                </a:solidFill>
                <a:latin typeface="Calibri" panose="020F0502020204030204" pitchFamily="34" charset="0"/>
              </a:rPr>
              <a:t> zależn</a:t>
            </a:r>
            <a:r>
              <a:rPr lang="" altLang="pl-PL" sz="2800" dirty="0" smtClean="0">
                <a:solidFill>
                  <a:srgbClr val="002060"/>
                </a:solidFill>
                <a:latin typeface="Calibri" panose="020F0502020204030204" pitchFamily="34" charset="0"/>
              </a:rPr>
              <a:t>a</a:t>
            </a:r>
            <a:r>
              <a:rPr lang="pl-PL" altLang="pl-PL" sz="2800" dirty="0" smtClean="0">
                <a:solidFill>
                  <a:srgbClr val="002060"/>
                </a:solidFill>
                <a:latin typeface="Calibri" panose="020F0502020204030204" pitchFamily="34" charset="0"/>
              </a:rPr>
              <a:t> od wyniku tych zadań)</a:t>
            </a:r>
            <a:endParaRPr lang="pl-PL" altLang="pl-PL" sz="2000" b="1" dirty="0">
              <a:solidFill>
                <a:srgbClr val="002060"/>
              </a:solidFill>
              <a:latin typeface="Calibri" panose="020F0502020204030204" pitchFamily="34" charset="0"/>
            </a:endParaRPr>
          </a:p>
        </p:txBody>
      </p:sp>
      <p:pic>
        <p:nvPicPr>
          <p:cNvPr id="5" name="Picture 2" descr="Wydział Zarządzania i Ekonomi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527" y="260648"/>
            <a:ext cx="1381447" cy="683885"/>
          </a:xfrm>
          <a:prstGeom prst="rect">
            <a:avLst/>
          </a:prstGeom>
          <a:noFill/>
          <a:extLst>
            <a:ext uri="{909E8E84-426E-40DD-AFC4-6F175D3DCCD1}">
              <a14:hiddenFill xmlns:a14="http://schemas.microsoft.com/office/drawing/2010/main">
                <a:solidFill>
                  <a:srgbClr val="FFFFFF"/>
                </a:solidFill>
              </a14:hiddenFill>
            </a:ext>
          </a:extLst>
        </p:spPr>
      </p:pic>
      <p:pic>
        <p:nvPicPr>
          <p:cNvPr id="6" name="Obraz 5"/>
          <p:cNvPicPr>
            <a:picLocks noChangeAspect="1"/>
          </p:cNvPicPr>
          <p:nvPr/>
        </p:nvPicPr>
        <p:blipFill>
          <a:blip r:embed="rId2"/>
          <a:stretch>
            <a:fillRect/>
          </a:stretch>
        </p:blipFill>
        <p:spPr>
          <a:xfrm>
            <a:off x="7380312" y="3019"/>
            <a:ext cx="1565721" cy="1238621"/>
          </a:xfrm>
          <a:prstGeom prst="rect">
            <a:avLst/>
          </a:prstGeom>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xfrm>
            <a:off x="1835695" y="3019"/>
            <a:ext cx="5544617" cy="1325562"/>
          </a:xfrm>
          <a:prstGeom prst="rect">
            <a:avLst/>
          </a:prstGeom>
        </p:spPr>
        <p:txBody>
          <a:bodyPr>
            <a:normAutofit/>
          </a:bodyPr>
          <a:lstStyle/>
          <a:p>
            <a:r>
              <a:rPr lang="pl-PL" sz="3600" b="1" dirty="0" smtClean="0">
                <a:solidFill>
                  <a:schemeClr val="accent1"/>
                </a:solidFill>
              </a:rPr>
              <a:t>Warunki zaliczenia laboratorium</a:t>
            </a:r>
            <a:endParaRPr sz="3600" b="1" dirty="0">
              <a:solidFill>
                <a:schemeClr val="accent1"/>
              </a:solidFill>
            </a:endParaRPr>
          </a:p>
        </p:txBody>
      </p:sp>
      <p:sp>
        <p:nvSpPr>
          <p:cNvPr id="2" name="AutoShape 4" descr="https://qph.fs.quoracdn.net/main-qimg-e8a776bf43c7e01ad1da3276d4c41045.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pl-PL"/>
          </a:p>
        </p:txBody>
      </p:sp>
      <p:sp>
        <p:nvSpPr>
          <p:cNvPr id="4" name="pole tekstowe 3"/>
          <p:cNvSpPr txBox="1"/>
          <p:nvPr/>
        </p:nvSpPr>
        <p:spPr>
          <a:xfrm>
            <a:off x="200882" y="1241640"/>
            <a:ext cx="5451238" cy="1630045"/>
          </a:xfrm>
          <a:prstGeom prst="rect">
            <a:avLst/>
          </a:prstGeom>
          <a:noFill/>
        </p:spPr>
        <p:txBody>
          <a:bodyPr wrap="square" rtlCol="0">
            <a:spAutoFit/>
          </a:bodyPr>
          <a:lstStyle/>
          <a:p>
            <a:pPr marL="285750" indent="-285750">
              <a:buFont typeface="Arial" panose="02080604020202020204" pitchFamily="34" charset="0"/>
              <a:buChar char="•"/>
            </a:pPr>
            <a:r>
              <a:rPr lang="pl-PL" sz="2000" b="1" dirty="0" smtClean="0">
                <a:solidFill>
                  <a:srgbClr val="002060"/>
                </a:solidFill>
              </a:rPr>
              <a:t>Warunkiem zaliczenia </a:t>
            </a:r>
            <a:r>
              <a:rPr lang="pl-PL" sz="2000" dirty="0" smtClean="0">
                <a:solidFill>
                  <a:srgbClr val="002060"/>
                </a:solidFill>
              </a:rPr>
              <a:t>zajęć z laboratorium jest uzyskanie minimum </a:t>
            </a:r>
            <a:r>
              <a:rPr lang="pl-PL" sz="2000" b="1" dirty="0" smtClean="0">
                <a:solidFill>
                  <a:srgbClr val="002060"/>
                </a:solidFill>
              </a:rPr>
              <a:t>60 pkt</a:t>
            </a:r>
            <a:r>
              <a:rPr lang="pl-PL" sz="2000" dirty="0" smtClean="0">
                <a:solidFill>
                  <a:srgbClr val="002060"/>
                </a:solidFill>
              </a:rPr>
              <a:t> łącznie. Skala ocen podana w tabelce obok. </a:t>
            </a:r>
            <a:endParaRPr lang="pl-PL" sz="2000" dirty="0" smtClean="0">
              <a:solidFill>
                <a:srgbClr val="002060"/>
              </a:solidFill>
            </a:endParaRPr>
          </a:p>
          <a:p>
            <a:pPr marL="285750" indent="-285750">
              <a:buFont typeface="Arial" panose="02080604020202020204" pitchFamily="34" charset="0"/>
              <a:buChar char="•"/>
            </a:pPr>
            <a:endParaRPr lang="pl-PL" sz="2000" dirty="0" smtClean="0">
              <a:solidFill>
                <a:srgbClr val="002060"/>
              </a:solidFill>
            </a:endParaRPr>
          </a:p>
        </p:txBody>
      </p:sp>
      <p:pic>
        <p:nvPicPr>
          <p:cNvPr id="9" name="Obraz 8"/>
          <p:cNvPicPr>
            <a:picLocks noChangeAspect="1"/>
          </p:cNvPicPr>
          <p:nvPr/>
        </p:nvPicPr>
        <p:blipFill>
          <a:blip r:embed="rId1"/>
          <a:stretch>
            <a:fillRect/>
          </a:stretch>
        </p:blipFill>
        <p:spPr>
          <a:xfrm>
            <a:off x="7380312" y="3019"/>
            <a:ext cx="1565721" cy="1238621"/>
          </a:xfrm>
          <a:prstGeom prst="rect">
            <a:avLst/>
          </a:prstGeom>
        </p:spPr>
      </p:pic>
      <p:sp>
        <p:nvSpPr>
          <p:cNvPr id="5" name="Symbol zastępczy numeru slajdu 4"/>
          <p:cNvSpPr>
            <a:spLocks noGrp="1"/>
          </p:cNvSpPr>
          <p:nvPr>
            <p:ph type="sldNum" sz="quarter" idx="2"/>
          </p:nvPr>
        </p:nvSpPr>
        <p:spPr/>
        <p:txBody>
          <a:bodyPr/>
          <a:lstStyle/>
          <a:p>
            <a:fld id="{86CB4B4D-7CA3-9044-876B-883B54F8677D}" type="slidenum">
              <a:rPr lang="pl-PL" smtClean="0"/>
            </a:fld>
            <a:endParaRPr lang="pl-PL"/>
          </a:p>
        </p:txBody>
      </p:sp>
      <p:pic>
        <p:nvPicPr>
          <p:cNvPr id="7" name="Picture 2" descr="Wydział Zarządzania i Ekonom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260648"/>
            <a:ext cx="1381447" cy="6838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ela 2"/>
          <p:cNvGraphicFramePr>
            <a:graphicFrameLocks noGrp="1"/>
          </p:cNvGraphicFramePr>
          <p:nvPr/>
        </p:nvGraphicFramePr>
        <p:xfrm>
          <a:off x="5868144" y="1259896"/>
          <a:ext cx="2955243" cy="1964690"/>
        </p:xfrm>
        <a:graphic>
          <a:graphicData uri="http://schemas.openxmlformats.org/drawingml/2006/table">
            <a:tbl>
              <a:tblPr>
                <a:tableStyleId>{5C22544A-7EE6-4342-B048-85BDC9FD1C3A}</a:tableStyleId>
              </a:tblPr>
              <a:tblGrid>
                <a:gridCol w="844355"/>
                <a:gridCol w="844355"/>
                <a:gridCol w="1266533"/>
              </a:tblGrid>
              <a:tr h="229710">
                <a:tc gridSpan="2">
                  <a:txBody>
                    <a:bodyPr/>
                    <a:lstStyle/>
                    <a:p>
                      <a:pPr algn="ctr" fontAlgn="t"/>
                      <a:r>
                        <a:rPr lang="pl-PL" sz="1800" u="none" strike="noStrike" dirty="0" smtClean="0">
                          <a:solidFill>
                            <a:srgbClr val="002060"/>
                          </a:solidFill>
                          <a:effectLst/>
                        </a:rPr>
                        <a:t>Punkty</a:t>
                      </a:r>
                      <a:endParaRPr lang="pl-PL" sz="1800" b="0" i="0" u="none" strike="noStrike" dirty="0">
                        <a:solidFill>
                          <a:srgbClr val="002060"/>
                        </a:solidFill>
                        <a:effectLst/>
                        <a:latin typeface="Calibri" panose="020F0502020204030204" pitchFamily="34" charset="0"/>
                      </a:endParaRPr>
                    </a:p>
                  </a:txBody>
                  <a:tcPr marL="6350" marR="6350" marT="6350" marB="0"/>
                </a:tc>
                <a:tc hMerge="1">
                  <a:tcPr/>
                </a:tc>
                <a:tc>
                  <a:txBody>
                    <a:bodyPr/>
                    <a:lstStyle/>
                    <a:p>
                      <a:pPr algn="l" fontAlgn="b"/>
                      <a:r>
                        <a:rPr lang="pl-PL" sz="1800" u="none" strike="noStrike" dirty="0">
                          <a:solidFill>
                            <a:srgbClr val="002060"/>
                          </a:solidFill>
                          <a:effectLst/>
                        </a:rPr>
                        <a:t> </a:t>
                      </a:r>
                      <a:endParaRPr lang="pl-PL" sz="1800" b="0" i="0" u="none" strike="noStrike" dirty="0">
                        <a:solidFill>
                          <a:srgbClr val="002060"/>
                        </a:solidFill>
                        <a:effectLst/>
                        <a:latin typeface="Calibri" panose="020F0502020204030204" pitchFamily="34" charset="0"/>
                      </a:endParaRPr>
                    </a:p>
                  </a:txBody>
                  <a:tcPr marL="6350" marR="6350" marT="6350" marB="0" anchor="b"/>
                </a:tc>
              </a:tr>
              <a:tr h="229710">
                <a:tc>
                  <a:txBody>
                    <a:bodyPr/>
                    <a:lstStyle/>
                    <a:p>
                      <a:pPr algn="ctr" fontAlgn="b"/>
                      <a:r>
                        <a:rPr lang="pl-PL" sz="1800" u="none" strike="noStrike">
                          <a:solidFill>
                            <a:srgbClr val="002060"/>
                          </a:solidFill>
                          <a:effectLst/>
                        </a:rPr>
                        <a:t>od</a:t>
                      </a:r>
                      <a:endParaRPr lang="pl-PL" sz="1800" b="0" i="0" u="none" strike="noStrike">
                        <a:solidFill>
                          <a:srgbClr val="002060"/>
                        </a:solidFill>
                        <a:effectLst/>
                        <a:latin typeface="Calibri" panose="020F0502020204030204" pitchFamily="34" charset="0"/>
                      </a:endParaRPr>
                    </a:p>
                  </a:txBody>
                  <a:tcPr marL="6350" marR="6350" marT="6350" marB="0" anchor="b"/>
                </a:tc>
                <a:tc>
                  <a:txBody>
                    <a:bodyPr/>
                    <a:lstStyle/>
                    <a:p>
                      <a:pPr algn="ctr" fontAlgn="b"/>
                      <a:r>
                        <a:rPr lang="pl-PL" sz="1800" u="none" strike="noStrike">
                          <a:solidFill>
                            <a:srgbClr val="002060"/>
                          </a:solidFill>
                          <a:effectLst/>
                        </a:rPr>
                        <a:t>do</a:t>
                      </a:r>
                      <a:endParaRPr lang="pl-PL" sz="1800" b="0" i="0" u="none" strike="noStrike">
                        <a:solidFill>
                          <a:srgbClr val="002060"/>
                        </a:solidFill>
                        <a:effectLst/>
                        <a:latin typeface="Calibri" panose="020F0502020204030204" pitchFamily="34" charset="0"/>
                      </a:endParaRPr>
                    </a:p>
                  </a:txBody>
                  <a:tcPr marL="6350" marR="6350" marT="6350" marB="0" anchor="b"/>
                </a:tc>
                <a:tc>
                  <a:txBody>
                    <a:bodyPr/>
                    <a:lstStyle/>
                    <a:p>
                      <a:pPr algn="ctr" fontAlgn="b"/>
                      <a:r>
                        <a:rPr lang="pl-PL" sz="1800" u="none" strike="noStrike" dirty="0">
                          <a:solidFill>
                            <a:srgbClr val="002060"/>
                          </a:solidFill>
                          <a:effectLst/>
                        </a:rPr>
                        <a:t>ocena</a:t>
                      </a:r>
                      <a:endParaRPr lang="pl-PL" sz="1800" b="0" i="0" u="none" strike="noStrike" dirty="0">
                        <a:solidFill>
                          <a:srgbClr val="002060"/>
                        </a:solidFill>
                        <a:effectLst/>
                        <a:latin typeface="Calibri" panose="020F0502020204030204" pitchFamily="34" charset="0"/>
                      </a:endParaRPr>
                    </a:p>
                  </a:txBody>
                  <a:tcPr marL="6350" marR="6350" marT="6350" marB="0" anchor="b"/>
                </a:tc>
              </a:tr>
              <a:tr h="229710">
                <a:tc>
                  <a:txBody>
                    <a:bodyPr/>
                    <a:lstStyle/>
                    <a:p>
                      <a:pPr algn="r" fontAlgn="b"/>
                      <a:r>
                        <a:rPr lang="pl-PL" sz="1800" u="none" strike="noStrike">
                          <a:solidFill>
                            <a:srgbClr val="002060"/>
                          </a:solidFill>
                          <a:effectLst/>
                        </a:rPr>
                        <a:t>93</a:t>
                      </a:r>
                      <a:endParaRPr lang="pl-PL" sz="1800" b="0" i="0" u="none" strike="noStrike">
                        <a:solidFill>
                          <a:srgbClr val="002060"/>
                        </a:solidFill>
                        <a:effectLst/>
                        <a:latin typeface="Calibri" panose="020F0502020204030204" pitchFamily="34" charset="0"/>
                      </a:endParaRPr>
                    </a:p>
                  </a:txBody>
                  <a:tcPr marL="6350" marR="6350" marT="6350" marB="0" anchor="b"/>
                </a:tc>
                <a:tc>
                  <a:txBody>
                    <a:bodyPr/>
                    <a:lstStyle/>
                    <a:p>
                      <a:pPr algn="r" fontAlgn="b"/>
                      <a:r>
                        <a:rPr lang="pl-PL" sz="1800" u="none" strike="noStrike">
                          <a:solidFill>
                            <a:srgbClr val="002060"/>
                          </a:solidFill>
                          <a:effectLst/>
                        </a:rPr>
                        <a:t>100</a:t>
                      </a:r>
                      <a:endParaRPr lang="pl-PL" sz="1800" b="0" i="0" u="none" strike="noStrike">
                        <a:solidFill>
                          <a:srgbClr val="002060"/>
                        </a:solidFill>
                        <a:effectLst/>
                        <a:latin typeface="Calibri" panose="020F0502020204030204" pitchFamily="34" charset="0"/>
                      </a:endParaRPr>
                    </a:p>
                  </a:txBody>
                  <a:tcPr marL="6350" marR="6350" marT="6350" marB="0" anchor="b"/>
                </a:tc>
                <a:tc>
                  <a:txBody>
                    <a:bodyPr/>
                    <a:lstStyle/>
                    <a:p>
                      <a:pPr algn="ctr" fontAlgn="b"/>
                      <a:r>
                        <a:rPr lang="pl-PL" sz="1800" b="1" u="none" strike="noStrike" dirty="0" smtClean="0">
                          <a:solidFill>
                            <a:srgbClr val="002060"/>
                          </a:solidFill>
                          <a:effectLst/>
                        </a:rPr>
                        <a:t>5,0</a:t>
                      </a:r>
                      <a:endParaRPr lang="pl-PL" sz="1800" b="1" i="0" u="none" strike="noStrike" dirty="0">
                        <a:solidFill>
                          <a:srgbClr val="002060"/>
                        </a:solidFill>
                        <a:effectLst/>
                        <a:latin typeface="Calibri" panose="020F0502020204030204" pitchFamily="34" charset="0"/>
                      </a:endParaRPr>
                    </a:p>
                  </a:txBody>
                  <a:tcPr marL="6350" marR="6350" marT="6350" marB="0" anchor="b"/>
                </a:tc>
              </a:tr>
              <a:tr h="229710">
                <a:tc>
                  <a:txBody>
                    <a:bodyPr/>
                    <a:lstStyle/>
                    <a:p>
                      <a:pPr algn="r" fontAlgn="b"/>
                      <a:r>
                        <a:rPr lang="pl-PL" sz="1800" u="none" strike="noStrike">
                          <a:solidFill>
                            <a:srgbClr val="002060"/>
                          </a:solidFill>
                          <a:effectLst/>
                        </a:rPr>
                        <a:t>85</a:t>
                      </a:r>
                      <a:endParaRPr lang="pl-PL" sz="1800" b="0" i="0" u="none" strike="noStrike">
                        <a:solidFill>
                          <a:srgbClr val="002060"/>
                        </a:solidFill>
                        <a:effectLst/>
                        <a:latin typeface="Calibri" panose="020F0502020204030204" pitchFamily="34" charset="0"/>
                      </a:endParaRPr>
                    </a:p>
                  </a:txBody>
                  <a:tcPr marL="6350" marR="6350" marT="6350" marB="0" anchor="b"/>
                </a:tc>
                <a:tc>
                  <a:txBody>
                    <a:bodyPr/>
                    <a:lstStyle/>
                    <a:p>
                      <a:pPr algn="r" fontAlgn="b"/>
                      <a:r>
                        <a:rPr lang="pl-PL" sz="1800" u="none" strike="noStrike" dirty="0">
                          <a:solidFill>
                            <a:srgbClr val="002060"/>
                          </a:solidFill>
                          <a:effectLst/>
                        </a:rPr>
                        <a:t>92</a:t>
                      </a:r>
                      <a:endParaRPr lang="pl-PL" sz="1800" b="0" i="0" u="none" strike="noStrike" dirty="0">
                        <a:solidFill>
                          <a:srgbClr val="002060"/>
                        </a:solidFill>
                        <a:effectLst/>
                        <a:latin typeface="Calibri" panose="020F0502020204030204" pitchFamily="34" charset="0"/>
                      </a:endParaRPr>
                    </a:p>
                  </a:txBody>
                  <a:tcPr marL="6350" marR="6350" marT="6350" marB="0" anchor="b"/>
                </a:tc>
                <a:tc>
                  <a:txBody>
                    <a:bodyPr/>
                    <a:lstStyle/>
                    <a:p>
                      <a:pPr algn="ctr" fontAlgn="b"/>
                      <a:r>
                        <a:rPr lang="pl-PL" sz="1800" b="1" u="none" strike="noStrike" dirty="0">
                          <a:solidFill>
                            <a:srgbClr val="002060"/>
                          </a:solidFill>
                          <a:effectLst/>
                        </a:rPr>
                        <a:t>4,5</a:t>
                      </a:r>
                      <a:endParaRPr lang="pl-PL" sz="1800" b="1" i="0" u="none" strike="noStrike" dirty="0">
                        <a:solidFill>
                          <a:srgbClr val="002060"/>
                        </a:solidFill>
                        <a:effectLst/>
                        <a:latin typeface="Calibri" panose="020F0502020204030204" pitchFamily="34" charset="0"/>
                      </a:endParaRPr>
                    </a:p>
                  </a:txBody>
                  <a:tcPr marL="6350" marR="6350" marT="6350" marB="0" anchor="b"/>
                </a:tc>
              </a:tr>
              <a:tr h="229710">
                <a:tc>
                  <a:txBody>
                    <a:bodyPr/>
                    <a:lstStyle/>
                    <a:p>
                      <a:pPr algn="r" fontAlgn="b"/>
                      <a:r>
                        <a:rPr lang="pl-PL" sz="1800" u="none" strike="noStrike">
                          <a:solidFill>
                            <a:srgbClr val="002060"/>
                          </a:solidFill>
                          <a:effectLst/>
                        </a:rPr>
                        <a:t>77</a:t>
                      </a:r>
                      <a:endParaRPr lang="pl-PL" sz="1800" b="0" i="0" u="none" strike="noStrike">
                        <a:solidFill>
                          <a:srgbClr val="002060"/>
                        </a:solidFill>
                        <a:effectLst/>
                        <a:latin typeface="Calibri" panose="020F0502020204030204" pitchFamily="34" charset="0"/>
                      </a:endParaRPr>
                    </a:p>
                  </a:txBody>
                  <a:tcPr marL="6350" marR="6350" marT="6350" marB="0" anchor="b"/>
                </a:tc>
                <a:tc>
                  <a:txBody>
                    <a:bodyPr/>
                    <a:lstStyle/>
                    <a:p>
                      <a:pPr algn="r" fontAlgn="b"/>
                      <a:r>
                        <a:rPr lang="pl-PL" sz="1800" u="none" strike="noStrike">
                          <a:solidFill>
                            <a:srgbClr val="002060"/>
                          </a:solidFill>
                          <a:effectLst/>
                        </a:rPr>
                        <a:t>84</a:t>
                      </a:r>
                      <a:endParaRPr lang="pl-PL" sz="1800" b="0" i="0" u="none" strike="noStrike">
                        <a:solidFill>
                          <a:srgbClr val="002060"/>
                        </a:solidFill>
                        <a:effectLst/>
                        <a:latin typeface="Calibri" panose="020F0502020204030204" pitchFamily="34" charset="0"/>
                      </a:endParaRPr>
                    </a:p>
                  </a:txBody>
                  <a:tcPr marL="6350" marR="6350" marT="6350" marB="0" anchor="b"/>
                </a:tc>
                <a:tc>
                  <a:txBody>
                    <a:bodyPr/>
                    <a:lstStyle/>
                    <a:p>
                      <a:pPr algn="ctr" fontAlgn="b"/>
                      <a:r>
                        <a:rPr lang="pl-PL" sz="1800" b="1" u="none" strike="noStrike" dirty="0" smtClean="0">
                          <a:solidFill>
                            <a:srgbClr val="002060"/>
                          </a:solidFill>
                          <a:effectLst/>
                        </a:rPr>
                        <a:t>4,0</a:t>
                      </a:r>
                      <a:endParaRPr lang="pl-PL" sz="1800" b="1" i="0" u="none" strike="noStrike" dirty="0">
                        <a:solidFill>
                          <a:srgbClr val="002060"/>
                        </a:solidFill>
                        <a:effectLst/>
                        <a:latin typeface="Calibri" panose="020F0502020204030204" pitchFamily="34" charset="0"/>
                      </a:endParaRPr>
                    </a:p>
                  </a:txBody>
                  <a:tcPr marL="6350" marR="6350" marT="6350" marB="0" anchor="b"/>
                </a:tc>
              </a:tr>
              <a:tr h="229710">
                <a:tc>
                  <a:txBody>
                    <a:bodyPr/>
                    <a:lstStyle/>
                    <a:p>
                      <a:pPr algn="r" fontAlgn="b"/>
                      <a:r>
                        <a:rPr lang="pl-PL" sz="1800" u="none" strike="noStrike">
                          <a:solidFill>
                            <a:srgbClr val="002060"/>
                          </a:solidFill>
                          <a:effectLst/>
                        </a:rPr>
                        <a:t>69</a:t>
                      </a:r>
                      <a:endParaRPr lang="pl-PL" sz="1800" b="0" i="0" u="none" strike="noStrike">
                        <a:solidFill>
                          <a:srgbClr val="002060"/>
                        </a:solidFill>
                        <a:effectLst/>
                        <a:latin typeface="Calibri" panose="020F0502020204030204" pitchFamily="34" charset="0"/>
                      </a:endParaRPr>
                    </a:p>
                  </a:txBody>
                  <a:tcPr marL="6350" marR="6350" marT="6350" marB="0" anchor="b"/>
                </a:tc>
                <a:tc>
                  <a:txBody>
                    <a:bodyPr/>
                    <a:lstStyle/>
                    <a:p>
                      <a:pPr algn="r" fontAlgn="b"/>
                      <a:r>
                        <a:rPr lang="pl-PL" sz="1800" u="none" strike="noStrike">
                          <a:solidFill>
                            <a:srgbClr val="002060"/>
                          </a:solidFill>
                          <a:effectLst/>
                        </a:rPr>
                        <a:t>76</a:t>
                      </a:r>
                      <a:endParaRPr lang="pl-PL" sz="1800" b="0" i="0" u="none" strike="noStrike">
                        <a:solidFill>
                          <a:srgbClr val="002060"/>
                        </a:solidFill>
                        <a:effectLst/>
                        <a:latin typeface="Calibri" panose="020F0502020204030204" pitchFamily="34" charset="0"/>
                      </a:endParaRPr>
                    </a:p>
                  </a:txBody>
                  <a:tcPr marL="6350" marR="6350" marT="6350" marB="0" anchor="b"/>
                </a:tc>
                <a:tc>
                  <a:txBody>
                    <a:bodyPr/>
                    <a:lstStyle/>
                    <a:p>
                      <a:pPr algn="ctr" fontAlgn="b"/>
                      <a:r>
                        <a:rPr lang="pl-PL" sz="1800" b="1" u="none" strike="noStrike" dirty="0">
                          <a:solidFill>
                            <a:srgbClr val="002060"/>
                          </a:solidFill>
                          <a:effectLst/>
                        </a:rPr>
                        <a:t>3,5</a:t>
                      </a:r>
                      <a:endParaRPr lang="pl-PL" sz="1800" b="1" i="0" u="none" strike="noStrike" dirty="0">
                        <a:solidFill>
                          <a:srgbClr val="002060"/>
                        </a:solidFill>
                        <a:effectLst/>
                        <a:latin typeface="Calibri" panose="020F0502020204030204" pitchFamily="34" charset="0"/>
                      </a:endParaRPr>
                    </a:p>
                  </a:txBody>
                  <a:tcPr marL="6350" marR="6350" marT="6350" marB="0" anchor="b"/>
                </a:tc>
              </a:tr>
              <a:tr h="229710">
                <a:tc>
                  <a:txBody>
                    <a:bodyPr/>
                    <a:lstStyle/>
                    <a:p>
                      <a:pPr algn="r" fontAlgn="b"/>
                      <a:r>
                        <a:rPr lang="pl-PL" sz="1800" u="none" strike="noStrike">
                          <a:solidFill>
                            <a:srgbClr val="002060"/>
                          </a:solidFill>
                          <a:effectLst/>
                        </a:rPr>
                        <a:t>60</a:t>
                      </a:r>
                      <a:endParaRPr lang="pl-PL" sz="1800" b="0" i="0" u="none" strike="noStrike">
                        <a:solidFill>
                          <a:srgbClr val="002060"/>
                        </a:solidFill>
                        <a:effectLst/>
                        <a:latin typeface="Calibri" panose="020F0502020204030204" pitchFamily="34" charset="0"/>
                      </a:endParaRPr>
                    </a:p>
                  </a:txBody>
                  <a:tcPr marL="6350" marR="6350" marT="6350" marB="0" anchor="b"/>
                </a:tc>
                <a:tc>
                  <a:txBody>
                    <a:bodyPr/>
                    <a:lstStyle/>
                    <a:p>
                      <a:pPr algn="r" fontAlgn="b"/>
                      <a:r>
                        <a:rPr lang="pl-PL" sz="1800" u="none" strike="noStrike">
                          <a:solidFill>
                            <a:srgbClr val="002060"/>
                          </a:solidFill>
                          <a:effectLst/>
                        </a:rPr>
                        <a:t>68</a:t>
                      </a:r>
                      <a:endParaRPr lang="pl-PL" sz="1800" b="0" i="0" u="none" strike="noStrike">
                        <a:solidFill>
                          <a:srgbClr val="002060"/>
                        </a:solidFill>
                        <a:effectLst/>
                        <a:latin typeface="Calibri" panose="020F0502020204030204" pitchFamily="34" charset="0"/>
                      </a:endParaRPr>
                    </a:p>
                  </a:txBody>
                  <a:tcPr marL="6350" marR="6350" marT="6350" marB="0" anchor="b"/>
                </a:tc>
                <a:tc>
                  <a:txBody>
                    <a:bodyPr/>
                    <a:lstStyle/>
                    <a:p>
                      <a:pPr algn="ctr" fontAlgn="b"/>
                      <a:r>
                        <a:rPr lang="pl-PL" sz="1800" b="1" u="none" strike="noStrike" dirty="0" smtClean="0">
                          <a:solidFill>
                            <a:srgbClr val="002060"/>
                          </a:solidFill>
                          <a:effectLst/>
                        </a:rPr>
                        <a:t>3,0</a:t>
                      </a:r>
                      <a:endParaRPr lang="pl-PL" sz="1800" b="1" i="0" u="none" strike="noStrike" dirty="0">
                        <a:solidFill>
                          <a:srgbClr val="002060"/>
                        </a:solidFill>
                        <a:effectLst/>
                        <a:latin typeface="Calibri" panose="020F0502020204030204" pitchFamily="34" charset="0"/>
                      </a:endParaRPr>
                    </a:p>
                  </a:txBody>
                  <a:tcPr marL="6350" marR="6350" marT="6350" marB="0" anchor="b"/>
                </a:tc>
              </a:tr>
            </a:tbl>
          </a:graphicData>
        </a:graphic>
      </p:graphicFrame>
      <p:sp>
        <p:nvSpPr>
          <p:cNvPr id="10" name="pole tekstowe 9"/>
          <p:cNvSpPr txBox="1"/>
          <p:nvPr/>
        </p:nvSpPr>
        <p:spPr>
          <a:xfrm>
            <a:off x="217546" y="2985914"/>
            <a:ext cx="8485658" cy="3538220"/>
          </a:xfrm>
          <a:prstGeom prst="rect">
            <a:avLst/>
          </a:prstGeom>
          <a:noFill/>
        </p:spPr>
        <p:txBody>
          <a:bodyPr wrap="square" rtlCol="0">
            <a:spAutoFit/>
          </a:bodyPr>
          <a:lstStyle/>
          <a:p>
            <a:pPr marL="285750" indent="-285750">
              <a:buFont typeface="Arial" panose="02080604020202020204" pitchFamily="34" charset="0"/>
              <a:buChar char="•"/>
            </a:pPr>
            <a:r>
              <a:rPr lang="pl-PL" sz="2000" dirty="0" smtClean="0">
                <a:solidFill>
                  <a:srgbClr val="002060"/>
                </a:solidFill>
              </a:rPr>
              <a:t>Punkty można uzyskać poprzez:</a:t>
            </a:r>
            <a:endParaRPr lang="pl-PL" sz="2000" dirty="0" smtClean="0">
              <a:solidFill>
                <a:srgbClr val="002060"/>
              </a:solidFill>
            </a:endParaRPr>
          </a:p>
          <a:p>
            <a:pPr marL="742950" lvl="1" indent="-285750">
              <a:buFont typeface="Arial" panose="02080604020202020204" pitchFamily="34" charset="0"/>
              <a:buChar char="•"/>
            </a:pPr>
            <a:r>
              <a:rPr lang="pl-PL" sz="2000" b="1" dirty="0" smtClean="0">
                <a:solidFill>
                  <a:srgbClr val="002060"/>
                </a:solidFill>
              </a:rPr>
              <a:t>Kolokwia</a:t>
            </a:r>
            <a:r>
              <a:rPr lang="" altLang="pl-PL" sz="2000" dirty="0" smtClean="0">
                <a:solidFill>
                  <a:srgbClr val="002060"/>
                </a:solidFill>
              </a:rPr>
              <a:t>:</a:t>
            </a:r>
            <a:r>
              <a:rPr lang="pl-PL" sz="2000" dirty="0" smtClean="0">
                <a:solidFill>
                  <a:srgbClr val="002060"/>
                </a:solidFill>
              </a:rPr>
              <a:t> </a:t>
            </a:r>
            <a:r>
              <a:rPr lang="" altLang="pl-PL" sz="2000" dirty="0" smtClean="0">
                <a:solidFill>
                  <a:srgbClr val="002060"/>
                </a:solidFill>
              </a:rPr>
              <a:t>max </a:t>
            </a:r>
            <a:r>
              <a:rPr lang="pl-PL" sz="2000" b="1" dirty="0" smtClean="0">
                <a:solidFill>
                  <a:srgbClr val="002060"/>
                </a:solidFill>
              </a:rPr>
              <a:t>70pkt</a:t>
            </a:r>
            <a:r>
              <a:rPr lang="pl-PL" sz="2000" dirty="0" smtClean="0">
                <a:solidFill>
                  <a:srgbClr val="002060"/>
                </a:solidFill>
              </a:rPr>
              <a:t> </a:t>
            </a:r>
            <a:r>
              <a:rPr lang="" sz="2000" dirty="0" smtClean="0">
                <a:solidFill>
                  <a:srgbClr val="002060"/>
                </a:solidFill>
              </a:rPr>
              <a:t>(</a:t>
            </a:r>
            <a:r>
              <a:rPr lang="" altLang="pl-PL" sz="2000" dirty="0" smtClean="0">
                <a:solidFill>
                  <a:srgbClr val="002060"/>
                </a:solidFill>
              </a:rPr>
              <a:t>praktyka + być może teroia)</a:t>
            </a:r>
            <a:endParaRPr lang="pl-PL" sz="2000" dirty="0" smtClean="0">
              <a:solidFill>
                <a:srgbClr val="002060"/>
              </a:solidFill>
            </a:endParaRPr>
          </a:p>
          <a:p>
            <a:pPr marL="742950" lvl="1" indent="-285750">
              <a:buFont typeface="Arial" panose="02080604020202020204" pitchFamily="34" charset="0"/>
              <a:buChar char="•"/>
            </a:pPr>
            <a:r>
              <a:rPr lang="" altLang="pl-PL" sz="2000" b="1" dirty="0">
                <a:solidFill>
                  <a:srgbClr val="002060"/>
                </a:solidFill>
              </a:rPr>
              <a:t>A</a:t>
            </a:r>
            <a:r>
              <a:rPr lang="pl-PL" sz="2000" b="1" dirty="0" smtClean="0">
                <a:solidFill>
                  <a:srgbClr val="002060"/>
                </a:solidFill>
              </a:rPr>
              <a:t>ktywną* obecność na </a:t>
            </a:r>
            <a:r>
              <a:rPr lang="pl-PL" sz="2000" dirty="0">
                <a:solidFill>
                  <a:srgbClr val="002060"/>
                </a:solidFill>
              </a:rPr>
              <a:t>zajęciach</a:t>
            </a:r>
            <a:r>
              <a:rPr lang="" altLang="pl-PL" sz="2000" dirty="0">
                <a:solidFill>
                  <a:srgbClr val="002060"/>
                </a:solidFill>
              </a:rPr>
              <a:t>: max</a:t>
            </a:r>
            <a:r>
              <a:rPr lang="pl-PL" sz="2000" dirty="0">
                <a:solidFill>
                  <a:srgbClr val="002060"/>
                </a:solidFill>
              </a:rPr>
              <a:t> </a:t>
            </a:r>
            <a:r>
              <a:rPr lang="pl-PL" sz="2000" b="1" dirty="0">
                <a:solidFill>
                  <a:srgbClr val="002060"/>
                </a:solidFill>
              </a:rPr>
              <a:t>3</a:t>
            </a:r>
            <a:r>
              <a:rPr lang="pl-PL" sz="2000" b="1" dirty="0" smtClean="0">
                <a:solidFill>
                  <a:srgbClr val="002060"/>
                </a:solidFill>
              </a:rPr>
              <a:t>0 </a:t>
            </a:r>
            <a:r>
              <a:rPr lang="pl-PL" sz="2000" b="1" dirty="0">
                <a:solidFill>
                  <a:srgbClr val="002060"/>
                </a:solidFill>
              </a:rPr>
              <a:t>pkt</a:t>
            </a:r>
            <a:endParaRPr lang="pl-PL" sz="2000" b="1" dirty="0">
              <a:solidFill>
                <a:srgbClr val="002060"/>
              </a:solidFill>
            </a:endParaRPr>
          </a:p>
          <a:p>
            <a:pPr lvl="1" indent="0">
              <a:buFont typeface="Arial" panose="02080604020202020204" pitchFamily="34" charset="0"/>
              <a:buNone/>
            </a:pPr>
            <a:endParaRPr lang="pl-PL" sz="2000" b="1" dirty="0" smtClean="0">
              <a:solidFill>
                <a:srgbClr val="002060"/>
              </a:solidFill>
            </a:endParaRPr>
          </a:p>
          <a:p>
            <a:r>
              <a:rPr lang="pl-PL" dirty="0" smtClean="0">
                <a:solidFill>
                  <a:srgbClr val="002060"/>
                </a:solidFill>
              </a:rPr>
              <a:t>*aktywna obecność = </a:t>
            </a:r>
            <a:r>
              <a:rPr lang="pl-PL" dirty="0" err="1" smtClean="0">
                <a:solidFill>
                  <a:srgbClr val="002060"/>
                </a:solidFill>
              </a:rPr>
              <a:t>obecność + wykonanie</a:t>
            </a:r>
            <a:r>
              <a:rPr lang="pl-PL" dirty="0" smtClean="0">
                <a:solidFill>
                  <a:srgbClr val="002060"/>
                </a:solidFill>
              </a:rPr>
              <a:t> zadań w trakcie zajęć</a:t>
            </a:r>
            <a:endParaRPr lang="pl-PL" dirty="0" smtClean="0">
              <a:solidFill>
                <a:srgbClr val="002060"/>
              </a:solidFill>
            </a:endParaRPr>
          </a:p>
          <a:p>
            <a:endParaRPr lang="pl-PL" b="1" dirty="0" smtClean="0">
              <a:solidFill>
                <a:srgbClr val="002060"/>
              </a:solidFill>
            </a:endParaRPr>
          </a:p>
          <a:p>
            <a:r>
              <a:rPr lang="pl-PL" b="1" dirty="0" smtClean="0">
                <a:solidFill>
                  <a:schemeClr val="accent2"/>
                </a:solidFill>
              </a:rPr>
              <a:t>Bonus specjalny dla chętnych:</a:t>
            </a:r>
            <a:endParaRPr lang="pl-PL" b="1" dirty="0" smtClean="0">
              <a:solidFill>
                <a:schemeClr val="accent2"/>
              </a:solidFill>
            </a:endParaRPr>
          </a:p>
          <a:p>
            <a:r>
              <a:rPr lang="pl-PL" dirty="0" smtClean="0">
                <a:solidFill>
                  <a:srgbClr val="002060"/>
                </a:solidFill>
              </a:rPr>
              <a:t>Osoby, którym spodoba się programowanie </a:t>
            </a:r>
            <a:r>
              <a:rPr lang="" altLang="pl-PL" dirty="0" smtClean="0">
                <a:solidFill>
                  <a:srgbClr val="002060"/>
                </a:solidFill>
              </a:rPr>
              <a:t>i które </a:t>
            </a:r>
            <a:r>
              <a:rPr lang="pl-PL" dirty="0" smtClean="0">
                <a:solidFill>
                  <a:srgbClr val="002060"/>
                </a:solidFill>
              </a:rPr>
              <a:t>będą chciały podnieść swoją ocenę z zajęć, będą miały </a:t>
            </a:r>
            <a:r>
              <a:rPr lang="pl-PL" b="1" dirty="0" smtClean="0">
                <a:solidFill>
                  <a:srgbClr val="002060"/>
                </a:solidFill>
              </a:rPr>
              <a:t>możliwość </a:t>
            </a:r>
            <a:r>
              <a:rPr lang="" altLang="pl-PL" b="1" dirty="0" smtClean="0">
                <a:solidFill>
                  <a:srgbClr val="002060"/>
                </a:solidFill>
              </a:rPr>
              <a:t>wykonania dodatkowych</a:t>
            </a:r>
            <a:r>
              <a:rPr lang="" altLang="pl-PL" dirty="0" smtClean="0">
                <a:solidFill>
                  <a:srgbClr val="002060"/>
                </a:solidFill>
              </a:rPr>
              <a:t>, </a:t>
            </a:r>
            <a:r>
              <a:rPr lang="pl-PL" dirty="0" smtClean="0">
                <a:solidFill>
                  <a:srgbClr val="002060"/>
                </a:solidFill>
              </a:rPr>
              <a:t>nieco </a:t>
            </a:r>
            <a:r>
              <a:rPr lang="" altLang="pl-PL" dirty="0" smtClean="0">
                <a:solidFill>
                  <a:srgbClr val="002060"/>
                </a:solidFill>
              </a:rPr>
              <a:t>trudniejszych </a:t>
            </a:r>
            <a:r>
              <a:rPr lang="pl-PL" b="1" dirty="0" smtClean="0">
                <a:solidFill>
                  <a:srgbClr val="002060"/>
                </a:solidFill>
              </a:rPr>
              <a:t>zadań</a:t>
            </a:r>
            <a:r>
              <a:rPr lang="" altLang="pl-PL" dirty="0" smtClean="0">
                <a:solidFill>
                  <a:srgbClr val="002060"/>
                </a:solidFill>
              </a:rPr>
              <a:t>: max </a:t>
            </a:r>
            <a:r>
              <a:rPr lang="" altLang="pl-PL" b="1" dirty="0" smtClean="0">
                <a:solidFill>
                  <a:srgbClr val="002060"/>
                </a:solidFill>
              </a:rPr>
              <a:t>30 pkt.</a:t>
            </a:r>
            <a:endParaRPr lang="pl-PL" dirty="0" smtClean="0">
              <a:solidFill>
                <a:srgbClr val="002060"/>
              </a:solidFill>
            </a:endParaRPr>
          </a:p>
          <a:p>
            <a:r>
              <a:rPr lang="" altLang="pl-PL" dirty="0" smtClean="0">
                <a:solidFill>
                  <a:srgbClr val="002060"/>
                </a:solidFill>
              </a:rPr>
              <a:t>Dodatkowe zadania </a:t>
            </a:r>
            <a:r>
              <a:rPr lang="pl-PL" dirty="0" smtClean="0">
                <a:solidFill>
                  <a:srgbClr val="002060"/>
                </a:solidFill>
              </a:rPr>
              <a:t>można </a:t>
            </a:r>
            <a:r>
              <a:rPr lang="" altLang="pl-PL" dirty="0" smtClean="0">
                <a:solidFill>
                  <a:srgbClr val="002060"/>
                </a:solidFill>
              </a:rPr>
              <a:t>wykonać </a:t>
            </a:r>
            <a:r>
              <a:rPr lang="pl-PL" dirty="0" smtClean="0">
                <a:solidFill>
                  <a:srgbClr val="002060"/>
                </a:solidFill>
              </a:rPr>
              <a:t>wyłącznie w trakcie ostatnich zajęć</a:t>
            </a:r>
            <a:r>
              <a:rPr lang="" altLang="pl-PL" dirty="0" smtClean="0">
                <a:solidFill>
                  <a:srgbClr val="002060"/>
                </a:solidFill>
              </a:rPr>
              <a:t>.</a:t>
            </a:r>
            <a:endParaRPr lang="" altLang="pl-PL" dirty="0" smtClean="0">
              <a:solidFill>
                <a:srgbClr val="002060"/>
              </a:solidFill>
            </a:endParaRPr>
          </a:p>
          <a:p>
            <a:r>
              <a:rPr lang="" altLang="pl-PL" dirty="0" smtClean="0">
                <a:solidFill>
                  <a:srgbClr val="002060"/>
                </a:solidFill>
              </a:rPr>
              <a:t>C</a:t>
            </a:r>
            <a:r>
              <a:rPr lang="pl-PL" dirty="0" smtClean="0">
                <a:solidFill>
                  <a:srgbClr val="002060"/>
                </a:solidFill>
              </a:rPr>
              <a:t>hęć do </a:t>
            </a:r>
            <a:r>
              <a:rPr lang="" altLang="pl-PL" dirty="0" smtClean="0">
                <a:solidFill>
                  <a:srgbClr val="002060"/>
                </a:solidFill>
              </a:rPr>
              <a:t>ich wykonania </a:t>
            </a:r>
            <a:r>
              <a:rPr lang="pl-PL" dirty="0" smtClean="0">
                <a:solidFill>
                  <a:srgbClr val="002060"/>
                </a:solidFill>
              </a:rPr>
              <a:t>proszę zgłosić najpóźniej na </a:t>
            </a:r>
            <a:r>
              <a:rPr lang="pl-PL" b="1" dirty="0" smtClean="0">
                <a:solidFill>
                  <a:srgbClr val="002060"/>
                </a:solidFill>
              </a:rPr>
              <a:t>12 zajęciach</a:t>
            </a:r>
            <a:r>
              <a:rPr lang="pl-PL" dirty="0" smtClean="0">
                <a:solidFill>
                  <a:srgbClr val="002060"/>
                </a:solidFill>
              </a:rPr>
              <a:t>.</a:t>
            </a:r>
            <a:endParaRPr lang="pl-PL" sz="2000" dirty="0">
              <a:solidFill>
                <a:srgbClr val="002060"/>
              </a:solidFill>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2051720" y="102113"/>
            <a:ext cx="6635080" cy="1143000"/>
          </a:xfrm>
        </p:spPr>
        <p:txBody>
          <a:bodyPr vert="horz" lIns="91440" tIns="45720" rIns="91440" bIns="45720" rtlCol="0" anchor="ctr">
            <a:normAutofit/>
          </a:bodyPr>
          <a:lstStyle/>
          <a:p>
            <a:r>
              <a:rPr lang="pl-PL" altLang="pl-PL" sz="3600" b="1" dirty="0">
                <a:solidFill>
                  <a:schemeClr val="accent1"/>
                </a:solidFill>
              </a:rPr>
              <a:t>Nieobecności</a:t>
            </a:r>
            <a:endParaRPr lang="pl-PL" altLang="pl-PL" sz="3600" b="1" dirty="0">
              <a:solidFill>
                <a:schemeClr val="accent1"/>
              </a:solidFill>
            </a:endParaRPr>
          </a:p>
        </p:txBody>
      </p:sp>
      <p:sp>
        <p:nvSpPr>
          <p:cNvPr id="8194" name="Text Box 2"/>
          <p:cNvSpPr txBox="1">
            <a:spLocks noChangeArrowheads="1"/>
          </p:cNvSpPr>
          <p:nvPr/>
        </p:nvSpPr>
        <p:spPr bwMode="auto">
          <a:xfrm>
            <a:off x="457200" y="1340734"/>
            <a:ext cx="8229600" cy="4785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63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9pPr>
          </a:lstStyle>
          <a:p>
            <a:pPr hangingPunct="1">
              <a:lnSpc>
                <a:spcPct val="100000"/>
              </a:lnSpc>
              <a:spcBef>
                <a:spcPts val="1200"/>
              </a:spcBef>
              <a:buFont typeface="Arial" panose="02080604020202020204" pitchFamily="34" charset="0"/>
              <a:buChar char="•"/>
            </a:pPr>
            <a:r>
              <a:rPr lang="pl-PL" altLang="pl-PL" sz="2400" dirty="0" smtClean="0">
                <a:solidFill>
                  <a:srgbClr val="002060"/>
                </a:solidFill>
                <a:latin typeface="Calibri" panose="020F0502020204030204" pitchFamily="34" charset="0"/>
              </a:rPr>
              <a:t>Obecność na zajęciach jest zgodnie z zasadami obowiązującymi na uczelni obowiązkowa </a:t>
            </a:r>
            <a:endParaRPr lang="pl-PL" altLang="pl-PL" sz="2400" dirty="0" smtClean="0">
              <a:solidFill>
                <a:srgbClr val="002060"/>
              </a:solidFill>
              <a:latin typeface="Calibri" panose="020F0502020204030204" pitchFamily="34" charset="0"/>
            </a:endParaRPr>
          </a:p>
          <a:p>
            <a:pPr hangingPunct="1">
              <a:lnSpc>
                <a:spcPct val="100000"/>
              </a:lnSpc>
              <a:spcBef>
                <a:spcPts val="1200"/>
              </a:spcBef>
              <a:buFont typeface="Arial" panose="02080604020202020204" pitchFamily="34" charset="0"/>
              <a:buChar char="•"/>
            </a:pPr>
            <a:r>
              <a:rPr lang="pl-PL" altLang="pl-PL" sz="2400" b="1" dirty="0" smtClean="0">
                <a:solidFill>
                  <a:srgbClr val="002060"/>
                </a:solidFill>
                <a:latin typeface="Calibri" panose="020F0502020204030204" pitchFamily="34" charset="0"/>
              </a:rPr>
              <a:t>Dopuszczalne </a:t>
            </a:r>
            <a:r>
              <a:rPr lang="pl-PL" altLang="pl-PL" sz="2400" dirty="0" smtClean="0">
                <a:solidFill>
                  <a:srgbClr val="002060"/>
                </a:solidFill>
                <a:latin typeface="Calibri" panose="020F0502020204030204" pitchFamily="34" charset="0"/>
              </a:rPr>
              <a:t>są </a:t>
            </a:r>
            <a:r>
              <a:rPr lang="pl-PL" altLang="pl-PL" sz="2400" b="1" dirty="0">
                <a:solidFill>
                  <a:srgbClr val="002060"/>
                </a:solidFill>
                <a:latin typeface="Calibri" panose="020F0502020204030204" pitchFamily="34" charset="0"/>
              </a:rPr>
              <a:t>2</a:t>
            </a:r>
            <a:r>
              <a:rPr lang="pl-PL" altLang="pl-PL" sz="2400" b="1" dirty="0" smtClean="0">
                <a:solidFill>
                  <a:srgbClr val="002060"/>
                </a:solidFill>
                <a:latin typeface="Calibri" panose="020F0502020204030204" pitchFamily="34" charset="0"/>
              </a:rPr>
              <a:t> nieusprawiedliwione </a:t>
            </a:r>
            <a:r>
              <a:rPr lang="pl-PL" altLang="pl-PL" sz="2400" dirty="0">
                <a:solidFill>
                  <a:srgbClr val="002060"/>
                </a:solidFill>
                <a:latin typeface="Calibri" panose="020F0502020204030204" pitchFamily="34" charset="0"/>
              </a:rPr>
              <a:t>nieobecności </a:t>
            </a:r>
            <a:r>
              <a:rPr lang="pl-PL" altLang="pl-PL" sz="2400" dirty="0" smtClean="0">
                <a:solidFill>
                  <a:srgbClr val="002060"/>
                </a:solidFill>
                <a:latin typeface="Calibri" panose="020F0502020204030204" pitchFamily="34" charset="0"/>
              </a:rPr>
              <a:t>w  semestrze. </a:t>
            </a:r>
            <a:r>
              <a:rPr lang="pl-PL" altLang="pl-PL" sz="2400" b="1" dirty="0" smtClean="0">
                <a:solidFill>
                  <a:srgbClr val="002060"/>
                </a:solidFill>
                <a:latin typeface="Calibri" panose="020F0502020204030204" pitchFamily="34" charset="0"/>
              </a:rPr>
              <a:t>Każda kolejna obniża </a:t>
            </a:r>
            <a:r>
              <a:rPr lang="pl-PL" altLang="pl-PL" sz="2400" dirty="0" smtClean="0">
                <a:solidFill>
                  <a:srgbClr val="002060"/>
                </a:solidFill>
                <a:latin typeface="Calibri" panose="020F0502020204030204" pitchFamily="34" charset="0"/>
              </a:rPr>
              <a:t>ilość punktów o </a:t>
            </a:r>
            <a:r>
              <a:rPr lang="pl-PL" altLang="pl-PL" sz="2400" b="1" dirty="0" smtClean="0">
                <a:solidFill>
                  <a:srgbClr val="002060"/>
                </a:solidFill>
                <a:latin typeface="Calibri" panose="020F0502020204030204" pitchFamily="34" charset="0"/>
              </a:rPr>
              <a:t>7 pkt</a:t>
            </a:r>
            <a:r>
              <a:rPr lang="pl-PL" altLang="pl-PL" sz="2400" dirty="0" smtClean="0">
                <a:solidFill>
                  <a:srgbClr val="002060"/>
                </a:solidFill>
                <a:latin typeface="Calibri" panose="020F0502020204030204" pitchFamily="34" charset="0"/>
              </a:rPr>
              <a:t>.</a:t>
            </a:r>
            <a:endParaRPr lang="pl-PL" altLang="pl-PL" sz="2400" dirty="0" smtClean="0">
              <a:solidFill>
                <a:srgbClr val="002060"/>
              </a:solidFill>
              <a:latin typeface="Calibri" panose="020F0502020204030204" pitchFamily="34" charset="0"/>
            </a:endParaRPr>
          </a:p>
          <a:p>
            <a:pPr hangingPunct="1">
              <a:lnSpc>
                <a:spcPct val="100000"/>
              </a:lnSpc>
              <a:spcBef>
                <a:spcPts val="1200"/>
              </a:spcBef>
              <a:buFont typeface="Arial" panose="02080604020202020204" pitchFamily="34" charset="0"/>
              <a:buChar char="•"/>
            </a:pPr>
            <a:r>
              <a:rPr lang="pl-PL" altLang="pl-PL" sz="2400" dirty="0" smtClean="0">
                <a:solidFill>
                  <a:srgbClr val="002060"/>
                </a:solidFill>
                <a:latin typeface="Calibri" panose="020F0502020204030204" pitchFamily="34" charset="0"/>
              </a:rPr>
              <a:t>W przypadku </a:t>
            </a:r>
            <a:r>
              <a:rPr lang="" altLang="pl-PL" sz="2400" dirty="0" smtClean="0">
                <a:solidFill>
                  <a:srgbClr val="002060"/>
                </a:solidFill>
                <a:latin typeface="Calibri" panose="020F0502020204030204" pitchFamily="34" charset="0"/>
              </a:rPr>
              <a:t>usprawiedliwionej </a:t>
            </a:r>
            <a:r>
              <a:rPr lang="pl-PL" altLang="pl-PL" sz="2400" dirty="0" smtClean="0">
                <a:solidFill>
                  <a:srgbClr val="002060"/>
                </a:solidFill>
                <a:latin typeface="Calibri" panose="020F0502020204030204" pitchFamily="34" charset="0"/>
              </a:rPr>
              <a:t>nieobecności na zajęciach </a:t>
            </a:r>
            <a:r>
              <a:rPr lang="" altLang="pl-PL" sz="2400" dirty="0" smtClean="0">
                <a:solidFill>
                  <a:srgbClr val="002060"/>
                </a:solidFill>
                <a:latin typeface="Calibri" panose="020F0502020204030204" pitchFamily="34" charset="0"/>
              </a:rPr>
              <a:t>(zwolnienei lub </a:t>
            </a:r>
            <a:r>
              <a:rPr lang="" sz="2400" dirty="0" smtClean="0">
                <a:solidFill>
                  <a:srgbClr val="002060"/>
                </a:solidFill>
                <a:latin typeface="Calibri" panose="020F0502020204030204" pitchFamily="34" charset="0"/>
              </a:rPr>
              <a:t>istotne zdarzenie losowe)</a:t>
            </a:r>
            <a:r>
              <a:rPr lang="pl-PL" altLang="pl-PL" sz="2400" dirty="0" smtClean="0">
                <a:solidFill>
                  <a:srgbClr val="002060"/>
                </a:solidFill>
                <a:latin typeface="Calibri" panose="020F0502020204030204" pitchFamily="34" charset="0"/>
              </a:rPr>
              <a:t>- nadal </a:t>
            </a:r>
            <a:r>
              <a:rPr lang="pl-PL" altLang="pl-PL" sz="2400" b="1" dirty="0" smtClean="0">
                <a:solidFill>
                  <a:srgbClr val="002060"/>
                </a:solidFill>
                <a:latin typeface="Calibri" panose="020F0502020204030204" pitchFamily="34" charset="0"/>
              </a:rPr>
              <a:t>można wykonać zadania z opuszczonego laboratorium</a:t>
            </a:r>
            <a:r>
              <a:rPr lang="pl-PL" altLang="pl-PL" sz="2400" dirty="0" smtClean="0">
                <a:solidFill>
                  <a:srgbClr val="002060"/>
                </a:solidFill>
                <a:latin typeface="Calibri" panose="020F0502020204030204" pitchFamily="34" charset="0"/>
              </a:rPr>
              <a:t>(ów) w ciągu </a:t>
            </a:r>
            <a:r>
              <a:rPr lang="pl-PL" altLang="pl-PL" sz="2400" b="1" dirty="0" smtClean="0">
                <a:solidFill>
                  <a:srgbClr val="002060"/>
                </a:solidFill>
                <a:latin typeface="Calibri" panose="020F0502020204030204" pitchFamily="34" charset="0"/>
              </a:rPr>
              <a:t>max 7 dni</a:t>
            </a:r>
            <a:endParaRPr lang="pl-PL" altLang="pl-PL" sz="2400" dirty="0" smtClean="0">
              <a:solidFill>
                <a:srgbClr val="002060"/>
              </a:solidFill>
              <a:latin typeface="Calibri" panose="020F0502020204030204" pitchFamily="34" charset="0"/>
            </a:endParaRPr>
          </a:p>
          <a:p>
            <a:pPr hangingPunct="1">
              <a:lnSpc>
                <a:spcPct val="100000"/>
              </a:lnSpc>
              <a:spcBef>
                <a:spcPts val="1200"/>
              </a:spcBef>
              <a:buClrTx/>
              <a:buSzTx/>
              <a:buFontTx/>
              <a:buNone/>
            </a:pPr>
            <a:endParaRPr lang="pl-PL" altLang="pl-PL" sz="3600" dirty="0">
              <a:solidFill>
                <a:srgbClr val="002060"/>
              </a:solidFill>
              <a:latin typeface="Calibri" panose="020F0502020204030204" pitchFamily="34" charset="0"/>
            </a:endParaRPr>
          </a:p>
        </p:txBody>
      </p:sp>
      <p:pic>
        <p:nvPicPr>
          <p:cNvPr id="4" name="Picture 2" descr="Wydział Zarządzania i Ekonomi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527" y="188640"/>
            <a:ext cx="1381447" cy="683885"/>
          </a:xfrm>
          <a:prstGeom prst="rect">
            <a:avLst/>
          </a:prstGeom>
          <a:noFill/>
          <a:extLst>
            <a:ext uri="{909E8E84-426E-40DD-AFC4-6F175D3DCCD1}">
              <a14:hiddenFill xmlns:a14="http://schemas.microsoft.com/office/drawing/2010/main">
                <a:solidFill>
                  <a:srgbClr val="FFFFFF"/>
                </a:solidFill>
              </a14:hiddenFill>
            </a:ext>
          </a:extLst>
        </p:spPr>
      </p:pic>
      <p:pic>
        <p:nvPicPr>
          <p:cNvPr id="5" name="Obraz 4"/>
          <p:cNvPicPr>
            <a:picLocks noChangeAspect="1"/>
          </p:cNvPicPr>
          <p:nvPr/>
        </p:nvPicPr>
        <p:blipFill>
          <a:blip r:embed="rId2"/>
          <a:stretch>
            <a:fillRect/>
          </a:stretch>
        </p:blipFill>
        <p:spPr>
          <a:xfrm>
            <a:off x="7380312" y="3019"/>
            <a:ext cx="1565721" cy="1238621"/>
          </a:xfrm>
          <a:prstGeom prst="rect">
            <a:avLst/>
          </a:prstGeom>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1979712" y="274638"/>
            <a:ext cx="5256584" cy="967002"/>
          </a:xfrm>
        </p:spPr>
        <p:txBody>
          <a:bodyPr vert="horz" lIns="91440" tIns="45720" rIns="91440" bIns="45720" rtlCol="0" anchor="ctr">
            <a:normAutofit fontScale="90000"/>
          </a:bodyPr>
          <a:lstStyle/>
          <a:p>
            <a:r>
              <a:rPr lang="pl-PL" altLang="pl-PL" sz="3600" b="1" dirty="0" smtClean="0">
                <a:solidFill>
                  <a:schemeClr val="accent1"/>
                </a:solidFill>
              </a:rPr>
              <a:t>Regulamin laboratorium</a:t>
            </a:r>
            <a:endParaRPr lang="pl-PL" altLang="pl-PL" sz="3600" b="1" dirty="0">
              <a:solidFill>
                <a:schemeClr val="accent1"/>
              </a:solidFill>
            </a:endParaRPr>
          </a:p>
        </p:txBody>
      </p:sp>
      <p:pic>
        <p:nvPicPr>
          <p:cNvPr id="5" name="Picture 2" descr="Wydział Zarządzania i Ekonomi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527" y="260648"/>
            <a:ext cx="1381447" cy="683885"/>
          </a:xfrm>
          <a:prstGeom prst="rect">
            <a:avLst/>
          </a:prstGeom>
          <a:noFill/>
          <a:extLst>
            <a:ext uri="{909E8E84-426E-40DD-AFC4-6F175D3DCCD1}">
              <a14:hiddenFill xmlns:a14="http://schemas.microsoft.com/office/drawing/2010/main">
                <a:solidFill>
                  <a:srgbClr val="FFFFFF"/>
                </a:solidFill>
              </a14:hiddenFill>
            </a:ext>
          </a:extLst>
        </p:spPr>
      </p:pic>
      <p:pic>
        <p:nvPicPr>
          <p:cNvPr id="6" name="Obraz 5"/>
          <p:cNvPicPr>
            <a:picLocks noChangeAspect="1"/>
          </p:cNvPicPr>
          <p:nvPr/>
        </p:nvPicPr>
        <p:blipFill>
          <a:blip r:embed="rId2"/>
          <a:stretch>
            <a:fillRect/>
          </a:stretch>
        </p:blipFill>
        <p:spPr>
          <a:xfrm>
            <a:off x="7380312" y="3019"/>
            <a:ext cx="1565721" cy="1238621"/>
          </a:xfrm>
          <a:prstGeom prst="rect">
            <a:avLst/>
          </a:prstGeom>
        </p:spPr>
      </p:pic>
      <p:pic>
        <p:nvPicPr>
          <p:cNvPr id="2" name="Picture 1"/>
          <p:cNvPicPr>
            <a:picLocks noChangeAspect="1"/>
          </p:cNvPicPr>
          <p:nvPr/>
        </p:nvPicPr>
        <p:blipFill>
          <a:blip r:embed="rId3"/>
          <a:stretch>
            <a:fillRect/>
          </a:stretch>
        </p:blipFill>
        <p:spPr>
          <a:xfrm>
            <a:off x="1786255" y="1811020"/>
            <a:ext cx="5715000" cy="3810000"/>
          </a:xfrm>
          <a:prstGeom prst="rect">
            <a:avLst/>
          </a:prstGeom>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1979712" y="274638"/>
            <a:ext cx="5256584" cy="967002"/>
          </a:xfrm>
        </p:spPr>
        <p:txBody>
          <a:bodyPr vert="horz" lIns="91440" tIns="45720" rIns="91440" bIns="45720" rtlCol="0" anchor="ctr">
            <a:normAutofit/>
          </a:bodyPr>
          <a:lstStyle/>
          <a:p>
            <a:r>
              <a:rPr lang="pl-PL" altLang="pl-PL" sz="3600" b="1" dirty="0" smtClean="0">
                <a:solidFill>
                  <a:schemeClr val="accent1"/>
                </a:solidFill>
              </a:rPr>
              <a:t>Regulamin laboratorium</a:t>
            </a:r>
            <a:endParaRPr lang="pl-PL" altLang="pl-PL" sz="3600" b="1" dirty="0">
              <a:solidFill>
                <a:schemeClr val="accent1"/>
              </a:solidFill>
            </a:endParaRPr>
          </a:p>
        </p:txBody>
      </p:sp>
      <p:sp>
        <p:nvSpPr>
          <p:cNvPr id="6146" name="Text Box 2"/>
          <p:cNvSpPr txBox="1">
            <a:spLocks noChangeArrowheads="1"/>
          </p:cNvSpPr>
          <p:nvPr/>
        </p:nvSpPr>
        <p:spPr bwMode="auto">
          <a:xfrm>
            <a:off x="457200" y="1340768"/>
            <a:ext cx="5698976" cy="4785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63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80604020202020204" pitchFamily="34" charset="0"/>
                <a:ea typeface="Microsoft YaHei" panose="020B0503020204020204" pitchFamily="34" charset="-122"/>
              </a:defRPr>
            </a:lvl9pPr>
          </a:lstStyle>
          <a:p>
            <a:pPr marL="1270" indent="0" hangingPunct="1">
              <a:lnSpc>
                <a:spcPct val="100000"/>
              </a:lnSpc>
              <a:spcBef>
                <a:spcPts val="1200"/>
              </a:spcBef>
            </a:pPr>
            <a:r>
              <a:rPr lang="pl-PL" altLang="pl-PL" sz="2400" dirty="0" smtClean="0">
                <a:solidFill>
                  <a:srgbClr val="002060"/>
                </a:solidFill>
                <a:latin typeface="Calibri" panose="020F0502020204030204" pitchFamily="34" charset="0"/>
              </a:rPr>
              <a:t>W </a:t>
            </a:r>
            <a:r>
              <a:rPr lang="pl-PL" altLang="pl-PL" sz="2400" dirty="0">
                <a:solidFill>
                  <a:srgbClr val="002060"/>
                </a:solidFill>
                <a:latin typeface="Calibri" panose="020F0502020204030204" pitchFamily="34" charset="0"/>
              </a:rPr>
              <a:t>laboratorium </a:t>
            </a:r>
            <a:r>
              <a:rPr lang="pl-PL" altLang="pl-PL" sz="2400" dirty="0" smtClean="0">
                <a:solidFill>
                  <a:srgbClr val="002060"/>
                </a:solidFill>
                <a:latin typeface="Calibri" panose="020F0502020204030204" pitchFamily="34" charset="0"/>
              </a:rPr>
              <a:t>nie </a:t>
            </a:r>
            <a:r>
              <a:rPr lang="pl-PL" altLang="pl-PL" sz="2400" dirty="0">
                <a:solidFill>
                  <a:srgbClr val="002060"/>
                </a:solidFill>
                <a:latin typeface="Calibri" panose="020F0502020204030204" pitchFamily="34" charset="0"/>
              </a:rPr>
              <a:t>wolno jeść ani pić</a:t>
            </a:r>
            <a:r>
              <a:rPr lang="pl-PL" altLang="pl-PL" sz="2400" dirty="0" smtClean="0">
                <a:solidFill>
                  <a:srgbClr val="002060"/>
                </a:solidFill>
                <a:latin typeface="Calibri" panose="020F0502020204030204" pitchFamily="34" charset="0"/>
              </a:rPr>
              <a:t>. </a:t>
            </a:r>
            <a:endParaRPr lang="pl-PL" altLang="pl-PL" sz="2400" dirty="0" smtClean="0">
              <a:solidFill>
                <a:srgbClr val="002060"/>
              </a:solidFill>
              <a:latin typeface="Calibri" panose="020F0502020204030204" pitchFamily="34" charset="0"/>
            </a:endParaRPr>
          </a:p>
          <a:p>
            <a:pPr marL="1270" indent="0" hangingPunct="1">
              <a:lnSpc>
                <a:spcPct val="100000"/>
              </a:lnSpc>
              <a:spcBef>
                <a:spcPts val="1200"/>
              </a:spcBef>
            </a:pPr>
            <a:r>
              <a:rPr lang="pl-PL" altLang="pl-PL" sz="2400" dirty="0" smtClean="0">
                <a:solidFill>
                  <a:srgbClr val="002060"/>
                </a:solidFill>
                <a:latin typeface="Calibri" panose="020F0502020204030204" pitchFamily="34" charset="0"/>
              </a:rPr>
              <a:t>W sytuacji gdy absolutnie nie będziecie mogli się Państwo przed tym powstrzymać, proszę wyjść na chwilkę z Sali albo utrzymać odległość od jakiegokolwiek sprzętu min 1,5m.</a:t>
            </a:r>
            <a:endParaRPr lang="pl-PL" altLang="pl-PL" sz="2400" dirty="0" smtClean="0">
              <a:solidFill>
                <a:srgbClr val="002060"/>
              </a:solidFill>
              <a:latin typeface="Calibri" panose="020F0502020204030204" pitchFamily="34" charset="0"/>
            </a:endParaRPr>
          </a:p>
          <a:p>
            <a:pPr marL="1270" indent="0" hangingPunct="1">
              <a:lnSpc>
                <a:spcPct val="100000"/>
              </a:lnSpc>
              <a:spcBef>
                <a:spcPts val="1200"/>
              </a:spcBef>
            </a:pPr>
            <a:r>
              <a:rPr lang="pl-PL" altLang="pl-PL" sz="2400" dirty="0" smtClean="0">
                <a:solidFill>
                  <a:srgbClr val="FF0000"/>
                </a:solidFill>
                <a:latin typeface="Calibri" panose="020F0502020204030204" pitchFamily="34" charset="0"/>
              </a:rPr>
              <a:t>To nie „widzimisię”, po prostu komputery bardzo źle znoszą karmienie i pojenie ludzkim pokarmem…tj. pokarmem który smakuje ludziom </a:t>
            </a:r>
            <a:r>
              <a:rPr lang="pl-PL" altLang="pl-PL" sz="2400" dirty="0" smtClean="0">
                <a:solidFill>
                  <a:srgbClr val="FF0000"/>
                </a:solidFill>
                <a:latin typeface="Calibri" panose="020F0502020204030204" pitchFamily="34" charset="0"/>
                <a:sym typeface="Wingdings" panose="05000000000000000000" pitchFamily="2" charset="2"/>
              </a:rPr>
              <a:t>..</a:t>
            </a:r>
            <a:endParaRPr lang="pl-PL" altLang="pl-PL" sz="2400" dirty="0" smtClean="0">
              <a:solidFill>
                <a:srgbClr val="FF0000"/>
              </a:solidFill>
              <a:latin typeface="Calibri" panose="020F0502020204030204" pitchFamily="34" charset="0"/>
            </a:endParaRPr>
          </a:p>
          <a:p>
            <a:pPr marL="1270" indent="0" hangingPunct="1">
              <a:lnSpc>
                <a:spcPct val="100000"/>
              </a:lnSpc>
              <a:spcBef>
                <a:spcPts val="1200"/>
              </a:spcBef>
            </a:pPr>
            <a:endParaRPr lang="pl-PL" altLang="pl-PL" sz="3200" dirty="0">
              <a:latin typeface="Calibri" panose="020F0502020204030204" pitchFamily="34" charset="0"/>
            </a:endParaRPr>
          </a:p>
          <a:p>
            <a:pPr hangingPunct="1">
              <a:lnSpc>
                <a:spcPct val="100000"/>
              </a:lnSpc>
              <a:spcBef>
                <a:spcPts val="900"/>
              </a:spcBef>
              <a:buClrTx/>
              <a:buSzTx/>
              <a:buFontTx/>
              <a:buNone/>
            </a:pPr>
            <a:endParaRPr lang="pl-PL" altLang="pl-PL" sz="2400" dirty="0">
              <a:latin typeface="Calibri" panose="020F0502020204030204" pitchFamily="34" charset="0"/>
            </a:endParaRPr>
          </a:p>
        </p:txBody>
      </p:sp>
      <p:pic>
        <p:nvPicPr>
          <p:cNvPr id="614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72200" y="3729466"/>
            <a:ext cx="2430462" cy="24304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2" descr="Wydział Zarządzania i Ekonom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260648"/>
            <a:ext cx="1381447" cy="683885"/>
          </a:xfrm>
          <a:prstGeom prst="rect">
            <a:avLst/>
          </a:prstGeom>
          <a:noFill/>
          <a:extLst>
            <a:ext uri="{909E8E84-426E-40DD-AFC4-6F175D3DCCD1}">
              <a14:hiddenFill xmlns:a14="http://schemas.microsoft.com/office/drawing/2010/main">
                <a:solidFill>
                  <a:srgbClr val="FFFFFF"/>
                </a:solidFill>
              </a14:hiddenFill>
            </a:ext>
          </a:extLst>
        </p:spPr>
      </p:pic>
      <p:pic>
        <p:nvPicPr>
          <p:cNvPr id="6" name="Obraz 5"/>
          <p:cNvPicPr>
            <a:picLocks noChangeAspect="1"/>
          </p:cNvPicPr>
          <p:nvPr/>
        </p:nvPicPr>
        <p:blipFill>
          <a:blip r:embed="rId3"/>
          <a:stretch>
            <a:fillRect/>
          </a:stretch>
        </p:blipFill>
        <p:spPr>
          <a:xfrm>
            <a:off x="7380312" y="3019"/>
            <a:ext cx="1565721" cy="1238621"/>
          </a:xfrm>
          <a:prstGeom prst="rect">
            <a:avLst/>
          </a:prstGeom>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HDOfficeLightV0">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TM02900743[[fn=Organiczny]]</Template>
  <TotalTime>0</TotalTime>
  <Words>5333</Words>
  <Application>WPS Presentation</Application>
  <PresentationFormat>Pokaz na ekranie (4:3)</PresentationFormat>
  <Paragraphs>200</Paragraphs>
  <Slides>15</Slides>
  <Notes>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15</vt:i4>
      </vt:variant>
    </vt:vector>
  </HeadingPairs>
  <TitlesOfParts>
    <vt:vector size="32" baseType="lpstr">
      <vt:lpstr>Arial</vt:lpstr>
      <vt:lpstr>SimSun</vt:lpstr>
      <vt:lpstr>Wingdings</vt:lpstr>
      <vt:lpstr>Wingdings 2</vt:lpstr>
      <vt:lpstr>Gubbi</vt:lpstr>
      <vt:lpstr>Calibri</vt:lpstr>
      <vt:lpstr>DejaVu Sans</vt:lpstr>
      <vt:lpstr>Microsoft YaHei</vt:lpstr>
      <vt:lpstr>Droid Sans Fallback</vt:lpstr>
      <vt:lpstr>Times New Roman</vt:lpstr>
      <vt:lpstr>Calibri</vt:lpstr>
      <vt:lpstr>Calibri Light</vt:lpstr>
      <vt:lpstr>微软雅黑</vt:lpstr>
      <vt:lpstr>Arial Unicode MS</vt:lpstr>
      <vt:lpstr>Abyssinica SIL</vt:lpstr>
      <vt:lpstr>MT Extra</vt:lpstr>
      <vt:lpstr>HDOfficeLightV0</vt:lpstr>
      <vt:lpstr>Elementy programowania</vt:lpstr>
      <vt:lpstr>Ilość i rodzaj zajęć</vt:lpstr>
      <vt:lpstr>Materiały</vt:lpstr>
      <vt:lpstr>Kontakt z wykładowcą</vt:lpstr>
      <vt:lpstr>Zwolnienie z zajęć</vt:lpstr>
      <vt:lpstr>Warunki zaliczenia laboratorium</vt:lpstr>
      <vt:lpstr>Nieobecności</vt:lpstr>
      <vt:lpstr>Regulamin laboratorium</vt:lpstr>
      <vt:lpstr>Regulamin laboratorium</vt:lpstr>
      <vt:lpstr>Regulamin laboratorium</vt:lpstr>
      <vt:lpstr>O czym będą te zajęcia?</vt:lpstr>
      <vt:lpstr>O czym będą zajęcia?</vt:lpstr>
      <vt:lpstr>Ile będzie programowania na: „Elementach programowania”? Czy po zajęciach zostanę programistą?</vt:lpstr>
      <vt:lpstr>Literatura</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Czym jest zarządzanie infrastrukturą IT?</dc:title>
  <dc:creator>ZiE</dc:creator>
  <cp:lastModifiedBy>slot</cp:lastModifiedBy>
  <cp:revision>72</cp:revision>
  <dcterms:created xsi:type="dcterms:W3CDTF">2020-02-16T10:03:42Z</dcterms:created>
  <dcterms:modified xsi:type="dcterms:W3CDTF">2020-02-16T10:03:42Z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