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Arvo"/>
      <p:regular r:id="rId15"/>
      <p:bold r:id="rId16"/>
      <p:italic r:id="rId17"/>
      <p:boldItalic r:id="rId18"/>
    </p:embeddedFont>
    <p:embeddedFont>
      <p:font typeface="Roboto Condensed"/>
      <p:regular r:id="rId19"/>
      <p:bold r:id="rId20"/>
      <p:italic r:id="rId21"/>
      <p:boldItalic r:id="rId22"/>
    </p:embeddedFont>
    <p:embeddedFont>
      <p:font typeface="Roboto Condensed 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Condensed-bold.fntdata"/><Relationship Id="rId22" Type="http://schemas.openxmlformats.org/officeDocument/2006/relationships/font" Target="fonts/RobotoCondensed-boldItalic.fntdata"/><Relationship Id="rId21" Type="http://schemas.openxmlformats.org/officeDocument/2006/relationships/font" Target="fonts/RobotoCondensed-italic.fntdata"/><Relationship Id="rId24" Type="http://schemas.openxmlformats.org/officeDocument/2006/relationships/font" Target="fonts/RobotoCondensedLight-bold.fntdata"/><Relationship Id="rId23" Type="http://schemas.openxmlformats.org/officeDocument/2006/relationships/font" Target="fonts/RobotoCondensed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CondensedLight-boldItalic.fntdata"/><Relationship Id="rId25" Type="http://schemas.openxmlformats.org/officeDocument/2006/relationships/font" Target="fonts/RobotoCondensedLigh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Arvo-regular.fntdata"/><Relationship Id="rId14" Type="http://schemas.openxmlformats.org/officeDocument/2006/relationships/slide" Target="slides/slide10.xml"/><Relationship Id="rId17" Type="http://schemas.openxmlformats.org/officeDocument/2006/relationships/font" Target="fonts/Arvo-italic.fntdata"/><Relationship Id="rId16" Type="http://schemas.openxmlformats.org/officeDocument/2006/relationships/font" Target="fonts/Arvo-bold.fntdata"/><Relationship Id="rId19" Type="http://schemas.openxmlformats.org/officeDocument/2006/relationships/font" Target="fonts/RobotoCondensed-regular.fntdata"/><Relationship Id="rId18" Type="http://schemas.openxmlformats.org/officeDocument/2006/relationships/font" Target="fonts/Arv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5ed75ccf_0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5ed75ccf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5ed75ccf_0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5ed75ccf_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81eb47a42_1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a81eb47a42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4" name="Google Shape;14;p2"/>
          <p:cNvGrpSpPr/>
          <p:nvPr/>
        </p:nvGrpSpPr>
        <p:grpSpPr>
          <a:xfrm flipH="1" rot="10800000">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 name="Google Shape;22;p2"/>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3"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28" name="Google Shape;28;p3"/>
          <p:cNvGrpSpPr/>
          <p:nvPr/>
        </p:nvGrpSpPr>
        <p:grpSpPr>
          <a:xfrm flipH="1" rot="10800000">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 name="Google Shape;39;p3"/>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0" name="Google Shape;40;p3"/>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p:txBody>
      </p:sp>
      <p:sp>
        <p:nvSpPr>
          <p:cNvPr id="41" name="Google Shape;41;p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2"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4"/>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55" name="Google Shape;55;p4"/>
          <p:cNvGrpSpPr/>
          <p:nvPr/>
        </p:nvGrpSpPr>
        <p:grpSpPr>
          <a:xfrm flipH="1" rot="10800000">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sp>
        <p:nvSpPr>
          <p:cNvPr id="58" name="Google Shape;58;p4"/>
          <p:cNvSpPr txBox="1"/>
          <p:nvPr>
            <p:ph idx="1" type="body"/>
          </p:nvPr>
        </p:nvSpPr>
        <p:spPr>
          <a:xfrm>
            <a:off x="829775" y="1202000"/>
            <a:ext cx="5090700" cy="2745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480"/>
              </a:spcBef>
              <a:spcAft>
                <a:spcPts val="0"/>
              </a:spcAft>
              <a:buClr>
                <a:srgbClr val="FFFFFF"/>
              </a:buClr>
              <a:buSzPts val="3000"/>
              <a:buChar char="▻"/>
              <a:defRPr i="1" sz="3000">
                <a:solidFill>
                  <a:srgbClr val="FFFFFF"/>
                </a:solidFill>
              </a:defRPr>
            </a:lvl2pPr>
            <a:lvl3pPr indent="-419100" lvl="2" marL="1371600" rtl="0">
              <a:spcBef>
                <a:spcPts val="480"/>
              </a:spcBef>
              <a:spcAft>
                <a:spcPts val="0"/>
              </a:spcAft>
              <a:buClr>
                <a:srgbClr val="FFFFFF"/>
              </a:buClr>
              <a:buSzPts val="3000"/>
              <a:buChar char="▻"/>
              <a:defRPr i="1" sz="3000">
                <a:solidFill>
                  <a:srgbClr val="FFFFFF"/>
                </a:solidFill>
              </a:defRPr>
            </a:lvl3pPr>
            <a:lvl4pPr indent="-419100" lvl="3" marL="1828800" rtl="0">
              <a:spcBef>
                <a:spcPts val="360"/>
              </a:spcBef>
              <a:spcAft>
                <a:spcPts val="0"/>
              </a:spcAft>
              <a:buClr>
                <a:srgbClr val="FFFFFF"/>
              </a:buClr>
              <a:buSzPts val="3000"/>
              <a:buChar char="▻"/>
              <a:defRPr i="1" sz="3000">
                <a:solidFill>
                  <a:srgbClr val="FFFFFF"/>
                </a:solidFill>
              </a:defRPr>
            </a:lvl4pPr>
            <a:lvl5pPr indent="-419100" lvl="4" marL="2286000" rtl="0">
              <a:spcBef>
                <a:spcPts val="360"/>
              </a:spcBef>
              <a:spcAft>
                <a:spcPts val="0"/>
              </a:spcAft>
              <a:buClr>
                <a:srgbClr val="FFFFFF"/>
              </a:buClr>
              <a:buSzPts val="3000"/>
              <a:buChar char="▻"/>
              <a:defRPr i="1" sz="3000">
                <a:solidFill>
                  <a:srgbClr val="FFFFFF"/>
                </a:solidFill>
              </a:defRPr>
            </a:lvl5pPr>
            <a:lvl6pPr indent="-419100" lvl="5" marL="2743200" rtl="0">
              <a:spcBef>
                <a:spcPts val="360"/>
              </a:spcBef>
              <a:spcAft>
                <a:spcPts val="0"/>
              </a:spcAft>
              <a:buClr>
                <a:srgbClr val="FFFFFF"/>
              </a:buClr>
              <a:buSzPts val="3000"/>
              <a:buChar char="▻"/>
              <a:defRPr i="1" sz="3000">
                <a:solidFill>
                  <a:srgbClr val="FFFFFF"/>
                </a:solidFill>
              </a:defRPr>
            </a:lvl6pPr>
            <a:lvl7pPr indent="-419100" lvl="6" marL="3200400" rtl="0">
              <a:spcBef>
                <a:spcPts val="360"/>
              </a:spcBef>
              <a:spcAft>
                <a:spcPts val="0"/>
              </a:spcAft>
              <a:buClr>
                <a:srgbClr val="FFFFFF"/>
              </a:buClr>
              <a:buSzPts val="3000"/>
              <a:buChar char="▻"/>
              <a:defRPr i="1" sz="3000">
                <a:solidFill>
                  <a:srgbClr val="FFFFFF"/>
                </a:solidFill>
              </a:defRPr>
            </a:lvl7pPr>
            <a:lvl8pPr indent="-419100" lvl="7" marL="3657600" rtl="0">
              <a:spcBef>
                <a:spcPts val="360"/>
              </a:spcBef>
              <a:spcAft>
                <a:spcPts val="0"/>
              </a:spcAft>
              <a:buClr>
                <a:srgbClr val="FFFFFF"/>
              </a:buClr>
              <a:buSzPts val="3000"/>
              <a:buChar char="▻"/>
              <a:defRPr i="1" sz="3000">
                <a:solidFill>
                  <a:srgbClr val="FFFFFF"/>
                </a:solidFill>
              </a:defRPr>
            </a:lvl8pPr>
            <a:lvl9pPr indent="-419100" lvl="8" marL="4114800">
              <a:spcBef>
                <a:spcPts val="360"/>
              </a:spcBef>
              <a:spcAft>
                <a:spcPts val="0"/>
              </a:spcAft>
              <a:buClr>
                <a:srgbClr val="FFFFFF"/>
              </a:buClr>
              <a:buSzPts val="3000"/>
              <a:buChar char="▻"/>
              <a:defRPr i="1" sz="3000">
                <a:solidFill>
                  <a:srgbClr val="FFFFFF"/>
                </a:solidFill>
              </a:defRPr>
            </a:lvl9pPr>
          </a:lstStyle>
          <a:p/>
        </p:txBody>
      </p:sp>
      <p:sp>
        <p:nvSpPr>
          <p:cNvPr id="59" name="Google Shape;59;p4"/>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chemeClr val="accent5"/>
                </a:solidFill>
              </a:rPr>
              <a:t>“</a:t>
            </a:r>
            <a:endParaRPr b="1" sz="7200">
              <a:solidFill>
                <a:schemeClr val="accent5"/>
              </a:solidFill>
            </a:endParaRPr>
          </a:p>
        </p:txBody>
      </p:sp>
      <p:sp>
        <p:nvSpPr>
          <p:cNvPr id="60" name="Google Shape;60;p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72" name="Google Shape;72;p5"/>
            <p:cNvGrpSpPr/>
            <p:nvPr/>
          </p:nvGrpSpPr>
          <p:grpSpPr>
            <a:xfrm flipH="1" rot="10800000">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75" name="Google Shape;75;p5"/>
            <p:cNvGrpSpPr/>
            <p:nvPr/>
          </p:nvGrpSpPr>
          <p:grpSpPr>
            <a:xfrm flipH="1" rot="10800000">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sp>
        <p:nvSpPr>
          <p:cNvPr id="78" name="Google Shape;78;p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9" name="Google Shape;79;p5"/>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1000"/>
              </a:spcBef>
              <a:spcAft>
                <a:spcPts val="0"/>
              </a:spcAft>
              <a:buSzPts val="2400"/>
              <a:buChar char="▻"/>
              <a:defRPr/>
            </a:lvl2pPr>
            <a:lvl3pPr indent="-381000" lvl="2" marL="1371600">
              <a:spcBef>
                <a:spcPts val="1000"/>
              </a:spcBef>
              <a:spcAft>
                <a:spcPts val="0"/>
              </a:spcAft>
              <a:buSzPts val="2400"/>
              <a:buChar char="▻"/>
              <a:defRPr/>
            </a:lvl3pPr>
            <a:lvl4pPr indent="-381000" lvl="3" marL="1828800">
              <a:spcBef>
                <a:spcPts val="1000"/>
              </a:spcBef>
              <a:spcAft>
                <a:spcPts val="0"/>
              </a:spcAft>
              <a:buSzPts val="2400"/>
              <a:buChar char="▻"/>
              <a:defRPr/>
            </a:lvl4pPr>
            <a:lvl5pPr indent="-381000" lvl="4" marL="2286000">
              <a:spcBef>
                <a:spcPts val="1000"/>
              </a:spcBef>
              <a:spcAft>
                <a:spcPts val="0"/>
              </a:spcAft>
              <a:buSzPts val="2400"/>
              <a:buChar char="▻"/>
              <a:defRPr/>
            </a:lvl5pPr>
            <a:lvl6pPr indent="-381000" lvl="5" marL="2743200">
              <a:spcBef>
                <a:spcPts val="1000"/>
              </a:spcBef>
              <a:spcAft>
                <a:spcPts val="0"/>
              </a:spcAft>
              <a:buSzPts val="2400"/>
              <a:buChar char="▻"/>
              <a:defRPr/>
            </a:lvl6pPr>
            <a:lvl7pPr indent="-381000" lvl="6" marL="3200400">
              <a:spcBef>
                <a:spcPts val="1000"/>
              </a:spcBef>
              <a:spcAft>
                <a:spcPts val="0"/>
              </a:spcAft>
              <a:buSzPts val="2400"/>
              <a:buChar char="▻"/>
              <a:defRPr/>
            </a:lvl7pPr>
            <a:lvl8pPr indent="-381000" lvl="7" marL="3657600">
              <a:spcBef>
                <a:spcPts val="1000"/>
              </a:spcBef>
              <a:spcAft>
                <a:spcPts val="0"/>
              </a:spcAft>
              <a:buSzPts val="2400"/>
              <a:buChar char="▻"/>
              <a:defRPr/>
            </a:lvl8pPr>
            <a:lvl9pPr indent="-381000" lvl="8" marL="4114800">
              <a:spcBef>
                <a:spcPts val="1000"/>
              </a:spcBef>
              <a:spcAft>
                <a:spcPts val="1000"/>
              </a:spcAft>
              <a:buSzPts val="2400"/>
              <a:buChar char="▻"/>
              <a:defRPr/>
            </a:lvl9pPr>
          </a:lstStyle>
          <a:p/>
        </p:txBody>
      </p:sp>
      <p:sp>
        <p:nvSpPr>
          <p:cNvPr id="80" name="Google Shape;80;p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84" name="Google Shape;84;p6"/>
            <p:cNvGrpSpPr/>
            <p:nvPr/>
          </p:nvGrpSpPr>
          <p:grpSpPr>
            <a:xfrm flipH="1" rot="10800000">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87" name="Google Shape;87;p6"/>
            <p:cNvGrpSpPr/>
            <p:nvPr/>
          </p:nvGrpSpPr>
          <p:grpSpPr>
            <a:xfrm flipH="1" rot="10800000">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 name="Google Shape;98;p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Google Shape;99;p6"/>
          <p:cNvSpPr txBox="1"/>
          <p:nvPr>
            <p:ph idx="1" type="body"/>
          </p:nvPr>
        </p:nvSpPr>
        <p:spPr>
          <a:xfrm>
            <a:off x="814275"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0" name="Google Shape;100;p6"/>
          <p:cNvSpPr txBox="1"/>
          <p:nvPr>
            <p:ph idx="2" type="body"/>
          </p:nvPr>
        </p:nvSpPr>
        <p:spPr>
          <a:xfrm>
            <a:off x="4396123"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1" name="Google Shape;101;p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2"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05" name="Google Shape;105;p7"/>
            <p:cNvGrpSpPr/>
            <p:nvPr/>
          </p:nvGrpSpPr>
          <p:grpSpPr>
            <a:xfrm flipH="1" rot="10800000">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08" name="Google Shape;108;p7"/>
            <p:cNvGrpSpPr/>
            <p:nvPr/>
          </p:nvGrpSpPr>
          <p:grpSpPr>
            <a:xfrm flipH="1" rot="10800000">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9" name="Google Shape;119;p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0" name="Google Shape;120;p7"/>
          <p:cNvSpPr txBox="1"/>
          <p:nvPr>
            <p:ph idx="1" type="body"/>
          </p:nvPr>
        </p:nvSpPr>
        <p:spPr>
          <a:xfrm>
            <a:off x="8704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1" name="Google Shape;121;p7"/>
          <p:cNvSpPr txBox="1"/>
          <p:nvPr>
            <p:ph idx="2" type="body"/>
          </p:nvPr>
        </p:nvSpPr>
        <p:spPr>
          <a:xfrm>
            <a:off x="3233637"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2" name="Google Shape;122;p7"/>
          <p:cNvSpPr txBox="1"/>
          <p:nvPr>
            <p:ph idx="3" type="body"/>
          </p:nvPr>
        </p:nvSpPr>
        <p:spPr>
          <a:xfrm>
            <a:off x="55406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3" name="Google Shape;123;p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27" name="Google Shape;127;p8"/>
            <p:cNvGrpSpPr/>
            <p:nvPr/>
          </p:nvGrpSpPr>
          <p:grpSpPr>
            <a:xfrm flipH="1" rot="10800000">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30" name="Google Shape;130;p8"/>
            <p:cNvGrpSpPr/>
            <p:nvPr/>
          </p:nvGrpSpPr>
          <p:grpSpPr>
            <a:xfrm flipH="1" rot="10800000">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 name="Google Shape;141;p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42" name="Google Shape;142;p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3"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4732169"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4670984"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2" name="Google Shape;152;p9"/>
          <p:cNvSpPr txBox="1"/>
          <p:nvPr>
            <p:ph idx="1" type="body"/>
          </p:nvPr>
        </p:nvSpPr>
        <p:spPr>
          <a:xfrm>
            <a:off x="2682800" y="4636500"/>
            <a:ext cx="6004200" cy="3156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300"/>
              <a:buNone/>
              <a:defRPr sz="1300"/>
            </a:lvl1pPr>
          </a:lstStyle>
          <a:p/>
        </p:txBody>
      </p:sp>
      <p:sp>
        <p:nvSpPr>
          <p:cNvPr id="153" name="Google Shape;153;p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2"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9" name="Google Shape;179;p1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9pPr>
          </a:lstStyle>
          <a:p/>
        </p:txBody>
      </p:sp>
      <p:sp>
        <p:nvSpPr>
          <p:cNvPr id="7" name="Google Shape;7;p1"/>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indent="-381000" lvl="1" marL="9144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indent="-381000" lvl="2" marL="13716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indent="-381000" lvl="3" marL="18288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indent="-381000" lvl="4" marL="2286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indent="-381000" lvl="5" marL="27432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indent="-381000" lvl="6" marL="32004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indent="-381000" lvl="7" marL="36576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indent="-381000" lvl="8" marL="41148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p:txBody>
      </p:sp>
      <p:sp>
        <p:nvSpPr>
          <p:cNvPr id="8" name="Google Shape;8;p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lvl="0" algn="r">
              <a:buNone/>
              <a:defRPr b="1" sz="1200">
                <a:solidFill>
                  <a:schemeClr val="lt1"/>
                </a:solidFill>
                <a:latin typeface="Roboto Condensed"/>
                <a:ea typeface="Roboto Condensed"/>
                <a:cs typeface="Roboto Condensed"/>
                <a:sym typeface="Roboto Condensed"/>
              </a:defRPr>
            </a:lvl1pPr>
            <a:lvl2pPr lvl="1" algn="r">
              <a:buNone/>
              <a:defRPr b="1" sz="1200">
                <a:solidFill>
                  <a:schemeClr val="lt1"/>
                </a:solidFill>
                <a:latin typeface="Roboto Condensed"/>
                <a:ea typeface="Roboto Condensed"/>
                <a:cs typeface="Roboto Condensed"/>
                <a:sym typeface="Roboto Condensed"/>
              </a:defRPr>
            </a:lvl2pPr>
            <a:lvl3pPr lvl="2" algn="r">
              <a:buNone/>
              <a:defRPr b="1" sz="1200">
                <a:solidFill>
                  <a:schemeClr val="lt1"/>
                </a:solidFill>
                <a:latin typeface="Roboto Condensed"/>
                <a:ea typeface="Roboto Condensed"/>
                <a:cs typeface="Roboto Condensed"/>
                <a:sym typeface="Roboto Condensed"/>
              </a:defRPr>
            </a:lvl3pPr>
            <a:lvl4pPr lvl="3" algn="r">
              <a:buNone/>
              <a:defRPr b="1" sz="1200">
                <a:solidFill>
                  <a:schemeClr val="lt1"/>
                </a:solidFill>
                <a:latin typeface="Roboto Condensed"/>
                <a:ea typeface="Roboto Condensed"/>
                <a:cs typeface="Roboto Condensed"/>
                <a:sym typeface="Roboto Condensed"/>
              </a:defRPr>
            </a:lvl4pPr>
            <a:lvl5pPr lvl="4" algn="r">
              <a:buNone/>
              <a:defRPr b="1" sz="1200">
                <a:solidFill>
                  <a:schemeClr val="lt1"/>
                </a:solidFill>
                <a:latin typeface="Roboto Condensed"/>
                <a:ea typeface="Roboto Condensed"/>
                <a:cs typeface="Roboto Condensed"/>
                <a:sym typeface="Roboto Condensed"/>
              </a:defRPr>
            </a:lvl5pPr>
            <a:lvl6pPr lvl="5" algn="r">
              <a:buNone/>
              <a:defRPr b="1" sz="1200">
                <a:solidFill>
                  <a:schemeClr val="lt1"/>
                </a:solidFill>
                <a:latin typeface="Roboto Condensed"/>
                <a:ea typeface="Roboto Condensed"/>
                <a:cs typeface="Roboto Condensed"/>
                <a:sym typeface="Roboto Condensed"/>
              </a:defRPr>
            </a:lvl6pPr>
            <a:lvl7pPr lvl="6" algn="r">
              <a:buNone/>
              <a:defRPr b="1" sz="1200">
                <a:solidFill>
                  <a:schemeClr val="lt1"/>
                </a:solidFill>
                <a:latin typeface="Roboto Condensed"/>
                <a:ea typeface="Roboto Condensed"/>
                <a:cs typeface="Roboto Condensed"/>
                <a:sym typeface="Roboto Condensed"/>
              </a:defRPr>
            </a:lvl7pPr>
            <a:lvl8pPr lvl="7" algn="r">
              <a:buNone/>
              <a:defRPr b="1" sz="1200">
                <a:solidFill>
                  <a:schemeClr val="lt1"/>
                </a:solidFill>
                <a:latin typeface="Roboto Condensed"/>
                <a:ea typeface="Roboto Condensed"/>
                <a:cs typeface="Roboto Condensed"/>
                <a:sym typeface="Roboto Condensed"/>
              </a:defRPr>
            </a:lvl8pPr>
            <a:lvl9pPr lvl="8" algn="r">
              <a:buNone/>
              <a:defRPr b="1" sz="1200">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ctrTitle"/>
          </p:nvPr>
        </p:nvSpPr>
        <p:spPr>
          <a:xfrm>
            <a:off x="696900" y="1090800"/>
            <a:ext cx="5367900" cy="296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Gnop</a:t>
            </a:r>
            <a:endParaRPr/>
          </a:p>
          <a:p>
            <a:pPr indent="0" lvl="0" marL="0" rtl="0" algn="l">
              <a:spcBef>
                <a:spcPts val="0"/>
              </a:spcBef>
              <a:spcAft>
                <a:spcPts val="0"/>
              </a:spcAft>
              <a:buNone/>
            </a:pPr>
            <a:r>
              <a:t/>
            </a:r>
            <a:endParaRPr/>
          </a:p>
        </p:txBody>
      </p:sp>
      <p:sp>
        <p:nvSpPr>
          <p:cNvPr id="185" name="Google Shape;185;p11"/>
          <p:cNvSpPr txBox="1"/>
          <p:nvPr/>
        </p:nvSpPr>
        <p:spPr>
          <a:xfrm>
            <a:off x="720675" y="3366475"/>
            <a:ext cx="51648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latin typeface="Roboto Condensed Light"/>
                <a:ea typeface="Roboto Condensed Light"/>
                <a:cs typeface="Roboto Condensed Light"/>
                <a:sym typeface="Roboto Condensed Light"/>
              </a:rPr>
              <a:t>Tylor DeRemer, Elijah Gonzalez, Christian Deasis</a:t>
            </a:r>
            <a:endParaRPr sz="2100">
              <a:solidFill>
                <a:srgbClr val="FFFFFF"/>
              </a:solidFill>
              <a:latin typeface="Roboto Condensed Light"/>
              <a:ea typeface="Roboto Condensed Light"/>
              <a:cs typeface="Roboto Condensed Light"/>
              <a:sym typeface="Roboto Condensed Light"/>
            </a:endParaRPr>
          </a:p>
        </p:txBody>
      </p:sp>
      <p:pic>
        <p:nvPicPr>
          <p:cNvPr id="186" name="Google Shape;186;p11"/>
          <p:cNvPicPr preferRelativeResize="0"/>
          <p:nvPr/>
        </p:nvPicPr>
        <p:blipFill>
          <a:blip r:embed="rId3">
            <a:alphaModFix/>
          </a:blip>
          <a:stretch>
            <a:fillRect/>
          </a:stretch>
        </p:blipFill>
        <p:spPr>
          <a:xfrm>
            <a:off x="4933450" y="1090800"/>
            <a:ext cx="2774399" cy="199850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7" name="Google Shape;297;p20"/>
          <p:cNvSpPr txBox="1"/>
          <p:nvPr>
            <p:ph idx="4294967295" type="ctrTitle"/>
          </p:nvPr>
        </p:nvSpPr>
        <p:spPr>
          <a:xfrm>
            <a:off x="1275150" y="2364400"/>
            <a:ext cx="65937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chemeClr val="accent5"/>
                </a:solidFill>
              </a:rPr>
              <a:t>THANKS</a:t>
            </a:r>
            <a:r>
              <a:rPr lang="en" sz="6000">
                <a:solidFill>
                  <a:schemeClr val="accent5"/>
                </a:solidFill>
              </a:rPr>
              <a:t>!</a:t>
            </a:r>
            <a:endParaRPr sz="6000">
              <a:solidFill>
                <a:schemeClr val="accent5"/>
              </a:solidFill>
            </a:endParaRPr>
          </a:p>
        </p:txBody>
      </p:sp>
      <p:grpSp>
        <p:nvGrpSpPr>
          <p:cNvPr id="298" name="Google Shape;298;p20"/>
          <p:cNvGrpSpPr/>
          <p:nvPr/>
        </p:nvGrpSpPr>
        <p:grpSpPr>
          <a:xfrm>
            <a:off x="3996210" y="966817"/>
            <a:ext cx="1197664" cy="1126777"/>
            <a:chOff x="5972700" y="2330200"/>
            <a:chExt cx="411625" cy="387275"/>
          </a:xfrm>
        </p:grpSpPr>
        <p:sp>
          <p:nvSpPr>
            <p:cNvPr id="299" name="Google Shape;299;p20"/>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0"/>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92" name="Google Shape;192;p12"/>
          <p:cNvSpPr txBox="1"/>
          <p:nvPr>
            <p:ph idx="1" type="body"/>
          </p:nvPr>
        </p:nvSpPr>
        <p:spPr>
          <a:xfrm>
            <a:off x="814275" y="1327350"/>
            <a:ext cx="4953300" cy="31455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Gnop is a variation of the classic Pong game </a:t>
            </a:r>
            <a:endParaRPr/>
          </a:p>
          <a:p>
            <a:pPr indent="-381000" lvl="0" marL="457200" rtl="0" algn="l">
              <a:spcBef>
                <a:spcPts val="1000"/>
              </a:spcBef>
              <a:spcAft>
                <a:spcPts val="0"/>
              </a:spcAft>
              <a:buSzPts val="2400"/>
              <a:buChar char="▰"/>
            </a:pPr>
            <a:r>
              <a:rPr lang="en"/>
              <a:t>Pay homage to the game that jump started the industry.</a:t>
            </a:r>
            <a:r>
              <a:rPr lang="en"/>
              <a:t> </a:t>
            </a:r>
            <a:endParaRPr/>
          </a:p>
          <a:p>
            <a:pPr indent="-381000" lvl="0" marL="457200" rtl="0" algn="l">
              <a:spcBef>
                <a:spcPts val="1000"/>
              </a:spcBef>
              <a:spcAft>
                <a:spcPts val="1000"/>
              </a:spcAft>
              <a:buSzPts val="2400"/>
              <a:buChar char="▰"/>
            </a:pPr>
            <a:r>
              <a:rPr lang="en"/>
              <a:t>Video game developers can use this as a loading/transitional screen. </a:t>
            </a:r>
            <a:endParaRPr/>
          </a:p>
        </p:txBody>
      </p:sp>
      <p:sp>
        <p:nvSpPr>
          <p:cNvPr id="193" name="Google Shape;193;p1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94" name="Google Shape;194;p12"/>
          <p:cNvGrpSpPr/>
          <p:nvPr/>
        </p:nvGrpSpPr>
        <p:grpSpPr>
          <a:xfrm>
            <a:off x="282216" y="590918"/>
            <a:ext cx="369505" cy="369505"/>
            <a:chOff x="2594050" y="1631825"/>
            <a:chExt cx="439625" cy="439625"/>
          </a:xfrm>
        </p:grpSpPr>
        <p:sp>
          <p:nvSpPr>
            <p:cNvPr id="195" name="Google Shape;195;p1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2"/>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3"/>
          <p:cNvSpPr txBox="1"/>
          <p:nvPr>
            <p:ph idx="1" type="body"/>
          </p:nvPr>
        </p:nvSpPr>
        <p:spPr>
          <a:xfrm>
            <a:off x="814275" y="1538001"/>
            <a:ext cx="3378300" cy="290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Design</a:t>
            </a:r>
            <a:endParaRPr/>
          </a:p>
          <a:p>
            <a:pPr indent="0" lvl="0" marL="0" rtl="0" algn="l">
              <a:spcBef>
                <a:spcPts val="1000"/>
              </a:spcBef>
              <a:spcAft>
                <a:spcPts val="0"/>
              </a:spcAft>
              <a:buNone/>
            </a:pPr>
            <a:r>
              <a:rPr lang="en"/>
              <a:t>The ball races across the screen increasing in speed as the user tries to survive the 60 seconds.</a:t>
            </a:r>
            <a:endParaRPr/>
          </a:p>
          <a:p>
            <a:pPr indent="0" lvl="0" marL="0" rtl="0" algn="l">
              <a:spcBef>
                <a:spcPts val="1000"/>
              </a:spcBef>
              <a:spcAft>
                <a:spcPts val="0"/>
              </a:spcAft>
              <a:buNone/>
            </a:pPr>
            <a:r>
              <a:rPr lang="en"/>
              <a:t>Once the ball collides with the bottom border, the time resets and the ball slows to original speed. </a:t>
            </a:r>
            <a:endParaRPr/>
          </a:p>
          <a:p>
            <a:pPr indent="0" lvl="0" marL="0" rtl="0" algn="l">
              <a:spcBef>
                <a:spcPts val="1000"/>
              </a:spcBef>
              <a:spcAft>
                <a:spcPts val="1000"/>
              </a:spcAft>
              <a:buNone/>
            </a:pPr>
            <a:r>
              <a:t/>
            </a:r>
            <a:endParaRPr/>
          </a:p>
        </p:txBody>
      </p:sp>
      <p:sp>
        <p:nvSpPr>
          <p:cNvPr id="204" name="Google Shape;204;p1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Gnop Functionality </a:t>
            </a:r>
            <a:endParaRPr/>
          </a:p>
        </p:txBody>
      </p:sp>
      <p:sp>
        <p:nvSpPr>
          <p:cNvPr id="205" name="Google Shape;205;p13"/>
          <p:cNvSpPr txBox="1"/>
          <p:nvPr>
            <p:ph idx="2" type="body"/>
          </p:nvPr>
        </p:nvSpPr>
        <p:spPr>
          <a:xfrm>
            <a:off x="4336875" y="1537998"/>
            <a:ext cx="3378300" cy="223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Score and Display</a:t>
            </a:r>
            <a:endParaRPr b="1"/>
          </a:p>
          <a:p>
            <a:pPr indent="0" lvl="0" marL="0" rtl="0" algn="l">
              <a:spcBef>
                <a:spcPts val="1000"/>
              </a:spcBef>
              <a:spcAft>
                <a:spcPts val="0"/>
              </a:spcAft>
              <a:buNone/>
            </a:pPr>
            <a:r>
              <a:rPr lang="en"/>
              <a:t>The time remaining and name of the game is shown on the 7 segment display.</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206" name="Google Shape;206;p1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07" name="Google Shape;207;p13"/>
          <p:cNvGrpSpPr/>
          <p:nvPr/>
        </p:nvGrpSpPr>
        <p:grpSpPr>
          <a:xfrm>
            <a:off x="312466" y="587260"/>
            <a:ext cx="309022" cy="376837"/>
            <a:chOff x="596350" y="929175"/>
            <a:chExt cx="407950" cy="497475"/>
          </a:xfrm>
        </p:grpSpPr>
        <p:sp>
          <p:nvSpPr>
            <p:cNvPr id="208" name="Google Shape;208;p13"/>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4"/>
          <p:cNvSpPr/>
          <p:nvPr/>
        </p:nvSpPr>
        <p:spPr>
          <a:xfrm>
            <a:off x="3860350" y="860950"/>
            <a:ext cx="4393025" cy="3433420"/>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F5378"/>
              </a:solidFill>
              <a:latin typeface="Roboto Condensed"/>
              <a:ea typeface="Roboto Condensed"/>
              <a:cs typeface="Roboto Condensed"/>
              <a:sym typeface="Roboto Condensed"/>
            </a:endParaRPr>
          </a:p>
        </p:txBody>
      </p:sp>
      <p:sp>
        <p:nvSpPr>
          <p:cNvPr id="220" name="Google Shape;220;p14"/>
          <p:cNvSpPr/>
          <p:nvPr/>
        </p:nvSpPr>
        <p:spPr>
          <a:xfrm>
            <a:off x="4039025" y="1037471"/>
            <a:ext cx="3912300" cy="249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F5378"/>
                </a:solidFill>
                <a:latin typeface="Roboto Condensed"/>
                <a:ea typeface="Roboto Condensed"/>
                <a:cs typeface="Roboto Condensed"/>
                <a:sym typeface="Roboto Condensed"/>
              </a:rPr>
              <a:t>Place your screenshot here</a:t>
            </a:r>
            <a:endParaRPr sz="1000">
              <a:solidFill>
                <a:srgbClr val="3F5378"/>
              </a:solidFill>
              <a:latin typeface="Roboto Condensed"/>
              <a:ea typeface="Roboto Condensed"/>
              <a:cs typeface="Roboto Condensed"/>
              <a:sym typeface="Roboto Condensed"/>
            </a:endParaRPr>
          </a:p>
        </p:txBody>
      </p:sp>
      <p:sp>
        <p:nvSpPr>
          <p:cNvPr id="221" name="Google Shape;221;p1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2" name="Google Shape;222;p14"/>
          <p:cNvSpPr txBox="1"/>
          <p:nvPr>
            <p:ph idx="4294967295" type="body"/>
          </p:nvPr>
        </p:nvSpPr>
        <p:spPr>
          <a:xfrm>
            <a:off x="493325" y="936525"/>
            <a:ext cx="2811600" cy="27003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b="1" lang="en">
                <a:solidFill>
                  <a:srgbClr val="FF9800"/>
                </a:solidFill>
              </a:rPr>
              <a:t>Game Preview</a:t>
            </a:r>
            <a:endParaRPr b="1">
              <a:solidFill>
                <a:srgbClr val="FF9800"/>
              </a:solidFill>
            </a:endParaRPr>
          </a:p>
          <a:p>
            <a:pPr indent="0" lvl="0" marL="0" rtl="0" algn="ctr">
              <a:spcBef>
                <a:spcPts val="1000"/>
              </a:spcBef>
              <a:spcAft>
                <a:spcPts val="1000"/>
              </a:spcAft>
              <a:buNone/>
            </a:pPr>
            <a:r>
              <a:rPr lang="en" sz="2000"/>
              <a:t>Left and right buttons on the FPGA are used to slide the paddle across the screen. As the time counts down the ball’s speed increases racing you to the final seconds.</a:t>
            </a:r>
            <a:endParaRPr sz="2000"/>
          </a:p>
        </p:txBody>
      </p:sp>
      <p:pic>
        <p:nvPicPr>
          <p:cNvPr id="223" name="Google Shape;223;p14"/>
          <p:cNvPicPr preferRelativeResize="0"/>
          <p:nvPr/>
        </p:nvPicPr>
        <p:blipFill>
          <a:blip r:embed="rId3">
            <a:alphaModFix/>
          </a:blip>
          <a:stretch>
            <a:fillRect/>
          </a:stretch>
        </p:blipFill>
        <p:spPr>
          <a:xfrm>
            <a:off x="4011450" y="936525"/>
            <a:ext cx="4054275" cy="2700302"/>
          </a:xfrm>
          <a:prstGeom prst="rect">
            <a:avLst/>
          </a:prstGeom>
          <a:noFill/>
          <a:ln>
            <a:noFill/>
          </a:ln>
        </p:spPr>
      </p:pic>
      <p:sp>
        <p:nvSpPr>
          <p:cNvPr id="224" name="Google Shape;224;p14"/>
          <p:cNvSpPr txBox="1"/>
          <p:nvPr/>
        </p:nvSpPr>
        <p:spPr>
          <a:xfrm>
            <a:off x="4704313" y="1221600"/>
            <a:ext cx="2705100" cy="55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300">
                <a:solidFill>
                  <a:srgbClr val="FFFFFF"/>
                </a:solidFill>
                <a:latin typeface="Roboto Condensed"/>
                <a:ea typeface="Roboto Condensed"/>
                <a:cs typeface="Roboto Condensed"/>
                <a:sym typeface="Roboto Condensed"/>
              </a:rPr>
              <a:t>GNOP</a:t>
            </a:r>
            <a:endParaRPr b="1" sz="3300">
              <a:solidFill>
                <a:srgbClr val="FFFFFF"/>
              </a:solidFill>
              <a:latin typeface="Roboto Condensed"/>
              <a:ea typeface="Roboto Condensed"/>
              <a:cs typeface="Roboto Condensed"/>
              <a:sym typeface="Roboto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Specification and Constraints</a:t>
            </a:r>
            <a:endParaRPr/>
          </a:p>
        </p:txBody>
      </p:sp>
      <p:sp>
        <p:nvSpPr>
          <p:cNvPr id="230" name="Google Shape;230;p15"/>
          <p:cNvSpPr txBox="1"/>
          <p:nvPr>
            <p:ph idx="1" type="body"/>
          </p:nvPr>
        </p:nvSpPr>
        <p:spPr>
          <a:xfrm>
            <a:off x="870450" y="1545076"/>
            <a:ext cx="2247900" cy="270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Collision Detection</a:t>
            </a:r>
            <a:endParaRPr b="1"/>
          </a:p>
          <a:p>
            <a:pPr indent="0" lvl="0" marL="0" rtl="0" algn="l">
              <a:spcBef>
                <a:spcPts val="1000"/>
              </a:spcBef>
              <a:spcAft>
                <a:spcPts val="1000"/>
              </a:spcAft>
              <a:buNone/>
            </a:pPr>
            <a:r>
              <a:rPr lang="en"/>
              <a:t>Collision</a:t>
            </a:r>
            <a:r>
              <a:rPr lang="en"/>
              <a:t> Detection work by using the modified parameters of border and paddle with current ball X and ball Y position.</a:t>
            </a:r>
            <a:endParaRPr/>
          </a:p>
        </p:txBody>
      </p:sp>
      <p:sp>
        <p:nvSpPr>
          <p:cNvPr id="231" name="Google Shape;231;p15"/>
          <p:cNvSpPr txBox="1"/>
          <p:nvPr>
            <p:ph idx="2" type="body"/>
          </p:nvPr>
        </p:nvSpPr>
        <p:spPr>
          <a:xfrm>
            <a:off x="3118350" y="1545075"/>
            <a:ext cx="2422200" cy="270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Time Display</a:t>
            </a:r>
            <a:endParaRPr b="1"/>
          </a:p>
          <a:p>
            <a:pPr indent="0" lvl="0" marL="0" rtl="0" algn="l">
              <a:spcBef>
                <a:spcPts val="1000"/>
              </a:spcBef>
              <a:spcAft>
                <a:spcPts val="1000"/>
              </a:spcAft>
              <a:buNone/>
            </a:pPr>
            <a:r>
              <a:rPr lang="en"/>
              <a:t>The name of the game is survival. The longer you live the harder and faster the ball begins to move until down to the last second.</a:t>
            </a:r>
            <a:endParaRPr/>
          </a:p>
        </p:txBody>
      </p:sp>
      <p:sp>
        <p:nvSpPr>
          <p:cNvPr id="232" name="Google Shape;232;p15"/>
          <p:cNvSpPr txBox="1"/>
          <p:nvPr>
            <p:ph idx="3" type="body"/>
          </p:nvPr>
        </p:nvSpPr>
        <p:spPr>
          <a:xfrm>
            <a:off x="5540650" y="1545076"/>
            <a:ext cx="2247900" cy="270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Difficulty/Speed Reqs</a:t>
            </a:r>
            <a:endParaRPr b="1"/>
          </a:p>
          <a:p>
            <a:pPr indent="0" lvl="0" marL="0" rtl="0" algn="l">
              <a:spcBef>
                <a:spcPts val="1000"/>
              </a:spcBef>
              <a:spcAft>
                <a:spcPts val="1000"/>
              </a:spcAft>
              <a:buNone/>
            </a:pPr>
            <a:r>
              <a:rPr lang="en"/>
              <a:t>Even though the starting position of the ball is the same, the game is never the same. With 8 difficulties and ball movements increasing with speed.</a:t>
            </a:r>
            <a:endParaRPr/>
          </a:p>
        </p:txBody>
      </p:sp>
      <p:sp>
        <p:nvSpPr>
          <p:cNvPr id="233" name="Google Shape;233;p1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34" name="Google Shape;234;p15"/>
          <p:cNvGrpSpPr/>
          <p:nvPr/>
        </p:nvGrpSpPr>
        <p:grpSpPr>
          <a:xfrm>
            <a:off x="312466" y="587260"/>
            <a:ext cx="309022" cy="376837"/>
            <a:chOff x="596350" y="929175"/>
            <a:chExt cx="407950" cy="497475"/>
          </a:xfrm>
        </p:grpSpPr>
        <p:sp>
          <p:nvSpPr>
            <p:cNvPr id="235" name="Google Shape;235;p15"/>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7" name="Google Shape;247;p16"/>
          <p:cNvSpPr txBox="1"/>
          <p:nvPr/>
        </p:nvSpPr>
        <p:spPr>
          <a:xfrm>
            <a:off x="2576675" y="78950"/>
            <a:ext cx="4531500" cy="7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Condensed Light"/>
                <a:ea typeface="Roboto Condensed Light"/>
                <a:cs typeface="Roboto Condensed Light"/>
                <a:sym typeface="Roboto Condensed Light"/>
              </a:rPr>
              <a:t>Block Diagrams</a:t>
            </a:r>
            <a:endParaRPr sz="3000">
              <a:latin typeface="Roboto Condensed Light"/>
              <a:ea typeface="Roboto Condensed Light"/>
              <a:cs typeface="Roboto Condensed Light"/>
              <a:sym typeface="Roboto Condensed Light"/>
            </a:endParaRPr>
          </a:p>
        </p:txBody>
      </p:sp>
      <p:pic>
        <p:nvPicPr>
          <p:cNvPr id="248" name="Google Shape;248;p16"/>
          <p:cNvPicPr preferRelativeResize="0"/>
          <p:nvPr/>
        </p:nvPicPr>
        <p:blipFill>
          <a:blip r:embed="rId3">
            <a:alphaModFix/>
          </a:blip>
          <a:stretch>
            <a:fillRect/>
          </a:stretch>
        </p:blipFill>
        <p:spPr>
          <a:xfrm>
            <a:off x="1920300" y="1085925"/>
            <a:ext cx="4834974" cy="37527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4" name="Google Shape;254;p17"/>
          <p:cNvSpPr txBox="1"/>
          <p:nvPr/>
        </p:nvSpPr>
        <p:spPr>
          <a:xfrm>
            <a:off x="2645800" y="88850"/>
            <a:ext cx="2606400" cy="6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Condensed Light"/>
                <a:ea typeface="Roboto Condensed Light"/>
                <a:cs typeface="Roboto Condensed Light"/>
                <a:sym typeface="Roboto Condensed Light"/>
              </a:rPr>
              <a:t>Code Snippet</a:t>
            </a:r>
            <a:endParaRPr sz="3000">
              <a:latin typeface="Roboto Condensed Light"/>
              <a:ea typeface="Roboto Condensed Light"/>
              <a:cs typeface="Roboto Condensed Light"/>
              <a:sym typeface="Roboto Condensed Light"/>
            </a:endParaRPr>
          </a:p>
        </p:txBody>
      </p:sp>
      <p:pic>
        <p:nvPicPr>
          <p:cNvPr id="255" name="Google Shape;255;p17"/>
          <p:cNvPicPr preferRelativeResize="0"/>
          <p:nvPr/>
        </p:nvPicPr>
        <p:blipFill>
          <a:blip r:embed="rId3">
            <a:alphaModFix/>
          </a:blip>
          <a:stretch>
            <a:fillRect/>
          </a:stretch>
        </p:blipFill>
        <p:spPr>
          <a:xfrm>
            <a:off x="547150" y="1242950"/>
            <a:ext cx="2457450" cy="1657350"/>
          </a:xfrm>
          <a:prstGeom prst="rect">
            <a:avLst/>
          </a:prstGeom>
          <a:noFill/>
          <a:ln>
            <a:noFill/>
          </a:ln>
        </p:spPr>
      </p:pic>
      <p:pic>
        <p:nvPicPr>
          <p:cNvPr id="256" name="Google Shape;256;p17"/>
          <p:cNvPicPr preferRelativeResize="0"/>
          <p:nvPr/>
        </p:nvPicPr>
        <p:blipFill>
          <a:blip r:embed="rId4">
            <a:alphaModFix/>
          </a:blip>
          <a:stretch>
            <a:fillRect/>
          </a:stretch>
        </p:blipFill>
        <p:spPr>
          <a:xfrm>
            <a:off x="278275" y="2961150"/>
            <a:ext cx="8669727" cy="1431400"/>
          </a:xfrm>
          <a:prstGeom prst="rect">
            <a:avLst/>
          </a:prstGeom>
          <a:noFill/>
          <a:ln>
            <a:noFill/>
          </a:ln>
        </p:spPr>
      </p:pic>
      <p:pic>
        <p:nvPicPr>
          <p:cNvPr id="257" name="Google Shape;257;p17"/>
          <p:cNvPicPr preferRelativeResize="0"/>
          <p:nvPr/>
        </p:nvPicPr>
        <p:blipFill>
          <a:blip r:embed="rId5">
            <a:alphaModFix/>
          </a:blip>
          <a:stretch>
            <a:fillRect/>
          </a:stretch>
        </p:blipFill>
        <p:spPr>
          <a:xfrm>
            <a:off x="4204750" y="960650"/>
            <a:ext cx="4263436" cy="188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Successes</a:t>
            </a:r>
            <a:endParaRPr/>
          </a:p>
        </p:txBody>
      </p:sp>
      <p:sp>
        <p:nvSpPr>
          <p:cNvPr id="263" name="Google Shape;263;p18"/>
          <p:cNvSpPr txBox="1"/>
          <p:nvPr>
            <p:ph idx="1" type="body"/>
          </p:nvPr>
        </p:nvSpPr>
        <p:spPr>
          <a:xfrm>
            <a:off x="483750" y="1602400"/>
            <a:ext cx="2693700" cy="1515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Collision Detection</a:t>
            </a:r>
            <a:endParaRPr b="1"/>
          </a:p>
          <a:p>
            <a:pPr indent="0" lvl="0" marL="0" rtl="0" algn="l">
              <a:spcBef>
                <a:spcPts val="1000"/>
              </a:spcBef>
              <a:spcAft>
                <a:spcPts val="1000"/>
              </a:spcAft>
              <a:buNone/>
            </a:pPr>
            <a:r>
              <a:rPr lang="en" sz="1200"/>
              <a:t>The collision detection system is derived from an example online. The modifications were made to it to follow a modified clk speed as the game changed. This implementation proved difficult as the refresh rate of the screen had to maintain the same, where as the RBG refresh rate needed to match the balls change in clk speed.</a:t>
            </a:r>
            <a:endParaRPr sz="1200"/>
          </a:p>
        </p:txBody>
      </p:sp>
      <p:sp>
        <p:nvSpPr>
          <p:cNvPr id="264" name="Google Shape;264;p18"/>
          <p:cNvSpPr txBox="1"/>
          <p:nvPr>
            <p:ph idx="2" type="body"/>
          </p:nvPr>
        </p:nvSpPr>
        <p:spPr>
          <a:xfrm>
            <a:off x="3177475" y="1564300"/>
            <a:ext cx="2247900" cy="1515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Customizable Paddle Sizes</a:t>
            </a:r>
            <a:endParaRPr b="1"/>
          </a:p>
          <a:p>
            <a:pPr indent="0" lvl="0" marL="0" rtl="0" algn="l">
              <a:spcBef>
                <a:spcPts val="1000"/>
              </a:spcBef>
              <a:spcAft>
                <a:spcPts val="1000"/>
              </a:spcAft>
              <a:buNone/>
            </a:pPr>
            <a:r>
              <a:rPr lang="en" sz="1200"/>
              <a:t>Difficulty of the game changes depending on the size of the paddle. You can have a paddle 12 times the size of the ball, or 2/3rds the size of the ball.</a:t>
            </a:r>
            <a:endParaRPr sz="1200"/>
          </a:p>
        </p:txBody>
      </p:sp>
      <p:sp>
        <p:nvSpPr>
          <p:cNvPr id="265" name="Google Shape;265;p18"/>
          <p:cNvSpPr txBox="1"/>
          <p:nvPr>
            <p:ph idx="3" type="body"/>
          </p:nvPr>
        </p:nvSpPr>
        <p:spPr>
          <a:xfrm>
            <a:off x="5572425" y="1532550"/>
            <a:ext cx="2247900" cy="1515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Idea Strides Away From Traditional Pong</a:t>
            </a:r>
            <a:endParaRPr b="1"/>
          </a:p>
          <a:p>
            <a:pPr indent="0" lvl="0" marL="0" rtl="0" algn="l">
              <a:spcBef>
                <a:spcPts val="1000"/>
              </a:spcBef>
              <a:spcAft>
                <a:spcPts val="0"/>
              </a:spcAft>
              <a:buNone/>
            </a:pPr>
            <a:r>
              <a:rPr lang="en" sz="1200"/>
              <a:t>I consider the idea of the project to be a success since when I was implementing the design and the game I had needed to make a variation so my game would be different.</a:t>
            </a:r>
            <a:endParaRPr sz="1200"/>
          </a:p>
          <a:p>
            <a:pPr indent="0" lvl="0" marL="0" rtl="0" algn="l">
              <a:spcBef>
                <a:spcPts val="1000"/>
              </a:spcBef>
              <a:spcAft>
                <a:spcPts val="1000"/>
              </a:spcAft>
              <a:buNone/>
            </a:pPr>
            <a:r>
              <a:t/>
            </a:r>
            <a:endParaRPr sz="1200"/>
          </a:p>
        </p:txBody>
      </p:sp>
      <p:sp>
        <p:nvSpPr>
          <p:cNvPr id="266" name="Google Shape;266;p1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67" name="Google Shape;267;p18"/>
          <p:cNvGrpSpPr/>
          <p:nvPr/>
        </p:nvGrpSpPr>
        <p:grpSpPr>
          <a:xfrm>
            <a:off x="305070" y="605926"/>
            <a:ext cx="323793" cy="339493"/>
            <a:chOff x="5961125" y="1623900"/>
            <a:chExt cx="427450" cy="448175"/>
          </a:xfrm>
        </p:grpSpPr>
        <p:sp>
          <p:nvSpPr>
            <p:cNvPr id="268" name="Google Shape;268;p18"/>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Failures </a:t>
            </a:r>
            <a:endParaRPr/>
          </a:p>
        </p:txBody>
      </p:sp>
      <p:sp>
        <p:nvSpPr>
          <p:cNvPr id="280" name="Google Shape;280;p19"/>
          <p:cNvSpPr txBox="1"/>
          <p:nvPr>
            <p:ph idx="1" type="body"/>
          </p:nvPr>
        </p:nvSpPr>
        <p:spPr>
          <a:xfrm>
            <a:off x="848575" y="1813950"/>
            <a:ext cx="2247900" cy="1515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Right Border Not Displayed</a:t>
            </a:r>
            <a:endParaRPr b="1"/>
          </a:p>
          <a:p>
            <a:pPr indent="0" lvl="0" marL="0" rtl="0" algn="l">
              <a:spcBef>
                <a:spcPts val="1000"/>
              </a:spcBef>
              <a:spcAft>
                <a:spcPts val="1000"/>
              </a:spcAft>
              <a:buNone/>
            </a:pPr>
            <a:r>
              <a:rPr lang="en" sz="1200"/>
              <a:t>During setup I had used a tutorial video on VSync and HSync Generator for the creation of the VGA sync. It seemed to create a bug in which the screen dimensions were 720x480. This was never resolved.</a:t>
            </a:r>
            <a:endParaRPr sz="1200"/>
          </a:p>
        </p:txBody>
      </p:sp>
      <p:sp>
        <p:nvSpPr>
          <p:cNvPr id="281" name="Google Shape;281;p19"/>
          <p:cNvSpPr txBox="1"/>
          <p:nvPr>
            <p:ph idx="2" type="body"/>
          </p:nvPr>
        </p:nvSpPr>
        <p:spPr>
          <a:xfrm>
            <a:off x="3166050" y="1881800"/>
            <a:ext cx="2247900" cy="1515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Ball Movement Speed Modification</a:t>
            </a:r>
            <a:endParaRPr b="1"/>
          </a:p>
          <a:p>
            <a:pPr indent="0" lvl="0" marL="0" rtl="0" algn="l">
              <a:spcBef>
                <a:spcPts val="1000"/>
              </a:spcBef>
              <a:spcAft>
                <a:spcPts val="1000"/>
              </a:spcAft>
              <a:buNone/>
            </a:pPr>
            <a:r>
              <a:rPr lang="en" sz="1200"/>
              <a:t>I didn’t get to implement the difficulty setting for the ball movement speed as well as the paddle size changes.</a:t>
            </a:r>
            <a:endParaRPr sz="1200"/>
          </a:p>
        </p:txBody>
      </p:sp>
      <p:sp>
        <p:nvSpPr>
          <p:cNvPr id="282" name="Google Shape;282;p19"/>
          <p:cNvSpPr txBox="1"/>
          <p:nvPr>
            <p:ph idx="3" type="body"/>
          </p:nvPr>
        </p:nvSpPr>
        <p:spPr>
          <a:xfrm>
            <a:off x="5553375" y="1813950"/>
            <a:ext cx="2247900" cy="1515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Modular Implementation</a:t>
            </a:r>
            <a:endParaRPr b="1"/>
          </a:p>
          <a:p>
            <a:pPr indent="0" lvl="0" marL="0" rtl="0" algn="l">
              <a:spcBef>
                <a:spcPts val="1000"/>
              </a:spcBef>
              <a:spcAft>
                <a:spcPts val="0"/>
              </a:spcAft>
              <a:buNone/>
            </a:pPr>
            <a:r>
              <a:rPr lang="en" sz="1200"/>
              <a:t>I had struggled a large portion of designing the project with the idea of using a more modular approach. This had seemed to work </a:t>
            </a:r>
            <a:r>
              <a:rPr lang="en" sz="1200"/>
              <a:t>initially</a:t>
            </a:r>
            <a:r>
              <a:rPr lang="en" sz="1200"/>
              <a:t> and now that I reflect it is possible. However, I had not been using the proper clk speed which in-turn made it not work.</a:t>
            </a:r>
            <a:endParaRPr sz="1200"/>
          </a:p>
          <a:p>
            <a:pPr indent="0" lvl="0" marL="0" rtl="0" algn="l">
              <a:spcBef>
                <a:spcPts val="1000"/>
              </a:spcBef>
              <a:spcAft>
                <a:spcPts val="1000"/>
              </a:spcAft>
              <a:buNone/>
            </a:pPr>
            <a:r>
              <a:t/>
            </a:r>
            <a:endParaRPr sz="1200"/>
          </a:p>
        </p:txBody>
      </p:sp>
      <p:sp>
        <p:nvSpPr>
          <p:cNvPr id="283" name="Google Shape;283;p1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84" name="Google Shape;284;p19"/>
          <p:cNvGrpSpPr/>
          <p:nvPr/>
        </p:nvGrpSpPr>
        <p:grpSpPr>
          <a:xfrm>
            <a:off x="305070" y="605926"/>
            <a:ext cx="323793" cy="339493"/>
            <a:chOff x="5961125" y="1623900"/>
            <a:chExt cx="427450" cy="448175"/>
          </a:xfrm>
        </p:grpSpPr>
        <p:sp>
          <p:nvSpPr>
            <p:cNvPr id="285" name="Google Shape;285;p19"/>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