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8" r:id="rId1"/>
    <p:sldMasterId id="2147483650" r:id="rId2"/>
  </p:sldMasterIdLst>
  <p:notesMasterIdLst>
    <p:notesMasterId r:id="rId18"/>
  </p:notesMasterIdLst>
  <p:handoutMasterIdLst>
    <p:handoutMasterId r:id="rId19"/>
  </p:handoutMasterIdLst>
  <p:sldIdLst>
    <p:sldId id="256" r:id="rId3"/>
    <p:sldId id="524" r:id="rId4"/>
    <p:sldId id="525" r:id="rId5"/>
    <p:sldId id="529" r:id="rId6"/>
    <p:sldId id="526" r:id="rId7"/>
    <p:sldId id="514" r:id="rId8"/>
    <p:sldId id="527" r:id="rId9"/>
    <p:sldId id="515" r:id="rId10"/>
    <p:sldId id="516" r:id="rId11"/>
    <p:sldId id="528" r:id="rId12"/>
    <p:sldId id="517" r:id="rId13"/>
    <p:sldId id="518" r:id="rId14"/>
    <p:sldId id="531" r:id="rId15"/>
    <p:sldId id="519" r:id="rId16"/>
    <p:sldId id="532" r:id="rId17"/>
  </p:sldIdLst>
  <p:sldSz cx="9144000" cy="6858000" type="screen4x3"/>
  <p:notesSz cx="6669088" cy="9944100"/>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C46"/>
    <a:srgbClr val="637559"/>
    <a:srgbClr val="040404"/>
    <a:srgbClr val="FF3300"/>
    <a:srgbClr val="FEB522"/>
    <a:srgbClr val="A3E6FB"/>
    <a:srgbClr val="0158C1"/>
    <a:srgbClr val="54C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8" autoAdjust="0"/>
    <p:restoredTop sz="76610" autoAdjust="0"/>
  </p:normalViewPr>
  <p:slideViewPr>
    <p:cSldViewPr>
      <p:cViewPr>
        <p:scale>
          <a:sx n="80" d="100"/>
          <a:sy n="80" d="100"/>
        </p:scale>
        <p:origin x="-2598"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D115AD0-9730-4CD6-9D28-C8F9D51B6AA2}" type="datetimeFigureOut">
              <a:rPr lang="en-US"/>
              <a:pPr>
                <a:defRPr/>
              </a:pPr>
              <a:t>8/21/2013</a:t>
            </a:fld>
            <a:endParaRPr lang="en-US"/>
          </a:p>
        </p:txBody>
      </p:sp>
      <p:sp>
        <p:nvSpPr>
          <p:cNvPr id="102404" name="Rectangle 4"/>
          <p:cNvSpPr>
            <a:spLocks noGrp="1" noChangeArrowheads="1"/>
          </p:cNvSpPr>
          <p:nvPr>
            <p:ph type="ftr" sz="quarter" idx="2"/>
          </p:nvPr>
        </p:nvSpPr>
        <p:spPr bwMode="auto">
          <a:xfrm>
            <a:off x="0" y="9445625"/>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5" name="Rectangle 5"/>
          <p:cNvSpPr>
            <a:spLocks noGrp="1" noChangeArrowheads="1"/>
          </p:cNvSpPr>
          <p:nvPr>
            <p:ph type="sldNum" sz="quarter" idx="3"/>
          </p:nvPr>
        </p:nvSpPr>
        <p:spPr bwMode="auto">
          <a:xfrm>
            <a:off x="3778250" y="9445625"/>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12C199-D3DA-4971-B381-6DB907566CCA}" type="slidenum">
              <a:rPr lang="en-US"/>
              <a:pPr>
                <a:defRPr/>
              </a:pPr>
              <a:t>‹nr.›</a:t>
            </a:fld>
            <a:endParaRPr lang="en-US"/>
          </a:p>
        </p:txBody>
      </p:sp>
    </p:spTree>
    <p:extLst>
      <p:ext uri="{BB962C8B-B14F-4D97-AF65-F5344CB8AC3E}">
        <p14:creationId xmlns:p14="http://schemas.microsoft.com/office/powerpoint/2010/main" val="3718103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pitchFamily="1" charset="-128"/>
              </a:defRPr>
            </a:lvl1pPr>
          </a:lstStyle>
          <a:p>
            <a:pPr>
              <a:defRPr/>
            </a:pPr>
            <a:endParaRPr lang="fr-FR"/>
          </a:p>
        </p:txBody>
      </p:sp>
      <p:sp>
        <p:nvSpPr>
          <p:cNvPr id="11267" name="Rectangle 3"/>
          <p:cNvSpPr>
            <a:spLocks noGrp="1" noChangeArrowheads="1"/>
          </p:cNvSpPr>
          <p:nvPr>
            <p:ph type="dt" idx="1"/>
          </p:nvPr>
        </p:nvSpPr>
        <p:spPr bwMode="auto">
          <a:xfrm>
            <a:off x="3779838"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ＭＳ Ｐゴシック" pitchFamily="1" charset="-128"/>
              </a:defRPr>
            </a:lvl1pPr>
          </a:lstStyle>
          <a:p>
            <a:pPr>
              <a:defRPr/>
            </a:pPr>
            <a:endParaRPr lang="fr-FR"/>
          </a:p>
        </p:txBody>
      </p:sp>
      <p:sp>
        <p:nvSpPr>
          <p:cNvPr id="31748" name="Rectangle 4"/>
          <p:cNvSpPr>
            <a:spLocks noGrp="1" noRot="1" noChangeAspect="1" noChangeArrowheads="1" noTextEdit="1"/>
          </p:cNvSpPr>
          <p:nvPr>
            <p:ph type="sldImg" idx="2"/>
          </p:nvPr>
        </p:nvSpPr>
        <p:spPr bwMode="auto">
          <a:xfrm>
            <a:off x="849313" y="746125"/>
            <a:ext cx="49720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889000" y="4722813"/>
            <a:ext cx="4891088" cy="4475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1270" name="Rectangle 6"/>
          <p:cNvSpPr>
            <a:spLocks noGrp="1" noChangeArrowheads="1"/>
          </p:cNvSpPr>
          <p:nvPr>
            <p:ph type="ftr" sz="quarter" idx="4"/>
          </p:nvPr>
        </p:nvSpPr>
        <p:spPr bwMode="auto">
          <a:xfrm>
            <a:off x="0" y="9447213"/>
            <a:ext cx="288925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pitchFamily="1" charset="-128"/>
              </a:defRPr>
            </a:lvl1pPr>
          </a:lstStyle>
          <a:p>
            <a:pPr>
              <a:defRPr/>
            </a:pPr>
            <a:endParaRPr lang="fr-FR"/>
          </a:p>
        </p:txBody>
      </p:sp>
      <p:sp>
        <p:nvSpPr>
          <p:cNvPr id="11271" name="Rectangle 7"/>
          <p:cNvSpPr>
            <a:spLocks noGrp="1" noChangeArrowheads="1"/>
          </p:cNvSpPr>
          <p:nvPr>
            <p:ph type="sldNum" sz="quarter" idx="5"/>
          </p:nvPr>
        </p:nvSpPr>
        <p:spPr bwMode="auto">
          <a:xfrm>
            <a:off x="3779838" y="9447213"/>
            <a:ext cx="288925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ＭＳ Ｐゴシック" pitchFamily="1" charset="-128"/>
              </a:defRPr>
            </a:lvl1pPr>
          </a:lstStyle>
          <a:p>
            <a:pPr>
              <a:defRPr/>
            </a:pPr>
            <a:fld id="{9D142CA7-D033-4249-8288-61FB6AA3C959}" type="slidenum">
              <a:rPr lang="fr-FR"/>
              <a:pPr>
                <a:defRPr/>
              </a:pPr>
              <a:t>‹nr.›</a:t>
            </a:fld>
            <a:endParaRPr lang="fr-FR"/>
          </a:p>
        </p:txBody>
      </p:sp>
    </p:spTree>
    <p:extLst>
      <p:ext uri="{BB962C8B-B14F-4D97-AF65-F5344CB8AC3E}">
        <p14:creationId xmlns:p14="http://schemas.microsoft.com/office/powerpoint/2010/main" val="4170959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AEB3186B-B256-458E-9B25-E0D3E2E4BC48}" type="slidenum">
              <a:rPr lang="fr-FR" sz="1200" smtClean="0"/>
              <a:pPr/>
              <a:t>0</a:t>
            </a:fld>
            <a:endParaRPr lang="fr-FR"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gl-ES" dirty="0" smtClean="0">
                <a:ea typeface="ＭＳ Ｐゴシック" pitchFamily="34" charset="-128"/>
              </a:rPr>
              <a:t>Today I am going to present our study that relates indoor radon concentrations to acute</a:t>
            </a:r>
            <a:r>
              <a:rPr lang="gl-ES" baseline="0" dirty="0" smtClean="0">
                <a:ea typeface="ＭＳ Ｐゴシック" pitchFamily="34" charset="-128"/>
              </a:rPr>
              <a:t> childhood leukaemia</a:t>
            </a:r>
            <a:endParaRPr lang="gl-ES" dirty="0"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smtClean="0"/>
              <a:t>Althoud</a:t>
            </a:r>
            <a:r>
              <a:rPr lang="en-GB" dirty="0" smtClean="0"/>
              <a:t>, as</a:t>
            </a:r>
            <a:r>
              <a:rPr lang="en-GB" baseline="0" dirty="0" smtClean="0"/>
              <a:t> our nuclear agency does have the actual individual measurements, they were able to look at the within-area radon distribution. Which is lognormal. We can describe this distribution by using the logarithmic mean and the logarithmic standard deviation. </a:t>
            </a:r>
            <a:r>
              <a:rPr lang="en-GB" baseline="0" dirty="0" err="1" smtClean="0"/>
              <a:t>Ofcourse</a:t>
            </a:r>
            <a:r>
              <a:rPr lang="en-GB" baseline="0" dirty="0" smtClean="0"/>
              <a:t>, this integral is not of closed form, so we can not calculate it analytically. We can however calculate it numerically, via a computer. This results in a probability, which is a function of alpha and beta. We can then go on to estimate alpha and beta by optimizing the binomial </a:t>
            </a:r>
            <a:r>
              <a:rPr lang="en-GB" baseline="0" dirty="0" err="1" smtClean="0"/>
              <a:t>loglikelihood</a:t>
            </a:r>
            <a:r>
              <a:rPr lang="en-GB" baseline="0" dirty="0" smtClean="0"/>
              <a:t> (as the individual risk was a binomial probability). It should be stressed here that the resulting alpha and beta are the individual ones.</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9</a:t>
            </a:fld>
            <a:endParaRPr lang="fr-FR"/>
          </a:p>
        </p:txBody>
      </p:sp>
    </p:spTree>
    <p:extLst>
      <p:ext uri="{BB962C8B-B14F-4D97-AF65-F5344CB8AC3E}">
        <p14:creationId xmlns:p14="http://schemas.microsoft.com/office/powerpoint/2010/main" val="37939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So we have now described our new method, let us first try to validate</a:t>
            </a:r>
            <a:r>
              <a:rPr lang="en-GB" baseline="0" dirty="0" smtClean="0"/>
              <a:t> it against existing measures, and then use it to take a look at the relationship between acute childhood leukaemia and indoor radon concentrations in Wallonia.</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10</a:t>
            </a:fld>
            <a:endParaRPr lang="fr-FR"/>
          </a:p>
        </p:txBody>
      </p:sp>
    </p:spTree>
    <p:extLst>
      <p:ext uri="{BB962C8B-B14F-4D97-AF65-F5344CB8AC3E}">
        <p14:creationId xmlns:p14="http://schemas.microsoft.com/office/powerpoint/2010/main" val="360540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So we did a simulation study where we started from the individual risk model and we choose an</a:t>
            </a:r>
            <a:r>
              <a:rPr lang="en-GB" baseline="0" dirty="0" smtClean="0"/>
              <a:t> alpha and beta ourselves, combined this with the mean and standard deviation of the radon concentrations, to calculate a certain amount of disease cases for each area. </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11</a:t>
            </a:fld>
            <a:endParaRPr lang="fr-FR"/>
          </a:p>
        </p:txBody>
      </p:sp>
    </p:spTree>
    <p:extLst>
      <p:ext uri="{BB962C8B-B14F-4D97-AF65-F5344CB8AC3E}">
        <p14:creationId xmlns:p14="http://schemas.microsoft.com/office/powerpoint/2010/main" val="222277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So if we then take a look at the results, we can</a:t>
            </a:r>
            <a:r>
              <a:rPr lang="en-GB" baseline="0" dirty="0" smtClean="0"/>
              <a:t> see for each method how well it found the beta we gave as our simulation parameter, which was 0.1 here. We see that our method is slightly closer to 0.1 then on the other graphs, where we used a standard Poisson GLM with the </a:t>
            </a:r>
            <a:r>
              <a:rPr lang="en-GB" baseline="0" dirty="0" err="1" smtClean="0"/>
              <a:t>logmean</a:t>
            </a:r>
            <a:r>
              <a:rPr lang="en-GB" baseline="0" dirty="0" smtClean="0"/>
              <a:t> of the radon exposure. </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12</a:t>
            </a:fld>
            <a:endParaRPr lang="fr-FR"/>
          </a:p>
        </p:txBody>
      </p:sp>
    </p:spTree>
    <p:extLst>
      <p:ext uri="{BB962C8B-B14F-4D97-AF65-F5344CB8AC3E}">
        <p14:creationId xmlns:p14="http://schemas.microsoft.com/office/powerpoint/2010/main" val="349222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If we then</a:t>
            </a:r>
            <a:r>
              <a:rPr lang="en-GB" baseline="0" dirty="0" smtClean="0"/>
              <a:t> use this method on the acute childhood leukaemia and indoor radon concentrations data, we get the following results. These are not significant, which we think is due to the very small amount of leukaemia cases (we only have 101 over all the years)</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13</a:t>
            </a:fld>
            <a:endParaRPr lang="fr-FR"/>
          </a:p>
        </p:txBody>
      </p:sp>
    </p:spTree>
    <p:extLst>
      <p:ext uri="{BB962C8B-B14F-4D97-AF65-F5344CB8AC3E}">
        <p14:creationId xmlns:p14="http://schemas.microsoft.com/office/powerpoint/2010/main" val="36844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So,</a:t>
            </a:r>
            <a:r>
              <a:rPr lang="en-GB" baseline="0" dirty="0" smtClean="0"/>
              <a:t> in conclusion, we have the following advantages, mainly that we can alleviate part of the ecological bias. This method can also be used with other exposure distribution. The disadvantages are that it is more complex than a standard generalized linear model, especially in terms of computational power and in terms of </a:t>
            </a:r>
            <a:r>
              <a:rPr lang="en-GB" baseline="0" dirty="0" err="1" smtClean="0"/>
              <a:t>finetuning</a:t>
            </a:r>
            <a:r>
              <a:rPr lang="en-GB" baseline="0" dirty="0" smtClean="0"/>
              <a:t> the initial parameters for our optimization of the likelihood. Also it is harder to include joint exposures and confounder, as we then should use the joint distribution, which is almost </a:t>
            </a:r>
            <a:r>
              <a:rPr lang="en-GB" baseline="0" smtClean="0"/>
              <a:t>never available.</a:t>
            </a:r>
            <a:endParaRPr lang="en-GB"/>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14</a:t>
            </a:fld>
            <a:endParaRPr lang="fr-FR"/>
          </a:p>
        </p:txBody>
      </p:sp>
    </p:spTree>
    <p:extLst>
      <p:ext uri="{BB962C8B-B14F-4D97-AF65-F5344CB8AC3E}">
        <p14:creationId xmlns:p14="http://schemas.microsoft.com/office/powerpoint/2010/main" val="62252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First of all a little bit of background, there have been numerous studies relating radon to childhood leukaemia, but not all of them are conclusive.</a:t>
            </a:r>
          </a:p>
          <a:p>
            <a:r>
              <a:rPr lang="en-GB" dirty="0" smtClean="0"/>
              <a:t>A second point is the ecological design of many of these studies, using the incidence</a:t>
            </a:r>
            <a:r>
              <a:rPr lang="en-GB" baseline="0" dirty="0" smtClean="0"/>
              <a:t> in one area and relating it to the mean exposure in that area</a:t>
            </a:r>
            <a:r>
              <a:rPr lang="en-GB" dirty="0" smtClean="0"/>
              <a:t>, which was done due reasons such as privacy, data availability,</a:t>
            </a:r>
            <a:r>
              <a:rPr lang="en-GB" baseline="0" dirty="0" smtClean="0"/>
              <a:t> cost efficiency, etcetera. They also assume that the radon concentrations in each area is normally distributed.</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1</a:t>
            </a:fld>
            <a:endParaRPr lang="fr-FR"/>
          </a:p>
        </p:txBody>
      </p:sp>
    </p:spTree>
    <p:extLst>
      <p:ext uri="{BB962C8B-B14F-4D97-AF65-F5344CB8AC3E}">
        <p14:creationId xmlns:p14="http://schemas.microsoft.com/office/powerpoint/2010/main" val="4139770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For our study,</a:t>
            </a:r>
            <a:r>
              <a:rPr lang="en-GB" baseline="0" dirty="0" smtClean="0"/>
              <a:t> we wanted to develop a novel method and for this we have three objectives:</a:t>
            </a:r>
          </a:p>
          <a:p>
            <a:r>
              <a:rPr lang="en-GB" baseline="0" dirty="0" smtClean="0"/>
              <a:t>The first one is the incorporation of the exposure distribution, and not only the mean of each area</a:t>
            </a:r>
          </a:p>
          <a:p>
            <a:r>
              <a:rPr lang="en-GB" baseline="0" dirty="0" smtClean="0"/>
              <a:t>The second one is to take a look at the within-area variation and ecological bias</a:t>
            </a:r>
          </a:p>
          <a:p>
            <a:r>
              <a:rPr lang="en-GB" baseline="0" dirty="0" smtClean="0"/>
              <a:t>The </a:t>
            </a:r>
            <a:r>
              <a:rPr lang="en-GB" baseline="0" dirty="0" err="1" smtClean="0"/>
              <a:t>thirth</a:t>
            </a:r>
            <a:r>
              <a:rPr lang="en-GB" baseline="0" dirty="0" smtClean="0"/>
              <a:t> one is to validate our new method against the existing ones</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2</a:t>
            </a:fld>
            <a:endParaRPr lang="fr-FR"/>
          </a:p>
        </p:txBody>
      </p:sp>
    </p:spTree>
    <p:extLst>
      <p:ext uri="{BB962C8B-B14F-4D97-AF65-F5344CB8AC3E}">
        <p14:creationId xmlns:p14="http://schemas.microsoft.com/office/powerpoint/2010/main" val="147681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What was the data that was used in</a:t>
            </a:r>
            <a:r>
              <a:rPr lang="en-GB" baseline="0" dirty="0" smtClean="0"/>
              <a:t> our study:</a:t>
            </a:r>
          </a:p>
          <a:p>
            <a:r>
              <a:rPr lang="en-GB" baseline="0" dirty="0" smtClean="0"/>
              <a:t>First of all we have the incidence of acute childhood leukaemia for each commune in Wallonia, which is the southern part of Belgium. We only have access to the total amount of cases for each commune, not to the individual cases.</a:t>
            </a:r>
          </a:p>
          <a:p>
            <a:r>
              <a:rPr lang="en-GB" baseline="0" dirty="0" smtClean="0"/>
              <a:t>Secondly, we have aggregate measures of the indoor radon concentrations for each commune in Wallonia, so we have for example the mean and standard deviation per area, but not individual cases. These radon measurements were done on a voluntarily basis.</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3</a:t>
            </a:fld>
            <a:endParaRPr lang="fr-FR"/>
          </a:p>
        </p:txBody>
      </p:sp>
    </p:spTree>
    <p:extLst>
      <p:ext uri="{BB962C8B-B14F-4D97-AF65-F5344CB8AC3E}">
        <p14:creationId xmlns:p14="http://schemas.microsoft.com/office/powerpoint/2010/main" val="3667490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Let us now</a:t>
            </a:r>
            <a:r>
              <a:rPr lang="en-GB" baseline="0" dirty="0" smtClean="0"/>
              <a:t> take a look at the travel process of radon from the ground to indoors. This process is altered by the building and ventilation type of the house, by certain meteorological variables, by ground conditions, and by many more variables. All these factors have a multiplicative or additive effect on the total indoor radon concentration. If we take a look at the distribution of radon between houses in one area, this travel process gives rise to a lognormal distribution. There is also a possibility for significant within-area variation.</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4</a:t>
            </a:fld>
            <a:endParaRPr lang="fr-FR"/>
          </a:p>
        </p:txBody>
      </p:sp>
    </p:spTree>
    <p:extLst>
      <p:ext uri="{BB962C8B-B14F-4D97-AF65-F5344CB8AC3E}">
        <p14:creationId xmlns:p14="http://schemas.microsoft.com/office/powerpoint/2010/main" val="286539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To give you an idea of this within-area variation, on</a:t>
            </a:r>
            <a:r>
              <a:rPr lang="en-GB" baseline="0" dirty="0" smtClean="0"/>
              <a:t> this slide you can see the mean radon exposure on the left and the standard deviation per commune on the right. </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5</a:t>
            </a:fld>
            <a:endParaRPr lang="fr-FR"/>
          </a:p>
        </p:txBody>
      </p:sp>
    </p:spTree>
    <p:extLst>
      <p:ext uri="{BB962C8B-B14F-4D97-AF65-F5344CB8AC3E}">
        <p14:creationId xmlns:p14="http://schemas.microsoft.com/office/powerpoint/2010/main" val="286614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r>
                  <a:rPr lang="en-GB" sz="1200" kern="1200" dirty="0" smtClean="0">
                    <a:solidFill>
                      <a:schemeClr val="tx1"/>
                    </a:solidFill>
                    <a:effectLst/>
                    <a:latin typeface="Arial" charset="0"/>
                    <a:ea typeface="ＭＳ Ｐゴシック" pitchFamily="1" charset="-128"/>
                    <a:cs typeface="+mn-cs"/>
                  </a:rPr>
                  <a:t>So</a:t>
                </a:r>
                <a:r>
                  <a:rPr lang="en-GB" sz="1200" kern="1200" baseline="0" dirty="0" smtClean="0">
                    <a:solidFill>
                      <a:schemeClr val="tx1"/>
                    </a:solidFill>
                    <a:effectLst/>
                    <a:latin typeface="Arial" charset="0"/>
                    <a:ea typeface="ＭＳ Ｐゴシック" pitchFamily="1" charset="-128"/>
                    <a:cs typeface="+mn-cs"/>
                  </a:rPr>
                  <a:t> let’s now take a look at the possible effect of this within-area variation. To do this, we must start from the individual risk model, which you will all be familiar with. So one of the most general risk models is the one with the </a:t>
                </a:r>
                <a:r>
                  <a:rPr lang="en-GB" sz="1200" kern="1200" baseline="0" dirty="0" err="1" smtClean="0">
                    <a:solidFill>
                      <a:schemeClr val="tx1"/>
                    </a:solidFill>
                    <a:effectLst/>
                    <a:latin typeface="Arial" charset="0"/>
                    <a:ea typeface="ＭＳ Ｐゴシック" pitchFamily="1" charset="-128"/>
                    <a:cs typeface="+mn-cs"/>
                  </a:rPr>
                  <a:t>logit</a:t>
                </a:r>
                <a:r>
                  <a:rPr lang="en-GB" sz="1200" kern="1200" baseline="0" dirty="0" smtClean="0">
                    <a:solidFill>
                      <a:schemeClr val="tx1"/>
                    </a:solidFill>
                    <a:effectLst/>
                    <a:latin typeface="Arial" charset="0"/>
                    <a:ea typeface="ＭＳ Ｐゴシック" pitchFamily="1" charset="-128"/>
                    <a:cs typeface="+mn-cs"/>
                  </a:rPr>
                  <a:t> link, which bounds the probability for an individual for becoming ill between 0 and 1. For statistically rare health outcomes it is also not unusual to use the log-link. So now let’s us consider we have an area A, with subareas </a:t>
                </a:r>
                <a:r>
                  <a:rPr lang="en-GB" sz="1200" kern="1200" baseline="0" dirty="0" err="1" smtClean="0">
                    <a:solidFill>
                      <a:schemeClr val="tx1"/>
                    </a:solidFill>
                    <a:effectLst/>
                    <a:latin typeface="Arial" charset="0"/>
                    <a:ea typeface="ＭＳ Ｐゴシック" pitchFamily="1" charset="-128"/>
                    <a:cs typeface="+mn-cs"/>
                  </a:rPr>
                  <a:t>Ak</a:t>
                </a:r>
                <a:r>
                  <a:rPr lang="en-GB" sz="1200" kern="1200" baseline="0" dirty="0" smtClean="0">
                    <a:solidFill>
                      <a:schemeClr val="tx1"/>
                    </a:solidFill>
                    <a:effectLst/>
                    <a:latin typeface="Arial" charset="0"/>
                    <a:ea typeface="ＭＳ Ｐゴシック" pitchFamily="1" charset="-128"/>
                    <a:cs typeface="+mn-cs"/>
                  </a:rPr>
                  <a:t> , each with </a:t>
                </a:r>
                <a:r>
                  <a:rPr lang="en-GB" sz="1200" kern="1200" baseline="0" dirty="0" err="1" smtClean="0">
                    <a:solidFill>
                      <a:schemeClr val="tx1"/>
                    </a:solidFill>
                    <a:effectLst/>
                    <a:latin typeface="Arial" charset="0"/>
                    <a:ea typeface="ＭＳ Ｐゴシック" pitchFamily="1" charset="-128"/>
                    <a:cs typeface="+mn-cs"/>
                  </a:rPr>
                  <a:t>nk</a:t>
                </a:r>
                <a:r>
                  <a:rPr lang="en-GB" sz="1200" kern="1200" baseline="0" dirty="0" smtClean="0">
                    <a:solidFill>
                      <a:schemeClr val="tx1"/>
                    </a:solidFill>
                    <a:effectLst/>
                    <a:latin typeface="Arial" charset="0"/>
                    <a:ea typeface="ＭＳ Ｐゴシック" pitchFamily="1" charset="-128"/>
                    <a:cs typeface="+mn-cs"/>
                  </a:rPr>
                  <a:t> inhabitants and </a:t>
                </a:r>
                <a:r>
                  <a:rPr lang="en-GB" sz="1200" kern="1200" baseline="0" dirty="0" err="1" smtClean="0">
                    <a:solidFill>
                      <a:schemeClr val="tx1"/>
                    </a:solidFill>
                    <a:effectLst/>
                    <a:latin typeface="Arial" charset="0"/>
                    <a:ea typeface="ＭＳ Ｐゴシック" pitchFamily="1" charset="-128"/>
                    <a:cs typeface="+mn-cs"/>
                  </a:rPr>
                  <a:t>Yk</a:t>
                </a:r>
                <a:r>
                  <a:rPr lang="en-GB" sz="1200" kern="1200" baseline="0" dirty="0" smtClean="0">
                    <a:solidFill>
                      <a:schemeClr val="tx1"/>
                    </a:solidFill>
                    <a:effectLst/>
                    <a:latin typeface="Arial" charset="0"/>
                    <a:ea typeface="ＭＳ Ｐゴシック" pitchFamily="1" charset="-128"/>
                    <a:cs typeface="+mn-cs"/>
                  </a:rPr>
                  <a:t> disease cases. Each individual has an exposure </a:t>
                </a:r>
                <a:r>
                  <a:rPr lang="en-GB" sz="1200" kern="1200" baseline="0" dirty="0" err="1" smtClean="0">
                    <a:solidFill>
                      <a:schemeClr val="tx1"/>
                    </a:solidFill>
                    <a:effectLst/>
                    <a:latin typeface="Arial" charset="0"/>
                    <a:ea typeface="ＭＳ Ｐゴシック" pitchFamily="1" charset="-128"/>
                    <a:cs typeface="+mn-cs"/>
                  </a:rPr>
                  <a:t>xki</a:t>
                </a:r>
                <a:r>
                  <a:rPr lang="en-GB" sz="1200" kern="1200" baseline="0" dirty="0" smtClean="0">
                    <a:solidFill>
                      <a:schemeClr val="tx1"/>
                    </a:solidFill>
                    <a:effectLst/>
                    <a:latin typeface="Arial" charset="0"/>
                    <a:ea typeface="ＭＳ Ｐゴシック" pitchFamily="1" charset="-128"/>
                    <a:cs typeface="+mn-cs"/>
                  </a:rPr>
                  <a:t>. </a:t>
                </a:r>
                <a:r>
                  <a:rPr lang="en-GB" sz="1200" kern="1200" baseline="0" dirty="0" err="1" smtClean="0">
                    <a:solidFill>
                      <a:schemeClr val="tx1"/>
                    </a:solidFill>
                    <a:effectLst/>
                    <a:latin typeface="Arial" charset="0"/>
                    <a:ea typeface="ＭＳ Ｐゴシック" pitchFamily="1" charset="-128"/>
                    <a:cs typeface="+mn-cs"/>
                  </a:rPr>
                  <a:t>Ofcourse</a:t>
                </a:r>
                <a:r>
                  <a:rPr lang="en-GB" sz="1200" kern="1200" baseline="0" dirty="0" smtClean="0">
                    <a:solidFill>
                      <a:schemeClr val="tx1"/>
                    </a:solidFill>
                    <a:effectLst/>
                    <a:latin typeface="Arial" charset="0"/>
                    <a:ea typeface="ＭＳ Ｐゴシック" pitchFamily="1" charset="-128"/>
                    <a:cs typeface="+mn-cs"/>
                  </a:rPr>
                  <a:t> in many studies with an ecological design, we have no access to the individual exposure values.</a:t>
                </a:r>
                <a:endParaRPr lang="en-GB" sz="1200" kern="1200" dirty="0" smtClean="0">
                  <a:solidFill>
                    <a:schemeClr val="tx1"/>
                  </a:solidFill>
                  <a:effectLst/>
                  <a:latin typeface="Arial" charset="0"/>
                  <a:ea typeface="ＭＳ Ｐゴシック" pitchFamily="1" charset="-128"/>
                  <a:cs typeface="+mn-cs"/>
                </a:endParaRPr>
              </a:p>
              <a:p>
                <a:endParaRPr lang="en-GB" sz="1200" kern="1200" dirty="0" smtClean="0">
                  <a:solidFill>
                    <a:schemeClr val="tx1"/>
                  </a:solidFill>
                  <a:effectLst/>
                  <a:latin typeface="Arial" charset="0"/>
                  <a:ea typeface="ＭＳ Ｐゴシック" pitchFamily="1" charset="-128"/>
                  <a:cs typeface="+mn-cs"/>
                </a:endParaRPr>
              </a:p>
              <a:p>
                <a:r>
                  <a:rPr lang="en-GB" sz="1200" strike="sngStrike" kern="1200" baseline="0" dirty="0" smtClean="0">
                    <a:solidFill>
                      <a:schemeClr val="tx1"/>
                    </a:solidFill>
                    <a:effectLst/>
                    <a:latin typeface="Arial" charset="0"/>
                    <a:ea typeface="ＭＳ Ｐゴシック" pitchFamily="1" charset="-128"/>
                    <a:cs typeface="+mn-cs"/>
                  </a:rPr>
                  <a:t>The </a:t>
                </a:r>
                <a:r>
                  <a:rPr lang="en-GB" sz="1200" strike="sngStrike" kern="1200" baseline="0" dirty="0" smtClean="0">
                    <a:solidFill>
                      <a:schemeClr val="tx1"/>
                    </a:solidFill>
                    <a:effectLst/>
                    <a:latin typeface="Arial" charset="0"/>
                    <a:ea typeface="ＭＳ Ｐゴシック" pitchFamily="1" charset="-128"/>
                    <a:cs typeface="+mn-cs"/>
                  </a:rPr>
                  <a:t>main problem with this ecological design is ecological bias stemming from using aggregated (mean) exposure instead of the individual exposure per person: the mean radon concentration in an area is used as the actual concentration for the whole population in this area, neglecting the variability between different buildings and its inhabitants.  This ecological bias has been thoroughly described in literature. </a:t>
                </a:r>
              </a:p>
              <a:p>
                <a:r>
                  <a:rPr lang="nl-BE" strike="sngStrike" baseline="0" dirty="0" smtClean="0"/>
                  <a:t>Aggregation over </a:t>
                </a:r>
                <a:r>
                  <a:rPr lang="nl-BE" strike="sngStrike" baseline="0" dirty="0" err="1" smtClean="0"/>
                  <a:t>each</a:t>
                </a:r>
                <a:r>
                  <a:rPr lang="nl-BE" strike="sngStrike" baseline="0" dirty="0" smtClean="0"/>
                  <a:t> </a:t>
                </a:r>
                <a:r>
                  <a:rPr lang="nl-BE" strike="sngStrike" baseline="0" dirty="0" err="1" smtClean="0"/>
                  <a:t>individual</a:t>
                </a:r>
                <a:r>
                  <a:rPr lang="nl-BE" strike="sngStrike" baseline="0" dirty="0" smtClean="0"/>
                  <a:t> in area </a:t>
                </a:r>
                <a14:m>
                  <m:oMath xmlns:m="http://schemas.openxmlformats.org/officeDocument/2006/math">
                    <m:sSub>
                      <m:sSubPr>
                        <m:ctrlPr>
                          <a:rPr lang="nl-BE" b="0" i="1" strike="sngStrike" baseline="0" smtClean="0">
                            <a:latin typeface="Cambria Math"/>
                          </a:rPr>
                        </m:ctrlPr>
                      </m:sSubPr>
                      <m:e>
                        <m:r>
                          <a:rPr lang="nl-BE" b="0" i="1" strike="sngStrike" baseline="0" smtClean="0">
                            <a:latin typeface="Cambria Math"/>
                          </a:rPr>
                          <m:t>𝐴</m:t>
                        </m:r>
                      </m:e>
                      <m:sub>
                        <m:r>
                          <a:rPr lang="nl-BE" b="0" i="1" strike="sngStrike" baseline="0" smtClean="0">
                            <a:latin typeface="Cambria Math"/>
                          </a:rPr>
                          <m:t>𝑘</m:t>
                        </m:r>
                      </m:sub>
                    </m:sSub>
                  </m:oMath>
                </a14:m>
                <a:r>
                  <a:rPr lang="nl-BE" strike="sngStrike" baseline="0" dirty="0" smtClean="0"/>
                  <a:t>:</a:t>
                </a:r>
              </a:p>
              <a:p>
                <a:pPr/>
                <a14:m>
                  <m:oMathPara xmlns:m="http://schemas.openxmlformats.org/officeDocument/2006/math">
                    <m:oMathParaPr>
                      <m:jc m:val="centerGroup"/>
                    </m:oMathParaPr>
                    <m:oMath xmlns:m="http://schemas.openxmlformats.org/officeDocument/2006/math">
                      <m:r>
                        <a:rPr lang="nl-BE" b="0" i="1" strike="sngStrike" baseline="0" smtClean="0">
                          <a:latin typeface="Cambria Math"/>
                        </a:rPr>
                        <m:t>𝐸𝑐𝑜𝑙𝑜𝑔𝑖𝑐</m:t>
                      </m:r>
                      <m:r>
                        <a:rPr lang="nl-BE" b="0" i="1" strike="sngStrike" baseline="0" smtClean="0">
                          <a:latin typeface="Cambria Math"/>
                        </a:rPr>
                        <m:t> </m:t>
                      </m:r>
                      <m:r>
                        <a:rPr lang="nl-BE" b="0" i="1" strike="sngStrike" baseline="0" smtClean="0">
                          <a:latin typeface="Cambria Math"/>
                        </a:rPr>
                        <m:t>𝑟𝑖𝑠𝑘</m:t>
                      </m:r>
                      <m:r>
                        <a:rPr lang="nl-BE" b="0" i="1" strike="sngStrike" baseline="0" smtClean="0">
                          <a:latin typeface="Cambria Math"/>
                        </a:rPr>
                        <m:t>=</m:t>
                      </m:r>
                      <m:f>
                        <m:fPr>
                          <m:ctrlPr>
                            <a:rPr lang="nl-BE" b="0" i="1" strike="sngStrike" baseline="0" smtClean="0">
                              <a:latin typeface="Cambria Math"/>
                            </a:rPr>
                          </m:ctrlPr>
                        </m:fPr>
                        <m:num>
                          <m:r>
                            <a:rPr lang="nl-BE" b="0" i="1" strike="sngStrike" baseline="0" smtClean="0">
                              <a:latin typeface="Cambria Math"/>
                            </a:rPr>
                            <m:t>1</m:t>
                          </m:r>
                        </m:num>
                        <m:den>
                          <m:r>
                            <a:rPr lang="nl-BE" b="0" i="1" strike="sngStrike" baseline="0" smtClean="0">
                              <a:latin typeface="Cambria Math"/>
                            </a:rPr>
                            <m:t>𝑛</m:t>
                          </m:r>
                        </m:den>
                      </m:f>
                      <m:nary>
                        <m:naryPr>
                          <m:chr m:val="∑"/>
                          <m:ctrlPr>
                            <a:rPr lang="nl-BE" b="0" i="1" strike="sngStrike" baseline="0" smtClean="0">
                              <a:latin typeface="Cambria Math"/>
                            </a:rPr>
                          </m:ctrlPr>
                        </m:naryPr>
                        <m:sub>
                          <m:r>
                            <m:rPr>
                              <m:brk m:alnAt="23"/>
                            </m:rPr>
                            <a:rPr lang="nl-BE" b="0" i="1" strike="sngStrike" baseline="0" smtClean="0">
                              <a:latin typeface="Cambria Math"/>
                            </a:rPr>
                            <m:t>𝑖</m:t>
                          </m:r>
                          <m:r>
                            <a:rPr lang="nl-BE" b="0" i="1" strike="sngStrike" baseline="0" smtClean="0">
                              <a:latin typeface="Cambria Math"/>
                            </a:rPr>
                            <m:t>=1</m:t>
                          </m:r>
                        </m:sub>
                        <m:sup>
                          <m:r>
                            <a:rPr lang="nl-BE" b="0" i="1" strike="sngStrike" baseline="0" smtClean="0">
                              <a:latin typeface="Cambria Math"/>
                            </a:rPr>
                            <m:t>𝑛</m:t>
                          </m:r>
                        </m:sup>
                        <m:e>
                          <m:func>
                            <m:funcPr>
                              <m:ctrlPr>
                                <a:rPr lang="en-GB" i="1" strike="sngStrike" baseline="0" smtClean="0">
                                  <a:latin typeface="Cambria Math"/>
                                </a:rPr>
                              </m:ctrlPr>
                            </m:funcPr>
                            <m:fName>
                              <m:r>
                                <m:rPr>
                                  <m:sty m:val="p"/>
                                </m:rPr>
                                <a:rPr lang="en-GB" strike="sngStrike" baseline="0">
                                  <a:latin typeface="Cambria Math"/>
                                </a:rPr>
                                <m:t>exp</m:t>
                              </m:r>
                            </m:fName>
                            <m:e>
                              <m:r>
                                <a:rPr lang="en-GB" i="1" strike="sngStrike" baseline="0">
                                  <a:latin typeface="Cambria Math"/>
                                </a:rPr>
                                <m:t>(</m:t>
                              </m:r>
                              <m:sSup>
                                <m:sSupPr>
                                  <m:ctrlPr>
                                    <a:rPr lang="en-GB" i="1" strike="sngStrike" baseline="0">
                                      <a:latin typeface="Cambria Math"/>
                                    </a:rPr>
                                  </m:ctrlPr>
                                </m:sSupPr>
                                <m:e>
                                  <m:r>
                                    <a:rPr lang="en-GB" i="1" strike="sngStrike" baseline="0">
                                      <a:latin typeface="Cambria Math"/>
                                    </a:rPr>
                                    <m:t>𝛼</m:t>
                                  </m:r>
                                </m:e>
                                <m:sup>
                                  <m:r>
                                    <a:rPr lang="en-GB" i="1" strike="sngStrike" baseline="0">
                                      <a:latin typeface="Cambria Math"/>
                                    </a:rPr>
                                    <m:t>𝑖𝑛𝑑</m:t>
                                  </m:r>
                                </m:sup>
                              </m:sSup>
                              <m:r>
                                <a:rPr lang="en-GB" i="1" strike="sngStrike" baseline="0">
                                  <a:latin typeface="Cambria Math"/>
                                </a:rPr>
                                <m:t>+</m:t>
                              </m:r>
                              <m:sSup>
                                <m:sSupPr>
                                  <m:ctrlPr>
                                    <a:rPr lang="en-GB" i="1" strike="sngStrike" baseline="0">
                                      <a:latin typeface="Cambria Math"/>
                                    </a:rPr>
                                  </m:ctrlPr>
                                </m:sSupPr>
                                <m:e>
                                  <m:r>
                                    <a:rPr lang="en-GB" i="1" strike="sngStrike" baseline="0">
                                      <a:latin typeface="Cambria Math"/>
                                    </a:rPr>
                                    <m:t>𝛽</m:t>
                                  </m:r>
                                </m:e>
                                <m:sup>
                                  <m:r>
                                    <a:rPr lang="en-GB" i="1" strike="sngStrike" baseline="0">
                                      <a:latin typeface="Cambria Math"/>
                                    </a:rPr>
                                    <m:t>𝑖𝑛𝑑</m:t>
                                  </m:r>
                                </m:sup>
                              </m:sSup>
                              <m:sSub>
                                <m:sSubPr>
                                  <m:ctrlPr>
                                    <a:rPr lang="nl-BE" b="0" i="1" strike="sngStrike" baseline="0" smtClean="0">
                                      <a:latin typeface="Cambria Math"/>
                                    </a:rPr>
                                  </m:ctrlPr>
                                </m:sSubPr>
                                <m:e>
                                  <m:r>
                                    <a:rPr lang="en-GB" i="1" strike="sngStrike" baseline="0">
                                      <a:latin typeface="Cambria Math"/>
                                    </a:rPr>
                                    <m:t>𝑥</m:t>
                                  </m:r>
                                </m:e>
                                <m:sub>
                                  <m:r>
                                    <a:rPr lang="nl-BE" b="0" i="1" strike="sngStrike" baseline="0" smtClean="0">
                                      <a:latin typeface="Cambria Math"/>
                                    </a:rPr>
                                    <m:t>𝑖</m:t>
                                  </m:r>
                                </m:sub>
                              </m:sSub>
                              <m:r>
                                <a:rPr lang="en-GB" i="1" strike="sngStrike" baseline="0">
                                  <a:latin typeface="Cambria Math"/>
                                </a:rPr>
                                <m:t>)</m:t>
                              </m:r>
                            </m:e>
                          </m:func>
                        </m:e>
                      </m:nary>
                    </m:oMath>
                  </m:oMathPara>
                </a14:m>
                <a:endParaRPr lang="nl-BE" strike="sngStrike" baseline="0" dirty="0" smtClean="0"/>
              </a:p>
              <a:p>
                <a:endParaRPr lang="en-GB" strike="sngStrike" baseline="0" dirty="0"/>
              </a:p>
            </p:txBody>
          </p:sp>
        </mc:Choice>
        <mc:Fallback xmlns="">
          <p:sp>
            <p:nvSpPr>
              <p:cNvPr id="3" name="Tijdelijke aanduiding voor notities 2"/>
              <p:cNvSpPr>
                <a:spLocks noGrp="1"/>
              </p:cNvSpPr>
              <p:nvPr>
                <p:ph type="body" idx="1"/>
              </p:nvPr>
            </p:nvSpPr>
            <p:spPr/>
            <p:txBody>
              <a:bodyPr/>
              <a:lstStyle/>
              <a:p>
                <a:r>
                  <a:rPr lang="en-GB" sz="1200" kern="1200" dirty="0" smtClean="0">
                    <a:solidFill>
                      <a:schemeClr val="tx1"/>
                    </a:solidFill>
                    <a:effectLst/>
                    <a:latin typeface="Arial" charset="0"/>
                    <a:ea typeface="ＭＳ Ｐゴシック" pitchFamily="1" charset="-128"/>
                    <a:cs typeface="+mn-cs"/>
                  </a:rPr>
                  <a:t>The main problem with this ecological design is ecological bias stemming from using aggregated (mean) exposure instead of the individual exposure per person: the mean radon concentration in an area is used as the actual concentration for the whole population in this area, neglecting the variability between different buildings and its inhabitants.  This ecological bias has been thoroughly described in literature. </a:t>
                </a:r>
              </a:p>
              <a:p>
                <a:r>
                  <a:rPr lang="nl-BE" dirty="0" smtClean="0"/>
                  <a:t>Aggregation</a:t>
                </a:r>
                <a:r>
                  <a:rPr lang="nl-BE" dirty="0" smtClean="0"/>
                  <a:t> over </a:t>
                </a:r>
                <a:r>
                  <a:rPr lang="nl-BE" dirty="0" err="1" smtClean="0"/>
                  <a:t>each</a:t>
                </a:r>
                <a:r>
                  <a:rPr lang="nl-BE" dirty="0" smtClean="0"/>
                  <a:t> </a:t>
                </a:r>
                <a:r>
                  <a:rPr lang="nl-BE" dirty="0" err="1" smtClean="0"/>
                  <a:t>individual</a:t>
                </a:r>
                <a:r>
                  <a:rPr lang="nl-BE" dirty="0" smtClean="0"/>
                  <a:t> in area </a:t>
                </a:r>
                <a:r>
                  <a:rPr lang="nl-BE" b="0" i="0" smtClean="0">
                    <a:latin typeface="Cambria Math"/>
                  </a:rPr>
                  <a:t>𝐴_𝑘</a:t>
                </a:r>
                <a:r>
                  <a:rPr lang="nl-BE" dirty="0" smtClean="0"/>
                  <a:t>:</a:t>
                </a:r>
              </a:p>
              <a:p>
                <a:pPr/>
                <a:r>
                  <a:rPr lang="nl-BE" b="0" i="0" smtClean="0">
                    <a:latin typeface="Cambria Math"/>
                  </a:rPr>
                  <a:t>𝐸𝑐𝑜𝑙𝑜𝑔𝑖𝑐 𝑟𝑖𝑠𝑘=1/𝑛 ∑_(𝑖=1)^𝑛</a:t>
                </a:r>
                <a:r>
                  <a:rPr lang="en-GB" b="0" i="0">
                    <a:latin typeface="Cambria Math"/>
                  </a:rPr>
                  <a:t>▒</a:t>
                </a:r>
                <a:r>
                  <a:rPr lang="en-GB" i="0">
                    <a:latin typeface="Cambria Math"/>
                  </a:rPr>
                  <a:t>exp</a:t>
                </a:r>
                <a:r>
                  <a:rPr lang="en-GB" i="0" smtClean="0">
                    <a:latin typeface="Cambria Math"/>
                  </a:rPr>
                  <a:t>⁡〖</a:t>
                </a:r>
                <a:r>
                  <a:rPr lang="en-GB" i="0">
                    <a:latin typeface="Cambria Math"/>
                  </a:rPr>
                  <a:t>(𝛼^𝑖𝑛𝑑+𝛽^𝑖𝑛𝑑</a:t>
                </a:r>
                <a:r>
                  <a:rPr lang="nl-BE" b="0" i="0" smtClean="0">
                    <a:latin typeface="Cambria Math"/>
                  </a:rPr>
                  <a:t> </a:t>
                </a:r>
                <a:r>
                  <a:rPr lang="en-GB" i="0">
                    <a:latin typeface="Cambria Math"/>
                  </a:rPr>
                  <a:t>𝑥</a:t>
                </a:r>
                <a:r>
                  <a:rPr lang="nl-BE" b="0" i="0" smtClean="0">
                    <a:latin typeface="Cambria Math"/>
                  </a:rPr>
                  <a:t>_𝑖</a:t>
                </a:r>
                <a:r>
                  <a:rPr lang="en-GB" i="0">
                    <a:latin typeface="Cambria Math"/>
                  </a:rPr>
                  <a:t>)</a:t>
                </a:r>
                <a:r>
                  <a:rPr lang="en-GB" i="0" smtClean="0">
                    <a:latin typeface="Cambria Math"/>
                  </a:rPr>
                  <a:t>〗</a:t>
                </a:r>
                <a:r>
                  <a:rPr lang="en-GB" i="0">
                    <a:latin typeface="Cambria Math"/>
                  </a:rPr>
                  <a:t> </a:t>
                </a:r>
                <a:endParaRPr lang="nl-BE" dirty="0" smtClean="0"/>
              </a:p>
              <a:p>
                <a:endParaRPr lang="en-GB" dirty="0"/>
              </a:p>
            </p:txBody>
          </p:sp>
        </mc:Fallback>
      </mc:AlternateContent>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6</a:t>
            </a:fld>
            <a:endParaRPr lang="fr-FR"/>
          </a:p>
        </p:txBody>
      </p:sp>
    </p:spTree>
    <p:extLst>
      <p:ext uri="{BB962C8B-B14F-4D97-AF65-F5344CB8AC3E}">
        <p14:creationId xmlns:p14="http://schemas.microsoft.com/office/powerpoint/2010/main" val="1110325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Because of that we use aggregate exposure values,</a:t>
            </a:r>
            <a:r>
              <a:rPr lang="en-GB" baseline="0" dirty="0" smtClean="0"/>
              <a:t> such as the mean for each area, denoted here by </a:t>
            </a:r>
            <a:r>
              <a:rPr lang="en-GB" baseline="0" dirty="0" err="1" smtClean="0"/>
              <a:t>xbar</a:t>
            </a:r>
            <a:r>
              <a:rPr lang="en-GB" baseline="0" dirty="0" smtClean="0"/>
              <a:t>. The normal setup is then to use a model with the same mathematical form as the individual risk model, but replacing the individual exposure </a:t>
            </a:r>
            <a:r>
              <a:rPr lang="en-GB" baseline="0" dirty="0" err="1" smtClean="0"/>
              <a:t>xki</a:t>
            </a:r>
            <a:r>
              <a:rPr lang="en-GB" baseline="0" dirty="0" smtClean="0"/>
              <a:t> by </a:t>
            </a:r>
            <a:r>
              <a:rPr lang="en-GB" baseline="0" dirty="0" err="1" smtClean="0"/>
              <a:t>xbar</a:t>
            </a:r>
            <a:r>
              <a:rPr lang="en-GB" baseline="0" dirty="0" smtClean="0"/>
              <a:t>. For example in the formula shown here, we have the log link, and usually we would continue by using this in a Poisson generalized linear model, to arrive at estimations for alpha and beta.</a:t>
            </a:r>
          </a:p>
          <a:p>
            <a:r>
              <a:rPr lang="en-GB" baseline="0" dirty="0" smtClean="0"/>
              <a:t>Something to keep in mind though, is that this </a:t>
            </a:r>
            <a:r>
              <a:rPr lang="en-GB" baseline="0" dirty="0" err="1" smtClean="0"/>
              <a:t>betastar</a:t>
            </a:r>
            <a:r>
              <a:rPr lang="en-GB" baseline="0" dirty="0" smtClean="0"/>
              <a:t> is not to same as the individual beta, when </a:t>
            </a:r>
            <a:r>
              <a:rPr lang="en-GB" baseline="0" dirty="0" err="1" smtClean="0"/>
              <a:t>xki</a:t>
            </a:r>
            <a:r>
              <a:rPr lang="en-GB" baseline="0" dirty="0" smtClean="0"/>
              <a:t> is not equal to </a:t>
            </a:r>
            <a:r>
              <a:rPr lang="en-GB" baseline="0" dirty="0" err="1" smtClean="0"/>
              <a:t>xbar</a:t>
            </a:r>
            <a:r>
              <a:rPr lang="en-GB" baseline="0" dirty="0" smtClean="0"/>
              <a:t> for every individual. This discrepancy is called the ecological bias.</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7</a:t>
            </a:fld>
            <a:endParaRPr lang="fr-FR"/>
          </a:p>
        </p:txBody>
      </p:sp>
    </p:spTree>
    <p:extLst>
      <p:ext uri="{BB962C8B-B14F-4D97-AF65-F5344CB8AC3E}">
        <p14:creationId xmlns:p14="http://schemas.microsoft.com/office/powerpoint/2010/main" val="151149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The question now is how to arrive at a more general model for the ecologic risk, so the risk per</a:t>
            </a:r>
            <a:r>
              <a:rPr lang="en-GB" baseline="0" dirty="0" smtClean="0"/>
              <a:t> area. Well this has been studied by Wakefield and </a:t>
            </a:r>
            <a:r>
              <a:rPr lang="en-GB" baseline="0" dirty="0" err="1" smtClean="0"/>
              <a:t>Salway</a:t>
            </a:r>
            <a:r>
              <a:rPr lang="en-GB" baseline="0" dirty="0" smtClean="0"/>
              <a:t>, among others, and the way to do this is by using the expectation value, which means here to integrate the individual risk together with the exposure distribution in the area. I have called it the aggregated individual risk. The within-area exposure distribution f, is </a:t>
            </a:r>
            <a:r>
              <a:rPr lang="en-GB" baseline="0" dirty="0" err="1" smtClean="0"/>
              <a:t>characteriszed</a:t>
            </a:r>
            <a:r>
              <a:rPr lang="en-GB" baseline="0" dirty="0" smtClean="0"/>
              <a:t> by its moments phi.</a:t>
            </a:r>
          </a:p>
          <a:p>
            <a:r>
              <a:rPr lang="en-GB" baseline="0" dirty="0" smtClean="0"/>
              <a:t>The problem with this formula, is that it is often very hard or impossible to know the actual within-area exposure distribution.</a:t>
            </a:r>
            <a:endParaRPr lang="en-GB" dirty="0"/>
          </a:p>
        </p:txBody>
      </p:sp>
      <p:sp>
        <p:nvSpPr>
          <p:cNvPr id="4" name="Tijdelijke aanduiding voor dianummer 3"/>
          <p:cNvSpPr>
            <a:spLocks noGrp="1"/>
          </p:cNvSpPr>
          <p:nvPr>
            <p:ph type="sldNum" sz="quarter" idx="10"/>
          </p:nvPr>
        </p:nvSpPr>
        <p:spPr/>
        <p:txBody>
          <a:bodyPr/>
          <a:lstStyle/>
          <a:p>
            <a:pPr>
              <a:defRPr/>
            </a:pPr>
            <a:fld id="{9D142CA7-D033-4249-8288-61FB6AA3C959}" type="slidenum">
              <a:rPr lang="fr-FR" smtClean="0"/>
              <a:pPr>
                <a:defRPr/>
              </a:pPr>
              <a:t>8</a:t>
            </a:fld>
            <a:endParaRPr lang="fr-FR"/>
          </a:p>
        </p:txBody>
      </p:sp>
    </p:spTree>
    <p:extLst>
      <p:ext uri="{BB962C8B-B14F-4D97-AF65-F5344CB8AC3E}">
        <p14:creationId xmlns:p14="http://schemas.microsoft.com/office/powerpoint/2010/main" val="979321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3" descr="ISP-WIV_fond_titre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533400" y="2438400"/>
            <a:ext cx="7924800" cy="1143000"/>
          </a:xfrm>
        </p:spPr>
        <p:txBody>
          <a:bodyPr/>
          <a:lstStyle>
            <a:lvl1pPr>
              <a:defRPr sz="3200">
                <a:solidFill>
                  <a:schemeClr val="bg1"/>
                </a:solidFill>
              </a:defRPr>
            </a:lvl1pPr>
          </a:lstStyle>
          <a:p>
            <a:r>
              <a:rPr lang="fr-FR"/>
              <a:t>Cliquez et modifiez le titre</a:t>
            </a:r>
          </a:p>
        </p:txBody>
      </p:sp>
      <p:sp>
        <p:nvSpPr>
          <p:cNvPr id="4100" name="Rectangle 4"/>
          <p:cNvSpPr>
            <a:spLocks noGrp="1" noChangeArrowheads="1"/>
          </p:cNvSpPr>
          <p:nvPr>
            <p:ph type="subTitle" idx="1"/>
          </p:nvPr>
        </p:nvSpPr>
        <p:spPr>
          <a:xfrm>
            <a:off x="533400" y="3657600"/>
            <a:ext cx="7239000" cy="990600"/>
          </a:xfrm>
        </p:spPr>
        <p:txBody>
          <a:bodyPr/>
          <a:lstStyle>
            <a:lvl1pPr marL="0" indent="0">
              <a:defRPr sz="1600"/>
            </a:lvl1pPr>
          </a:lstStyle>
          <a:p>
            <a:r>
              <a:rPr lang="fr-FR"/>
              <a:t>Cliquez pour modifier le style des sous-titres du masque</a:t>
            </a:r>
          </a:p>
        </p:txBody>
      </p:sp>
    </p:spTree>
    <p:extLst>
      <p:ext uri="{BB962C8B-B14F-4D97-AF65-F5344CB8AC3E}">
        <p14:creationId xmlns:p14="http://schemas.microsoft.com/office/powerpoint/2010/main" val="23013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6"/>
          <p:cNvSpPr>
            <a:spLocks noGrp="1" noChangeArrowheads="1"/>
          </p:cNvSpPr>
          <p:nvPr>
            <p:ph type="sldNum" sz="quarter" idx="10"/>
          </p:nvPr>
        </p:nvSpPr>
        <p:spPr>
          <a:ln/>
        </p:spPr>
        <p:txBody>
          <a:bodyPr/>
          <a:lstStyle>
            <a:lvl1pPr>
              <a:defRPr/>
            </a:lvl1pPr>
          </a:lstStyle>
          <a:p>
            <a:pPr>
              <a:defRPr/>
            </a:pPr>
            <a:fld id="{4872181C-4DA3-4EEA-87C6-D88D054538E7}" type="slidenum">
              <a:rPr lang="fr-FR"/>
              <a:pPr>
                <a:defRPr/>
              </a:pPr>
              <a:t>‹nr.›</a:t>
            </a:fld>
            <a:endParaRPr lang="fr-FR"/>
          </a:p>
        </p:txBody>
      </p:sp>
    </p:spTree>
    <p:extLst>
      <p:ext uri="{BB962C8B-B14F-4D97-AF65-F5344CB8AC3E}">
        <p14:creationId xmlns:p14="http://schemas.microsoft.com/office/powerpoint/2010/main" val="47161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638800"/>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685800" y="6096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6"/>
          <p:cNvSpPr>
            <a:spLocks noGrp="1" noChangeArrowheads="1"/>
          </p:cNvSpPr>
          <p:nvPr>
            <p:ph type="sldNum" sz="quarter" idx="10"/>
          </p:nvPr>
        </p:nvSpPr>
        <p:spPr>
          <a:ln/>
        </p:spPr>
        <p:txBody>
          <a:bodyPr/>
          <a:lstStyle>
            <a:lvl1pPr>
              <a:defRPr/>
            </a:lvl1pPr>
          </a:lstStyle>
          <a:p>
            <a:pPr>
              <a:defRPr/>
            </a:pPr>
            <a:fld id="{780AA4E5-B28A-4703-A5F1-CE336D5A5337}" type="slidenum">
              <a:rPr lang="fr-FR"/>
              <a:pPr>
                <a:defRPr/>
              </a:pPr>
              <a:t>‹nr.›</a:t>
            </a:fld>
            <a:endParaRPr lang="fr-FR"/>
          </a:p>
        </p:txBody>
      </p:sp>
    </p:spTree>
    <p:extLst>
      <p:ext uri="{BB962C8B-B14F-4D97-AF65-F5344CB8AC3E}">
        <p14:creationId xmlns:p14="http://schemas.microsoft.com/office/powerpoint/2010/main" val="405674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3" name="Rectangle 6"/>
          <p:cNvSpPr>
            <a:spLocks noGrp="1" noChangeArrowheads="1"/>
          </p:cNvSpPr>
          <p:nvPr>
            <p:ph type="sldNum" sz="quarter" idx="10"/>
          </p:nvPr>
        </p:nvSpPr>
        <p:spPr>
          <a:ln/>
        </p:spPr>
        <p:txBody>
          <a:bodyPr/>
          <a:lstStyle>
            <a:lvl1pPr>
              <a:defRPr/>
            </a:lvl1pPr>
          </a:lstStyle>
          <a:p>
            <a:pPr>
              <a:defRPr/>
            </a:pPr>
            <a:fld id="{DAE0C09B-3504-48A3-9486-3D626FACBEB6}" type="slidenum">
              <a:rPr lang="fr-FR"/>
              <a:pPr>
                <a:defRPr/>
              </a:pPr>
              <a:t>‹nr.›</a:t>
            </a:fld>
            <a:endParaRPr lang="fr-FR"/>
          </a:p>
        </p:txBody>
      </p:sp>
    </p:spTree>
    <p:extLst>
      <p:ext uri="{BB962C8B-B14F-4D97-AF65-F5344CB8AC3E}">
        <p14:creationId xmlns:p14="http://schemas.microsoft.com/office/powerpoint/2010/main" val="41067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ISP-WIV_fond_titre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p:cNvSpPr>
            <a:spLocks noGrp="1" noChangeArrowheads="1"/>
          </p:cNvSpPr>
          <p:nvPr>
            <p:ph type="ctrTitle"/>
          </p:nvPr>
        </p:nvSpPr>
        <p:spPr>
          <a:xfrm>
            <a:off x="533400" y="2438400"/>
            <a:ext cx="7924800" cy="1143000"/>
          </a:xfrm>
        </p:spPr>
        <p:txBody>
          <a:bodyPr/>
          <a:lstStyle>
            <a:lvl1pPr>
              <a:defRPr sz="3200">
                <a:solidFill>
                  <a:schemeClr val="bg1"/>
                </a:solidFill>
              </a:defRPr>
            </a:lvl1pPr>
          </a:lstStyle>
          <a:p>
            <a:r>
              <a:rPr lang="fr-FR"/>
              <a:t>Cliquez et modifiez le titre</a:t>
            </a:r>
          </a:p>
        </p:txBody>
      </p:sp>
      <p:sp>
        <p:nvSpPr>
          <p:cNvPr id="32772" name="Rectangle 4"/>
          <p:cNvSpPr>
            <a:spLocks noGrp="1" noChangeArrowheads="1"/>
          </p:cNvSpPr>
          <p:nvPr>
            <p:ph type="subTitle" idx="1"/>
          </p:nvPr>
        </p:nvSpPr>
        <p:spPr>
          <a:xfrm>
            <a:off x="533400" y="3657600"/>
            <a:ext cx="7239000" cy="990600"/>
          </a:xfrm>
        </p:spPr>
        <p:txBody>
          <a:bodyPr/>
          <a:lstStyle>
            <a:lvl1pPr marL="0" indent="0">
              <a:defRPr sz="1600"/>
            </a:lvl1pPr>
          </a:lstStyle>
          <a:p>
            <a:r>
              <a:rPr lang="fr-FR"/>
              <a:t>Cliquez pour modifier le style des sous-titres du masque</a:t>
            </a:r>
          </a:p>
        </p:txBody>
      </p:sp>
    </p:spTree>
    <p:extLst>
      <p:ext uri="{BB962C8B-B14F-4D97-AF65-F5344CB8AC3E}">
        <p14:creationId xmlns:p14="http://schemas.microsoft.com/office/powerpoint/2010/main" val="352190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6"/>
          <p:cNvSpPr>
            <a:spLocks noGrp="1" noChangeArrowheads="1"/>
          </p:cNvSpPr>
          <p:nvPr>
            <p:ph type="sldNum" sz="quarter" idx="10"/>
          </p:nvPr>
        </p:nvSpPr>
        <p:spPr>
          <a:ln/>
        </p:spPr>
        <p:txBody>
          <a:bodyPr/>
          <a:lstStyle>
            <a:lvl1pPr>
              <a:defRPr/>
            </a:lvl1pPr>
          </a:lstStyle>
          <a:p>
            <a:pPr>
              <a:defRPr/>
            </a:pPr>
            <a:fld id="{78A1D226-EFE9-4AD7-9424-9C40228E179C}" type="slidenum">
              <a:rPr lang="fr-FR"/>
              <a:pPr>
                <a:defRPr/>
              </a:pPr>
              <a:t>‹nr.›</a:t>
            </a:fld>
            <a:endParaRPr lang="fr-FR"/>
          </a:p>
        </p:txBody>
      </p:sp>
    </p:spTree>
    <p:extLst>
      <p:ext uri="{BB962C8B-B14F-4D97-AF65-F5344CB8AC3E}">
        <p14:creationId xmlns:p14="http://schemas.microsoft.com/office/powerpoint/2010/main" val="4270830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A9EFAE2-A184-46D9-85CD-7EF6D97FDC69}" type="slidenum">
              <a:rPr lang="fr-FR"/>
              <a:pPr>
                <a:defRPr/>
              </a:pPr>
              <a:t>‹nr.›</a:t>
            </a:fld>
            <a:endParaRPr lang="fr-FR"/>
          </a:p>
        </p:txBody>
      </p:sp>
    </p:spTree>
    <p:extLst>
      <p:ext uri="{BB962C8B-B14F-4D97-AF65-F5344CB8AC3E}">
        <p14:creationId xmlns:p14="http://schemas.microsoft.com/office/powerpoint/2010/main" val="222693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6858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Rectangle 6"/>
          <p:cNvSpPr>
            <a:spLocks noGrp="1" noChangeArrowheads="1"/>
          </p:cNvSpPr>
          <p:nvPr>
            <p:ph type="sldNum" sz="quarter" idx="10"/>
          </p:nvPr>
        </p:nvSpPr>
        <p:spPr>
          <a:ln/>
        </p:spPr>
        <p:txBody>
          <a:bodyPr/>
          <a:lstStyle>
            <a:lvl1pPr>
              <a:defRPr/>
            </a:lvl1pPr>
          </a:lstStyle>
          <a:p>
            <a:pPr>
              <a:defRPr/>
            </a:pPr>
            <a:fld id="{CB030386-AED6-4D87-9439-6E97F849ACB4}" type="slidenum">
              <a:rPr lang="fr-FR"/>
              <a:pPr>
                <a:defRPr/>
              </a:pPr>
              <a:t>‹nr.›</a:t>
            </a:fld>
            <a:endParaRPr lang="fr-FR"/>
          </a:p>
        </p:txBody>
      </p:sp>
    </p:spTree>
    <p:extLst>
      <p:ext uri="{BB962C8B-B14F-4D97-AF65-F5344CB8AC3E}">
        <p14:creationId xmlns:p14="http://schemas.microsoft.com/office/powerpoint/2010/main" val="4285210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Rectangle 6"/>
          <p:cNvSpPr>
            <a:spLocks noGrp="1" noChangeArrowheads="1"/>
          </p:cNvSpPr>
          <p:nvPr>
            <p:ph type="sldNum" sz="quarter" idx="10"/>
          </p:nvPr>
        </p:nvSpPr>
        <p:spPr>
          <a:ln/>
        </p:spPr>
        <p:txBody>
          <a:bodyPr/>
          <a:lstStyle>
            <a:lvl1pPr>
              <a:defRPr/>
            </a:lvl1pPr>
          </a:lstStyle>
          <a:p>
            <a:pPr>
              <a:defRPr/>
            </a:pPr>
            <a:fld id="{A0ABF22A-75BE-43C6-B013-B411E42B842F}" type="slidenum">
              <a:rPr lang="fr-FR"/>
              <a:pPr>
                <a:defRPr/>
              </a:pPr>
              <a:t>‹nr.›</a:t>
            </a:fld>
            <a:endParaRPr lang="fr-FR"/>
          </a:p>
        </p:txBody>
      </p:sp>
    </p:spTree>
    <p:extLst>
      <p:ext uri="{BB962C8B-B14F-4D97-AF65-F5344CB8AC3E}">
        <p14:creationId xmlns:p14="http://schemas.microsoft.com/office/powerpoint/2010/main" val="2152142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Rectangle 6"/>
          <p:cNvSpPr>
            <a:spLocks noGrp="1" noChangeArrowheads="1"/>
          </p:cNvSpPr>
          <p:nvPr>
            <p:ph type="sldNum" sz="quarter" idx="10"/>
          </p:nvPr>
        </p:nvSpPr>
        <p:spPr>
          <a:ln/>
        </p:spPr>
        <p:txBody>
          <a:bodyPr/>
          <a:lstStyle>
            <a:lvl1pPr>
              <a:defRPr/>
            </a:lvl1pPr>
          </a:lstStyle>
          <a:p>
            <a:pPr>
              <a:defRPr/>
            </a:pPr>
            <a:fld id="{E4792F57-A7D4-4D41-9FC9-AE3E7948BFC1}" type="slidenum">
              <a:rPr lang="fr-FR"/>
              <a:pPr>
                <a:defRPr/>
              </a:pPr>
              <a:t>‹nr.›</a:t>
            </a:fld>
            <a:endParaRPr lang="fr-FR"/>
          </a:p>
        </p:txBody>
      </p:sp>
    </p:spTree>
    <p:extLst>
      <p:ext uri="{BB962C8B-B14F-4D97-AF65-F5344CB8AC3E}">
        <p14:creationId xmlns:p14="http://schemas.microsoft.com/office/powerpoint/2010/main" val="447744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F79F8C0-F861-4D36-8C3F-FCBF0BE48718}" type="slidenum">
              <a:rPr lang="fr-FR"/>
              <a:pPr>
                <a:defRPr/>
              </a:pPr>
              <a:t>‹nr.›</a:t>
            </a:fld>
            <a:endParaRPr lang="fr-FR"/>
          </a:p>
        </p:txBody>
      </p:sp>
    </p:spTree>
    <p:extLst>
      <p:ext uri="{BB962C8B-B14F-4D97-AF65-F5344CB8AC3E}">
        <p14:creationId xmlns:p14="http://schemas.microsoft.com/office/powerpoint/2010/main" val="168090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6"/>
          <p:cNvSpPr>
            <a:spLocks noGrp="1" noChangeArrowheads="1"/>
          </p:cNvSpPr>
          <p:nvPr>
            <p:ph type="sldNum" sz="quarter" idx="10"/>
          </p:nvPr>
        </p:nvSpPr>
        <p:spPr>
          <a:ln/>
        </p:spPr>
        <p:txBody>
          <a:bodyPr/>
          <a:lstStyle>
            <a:lvl1pPr>
              <a:defRPr/>
            </a:lvl1pPr>
          </a:lstStyle>
          <a:p>
            <a:pPr>
              <a:defRPr/>
            </a:pPr>
            <a:fld id="{0522DFEE-B05E-4C5C-A734-4F0A9543EB28}" type="slidenum">
              <a:rPr lang="fr-FR"/>
              <a:pPr>
                <a:defRPr/>
              </a:pPr>
              <a:t>‹nr.›</a:t>
            </a:fld>
            <a:endParaRPr lang="fr-FR"/>
          </a:p>
        </p:txBody>
      </p:sp>
    </p:spTree>
    <p:extLst>
      <p:ext uri="{BB962C8B-B14F-4D97-AF65-F5344CB8AC3E}">
        <p14:creationId xmlns:p14="http://schemas.microsoft.com/office/powerpoint/2010/main" val="1168476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3161EAC-79F8-4826-9844-682E955DB035}" type="slidenum">
              <a:rPr lang="fr-FR"/>
              <a:pPr>
                <a:defRPr/>
              </a:pPr>
              <a:t>‹nr.›</a:t>
            </a:fld>
            <a:endParaRPr lang="fr-FR"/>
          </a:p>
        </p:txBody>
      </p:sp>
    </p:spTree>
    <p:extLst>
      <p:ext uri="{BB962C8B-B14F-4D97-AF65-F5344CB8AC3E}">
        <p14:creationId xmlns:p14="http://schemas.microsoft.com/office/powerpoint/2010/main" val="3150190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E0DC7C2-7043-49CC-9601-E02D9055D72C}" type="slidenum">
              <a:rPr lang="fr-FR"/>
              <a:pPr>
                <a:defRPr/>
              </a:pPr>
              <a:t>‹nr.›</a:t>
            </a:fld>
            <a:endParaRPr lang="fr-FR"/>
          </a:p>
        </p:txBody>
      </p:sp>
    </p:spTree>
    <p:extLst>
      <p:ext uri="{BB962C8B-B14F-4D97-AF65-F5344CB8AC3E}">
        <p14:creationId xmlns:p14="http://schemas.microsoft.com/office/powerpoint/2010/main" val="3533776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6"/>
          <p:cNvSpPr>
            <a:spLocks noGrp="1" noChangeArrowheads="1"/>
          </p:cNvSpPr>
          <p:nvPr>
            <p:ph type="sldNum" sz="quarter" idx="10"/>
          </p:nvPr>
        </p:nvSpPr>
        <p:spPr>
          <a:ln/>
        </p:spPr>
        <p:txBody>
          <a:bodyPr/>
          <a:lstStyle>
            <a:lvl1pPr>
              <a:defRPr/>
            </a:lvl1pPr>
          </a:lstStyle>
          <a:p>
            <a:pPr>
              <a:defRPr/>
            </a:pPr>
            <a:fld id="{7CA7FE61-D24C-4BD6-AD92-7BF30CF91C58}" type="slidenum">
              <a:rPr lang="fr-FR"/>
              <a:pPr>
                <a:defRPr/>
              </a:pPr>
              <a:t>‹nr.›</a:t>
            </a:fld>
            <a:endParaRPr lang="fr-FR"/>
          </a:p>
        </p:txBody>
      </p:sp>
    </p:spTree>
    <p:extLst>
      <p:ext uri="{BB962C8B-B14F-4D97-AF65-F5344CB8AC3E}">
        <p14:creationId xmlns:p14="http://schemas.microsoft.com/office/powerpoint/2010/main" val="1825416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638800"/>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685800" y="6096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Rectangle 6"/>
          <p:cNvSpPr>
            <a:spLocks noGrp="1" noChangeArrowheads="1"/>
          </p:cNvSpPr>
          <p:nvPr>
            <p:ph type="sldNum" sz="quarter" idx="10"/>
          </p:nvPr>
        </p:nvSpPr>
        <p:spPr>
          <a:ln/>
        </p:spPr>
        <p:txBody>
          <a:bodyPr/>
          <a:lstStyle>
            <a:lvl1pPr>
              <a:defRPr/>
            </a:lvl1pPr>
          </a:lstStyle>
          <a:p>
            <a:pPr>
              <a:defRPr/>
            </a:pPr>
            <a:fld id="{FC475FD8-5571-4F8D-B64E-D6F4D96EAB4D}" type="slidenum">
              <a:rPr lang="fr-FR"/>
              <a:pPr>
                <a:defRPr/>
              </a:pPr>
              <a:t>‹nr.›</a:t>
            </a:fld>
            <a:endParaRPr lang="fr-FR"/>
          </a:p>
        </p:txBody>
      </p:sp>
    </p:spTree>
    <p:extLst>
      <p:ext uri="{BB962C8B-B14F-4D97-AF65-F5344CB8AC3E}">
        <p14:creationId xmlns:p14="http://schemas.microsoft.com/office/powerpoint/2010/main" val="61636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DB029C5A-DC9E-429B-8C3A-953EC51E5026}" type="slidenum">
              <a:rPr lang="fr-FR"/>
              <a:pPr>
                <a:defRPr/>
              </a:pPr>
              <a:t>‹nr.›</a:t>
            </a:fld>
            <a:endParaRPr lang="fr-FR"/>
          </a:p>
        </p:txBody>
      </p:sp>
    </p:spTree>
    <p:extLst>
      <p:ext uri="{BB962C8B-B14F-4D97-AF65-F5344CB8AC3E}">
        <p14:creationId xmlns:p14="http://schemas.microsoft.com/office/powerpoint/2010/main" val="67918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6858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Rectangle 6"/>
          <p:cNvSpPr>
            <a:spLocks noGrp="1" noChangeArrowheads="1"/>
          </p:cNvSpPr>
          <p:nvPr>
            <p:ph type="sldNum" sz="quarter" idx="10"/>
          </p:nvPr>
        </p:nvSpPr>
        <p:spPr>
          <a:ln/>
        </p:spPr>
        <p:txBody>
          <a:bodyPr/>
          <a:lstStyle>
            <a:lvl1pPr>
              <a:defRPr/>
            </a:lvl1pPr>
          </a:lstStyle>
          <a:p>
            <a:pPr>
              <a:defRPr/>
            </a:pPr>
            <a:fld id="{E1C71980-751B-48CF-B437-8DFA2BDC1C16}" type="slidenum">
              <a:rPr lang="fr-FR"/>
              <a:pPr>
                <a:defRPr/>
              </a:pPr>
              <a:t>‹nr.›</a:t>
            </a:fld>
            <a:endParaRPr lang="fr-FR"/>
          </a:p>
        </p:txBody>
      </p:sp>
    </p:spTree>
    <p:extLst>
      <p:ext uri="{BB962C8B-B14F-4D97-AF65-F5344CB8AC3E}">
        <p14:creationId xmlns:p14="http://schemas.microsoft.com/office/powerpoint/2010/main" val="359889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Rectangle 6"/>
          <p:cNvSpPr>
            <a:spLocks noGrp="1" noChangeArrowheads="1"/>
          </p:cNvSpPr>
          <p:nvPr>
            <p:ph type="sldNum" sz="quarter" idx="10"/>
          </p:nvPr>
        </p:nvSpPr>
        <p:spPr>
          <a:ln/>
        </p:spPr>
        <p:txBody>
          <a:bodyPr/>
          <a:lstStyle>
            <a:lvl1pPr>
              <a:defRPr/>
            </a:lvl1pPr>
          </a:lstStyle>
          <a:p>
            <a:pPr>
              <a:defRPr/>
            </a:pPr>
            <a:fld id="{4AA22094-4B9F-4C7A-ABE9-15660C32CFEE}" type="slidenum">
              <a:rPr lang="fr-FR"/>
              <a:pPr>
                <a:defRPr/>
              </a:pPr>
              <a:t>‹nr.›</a:t>
            </a:fld>
            <a:endParaRPr lang="fr-FR"/>
          </a:p>
        </p:txBody>
      </p:sp>
    </p:spTree>
    <p:extLst>
      <p:ext uri="{BB962C8B-B14F-4D97-AF65-F5344CB8AC3E}">
        <p14:creationId xmlns:p14="http://schemas.microsoft.com/office/powerpoint/2010/main" val="57124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Rectangle 6"/>
          <p:cNvSpPr>
            <a:spLocks noGrp="1" noChangeArrowheads="1"/>
          </p:cNvSpPr>
          <p:nvPr>
            <p:ph type="sldNum" sz="quarter" idx="10"/>
          </p:nvPr>
        </p:nvSpPr>
        <p:spPr>
          <a:ln/>
        </p:spPr>
        <p:txBody>
          <a:bodyPr/>
          <a:lstStyle>
            <a:lvl1pPr>
              <a:defRPr/>
            </a:lvl1pPr>
          </a:lstStyle>
          <a:p>
            <a:pPr>
              <a:defRPr/>
            </a:pPr>
            <a:fld id="{3ABB4DDC-CC9F-4DC6-952B-6EB0BF3EC700}" type="slidenum">
              <a:rPr lang="fr-FR"/>
              <a:pPr>
                <a:defRPr/>
              </a:pPr>
              <a:t>‹nr.›</a:t>
            </a:fld>
            <a:endParaRPr lang="fr-FR"/>
          </a:p>
        </p:txBody>
      </p:sp>
    </p:spTree>
    <p:extLst>
      <p:ext uri="{BB962C8B-B14F-4D97-AF65-F5344CB8AC3E}">
        <p14:creationId xmlns:p14="http://schemas.microsoft.com/office/powerpoint/2010/main" val="66914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7691065-AAD4-4E8D-89A2-FEB4DD09ACE1}" type="slidenum">
              <a:rPr lang="fr-FR"/>
              <a:pPr>
                <a:defRPr/>
              </a:pPr>
              <a:t>‹nr.›</a:t>
            </a:fld>
            <a:endParaRPr lang="fr-FR"/>
          </a:p>
        </p:txBody>
      </p:sp>
    </p:spTree>
    <p:extLst>
      <p:ext uri="{BB962C8B-B14F-4D97-AF65-F5344CB8AC3E}">
        <p14:creationId xmlns:p14="http://schemas.microsoft.com/office/powerpoint/2010/main" val="187125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AC50C5A-1EBB-49F5-9CDA-FDAF700919F1}" type="slidenum">
              <a:rPr lang="fr-FR"/>
              <a:pPr>
                <a:defRPr/>
              </a:pPr>
              <a:t>‹nr.›</a:t>
            </a:fld>
            <a:endParaRPr lang="fr-FR"/>
          </a:p>
        </p:txBody>
      </p:sp>
    </p:spTree>
    <p:extLst>
      <p:ext uri="{BB962C8B-B14F-4D97-AF65-F5344CB8AC3E}">
        <p14:creationId xmlns:p14="http://schemas.microsoft.com/office/powerpoint/2010/main" val="74561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FF2B0DE-FF56-48DF-B69A-790B843B9017}" type="slidenum">
              <a:rPr lang="fr-FR"/>
              <a:pPr>
                <a:defRPr/>
              </a:pPr>
              <a:t>‹nr.›</a:t>
            </a:fld>
            <a:endParaRPr lang="fr-FR"/>
          </a:p>
        </p:txBody>
      </p:sp>
    </p:spTree>
    <p:extLst>
      <p:ext uri="{BB962C8B-B14F-4D97-AF65-F5344CB8AC3E}">
        <p14:creationId xmlns:p14="http://schemas.microsoft.com/office/powerpoint/2010/main" val="46135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026" name="Picture 18" descr="ISP-WIV_fond_page_new"/>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914558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609600"/>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Rectangle 3"/>
          <p:cNvSpPr>
            <a:spLocks noGrp="1" noChangeArrowheads="1"/>
          </p:cNvSpPr>
          <p:nvPr>
            <p:ph type="body" idx="1"/>
          </p:nvPr>
        </p:nvSpPr>
        <p:spPr bwMode="auto">
          <a:xfrm>
            <a:off x="685800" y="19812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0" name="Rectangle 6"/>
          <p:cNvSpPr>
            <a:spLocks noGrp="1" noChangeArrowheads="1"/>
          </p:cNvSpPr>
          <p:nvPr>
            <p:ph type="sldNum" sz="quarter" idx="4"/>
          </p:nvPr>
        </p:nvSpPr>
        <p:spPr bwMode="auto">
          <a:xfrm>
            <a:off x="228600" y="6324600"/>
            <a:ext cx="914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800" b="1">
                <a:solidFill>
                  <a:srgbClr val="040404"/>
                </a:solidFill>
              </a:defRPr>
            </a:lvl1pPr>
          </a:lstStyle>
          <a:p>
            <a:pPr>
              <a:defRPr/>
            </a:pPr>
            <a:fld id="{7E345821-572A-44BA-9C80-DDA33FB131E7}" type="slidenum">
              <a:rPr lang="fr-FR"/>
              <a:pPr>
                <a:defRPr/>
              </a:pPr>
              <a:t>‹nr.›</a:t>
            </a:fld>
            <a:endParaRPr lang="fr-FR"/>
          </a:p>
        </p:txBody>
      </p:sp>
    </p:spTree>
  </p:cSld>
  <p:clrMap bg1="lt1" tx1="dk1" bg2="lt2" tx2="dk2" accent1="accent1" accent2="accent2" accent3="accent3" accent4="accent4" accent5="accent5" accent6="accent6" hlink="hlink" folHlink="folHlink"/>
  <p:sldLayoutIdLst>
    <p:sldLayoutId id="2147484693" r:id="rId1"/>
    <p:sldLayoutId id="2147484672" r:id="rId2"/>
    <p:sldLayoutId id="2147484673" r:id="rId3"/>
    <p:sldLayoutId id="2147484674" r:id="rId4"/>
    <p:sldLayoutId id="2147484675" r:id="rId5"/>
    <p:sldLayoutId id="2147484676" r:id="rId6"/>
    <p:sldLayoutId id="2147484677" r:id="rId7"/>
    <p:sldLayoutId id="2147484678" r:id="rId8"/>
    <p:sldLayoutId id="2147484679" r:id="rId9"/>
    <p:sldLayoutId id="2147484680" r:id="rId10"/>
    <p:sldLayoutId id="2147484681" r:id="rId11"/>
    <p:sldLayoutId id="2147484682" r:id="rId12"/>
  </p:sldLayoutIdLst>
  <p:hf hdr="0" ft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ea typeface="ＭＳ Ｐゴシック" pitchFamily="1" charset="-128"/>
        </a:defRPr>
      </a:lvl2pPr>
      <a:lvl3pPr algn="l" rtl="0" eaLnBrk="0" fontAlgn="base" hangingPunct="0">
        <a:spcBef>
          <a:spcPct val="0"/>
        </a:spcBef>
        <a:spcAft>
          <a:spcPct val="0"/>
        </a:spcAft>
        <a:defRPr sz="3400">
          <a:solidFill>
            <a:schemeClr val="tx2"/>
          </a:solidFill>
          <a:latin typeface="Arial" charset="0"/>
          <a:ea typeface="ＭＳ Ｐゴシック" pitchFamily="1" charset="-128"/>
        </a:defRPr>
      </a:lvl3pPr>
      <a:lvl4pPr algn="l" rtl="0" eaLnBrk="0" fontAlgn="base" hangingPunct="0">
        <a:spcBef>
          <a:spcPct val="0"/>
        </a:spcBef>
        <a:spcAft>
          <a:spcPct val="0"/>
        </a:spcAft>
        <a:defRPr sz="3400">
          <a:solidFill>
            <a:schemeClr val="tx2"/>
          </a:solidFill>
          <a:latin typeface="Arial" charset="0"/>
          <a:ea typeface="ＭＳ Ｐゴシック" pitchFamily="1" charset="-128"/>
        </a:defRPr>
      </a:lvl4pPr>
      <a:lvl5pPr algn="l" rtl="0" eaLnBrk="0" fontAlgn="base" hangingPunct="0">
        <a:spcBef>
          <a:spcPct val="0"/>
        </a:spcBef>
        <a:spcAft>
          <a:spcPct val="0"/>
        </a:spcAft>
        <a:defRPr sz="3400">
          <a:solidFill>
            <a:schemeClr val="tx2"/>
          </a:solidFill>
          <a:latin typeface="Arial" charset="0"/>
          <a:ea typeface="ＭＳ Ｐゴシック" pitchFamily="1" charset="-128"/>
        </a:defRPr>
      </a:lvl5pPr>
      <a:lvl6pPr marL="457200" algn="l" rtl="0" fontAlgn="base">
        <a:spcBef>
          <a:spcPct val="0"/>
        </a:spcBef>
        <a:spcAft>
          <a:spcPct val="0"/>
        </a:spcAft>
        <a:defRPr sz="3400">
          <a:solidFill>
            <a:schemeClr val="tx2"/>
          </a:solidFill>
          <a:latin typeface="Arial" charset="0"/>
          <a:ea typeface="ＭＳ Ｐゴシック" pitchFamily="1" charset="-128"/>
        </a:defRPr>
      </a:lvl6pPr>
      <a:lvl7pPr marL="914400" algn="l" rtl="0" fontAlgn="base">
        <a:spcBef>
          <a:spcPct val="0"/>
        </a:spcBef>
        <a:spcAft>
          <a:spcPct val="0"/>
        </a:spcAft>
        <a:defRPr sz="3400">
          <a:solidFill>
            <a:schemeClr val="tx2"/>
          </a:solidFill>
          <a:latin typeface="Arial" charset="0"/>
          <a:ea typeface="ＭＳ Ｐゴシック" pitchFamily="1" charset="-128"/>
        </a:defRPr>
      </a:lvl7pPr>
      <a:lvl8pPr marL="1371600" algn="l" rtl="0" fontAlgn="base">
        <a:spcBef>
          <a:spcPct val="0"/>
        </a:spcBef>
        <a:spcAft>
          <a:spcPct val="0"/>
        </a:spcAft>
        <a:defRPr sz="3400">
          <a:solidFill>
            <a:schemeClr val="tx2"/>
          </a:solidFill>
          <a:latin typeface="Arial" charset="0"/>
          <a:ea typeface="ＭＳ Ｐゴシック" pitchFamily="1" charset="-128"/>
        </a:defRPr>
      </a:lvl8pPr>
      <a:lvl9pPr marL="1828800" algn="l" rtl="0" fontAlgn="base">
        <a:spcBef>
          <a:spcPct val="0"/>
        </a:spcBef>
        <a:spcAft>
          <a:spcPct val="0"/>
        </a:spcAft>
        <a:defRPr sz="3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SzPct val="70000"/>
        <a:buFont typeface="Times" pitchFamily="1" charset="0"/>
        <a:defRPr sz="2600">
          <a:solidFill>
            <a:schemeClr val="tx1"/>
          </a:solidFill>
          <a:latin typeface="+mn-lt"/>
          <a:ea typeface="+mn-ea"/>
          <a:cs typeface="+mn-cs"/>
        </a:defRPr>
      </a:lvl1pPr>
      <a:lvl2pPr marL="742950" indent="-209550" algn="l" rtl="0" eaLnBrk="0" fontAlgn="base" hangingPunct="0">
        <a:spcBef>
          <a:spcPct val="20000"/>
        </a:spcBef>
        <a:spcAft>
          <a:spcPct val="0"/>
        </a:spcAft>
        <a:buSzPct val="70000"/>
        <a:buFont typeface="Times" pitchFamily="1" charset="0"/>
        <a:buChar char="•"/>
        <a:defRPr sz="2400">
          <a:solidFill>
            <a:schemeClr val="tx1"/>
          </a:solidFill>
          <a:latin typeface="+mn-lt"/>
          <a:ea typeface="+mn-ea"/>
        </a:defRPr>
      </a:lvl2pPr>
      <a:lvl3pPr marL="1162050" indent="-228600" algn="l" rtl="0" eaLnBrk="0" fontAlgn="base" hangingPunct="0">
        <a:spcBef>
          <a:spcPct val="20000"/>
        </a:spcBef>
        <a:spcAft>
          <a:spcPct val="0"/>
        </a:spcAft>
        <a:buSzPct val="70000"/>
        <a:buFont typeface="Times" pitchFamily="1" charset="0"/>
        <a:buChar char="•"/>
        <a:defRPr sz="2000">
          <a:solidFill>
            <a:schemeClr val="tx1"/>
          </a:solidFill>
          <a:latin typeface="+mn-lt"/>
          <a:ea typeface="+mn-ea"/>
        </a:defRPr>
      </a:lvl3pPr>
      <a:lvl4pPr marL="1600200" indent="-228600" algn="l" rtl="0" eaLnBrk="0" fontAlgn="base" hangingPunct="0">
        <a:spcBef>
          <a:spcPct val="20000"/>
        </a:spcBef>
        <a:spcAft>
          <a:spcPct val="0"/>
        </a:spcAft>
        <a:buSzPct val="70000"/>
        <a:buFont typeface="Times" pitchFamily="1" charset="0"/>
        <a:buChar char="•"/>
        <a:defRPr sz="1600">
          <a:solidFill>
            <a:schemeClr val="tx1"/>
          </a:solidFill>
          <a:latin typeface="+mn-lt"/>
          <a:ea typeface="+mn-ea"/>
        </a:defRPr>
      </a:lvl4pPr>
      <a:lvl5pPr marL="2057400" indent="-228600" algn="l" rtl="0" eaLnBrk="0" fontAlgn="base" hangingPunct="0">
        <a:spcBef>
          <a:spcPct val="20000"/>
        </a:spcBef>
        <a:spcAft>
          <a:spcPct val="0"/>
        </a:spcAft>
        <a:buSzPct val="70000"/>
        <a:buFont typeface="Times" pitchFamily="1" charset="0"/>
        <a:buChar char="•"/>
        <a:defRPr sz="1400">
          <a:solidFill>
            <a:schemeClr val="tx1"/>
          </a:solidFill>
          <a:latin typeface="+mn-lt"/>
          <a:ea typeface="+mn-ea"/>
        </a:defRPr>
      </a:lvl5pPr>
      <a:lvl6pPr marL="25146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6pPr>
      <a:lvl7pPr marL="29718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7pPr>
      <a:lvl8pPr marL="34290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8pPr>
      <a:lvl9pPr marL="38862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00"/>
        </a:solidFill>
        <a:effectLst/>
      </p:bgPr>
    </p:bg>
    <p:spTree>
      <p:nvGrpSpPr>
        <p:cNvPr id="1" name=""/>
        <p:cNvGrpSpPr/>
        <p:nvPr/>
      </p:nvGrpSpPr>
      <p:grpSpPr>
        <a:xfrm>
          <a:off x="0" y="0"/>
          <a:ext cx="0" cy="0"/>
          <a:chOff x="0" y="0"/>
          <a:chExt cx="0" cy="0"/>
        </a:xfrm>
      </p:grpSpPr>
      <p:pic>
        <p:nvPicPr>
          <p:cNvPr id="2050" name="Picture 2" descr="ISP-WIV_fond_page_new"/>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0" y="4763"/>
            <a:ext cx="914558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685800" y="609600"/>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2052" name="Rectangle 4"/>
          <p:cNvSpPr>
            <a:spLocks noGrp="1" noChangeArrowheads="1"/>
          </p:cNvSpPr>
          <p:nvPr>
            <p:ph type="body" idx="1"/>
          </p:nvPr>
        </p:nvSpPr>
        <p:spPr bwMode="auto">
          <a:xfrm>
            <a:off x="685800" y="1981200"/>
            <a:ext cx="7772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0" name="Rectangle 6"/>
          <p:cNvSpPr>
            <a:spLocks noGrp="1" noChangeArrowheads="1"/>
          </p:cNvSpPr>
          <p:nvPr>
            <p:ph type="sldNum" sz="quarter" idx="4"/>
          </p:nvPr>
        </p:nvSpPr>
        <p:spPr bwMode="auto">
          <a:xfrm>
            <a:off x="228600" y="6324600"/>
            <a:ext cx="914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800" b="1">
                <a:solidFill>
                  <a:srgbClr val="040404"/>
                </a:solidFill>
              </a:defRPr>
            </a:lvl1pPr>
          </a:lstStyle>
          <a:p>
            <a:pPr>
              <a:defRPr/>
            </a:pPr>
            <a:fld id="{E2F5335C-AEF5-4D03-B12A-DB65E7C0223D}" type="slidenum">
              <a:rPr lang="fr-FR"/>
              <a:pPr>
                <a:defRPr/>
              </a:pPr>
              <a:t>‹nr.›</a:t>
            </a:fld>
            <a:endParaRPr lang="fr-FR"/>
          </a:p>
        </p:txBody>
      </p:sp>
    </p:spTree>
  </p:cSld>
  <p:clrMap bg1="lt1" tx1="dk1" bg2="lt2" tx2="dk2" accent1="accent1" accent2="accent2" accent3="accent3" accent4="accent4" accent5="accent5" accent6="accent6" hlink="hlink" folHlink="folHlink"/>
  <p:sldLayoutIdLst>
    <p:sldLayoutId id="2147484694"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Lst>
  <p:hf hdr="0" ft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ea typeface="ＭＳ Ｐゴシック" pitchFamily="1" charset="-128"/>
        </a:defRPr>
      </a:lvl2pPr>
      <a:lvl3pPr algn="l" rtl="0" eaLnBrk="0" fontAlgn="base" hangingPunct="0">
        <a:spcBef>
          <a:spcPct val="0"/>
        </a:spcBef>
        <a:spcAft>
          <a:spcPct val="0"/>
        </a:spcAft>
        <a:defRPr sz="3400">
          <a:solidFill>
            <a:schemeClr val="tx2"/>
          </a:solidFill>
          <a:latin typeface="Arial" charset="0"/>
          <a:ea typeface="ＭＳ Ｐゴシック" pitchFamily="1" charset="-128"/>
        </a:defRPr>
      </a:lvl3pPr>
      <a:lvl4pPr algn="l" rtl="0" eaLnBrk="0" fontAlgn="base" hangingPunct="0">
        <a:spcBef>
          <a:spcPct val="0"/>
        </a:spcBef>
        <a:spcAft>
          <a:spcPct val="0"/>
        </a:spcAft>
        <a:defRPr sz="3400">
          <a:solidFill>
            <a:schemeClr val="tx2"/>
          </a:solidFill>
          <a:latin typeface="Arial" charset="0"/>
          <a:ea typeface="ＭＳ Ｐゴシック" pitchFamily="1" charset="-128"/>
        </a:defRPr>
      </a:lvl4pPr>
      <a:lvl5pPr algn="l" rtl="0" eaLnBrk="0" fontAlgn="base" hangingPunct="0">
        <a:spcBef>
          <a:spcPct val="0"/>
        </a:spcBef>
        <a:spcAft>
          <a:spcPct val="0"/>
        </a:spcAft>
        <a:defRPr sz="3400">
          <a:solidFill>
            <a:schemeClr val="tx2"/>
          </a:solidFill>
          <a:latin typeface="Arial" charset="0"/>
          <a:ea typeface="ＭＳ Ｐゴシック" pitchFamily="1" charset="-128"/>
        </a:defRPr>
      </a:lvl5pPr>
      <a:lvl6pPr marL="457200" algn="l" rtl="0" fontAlgn="base">
        <a:spcBef>
          <a:spcPct val="0"/>
        </a:spcBef>
        <a:spcAft>
          <a:spcPct val="0"/>
        </a:spcAft>
        <a:defRPr sz="3400">
          <a:solidFill>
            <a:schemeClr val="tx2"/>
          </a:solidFill>
          <a:latin typeface="Arial" charset="0"/>
          <a:ea typeface="ＭＳ Ｐゴシック" pitchFamily="1" charset="-128"/>
        </a:defRPr>
      </a:lvl6pPr>
      <a:lvl7pPr marL="914400" algn="l" rtl="0" fontAlgn="base">
        <a:spcBef>
          <a:spcPct val="0"/>
        </a:spcBef>
        <a:spcAft>
          <a:spcPct val="0"/>
        </a:spcAft>
        <a:defRPr sz="3400">
          <a:solidFill>
            <a:schemeClr val="tx2"/>
          </a:solidFill>
          <a:latin typeface="Arial" charset="0"/>
          <a:ea typeface="ＭＳ Ｐゴシック" pitchFamily="1" charset="-128"/>
        </a:defRPr>
      </a:lvl7pPr>
      <a:lvl8pPr marL="1371600" algn="l" rtl="0" fontAlgn="base">
        <a:spcBef>
          <a:spcPct val="0"/>
        </a:spcBef>
        <a:spcAft>
          <a:spcPct val="0"/>
        </a:spcAft>
        <a:defRPr sz="3400">
          <a:solidFill>
            <a:schemeClr val="tx2"/>
          </a:solidFill>
          <a:latin typeface="Arial" charset="0"/>
          <a:ea typeface="ＭＳ Ｐゴシック" pitchFamily="1" charset="-128"/>
        </a:defRPr>
      </a:lvl8pPr>
      <a:lvl9pPr marL="1828800" algn="l" rtl="0" fontAlgn="base">
        <a:spcBef>
          <a:spcPct val="0"/>
        </a:spcBef>
        <a:spcAft>
          <a:spcPct val="0"/>
        </a:spcAft>
        <a:defRPr sz="3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SzPct val="70000"/>
        <a:buFont typeface="Times" pitchFamily="1" charset="0"/>
        <a:defRPr sz="2600">
          <a:solidFill>
            <a:schemeClr val="tx1"/>
          </a:solidFill>
          <a:latin typeface="+mn-lt"/>
          <a:ea typeface="+mn-ea"/>
          <a:cs typeface="+mn-cs"/>
        </a:defRPr>
      </a:lvl1pPr>
      <a:lvl2pPr marL="742950" indent="-209550" algn="l" rtl="0" eaLnBrk="0" fontAlgn="base" hangingPunct="0">
        <a:spcBef>
          <a:spcPct val="20000"/>
        </a:spcBef>
        <a:spcAft>
          <a:spcPct val="0"/>
        </a:spcAft>
        <a:buSzPct val="70000"/>
        <a:buFont typeface="Times" pitchFamily="1" charset="0"/>
        <a:buChar char="•"/>
        <a:defRPr sz="2400">
          <a:solidFill>
            <a:schemeClr val="tx1"/>
          </a:solidFill>
          <a:latin typeface="+mn-lt"/>
          <a:ea typeface="+mn-ea"/>
        </a:defRPr>
      </a:lvl2pPr>
      <a:lvl3pPr marL="1162050" indent="-228600" algn="l" rtl="0" eaLnBrk="0" fontAlgn="base" hangingPunct="0">
        <a:spcBef>
          <a:spcPct val="20000"/>
        </a:spcBef>
        <a:spcAft>
          <a:spcPct val="0"/>
        </a:spcAft>
        <a:buSzPct val="70000"/>
        <a:buFont typeface="Times" pitchFamily="1" charset="0"/>
        <a:buChar char="•"/>
        <a:defRPr sz="2000">
          <a:solidFill>
            <a:schemeClr val="tx1"/>
          </a:solidFill>
          <a:latin typeface="+mn-lt"/>
          <a:ea typeface="+mn-ea"/>
        </a:defRPr>
      </a:lvl3pPr>
      <a:lvl4pPr marL="1600200" indent="-228600" algn="l" rtl="0" eaLnBrk="0" fontAlgn="base" hangingPunct="0">
        <a:spcBef>
          <a:spcPct val="20000"/>
        </a:spcBef>
        <a:spcAft>
          <a:spcPct val="0"/>
        </a:spcAft>
        <a:buSzPct val="70000"/>
        <a:buFont typeface="Times" pitchFamily="1" charset="0"/>
        <a:buChar char="•"/>
        <a:defRPr sz="1600">
          <a:solidFill>
            <a:schemeClr val="tx1"/>
          </a:solidFill>
          <a:latin typeface="+mn-lt"/>
          <a:ea typeface="+mn-ea"/>
        </a:defRPr>
      </a:lvl4pPr>
      <a:lvl5pPr marL="2057400" indent="-228600" algn="l" rtl="0" eaLnBrk="0" fontAlgn="base" hangingPunct="0">
        <a:spcBef>
          <a:spcPct val="20000"/>
        </a:spcBef>
        <a:spcAft>
          <a:spcPct val="0"/>
        </a:spcAft>
        <a:buSzPct val="70000"/>
        <a:buFont typeface="Times" pitchFamily="1" charset="0"/>
        <a:buChar char="•"/>
        <a:defRPr sz="1400">
          <a:solidFill>
            <a:schemeClr val="tx1"/>
          </a:solidFill>
          <a:latin typeface="+mn-lt"/>
          <a:ea typeface="+mn-ea"/>
        </a:defRPr>
      </a:lvl5pPr>
      <a:lvl6pPr marL="25146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6pPr>
      <a:lvl7pPr marL="29718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7pPr>
      <a:lvl8pPr marL="34290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8pPr>
      <a:lvl9pPr marL="3886200" indent="-228600" algn="l" rtl="0" fontAlgn="base">
        <a:spcBef>
          <a:spcPct val="20000"/>
        </a:spcBef>
        <a:spcAft>
          <a:spcPct val="0"/>
        </a:spcAft>
        <a:buSzPct val="70000"/>
        <a:buFont typeface="Times" pitchFamily="1" charset="0"/>
        <a:buChar char="•"/>
        <a:defRPr sz="1400">
          <a:solidFill>
            <a:schemeClr val="tx1"/>
          </a:solidFill>
          <a:latin typeface="+mn-lt"/>
          <a:ea typeface="+mn-ea"/>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ncbi.nlm.nih.gov/pubmed/228528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2438400"/>
            <a:ext cx="7924800" cy="1143000"/>
          </a:xfrm>
        </p:spPr>
        <p:txBody>
          <a:bodyPr/>
          <a:lstStyle/>
          <a:p>
            <a:pPr algn="ctr" eaLnBrk="1" hangingPunct="1"/>
            <a:r>
              <a:rPr lang="en-US" sz="2600" b="1" dirty="0" smtClean="0"/>
              <a:t/>
            </a:r>
            <a:br>
              <a:rPr lang="en-US" sz="2600" b="1" dirty="0" smtClean="0"/>
            </a:br>
            <a:r>
              <a:rPr lang="en-US" sz="2600" b="1" dirty="0"/>
              <a:t>Alleviating ecological bias in linking radon exposure to </a:t>
            </a:r>
            <a:r>
              <a:rPr lang="en-US" sz="2600" b="1" dirty="0" smtClean="0"/>
              <a:t>acute childhood </a:t>
            </a:r>
            <a:r>
              <a:rPr lang="en-US" sz="2600" b="1" dirty="0" err="1" smtClean="0"/>
              <a:t>leukaemia</a:t>
            </a:r>
            <a:endParaRPr lang="gl-ES" sz="2800" dirty="0" smtClean="0"/>
          </a:p>
        </p:txBody>
      </p:sp>
      <p:sp>
        <p:nvSpPr>
          <p:cNvPr id="5123" name="Text Box 8"/>
          <p:cNvSpPr txBox="1">
            <a:spLocks noChangeArrowheads="1"/>
          </p:cNvSpPr>
          <p:nvPr/>
        </p:nvSpPr>
        <p:spPr bwMode="auto">
          <a:xfrm>
            <a:off x="533400" y="6400800"/>
            <a:ext cx="43434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fr-BE" sz="800" dirty="0">
                <a:solidFill>
                  <a:schemeClr val="bg1"/>
                </a:solidFill>
              </a:rPr>
              <a:t>Rue Juliette </a:t>
            </a:r>
            <a:r>
              <a:rPr lang="fr-BE" sz="800" dirty="0" err="1">
                <a:solidFill>
                  <a:schemeClr val="bg1"/>
                </a:solidFill>
              </a:rPr>
              <a:t>Wytsmanstraat</a:t>
            </a:r>
            <a:r>
              <a:rPr lang="fr-BE" sz="800">
                <a:solidFill>
                  <a:schemeClr val="bg1"/>
                </a:solidFill>
              </a:rPr>
              <a:t> 14 | 1050 Brussels | Belgium</a:t>
            </a:r>
          </a:p>
          <a:p>
            <a:r>
              <a:rPr lang="fr-BE" sz="800">
                <a:solidFill>
                  <a:schemeClr val="bg1"/>
                </a:solidFill>
              </a:rPr>
              <a:t>T +32 2 642 51 11 | F +32 2 642 50 01 | email: info@iph.fgov.be | www.iph.fgov.be </a:t>
            </a:r>
            <a:endParaRPr lang="fr-FR" sz="800">
              <a:solidFill>
                <a:schemeClr val="bg1"/>
              </a:solidFill>
            </a:endParaRPr>
          </a:p>
        </p:txBody>
      </p:sp>
      <p:sp>
        <p:nvSpPr>
          <p:cNvPr id="5124" name="Rectangle 5"/>
          <p:cNvSpPr>
            <a:spLocks noChangeArrowheads="1"/>
          </p:cNvSpPr>
          <p:nvPr/>
        </p:nvSpPr>
        <p:spPr bwMode="auto">
          <a:xfrm>
            <a:off x="381000" y="4038600"/>
            <a:ext cx="82946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buSzPct val="70000"/>
              <a:buFont typeface="Times" pitchFamily="1" charset="0"/>
              <a:buNone/>
            </a:pPr>
            <a:r>
              <a:rPr lang="nl-BE" sz="1800" b="1" u="sng" dirty="0" smtClean="0"/>
              <a:t>De Smedt T</a:t>
            </a:r>
            <a:r>
              <a:rPr lang="nl-BE" sz="1800" dirty="0" smtClean="0"/>
              <a:t>, Simons </a:t>
            </a:r>
            <a:r>
              <a:rPr lang="nl-BE" sz="1800" dirty="0"/>
              <a:t>K, </a:t>
            </a:r>
            <a:r>
              <a:rPr lang="nl-BE" sz="1800" dirty="0" err="1"/>
              <a:t>Francart</a:t>
            </a:r>
            <a:r>
              <a:rPr lang="nl-BE" sz="1800" dirty="0"/>
              <a:t> J, </a:t>
            </a:r>
            <a:r>
              <a:rPr lang="nl-BE" sz="1800" dirty="0" err="1"/>
              <a:t>Poffijn</a:t>
            </a:r>
            <a:r>
              <a:rPr lang="nl-BE" sz="1800" dirty="0"/>
              <a:t> A, </a:t>
            </a:r>
            <a:r>
              <a:rPr lang="nl-BE" sz="1800" dirty="0" smtClean="0"/>
              <a:t>Van </a:t>
            </a:r>
            <a:r>
              <a:rPr lang="nl-BE" sz="1800" dirty="0"/>
              <a:t>Nieuwenhuyse </a:t>
            </a:r>
            <a:r>
              <a:rPr lang="nl-BE" sz="1800" dirty="0" smtClean="0"/>
              <a:t>A</a:t>
            </a:r>
            <a:r>
              <a:rPr lang="fr-FR" sz="1800" dirty="0" smtClean="0"/>
              <a:t> </a:t>
            </a:r>
            <a:endParaRPr lang="en-US" sz="1800" dirty="0"/>
          </a:p>
          <a:p>
            <a:pPr marL="342900" indent="-342900" algn="ctr">
              <a:spcBef>
                <a:spcPct val="20000"/>
              </a:spcBef>
              <a:buSzPct val="70000"/>
              <a:buFont typeface="Times" pitchFamily="1" charset="0"/>
              <a:buNone/>
            </a:pPr>
            <a:endParaRPr lang="en-US" sz="2000" b="1" dirty="0"/>
          </a:p>
          <a:p>
            <a:pPr marL="342900" indent="-342900" algn="ctr">
              <a:spcBef>
                <a:spcPct val="20000"/>
              </a:spcBef>
              <a:buSzPct val="70000"/>
              <a:buFont typeface="Times" pitchFamily="1" charset="0"/>
              <a:buNone/>
            </a:pPr>
            <a:r>
              <a:rPr lang="en-US" sz="2000" b="1" dirty="0" smtClean="0"/>
              <a:t>Environmental Health Conference</a:t>
            </a:r>
          </a:p>
          <a:p>
            <a:pPr marL="342900" indent="-342900" algn="ctr">
              <a:spcBef>
                <a:spcPct val="20000"/>
              </a:spcBef>
              <a:buSzPct val="70000"/>
              <a:buFont typeface="Times" pitchFamily="1" charset="0"/>
              <a:buNone/>
            </a:pPr>
            <a:r>
              <a:rPr lang="en-US" sz="2000" b="1" dirty="0" smtClean="0"/>
              <a:t>Basel, 19-23 August 2013</a:t>
            </a:r>
            <a:endParaRPr lang="en-US" sz="18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106" t="8209" r="30493" b="66780"/>
          <a:stretch/>
        </p:blipFill>
        <p:spPr bwMode="auto">
          <a:xfrm>
            <a:off x="5800544" y="0"/>
            <a:ext cx="3343456" cy="161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Proposed</a:t>
            </a:r>
            <a:r>
              <a:rPr lang="nl-BE" dirty="0" smtClean="0"/>
              <a:t> solution</a:t>
            </a:r>
            <a:endParaRPr lang="en-GB"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609852" y="3352800"/>
                <a:ext cx="7772400" cy="4267200"/>
              </a:xfrm>
            </p:spPr>
            <p:txBody>
              <a:bodyPr/>
              <a:lstStyle/>
              <a:p>
                <a:endParaRPr lang="nl-BE" dirty="0" smtClean="0"/>
              </a:p>
              <a:p>
                <a:pPr marL="0" indent="0"/>
                <a:r>
                  <a:rPr lang="nl-BE" dirty="0" err="1" smtClean="0"/>
                  <a:t>Estimation</a:t>
                </a:r>
                <a:r>
                  <a:rPr lang="nl-BE" dirty="0" smtClean="0"/>
                  <a:t> of </a:t>
                </a:r>
                <a14:m>
                  <m:oMath xmlns:m="http://schemas.openxmlformats.org/officeDocument/2006/math">
                    <m:sSup>
                      <m:sSupPr>
                        <m:ctrlPr>
                          <a:rPr lang="nl-BE" b="0" i="1" smtClean="0">
                            <a:latin typeface="Cambria Math"/>
                          </a:rPr>
                        </m:ctrlPr>
                      </m:sSupPr>
                      <m:e>
                        <m:r>
                          <a:rPr lang="nl-BE" b="0" i="1" smtClean="0">
                            <a:latin typeface="Cambria Math"/>
                          </a:rPr>
                          <m:t>𝛼</m:t>
                        </m:r>
                      </m:e>
                      <m:sup>
                        <m:r>
                          <a:rPr lang="nl-BE" b="0" i="1" smtClean="0">
                            <a:latin typeface="Cambria Math"/>
                          </a:rPr>
                          <m:t> </m:t>
                        </m:r>
                      </m:sup>
                    </m:sSup>
                  </m:oMath>
                </a14:m>
                <a:r>
                  <a:rPr lang="en-GB" dirty="0" smtClean="0"/>
                  <a:t>and </a:t>
                </a:r>
                <a14:m>
                  <m:oMath xmlns:m="http://schemas.openxmlformats.org/officeDocument/2006/math">
                    <m:sSup>
                      <m:sSupPr>
                        <m:ctrlPr>
                          <a:rPr lang="nl-BE" b="0" i="1" smtClean="0">
                            <a:latin typeface="Cambria Math"/>
                          </a:rPr>
                        </m:ctrlPr>
                      </m:sSupPr>
                      <m:e>
                        <m:r>
                          <a:rPr lang="nl-BE" b="0" i="1" smtClean="0">
                            <a:latin typeface="Cambria Math"/>
                          </a:rPr>
                          <m:t>𝛽</m:t>
                        </m:r>
                      </m:e>
                      <m:sup>
                        <m:r>
                          <a:rPr lang="nl-BE" b="0" i="1" smtClean="0">
                            <a:latin typeface="Cambria Math"/>
                          </a:rPr>
                          <m:t> </m:t>
                        </m:r>
                      </m:sup>
                    </m:sSup>
                    <m:r>
                      <a:rPr lang="en-GB" b="0" i="1" smtClean="0">
                        <a:latin typeface="Cambria Math"/>
                      </a:rPr>
                      <m:t>:</m:t>
                    </m:r>
                  </m:oMath>
                </a14:m>
                <a:endParaRPr lang="en-GB" b="0" dirty="0" smtClean="0"/>
              </a:p>
              <a:p>
                <a:pPr marL="514350" indent="-514350">
                  <a:buAutoNum type="arabicPeriod"/>
                </a:pPr>
                <a:r>
                  <a:rPr lang="nl-BE" dirty="0" err="1" smtClean="0"/>
                  <a:t>Numerically</a:t>
                </a:r>
                <a:r>
                  <a:rPr lang="nl-BE" dirty="0" smtClean="0"/>
                  <a:t> </a:t>
                </a:r>
                <a:r>
                  <a:rPr lang="nl-BE" dirty="0" err="1" smtClean="0"/>
                  <a:t>calculate</a:t>
                </a:r>
                <a:r>
                  <a:rPr lang="nl-BE" dirty="0" smtClean="0"/>
                  <a:t> the </a:t>
                </a:r>
                <a:r>
                  <a:rPr lang="nl-BE" dirty="0" err="1" smtClean="0"/>
                  <a:t>integral</a:t>
                </a:r>
                <a:endParaRPr lang="nl-BE" dirty="0" smtClean="0"/>
              </a:p>
              <a:p>
                <a:pPr marL="514350" indent="-514350">
                  <a:buFont typeface="+mj-lt"/>
                  <a:buAutoNum type="arabicPeriod"/>
                </a:pPr>
                <a:r>
                  <a:rPr lang="nl-BE" dirty="0" smtClean="0"/>
                  <a:t>Op</a:t>
                </a:r>
                <a:r>
                  <a:rPr lang="nl-BE" dirty="0"/>
                  <a:t>timize the </a:t>
                </a:r>
                <a:r>
                  <a:rPr lang="nl-BE" dirty="0" err="1"/>
                  <a:t>resulting</a:t>
                </a:r>
                <a:r>
                  <a:rPr lang="nl-BE" dirty="0"/>
                  <a:t> </a:t>
                </a:r>
                <a:r>
                  <a:rPr lang="nl-BE" dirty="0" err="1"/>
                  <a:t>function</a:t>
                </a:r>
                <a:r>
                  <a:rPr lang="nl-BE" dirty="0"/>
                  <a:t> of </a:t>
                </a:r>
                <a14:m>
                  <m:oMath xmlns:m="http://schemas.openxmlformats.org/officeDocument/2006/math">
                    <m:sSup>
                      <m:sSupPr>
                        <m:ctrlPr>
                          <a:rPr lang="nl-BE" i="1">
                            <a:latin typeface="Cambria Math"/>
                          </a:rPr>
                        </m:ctrlPr>
                      </m:sSupPr>
                      <m:e>
                        <m:r>
                          <a:rPr lang="nl-BE" i="1">
                            <a:latin typeface="Cambria Math"/>
                          </a:rPr>
                          <m:t>𝛼</m:t>
                        </m:r>
                      </m:e>
                      <m:sup>
                        <m:r>
                          <a:rPr lang="nl-BE" i="1">
                            <a:latin typeface="Cambria Math"/>
                          </a:rPr>
                          <m:t> </m:t>
                        </m:r>
                      </m:sup>
                    </m:sSup>
                  </m:oMath>
                </a14:m>
                <a:r>
                  <a:rPr lang="en-GB" dirty="0"/>
                  <a:t> and </a:t>
                </a:r>
                <a14:m>
                  <m:oMath xmlns:m="http://schemas.openxmlformats.org/officeDocument/2006/math">
                    <m:sSup>
                      <m:sSupPr>
                        <m:ctrlPr>
                          <a:rPr lang="nl-BE" i="1">
                            <a:latin typeface="Cambria Math"/>
                          </a:rPr>
                        </m:ctrlPr>
                      </m:sSupPr>
                      <m:e>
                        <m:r>
                          <a:rPr lang="nl-BE" i="1">
                            <a:latin typeface="Cambria Math"/>
                          </a:rPr>
                          <m:t>𝛽</m:t>
                        </m:r>
                      </m:e>
                      <m:sup>
                        <m:r>
                          <a:rPr lang="nl-BE" i="1">
                            <a:latin typeface="Cambria Math"/>
                          </a:rPr>
                          <m:t> </m:t>
                        </m:r>
                      </m:sup>
                    </m:sSup>
                  </m:oMath>
                </a14:m>
                <a:r>
                  <a:rPr lang="en-GB" dirty="0" smtClean="0"/>
                  <a:t>via the </a:t>
                </a:r>
                <a:r>
                  <a:rPr lang="nl-BE" dirty="0" err="1" smtClean="0"/>
                  <a:t>binomial</a:t>
                </a:r>
                <a:r>
                  <a:rPr lang="nl-BE" dirty="0" smtClean="0"/>
                  <a:t> </a:t>
                </a:r>
                <a:r>
                  <a:rPr lang="nl-BE" dirty="0" err="1" smtClean="0"/>
                  <a:t>loglikelihood</a:t>
                </a:r>
                <a:r>
                  <a:rPr lang="nl-BE" dirty="0" smtClean="0"/>
                  <a:t>:</a:t>
                </a:r>
                <a:r>
                  <a:rPr lang="en-GB" i="1" dirty="0" smtClean="0">
                    <a:latin typeface="Cambria Math"/>
                  </a:rPr>
                  <a:t/>
                </a:r>
                <a:br>
                  <a:rPr lang="en-GB" i="1" dirty="0" smtClean="0">
                    <a:latin typeface="Cambria Math"/>
                  </a:rPr>
                </a:br>
                <a14:m>
                  <m:oMath xmlns:m="http://schemas.openxmlformats.org/officeDocument/2006/math">
                    <m:r>
                      <a:rPr lang="nl-BE" i="1">
                        <a:latin typeface="Cambria Math"/>
                      </a:rPr>
                      <m:t>𝑙</m:t>
                    </m:r>
                    <m:d>
                      <m:dPr>
                        <m:ctrlPr>
                          <a:rPr lang="nl-BE" i="1">
                            <a:latin typeface="Cambria Math"/>
                          </a:rPr>
                        </m:ctrlPr>
                      </m:dPr>
                      <m:e>
                        <m:r>
                          <a:rPr lang="nl-BE" i="1">
                            <a:latin typeface="Cambria Math"/>
                          </a:rPr>
                          <m:t>𝑝</m:t>
                        </m:r>
                        <m:d>
                          <m:dPr>
                            <m:ctrlPr>
                              <a:rPr lang="nl-BE" i="1">
                                <a:latin typeface="Cambria Math"/>
                              </a:rPr>
                            </m:ctrlPr>
                          </m:dPr>
                          <m:e>
                            <m:r>
                              <a:rPr lang="nl-BE" i="1">
                                <a:latin typeface="Cambria Math"/>
                              </a:rPr>
                              <m:t>𝛼</m:t>
                            </m:r>
                            <m:r>
                              <a:rPr lang="nl-BE" i="1">
                                <a:latin typeface="Cambria Math"/>
                              </a:rPr>
                              <m:t>,</m:t>
                            </m:r>
                            <m:r>
                              <a:rPr lang="nl-BE" i="1">
                                <a:latin typeface="Cambria Math"/>
                              </a:rPr>
                              <m:t>𝛽</m:t>
                            </m:r>
                          </m:e>
                        </m:d>
                      </m:e>
                    </m:d>
                    <m:r>
                      <a:rPr lang="nl-BE" i="1">
                        <a:latin typeface="Cambria Math"/>
                      </a:rPr>
                      <m:t>=</m:t>
                    </m:r>
                    <m:sSub>
                      <m:sSubPr>
                        <m:ctrlPr>
                          <a:rPr lang="nl-BE" i="1">
                            <a:latin typeface="Cambria Math"/>
                          </a:rPr>
                        </m:ctrlPr>
                      </m:sSubPr>
                      <m:e>
                        <m:r>
                          <a:rPr lang="nl-BE" i="1">
                            <a:latin typeface="Cambria Math"/>
                          </a:rPr>
                          <m:t>𝑌</m:t>
                        </m:r>
                      </m:e>
                      <m:sub>
                        <m:r>
                          <a:rPr lang="nl-BE" i="1">
                            <a:latin typeface="Cambria Math"/>
                          </a:rPr>
                          <m:t>𝑘</m:t>
                        </m:r>
                      </m:sub>
                    </m:sSub>
                    <m:func>
                      <m:funcPr>
                        <m:ctrlPr>
                          <a:rPr lang="nl-BE" i="1">
                            <a:latin typeface="Cambria Math"/>
                          </a:rPr>
                        </m:ctrlPr>
                      </m:funcPr>
                      <m:fName>
                        <m:r>
                          <m:rPr>
                            <m:sty m:val="p"/>
                          </m:rPr>
                          <a:rPr lang="nl-BE">
                            <a:latin typeface="Cambria Math"/>
                          </a:rPr>
                          <m:t>log</m:t>
                        </m:r>
                      </m:fName>
                      <m:e>
                        <m:r>
                          <a:rPr lang="nl-BE" i="1">
                            <a:latin typeface="Cambria Math"/>
                          </a:rPr>
                          <m:t>𝑝</m:t>
                        </m:r>
                        <m:r>
                          <a:rPr lang="nl-BE" i="1">
                            <a:latin typeface="Cambria Math"/>
                          </a:rPr>
                          <m:t>+</m:t>
                        </m:r>
                        <m:d>
                          <m:dPr>
                            <m:ctrlPr>
                              <a:rPr lang="nl-BE" i="1">
                                <a:latin typeface="Cambria Math"/>
                              </a:rPr>
                            </m:ctrlPr>
                          </m:dPr>
                          <m:e>
                            <m:sSub>
                              <m:sSubPr>
                                <m:ctrlPr>
                                  <a:rPr lang="nl-BE" i="1">
                                    <a:latin typeface="Cambria Math"/>
                                  </a:rPr>
                                </m:ctrlPr>
                              </m:sSubPr>
                              <m:e>
                                <m:r>
                                  <a:rPr lang="nl-BE" i="1">
                                    <a:latin typeface="Cambria Math"/>
                                  </a:rPr>
                                  <m:t>𝑛</m:t>
                                </m:r>
                              </m:e>
                              <m:sub>
                                <m:r>
                                  <a:rPr lang="nl-BE" i="1">
                                    <a:latin typeface="Cambria Math"/>
                                  </a:rPr>
                                  <m:t>𝑘</m:t>
                                </m:r>
                              </m:sub>
                            </m:sSub>
                            <m:r>
                              <a:rPr lang="nl-BE" i="1">
                                <a:latin typeface="Cambria Math"/>
                              </a:rPr>
                              <m:t>−</m:t>
                            </m:r>
                            <m:sSub>
                              <m:sSubPr>
                                <m:ctrlPr>
                                  <a:rPr lang="nl-BE" i="1">
                                    <a:latin typeface="Cambria Math"/>
                                  </a:rPr>
                                </m:ctrlPr>
                              </m:sSubPr>
                              <m:e>
                                <m:r>
                                  <a:rPr lang="nl-BE" i="1">
                                    <a:latin typeface="Cambria Math"/>
                                  </a:rPr>
                                  <m:t>𝑌</m:t>
                                </m:r>
                              </m:e>
                              <m:sub>
                                <m:r>
                                  <a:rPr lang="nl-BE" i="1">
                                    <a:latin typeface="Cambria Math"/>
                                  </a:rPr>
                                  <m:t>𝑘</m:t>
                                </m:r>
                              </m:sub>
                            </m:sSub>
                          </m:e>
                        </m:d>
                        <m:r>
                          <a:rPr lang="nl-BE" i="1">
                            <a:latin typeface="Cambria Math"/>
                          </a:rPr>
                          <m:t>∗</m:t>
                        </m:r>
                        <m:func>
                          <m:funcPr>
                            <m:ctrlPr>
                              <a:rPr lang="nl-BE" i="1">
                                <a:latin typeface="Cambria Math"/>
                              </a:rPr>
                            </m:ctrlPr>
                          </m:funcPr>
                          <m:fName>
                            <m:r>
                              <m:rPr>
                                <m:sty m:val="p"/>
                              </m:rPr>
                              <a:rPr lang="nl-BE">
                                <a:latin typeface="Cambria Math"/>
                              </a:rPr>
                              <m:t>log</m:t>
                            </m:r>
                          </m:fName>
                          <m:e>
                            <m:d>
                              <m:dPr>
                                <m:ctrlPr>
                                  <a:rPr lang="nl-BE" i="1">
                                    <a:latin typeface="Cambria Math"/>
                                  </a:rPr>
                                </m:ctrlPr>
                              </m:dPr>
                              <m:e>
                                <m:r>
                                  <a:rPr lang="nl-BE" i="1">
                                    <a:latin typeface="Cambria Math"/>
                                  </a:rPr>
                                  <m:t>1−</m:t>
                                </m:r>
                                <m:r>
                                  <a:rPr lang="nl-BE" i="1">
                                    <a:latin typeface="Cambria Math"/>
                                  </a:rPr>
                                  <m:t>𝑝</m:t>
                                </m:r>
                              </m:e>
                            </m:d>
                          </m:e>
                        </m:func>
                      </m:e>
                    </m:func>
                  </m:oMath>
                </a14:m>
                <a:endParaRPr lang="nl-BE" dirty="0" smtClean="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609852" y="3352800"/>
                <a:ext cx="7772400" cy="4267200"/>
              </a:xfrm>
              <a:blipFill rotWithShape="1">
                <a:blip r:embed="rId3"/>
                <a:stretch>
                  <a:fillRect l="-1333"/>
                </a:stretch>
              </a:blipFill>
            </p:spPr>
            <p:txBody>
              <a:bodyPr/>
              <a:lstStyle/>
              <a:p>
                <a:r>
                  <a:rPr lang="en-GB">
                    <a:noFill/>
                  </a:rPr>
                  <a:t> </a:t>
                </a:r>
              </a:p>
            </p:txBody>
          </p:sp>
        </mc:Fallback>
      </mc:AlternateContent>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9</a:t>
            </a:fld>
            <a:endParaRPr lang="fr-FR"/>
          </a:p>
        </p:txBody>
      </p:sp>
      <mc:AlternateContent xmlns:mc="http://schemas.openxmlformats.org/markup-compatibility/2006" xmlns:a14="http://schemas.microsoft.com/office/drawing/2010/main">
        <mc:Choice Requires="a14">
          <p:sp>
            <p:nvSpPr>
              <p:cNvPr id="5" name="Tekstvak 4"/>
              <p:cNvSpPr txBox="1"/>
              <p:nvPr/>
            </p:nvSpPr>
            <p:spPr>
              <a:xfrm>
                <a:off x="280860" y="1748135"/>
                <a:ext cx="8430385" cy="16507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𝐴𝑔𝑔𝑟𝑒𝑔𝑎𝑡𝑒𝑑</m:t>
                      </m:r>
                      <m:r>
                        <a:rPr lang="en-GB" i="1" smtClean="0">
                          <a:latin typeface="Cambria Math"/>
                        </a:rPr>
                        <m:t> </m:t>
                      </m:r>
                      <m:r>
                        <a:rPr lang="en-GB" i="1" smtClean="0">
                          <a:latin typeface="Cambria Math"/>
                        </a:rPr>
                        <m:t>𝐼𝑛𝑑𝑖𝑣𝑖𝑑𝑢𝑎𝑙</m:t>
                      </m:r>
                      <m:r>
                        <a:rPr lang="en-GB" i="1" smtClean="0">
                          <a:latin typeface="Cambria Math"/>
                        </a:rPr>
                        <m:t> </m:t>
                      </m:r>
                      <m:r>
                        <a:rPr lang="en-GB" i="1" smtClean="0">
                          <a:latin typeface="Cambria Math"/>
                        </a:rPr>
                        <m:t>𝑅𝑖𝑠𝑘</m:t>
                      </m:r>
                    </m:oMath>
                    <m:oMath xmlns:m="http://schemas.openxmlformats.org/officeDocument/2006/math">
                      <m:r>
                        <a:rPr lang="en-GB" i="1" smtClean="0">
                          <a:latin typeface="Cambria Math"/>
                        </a:rPr>
                        <m:t>= </m:t>
                      </m:r>
                      <m:nary>
                        <m:naryPr>
                          <m:supHide m:val="on"/>
                          <m:ctrlPr>
                            <a:rPr lang="en-GB" i="1">
                              <a:latin typeface="Cambria Math"/>
                            </a:rPr>
                          </m:ctrlPr>
                        </m:naryPr>
                        <m:sub>
                          <m:r>
                            <a:rPr lang="en-GB" i="1">
                              <a:latin typeface="Cambria Math"/>
                            </a:rPr>
                            <m:t>𝑥</m:t>
                          </m:r>
                        </m:sub>
                        <m:sup/>
                        <m:e>
                          <m:f>
                            <m:fPr>
                              <m:ctrlPr>
                                <a:rPr lang="en-GB" i="1">
                                  <a:latin typeface="Cambria Math"/>
                                </a:rPr>
                              </m:ctrlPr>
                            </m:fPr>
                            <m:num>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en-GB" i="1">
                                          <a:latin typeface="Cambria Math"/>
                                        </a:rPr>
                                      </m:ctrlPr>
                                    </m:sSubPr>
                                    <m:e>
                                      <m:r>
                                        <a:rPr lang="en-GB" i="1">
                                          <a:latin typeface="Cambria Math"/>
                                        </a:rPr>
                                        <m:t>𝑥</m:t>
                                      </m:r>
                                    </m:e>
                                    <m:sub>
                                      <m:r>
                                        <a:rPr lang="en-GB" i="1">
                                          <a:latin typeface="Cambria Math"/>
                                        </a:rPr>
                                        <m:t>𝑘𝑖</m:t>
                                      </m:r>
                                    </m:sub>
                                  </m:sSub>
                                  <m:r>
                                    <a:rPr lang="en-GB" i="1">
                                      <a:latin typeface="Cambria Math"/>
                                    </a:rPr>
                                    <m:t>)</m:t>
                                  </m:r>
                                </m:e>
                              </m:func>
                            </m:num>
                            <m:den>
                              <m:r>
                                <a:rPr lang="en-GB" i="1">
                                  <a:latin typeface="Cambria Math"/>
                                </a:rPr>
                                <m:t>1+</m:t>
                              </m:r>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en-GB" i="1">
                                          <a:latin typeface="Cambria Math"/>
                                        </a:rPr>
                                      </m:ctrlPr>
                                    </m:sSubPr>
                                    <m:e>
                                      <m:r>
                                        <a:rPr lang="en-GB" i="1">
                                          <a:latin typeface="Cambria Math"/>
                                        </a:rPr>
                                        <m:t>𝑥</m:t>
                                      </m:r>
                                    </m:e>
                                    <m:sub>
                                      <m:r>
                                        <a:rPr lang="en-GB" i="1">
                                          <a:latin typeface="Cambria Math"/>
                                        </a:rPr>
                                        <m:t>𝑘𝑖</m:t>
                                      </m:r>
                                    </m:sub>
                                  </m:sSub>
                                  <m:r>
                                    <a:rPr lang="en-GB" i="1">
                                      <a:latin typeface="Cambria Math"/>
                                    </a:rPr>
                                    <m:t>)</m:t>
                                  </m:r>
                                </m:e>
                              </m:func>
                            </m:den>
                          </m:f>
                          <m:f>
                            <m:fPr>
                              <m:ctrlPr>
                                <a:rPr lang="en-GB" i="1">
                                  <a:latin typeface="Cambria Math"/>
                                </a:rPr>
                              </m:ctrlPr>
                            </m:fPr>
                            <m:num>
                              <m:r>
                                <a:rPr lang="en-GB" i="1">
                                  <a:latin typeface="Cambria Math"/>
                                </a:rPr>
                                <m:t>1</m:t>
                              </m:r>
                            </m:num>
                            <m:den>
                              <m:sSubSup>
                                <m:sSubSupPr>
                                  <m:ctrlPr>
                                    <a:rPr lang="nl-BE" b="0" i="1" smtClean="0">
                                      <a:latin typeface="Cambria Math"/>
                                    </a:rPr>
                                  </m:ctrlPr>
                                </m:sSubSupPr>
                                <m:e>
                                  <m:r>
                                    <a:rPr lang="nl-BE" b="0" i="1" smtClean="0">
                                      <a:latin typeface="Cambria Math"/>
                                    </a:rPr>
                                    <m:t>𝜎</m:t>
                                  </m:r>
                                </m:e>
                                <m:sub>
                                  <m:r>
                                    <a:rPr lang="nl-BE" b="0" i="1" smtClean="0">
                                      <a:latin typeface="Cambria Math"/>
                                    </a:rPr>
                                    <m:t>𝑘</m:t>
                                  </m:r>
                                </m:sub>
                                <m:sup>
                                  <m:r>
                                    <a:rPr lang="nl-BE" b="0" i="1" smtClean="0">
                                      <a:latin typeface="Cambria Math"/>
                                    </a:rPr>
                                    <m:t>𝑙𝑜𝑔</m:t>
                                  </m:r>
                                </m:sup>
                              </m:sSubSup>
                              <m:rad>
                                <m:radPr>
                                  <m:degHide m:val="on"/>
                                  <m:ctrlPr>
                                    <a:rPr lang="en-GB" i="1">
                                      <a:latin typeface="Cambria Math"/>
                                    </a:rPr>
                                  </m:ctrlPr>
                                </m:radPr>
                                <m:deg/>
                                <m:e>
                                  <m:r>
                                    <a:rPr lang="en-GB" i="1">
                                      <a:latin typeface="Cambria Math"/>
                                    </a:rPr>
                                    <m:t>2</m:t>
                                  </m:r>
                                  <m:r>
                                    <a:rPr lang="en-GB" i="1">
                                      <a:latin typeface="Cambria Math"/>
                                    </a:rPr>
                                    <m:t>𝜋</m:t>
                                  </m:r>
                                </m:e>
                              </m:rad>
                            </m:den>
                          </m:f>
                          <m:func>
                            <m:funcPr>
                              <m:ctrlPr>
                                <a:rPr lang="en-GB" i="1">
                                  <a:latin typeface="Cambria Math"/>
                                </a:rPr>
                              </m:ctrlPr>
                            </m:funcPr>
                            <m:fName>
                              <m:r>
                                <m:rPr>
                                  <m:sty m:val="p"/>
                                </m:rPr>
                                <a:rPr lang="en-GB">
                                  <a:latin typeface="Cambria Math"/>
                                </a:rPr>
                                <m:t>exp</m:t>
                              </m:r>
                            </m:fName>
                            <m:e>
                              <m:d>
                                <m:dPr>
                                  <m:ctrlPr>
                                    <a:rPr lang="en-GB" i="1">
                                      <a:latin typeface="Cambria Math"/>
                                    </a:rPr>
                                  </m:ctrlPr>
                                </m:dPr>
                                <m:e>
                                  <m:r>
                                    <a:rPr lang="en-GB" i="1" smtClean="0">
                                      <a:latin typeface="Cambria Math"/>
                                    </a:rPr>
                                    <m:t>−</m:t>
                                  </m:r>
                                  <m:f>
                                    <m:fPr>
                                      <m:ctrlPr>
                                        <a:rPr lang="en-GB" i="1">
                                          <a:latin typeface="Cambria Math"/>
                                        </a:rPr>
                                      </m:ctrlPr>
                                    </m:fPr>
                                    <m:num>
                                      <m:sSup>
                                        <m:sSupPr>
                                          <m:ctrlPr>
                                            <a:rPr lang="en-GB" i="1">
                                              <a:latin typeface="Cambria Math"/>
                                            </a:rPr>
                                          </m:ctrlPr>
                                        </m:sSupPr>
                                        <m:e>
                                          <m:d>
                                            <m:dPr>
                                              <m:ctrlPr>
                                                <a:rPr lang="en-GB" i="1">
                                                  <a:latin typeface="Cambria Math"/>
                                                </a:rPr>
                                              </m:ctrlPr>
                                            </m:dPr>
                                            <m:e>
                                              <m:func>
                                                <m:funcPr>
                                                  <m:ctrlPr>
                                                    <a:rPr lang="en-GB" i="1">
                                                      <a:latin typeface="Cambria Math"/>
                                                    </a:rPr>
                                                  </m:ctrlPr>
                                                </m:funcPr>
                                                <m:fName>
                                                  <m:r>
                                                    <m:rPr>
                                                      <m:sty m:val="p"/>
                                                    </m:rPr>
                                                    <a:rPr lang="en-GB">
                                                      <a:latin typeface="Cambria Math"/>
                                                    </a:rPr>
                                                    <m:t>ln</m:t>
                                                  </m:r>
                                                </m:fName>
                                                <m:e>
                                                  <m:sSub>
                                                    <m:sSubPr>
                                                      <m:ctrlPr>
                                                        <a:rPr lang="en-GB" i="1">
                                                          <a:latin typeface="Cambria Math"/>
                                                        </a:rPr>
                                                      </m:ctrlPr>
                                                    </m:sSubPr>
                                                    <m:e>
                                                      <m:r>
                                                        <a:rPr lang="en-GB" i="1">
                                                          <a:latin typeface="Cambria Math"/>
                                                        </a:rPr>
                                                        <m:t>𝑥</m:t>
                                                      </m:r>
                                                    </m:e>
                                                    <m:sub>
                                                      <m:r>
                                                        <a:rPr lang="en-GB" i="1">
                                                          <a:latin typeface="Cambria Math"/>
                                                        </a:rPr>
                                                        <m:t>𝑘𝑖</m:t>
                                                      </m:r>
                                                    </m:sub>
                                                  </m:sSub>
                                                </m:e>
                                              </m:func>
                                              <m:r>
                                                <a:rPr lang="en-GB" i="1">
                                                  <a:latin typeface="Cambria Math"/>
                                                </a:rPr>
                                                <m:t>−</m:t>
                                              </m:r>
                                              <m:sSubSup>
                                                <m:sSubSupPr>
                                                  <m:ctrlPr>
                                                    <a:rPr lang="nl-BE" b="0" i="1" smtClean="0">
                                                      <a:latin typeface="Cambria Math"/>
                                                    </a:rPr>
                                                  </m:ctrlPr>
                                                </m:sSubSupPr>
                                                <m:e>
                                                  <m:acc>
                                                    <m:accPr>
                                                      <m:chr m:val="̅"/>
                                                      <m:ctrlPr>
                                                        <a:rPr lang="en-GB" i="1" smtClean="0">
                                                          <a:latin typeface="Cambria Math"/>
                                                        </a:rPr>
                                                      </m:ctrlPr>
                                                    </m:accPr>
                                                    <m:e>
                                                      <m:r>
                                                        <a:rPr lang="nl-BE" b="0" i="1" smtClean="0">
                                                          <a:latin typeface="Cambria Math"/>
                                                        </a:rPr>
                                                        <m:t>𝑥</m:t>
                                                      </m:r>
                                                    </m:e>
                                                  </m:acc>
                                                </m:e>
                                                <m:sub>
                                                  <m:r>
                                                    <a:rPr lang="nl-BE" b="0" i="1" smtClean="0">
                                                      <a:latin typeface="Cambria Math"/>
                                                    </a:rPr>
                                                    <m:t>𝑘</m:t>
                                                  </m:r>
                                                </m:sub>
                                                <m:sup>
                                                  <m:r>
                                                    <a:rPr lang="nl-BE" b="0" i="1" smtClean="0">
                                                      <a:latin typeface="Cambria Math"/>
                                                    </a:rPr>
                                                    <m:t>𝑙𝑜𝑔</m:t>
                                                  </m:r>
                                                </m:sup>
                                              </m:sSubSup>
                                            </m:e>
                                          </m:d>
                                        </m:e>
                                        <m:sup>
                                          <m:r>
                                            <a:rPr lang="en-GB" i="1">
                                              <a:latin typeface="Cambria Math"/>
                                            </a:rPr>
                                            <m:t>2</m:t>
                                          </m:r>
                                        </m:sup>
                                      </m:sSup>
                                    </m:num>
                                    <m:den>
                                      <m:r>
                                        <a:rPr lang="en-GB" i="1">
                                          <a:latin typeface="Cambria Math"/>
                                        </a:rPr>
                                        <m:t>2</m:t>
                                      </m:r>
                                      <m:sSup>
                                        <m:sSupPr>
                                          <m:ctrlPr>
                                            <a:rPr lang="en-GB" i="1">
                                              <a:latin typeface="Cambria Math"/>
                                            </a:rPr>
                                          </m:ctrlPr>
                                        </m:sSupPr>
                                        <m:e>
                                          <m:sSubSup>
                                            <m:sSubSupPr>
                                              <m:ctrlPr>
                                                <a:rPr lang="nl-BE" b="0" i="1" smtClean="0">
                                                  <a:latin typeface="Cambria Math"/>
                                                </a:rPr>
                                              </m:ctrlPr>
                                            </m:sSubSupPr>
                                            <m:e>
                                              <m:r>
                                                <a:rPr lang="en-GB" b="0" i="1" smtClean="0">
                                                  <a:latin typeface="Cambria Math"/>
                                                </a:rPr>
                                                <m:t>(</m:t>
                                              </m:r>
                                              <m:r>
                                                <a:rPr lang="nl-BE" b="0" i="1" smtClean="0">
                                                  <a:latin typeface="Cambria Math"/>
                                                </a:rPr>
                                                <m:t>𝜎</m:t>
                                              </m:r>
                                            </m:e>
                                            <m:sub>
                                              <m:r>
                                                <a:rPr lang="nl-BE" b="0" i="1" smtClean="0">
                                                  <a:latin typeface="Cambria Math"/>
                                                </a:rPr>
                                                <m:t>𝑘</m:t>
                                              </m:r>
                                            </m:sub>
                                            <m:sup>
                                              <m:r>
                                                <a:rPr lang="nl-BE" b="0" i="1" smtClean="0">
                                                  <a:latin typeface="Cambria Math"/>
                                                </a:rPr>
                                                <m:t>𝑙𝑜𝑔</m:t>
                                              </m:r>
                                            </m:sup>
                                          </m:sSubSup>
                                          <m:r>
                                            <a:rPr lang="en-GB" b="0" i="1" smtClean="0">
                                              <a:latin typeface="Cambria Math"/>
                                            </a:rPr>
                                            <m:t>)</m:t>
                                          </m:r>
                                        </m:e>
                                        <m:sup>
                                          <m:r>
                                            <a:rPr lang="en-GB" i="1">
                                              <a:latin typeface="Cambria Math"/>
                                            </a:rPr>
                                            <m:t>2</m:t>
                                          </m:r>
                                        </m:sup>
                                      </m:sSup>
                                    </m:den>
                                  </m:f>
                                </m:e>
                              </m:d>
                            </m:e>
                          </m:func>
                          <m:r>
                            <a:rPr lang="en-GB" i="1">
                              <a:latin typeface="Cambria Math"/>
                            </a:rPr>
                            <m:t>𝑑𝑥</m:t>
                          </m:r>
                        </m:e>
                      </m:nary>
                    </m:oMath>
                  </m:oMathPara>
                </a14:m>
                <a:endParaRPr lang="en-GB" dirty="0" smtClean="0"/>
              </a:p>
            </p:txBody>
          </p:sp>
        </mc:Choice>
        <mc:Fallback xmlns="">
          <p:sp>
            <p:nvSpPr>
              <p:cNvPr id="5" name="Tekstvak 4"/>
              <p:cNvSpPr txBox="1">
                <a:spLocks noRot="1" noChangeAspect="1" noMove="1" noResize="1" noEditPoints="1" noAdjustHandles="1" noChangeArrowheads="1" noChangeShapeType="1" noTextEdit="1"/>
              </p:cNvSpPr>
              <p:nvPr/>
            </p:nvSpPr>
            <p:spPr>
              <a:xfrm>
                <a:off x="280860" y="1748135"/>
                <a:ext cx="8430385" cy="1650708"/>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28609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Practical </a:t>
            </a:r>
            <a:r>
              <a:rPr lang="nl-BE" dirty="0" err="1" smtClean="0"/>
              <a:t>implementation</a:t>
            </a:r>
            <a:endParaRPr lang="en-GB" dirty="0"/>
          </a:p>
        </p:txBody>
      </p:sp>
      <p:sp>
        <p:nvSpPr>
          <p:cNvPr id="3" name="Tijdelijke aanduiding voor inhoud 2"/>
          <p:cNvSpPr>
            <a:spLocks noGrp="1"/>
          </p:cNvSpPr>
          <p:nvPr>
            <p:ph idx="1"/>
          </p:nvPr>
        </p:nvSpPr>
        <p:spPr/>
        <p:txBody>
          <a:bodyPr/>
          <a:lstStyle/>
          <a:p>
            <a:pPr marL="514350" indent="-514350">
              <a:buAutoNum type="arabicPeriod"/>
            </a:pPr>
            <a:r>
              <a:rPr lang="nl-BE" dirty="0" smtClean="0"/>
              <a:t>SIMULATION STUDY</a:t>
            </a:r>
          </a:p>
          <a:p>
            <a:pPr marL="0" indent="0"/>
            <a:r>
              <a:rPr lang="nl-BE" dirty="0" smtClean="0">
                <a:sym typeface="Wingdings" pitchFamily="2" charset="2"/>
              </a:rPr>
              <a:t> </a:t>
            </a:r>
            <a:r>
              <a:rPr lang="nl-BE" dirty="0" err="1">
                <a:sym typeface="Wingdings" pitchFamily="2" charset="2"/>
              </a:rPr>
              <a:t>T</a:t>
            </a:r>
            <a:r>
              <a:rPr lang="nl-BE" dirty="0" err="1" smtClean="0"/>
              <a:t>o</a:t>
            </a:r>
            <a:r>
              <a:rPr lang="nl-BE" dirty="0" smtClean="0"/>
              <a:t> </a:t>
            </a:r>
            <a:r>
              <a:rPr lang="nl-BE" dirty="0" err="1" smtClean="0"/>
              <a:t>compare</a:t>
            </a:r>
            <a:r>
              <a:rPr lang="nl-BE" dirty="0" smtClean="0"/>
              <a:t> the </a:t>
            </a:r>
            <a:r>
              <a:rPr lang="nl-BE" dirty="0" err="1" smtClean="0"/>
              <a:t>novel</a:t>
            </a:r>
            <a:r>
              <a:rPr lang="nl-BE" dirty="0"/>
              <a:t> </a:t>
            </a:r>
            <a:r>
              <a:rPr lang="nl-BE" dirty="0" err="1" smtClean="0"/>
              <a:t>method</a:t>
            </a:r>
            <a:r>
              <a:rPr lang="nl-BE" dirty="0" smtClean="0"/>
              <a:t> </a:t>
            </a:r>
            <a:r>
              <a:rPr lang="nl-BE" dirty="0" err="1" smtClean="0"/>
              <a:t>and</a:t>
            </a:r>
            <a:r>
              <a:rPr lang="nl-BE" dirty="0" smtClean="0"/>
              <a:t> the </a:t>
            </a:r>
            <a:r>
              <a:rPr lang="nl-BE" dirty="0" err="1" smtClean="0"/>
              <a:t>ecological</a:t>
            </a:r>
            <a:r>
              <a:rPr lang="nl-BE" dirty="0" smtClean="0"/>
              <a:t> design</a:t>
            </a:r>
          </a:p>
          <a:p>
            <a:pPr marL="0" indent="0"/>
            <a:endParaRPr lang="nl-BE" dirty="0"/>
          </a:p>
          <a:p>
            <a:pPr marL="514350" indent="-514350">
              <a:buAutoNum type="arabicPeriod" startAt="2"/>
            </a:pPr>
            <a:r>
              <a:rPr lang="nl-BE" dirty="0" smtClean="0"/>
              <a:t>APPLICATION of the </a:t>
            </a:r>
            <a:r>
              <a:rPr lang="nl-BE" dirty="0" err="1" smtClean="0"/>
              <a:t>novel</a:t>
            </a:r>
            <a:r>
              <a:rPr lang="nl-BE" dirty="0" smtClean="0"/>
              <a:t> </a:t>
            </a:r>
            <a:r>
              <a:rPr lang="nl-BE" dirty="0" err="1" smtClean="0"/>
              <a:t>method</a:t>
            </a:r>
            <a:r>
              <a:rPr lang="nl-BE" dirty="0" smtClean="0"/>
              <a:t> </a:t>
            </a:r>
          </a:p>
          <a:p>
            <a:pPr marL="0" indent="0"/>
            <a:r>
              <a:rPr lang="nl-BE" dirty="0" smtClean="0">
                <a:sym typeface="Wingdings" pitchFamily="2" charset="2"/>
              </a:rPr>
              <a:t> </a:t>
            </a:r>
            <a:r>
              <a:rPr lang="nl-BE" dirty="0" err="1" smtClean="0">
                <a:sym typeface="Wingdings" pitchFamily="2" charset="2"/>
              </a:rPr>
              <a:t>To</a:t>
            </a:r>
            <a:r>
              <a:rPr lang="nl-BE" dirty="0" smtClean="0">
                <a:sym typeface="Wingdings" pitchFamily="2" charset="2"/>
              </a:rPr>
              <a:t> </a:t>
            </a:r>
            <a:r>
              <a:rPr lang="nl-BE" dirty="0" err="1" smtClean="0"/>
              <a:t>assess</a:t>
            </a:r>
            <a:r>
              <a:rPr lang="nl-BE" dirty="0" smtClean="0"/>
              <a:t> the </a:t>
            </a:r>
            <a:r>
              <a:rPr lang="nl-BE" dirty="0" err="1" smtClean="0"/>
              <a:t>ecological</a:t>
            </a:r>
            <a:r>
              <a:rPr lang="nl-BE" dirty="0" smtClean="0"/>
              <a:t> </a:t>
            </a:r>
            <a:r>
              <a:rPr lang="nl-BE" dirty="0" err="1" smtClean="0"/>
              <a:t>relationship</a:t>
            </a:r>
            <a:r>
              <a:rPr lang="nl-BE" dirty="0" smtClean="0"/>
              <a:t> </a:t>
            </a:r>
            <a:r>
              <a:rPr lang="nl-BE" dirty="0" err="1" smtClean="0"/>
              <a:t>between</a:t>
            </a:r>
            <a:r>
              <a:rPr lang="nl-BE" dirty="0" smtClean="0"/>
              <a:t> indoor radon </a:t>
            </a:r>
            <a:r>
              <a:rPr lang="nl-BE" dirty="0" err="1" smtClean="0"/>
              <a:t>concentrations</a:t>
            </a:r>
            <a:r>
              <a:rPr lang="nl-BE" dirty="0" smtClean="0"/>
              <a:t> </a:t>
            </a:r>
            <a:r>
              <a:rPr lang="nl-BE" dirty="0" err="1" smtClean="0"/>
              <a:t>and</a:t>
            </a:r>
            <a:r>
              <a:rPr lang="nl-BE" dirty="0" smtClean="0"/>
              <a:t> acute </a:t>
            </a:r>
            <a:r>
              <a:rPr lang="nl-BE" dirty="0" err="1" smtClean="0"/>
              <a:t>childhood</a:t>
            </a:r>
            <a:r>
              <a:rPr lang="nl-BE" dirty="0" smtClean="0"/>
              <a:t> </a:t>
            </a:r>
            <a:r>
              <a:rPr lang="nl-BE" dirty="0" err="1" smtClean="0"/>
              <a:t>leukaemia</a:t>
            </a:r>
            <a:r>
              <a:rPr lang="nl-BE" dirty="0" smtClean="0"/>
              <a:t> in </a:t>
            </a:r>
            <a:r>
              <a:rPr lang="nl-BE" dirty="0" err="1" smtClean="0"/>
              <a:t>Wallonia</a:t>
            </a:r>
            <a:r>
              <a:rPr lang="nl-BE" dirty="0" smtClean="0"/>
              <a:t>, Belgium</a:t>
            </a:r>
            <a:endParaRPr lang="en-GB" dirty="0"/>
          </a:p>
        </p:txBody>
      </p:sp>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10</a:t>
            </a:fld>
            <a:endParaRPr lang="fr-FR"/>
          </a:p>
        </p:txBody>
      </p:sp>
    </p:spTree>
    <p:extLst>
      <p:ext uri="{BB962C8B-B14F-4D97-AF65-F5344CB8AC3E}">
        <p14:creationId xmlns:p14="http://schemas.microsoft.com/office/powerpoint/2010/main" val="143469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Simulation</a:t>
            </a:r>
            <a:r>
              <a:rPr lang="nl-BE" dirty="0" smtClean="0"/>
              <a:t> </a:t>
            </a:r>
            <a:r>
              <a:rPr lang="nl-BE" dirty="0" err="1" smtClean="0"/>
              <a:t>study</a:t>
            </a:r>
            <a:endParaRPr lang="en-GB"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nl-BE" dirty="0" smtClean="0"/>
                  <a:t>Based on the </a:t>
                </a:r>
                <a:r>
                  <a:rPr lang="nl-BE" dirty="0" err="1" smtClean="0"/>
                  <a:t>population</a:t>
                </a:r>
                <a:r>
                  <a:rPr lang="nl-BE" dirty="0" smtClean="0"/>
                  <a:t> (&lt;15 </a:t>
                </a:r>
                <a:r>
                  <a:rPr lang="nl-BE" dirty="0" err="1" smtClean="0"/>
                  <a:t>years</a:t>
                </a:r>
                <a:r>
                  <a:rPr lang="nl-BE" dirty="0" smtClean="0"/>
                  <a:t>) per commune of </a:t>
                </a:r>
                <a:r>
                  <a:rPr lang="nl-BE" dirty="0" err="1" smtClean="0"/>
                  <a:t>Wallonia</a:t>
                </a:r>
                <a:r>
                  <a:rPr lang="nl-BE" dirty="0" smtClean="0"/>
                  <a:t> we </a:t>
                </a:r>
                <a:r>
                  <a:rPr lang="nl-BE" dirty="0" err="1" smtClean="0"/>
                  <a:t>simulated</a:t>
                </a:r>
                <a:r>
                  <a:rPr lang="nl-BE" dirty="0" smtClean="0"/>
                  <a:t> the </a:t>
                </a:r>
                <a:r>
                  <a:rPr lang="nl-BE" dirty="0" err="1" smtClean="0"/>
                  <a:t>amount</a:t>
                </a:r>
                <a:r>
                  <a:rPr lang="nl-BE" dirty="0" smtClean="0"/>
                  <a:t> of </a:t>
                </a:r>
                <a:r>
                  <a:rPr lang="nl-BE" dirty="0" err="1" smtClean="0"/>
                  <a:t>disease</a:t>
                </a:r>
                <a:r>
                  <a:rPr lang="nl-BE" dirty="0" smtClean="0"/>
                  <a:t> cases in </a:t>
                </a:r>
                <a:r>
                  <a:rPr lang="nl-BE" dirty="0" err="1" smtClean="0"/>
                  <a:t>each</a:t>
                </a:r>
                <a:r>
                  <a:rPr lang="nl-BE" dirty="0" smtClean="0"/>
                  <a:t> commune </a:t>
                </a:r>
                <a:r>
                  <a:rPr lang="nl-BE" dirty="0" err="1" smtClean="0"/>
                  <a:t>by</a:t>
                </a:r>
                <a:r>
                  <a:rPr lang="nl-BE" dirty="0" smtClean="0"/>
                  <a:t> </a:t>
                </a:r>
                <a:r>
                  <a:rPr lang="nl-BE" dirty="0" err="1" smtClean="0"/>
                  <a:t>choosing</a:t>
                </a:r>
                <a:r>
                  <a:rPr lang="nl-BE" dirty="0" smtClean="0"/>
                  <a:t> </a:t>
                </a:r>
                <a:r>
                  <a:rPr lang="nl-BE" dirty="0" err="1" smtClean="0"/>
                  <a:t>an</a:t>
                </a:r>
                <a:r>
                  <a:rPr lang="nl-BE" dirty="0" smtClean="0"/>
                  <a:t> </a:t>
                </a:r>
                <a14:m>
                  <m:oMath xmlns:m="http://schemas.openxmlformats.org/officeDocument/2006/math">
                    <m:r>
                      <a:rPr lang="nl-BE" b="0" i="1" smtClean="0">
                        <a:latin typeface="Cambria Math"/>
                      </a:rPr>
                      <m:t>𝛼</m:t>
                    </m:r>
                  </m:oMath>
                </a14:m>
                <a:r>
                  <a:rPr lang="en-GB" dirty="0" smtClean="0"/>
                  <a:t> and </a:t>
                </a:r>
                <a14:m>
                  <m:oMath xmlns:m="http://schemas.openxmlformats.org/officeDocument/2006/math">
                    <m:r>
                      <a:rPr lang="nl-BE" b="0" i="1" smtClean="0">
                        <a:latin typeface="Cambria Math"/>
                      </a:rPr>
                      <m:t>𝛽</m:t>
                    </m:r>
                  </m:oMath>
                </a14:m>
                <a:r>
                  <a:rPr lang="en-GB" dirty="0" smtClean="0"/>
                  <a:t> and using these in the individual model with the actual indoor radon concentrations.</a:t>
                </a:r>
                <a:endParaRPr lang="en-GB"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1">
                <a:blip r:embed="rId3"/>
                <a:stretch>
                  <a:fillRect l="-1412" t="-1286" r="-863"/>
                </a:stretch>
              </a:blipFill>
            </p:spPr>
            <p:txBody>
              <a:bodyPr/>
              <a:lstStyle/>
              <a:p>
                <a:r>
                  <a:rPr lang="en-GB">
                    <a:noFill/>
                  </a:rPr>
                  <a:t> </a:t>
                </a:r>
              </a:p>
            </p:txBody>
          </p:sp>
        </mc:Fallback>
      </mc:AlternateContent>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11</a:t>
            </a:fld>
            <a:endParaRPr lang="fr-FR"/>
          </a:p>
        </p:txBody>
      </p:sp>
    </p:spTree>
    <p:extLst>
      <p:ext uri="{BB962C8B-B14F-4D97-AF65-F5344CB8AC3E}">
        <p14:creationId xmlns:p14="http://schemas.microsoft.com/office/powerpoint/2010/main" val="3680575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8665" y="228600"/>
            <a:ext cx="6400800" cy="1371600"/>
          </a:xfrm>
        </p:spPr>
        <p:txBody>
          <a:bodyPr/>
          <a:lstStyle/>
          <a:p>
            <a:r>
              <a:rPr lang="nl-BE" dirty="0" err="1" smtClean="0"/>
              <a:t>Results</a:t>
            </a:r>
            <a:r>
              <a:rPr lang="nl-BE" dirty="0" smtClean="0"/>
              <a:t>: 1. </a:t>
            </a:r>
            <a:r>
              <a:rPr lang="nl-BE" dirty="0" err="1" smtClean="0"/>
              <a:t>Simulation</a:t>
            </a:r>
            <a:r>
              <a:rPr lang="nl-BE" dirty="0" smtClean="0"/>
              <a:t> </a:t>
            </a:r>
            <a:r>
              <a:rPr lang="nl-BE" dirty="0" err="1" smtClean="0"/>
              <a:t>study</a:t>
            </a:r>
            <a:endParaRPr lang="en-GB" dirty="0"/>
          </a:p>
        </p:txBody>
      </p:sp>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12</a:t>
            </a:fld>
            <a:endParaRPr lang="fr-FR"/>
          </a:p>
        </p:txBody>
      </p:sp>
      <mc:AlternateContent xmlns:mc="http://schemas.openxmlformats.org/markup-compatibility/2006">
        <mc:Choice xmlns:a14="http://schemas.microsoft.com/office/drawing/2010/main" Requires="a14">
          <p:sp>
            <p:nvSpPr>
              <p:cNvPr id="5" name="Tekstvak 4"/>
              <p:cNvSpPr txBox="1"/>
              <p:nvPr/>
            </p:nvSpPr>
            <p:spPr>
              <a:xfrm>
                <a:off x="381000" y="5715000"/>
                <a:ext cx="7488460" cy="307777"/>
              </a:xfrm>
              <a:prstGeom prst="rect">
                <a:avLst/>
              </a:prstGeom>
              <a:noFill/>
            </p:spPr>
            <p:txBody>
              <a:bodyPr wrap="none" rtlCol="0">
                <a:spAutoFit/>
              </a:bodyPr>
              <a:lstStyle/>
              <a:p>
                <a:r>
                  <a:rPr lang="nl-BE" sz="1400" dirty="0" smtClean="0"/>
                  <a:t>Figure 3: Plot of </a:t>
                </a:r>
                <a:r>
                  <a:rPr lang="nl-BE" sz="1400" dirty="0" err="1" smtClean="0"/>
                  <a:t>simulation</a:t>
                </a:r>
                <a:r>
                  <a:rPr lang="nl-BE" sz="1400" dirty="0" smtClean="0"/>
                  <a:t> </a:t>
                </a:r>
                <a:r>
                  <a:rPr lang="nl-BE" sz="1400" dirty="0" err="1" smtClean="0"/>
                  <a:t>study</a:t>
                </a:r>
                <a:r>
                  <a:rPr lang="nl-BE" sz="1400" dirty="0" smtClean="0"/>
                  <a:t>, </a:t>
                </a:r>
                <a:r>
                  <a:rPr lang="nl-BE" sz="1400" dirty="0" err="1" smtClean="0"/>
                  <a:t>novel</a:t>
                </a:r>
                <a:r>
                  <a:rPr lang="nl-BE" sz="1400" dirty="0" smtClean="0"/>
                  <a:t> </a:t>
                </a:r>
                <a:r>
                  <a:rPr lang="nl-BE" sz="1400" dirty="0" err="1" smtClean="0"/>
                  <a:t>method</a:t>
                </a:r>
                <a:r>
                  <a:rPr lang="nl-BE" sz="1400" dirty="0" smtClean="0"/>
                  <a:t> (</a:t>
                </a:r>
                <a:r>
                  <a:rPr lang="nl-BE" sz="1400" dirty="0" err="1" smtClean="0"/>
                  <a:t>left</a:t>
                </a:r>
                <a:r>
                  <a:rPr lang="nl-BE" sz="1400" dirty="0" smtClean="0"/>
                  <a:t>), GLM </a:t>
                </a:r>
                <a:r>
                  <a:rPr lang="nl-BE" sz="1400" dirty="0" err="1" smtClean="0"/>
                  <a:t>with</a:t>
                </a:r>
                <a:r>
                  <a:rPr lang="nl-BE" sz="1400" dirty="0" smtClean="0"/>
                  <a:t> log-exposure </a:t>
                </a:r>
                <a:r>
                  <a:rPr lang="nl-BE" sz="1400" dirty="0" smtClean="0"/>
                  <a:t>(right). </a:t>
                </a:r>
                <a14:m>
                  <m:oMath xmlns:m="http://schemas.openxmlformats.org/officeDocument/2006/math">
                    <m:r>
                      <a:rPr lang="nl-BE" sz="1400" b="0" i="1" smtClean="0">
                        <a:latin typeface="Cambria Math"/>
                      </a:rPr>
                      <m:t>𝛽</m:t>
                    </m:r>
                    <m:r>
                      <a:rPr lang="nl-BE" sz="1400" b="0" i="1" smtClean="0">
                        <a:latin typeface="Cambria Math"/>
                      </a:rPr>
                      <m:t>=0.1</m:t>
                    </m:r>
                  </m:oMath>
                </a14:m>
                <a:endParaRPr lang="en-GB" sz="1400" dirty="0"/>
              </a:p>
            </p:txBody>
          </p:sp>
        </mc:Choice>
        <mc:Fallback>
          <p:sp>
            <p:nvSpPr>
              <p:cNvPr id="5" name="Tekstvak 4"/>
              <p:cNvSpPr txBox="1">
                <a:spLocks noRot="1" noChangeAspect="1" noMove="1" noResize="1" noEditPoints="1" noAdjustHandles="1" noChangeArrowheads="1" noChangeShapeType="1" noTextEdit="1"/>
              </p:cNvSpPr>
              <p:nvPr/>
            </p:nvSpPr>
            <p:spPr>
              <a:xfrm>
                <a:off x="381000" y="5715000"/>
                <a:ext cx="7488460" cy="307777"/>
              </a:xfrm>
              <a:prstGeom prst="rect">
                <a:avLst/>
              </a:prstGeom>
              <a:blipFill rotWithShape="1">
                <a:blip r:embed="rId3"/>
                <a:stretch>
                  <a:fillRect l="-244" t="-2000" b="-18000"/>
                </a:stretch>
              </a:blipFill>
            </p:spPr>
            <p:txBody>
              <a:bodyPr/>
              <a:lstStyle/>
              <a:p>
                <a:r>
                  <a:rPr lang="en-GB">
                    <a:noFill/>
                  </a:rPr>
                  <a:t> </a:t>
                </a:r>
              </a:p>
            </p:txBody>
          </p:sp>
        </mc:Fallback>
      </mc:AlternateContent>
      <p:pic>
        <p:nvPicPr>
          <p:cNvPr id="6" name="Afbeelding 5"/>
          <p:cNvPicPr>
            <a:picLocks noChangeAspect="1"/>
          </p:cNvPicPr>
          <p:nvPr/>
        </p:nvPicPr>
        <p:blipFill rotWithShape="1">
          <a:blip r:embed="rId4">
            <a:extLst>
              <a:ext uri="{28A0092B-C50C-407E-A947-70E740481C1C}">
                <a14:useLocalDpi xmlns:a14="http://schemas.microsoft.com/office/drawing/2010/main" val="0"/>
              </a:ext>
            </a:extLst>
          </a:blip>
          <a:srcRect t="7761" r="2244" b="10715"/>
          <a:stretch/>
        </p:blipFill>
        <p:spPr>
          <a:xfrm>
            <a:off x="685800" y="1131471"/>
            <a:ext cx="6952013" cy="4577592"/>
          </a:xfrm>
          <a:prstGeom prst="rect">
            <a:avLst/>
          </a:prstGeom>
        </p:spPr>
      </p:pic>
    </p:spTree>
    <p:extLst>
      <p:ext uri="{BB962C8B-B14F-4D97-AF65-F5344CB8AC3E}">
        <p14:creationId xmlns:p14="http://schemas.microsoft.com/office/powerpoint/2010/main" val="3334045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609600"/>
            <a:ext cx="8077200" cy="1143000"/>
          </a:xfrm>
        </p:spPr>
        <p:txBody>
          <a:bodyPr/>
          <a:lstStyle/>
          <a:p>
            <a:r>
              <a:rPr lang="nl-BE" dirty="0" err="1" smtClean="0"/>
              <a:t>Results</a:t>
            </a:r>
            <a:r>
              <a:rPr lang="nl-BE" dirty="0" smtClean="0"/>
              <a:t>: 2. Application of the </a:t>
            </a:r>
            <a:r>
              <a:rPr lang="nl-BE" dirty="0" err="1" smtClean="0"/>
              <a:t>novel</a:t>
            </a:r>
            <a:r>
              <a:rPr lang="nl-BE" dirty="0" smtClean="0"/>
              <a:t> </a:t>
            </a:r>
            <a:r>
              <a:rPr lang="nl-BE" dirty="0" err="1" smtClean="0"/>
              <a:t>method</a:t>
            </a:r>
            <a:r>
              <a:rPr lang="nl-BE" dirty="0" smtClean="0"/>
              <a:t> on acute </a:t>
            </a:r>
            <a:r>
              <a:rPr lang="nl-BE" dirty="0" err="1" smtClean="0"/>
              <a:t>childhood</a:t>
            </a:r>
            <a:r>
              <a:rPr lang="nl-BE" dirty="0" smtClean="0"/>
              <a:t> </a:t>
            </a:r>
            <a:br>
              <a:rPr lang="nl-BE" dirty="0" smtClean="0"/>
            </a:br>
            <a:r>
              <a:rPr lang="nl-BE" dirty="0" err="1" smtClean="0"/>
              <a:t>leukaemia</a:t>
            </a:r>
            <a:r>
              <a:rPr lang="nl-BE" dirty="0" smtClean="0"/>
              <a:t> </a:t>
            </a:r>
            <a:r>
              <a:rPr lang="nl-BE" dirty="0" err="1" smtClean="0"/>
              <a:t>and</a:t>
            </a:r>
            <a:r>
              <a:rPr lang="nl-BE" dirty="0" smtClean="0"/>
              <a:t> radon in </a:t>
            </a:r>
            <a:r>
              <a:rPr lang="nl-BE" dirty="0" err="1" smtClean="0"/>
              <a:t>Wallonia</a:t>
            </a:r>
            <a:endParaRPr lang="en-GB"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endParaRPr lang="nl-BE" b="0" i="1" dirty="0" smtClean="0">
                  <a:latin typeface="Cambria Math"/>
                </a:endParaRPr>
              </a:p>
              <a:p>
                <a:endParaRPr lang="nl-BE" i="1" dirty="0">
                  <a:latin typeface="Cambria Math"/>
                </a:endParaRPr>
              </a:p>
              <a:p>
                <a:endParaRPr lang="nl-BE" b="0" i="1" dirty="0" smtClean="0">
                  <a:latin typeface="Cambria Math"/>
                </a:endParaRPr>
              </a:p>
              <a:p>
                <a:endParaRPr lang="nl-BE" b="0" i="1" dirty="0" smtClean="0">
                  <a:latin typeface="Cambria Math"/>
                </a:endParaRPr>
              </a:p>
              <a:p>
                <a:endParaRPr lang="nl-BE" b="0" i="1" dirty="0" smtClean="0">
                  <a:latin typeface="Cambria Math"/>
                </a:endParaRPr>
              </a:p>
              <a:p>
                <a:endParaRPr lang="nl-BE" b="0" i="1" dirty="0" smtClean="0">
                  <a:latin typeface="Cambria Math"/>
                </a:endParaRPr>
              </a:p>
              <a:p>
                <a14:m>
                  <m:oMath xmlns:m="http://schemas.openxmlformats.org/officeDocument/2006/math">
                    <m:r>
                      <a:rPr lang="nl-BE" b="0" i="1" smtClean="0">
                        <a:latin typeface="Cambria Math"/>
                      </a:rPr>
                      <m:t>𝛼</m:t>
                    </m:r>
                  </m:oMath>
                </a14:m>
                <a:r>
                  <a:rPr lang="en-GB" dirty="0" smtClean="0"/>
                  <a:t>: -8.2 (CI: -10.2 –  -6.2 )</a:t>
                </a:r>
              </a:p>
              <a:p>
                <a14:m>
                  <m:oMath xmlns:m="http://schemas.openxmlformats.org/officeDocument/2006/math">
                    <m:r>
                      <a:rPr lang="nl-BE" b="0" i="1" smtClean="0">
                        <a:latin typeface="Cambria Math"/>
                      </a:rPr>
                      <m:t>𝛽</m:t>
                    </m:r>
                  </m:oMath>
                </a14:m>
                <a:r>
                  <a:rPr lang="en-GB" dirty="0" smtClean="0"/>
                  <a:t>: -0.033 (CI: -0.532 – 0.424)</a:t>
                </a:r>
                <a:endParaRPr lang="en-GB" dirty="0"/>
              </a:p>
              <a:p>
                <a:endParaRPr lang="nl-BE" dirty="0" smtClean="0"/>
              </a:p>
              <a:p>
                <a:endParaRPr lang="en-GB"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GB">
                    <a:noFill/>
                  </a:rPr>
                  <a:t> </a:t>
                </a:r>
              </a:p>
            </p:txBody>
          </p:sp>
        </mc:Fallback>
      </mc:AlternateContent>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13</a:t>
            </a:fld>
            <a:endParaRPr lang="fr-FR"/>
          </a:p>
        </p:txBody>
      </p:sp>
      <mc:AlternateContent xmlns:mc="http://schemas.openxmlformats.org/markup-compatibility/2006" xmlns:a14="http://schemas.microsoft.com/office/drawing/2010/main">
        <mc:Choice Requires="a14">
          <p:sp>
            <p:nvSpPr>
              <p:cNvPr id="5" name="Tekstvak 4"/>
              <p:cNvSpPr txBox="1"/>
              <p:nvPr/>
            </p:nvSpPr>
            <p:spPr>
              <a:xfrm>
                <a:off x="280860" y="2083092"/>
                <a:ext cx="8577092" cy="2806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𝐴𝑔𝑔𝑟𝑒𝑔𝑎𝑡𝑒𝑑</m:t>
                      </m:r>
                      <m:r>
                        <a:rPr lang="en-GB" i="1" smtClean="0">
                          <a:latin typeface="Cambria Math"/>
                        </a:rPr>
                        <m:t> </m:t>
                      </m:r>
                      <m:r>
                        <a:rPr lang="en-GB" i="1" smtClean="0">
                          <a:latin typeface="Cambria Math"/>
                        </a:rPr>
                        <m:t>𝐼𝑛𝑑𝑖𝑣𝑖𝑑𝑢𝑎𝑙</m:t>
                      </m:r>
                      <m:r>
                        <a:rPr lang="en-GB" i="1" smtClean="0">
                          <a:latin typeface="Cambria Math"/>
                        </a:rPr>
                        <m:t> </m:t>
                      </m:r>
                      <m:r>
                        <a:rPr lang="en-GB" i="1" smtClean="0">
                          <a:latin typeface="Cambria Math"/>
                        </a:rPr>
                        <m:t>𝑅𝑖𝑠𝑘</m:t>
                      </m:r>
                    </m:oMath>
                    <m:oMath xmlns:m="http://schemas.openxmlformats.org/officeDocument/2006/math">
                      <m:r>
                        <a:rPr lang="en-GB" i="1" smtClean="0">
                          <a:latin typeface="Cambria Math"/>
                        </a:rPr>
                        <m:t>= </m:t>
                      </m:r>
                      <m:nary>
                        <m:naryPr>
                          <m:supHide m:val="on"/>
                          <m:ctrlPr>
                            <a:rPr lang="en-GB" i="1">
                              <a:latin typeface="Cambria Math"/>
                            </a:rPr>
                          </m:ctrlPr>
                        </m:naryPr>
                        <m:sub>
                          <m:r>
                            <a:rPr lang="en-GB" i="1">
                              <a:latin typeface="Cambria Math"/>
                            </a:rPr>
                            <m:t>𝑥</m:t>
                          </m:r>
                        </m:sub>
                        <m:sup/>
                        <m:e>
                          <m:f>
                            <m:fPr>
                              <m:ctrlPr>
                                <a:rPr lang="en-GB" i="1">
                                  <a:latin typeface="Cambria Math"/>
                                </a:rPr>
                              </m:ctrlPr>
                            </m:fPr>
                            <m:num>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en-GB" i="1">
                                          <a:latin typeface="Cambria Math"/>
                                        </a:rPr>
                                      </m:ctrlPr>
                                    </m:sSubPr>
                                    <m:e>
                                      <m:r>
                                        <a:rPr lang="en-GB" i="1">
                                          <a:latin typeface="Cambria Math"/>
                                        </a:rPr>
                                        <m:t>𝑥</m:t>
                                      </m:r>
                                    </m:e>
                                    <m:sub>
                                      <m:r>
                                        <a:rPr lang="en-GB" i="1">
                                          <a:latin typeface="Cambria Math"/>
                                        </a:rPr>
                                        <m:t>𝑘𝑖</m:t>
                                      </m:r>
                                    </m:sub>
                                  </m:sSub>
                                  <m:r>
                                    <a:rPr lang="en-GB" i="1">
                                      <a:latin typeface="Cambria Math"/>
                                    </a:rPr>
                                    <m:t>)</m:t>
                                  </m:r>
                                </m:e>
                              </m:func>
                            </m:num>
                            <m:den>
                              <m:r>
                                <a:rPr lang="en-GB" i="1">
                                  <a:latin typeface="Cambria Math"/>
                                </a:rPr>
                                <m:t>1+</m:t>
                              </m:r>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en-GB" i="1">
                                          <a:latin typeface="Cambria Math"/>
                                        </a:rPr>
                                      </m:ctrlPr>
                                    </m:sSubPr>
                                    <m:e>
                                      <m:r>
                                        <a:rPr lang="en-GB" i="1">
                                          <a:latin typeface="Cambria Math"/>
                                        </a:rPr>
                                        <m:t>𝑥</m:t>
                                      </m:r>
                                    </m:e>
                                    <m:sub>
                                      <m:r>
                                        <a:rPr lang="en-GB" i="1">
                                          <a:latin typeface="Cambria Math"/>
                                        </a:rPr>
                                        <m:t>𝑘𝑖</m:t>
                                      </m:r>
                                    </m:sub>
                                  </m:sSub>
                                  <m:r>
                                    <a:rPr lang="en-GB" i="1">
                                      <a:latin typeface="Cambria Math"/>
                                    </a:rPr>
                                    <m:t>)</m:t>
                                  </m:r>
                                </m:e>
                              </m:func>
                            </m:den>
                          </m:f>
                          <m:f>
                            <m:fPr>
                              <m:ctrlPr>
                                <a:rPr lang="en-GB" i="1">
                                  <a:latin typeface="Cambria Math"/>
                                </a:rPr>
                              </m:ctrlPr>
                            </m:fPr>
                            <m:num>
                              <m:r>
                                <a:rPr lang="en-GB" i="1">
                                  <a:latin typeface="Cambria Math"/>
                                </a:rPr>
                                <m:t>1</m:t>
                              </m:r>
                            </m:num>
                            <m:den>
                              <m:sSubSup>
                                <m:sSubSupPr>
                                  <m:ctrlPr>
                                    <a:rPr lang="nl-BE" b="0" i="1" smtClean="0">
                                      <a:latin typeface="Cambria Math"/>
                                    </a:rPr>
                                  </m:ctrlPr>
                                </m:sSubSupPr>
                                <m:e>
                                  <m:r>
                                    <a:rPr lang="nl-BE" b="0" i="1" smtClean="0">
                                      <a:latin typeface="Cambria Math"/>
                                    </a:rPr>
                                    <m:t>𝜎</m:t>
                                  </m:r>
                                </m:e>
                                <m:sub>
                                  <m:r>
                                    <a:rPr lang="nl-BE" b="0" i="1" smtClean="0">
                                      <a:latin typeface="Cambria Math"/>
                                    </a:rPr>
                                    <m:t>𝑘</m:t>
                                  </m:r>
                                </m:sub>
                                <m:sup>
                                  <m:r>
                                    <a:rPr lang="nl-BE" b="0" i="1" smtClean="0">
                                      <a:latin typeface="Cambria Math"/>
                                    </a:rPr>
                                    <m:t>𝑙𝑜𝑔</m:t>
                                  </m:r>
                                </m:sup>
                              </m:sSubSup>
                              <m:rad>
                                <m:radPr>
                                  <m:degHide m:val="on"/>
                                  <m:ctrlPr>
                                    <a:rPr lang="en-GB" i="1">
                                      <a:latin typeface="Cambria Math"/>
                                    </a:rPr>
                                  </m:ctrlPr>
                                </m:radPr>
                                <m:deg/>
                                <m:e>
                                  <m:r>
                                    <a:rPr lang="en-GB" i="1">
                                      <a:latin typeface="Cambria Math"/>
                                    </a:rPr>
                                    <m:t>2</m:t>
                                  </m:r>
                                  <m:r>
                                    <a:rPr lang="en-GB" i="1">
                                      <a:latin typeface="Cambria Math"/>
                                    </a:rPr>
                                    <m:t>𝜋</m:t>
                                  </m:r>
                                </m:e>
                              </m:rad>
                            </m:den>
                          </m:f>
                          <m:func>
                            <m:funcPr>
                              <m:ctrlPr>
                                <a:rPr lang="en-GB" i="1">
                                  <a:latin typeface="Cambria Math"/>
                                </a:rPr>
                              </m:ctrlPr>
                            </m:funcPr>
                            <m:fName>
                              <m:r>
                                <m:rPr>
                                  <m:sty m:val="p"/>
                                </m:rPr>
                                <a:rPr lang="en-GB">
                                  <a:latin typeface="Cambria Math"/>
                                </a:rPr>
                                <m:t>exp</m:t>
                              </m:r>
                            </m:fName>
                            <m:e>
                              <m:d>
                                <m:dPr>
                                  <m:ctrlPr>
                                    <a:rPr lang="en-GB" i="1">
                                      <a:latin typeface="Cambria Math"/>
                                    </a:rPr>
                                  </m:ctrlPr>
                                </m:dPr>
                                <m:e>
                                  <m:r>
                                    <a:rPr lang="en-GB" i="1" smtClean="0">
                                      <a:latin typeface="Cambria Math"/>
                                    </a:rPr>
                                    <m:t>−</m:t>
                                  </m:r>
                                  <m:f>
                                    <m:fPr>
                                      <m:ctrlPr>
                                        <a:rPr lang="en-GB" i="1">
                                          <a:latin typeface="Cambria Math"/>
                                        </a:rPr>
                                      </m:ctrlPr>
                                    </m:fPr>
                                    <m:num>
                                      <m:sSup>
                                        <m:sSupPr>
                                          <m:ctrlPr>
                                            <a:rPr lang="en-GB" i="1">
                                              <a:latin typeface="Cambria Math"/>
                                            </a:rPr>
                                          </m:ctrlPr>
                                        </m:sSupPr>
                                        <m:e>
                                          <m:d>
                                            <m:dPr>
                                              <m:ctrlPr>
                                                <a:rPr lang="en-GB" i="1">
                                                  <a:latin typeface="Cambria Math"/>
                                                </a:rPr>
                                              </m:ctrlPr>
                                            </m:dPr>
                                            <m:e>
                                              <m:func>
                                                <m:funcPr>
                                                  <m:ctrlPr>
                                                    <a:rPr lang="en-GB" i="1">
                                                      <a:latin typeface="Cambria Math"/>
                                                    </a:rPr>
                                                  </m:ctrlPr>
                                                </m:funcPr>
                                                <m:fName>
                                                  <m:r>
                                                    <m:rPr>
                                                      <m:sty m:val="p"/>
                                                    </m:rPr>
                                                    <a:rPr lang="en-GB">
                                                      <a:latin typeface="Cambria Math"/>
                                                    </a:rPr>
                                                    <m:t>ln</m:t>
                                                  </m:r>
                                                </m:fName>
                                                <m:e>
                                                  <m:sSub>
                                                    <m:sSubPr>
                                                      <m:ctrlPr>
                                                        <a:rPr lang="en-GB" i="1">
                                                          <a:latin typeface="Cambria Math"/>
                                                        </a:rPr>
                                                      </m:ctrlPr>
                                                    </m:sSubPr>
                                                    <m:e>
                                                      <m:r>
                                                        <a:rPr lang="en-GB" i="1">
                                                          <a:latin typeface="Cambria Math"/>
                                                        </a:rPr>
                                                        <m:t>𝑥</m:t>
                                                      </m:r>
                                                    </m:e>
                                                    <m:sub>
                                                      <m:r>
                                                        <a:rPr lang="en-GB" i="1">
                                                          <a:latin typeface="Cambria Math"/>
                                                        </a:rPr>
                                                        <m:t>𝑘𝑖</m:t>
                                                      </m:r>
                                                    </m:sub>
                                                  </m:sSub>
                                                </m:e>
                                              </m:func>
                                              <m:r>
                                                <a:rPr lang="en-GB" i="1">
                                                  <a:latin typeface="Cambria Math"/>
                                                </a:rPr>
                                                <m:t>−</m:t>
                                              </m:r>
                                              <m:sSubSup>
                                                <m:sSubSupPr>
                                                  <m:ctrlPr>
                                                    <a:rPr lang="nl-BE" b="0" i="1" smtClean="0">
                                                      <a:latin typeface="Cambria Math"/>
                                                    </a:rPr>
                                                  </m:ctrlPr>
                                                </m:sSubSupPr>
                                                <m:e>
                                                  <m:acc>
                                                    <m:accPr>
                                                      <m:chr m:val="̅"/>
                                                      <m:ctrlPr>
                                                        <a:rPr lang="en-GB" i="1" smtClean="0">
                                                          <a:latin typeface="Cambria Math"/>
                                                        </a:rPr>
                                                      </m:ctrlPr>
                                                    </m:accPr>
                                                    <m:e>
                                                      <m:r>
                                                        <a:rPr lang="nl-BE" b="0" i="1" smtClean="0">
                                                          <a:latin typeface="Cambria Math"/>
                                                        </a:rPr>
                                                        <m:t>𝑥</m:t>
                                                      </m:r>
                                                    </m:e>
                                                  </m:acc>
                                                </m:e>
                                                <m:sub>
                                                  <m:r>
                                                    <a:rPr lang="nl-BE" b="0" i="1" smtClean="0">
                                                      <a:latin typeface="Cambria Math"/>
                                                    </a:rPr>
                                                    <m:t>𝑘</m:t>
                                                  </m:r>
                                                </m:sub>
                                                <m:sup>
                                                  <m:r>
                                                    <a:rPr lang="nl-BE" b="0" i="1" smtClean="0">
                                                      <a:latin typeface="Cambria Math"/>
                                                    </a:rPr>
                                                    <m:t>𝑙𝑜𝑔</m:t>
                                                  </m:r>
                                                </m:sup>
                                              </m:sSubSup>
                                            </m:e>
                                          </m:d>
                                        </m:e>
                                        <m:sup>
                                          <m:r>
                                            <a:rPr lang="en-GB" i="1">
                                              <a:latin typeface="Cambria Math"/>
                                            </a:rPr>
                                            <m:t>2</m:t>
                                          </m:r>
                                        </m:sup>
                                      </m:sSup>
                                    </m:num>
                                    <m:den>
                                      <m:r>
                                        <a:rPr lang="en-GB" i="1">
                                          <a:latin typeface="Cambria Math"/>
                                        </a:rPr>
                                        <m:t>2</m:t>
                                      </m:r>
                                      <m:sSup>
                                        <m:sSupPr>
                                          <m:ctrlPr>
                                            <a:rPr lang="en-GB" i="1">
                                              <a:latin typeface="Cambria Math"/>
                                            </a:rPr>
                                          </m:ctrlPr>
                                        </m:sSupPr>
                                        <m:e>
                                          <m:sSubSup>
                                            <m:sSubSupPr>
                                              <m:ctrlPr>
                                                <a:rPr lang="nl-BE" b="0" i="1" smtClean="0">
                                                  <a:latin typeface="Cambria Math"/>
                                                </a:rPr>
                                              </m:ctrlPr>
                                            </m:sSubSupPr>
                                            <m:e>
                                              <m:r>
                                                <a:rPr lang="nl-BE" b="0" i="1" smtClean="0">
                                                  <a:latin typeface="Cambria Math"/>
                                                </a:rPr>
                                                <m:t>𝜎</m:t>
                                              </m:r>
                                            </m:e>
                                            <m:sub>
                                              <m:r>
                                                <a:rPr lang="nl-BE" b="0" i="1" smtClean="0">
                                                  <a:latin typeface="Cambria Math"/>
                                                </a:rPr>
                                                <m:t>𝑘</m:t>
                                              </m:r>
                                            </m:sub>
                                            <m:sup>
                                              <m:r>
                                                <a:rPr lang="nl-BE" b="0" i="1" smtClean="0">
                                                  <a:latin typeface="Cambria Math"/>
                                                </a:rPr>
                                                <m:t>𝑙𝑜𝑔</m:t>
                                              </m:r>
                                            </m:sup>
                                          </m:sSubSup>
                                          <m:r>
                                            <a:rPr lang="en-GB" i="1">
                                              <a:latin typeface="Cambria Math"/>
                                            </a:rPr>
                                            <m:t> </m:t>
                                          </m:r>
                                        </m:e>
                                        <m:sup>
                                          <m:r>
                                            <a:rPr lang="en-GB" i="1">
                                              <a:latin typeface="Cambria Math"/>
                                            </a:rPr>
                                            <m:t>2</m:t>
                                          </m:r>
                                        </m:sup>
                                      </m:sSup>
                                    </m:den>
                                  </m:f>
                                </m:e>
                              </m:d>
                            </m:e>
                          </m:func>
                          <m:r>
                            <a:rPr lang="en-GB" i="1">
                              <a:latin typeface="Cambria Math"/>
                            </a:rPr>
                            <m:t>𝑑𝑥</m:t>
                          </m:r>
                        </m:e>
                      </m:nary>
                    </m:oMath>
                  </m:oMathPara>
                </a14:m>
                <a:endParaRPr lang="en-GB" dirty="0" smtClean="0"/>
              </a:p>
              <a:p>
                <a:endParaRPr lang="nl-BE" dirty="0"/>
              </a:p>
              <a:p>
                <a:pPr/>
                <a14:m>
                  <m:oMathPara xmlns:m="http://schemas.openxmlformats.org/officeDocument/2006/math">
                    <m:oMathParaPr>
                      <m:jc m:val="centerGroup"/>
                    </m:oMathParaPr>
                    <m:oMath xmlns:m="http://schemas.openxmlformats.org/officeDocument/2006/math">
                      <m:r>
                        <a:rPr lang="nl-BE" i="1">
                          <a:latin typeface="Cambria Math"/>
                        </a:rPr>
                        <m:t>𝑙</m:t>
                      </m:r>
                      <m:d>
                        <m:dPr>
                          <m:ctrlPr>
                            <a:rPr lang="nl-BE" i="1">
                              <a:latin typeface="Cambria Math"/>
                            </a:rPr>
                          </m:ctrlPr>
                        </m:dPr>
                        <m:e>
                          <m:r>
                            <a:rPr lang="nl-BE" i="1">
                              <a:latin typeface="Cambria Math"/>
                            </a:rPr>
                            <m:t>𝑝</m:t>
                          </m:r>
                          <m:d>
                            <m:dPr>
                              <m:ctrlPr>
                                <a:rPr lang="nl-BE" i="1">
                                  <a:latin typeface="Cambria Math"/>
                                </a:rPr>
                              </m:ctrlPr>
                            </m:dPr>
                            <m:e>
                              <m:r>
                                <a:rPr lang="nl-BE" i="1">
                                  <a:latin typeface="Cambria Math"/>
                                </a:rPr>
                                <m:t>𝛼</m:t>
                              </m:r>
                              <m:r>
                                <a:rPr lang="nl-BE" i="1">
                                  <a:latin typeface="Cambria Math"/>
                                </a:rPr>
                                <m:t>,</m:t>
                              </m:r>
                              <m:r>
                                <a:rPr lang="nl-BE" i="1">
                                  <a:latin typeface="Cambria Math"/>
                                </a:rPr>
                                <m:t>𝛽</m:t>
                              </m:r>
                            </m:e>
                          </m:d>
                        </m:e>
                      </m:d>
                      <m:r>
                        <a:rPr lang="nl-BE" i="1">
                          <a:latin typeface="Cambria Math"/>
                        </a:rPr>
                        <m:t>=</m:t>
                      </m:r>
                      <m:sSub>
                        <m:sSubPr>
                          <m:ctrlPr>
                            <a:rPr lang="nl-BE" i="1">
                              <a:latin typeface="Cambria Math"/>
                            </a:rPr>
                          </m:ctrlPr>
                        </m:sSubPr>
                        <m:e>
                          <m:r>
                            <a:rPr lang="nl-BE" i="1">
                              <a:latin typeface="Cambria Math"/>
                            </a:rPr>
                            <m:t>𝑌</m:t>
                          </m:r>
                        </m:e>
                        <m:sub>
                          <m:r>
                            <a:rPr lang="nl-BE" i="1">
                              <a:latin typeface="Cambria Math"/>
                            </a:rPr>
                            <m:t>𝑘</m:t>
                          </m:r>
                        </m:sub>
                      </m:sSub>
                      <m:func>
                        <m:funcPr>
                          <m:ctrlPr>
                            <a:rPr lang="nl-BE" i="1">
                              <a:latin typeface="Cambria Math"/>
                            </a:rPr>
                          </m:ctrlPr>
                        </m:funcPr>
                        <m:fName>
                          <m:r>
                            <m:rPr>
                              <m:sty m:val="p"/>
                            </m:rPr>
                            <a:rPr lang="nl-BE">
                              <a:latin typeface="Cambria Math"/>
                            </a:rPr>
                            <m:t>log</m:t>
                          </m:r>
                        </m:fName>
                        <m:e>
                          <m:r>
                            <a:rPr lang="nl-BE" i="1">
                              <a:latin typeface="Cambria Math"/>
                            </a:rPr>
                            <m:t>𝑝</m:t>
                          </m:r>
                          <m:r>
                            <a:rPr lang="nl-BE" i="1">
                              <a:latin typeface="Cambria Math"/>
                            </a:rPr>
                            <m:t>+</m:t>
                          </m:r>
                          <m:d>
                            <m:dPr>
                              <m:ctrlPr>
                                <a:rPr lang="nl-BE" i="1">
                                  <a:latin typeface="Cambria Math"/>
                                </a:rPr>
                              </m:ctrlPr>
                            </m:dPr>
                            <m:e>
                              <m:sSub>
                                <m:sSubPr>
                                  <m:ctrlPr>
                                    <a:rPr lang="nl-BE" i="1">
                                      <a:latin typeface="Cambria Math"/>
                                    </a:rPr>
                                  </m:ctrlPr>
                                </m:sSubPr>
                                <m:e>
                                  <m:r>
                                    <a:rPr lang="nl-BE" i="1">
                                      <a:latin typeface="Cambria Math"/>
                                    </a:rPr>
                                    <m:t>𝑛</m:t>
                                  </m:r>
                                </m:e>
                                <m:sub>
                                  <m:r>
                                    <a:rPr lang="nl-BE" i="1">
                                      <a:latin typeface="Cambria Math"/>
                                    </a:rPr>
                                    <m:t>𝑘</m:t>
                                  </m:r>
                                </m:sub>
                              </m:sSub>
                              <m:r>
                                <a:rPr lang="nl-BE" i="1">
                                  <a:latin typeface="Cambria Math"/>
                                </a:rPr>
                                <m:t>−</m:t>
                              </m:r>
                              <m:sSub>
                                <m:sSubPr>
                                  <m:ctrlPr>
                                    <a:rPr lang="nl-BE" i="1">
                                      <a:latin typeface="Cambria Math"/>
                                    </a:rPr>
                                  </m:ctrlPr>
                                </m:sSubPr>
                                <m:e>
                                  <m:r>
                                    <a:rPr lang="nl-BE" i="1">
                                      <a:latin typeface="Cambria Math"/>
                                    </a:rPr>
                                    <m:t>𝑌</m:t>
                                  </m:r>
                                </m:e>
                                <m:sub>
                                  <m:r>
                                    <a:rPr lang="nl-BE" i="1">
                                      <a:latin typeface="Cambria Math"/>
                                    </a:rPr>
                                    <m:t>𝑘</m:t>
                                  </m:r>
                                </m:sub>
                              </m:sSub>
                            </m:e>
                          </m:d>
                          <m:r>
                            <a:rPr lang="nl-BE" i="1">
                              <a:latin typeface="Cambria Math"/>
                            </a:rPr>
                            <m:t>∗</m:t>
                          </m:r>
                          <m:func>
                            <m:funcPr>
                              <m:ctrlPr>
                                <a:rPr lang="nl-BE" i="1">
                                  <a:latin typeface="Cambria Math"/>
                                </a:rPr>
                              </m:ctrlPr>
                            </m:funcPr>
                            <m:fName>
                              <m:r>
                                <m:rPr>
                                  <m:sty m:val="p"/>
                                </m:rPr>
                                <a:rPr lang="nl-BE">
                                  <a:latin typeface="Cambria Math"/>
                                </a:rPr>
                                <m:t>log</m:t>
                              </m:r>
                            </m:fName>
                            <m:e>
                              <m:d>
                                <m:dPr>
                                  <m:ctrlPr>
                                    <a:rPr lang="nl-BE" i="1">
                                      <a:latin typeface="Cambria Math"/>
                                    </a:rPr>
                                  </m:ctrlPr>
                                </m:dPr>
                                <m:e>
                                  <m:r>
                                    <a:rPr lang="nl-BE" i="1">
                                      <a:latin typeface="Cambria Math"/>
                                    </a:rPr>
                                    <m:t>1−</m:t>
                                  </m:r>
                                  <m:r>
                                    <a:rPr lang="nl-BE" i="1">
                                      <a:latin typeface="Cambria Math"/>
                                    </a:rPr>
                                    <m:t>𝑝</m:t>
                                  </m:r>
                                </m:e>
                              </m:d>
                            </m:e>
                          </m:func>
                        </m:e>
                      </m:func>
                    </m:oMath>
                  </m:oMathPara>
                </a14:m>
                <a:endParaRPr lang="en-GB" dirty="0"/>
              </a:p>
              <a:p>
                <a:endParaRPr lang="en-GB" dirty="0" smtClean="0"/>
              </a:p>
            </p:txBody>
          </p:sp>
        </mc:Choice>
        <mc:Fallback xmlns="">
          <p:sp>
            <p:nvSpPr>
              <p:cNvPr id="5" name="Tekstvak 4"/>
              <p:cNvSpPr txBox="1">
                <a:spLocks noRot="1" noChangeAspect="1" noMove="1" noResize="1" noEditPoints="1" noAdjustHandles="1" noChangeArrowheads="1" noChangeShapeType="1" noTextEdit="1"/>
              </p:cNvSpPr>
              <p:nvPr/>
            </p:nvSpPr>
            <p:spPr>
              <a:xfrm>
                <a:off x="280860" y="2083092"/>
                <a:ext cx="8577092" cy="2806217"/>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77838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Conclusion</a:t>
            </a:r>
            <a:endParaRPr lang="en-GB" dirty="0"/>
          </a:p>
        </p:txBody>
      </p:sp>
      <p:sp>
        <p:nvSpPr>
          <p:cNvPr id="3" name="Tijdelijke aanduiding voor inhoud 2"/>
          <p:cNvSpPr>
            <a:spLocks noGrp="1"/>
          </p:cNvSpPr>
          <p:nvPr>
            <p:ph sz="half" idx="1"/>
          </p:nvPr>
        </p:nvSpPr>
        <p:spPr/>
        <p:txBody>
          <a:bodyPr/>
          <a:lstStyle/>
          <a:p>
            <a:pPr marL="0" indent="0"/>
            <a:r>
              <a:rPr lang="nl-BE" sz="2600" dirty="0" err="1" smtClean="0"/>
              <a:t>Advantages</a:t>
            </a:r>
            <a:endParaRPr lang="nl-BE" sz="2600" dirty="0" smtClean="0"/>
          </a:p>
          <a:p>
            <a:pPr marL="457200" indent="-457200">
              <a:buFont typeface="Arial" pitchFamily="34" charset="0"/>
              <a:buChar char="•"/>
            </a:pPr>
            <a:r>
              <a:rPr lang="nl-BE" sz="2600" dirty="0" err="1" smtClean="0"/>
              <a:t>Alleviate</a:t>
            </a:r>
            <a:r>
              <a:rPr lang="nl-BE" sz="2600" dirty="0" smtClean="0"/>
              <a:t> </a:t>
            </a:r>
            <a:r>
              <a:rPr lang="nl-BE" sz="2600" dirty="0" err="1"/>
              <a:t>ecological</a:t>
            </a:r>
            <a:r>
              <a:rPr lang="nl-BE" sz="2600" dirty="0"/>
              <a:t> </a:t>
            </a:r>
            <a:r>
              <a:rPr lang="nl-BE" sz="2600" dirty="0" smtClean="0"/>
              <a:t>bias</a:t>
            </a:r>
            <a:endParaRPr lang="nl-BE" sz="2600" dirty="0"/>
          </a:p>
          <a:p>
            <a:pPr marL="457200" indent="-457200">
              <a:buFont typeface="Arial" pitchFamily="34" charset="0"/>
              <a:buChar char="•"/>
            </a:pPr>
            <a:r>
              <a:rPr lang="nl-BE" sz="2600" dirty="0" err="1"/>
              <a:t>Incorporation</a:t>
            </a:r>
            <a:r>
              <a:rPr lang="nl-BE" sz="2600" dirty="0"/>
              <a:t> of </a:t>
            </a:r>
            <a:r>
              <a:rPr lang="nl-BE" sz="2600" dirty="0" err="1"/>
              <a:t>all</a:t>
            </a:r>
            <a:r>
              <a:rPr lang="nl-BE" sz="2600" dirty="0"/>
              <a:t> </a:t>
            </a:r>
            <a:r>
              <a:rPr lang="nl-BE" sz="2600" dirty="0" err="1"/>
              <a:t>available</a:t>
            </a:r>
            <a:r>
              <a:rPr lang="nl-BE" sz="2600" dirty="0"/>
              <a:t> exposure information</a:t>
            </a:r>
          </a:p>
          <a:p>
            <a:pPr marL="457200" indent="-457200">
              <a:buFont typeface="Arial" pitchFamily="34" charset="0"/>
              <a:buChar char="•"/>
            </a:pPr>
            <a:r>
              <a:rPr lang="nl-BE" sz="2600" dirty="0" err="1" smtClean="0"/>
              <a:t>Possibility</a:t>
            </a:r>
            <a:r>
              <a:rPr lang="nl-BE" sz="2600" dirty="0" smtClean="0"/>
              <a:t> </a:t>
            </a:r>
            <a:r>
              <a:rPr lang="nl-BE" sz="2600" dirty="0"/>
              <a:t>of </a:t>
            </a:r>
            <a:r>
              <a:rPr lang="nl-BE" sz="2600" dirty="0" err="1"/>
              <a:t>using</a:t>
            </a:r>
            <a:r>
              <a:rPr lang="nl-BE" sz="2600" dirty="0"/>
              <a:t> the </a:t>
            </a:r>
            <a:r>
              <a:rPr lang="nl-BE" sz="2600" dirty="0" err="1"/>
              <a:t>actual</a:t>
            </a:r>
            <a:r>
              <a:rPr lang="nl-BE" sz="2600" dirty="0"/>
              <a:t> exposure </a:t>
            </a:r>
            <a:r>
              <a:rPr lang="nl-BE" sz="2600" dirty="0" err="1"/>
              <a:t>distribution</a:t>
            </a:r>
            <a:endParaRPr lang="en-GB" sz="2600" dirty="0"/>
          </a:p>
          <a:p>
            <a:endParaRPr lang="en-GB" dirty="0"/>
          </a:p>
        </p:txBody>
      </p:sp>
      <p:sp>
        <p:nvSpPr>
          <p:cNvPr id="4" name="Tijdelijke aanduiding voor inhoud 3"/>
          <p:cNvSpPr>
            <a:spLocks noGrp="1"/>
          </p:cNvSpPr>
          <p:nvPr>
            <p:ph sz="half" idx="2"/>
          </p:nvPr>
        </p:nvSpPr>
        <p:spPr/>
        <p:txBody>
          <a:bodyPr/>
          <a:lstStyle/>
          <a:p>
            <a:pPr marL="0" indent="0"/>
            <a:r>
              <a:rPr lang="nl-BE" sz="2600" dirty="0" err="1" smtClean="0"/>
              <a:t>Disadvantages</a:t>
            </a:r>
            <a:endParaRPr lang="nl-BE" sz="2600" dirty="0" smtClean="0"/>
          </a:p>
          <a:p>
            <a:pPr marL="457200" indent="-457200">
              <a:buFont typeface="Arial" pitchFamily="34" charset="0"/>
              <a:buChar char="•"/>
            </a:pPr>
            <a:r>
              <a:rPr lang="nl-BE" sz="2600" dirty="0" smtClean="0"/>
              <a:t>More </a:t>
            </a:r>
            <a:r>
              <a:rPr lang="nl-BE" sz="2600" dirty="0"/>
              <a:t>complex </a:t>
            </a:r>
            <a:r>
              <a:rPr lang="nl-BE" sz="2600" dirty="0" err="1"/>
              <a:t>than</a:t>
            </a:r>
            <a:r>
              <a:rPr lang="nl-BE" sz="2600" dirty="0"/>
              <a:t> standard </a:t>
            </a:r>
            <a:r>
              <a:rPr lang="nl-BE" sz="2600" dirty="0" smtClean="0"/>
              <a:t>GLM</a:t>
            </a:r>
            <a:endParaRPr lang="nl-BE" sz="2600" dirty="0"/>
          </a:p>
          <a:p>
            <a:pPr marL="457200" indent="-457200">
              <a:buFont typeface="Arial" pitchFamily="34" charset="0"/>
              <a:buChar char="•"/>
            </a:pPr>
            <a:r>
              <a:rPr lang="nl-BE" sz="2600" dirty="0" smtClean="0"/>
              <a:t>Harder </a:t>
            </a:r>
            <a:r>
              <a:rPr lang="nl-BE" sz="2600" dirty="0" err="1"/>
              <a:t>to</a:t>
            </a:r>
            <a:r>
              <a:rPr lang="nl-BE" sz="2600" dirty="0"/>
              <a:t> </a:t>
            </a:r>
            <a:r>
              <a:rPr lang="nl-BE" sz="2600" dirty="0" err="1"/>
              <a:t>assess</a:t>
            </a:r>
            <a:r>
              <a:rPr lang="nl-BE" sz="2600" dirty="0"/>
              <a:t> joint </a:t>
            </a:r>
            <a:r>
              <a:rPr lang="nl-BE" sz="2600" dirty="0" err="1"/>
              <a:t>exposures</a:t>
            </a:r>
            <a:r>
              <a:rPr lang="nl-BE" sz="2600" dirty="0"/>
              <a:t> </a:t>
            </a:r>
            <a:r>
              <a:rPr lang="nl-BE" sz="2600" dirty="0" err="1"/>
              <a:t>and</a:t>
            </a:r>
            <a:r>
              <a:rPr lang="nl-BE" sz="2600" dirty="0"/>
              <a:t> </a:t>
            </a:r>
            <a:r>
              <a:rPr lang="nl-BE" sz="2600" dirty="0" err="1"/>
              <a:t>confounders</a:t>
            </a:r>
            <a:endParaRPr lang="en-GB" sz="2600" dirty="0"/>
          </a:p>
          <a:p>
            <a:endParaRPr lang="en-GB" sz="2600" dirty="0"/>
          </a:p>
        </p:txBody>
      </p:sp>
      <p:sp>
        <p:nvSpPr>
          <p:cNvPr id="5" name="Tijdelijke aanduiding voor dianummer 4"/>
          <p:cNvSpPr>
            <a:spLocks noGrp="1"/>
          </p:cNvSpPr>
          <p:nvPr>
            <p:ph type="sldNum" sz="quarter" idx="10"/>
          </p:nvPr>
        </p:nvSpPr>
        <p:spPr/>
        <p:txBody>
          <a:bodyPr/>
          <a:lstStyle/>
          <a:p>
            <a:pPr>
              <a:defRPr/>
            </a:pPr>
            <a:fld id="{E1C71980-751B-48CF-B437-8DFA2BDC1C16}" type="slidenum">
              <a:rPr lang="fr-FR" smtClean="0"/>
              <a:pPr>
                <a:defRPr/>
              </a:pPr>
              <a:t>14</a:t>
            </a:fld>
            <a:endParaRPr lang="fr-FR"/>
          </a:p>
        </p:txBody>
      </p:sp>
    </p:spTree>
    <p:extLst>
      <p:ext uri="{BB962C8B-B14F-4D97-AF65-F5344CB8AC3E}">
        <p14:creationId xmlns:p14="http://schemas.microsoft.com/office/powerpoint/2010/main" val="299036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Background</a:t>
            </a:r>
            <a:endParaRPr lang="en-GB" dirty="0"/>
          </a:p>
        </p:txBody>
      </p:sp>
      <p:sp>
        <p:nvSpPr>
          <p:cNvPr id="3" name="Tijdelijke aanduiding voor inhoud 2"/>
          <p:cNvSpPr>
            <a:spLocks noGrp="1"/>
          </p:cNvSpPr>
          <p:nvPr>
            <p:ph idx="1"/>
          </p:nvPr>
        </p:nvSpPr>
        <p:spPr/>
        <p:txBody>
          <a:bodyPr/>
          <a:lstStyle/>
          <a:p>
            <a:pPr marL="457200" indent="-457200">
              <a:buFont typeface="Arial" pitchFamily="34" charset="0"/>
              <a:buChar char="•"/>
            </a:pPr>
            <a:r>
              <a:rPr lang="nl-BE" dirty="0" err="1" smtClean="0"/>
              <a:t>Previous</a:t>
            </a:r>
            <a:r>
              <a:rPr lang="nl-BE" dirty="0" smtClean="0"/>
              <a:t> studies </a:t>
            </a:r>
            <a:r>
              <a:rPr lang="nl-BE" dirty="0" err="1" smtClean="0"/>
              <a:t>regarding</a:t>
            </a:r>
            <a:r>
              <a:rPr lang="nl-BE" dirty="0" smtClean="0"/>
              <a:t> the </a:t>
            </a:r>
            <a:r>
              <a:rPr lang="nl-BE" dirty="0" err="1" smtClean="0"/>
              <a:t>relationship</a:t>
            </a:r>
            <a:r>
              <a:rPr lang="nl-BE" dirty="0" smtClean="0"/>
              <a:t> </a:t>
            </a:r>
            <a:r>
              <a:rPr lang="nl-BE" dirty="0" err="1" smtClean="0"/>
              <a:t>between</a:t>
            </a:r>
            <a:r>
              <a:rPr lang="nl-BE" dirty="0" smtClean="0"/>
              <a:t> radon </a:t>
            </a:r>
            <a:r>
              <a:rPr lang="nl-BE" dirty="0" err="1" smtClean="0"/>
              <a:t>and</a:t>
            </a:r>
            <a:r>
              <a:rPr lang="nl-BE" dirty="0" smtClean="0"/>
              <a:t> acute </a:t>
            </a:r>
            <a:r>
              <a:rPr lang="nl-BE" dirty="0" err="1" smtClean="0"/>
              <a:t>childhood</a:t>
            </a:r>
            <a:r>
              <a:rPr lang="nl-BE" dirty="0" smtClean="0"/>
              <a:t> </a:t>
            </a:r>
            <a:r>
              <a:rPr lang="nl-BE" dirty="0" err="1" smtClean="0"/>
              <a:t>leukaemia</a:t>
            </a:r>
            <a:r>
              <a:rPr lang="nl-BE" dirty="0" smtClean="0"/>
              <a:t> are </a:t>
            </a:r>
            <a:r>
              <a:rPr lang="nl-BE" dirty="0" err="1" smtClean="0"/>
              <a:t>inconclusive</a:t>
            </a:r>
            <a:endParaRPr lang="nl-BE" dirty="0" smtClean="0"/>
          </a:p>
          <a:p>
            <a:pPr marL="457200" indent="-457200">
              <a:buFont typeface="Arial" pitchFamily="34" charset="0"/>
              <a:buChar char="•"/>
            </a:pPr>
            <a:r>
              <a:rPr lang="nl-BE" dirty="0" err="1" smtClean="0"/>
              <a:t>Majority</a:t>
            </a:r>
            <a:r>
              <a:rPr lang="nl-BE" dirty="0" smtClean="0"/>
              <a:t> of </a:t>
            </a:r>
            <a:r>
              <a:rPr lang="nl-BE" dirty="0" err="1" smtClean="0"/>
              <a:t>previous</a:t>
            </a:r>
            <a:r>
              <a:rPr lang="nl-BE" dirty="0" smtClean="0"/>
              <a:t> studies </a:t>
            </a:r>
            <a:r>
              <a:rPr lang="nl-BE" dirty="0" err="1" smtClean="0"/>
              <a:t>used</a:t>
            </a:r>
            <a:r>
              <a:rPr lang="nl-BE" dirty="0" smtClean="0"/>
              <a:t> </a:t>
            </a:r>
            <a:r>
              <a:rPr lang="nl-BE" dirty="0" err="1" smtClean="0"/>
              <a:t>an</a:t>
            </a:r>
            <a:r>
              <a:rPr lang="nl-BE" dirty="0" smtClean="0"/>
              <a:t> </a:t>
            </a:r>
            <a:r>
              <a:rPr lang="nl-BE" dirty="0" err="1" smtClean="0"/>
              <a:t>ecological</a:t>
            </a:r>
            <a:r>
              <a:rPr lang="nl-BE" dirty="0" smtClean="0"/>
              <a:t> design</a:t>
            </a:r>
          </a:p>
          <a:p>
            <a:pPr marL="857250" lvl="1" indent="-457200">
              <a:buFont typeface="Arial" pitchFamily="34" charset="0"/>
              <a:buChar char="•"/>
            </a:pPr>
            <a:r>
              <a:rPr lang="nl-BE" dirty="0" err="1" smtClean="0"/>
              <a:t>Due</a:t>
            </a:r>
            <a:r>
              <a:rPr lang="nl-BE" dirty="0" smtClean="0"/>
              <a:t> </a:t>
            </a:r>
            <a:r>
              <a:rPr lang="nl-BE" dirty="0" err="1" smtClean="0"/>
              <a:t>to</a:t>
            </a:r>
            <a:r>
              <a:rPr lang="nl-BE" dirty="0" smtClean="0"/>
              <a:t> privacy, data availability, </a:t>
            </a:r>
            <a:r>
              <a:rPr lang="nl-BE" dirty="0" err="1" smtClean="0"/>
              <a:t>cost</a:t>
            </a:r>
            <a:r>
              <a:rPr lang="nl-BE" dirty="0" smtClean="0"/>
              <a:t>, etc.</a:t>
            </a:r>
          </a:p>
          <a:p>
            <a:pPr marL="857250" lvl="1" indent="-457200">
              <a:buFont typeface="Arial" pitchFamily="34" charset="0"/>
              <a:buChar char="•"/>
            </a:pPr>
            <a:r>
              <a:rPr lang="nl-BE" dirty="0" err="1" smtClean="0"/>
              <a:t>Assume</a:t>
            </a:r>
            <a:r>
              <a:rPr lang="nl-BE" dirty="0" smtClean="0"/>
              <a:t> a </a:t>
            </a:r>
            <a:r>
              <a:rPr lang="nl-BE" dirty="0" err="1" smtClean="0"/>
              <a:t>normally</a:t>
            </a:r>
            <a:r>
              <a:rPr lang="nl-BE" dirty="0" smtClean="0"/>
              <a:t> </a:t>
            </a:r>
            <a:r>
              <a:rPr lang="nl-BE" dirty="0" err="1" smtClean="0"/>
              <a:t>distributed</a:t>
            </a:r>
            <a:r>
              <a:rPr lang="nl-BE" dirty="0" smtClean="0"/>
              <a:t> radon exposure in </a:t>
            </a:r>
            <a:r>
              <a:rPr lang="nl-BE" dirty="0" err="1" smtClean="0"/>
              <a:t>each</a:t>
            </a:r>
            <a:r>
              <a:rPr lang="nl-BE" dirty="0" smtClean="0"/>
              <a:t> area</a:t>
            </a:r>
          </a:p>
          <a:p>
            <a:pPr marL="857250" lvl="1" indent="-457200">
              <a:buFont typeface="Arial" pitchFamily="34" charset="0"/>
              <a:buChar char="•"/>
            </a:pPr>
            <a:endParaRPr lang="nl-BE" dirty="0" smtClean="0"/>
          </a:p>
          <a:p>
            <a:endParaRPr lang="en-GB" dirty="0"/>
          </a:p>
        </p:txBody>
      </p:sp>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1</a:t>
            </a:fld>
            <a:endParaRPr lang="fr-FR"/>
          </a:p>
        </p:txBody>
      </p:sp>
      <p:sp>
        <p:nvSpPr>
          <p:cNvPr id="5" name="Tekstvak 4"/>
          <p:cNvSpPr txBox="1"/>
          <p:nvPr/>
        </p:nvSpPr>
        <p:spPr>
          <a:xfrm>
            <a:off x="609601" y="5410200"/>
            <a:ext cx="7772400" cy="523220"/>
          </a:xfrm>
          <a:prstGeom prst="rect">
            <a:avLst/>
          </a:prstGeom>
          <a:noFill/>
        </p:spPr>
        <p:txBody>
          <a:bodyPr wrap="square" rtlCol="0">
            <a:spAutoFit/>
          </a:bodyPr>
          <a:lstStyle/>
          <a:p>
            <a:r>
              <a:rPr lang="en-US" sz="1400" dirty="0"/>
              <a:t>Environmental radon exposure and childhood </a:t>
            </a:r>
            <a:r>
              <a:rPr lang="en-US" sz="1400" dirty="0" smtClean="0"/>
              <a:t>leukemia, Tong J. et al, </a:t>
            </a:r>
            <a:r>
              <a:rPr lang="en-US" sz="1400" u="sng" dirty="0"/>
              <a:t>J </a:t>
            </a:r>
            <a:r>
              <a:rPr lang="en-US" sz="1400" u="sng" dirty="0" err="1"/>
              <a:t>Toxicol</a:t>
            </a:r>
            <a:r>
              <a:rPr lang="en-US" sz="1400" u="sng" dirty="0"/>
              <a:t> Environ Health B </a:t>
            </a:r>
            <a:r>
              <a:rPr lang="en-US" sz="1400" u="sng" dirty="0" err="1"/>
              <a:t>Crit</a:t>
            </a:r>
            <a:r>
              <a:rPr lang="en-US" sz="1400" u="sng" dirty="0"/>
              <a:t> Rev</a:t>
            </a:r>
            <a:r>
              <a:rPr lang="en-US" sz="1400" u="sng" dirty="0">
                <a:hlinkClick r:id="rId3" tooltip="Journal of toxicology and environmental health. Part B, Critical reviews."/>
              </a:rPr>
              <a:t>.</a:t>
            </a:r>
            <a:r>
              <a:rPr lang="en-US" sz="1400" dirty="0"/>
              <a:t> 2012;15(5):332-47</a:t>
            </a:r>
          </a:p>
        </p:txBody>
      </p:sp>
    </p:spTree>
    <p:extLst>
      <p:ext uri="{BB962C8B-B14F-4D97-AF65-F5344CB8AC3E}">
        <p14:creationId xmlns:p14="http://schemas.microsoft.com/office/powerpoint/2010/main" val="400645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Objectives</a:t>
            </a:r>
            <a:endParaRPr lang="en-GB" dirty="0"/>
          </a:p>
        </p:txBody>
      </p:sp>
      <p:sp>
        <p:nvSpPr>
          <p:cNvPr id="3" name="Tijdelijke aanduiding voor inhoud 2"/>
          <p:cNvSpPr>
            <a:spLocks noGrp="1"/>
          </p:cNvSpPr>
          <p:nvPr>
            <p:ph idx="1"/>
          </p:nvPr>
        </p:nvSpPr>
        <p:spPr/>
        <p:txBody>
          <a:bodyPr/>
          <a:lstStyle/>
          <a:p>
            <a:pPr marL="514350" indent="-514350">
              <a:buAutoNum type="arabicPeriod"/>
            </a:pPr>
            <a:r>
              <a:rPr lang="nl-BE" dirty="0" err="1" smtClean="0"/>
              <a:t>To</a:t>
            </a:r>
            <a:r>
              <a:rPr lang="nl-BE" dirty="0" smtClean="0"/>
              <a:t> </a:t>
            </a:r>
            <a:r>
              <a:rPr lang="nl-BE" dirty="0" err="1" smtClean="0"/>
              <a:t>incorporate</a:t>
            </a:r>
            <a:r>
              <a:rPr lang="nl-BE" dirty="0" smtClean="0"/>
              <a:t> the radon exposure </a:t>
            </a:r>
            <a:r>
              <a:rPr lang="nl-BE" dirty="0" err="1" smtClean="0"/>
              <a:t>distribution</a:t>
            </a:r>
            <a:r>
              <a:rPr lang="nl-BE" dirty="0" smtClean="0"/>
              <a:t> in the health impact assessment </a:t>
            </a:r>
            <a:r>
              <a:rPr lang="nl-BE" dirty="0" err="1" smtClean="0"/>
              <a:t>methodology</a:t>
            </a:r>
            <a:endParaRPr lang="nl-BE" dirty="0" smtClean="0"/>
          </a:p>
          <a:p>
            <a:pPr marL="514350" indent="-514350">
              <a:buAutoNum type="arabicPeriod"/>
            </a:pPr>
            <a:endParaRPr lang="nl-BE" dirty="0"/>
          </a:p>
          <a:p>
            <a:pPr marL="514350" indent="-514350">
              <a:buAutoNum type="arabicPeriod"/>
            </a:pPr>
            <a:r>
              <a:rPr lang="nl-BE" dirty="0" err="1" smtClean="0"/>
              <a:t>To</a:t>
            </a:r>
            <a:r>
              <a:rPr lang="nl-BE" dirty="0" smtClean="0"/>
              <a:t> </a:t>
            </a:r>
            <a:r>
              <a:rPr lang="nl-BE" dirty="0" err="1"/>
              <a:t>c</a:t>
            </a:r>
            <a:r>
              <a:rPr lang="nl-BE" dirty="0" err="1" smtClean="0"/>
              <a:t>ope</a:t>
            </a:r>
            <a:r>
              <a:rPr lang="nl-BE" dirty="0" smtClean="0"/>
              <a:t> </a:t>
            </a:r>
            <a:r>
              <a:rPr lang="nl-BE" dirty="0" err="1" smtClean="0"/>
              <a:t>with</a:t>
            </a:r>
            <a:r>
              <a:rPr lang="nl-BE" dirty="0" smtClean="0"/>
              <a:t> </a:t>
            </a:r>
            <a:r>
              <a:rPr lang="nl-BE" dirty="0" err="1" smtClean="0"/>
              <a:t>within</a:t>
            </a:r>
            <a:r>
              <a:rPr lang="nl-BE" dirty="0" smtClean="0"/>
              <a:t>-area </a:t>
            </a:r>
            <a:r>
              <a:rPr lang="nl-BE" dirty="0" err="1" smtClean="0"/>
              <a:t>variation</a:t>
            </a:r>
            <a:r>
              <a:rPr lang="nl-BE" dirty="0" smtClean="0"/>
              <a:t> </a:t>
            </a:r>
            <a:r>
              <a:rPr lang="nl-BE" dirty="0" err="1" smtClean="0"/>
              <a:t>that</a:t>
            </a:r>
            <a:r>
              <a:rPr lang="nl-BE" dirty="0" smtClean="0"/>
              <a:t> </a:t>
            </a:r>
            <a:r>
              <a:rPr lang="nl-BE" dirty="0" err="1" smtClean="0"/>
              <a:t>may</a:t>
            </a:r>
            <a:r>
              <a:rPr lang="nl-BE" dirty="0" smtClean="0"/>
              <a:t> lead </a:t>
            </a:r>
            <a:r>
              <a:rPr lang="nl-BE" dirty="0" err="1" smtClean="0"/>
              <a:t>to</a:t>
            </a:r>
            <a:r>
              <a:rPr lang="nl-BE" dirty="0" smtClean="0"/>
              <a:t> </a:t>
            </a:r>
            <a:r>
              <a:rPr lang="nl-BE" dirty="0" err="1" smtClean="0"/>
              <a:t>ecological</a:t>
            </a:r>
            <a:r>
              <a:rPr lang="nl-BE" dirty="0" smtClean="0"/>
              <a:t> bias</a:t>
            </a:r>
          </a:p>
          <a:p>
            <a:pPr marL="514350" indent="-514350">
              <a:buAutoNum type="arabicPeriod"/>
            </a:pPr>
            <a:endParaRPr lang="nl-BE" dirty="0" smtClean="0"/>
          </a:p>
          <a:p>
            <a:pPr marL="514350" indent="-514350">
              <a:buAutoNum type="arabicPeriod"/>
            </a:pPr>
            <a:r>
              <a:rPr lang="nl-BE" dirty="0" err="1" smtClean="0"/>
              <a:t>To</a:t>
            </a:r>
            <a:r>
              <a:rPr lang="nl-BE" dirty="0" smtClean="0"/>
              <a:t> </a:t>
            </a:r>
            <a:r>
              <a:rPr lang="nl-BE" dirty="0" err="1" smtClean="0"/>
              <a:t>validate</a:t>
            </a:r>
            <a:r>
              <a:rPr lang="nl-BE" dirty="0" smtClean="0"/>
              <a:t> the </a:t>
            </a:r>
            <a:r>
              <a:rPr lang="nl-BE" dirty="0" err="1" smtClean="0"/>
              <a:t>novel</a:t>
            </a:r>
            <a:r>
              <a:rPr lang="nl-BE" dirty="0" smtClean="0"/>
              <a:t> </a:t>
            </a:r>
            <a:r>
              <a:rPr lang="nl-BE" dirty="0" err="1" smtClean="0"/>
              <a:t>method</a:t>
            </a:r>
            <a:r>
              <a:rPr lang="nl-BE" dirty="0" smtClean="0"/>
              <a:t> </a:t>
            </a:r>
            <a:r>
              <a:rPr lang="nl-BE" dirty="0" err="1" smtClean="0"/>
              <a:t>against</a:t>
            </a:r>
            <a:r>
              <a:rPr lang="nl-BE" dirty="0" smtClean="0"/>
              <a:t> </a:t>
            </a:r>
            <a:r>
              <a:rPr lang="nl-BE" dirty="0" err="1" smtClean="0"/>
              <a:t>existing</a:t>
            </a:r>
            <a:r>
              <a:rPr lang="nl-BE" dirty="0" smtClean="0"/>
              <a:t> </a:t>
            </a:r>
            <a:r>
              <a:rPr lang="nl-BE" dirty="0" err="1" smtClean="0"/>
              <a:t>methods</a:t>
            </a:r>
            <a:endParaRPr lang="nl-BE" dirty="0" smtClean="0"/>
          </a:p>
        </p:txBody>
      </p:sp>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2</a:t>
            </a:fld>
            <a:endParaRPr lang="fr-FR"/>
          </a:p>
        </p:txBody>
      </p:sp>
    </p:spTree>
    <p:extLst>
      <p:ext uri="{BB962C8B-B14F-4D97-AF65-F5344CB8AC3E}">
        <p14:creationId xmlns:p14="http://schemas.microsoft.com/office/powerpoint/2010/main" val="1385197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Materials</a:t>
            </a:r>
            <a:r>
              <a:rPr lang="nl-BE" dirty="0" smtClean="0"/>
              <a:t> </a:t>
            </a:r>
            <a:r>
              <a:rPr lang="nl-BE" dirty="0" err="1" smtClean="0"/>
              <a:t>and</a:t>
            </a:r>
            <a:r>
              <a:rPr lang="nl-BE" dirty="0" smtClean="0"/>
              <a:t> </a:t>
            </a:r>
            <a:r>
              <a:rPr lang="nl-BE" dirty="0" err="1" smtClean="0"/>
              <a:t>methods</a:t>
            </a:r>
            <a:endParaRPr lang="en-GB" dirty="0"/>
          </a:p>
        </p:txBody>
      </p:sp>
      <p:sp>
        <p:nvSpPr>
          <p:cNvPr id="3" name="Tijdelijke aanduiding voor inhoud 2"/>
          <p:cNvSpPr>
            <a:spLocks noGrp="1"/>
          </p:cNvSpPr>
          <p:nvPr>
            <p:ph idx="1"/>
          </p:nvPr>
        </p:nvSpPr>
        <p:spPr>
          <a:xfrm>
            <a:off x="685800" y="1981200"/>
            <a:ext cx="8382000" cy="4267200"/>
          </a:xfrm>
        </p:spPr>
        <p:txBody>
          <a:bodyPr/>
          <a:lstStyle/>
          <a:p>
            <a:pPr marL="457200" indent="-457200">
              <a:buFont typeface="Arial" pitchFamily="34" charset="0"/>
              <a:buChar char="•"/>
            </a:pPr>
            <a:r>
              <a:rPr lang="nl-BE" dirty="0" err="1" smtClean="0"/>
              <a:t>Incidence</a:t>
            </a:r>
            <a:r>
              <a:rPr lang="nl-BE" dirty="0" smtClean="0"/>
              <a:t> of acute </a:t>
            </a:r>
            <a:r>
              <a:rPr lang="nl-BE" dirty="0" err="1" smtClean="0"/>
              <a:t>childhood</a:t>
            </a:r>
            <a:r>
              <a:rPr lang="nl-BE" dirty="0" smtClean="0"/>
              <a:t> </a:t>
            </a:r>
            <a:r>
              <a:rPr lang="nl-BE" dirty="0" err="1" smtClean="0"/>
              <a:t>leukaemia</a:t>
            </a:r>
            <a:r>
              <a:rPr lang="nl-BE" dirty="0" smtClean="0"/>
              <a:t> (&lt; 15 </a:t>
            </a:r>
            <a:r>
              <a:rPr lang="nl-BE" dirty="0" err="1" smtClean="0"/>
              <a:t>years</a:t>
            </a:r>
            <a:r>
              <a:rPr lang="nl-BE" dirty="0" smtClean="0"/>
              <a:t>)</a:t>
            </a:r>
          </a:p>
          <a:p>
            <a:pPr marL="400050" lvl="1" indent="0">
              <a:buNone/>
            </a:pPr>
            <a:r>
              <a:rPr lang="nl-BE" sz="2600" dirty="0" smtClean="0"/>
              <a:t> </a:t>
            </a:r>
            <a:r>
              <a:rPr lang="nl-BE" sz="2600" dirty="0" err="1" smtClean="0"/>
              <a:t>by</a:t>
            </a:r>
            <a:r>
              <a:rPr lang="nl-BE" sz="2600" dirty="0" smtClean="0"/>
              <a:t> commune, </a:t>
            </a:r>
            <a:r>
              <a:rPr lang="nl-BE" sz="2600" dirty="0" err="1" smtClean="0"/>
              <a:t>Wallonia</a:t>
            </a:r>
            <a:r>
              <a:rPr lang="nl-BE" sz="2600" dirty="0" smtClean="0"/>
              <a:t>  (2004-2010) </a:t>
            </a:r>
          </a:p>
          <a:p>
            <a:pPr marL="0" indent="0"/>
            <a:r>
              <a:rPr lang="nl-BE" dirty="0" smtClean="0"/>
              <a:t>     Data source: </a:t>
            </a:r>
            <a:r>
              <a:rPr lang="nl-BE" dirty="0" err="1" smtClean="0"/>
              <a:t>Belgian</a:t>
            </a:r>
            <a:r>
              <a:rPr lang="nl-BE" dirty="0" smtClean="0"/>
              <a:t> Cancer </a:t>
            </a:r>
            <a:r>
              <a:rPr lang="nl-BE" dirty="0" err="1" smtClean="0"/>
              <a:t>Registry</a:t>
            </a:r>
            <a:endParaRPr lang="nl-BE" dirty="0"/>
          </a:p>
          <a:p>
            <a:pPr marL="457200" indent="-457200">
              <a:buFont typeface="Arial" pitchFamily="34" charset="0"/>
              <a:buChar char="•"/>
            </a:pPr>
            <a:r>
              <a:rPr lang="nl-BE" dirty="0" err="1" smtClean="0"/>
              <a:t>Measured</a:t>
            </a:r>
            <a:r>
              <a:rPr lang="nl-BE" dirty="0" smtClean="0"/>
              <a:t> indoor radon </a:t>
            </a:r>
            <a:r>
              <a:rPr lang="nl-BE" dirty="0" err="1" smtClean="0"/>
              <a:t>concentration</a:t>
            </a:r>
            <a:r>
              <a:rPr lang="nl-BE" dirty="0" smtClean="0"/>
              <a:t> </a:t>
            </a:r>
          </a:p>
          <a:p>
            <a:pPr marL="400050" lvl="1" indent="0">
              <a:buNone/>
            </a:pPr>
            <a:r>
              <a:rPr lang="nl-BE" sz="2600" dirty="0"/>
              <a:t> </a:t>
            </a:r>
            <a:r>
              <a:rPr lang="nl-BE" sz="2600" dirty="0" err="1" smtClean="0"/>
              <a:t>by</a:t>
            </a:r>
            <a:r>
              <a:rPr lang="nl-BE" sz="2600" dirty="0" smtClean="0"/>
              <a:t> commune, </a:t>
            </a:r>
            <a:r>
              <a:rPr lang="nl-BE" sz="2600" dirty="0" err="1" smtClean="0"/>
              <a:t>Wallonia</a:t>
            </a:r>
            <a:r>
              <a:rPr lang="nl-BE" sz="2600" dirty="0" smtClean="0"/>
              <a:t> (2004-2010)</a:t>
            </a:r>
          </a:p>
          <a:p>
            <a:pPr marL="400050" lvl="1" indent="0">
              <a:buNone/>
            </a:pPr>
            <a:r>
              <a:rPr lang="nl-BE" sz="2600" dirty="0"/>
              <a:t> </a:t>
            </a:r>
            <a:r>
              <a:rPr lang="nl-BE" sz="2600" dirty="0" smtClean="0"/>
              <a:t>Data source: Federal Agency </a:t>
            </a:r>
            <a:r>
              <a:rPr lang="nl-BE" sz="2600" dirty="0" err="1" smtClean="0"/>
              <a:t>Nuclear</a:t>
            </a:r>
            <a:r>
              <a:rPr lang="nl-BE" sz="2600" dirty="0" smtClean="0"/>
              <a:t> Control</a:t>
            </a:r>
            <a:endParaRPr lang="en-GB" sz="2600" dirty="0"/>
          </a:p>
        </p:txBody>
      </p:sp>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3</a:t>
            </a:fld>
            <a:endParaRPr lang="fr-FR"/>
          </a:p>
        </p:txBody>
      </p:sp>
      <p:sp>
        <p:nvSpPr>
          <p:cNvPr id="5" name="Tekstvak 4"/>
          <p:cNvSpPr txBox="1"/>
          <p:nvPr/>
        </p:nvSpPr>
        <p:spPr>
          <a:xfrm>
            <a:off x="1219200" y="5257800"/>
            <a:ext cx="7391400" cy="954107"/>
          </a:xfrm>
          <a:prstGeom prst="rect">
            <a:avLst/>
          </a:prstGeom>
          <a:noFill/>
        </p:spPr>
        <p:txBody>
          <a:bodyPr wrap="square" rtlCol="0">
            <a:spAutoFit/>
          </a:bodyPr>
          <a:lstStyle/>
          <a:p>
            <a:r>
              <a:rPr lang="en-US" sz="1400" dirty="0" smtClean="0"/>
              <a:t>Radon risk mapping in southern Belgium: an application of </a:t>
            </a:r>
            <a:r>
              <a:rPr lang="en-US" sz="1400" dirty="0" err="1" smtClean="0"/>
              <a:t>geostatistical</a:t>
            </a:r>
            <a:r>
              <a:rPr lang="en-US" sz="1400" dirty="0" smtClean="0"/>
              <a:t> and GIS techniques. </a:t>
            </a:r>
            <a:r>
              <a:rPr lang="en-US" sz="1400" dirty="0" err="1" smtClean="0"/>
              <a:t>Poffijn</a:t>
            </a:r>
            <a:r>
              <a:rPr lang="en-US" sz="1400" dirty="0" smtClean="0"/>
              <a:t> A. et al </a:t>
            </a:r>
            <a:r>
              <a:rPr lang="en-US" sz="1400" dirty="0"/>
              <a:t>(2001</a:t>
            </a:r>
            <a:r>
              <a:rPr lang="en-US" sz="1400" dirty="0" smtClean="0"/>
              <a:t>), </a:t>
            </a:r>
            <a:r>
              <a:rPr lang="en-US" sz="1400" i="1" u="sng" dirty="0" smtClean="0"/>
              <a:t>The </a:t>
            </a:r>
            <a:r>
              <a:rPr lang="en-US" sz="1400" i="1" u="sng" dirty="0"/>
              <a:t>Science of The Total </a:t>
            </a:r>
            <a:r>
              <a:rPr lang="en-US" sz="1400" i="1" u="sng" dirty="0" smtClean="0"/>
              <a:t>Environment.</a:t>
            </a:r>
            <a:r>
              <a:rPr lang="en-US" sz="1400" i="1" dirty="0" smtClean="0"/>
              <a:t> 2001; </a:t>
            </a:r>
            <a:r>
              <a:rPr lang="en-US" sz="1400" b="1" dirty="0" smtClean="0"/>
              <a:t>272</a:t>
            </a:r>
            <a:r>
              <a:rPr lang="en-US" sz="1400" dirty="0" smtClean="0"/>
              <a:t>(1-3</a:t>
            </a:r>
            <a:r>
              <a:rPr lang="en-US" sz="1400" dirty="0"/>
              <a:t>): </a:t>
            </a:r>
            <a:r>
              <a:rPr lang="en-US" sz="1400" dirty="0" smtClean="0"/>
              <a:t>203-210</a:t>
            </a:r>
            <a:endParaRPr lang="en-US" sz="1400" dirty="0"/>
          </a:p>
          <a:p>
            <a:endParaRPr lang="en-GB" sz="1400" dirty="0"/>
          </a:p>
        </p:txBody>
      </p:sp>
    </p:spTree>
    <p:extLst>
      <p:ext uri="{BB962C8B-B14F-4D97-AF65-F5344CB8AC3E}">
        <p14:creationId xmlns:p14="http://schemas.microsoft.com/office/powerpoint/2010/main" val="3724864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Indoor radon exposure</a:t>
            </a:r>
            <a:endParaRPr lang="en-GB" dirty="0"/>
          </a:p>
        </p:txBody>
      </p:sp>
      <p:sp>
        <p:nvSpPr>
          <p:cNvPr id="3" name="Tijdelijke aanduiding voor inhoud 2"/>
          <p:cNvSpPr>
            <a:spLocks noGrp="1"/>
          </p:cNvSpPr>
          <p:nvPr>
            <p:ph idx="1"/>
          </p:nvPr>
        </p:nvSpPr>
        <p:spPr>
          <a:xfrm>
            <a:off x="685800" y="1524000"/>
            <a:ext cx="7772400" cy="4267200"/>
          </a:xfrm>
        </p:spPr>
        <p:txBody>
          <a:bodyPr/>
          <a:lstStyle/>
          <a:p>
            <a:pPr marL="0" indent="0"/>
            <a:r>
              <a:rPr lang="nl-BE" dirty="0" smtClean="0"/>
              <a:t>Travel </a:t>
            </a:r>
            <a:r>
              <a:rPr lang="nl-BE" dirty="0" err="1" smtClean="0"/>
              <a:t>process</a:t>
            </a:r>
            <a:r>
              <a:rPr lang="nl-BE" dirty="0" smtClean="0"/>
              <a:t> </a:t>
            </a:r>
            <a:r>
              <a:rPr lang="nl-BE" dirty="0" err="1" smtClean="0"/>
              <a:t>from</a:t>
            </a:r>
            <a:r>
              <a:rPr lang="nl-BE" dirty="0" smtClean="0"/>
              <a:t> </a:t>
            </a:r>
            <a:r>
              <a:rPr lang="nl-BE" dirty="0" err="1" smtClean="0"/>
              <a:t>ground</a:t>
            </a:r>
            <a:r>
              <a:rPr lang="nl-BE" dirty="0" smtClean="0"/>
              <a:t> </a:t>
            </a:r>
            <a:r>
              <a:rPr lang="nl-BE" dirty="0" err="1" smtClean="0"/>
              <a:t>to</a:t>
            </a:r>
            <a:r>
              <a:rPr lang="nl-BE" dirty="0" smtClean="0"/>
              <a:t> </a:t>
            </a:r>
            <a:r>
              <a:rPr lang="nl-BE" dirty="0" err="1" smtClean="0"/>
              <a:t>indoors</a:t>
            </a:r>
            <a:r>
              <a:rPr lang="nl-BE" dirty="0" smtClean="0"/>
              <a:t> </a:t>
            </a:r>
            <a:r>
              <a:rPr lang="nl-BE" dirty="0" smtClean="0"/>
              <a:t>is </a:t>
            </a:r>
            <a:r>
              <a:rPr lang="nl-BE" dirty="0" err="1" smtClean="0"/>
              <a:t>highly</a:t>
            </a:r>
            <a:r>
              <a:rPr lang="nl-BE" dirty="0" smtClean="0"/>
              <a:t> </a:t>
            </a:r>
            <a:r>
              <a:rPr lang="nl-BE" dirty="0" err="1" smtClean="0"/>
              <a:t>dependant</a:t>
            </a:r>
            <a:r>
              <a:rPr lang="nl-BE" dirty="0" smtClean="0"/>
              <a:t> </a:t>
            </a:r>
            <a:r>
              <a:rPr lang="nl-BE" dirty="0"/>
              <a:t>on: </a:t>
            </a:r>
            <a:r>
              <a:rPr lang="nl-BE" dirty="0" smtClean="0"/>
              <a:t>(</a:t>
            </a:r>
            <a:r>
              <a:rPr lang="nl-BE" dirty="0" err="1"/>
              <a:t>multiplicative</a:t>
            </a:r>
            <a:r>
              <a:rPr lang="nl-BE" dirty="0"/>
              <a:t> </a:t>
            </a:r>
            <a:r>
              <a:rPr lang="nl-BE" dirty="0" err="1"/>
              <a:t>and</a:t>
            </a:r>
            <a:r>
              <a:rPr lang="nl-BE" dirty="0"/>
              <a:t> additive factors)</a:t>
            </a:r>
            <a:endParaRPr lang="nl-BE" dirty="0" smtClean="0"/>
          </a:p>
          <a:p>
            <a:pPr marL="457200" indent="-457200">
              <a:buFont typeface="Arial" pitchFamily="34" charset="0"/>
              <a:buChar char="•"/>
            </a:pPr>
            <a:r>
              <a:rPr lang="nl-BE" dirty="0" smtClean="0"/>
              <a:t>Building type</a:t>
            </a:r>
          </a:p>
          <a:p>
            <a:pPr marL="457200" indent="-457200">
              <a:buFont typeface="Arial" pitchFamily="34" charset="0"/>
              <a:buChar char="•"/>
            </a:pPr>
            <a:r>
              <a:rPr lang="nl-BE" dirty="0" smtClean="0"/>
              <a:t>Meteorological variables</a:t>
            </a:r>
          </a:p>
          <a:p>
            <a:pPr marL="457200" indent="-457200">
              <a:buFont typeface="Arial" pitchFamily="34" charset="0"/>
              <a:buChar char="•"/>
            </a:pPr>
            <a:r>
              <a:rPr lang="nl-BE" dirty="0" err="1" smtClean="0"/>
              <a:t>Ground</a:t>
            </a:r>
            <a:r>
              <a:rPr lang="nl-BE" dirty="0" smtClean="0"/>
              <a:t> </a:t>
            </a:r>
            <a:r>
              <a:rPr lang="nl-BE" dirty="0" err="1" smtClean="0"/>
              <a:t>porosity</a:t>
            </a:r>
            <a:endParaRPr lang="nl-BE" dirty="0" smtClean="0"/>
          </a:p>
          <a:p>
            <a:pPr marL="457200" indent="-457200">
              <a:buFont typeface="Arial" pitchFamily="34" charset="0"/>
              <a:buChar char="•"/>
            </a:pPr>
            <a:r>
              <a:rPr lang="nl-BE" dirty="0" smtClean="0"/>
              <a:t>Etc.</a:t>
            </a:r>
          </a:p>
          <a:p>
            <a:pPr marL="857250" lvl="1" indent="-457200">
              <a:buFont typeface="Wingdings" pitchFamily="2" charset="2"/>
              <a:buChar char="à"/>
            </a:pPr>
            <a:r>
              <a:rPr lang="nl-BE" sz="2600" dirty="0" err="1" smtClean="0">
                <a:sym typeface="Wingdings" pitchFamily="2" charset="2"/>
              </a:rPr>
              <a:t>Lognormal</a:t>
            </a:r>
            <a:r>
              <a:rPr lang="nl-BE" sz="2600" dirty="0" smtClean="0">
                <a:sym typeface="Wingdings" pitchFamily="2" charset="2"/>
              </a:rPr>
              <a:t> </a:t>
            </a:r>
            <a:r>
              <a:rPr lang="nl-BE" sz="2600" dirty="0" err="1" smtClean="0">
                <a:sym typeface="Wingdings" pitchFamily="2" charset="2"/>
              </a:rPr>
              <a:t>distribution</a:t>
            </a:r>
            <a:r>
              <a:rPr lang="nl-BE" sz="2600" dirty="0" smtClean="0">
                <a:sym typeface="Wingdings" pitchFamily="2" charset="2"/>
              </a:rPr>
              <a:t> of indoor radon </a:t>
            </a:r>
            <a:r>
              <a:rPr lang="nl-BE" sz="2600" dirty="0" err="1" smtClean="0">
                <a:sym typeface="Wingdings" pitchFamily="2" charset="2"/>
              </a:rPr>
              <a:t>concentration</a:t>
            </a:r>
            <a:r>
              <a:rPr lang="nl-BE" sz="2600" dirty="0" smtClean="0">
                <a:sym typeface="Wingdings" pitchFamily="2" charset="2"/>
              </a:rPr>
              <a:t> in different </a:t>
            </a:r>
            <a:r>
              <a:rPr lang="nl-BE" sz="2600" dirty="0" err="1" smtClean="0">
                <a:sym typeface="Wingdings" pitchFamily="2" charset="2"/>
              </a:rPr>
              <a:t>houses</a:t>
            </a:r>
            <a:r>
              <a:rPr lang="nl-BE" sz="2600" dirty="0" smtClean="0">
                <a:sym typeface="Wingdings" pitchFamily="2" charset="2"/>
              </a:rPr>
              <a:t> in </a:t>
            </a:r>
            <a:r>
              <a:rPr lang="nl-BE" sz="2600" dirty="0" err="1" smtClean="0">
                <a:sym typeface="Wingdings" pitchFamily="2" charset="2"/>
              </a:rPr>
              <a:t>each</a:t>
            </a:r>
            <a:r>
              <a:rPr lang="nl-BE" sz="2600" dirty="0" smtClean="0">
                <a:sym typeface="Wingdings" pitchFamily="2" charset="2"/>
              </a:rPr>
              <a:t> area</a:t>
            </a:r>
          </a:p>
          <a:p>
            <a:pPr marL="857250" lvl="1" indent="-457200">
              <a:buFont typeface="Wingdings" pitchFamily="2" charset="2"/>
              <a:buChar char="à"/>
            </a:pPr>
            <a:r>
              <a:rPr lang="nl-BE" sz="2600" dirty="0" err="1" smtClean="0">
                <a:sym typeface="Wingdings" pitchFamily="2" charset="2"/>
              </a:rPr>
              <a:t>Possibility</a:t>
            </a:r>
            <a:r>
              <a:rPr lang="nl-BE" sz="2600" dirty="0" smtClean="0">
                <a:sym typeface="Wingdings" pitchFamily="2" charset="2"/>
              </a:rPr>
              <a:t> </a:t>
            </a:r>
            <a:r>
              <a:rPr lang="nl-BE" sz="2600" dirty="0" err="1" smtClean="0">
                <a:sym typeface="Wingdings" pitchFamily="2" charset="2"/>
              </a:rPr>
              <a:t>for</a:t>
            </a:r>
            <a:r>
              <a:rPr lang="nl-BE" sz="2600" dirty="0" smtClean="0">
                <a:sym typeface="Wingdings" pitchFamily="2" charset="2"/>
              </a:rPr>
              <a:t> significant </a:t>
            </a:r>
            <a:r>
              <a:rPr lang="nl-BE" sz="2600" dirty="0" err="1" smtClean="0">
                <a:sym typeface="Wingdings" pitchFamily="2" charset="2"/>
              </a:rPr>
              <a:t>within</a:t>
            </a:r>
            <a:r>
              <a:rPr lang="nl-BE" sz="2600" dirty="0" smtClean="0">
                <a:sym typeface="Wingdings" pitchFamily="2" charset="2"/>
              </a:rPr>
              <a:t>-area </a:t>
            </a:r>
            <a:r>
              <a:rPr lang="nl-BE" sz="2600" dirty="0" err="1" smtClean="0">
                <a:sym typeface="Wingdings" pitchFamily="2" charset="2"/>
              </a:rPr>
              <a:t>variance</a:t>
            </a:r>
            <a:endParaRPr lang="nl-BE" sz="2600" dirty="0" smtClean="0">
              <a:sym typeface="Wingdings" pitchFamily="2" charset="2"/>
            </a:endParaRPr>
          </a:p>
          <a:p>
            <a:pPr marL="400050" lvl="1" indent="0">
              <a:buNone/>
            </a:pPr>
            <a:endParaRPr lang="nl-BE" dirty="0" smtClean="0">
              <a:sym typeface="Wingdings" pitchFamily="2" charset="2"/>
            </a:endParaRPr>
          </a:p>
        </p:txBody>
      </p:sp>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4</a:t>
            </a:fld>
            <a:endParaRPr lang="fr-FR"/>
          </a:p>
        </p:txBody>
      </p:sp>
      <p:sp>
        <p:nvSpPr>
          <p:cNvPr id="6" name="Tekstvak 5"/>
          <p:cNvSpPr txBox="1"/>
          <p:nvPr/>
        </p:nvSpPr>
        <p:spPr>
          <a:xfrm>
            <a:off x="378486" y="5715000"/>
            <a:ext cx="8765514" cy="523220"/>
          </a:xfrm>
          <a:prstGeom prst="rect">
            <a:avLst/>
          </a:prstGeom>
          <a:noFill/>
        </p:spPr>
        <p:txBody>
          <a:bodyPr wrap="square" rtlCol="0">
            <a:spAutoFit/>
          </a:bodyPr>
          <a:lstStyle/>
          <a:p>
            <a:r>
              <a:rPr lang="nl-BE" sz="1400" dirty="0" err="1" smtClean="0"/>
              <a:t>Mapping</a:t>
            </a:r>
            <a:r>
              <a:rPr lang="nl-BE" sz="1400" dirty="0" smtClean="0"/>
              <a:t> </a:t>
            </a:r>
            <a:r>
              <a:rPr lang="nl-BE" sz="1400" dirty="0" err="1" smtClean="0"/>
              <a:t>variation</a:t>
            </a:r>
            <a:r>
              <a:rPr lang="nl-BE" sz="1400" dirty="0" smtClean="0"/>
              <a:t> in radon </a:t>
            </a:r>
            <a:r>
              <a:rPr lang="nl-BE" sz="1400" dirty="0" err="1" smtClean="0"/>
              <a:t>potential</a:t>
            </a:r>
            <a:r>
              <a:rPr lang="nl-BE" sz="1400" dirty="0" smtClean="0"/>
              <a:t> </a:t>
            </a:r>
            <a:r>
              <a:rPr lang="nl-BE" sz="1400" dirty="0" err="1" smtClean="0"/>
              <a:t>both</a:t>
            </a:r>
            <a:r>
              <a:rPr lang="nl-BE" sz="1400" dirty="0" smtClean="0"/>
              <a:t> </a:t>
            </a:r>
            <a:r>
              <a:rPr lang="nl-BE" sz="1400" dirty="0" err="1" smtClean="0"/>
              <a:t>between</a:t>
            </a:r>
            <a:r>
              <a:rPr lang="nl-BE" sz="1400" dirty="0" smtClean="0"/>
              <a:t> </a:t>
            </a:r>
            <a:r>
              <a:rPr lang="nl-BE" sz="1400" dirty="0" err="1" smtClean="0"/>
              <a:t>and</a:t>
            </a:r>
            <a:r>
              <a:rPr lang="nl-BE" sz="1400" dirty="0" smtClean="0"/>
              <a:t> </a:t>
            </a:r>
            <a:r>
              <a:rPr lang="nl-BE" sz="1400" dirty="0" err="1" smtClean="0"/>
              <a:t>within</a:t>
            </a:r>
            <a:r>
              <a:rPr lang="nl-BE" sz="1400" dirty="0" smtClean="0"/>
              <a:t> </a:t>
            </a:r>
            <a:r>
              <a:rPr lang="nl-BE" sz="1400" dirty="0" err="1" smtClean="0"/>
              <a:t>geological</a:t>
            </a:r>
            <a:r>
              <a:rPr lang="nl-BE" sz="1400" dirty="0" smtClean="0"/>
              <a:t> units, </a:t>
            </a:r>
            <a:r>
              <a:rPr lang="nl-BE" sz="1400" dirty="0" err="1" smtClean="0"/>
              <a:t>Miles</a:t>
            </a:r>
            <a:r>
              <a:rPr lang="nl-BE" sz="1400" dirty="0" smtClean="0"/>
              <a:t> J. &amp; </a:t>
            </a:r>
            <a:r>
              <a:rPr lang="nl-BE" sz="1400" dirty="0" err="1" smtClean="0"/>
              <a:t>Appleton</a:t>
            </a:r>
            <a:r>
              <a:rPr lang="nl-BE" sz="1400" dirty="0" smtClean="0"/>
              <a:t> J., J. </a:t>
            </a:r>
            <a:r>
              <a:rPr lang="nl-BE" sz="1400" dirty="0" err="1" smtClean="0"/>
              <a:t>Radiol</a:t>
            </a:r>
            <a:r>
              <a:rPr lang="nl-BE" sz="1400" dirty="0" smtClean="0"/>
              <a:t>. </a:t>
            </a:r>
            <a:r>
              <a:rPr lang="nl-BE" sz="1400" dirty="0" err="1" smtClean="0"/>
              <a:t>Prot.</a:t>
            </a:r>
            <a:r>
              <a:rPr lang="nl-BE" sz="1400" dirty="0"/>
              <a:t> </a:t>
            </a:r>
            <a:r>
              <a:rPr lang="nl-BE" sz="1400" dirty="0" smtClean="0"/>
              <a:t>2005; 25 257-76</a:t>
            </a:r>
            <a:endParaRPr lang="en-GB" sz="1400" dirty="0"/>
          </a:p>
        </p:txBody>
      </p:sp>
    </p:spTree>
    <p:extLst>
      <p:ext uri="{BB962C8B-B14F-4D97-AF65-F5344CB8AC3E}">
        <p14:creationId xmlns:p14="http://schemas.microsoft.com/office/powerpoint/2010/main" val="1061247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Within</a:t>
            </a:r>
            <a:r>
              <a:rPr lang="nl-BE" dirty="0" smtClean="0"/>
              <a:t>-area </a:t>
            </a:r>
            <a:r>
              <a:rPr lang="nl-BE" dirty="0" err="1" smtClean="0"/>
              <a:t>variation</a:t>
            </a:r>
            <a:r>
              <a:rPr lang="nl-BE" dirty="0" smtClean="0"/>
              <a:t> of radon</a:t>
            </a:r>
            <a:endParaRPr lang="en-GB" dirty="0"/>
          </a:p>
        </p:txBody>
      </p:sp>
      <p:pic>
        <p:nvPicPr>
          <p:cNvPr id="5" name="Tijdelijke aanduiding voor inhoud 4"/>
          <p:cNvPicPr>
            <a:picLocks noGrp="1" noChangeAspect="1"/>
          </p:cNvPicPr>
          <p:nvPr>
            <p:ph idx="1"/>
          </p:nvPr>
        </p:nvPicPr>
        <p:blipFill rotWithShape="1">
          <a:blip r:embed="rId3">
            <a:extLst>
              <a:ext uri="{28A0092B-C50C-407E-A947-70E740481C1C}">
                <a14:useLocalDpi xmlns:a14="http://schemas.microsoft.com/office/drawing/2010/main" val="0"/>
              </a:ext>
            </a:extLst>
          </a:blip>
          <a:srcRect l="12801" t="25976" r="7856" b="13411"/>
          <a:stretch/>
        </p:blipFill>
        <p:spPr>
          <a:xfrm>
            <a:off x="348342" y="1534358"/>
            <a:ext cx="4101585" cy="3409683"/>
          </a:xfrm>
        </p:spPr>
      </p:pic>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5</a:t>
            </a:fld>
            <a:endParaRPr lang="fr-FR"/>
          </a:p>
        </p:txBody>
      </p:sp>
      <p:pic>
        <p:nvPicPr>
          <p:cNvPr id="6" name="Afbeelding 5"/>
          <p:cNvPicPr>
            <a:picLocks noChangeAspect="1"/>
          </p:cNvPicPr>
          <p:nvPr/>
        </p:nvPicPr>
        <p:blipFill rotWithShape="1">
          <a:blip r:embed="rId4">
            <a:extLst>
              <a:ext uri="{28A0092B-C50C-407E-A947-70E740481C1C}">
                <a14:useLocalDpi xmlns:a14="http://schemas.microsoft.com/office/drawing/2010/main" val="0"/>
              </a:ext>
            </a:extLst>
          </a:blip>
          <a:srcRect l="12849" t="26597" r="7482" b="14388"/>
          <a:stretch/>
        </p:blipFill>
        <p:spPr>
          <a:xfrm>
            <a:off x="4796588" y="1524000"/>
            <a:ext cx="4050697" cy="3265200"/>
          </a:xfrm>
          <a:prstGeom prst="rect">
            <a:avLst/>
          </a:prstGeom>
        </p:spPr>
      </p:pic>
      <p:sp>
        <p:nvSpPr>
          <p:cNvPr id="7" name="Tekstvak 6"/>
          <p:cNvSpPr txBox="1"/>
          <p:nvPr/>
        </p:nvSpPr>
        <p:spPr>
          <a:xfrm>
            <a:off x="380999" y="4983883"/>
            <a:ext cx="4275273" cy="523220"/>
          </a:xfrm>
          <a:prstGeom prst="rect">
            <a:avLst/>
          </a:prstGeom>
          <a:noFill/>
        </p:spPr>
        <p:txBody>
          <a:bodyPr wrap="none" rtlCol="0">
            <a:spAutoFit/>
          </a:bodyPr>
          <a:lstStyle/>
          <a:p>
            <a:r>
              <a:rPr lang="nl-BE" sz="1400" dirty="0" smtClean="0"/>
              <a:t>Fig. 1 </a:t>
            </a:r>
            <a:r>
              <a:rPr lang="nl-BE" sz="1400" dirty="0" err="1" smtClean="0"/>
              <a:t>Mean</a:t>
            </a:r>
            <a:r>
              <a:rPr lang="nl-BE" sz="1400" dirty="0" smtClean="0"/>
              <a:t> indoor radon </a:t>
            </a:r>
            <a:r>
              <a:rPr lang="nl-BE" sz="1400" dirty="0" err="1" smtClean="0"/>
              <a:t>concentrations</a:t>
            </a:r>
            <a:r>
              <a:rPr lang="nl-BE" sz="1400" dirty="0" smtClean="0"/>
              <a:t>, </a:t>
            </a:r>
            <a:r>
              <a:rPr lang="nl-BE" sz="1400" dirty="0" err="1" smtClean="0"/>
              <a:t>Wallonia</a:t>
            </a:r>
            <a:r>
              <a:rPr lang="nl-BE" sz="1400" dirty="0" smtClean="0"/>
              <a:t>, </a:t>
            </a:r>
          </a:p>
          <a:p>
            <a:r>
              <a:rPr lang="nl-BE" sz="1400" dirty="0" smtClean="0"/>
              <a:t>Belgium</a:t>
            </a:r>
            <a:endParaRPr lang="en-GB" sz="1400" dirty="0"/>
          </a:p>
        </p:txBody>
      </p:sp>
      <p:sp>
        <p:nvSpPr>
          <p:cNvPr id="8" name="Tekstvak 7"/>
          <p:cNvSpPr txBox="1"/>
          <p:nvPr/>
        </p:nvSpPr>
        <p:spPr>
          <a:xfrm>
            <a:off x="4796588" y="4983883"/>
            <a:ext cx="3481787" cy="523220"/>
          </a:xfrm>
          <a:prstGeom prst="rect">
            <a:avLst/>
          </a:prstGeom>
          <a:noFill/>
        </p:spPr>
        <p:txBody>
          <a:bodyPr wrap="none" rtlCol="0">
            <a:spAutoFit/>
          </a:bodyPr>
          <a:lstStyle/>
          <a:p>
            <a:r>
              <a:rPr lang="nl-BE" sz="1400" dirty="0" smtClean="0"/>
              <a:t>Fig. 2 Standard </a:t>
            </a:r>
            <a:r>
              <a:rPr lang="nl-BE" sz="1400" dirty="0" err="1" smtClean="0"/>
              <a:t>deviation</a:t>
            </a:r>
            <a:r>
              <a:rPr lang="nl-BE" sz="1400" dirty="0" smtClean="0"/>
              <a:t> of indoor</a:t>
            </a:r>
            <a:br>
              <a:rPr lang="nl-BE" sz="1400" dirty="0" smtClean="0"/>
            </a:br>
            <a:r>
              <a:rPr lang="nl-BE" sz="1400" dirty="0" smtClean="0"/>
              <a:t> radon </a:t>
            </a:r>
            <a:r>
              <a:rPr lang="nl-BE" sz="1400" dirty="0" err="1" smtClean="0"/>
              <a:t>concentrations</a:t>
            </a:r>
            <a:r>
              <a:rPr lang="nl-BE" sz="1400" dirty="0" smtClean="0"/>
              <a:t>, </a:t>
            </a:r>
            <a:r>
              <a:rPr lang="nl-BE" sz="1400" dirty="0" err="1" smtClean="0"/>
              <a:t>Wallonia</a:t>
            </a:r>
            <a:r>
              <a:rPr lang="nl-BE" sz="1400" dirty="0" smtClean="0"/>
              <a:t>, Belgium </a:t>
            </a:r>
            <a:endParaRPr lang="en-GB" sz="1400" dirty="0"/>
          </a:p>
        </p:txBody>
      </p:sp>
    </p:spTree>
    <p:extLst>
      <p:ext uri="{BB962C8B-B14F-4D97-AF65-F5344CB8AC3E}">
        <p14:creationId xmlns:p14="http://schemas.microsoft.com/office/powerpoint/2010/main" val="2698394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Ecological</a:t>
            </a:r>
            <a:r>
              <a:rPr lang="nl-BE" dirty="0" smtClean="0"/>
              <a:t> bias</a:t>
            </a:r>
            <a:endParaRPr lang="en-GB"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pPr/>
                <a14:m>
                  <m:oMathPara xmlns:m="http://schemas.openxmlformats.org/officeDocument/2006/math">
                    <m:oMathParaPr>
                      <m:jc m:val="center"/>
                    </m:oMathParaPr>
                    <m:oMath xmlns:m="http://schemas.openxmlformats.org/officeDocument/2006/math">
                      <m:r>
                        <a:rPr lang="en-GB" i="1" smtClean="0">
                          <a:latin typeface="Cambria Math"/>
                        </a:rPr>
                        <m:t>𝐼𝑛𝑑𝑖𝑣𝑖𝑑𝑢𝑎𝑙</m:t>
                      </m:r>
                      <m:r>
                        <a:rPr lang="en-GB" i="1" smtClean="0">
                          <a:latin typeface="Cambria Math"/>
                        </a:rPr>
                        <m:t> </m:t>
                      </m:r>
                      <m:r>
                        <a:rPr lang="en-GB" i="1" smtClean="0">
                          <a:latin typeface="Cambria Math"/>
                        </a:rPr>
                        <m:t>𝑅𝑖𝑠𝑘</m:t>
                      </m:r>
                      <m:r>
                        <a:rPr lang="en-GB" i="1" smtClean="0">
                          <a:latin typeface="Cambria Math"/>
                        </a:rPr>
                        <m:t>=</m:t>
                      </m:r>
                      <m:r>
                        <a:rPr lang="nl-BE" b="0" i="1" smtClean="0">
                          <a:latin typeface="Cambria Math"/>
                        </a:rPr>
                        <m:t>𝑝</m:t>
                      </m:r>
                      <m:d>
                        <m:dPr>
                          <m:ctrlPr>
                            <a:rPr lang="nl-BE" b="0" i="1" smtClean="0">
                              <a:latin typeface="Cambria Math"/>
                            </a:rPr>
                          </m:ctrlPr>
                        </m:dPr>
                        <m:e>
                          <m:r>
                            <a:rPr lang="nl-BE" b="0" i="1" smtClean="0">
                              <a:latin typeface="Cambria Math"/>
                            </a:rPr>
                            <m:t>𝛼</m:t>
                          </m:r>
                          <m:r>
                            <a:rPr lang="nl-BE" b="0" i="1" smtClean="0">
                              <a:latin typeface="Cambria Math"/>
                            </a:rPr>
                            <m:t>,</m:t>
                          </m:r>
                          <m:r>
                            <a:rPr lang="nl-BE" b="0" i="1" smtClean="0">
                              <a:latin typeface="Cambria Math"/>
                            </a:rPr>
                            <m:t>𝛽</m:t>
                          </m:r>
                          <m:r>
                            <a:rPr lang="nl-BE" b="0" i="1" smtClean="0">
                              <a:latin typeface="Cambria Math"/>
                            </a:rPr>
                            <m:t>,</m:t>
                          </m:r>
                          <m:sSub>
                            <m:sSubPr>
                              <m:ctrlPr>
                                <a:rPr lang="nl-BE" b="0" i="1" smtClean="0">
                                  <a:latin typeface="Cambria Math"/>
                                </a:rPr>
                              </m:ctrlPr>
                            </m:sSubPr>
                            <m:e>
                              <m:r>
                                <a:rPr lang="nl-BE" b="0" i="1" smtClean="0">
                                  <a:latin typeface="Cambria Math"/>
                                </a:rPr>
                                <m:t>𝑥</m:t>
                              </m:r>
                            </m:e>
                            <m:sub>
                              <m:r>
                                <a:rPr lang="nl-BE" b="0" i="1" smtClean="0">
                                  <a:latin typeface="Cambria Math"/>
                                </a:rPr>
                                <m:t>𝑘𝑖</m:t>
                              </m:r>
                            </m:sub>
                          </m:sSub>
                        </m:e>
                      </m:d>
                      <m:r>
                        <a:rPr lang="nl-BE" b="0" i="1" smtClean="0">
                          <a:latin typeface="Cambria Math"/>
                        </a:rPr>
                        <m:t>=</m:t>
                      </m:r>
                      <m:f>
                        <m:fPr>
                          <m:ctrlPr>
                            <a:rPr lang="en-GB" i="1">
                              <a:latin typeface="Cambria Math"/>
                            </a:rPr>
                          </m:ctrlPr>
                        </m:fPr>
                        <m:num>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nl-BE" b="0" i="1" smtClean="0">
                                      <a:latin typeface="Cambria Math"/>
                                    </a:rPr>
                                  </m:ctrlPr>
                                </m:sSubPr>
                                <m:e>
                                  <m:r>
                                    <a:rPr lang="en-GB" i="1">
                                      <a:latin typeface="Cambria Math"/>
                                    </a:rPr>
                                    <m:t>𝑥</m:t>
                                  </m:r>
                                </m:e>
                                <m:sub>
                                  <m:r>
                                    <a:rPr lang="nl-BE" b="0" i="1" smtClean="0">
                                      <a:latin typeface="Cambria Math"/>
                                    </a:rPr>
                                    <m:t>𝑘𝑖</m:t>
                                  </m:r>
                                </m:sub>
                              </m:sSub>
                              <m:r>
                                <a:rPr lang="en-GB" i="1">
                                  <a:latin typeface="Cambria Math"/>
                                </a:rPr>
                                <m:t>)</m:t>
                              </m:r>
                            </m:e>
                          </m:func>
                        </m:num>
                        <m:den>
                          <m:r>
                            <a:rPr lang="en-GB" i="1">
                              <a:latin typeface="Cambria Math"/>
                            </a:rPr>
                            <m:t>1+</m:t>
                          </m:r>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nl-BE" b="0" i="1" smtClean="0">
                                      <a:latin typeface="Cambria Math"/>
                                    </a:rPr>
                                  </m:ctrlPr>
                                </m:sSubPr>
                                <m:e>
                                  <m:r>
                                    <a:rPr lang="en-GB" i="1">
                                      <a:latin typeface="Cambria Math"/>
                                    </a:rPr>
                                    <m:t>𝑥</m:t>
                                  </m:r>
                                </m:e>
                                <m:sub>
                                  <m:r>
                                    <a:rPr lang="nl-BE" b="0" i="1" smtClean="0">
                                      <a:latin typeface="Cambria Math"/>
                                    </a:rPr>
                                    <m:t>𝑘𝑖</m:t>
                                  </m:r>
                                </m:sub>
                              </m:sSub>
                              <m:r>
                                <a:rPr lang="en-GB" i="1">
                                  <a:latin typeface="Cambria Math"/>
                                </a:rPr>
                                <m:t>)</m:t>
                              </m:r>
                            </m:e>
                          </m:func>
                        </m:den>
                      </m:f>
                    </m:oMath>
                  </m:oMathPara>
                </a14:m>
                <a:endParaRPr lang="en-GB" dirty="0" smtClean="0"/>
              </a:p>
              <a:p>
                <a:r>
                  <a:rPr lang="nl-BE" dirty="0" smtClean="0"/>
                  <a:t>OR</a:t>
                </a:r>
              </a:p>
              <a:p>
                <a:r>
                  <a:rPr lang="en-GB" dirty="0" smtClean="0"/>
                  <a:t> </a:t>
                </a:r>
                <a14:m>
                  <m:oMath xmlns:m="http://schemas.openxmlformats.org/officeDocument/2006/math">
                    <m:r>
                      <a:rPr lang="en-GB" i="1">
                        <a:latin typeface="Cambria Math"/>
                      </a:rPr>
                      <m:t>𝐼𝑛𝑑𝑖𝑣𝑖𝑑𝑢𝑎𝑙</m:t>
                    </m:r>
                    <m:r>
                      <a:rPr lang="en-GB" i="1">
                        <a:latin typeface="Cambria Math"/>
                      </a:rPr>
                      <m:t> </m:t>
                    </m:r>
                    <m:r>
                      <a:rPr lang="en-GB" i="1">
                        <a:latin typeface="Cambria Math"/>
                      </a:rPr>
                      <m:t>𝑟𝑖𝑠𝑘</m:t>
                    </m:r>
                    <m:r>
                      <a:rPr lang="en-GB" i="1">
                        <a:latin typeface="Cambria Math"/>
                      </a:rPr>
                      <m:t>=</m:t>
                    </m:r>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nl-BE" b="0" i="1" smtClean="0">
                                <a:latin typeface="Cambria Math"/>
                              </a:rPr>
                            </m:ctrlPr>
                          </m:sSubPr>
                          <m:e>
                            <m:r>
                              <a:rPr lang="en-GB" i="1">
                                <a:latin typeface="Cambria Math"/>
                              </a:rPr>
                              <m:t>𝑥</m:t>
                            </m:r>
                          </m:e>
                          <m:sub>
                            <m:r>
                              <a:rPr lang="nl-BE" b="0" i="1" smtClean="0">
                                <a:latin typeface="Cambria Math"/>
                              </a:rPr>
                              <m:t>𝑘𝑖</m:t>
                            </m:r>
                          </m:sub>
                        </m:sSub>
                        <m:r>
                          <a:rPr lang="en-GB" i="1">
                            <a:latin typeface="Cambria Math"/>
                          </a:rPr>
                          <m:t>)</m:t>
                        </m:r>
                      </m:e>
                    </m:func>
                  </m:oMath>
                </a14:m>
                <a:endParaRPr lang="en-GB" dirty="0" smtClean="0"/>
              </a:p>
              <a:p>
                <a:endParaRPr lang="nl-BE" dirty="0" smtClean="0"/>
              </a:p>
              <a:p>
                <a:r>
                  <a:rPr lang="nl-BE" dirty="0" smtClean="0"/>
                  <a:t>Area </a:t>
                </a:r>
                <a14:m>
                  <m:oMath xmlns:m="http://schemas.openxmlformats.org/officeDocument/2006/math">
                    <m:r>
                      <a:rPr lang="nl-BE" b="0" i="1" smtClean="0">
                        <a:latin typeface="Cambria Math"/>
                      </a:rPr>
                      <m:t>𝐴</m:t>
                    </m:r>
                  </m:oMath>
                </a14:m>
                <a:r>
                  <a:rPr lang="nl-BE" dirty="0" smtClean="0"/>
                  <a:t>, </a:t>
                </a:r>
                <a:r>
                  <a:rPr lang="nl-BE" dirty="0" err="1" smtClean="0"/>
                  <a:t>with</a:t>
                </a:r>
                <a:r>
                  <a:rPr lang="nl-BE" dirty="0" smtClean="0"/>
                  <a:t> </a:t>
                </a:r>
                <a:r>
                  <a:rPr lang="nl-BE" dirty="0" err="1" smtClean="0"/>
                  <a:t>subareas</a:t>
                </a:r>
                <a:r>
                  <a:rPr lang="nl-BE" dirty="0" smtClean="0"/>
                  <a:t> </a:t>
                </a:r>
                <a14:m>
                  <m:oMath xmlns:m="http://schemas.openxmlformats.org/officeDocument/2006/math">
                    <m:sSub>
                      <m:sSubPr>
                        <m:ctrlPr>
                          <a:rPr lang="nl-BE" b="0" i="1" smtClean="0">
                            <a:latin typeface="Cambria Math"/>
                          </a:rPr>
                        </m:ctrlPr>
                      </m:sSubPr>
                      <m:e>
                        <m:r>
                          <a:rPr lang="nl-BE" b="0" i="1" smtClean="0">
                            <a:latin typeface="Cambria Math"/>
                          </a:rPr>
                          <m:t>𝐴</m:t>
                        </m:r>
                      </m:e>
                      <m:sub>
                        <m:r>
                          <a:rPr lang="nl-BE" b="0" i="1" smtClean="0">
                            <a:latin typeface="Cambria Math"/>
                          </a:rPr>
                          <m:t>𝑘</m:t>
                        </m:r>
                      </m:sub>
                    </m:sSub>
                  </m:oMath>
                </a14:m>
                <a:r>
                  <a:rPr lang="nl-BE" dirty="0" smtClean="0"/>
                  <a:t> (</a:t>
                </a:r>
                <a:r>
                  <a:rPr lang="nl-BE" dirty="0" err="1" smtClean="0"/>
                  <a:t>with</a:t>
                </a:r>
                <a:r>
                  <a:rPr lang="nl-BE" dirty="0" smtClean="0"/>
                  <a:t> </a:t>
                </a:r>
                <a14:m>
                  <m:oMath xmlns:m="http://schemas.openxmlformats.org/officeDocument/2006/math">
                    <m:r>
                      <a:rPr lang="nl-BE" b="0" i="1" smtClean="0">
                        <a:latin typeface="Cambria Math"/>
                      </a:rPr>
                      <m:t>𝑘</m:t>
                    </m:r>
                    <m:r>
                      <a:rPr lang="nl-BE" b="0" i="1" smtClean="0">
                        <a:latin typeface="Cambria Math"/>
                      </a:rPr>
                      <m:t>=1,…,</m:t>
                    </m:r>
                    <m:r>
                      <a:rPr lang="nl-BE" b="0" i="1" smtClean="0">
                        <a:latin typeface="Cambria Math"/>
                      </a:rPr>
                      <m:t>𝐾</m:t>
                    </m:r>
                  </m:oMath>
                </a14:m>
                <a:r>
                  <a:rPr lang="nl-BE" dirty="0" smtClean="0"/>
                  <a:t>), </a:t>
                </a:r>
                <a:r>
                  <a:rPr lang="nl-BE" dirty="0" err="1" smtClean="0"/>
                  <a:t>each</a:t>
                </a:r>
                <a:r>
                  <a:rPr lang="nl-BE" dirty="0" smtClean="0"/>
                  <a:t> </a:t>
                </a:r>
                <a:r>
                  <a:rPr lang="nl-BE" dirty="0" err="1" smtClean="0"/>
                  <a:t>with</a:t>
                </a:r>
                <a:r>
                  <a:rPr lang="nl-BE" dirty="0" smtClean="0"/>
                  <a:t> </a:t>
                </a:r>
                <a14:m>
                  <m:oMath xmlns:m="http://schemas.openxmlformats.org/officeDocument/2006/math">
                    <m:sSub>
                      <m:sSubPr>
                        <m:ctrlPr>
                          <a:rPr lang="nl-BE" b="0" i="1" smtClean="0">
                            <a:latin typeface="Cambria Math"/>
                          </a:rPr>
                        </m:ctrlPr>
                      </m:sSubPr>
                      <m:e>
                        <m:r>
                          <a:rPr lang="nl-BE" b="0" i="1" smtClean="0">
                            <a:latin typeface="Cambria Math"/>
                          </a:rPr>
                          <m:t>𝑛</m:t>
                        </m:r>
                      </m:e>
                      <m:sub>
                        <m:r>
                          <a:rPr lang="nl-BE" b="0" i="1" smtClean="0">
                            <a:latin typeface="Cambria Math"/>
                          </a:rPr>
                          <m:t>𝑘</m:t>
                        </m:r>
                      </m:sub>
                    </m:sSub>
                  </m:oMath>
                </a14:m>
                <a:r>
                  <a:rPr lang="nl-BE" dirty="0" smtClean="0"/>
                  <a:t> </a:t>
                </a:r>
                <a:r>
                  <a:rPr lang="nl-BE" dirty="0" err="1" smtClean="0"/>
                  <a:t>inhabitants</a:t>
                </a:r>
                <a:r>
                  <a:rPr lang="nl-BE" dirty="0" smtClean="0"/>
                  <a:t> </a:t>
                </a:r>
                <a:r>
                  <a:rPr lang="nl-BE" dirty="0" err="1" smtClean="0"/>
                  <a:t>and</a:t>
                </a:r>
                <a:r>
                  <a:rPr lang="nl-BE" dirty="0" smtClean="0"/>
                  <a:t> </a:t>
                </a:r>
                <a14:m>
                  <m:oMath xmlns:m="http://schemas.openxmlformats.org/officeDocument/2006/math">
                    <m:sSub>
                      <m:sSubPr>
                        <m:ctrlPr>
                          <a:rPr lang="nl-BE" b="0" i="1" smtClean="0">
                            <a:latin typeface="Cambria Math"/>
                          </a:rPr>
                        </m:ctrlPr>
                      </m:sSubPr>
                      <m:e>
                        <m:r>
                          <a:rPr lang="nl-BE" b="0" i="1" smtClean="0">
                            <a:latin typeface="Cambria Math"/>
                          </a:rPr>
                          <m:t>𝑌</m:t>
                        </m:r>
                      </m:e>
                      <m:sub>
                        <m:r>
                          <a:rPr lang="nl-BE" b="0" i="1" smtClean="0">
                            <a:latin typeface="Cambria Math"/>
                          </a:rPr>
                          <m:t>𝑘</m:t>
                        </m:r>
                      </m:sub>
                    </m:sSub>
                  </m:oMath>
                </a14:m>
                <a:r>
                  <a:rPr lang="nl-BE" dirty="0" smtClean="0"/>
                  <a:t> </a:t>
                </a:r>
                <a:r>
                  <a:rPr lang="nl-BE" dirty="0" err="1" smtClean="0"/>
                  <a:t>disease</a:t>
                </a:r>
                <a:r>
                  <a:rPr lang="nl-BE" dirty="0" smtClean="0"/>
                  <a:t> cases</a:t>
                </a:r>
              </a:p>
              <a:p>
                <a:endParaRPr lang="nl-BE" dirty="0" smtClean="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1">
                <a:blip r:embed="rId3"/>
                <a:stretch>
                  <a:fillRect l="-1412"/>
                </a:stretch>
              </a:blipFill>
            </p:spPr>
            <p:txBody>
              <a:bodyPr/>
              <a:lstStyle/>
              <a:p>
                <a:r>
                  <a:rPr lang="en-GB">
                    <a:noFill/>
                  </a:rPr>
                  <a:t> </a:t>
                </a:r>
              </a:p>
            </p:txBody>
          </p:sp>
        </mc:Fallback>
      </mc:AlternateContent>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6</a:t>
            </a:fld>
            <a:endParaRPr lang="fr-FR"/>
          </a:p>
        </p:txBody>
      </p:sp>
      <p:sp>
        <p:nvSpPr>
          <p:cNvPr id="5" name="Tekstvak 4"/>
          <p:cNvSpPr txBox="1"/>
          <p:nvPr/>
        </p:nvSpPr>
        <p:spPr>
          <a:xfrm>
            <a:off x="533400" y="5410200"/>
            <a:ext cx="7176452" cy="738664"/>
          </a:xfrm>
          <a:prstGeom prst="rect">
            <a:avLst/>
          </a:prstGeom>
          <a:noFill/>
        </p:spPr>
        <p:txBody>
          <a:bodyPr wrap="none" rtlCol="0">
            <a:spAutoFit/>
          </a:bodyPr>
          <a:lstStyle/>
          <a:p>
            <a:r>
              <a:rPr lang="nl-BE" sz="1400" dirty="0" err="1" smtClean="0"/>
              <a:t>Ecologic</a:t>
            </a:r>
            <a:r>
              <a:rPr lang="nl-BE" sz="1400" dirty="0" smtClean="0"/>
              <a:t> studies </a:t>
            </a:r>
            <a:r>
              <a:rPr lang="nl-BE" sz="1400" dirty="0" err="1" smtClean="0"/>
              <a:t>revisited</a:t>
            </a:r>
            <a:r>
              <a:rPr lang="nl-BE" sz="1400" dirty="0" smtClean="0"/>
              <a:t>, </a:t>
            </a:r>
            <a:r>
              <a:rPr lang="nl-BE" sz="1400" dirty="0" err="1" smtClean="0"/>
              <a:t>Wakefield</a:t>
            </a:r>
            <a:r>
              <a:rPr lang="nl-BE" sz="1400" dirty="0" smtClean="0"/>
              <a:t> J., </a:t>
            </a:r>
            <a:r>
              <a:rPr lang="nl-BE" sz="1400" dirty="0" err="1" smtClean="0"/>
              <a:t>Annual</a:t>
            </a:r>
            <a:r>
              <a:rPr lang="nl-BE" sz="1400" dirty="0" smtClean="0"/>
              <a:t> Review of Public Health(2008); 29 75-90</a:t>
            </a:r>
          </a:p>
          <a:p>
            <a:r>
              <a:rPr lang="nl-BE" sz="1400" dirty="0" smtClean="0"/>
              <a:t>A </a:t>
            </a:r>
            <a:r>
              <a:rPr lang="nl-BE" sz="1400" dirty="0" err="1" smtClean="0"/>
              <a:t>statistical</a:t>
            </a:r>
            <a:r>
              <a:rPr lang="nl-BE" sz="1400" dirty="0" smtClean="0"/>
              <a:t> </a:t>
            </a:r>
            <a:r>
              <a:rPr lang="nl-BE" sz="1400" dirty="0" err="1" smtClean="0"/>
              <a:t>framework</a:t>
            </a:r>
            <a:r>
              <a:rPr lang="nl-BE" sz="1400" dirty="0" smtClean="0"/>
              <a:t> </a:t>
            </a:r>
            <a:r>
              <a:rPr lang="nl-BE" sz="1400" dirty="0" err="1" smtClean="0"/>
              <a:t>for</a:t>
            </a:r>
            <a:r>
              <a:rPr lang="nl-BE" sz="1400" dirty="0" smtClean="0"/>
              <a:t> </a:t>
            </a:r>
            <a:r>
              <a:rPr lang="nl-BE" sz="1400" dirty="0" err="1" smtClean="0"/>
              <a:t>ecological</a:t>
            </a:r>
            <a:r>
              <a:rPr lang="nl-BE" sz="1400" dirty="0" smtClean="0"/>
              <a:t> </a:t>
            </a:r>
            <a:r>
              <a:rPr lang="nl-BE" sz="1400" dirty="0" err="1" smtClean="0"/>
              <a:t>and</a:t>
            </a:r>
            <a:r>
              <a:rPr lang="nl-BE" sz="1400" dirty="0" smtClean="0"/>
              <a:t> </a:t>
            </a:r>
            <a:r>
              <a:rPr lang="nl-BE" sz="1400" dirty="0" err="1" smtClean="0"/>
              <a:t>aggregate</a:t>
            </a:r>
            <a:r>
              <a:rPr lang="nl-BE" sz="1400" dirty="0" smtClean="0"/>
              <a:t> studies, </a:t>
            </a:r>
            <a:r>
              <a:rPr lang="nl-BE" sz="1400" dirty="0" err="1" smtClean="0"/>
              <a:t>Wakefield</a:t>
            </a:r>
            <a:r>
              <a:rPr lang="nl-BE" sz="1400" dirty="0" smtClean="0"/>
              <a:t> J. &amp; </a:t>
            </a:r>
            <a:r>
              <a:rPr lang="nl-BE" sz="1400" dirty="0" err="1" smtClean="0"/>
              <a:t>Salway</a:t>
            </a:r>
            <a:r>
              <a:rPr lang="nl-BE" sz="1400" dirty="0" smtClean="0"/>
              <a:t> R., </a:t>
            </a:r>
            <a:br>
              <a:rPr lang="nl-BE" sz="1400" dirty="0" smtClean="0"/>
            </a:br>
            <a:r>
              <a:rPr lang="nl-BE" sz="1400" dirty="0" smtClean="0"/>
              <a:t>J. R. </a:t>
            </a:r>
            <a:r>
              <a:rPr lang="nl-BE" sz="1400" dirty="0" err="1" smtClean="0"/>
              <a:t>Statist</a:t>
            </a:r>
            <a:r>
              <a:rPr lang="nl-BE" sz="1400" dirty="0" smtClean="0"/>
              <a:t>. Soc. A (2001); 1 119-137</a:t>
            </a:r>
            <a:endParaRPr lang="en-GB" sz="1400" dirty="0"/>
          </a:p>
        </p:txBody>
      </p:sp>
    </p:spTree>
    <p:extLst>
      <p:ext uri="{BB962C8B-B14F-4D97-AF65-F5344CB8AC3E}">
        <p14:creationId xmlns:p14="http://schemas.microsoft.com/office/powerpoint/2010/main" val="3301896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Ecological</a:t>
            </a:r>
            <a:r>
              <a:rPr lang="nl-BE" dirty="0" smtClean="0"/>
              <a:t> bias</a:t>
            </a:r>
            <a:endParaRPr lang="en-GB"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685800" y="1828800"/>
                <a:ext cx="7772400" cy="4267200"/>
              </a:xfrm>
            </p:spPr>
            <p:txBody>
              <a:bodyPr/>
              <a:lstStyle/>
              <a:p>
                <a:r>
                  <a:rPr lang="nl-BE" dirty="0" smtClean="0"/>
                  <a:t>Ecological design model = </a:t>
                </a:r>
              </a:p>
              <a:p>
                <a:r>
                  <a:rPr lang="nl-BE" dirty="0"/>
                  <a:t>	</a:t>
                </a:r>
                <a:r>
                  <a:rPr lang="nl-BE" dirty="0" err="1" smtClean="0"/>
                  <a:t>same</a:t>
                </a:r>
                <a:r>
                  <a:rPr lang="nl-BE" dirty="0" smtClean="0"/>
                  <a:t> </a:t>
                </a:r>
                <a:r>
                  <a:rPr lang="nl-BE" dirty="0" err="1" smtClean="0"/>
                  <a:t>mathematical</a:t>
                </a:r>
                <a:r>
                  <a:rPr lang="nl-BE" dirty="0" smtClean="0"/>
                  <a:t> form as </a:t>
                </a:r>
                <a:r>
                  <a:rPr lang="nl-BE" dirty="0" err="1" smtClean="0"/>
                  <a:t>individual</a:t>
                </a:r>
                <a:r>
                  <a:rPr lang="nl-BE" dirty="0" smtClean="0"/>
                  <a:t> model, but </a:t>
                </a:r>
                <a:r>
                  <a:rPr lang="nl-BE" dirty="0" err="1" smtClean="0"/>
                  <a:t>replaces</a:t>
                </a:r>
                <a:r>
                  <a:rPr lang="nl-BE" dirty="0" smtClean="0"/>
                  <a:t> the </a:t>
                </a:r>
                <a:r>
                  <a:rPr lang="nl-BE" dirty="0" err="1" smtClean="0"/>
                  <a:t>individual</a:t>
                </a:r>
                <a:r>
                  <a:rPr lang="nl-BE" dirty="0" smtClean="0"/>
                  <a:t> exposure </a:t>
                </a:r>
                <a14:m>
                  <m:oMath xmlns:m="http://schemas.openxmlformats.org/officeDocument/2006/math">
                    <m:sSub>
                      <m:sSubPr>
                        <m:ctrlPr>
                          <a:rPr lang="nl-BE" b="0" i="1" smtClean="0">
                            <a:latin typeface="Cambria Math"/>
                          </a:rPr>
                        </m:ctrlPr>
                      </m:sSubPr>
                      <m:e>
                        <m:r>
                          <a:rPr lang="nl-BE" b="0" i="1" smtClean="0">
                            <a:latin typeface="Cambria Math"/>
                          </a:rPr>
                          <m:t>𝑥</m:t>
                        </m:r>
                      </m:e>
                      <m:sub>
                        <m:r>
                          <a:rPr lang="nl-BE" b="0" i="1" smtClean="0">
                            <a:latin typeface="Cambria Math"/>
                          </a:rPr>
                          <m:t>𝑘𝑖</m:t>
                        </m:r>
                      </m:sub>
                    </m:sSub>
                  </m:oMath>
                </a14:m>
                <a:r>
                  <a:rPr lang="nl-BE" dirty="0" smtClean="0"/>
                  <a:t> </a:t>
                </a:r>
                <a:r>
                  <a:rPr lang="nl-BE" dirty="0" err="1" smtClean="0"/>
                  <a:t>with</a:t>
                </a:r>
                <a:r>
                  <a:rPr lang="nl-BE" dirty="0" smtClean="0"/>
                  <a:t> </a:t>
                </a:r>
                <a:r>
                  <a:rPr lang="nl-BE" dirty="0" err="1" smtClean="0"/>
                  <a:t>its</a:t>
                </a:r>
                <a:r>
                  <a:rPr lang="nl-BE" dirty="0" smtClean="0"/>
                  <a:t> </a:t>
                </a:r>
                <a:r>
                  <a:rPr lang="nl-BE" dirty="0" err="1" smtClean="0"/>
                  <a:t>mean</a:t>
                </a:r>
                <a:r>
                  <a:rPr lang="nl-BE" dirty="0" smtClean="0"/>
                  <a:t> </a:t>
                </a:r>
                <a14:m>
                  <m:oMath xmlns:m="http://schemas.openxmlformats.org/officeDocument/2006/math">
                    <m:sSub>
                      <m:sSubPr>
                        <m:ctrlPr>
                          <a:rPr lang="nl-BE" b="0" i="1" smtClean="0">
                            <a:latin typeface="Cambria Math"/>
                          </a:rPr>
                        </m:ctrlPr>
                      </m:sSubPr>
                      <m:e>
                        <m:acc>
                          <m:accPr>
                            <m:chr m:val="̅"/>
                            <m:ctrlPr>
                              <a:rPr lang="nl-BE" b="0" i="1" smtClean="0">
                                <a:latin typeface="Cambria Math"/>
                              </a:rPr>
                            </m:ctrlPr>
                          </m:accPr>
                          <m:e>
                            <m:r>
                              <a:rPr lang="nl-BE" b="0" i="1" smtClean="0">
                                <a:latin typeface="Cambria Math"/>
                              </a:rPr>
                              <m:t>𝑥</m:t>
                            </m:r>
                          </m:e>
                        </m:acc>
                      </m:e>
                      <m:sub>
                        <m:r>
                          <a:rPr lang="nl-BE" b="0" i="1" smtClean="0">
                            <a:latin typeface="Cambria Math"/>
                          </a:rPr>
                          <m:t>𝑘</m:t>
                        </m:r>
                      </m:sub>
                    </m:sSub>
                  </m:oMath>
                </a14:m>
                <a:r>
                  <a:rPr lang="nl-BE" dirty="0" smtClean="0"/>
                  <a:t> in area </a:t>
                </a:r>
                <a14:m>
                  <m:oMath xmlns:m="http://schemas.openxmlformats.org/officeDocument/2006/math">
                    <m:r>
                      <a:rPr lang="nl-BE" b="0" i="1" smtClean="0">
                        <a:latin typeface="Cambria Math"/>
                      </a:rPr>
                      <m:t>𝑘</m:t>
                    </m:r>
                  </m:oMath>
                </a14:m>
                <a:endParaRPr lang="nl-BE" dirty="0" smtClean="0"/>
              </a:p>
              <a:p>
                <a:endParaRPr lang="nl-BE" dirty="0" smtClean="0"/>
              </a:p>
              <a:p>
                <a:pPr/>
                <a14:m>
                  <m:oMathPara xmlns:m="http://schemas.openxmlformats.org/officeDocument/2006/math">
                    <m:oMathParaPr>
                      <m:jc m:val="centerGroup"/>
                    </m:oMathParaPr>
                    <m:oMath xmlns:m="http://schemas.openxmlformats.org/officeDocument/2006/math">
                      <m:r>
                        <a:rPr lang="en-GB" i="1" smtClean="0">
                          <a:latin typeface="Cambria Math"/>
                        </a:rPr>
                        <m:t>𝐸𝑐𝑜𝑙𝑜𝑔𝑖𝑐</m:t>
                      </m:r>
                      <m:r>
                        <a:rPr lang="en-GB" i="1" smtClean="0">
                          <a:latin typeface="Cambria Math"/>
                        </a:rPr>
                        <m:t> </m:t>
                      </m:r>
                      <m:r>
                        <a:rPr lang="en-GB" i="1" smtClean="0">
                          <a:latin typeface="Cambria Math"/>
                        </a:rPr>
                        <m:t>𝑅𝑖𝑠𝑘</m:t>
                      </m:r>
                      <m:r>
                        <a:rPr lang="nl-BE" b="0" i="1" smtClean="0">
                          <a:latin typeface="Cambria Math"/>
                        </a:rPr>
                        <m:t>=</m:t>
                      </m:r>
                      <m:sSup>
                        <m:sSupPr>
                          <m:ctrlPr>
                            <a:rPr lang="nl-BE" b="0" i="1" smtClean="0">
                              <a:latin typeface="Cambria Math"/>
                            </a:rPr>
                          </m:ctrlPr>
                        </m:sSupPr>
                        <m:e>
                          <m:r>
                            <a:rPr lang="nl-BE" b="0" i="1" smtClean="0">
                              <a:latin typeface="Cambria Math"/>
                            </a:rPr>
                            <m:t>𝑝</m:t>
                          </m:r>
                        </m:e>
                        <m:sup>
                          <m:r>
                            <a:rPr lang="nl-BE" b="0" i="1" smtClean="0">
                              <a:latin typeface="Cambria Math"/>
                            </a:rPr>
                            <m:t>∗</m:t>
                          </m:r>
                        </m:sup>
                      </m:sSup>
                      <m:d>
                        <m:dPr>
                          <m:ctrlPr>
                            <a:rPr lang="nl-BE" b="0" i="1" smtClean="0">
                              <a:latin typeface="Cambria Math"/>
                            </a:rPr>
                          </m:ctrlPr>
                        </m:dPr>
                        <m:e>
                          <m:sSup>
                            <m:sSupPr>
                              <m:ctrlPr>
                                <a:rPr lang="nl-BE" b="0" i="1" smtClean="0">
                                  <a:latin typeface="Cambria Math"/>
                                </a:rPr>
                              </m:ctrlPr>
                            </m:sSupPr>
                            <m:e>
                              <m:r>
                                <a:rPr lang="nl-BE" b="0" i="1" smtClean="0">
                                  <a:latin typeface="Cambria Math"/>
                                </a:rPr>
                                <m:t>𝛼</m:t>
                              </m:r>
                            </m:e>
                            <m:sup>
                              <m:r>
                                <a:rPr lang="nl-BE" b="0" i="1" smtClean="0">
                                  <a:latin typeface="Cambria Math"/>
                                </a:rPr>
                                <m:t>∗</m:t>
                              </m:r>
                            </m:sup>
                          </m:sSup>
                          <m:r>
                            <a:rPr lang="nl-BE" b="0" i="1" smtClean="0">
                              <a:latin typeface="Cambria Math"/>
                            </a:rPr>
                            <m:t>,</m:t>
                          </m:r>
                          <m:sSup>
                            <m:sSupPr>
                              <m:ctrlPr>
                                <a:rPr lang="nl-BE" b="0" i="1" smtClean="0">
                                  <a:latin typeface="Cambria Math"/>
                                </a:rPr>
                              </m:ctrlPr>
                            </m:sSupPr>
                            <m:e>
                              <m:r>
                                <a:rPr lang="nl-BE" b="0" i="1" smtClean="0">
                                  <a:latin typeface="Cambria Math"/>
                                </a:rPr>
                                <m:t>𝛽</m:t>
                              </m:r>
                            </m:e>
                            <m:sup>
                              <m:r>
                                <a:rPr lang="nl-BE" b="0" i="1" smtClean="0">
                                  <a:latin typeface="Cambria Math"/>
                                </a:rPr>
                                <m:t>∗</m:t>
                              </m:r>
                            </m:sup>
                          </m:sSup>
                          <m:r>
                            <a:rPr lang="nl-BE" b="0" i="1" smtClean="0">
                              <a:latin typeface="Cambria Math"/>
                            </a:rPr>
                            <m:t>,</m:t>
                          </m:r>
                          <m:sSub>
                            <m:sSubPr>
                              <m:ctrlPr>
                                <a:rPr lang="nl-BE" b="0" i="1" smtClean="0">
                                  <a:latin typeface="Cambria Math"/>
                                </a:rPr>
                              </m:ctrlPr>
                            </m:sSubPr>
                            <m:e>
                              <m:acc>
                                <m:accPr>
                                  <m:chr m:val="̅"/>
                                  <m:ctrlPr>
                                    <a:rPr lang="nl-BE" b="0" i="1" smtClean="0">
                                      <a:latin typeface="Cambria Math"/>
                                    </a:rPr>
                                  </m:ctrlPr>
                                </m:accPr>
                                <m:e>
                                  <m:r>
                                    <a:rPr lang="nl-BE" b="0" i="1" smtClean="0">
                                      <a:latin typeface="Cambria Math"/>
                                    </a:rPr>
                                    <m:t>𝑥</m:t>
                                  </m:r>
                                </m:e>
                              </m:acc>
                            </m:e>
                            <m:sub>
                              <m:r>
                                <a:rPr lang="nl-BE" b="0" i="1" smtClean="0">
                                  <a:latin typeface="Cambria Math"/>
                                </a:rPr>
                                <m:t>𝑘</m:t>
                              </m:r>
                            </m:sub>
                          </m:sSub>
                        </m:e>
                      </m:d>
                      <m:r>
                        <a:rPr lang="nl-BE" b="0" i="1" smtClean="0">
                          <a:latin typeface="Cambria Math"/>
                        </a:rPr>
                        <m:t>=</m:t>
                      </m:r>
                      <m:f>
                        <m:fPr>
                          <m:ctrlPr>
                            <a:rPr lang="nl-BE" b="0" i="1" smtClean="0">
                              <a:latin typeface="Cambria Math"/>
                            </a:rPr>
                          </m:ctrlPr>
                        </m:fPr>
                        <m:num>
                          <m:sSub>
                            <m:sSubPr>
                              <m:ctrlPr>
                                <a:rPr lang="nl-BE" b="0" i="1" smtClean="0">
                                  <a:latin typeface="Cambria Math"/>
                                </a:rPr>
                              </m:ctrlPr>
                            </m:sSubPr>
                            <m:e>
                              <m:r>
                                <a:rPr lang="nl-BE" b="0" i="1" smtClean="0">
                                  <a:latin typeface="Cambria Math"/>
                                </a:rPr>
                                <m:t>𝑌</m:t>
                              </m:r>
                            </m:e>
                            <m:sub>
                              <m:r>
                                <a:rPr lang="nl-BE" b="0" i="1" smtClean="0">
                                  <a:latin typeface="Cambria Math"/>
                                </a:rPr>
                                <m:t>𝑘</m:t>
                              </m:r>
                            </m:sub>
                          </m:sSub>
                        </m:num>
                        <m:den>
                          <m:sSub>
                            <m:sSubPr>
                              <m:ctrlPr>
                                <a:rPr lang="nl-BE" b="0" i="1" smtClean="0">
                                  <a:latin typeface="Cambria Math"/>
                                </a:rPr>
                              </m:ctrlPr>
                            </m:sSubPr>
                            <m:e>
                              <m:r>
                                <a:rPr lang="nl-BE" b="0" i="1" smtClean="0">
                                  <a:latin typeface="Cambria Math"/>
                                </a:rPr>
                                <m:t>𝑛</m:t>
                              </m:r>
                            </m:e>
                            <m:sub>
                              <m:r>
                                <a:rPr lang="nl-BE" b="0" i="1" smtClean="0">
                                  <a:latin typeface="Cambria Math"/>
                                </a:rPr>
                                <m:t>𝑘</m:t>
                              </m:r>
                            </m:sub>
                          </m:sSub>
                        </m:den>
                      </m:f>
                    </m:oMath>
                  </m:oMathPara>
                </a14:m>
                <a:endParaRPr lang="en-GB" b="0" i="1" dirty="0" smtClean="0">
                  <a:latin typeface="Cambria Math"/>
                </a:endParaRPr>
              </a:p>
              <a:p>
                <a:pPr/>
                <a14:m>
                  <m:oMathPara xmlns:m="http://schemas.openxmlformats.org/officeDocument/2006/math">
                    <m:oMathParaPr>
                      <m:jc m:val="centerGroup"/>
                    </m:oMathParaPr>
                    <m:oMath xmlns:m="http://schemas.openxmlformats.org/officeDocument/2006/math">
                      <m:r>
                        <a:rPr lang="en-GB" i="1" smtClean="0">
                          <a:latin typeface="Cambria Math"/>
                        </a:rPr>
                        <m:t>=</m:t>
                      </m:r>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m:t>
                              </m:r>
                            </m:sup>
                          </m:sSup>
                          <m:sSub>
                            <m:sSubPr>
                              <m:ctrlPr>
                                <a:rPr lang="en-GB" i="1">
                                  <a:latin typeface="Cambria Math"/>
                                </a:rPr>
                              </m:ctrlPr>
                            </m:sSubPr>
                            <m:e>
                              <m:acc>
                                <m:accPr>
                                  <m:chr m:val="̅"/>
                                  <m:ctrlPr>
                                    <a:rPr lang="en-GB" i="1">
                                      <a:latin typeface="Cambria Math"/>
                                    </a:rPr>
                                  </m:ctrlPr>
                                </m:accPr>
                                <m:e>
                                  <m:r>
                                    <a:rPr lang="en-GB" i="1">
                                      <a:latin typeface="Cambria Math"/>
                                    </a:rPr>
                                    <m:t>𝑥</m:t>
                                  </m:r>
                                </m:e>
                              </m:acc>
                            </m:e>
                            <m:sub>
                              <m:r>
                                <a:rPr lang="en-GB" i="1">
                                  <a:latin typeface="Cambria Math"/>
                                </a:rPr>
                                <m:t>𝑘</m:t>
                              </m:r>
                            </m:sub>
                          </m:sSub>
                          <m:r>
                            <a:rPr lang="en-GB" i="1">
                              <a:latin typeface="Cambria Math"/>
                            </a:rPr>
                            <m:t>)</m:t>
                          </m:r>
                        </m:e>
                      </m:func>
                    </m:oMath>
                  </m:oMathPara>
                </a14:m>
                <a:endParaRPr lang="en-GB" dirty="0" smtClean="0"/>
              </a:p>
              <a:p>
                <a:endParaRPr lang="en-GB" dirty="0" smtClean="0"/>
              </a:p>
              <a:p>
                <a:r>
                  <a:rPr lang="nl-BE" b="0" dirty="0" err="1" smtClean="0"/>
                  <a:t>With</a:t>
                </a:r>
                <a:r>
                  <a:rPr lang="nl-BE" b="0" dirty="0" smtClean="0"/>
                  <a:t> </a:t>
                </a:r>
                <a14:m>
                  <m:oMath xmlns:m="http://schemas.openxmlformats.org/officeDocument/2006/math">
                    <m:sSup>
                      <m:sSupPr>
                        <m:ctrlPr>
                          <a:rPr lang="nl-BE" b="0" i="1" smtClean="0">
                            <a:latin typeface="Cambria Math"/>
                          </a:rPr>
                        </m:ctrlPr>
                      </m:sSupPr>
                      <m:e>
                        <m:r>
                          <a:rPr lang="nl-BE" b="0" i="1" smtClean="0">
                            <a:latin typeface="Cambria Math"/>
                          </a:rPr>
                          <m:t>𝛽</m:t>
                        </m:r>
                      </m:e>
                      <m:sup>
                        <m:r>
                          <a:rPr lang="en-GB" b="0" i="1" smtClean="0">
                            <a:latin typeface="Cambria Math"/>
                          </a:rPr>
                          <m:t> </m:t>
                        </m:r>
                      </m:sup>
                    </m:sSup>
                    <m:r>
                      <a:rPr lang="nl-BE" b="0" i="1" smtClean="0">
                        <a:latin typeface="Cambria Math"/>
                        <a:ea typeface="Cambria Math"/>
                      </a:rPr>
                      <m:t>≠</m:t>
                    </m:r>
                    <m:sSup>
                      <m:sSupPr>
                        <m:ctrlPr>
                          <a:rPr lang="en-GB" b="0" i="1" smtClean="0">
                            <a:latin typeface="Cambria Math"/>
                            <a:ea typeface="Cambria Math"/>
                          </a:rPr>
                        </m:ctrlPr>
                      </m:sSupPr>
                      <m:e>
                        <m:r>
                          <a:rPr lang="nl-BE" b="0" i="1" smtClean="0">
                            <a:latin typeface="Cambria Math"/>
                            <a:ea typeface="Cambria Math"/>
                          </a:rPr>
                          <m:t>𝛽</m:t>
                        </m:r>
                      </m:e>
                      <m:sup>
                        <m:r>
                          <a:rPr lang="en-GB" b="0" i="1" smtClean="0">
                            <a:latin typeface="Cambria Math"/>
                            <a:ea typeface="Cambria Math"/>
                          </a:rPr>
                          <m:t>∗</m:t>
                        </m:r>
                      </m:sup>
                    </m:sSup>
                  </m:oMath>
                </a14:m>
                <a:r>
                  <a:rPr lang="nl-BE" dirty="0" smtClean="0"/>
                  <a:t> if </a:t>
                </a:r>
                <a14:m>
                  <m:oMath xmlns:m="http://schemas.openxmlformats.org/officeDocument/2006/math">
                    <m:sSub>
                      <m:sSubPr>
                        <m:ctrlPr>
                          <a:rPr lang="nl-BE" b="0" i="1" smtClean="0">
                            <a:latin typeface="Cambria Math"/>
                          </a:rPr>
                        </m:ctrlPr>
                      </m:sSubPr>
                      <m:e>
                        <m:r>
                          <a:rPr lang="nl-BE" b="0" i="1" smtClean="0">
                            <a:latin typeface="Cambria Math"/>
                          </a:rPr>
                          <m:t>𝑥</m:t>
                        </m:r>
                      </m:e>
                      <m:sub>
                        <m:r>
                          <a:rPr lang="nl-BE" b="0" i="1" smtClean="0">
                            <a:latin typeface="Cambria Math"/>
                          </a:rPr>
                          <m:t>𝑘𝑖</m:t>
                        </m:r>
                      </m:sub>
                    </m:sSub>
                    <m:r>
                      <a:rPr lang="nl-BE" b="0" i="1" smtClean="0">
                        <a:latin typeface="Cambria Math"/>
                      </a:rPr>
                      <m:t> </m:t>
                    </m:r>
                    <m:r>
                      <a:rPr lang="nl-BE" b="0" i="1" smtClean="0">
                        <a:latin typeface="Cambria Math"/>
                        <a:ea typeface="Cambria Math"/>
                      </a:rPr>
                      <m:t>≠</m:t>
                    </m:r>
                    <m:sSub>
                      <m:sSubPr>
                        <m:ctrlPr>
                          <a:rPr lang="nl-BE" b="0" i="1" smtClean="0">
                            <a:latin typeface="Cambria Math"/>
                          </a:rPr>
                        </m:ctrlPr>
                      </m:sSubPr>
                      <m:e>
                        <m:acc>
                          <m:accPr>
                            <m:chr m:val="̅"/>
                            <m:ctrlPr>
                              <a:rPr lang="nl-BE" b="0" i="1" smtClean="0">
                                <a:latin typeface="Cambria Math"/>
                                <a:ea typeface="Cambria Math"/>
                              </a:rPr>
                            </m:ctrlPr>
                          </m:accPr>
                          <m:e>
                            <m:r>
                              <a:rPr lang="nl-BE" b="0" i="1" smtClean="0">
                                <a:latin typeface="Cambria Math"/>
                                <a:ea typeface="Cambria Math"/>
                              </a:rPr>
                              <m:t>𝑥</m:t>
                            </m:r>
                          </m:e>
                        </m:acc>
                      </m:e>
                      <m:sub>
                        <m:r>
                          <a:rPr lang="nl-BE" b="0" i="1" smtClean="0">
                            <a:latin typeface="Cambria Math"/>
                          </a:rPr>
                          <m:t>𝑘</m:t>
                        </m:r>
                      </m:sub>
                    </m:sSub>
                    <m:r>
                      <a:rPr lang="nl-BE" b="0" i="1" smtClean="0">
                        <a:latin typeface="Cambria Math"/>
                      </a:rPr>
                      <m:t> </m:t>
                    </m:r>
                    <m:r>
                      <a:rPr lang="nl-BE" b="0" i="1" smtClean="0">
                        <a:latin typeface="Cambria Math"/>
                        <a:ea typeface="Cambria Math"/>
                      </a:rPr>
                      <m:t>∀</m:t>
                    </m:r>
                    <m:r>
                      <a:rPr lang="nl-BE" b="0" i="1" smtClean="0">
                        <a:latin typeface="Cambria Math"/>
                        <a:ea typeface="Cambria Math"/>
                      </a:rPr>
                      <m:t>𝑖</m:t>
                    </m:r>
                    <m:r>
                      <a:rPr lang="nl-BE" b="0" i="1" smtClean="0">
                        <a:latin typeface="Cambria Math"/>
                        <a:ea typeface="Cambria Math"/>
                      </a:rPr>
                      <m:t>=1,…,</m:t>
                    </m:r>
                    <m:sSub>
                      <m:sSubPr>
                        <m:ctrlPr>
                          <a:rPr lang="nl-BE" b="0" i="1" smtClean="0">
                            <a:latin typeface="Cambria Math"/>
                            <a:ea typeface="Cambria Math"/>
                          </a:rPr>
                        </m:ctrlPr>
                      </m:sSubPr>
                      <m:e>
                        <m:r>
                          <a:rPr lang="nl-BE" b="0" i="1" smtClean="0">
                            <a:latin typeface="Cambria Math"/>
                            <a:ea typeface="Cambria Math"/>
                          </a:rPr>
                          <m:t>𝑛</m:t>
                        </m:r>
                      </m:e>
                      <m:sub>
                        <m:r>
                          <a:rPr lang="nl-BE" b="0" i="1" smtClean="0">
                            <a:latin typeface="Cambria Math"/>
                            <a:ea typeface="Cambria Math"/>
                          </a:rPr>
                          <m:t>𝑘</m:t>
                        </m:r>
                      </m:sub>
                    </m:sSub>
                  </m:oMath>
                </a14:m>
                <a:endParaRPr lang="en-GB" dirty="0" smtClean="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685800" y="1828800"/>
                <a:ext cx="7772400" cy="4267200"/>
              </a:xfrm>
              <a:blipFill rotWithShape="1">
                <a:blip r:embed="rId3"/>
                <a:stretch>
                  <a:fillRect l="-1412" t="-1286" r="-1569" b="-6286"/>
                </a:stretch>
              </a:blipFill>
            </p:spPr>
            <p:txBody>
              <a:bodyPr/>
              <a:lstStyle/>
              <a:p>
                <a:r>
                  <a:rPr lang="en-GB">
                    <a:noFill/>
                  </a:rPr>
                  <a:t> </a:t>
                </a:r>
              </a:p>
            </p:txBody>
          </p:sp>
        </mc:Fallback>
      </mc:AlternateContent>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7</a:t>
            </a:fld>
            <a:endParaRPr lang="fr-FR"/>
          </a:p>
        </p:txBody>
      </p:sp>
    </p:spTree>
    <p:extLst>
      <p:ext uri="{BB962C8B-B14F-4D97-AF65-F5344CB8AC3E}">
        <p14:creationId xmlns:p14="http://schemas.microsoft.com/office/powerpoint/2010/main" val="877346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Proposed</a:t>
            </a:r>
            <a:r>
              <a:rPr lang="nl-BE" dirty="0" smtClean="0"/>
              <a:t> solution</a:t>
            </a:r>
            <a:endParaRPr lang="en-GB"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685800" y="1905000"/>
                <a:ext cx="7772400" cy="4267200"/>
              </a:xfrm>
            </p:spPr>
            <p:txBody>
              <a:bodyPr/>
              <a:lstStyle/>
              <a:p>
                <a:r>
                  <a:rPr lang="en-GB" dirty="0" smtClean="0"/>
                  <a:t>The general ecological model is obtained by integration over the within-area exposure distribution </a:t>
                </a:r>
                <a14:m>
                  <m:oMath xmlns:m="http://schemas.openxmlformats.org/officeDocument/2006/math">
                    <m:r>
                      <a:rPr lang="en-GB" i="1">
                        <a:latin typeface="Cambria Math"/>
                      </a:rPr>
                      <m:t>𝑓</m:t>
                    </m:r>
                    <m:d>
                      <m:dPr>
                        <m:ctrlPr>
                          <a:rPr lang="en-GB" i="1">
                            <a:latin typeface="Cambria Math"/>
                          </a:rPr>
                        </m:ctrlPr>
                      </m:dPr>
                      <m:e>
                        <m:r>
                          <a:rPr lang="nl-BE" b="0" i="1" smtClean="0">
                            <a:latin typeface="Cambria Math"/>
                          </a:rPr>
                          <m:t>𝑥</m:t>
                        </m:r>
                        <m:r>
                          <a:rPr lang="en-GB" i="1">
                            <a:latin typeface="Cambria Math"/>
                          </a:rPr>
                          <m:t>|</m:t>
                        </m:r>
                        <m:sSub>
                          <m:sSubPr>
                            <m:ctrlPr>
                              <a:rPr lang="nl-BE" b="0" i="1" smtClean="0">
                                <a:latin typeface="Cambria Math"/>
                              </a:rPr>
                            </m:ctrlPr>
                          </m:sSubPr>
                          <m:e>
                            <m:r>
                              <a:rPr lang="nl-BE" b="0" i="1" smtClean="0">
                                <a:latin typeface="Cambria Math"/>
                              </a:rPr>
                              <m:t>𝜙</m:t>
                            </m:r>
                          </m:e>
                          <m:sub>
                            <m:r>
                              <a:rPr lang="nl-BE" b="0" i="1" smtClean="0">
                                <a:latin typeface="Cambria Math"/>
                              </a:rPr>
                              <m:t>𝑘</m:t>
                            </m:r>
                          </m:sub>
                        </m:sSub>
                      </m:e>
                    </m:d>
                  </m:oMath>
                </a14:m>
                <a:r>
                  <a:rPr lang="en-GB" dirty="0"/>
                  <a:t>:</a:t>
                </a:r>
              </a:p>
              <a:p>
                <a:endParaRPr lang="nl-BE" dirty="0" smtClean="0"/>
              </a:p>
              <a:p>
                <a:pPr/>
                <a14:m>
                  <m:oMathPara xmlns:m="http://schemas.openxmlformats.org/officeDocument/2006/math">
                    <m:oMathParaPr>
                      <m:jc m:val="centerGroup"/>
                    </m:oMathParaPr>
                    <m:oMath xmlns:m="http://schemas.openxmlformats.org/officeDocument/2006/math">
                      <m:r>
                        <a:rPr lang="en-GB" i="1">
                          <a:latin typeface="Cambria Math"/>
                        </a:rPr>
                        <m:t>𝐴𝑔𝑔𝑟𝑒𝑔𝑎𝑡𝑒𝑑</m:t>
                      </m:r>
                      <m:r>
                        <a:rPr lang="en-GB" i="1">
                          <a:latin typeface="Cambria Math"/>
                        </a:rPr>
                        <m:t> </m:t>
                      </m:r>
                      <m:r>
                        <a:rPr lang="en-GB" i="1">
                          <a:latin typeface="Cambria Math"/>
                        </a:rPr>
                        <m:t>𝐼𝑛𝑑𝑖𝑣𝑖𝑑𝑢𝑎𝑙</m:t>
                      </m:r>
                      <m:r>
                        <a:rPr lang="en-GB" i="1">
                          <a:latin typeface="Cambria Math"/>
                        </a:rPr>
                        <m:t> </m:t>
                      </m:r>
                      <m:r>
                        <a:rPr lang="en-GB" i="1">
                          <a:latin typeface="Cambria Math"/>
                        </a:rPr>
                        <m:t>𝑅𝑖𝑠𝑘</m:t>
                      </m:r>
                      <m:r>
                        <a:rPr lang="nl-BE" b="0" i="1" smtClean="0">
                          <a:latin typeface="Cambria Math"/>
                        </a:rPr>
                        <m:t>=</m:t>
                      </m:r>
                      <m:sSup>
                        <m:sSupPr>
                          <m:ctrlPr>
                            <a:rPr lang="nl-BE" b="0" i="1" smtClean="0">
                              <a:latin typeface="Cambria Math"/>
                            </a:rPr>
                          </m:ctrlPr>
                        </m:sSupPr>
                        <m:e>
                          <m:r>
                            <a:rPr lang="nl-BE" b="0" i="1" smtClean="0">
                              <a:latin typeface="Cambria Math"/>
                            </a:rPr>
                            <m:t>𝑝</m:t>
                          </m:r>
                        </m:e>
                        <m:sup>
                          <m:r>
                            <a:rPr lang="nl-BE" b="0" i="1" smtClean="0">
                              <a:latin typeface="Cambria Math"/>
                            </a:rPr>
                            <m:t>𝑎</m:t>
                          </m:r>
                        </m:sup>
                      </m:sSup>
                      <m:r>
                        <a:rPr lang="nl-BE" b="0" i="1" smtClean="0">
                          <a:latin typeface="Cambria Math"/>
                        </a:rPr>
                        <m:t>(</m:t>
                      </m:r>
                      <m:r>
                        <a:rPr lang="nl-BE" b="0" i="1" smtClean="0">
                          <a:latin typeface="Cambria Math"/>
                        </a:rPr>
                        <m:t>𝛼</m:t>
                      </m:r>
                      <m:r>
                        <a:rPr lang="nl-BE" b="0" i="1" smtClean="0">
                          <a:latin typeface="Cambria Math"/>
                        </a:rPr>
                        <m:t>,</m:t>
                      </m:r>
                      <m:r>
                        <a:rPr lang="nl-BE" b="0" i="1" smtClean="0">
                          <a:latin typeface="Cambria Math"/>
                        </a:rPr>
                        <m:t>𝛽</m:t>
                      </m:r>
                      <m:r>
                        <a:rPr lang="nl-BE" b="0" i="1" smtClean="0">
                          <a:latin typeface="Cambria Math"/>
                        </a:rPr>
                        <m:t>,</m:t>
                      </m:r>
                      <m:sSub>
                        <m:sSubPr>
                          <m:ctrlPr>
                            <a:rPr lang="nl-BE" b="0" i="1" smtClean="0">
                              <a:latin typeface="Cambria Math"/>
                            </a:rPr>
                          </m:ctrlPr>
                        </m:sSubPr>
                        <m:e>
                          <m:r>
                            <a:rPr lang="nl-BE" b="0" i="1" smtClean="0">
                              <a:latin typeface="Cambria Math"/>
                            </a:rPr>
                            <m:t>𝜙</m:t>
                          </m:r>
                        </m:e>
                        <m:sub>
                          <m:r>
                            <a:rPr lang="nl-BE" b="0" i="1" smtClean="0">
                              <a:latin typeface="Cambria Math"/>
                            </a:rPr>
                            <m:t>𝑘</m:t>
                          </m:r>
                        </m:sub>
                      </m:sSub>
                      <m:r>
                        <a:rPr lang="nl-BE" b="0" i="1" smtClean="0">
                          <a:latin typeface="Cambria Math"/>
                        </a:rPr>
                        <m:t>)</m:t>
                      </m:r>
                      <m:r>
                        <a:rPr lang="en-GB" i="1">
                          <a:latin typeface="Cambria Math"/>
                        </a:rPr>
                        <m:t>=</m:t>
                      </m:r>
                      <m:nary>
                        <m:naryPr>
                          <m:supHide m:val="on"/>
                          <m:ctrlPr>
                            <a:rPr lang="en-GB" i="1">
                              <a:latin typeface="Cambria Math"/>
                            </a:rPr>
                          </m:ctrlPr>
                        </m:naryPr>
                        <m:sub>
                          <m:r>
                            <a:rPr lang="en-GB" i="1">
                              <a:latin typeface="Cambria Math"/>
                            </a:rPr>
                            <m:t>𝑥</m:t>
                          </m:r>
                        </m:sub>
                        <m:sup/>
                        <m:e>
                          <m:f>
                            <m:fPr>
                              <m:ctrlPr>
                                <a:rPr lang="en-GB" i="1">
                                  <a:latin typeface="Cambria Math"/>
                                </a:rPr>
                              </m:ctrlPr>
                            </m:fPr>
                            <m:num>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en-GB" i="1">
                                          <a:latin typeface="Cambria Math"/>
                                        </a:rPr>
                                      </m:ctrlPr>
                                    </m:sSubPr>
                                    <m:e>
                                      <m:r>
                                        <a:rPr lang="en-GB" i="1">
                                          <a:latin typeface="Cambria Math"/>
                                        </a:rPr>
                                        <m:t>𝑥</m:t>
                                      </m:r>
                                    </m:e>
                                    <m:sub>
                                      <m:r>
                                        <a:rPr lang="en-GB" i="1">
                                          <a:latin typeface="Cambria Math"/>
                                        </a:rPr>
                                        <m:t>𝑘𝑖</m:t>
                                      </m:r>
                                    </m:sub>
                                  </m:sSub>
                                  <m:r>
                                    <a:rPr lang="en-GB" i="1">
                                      <a:latin typeface="Cambria Math"/>
                                    </a:rPr>
                                    <m:t>)</m:t>
                                  </m:r>
                                </m:e>
                              </m:func>
                            </m:num>
                            <m:den>
                              <m:r>
                                <a:rPr lang="en-GB" i="1">
                                  <a:latin typeface="Cambria Math"/>
                                </a:rPr>
                                <m:t>1+</m:t>
                              </m:r>
                              <m:func>
                                <m:funcPr>
                                  <m:ctrlPr>
                                    <a:rPr lang="en-GB" i="1">
                                      <a:latin typeface="Cambria Math"/>
                                    </a:rPr>
                                  </m:ctrlPr>
                                </m:funcPr>
                                <m:fName>
                                  <m:r>
                                    <m:rPr>
                                      <m:sty m:val="p"/>
                                    </m:rPr>
                                    <a:rPr lang="en-GB">
                                      <a:latin typeface="Cambria Math"/>
                                    </a:rPr>
                                    <m:t>exp</m:t>
                                  </m:r>
                                </m:fName>
                                <m:e>
                                  <m:r>
                                    <a:rPr lang="en-GB" i="1">
                                      <a:latin typeface="Cambria Math"/>
                                    </a:rPr>
                                    <m:t>(</m:t>
                                  </m:r>
                                  <m:sSup>
                                    <m:sSupPr>
                                      <m:ctrlPr>
                                        <a:rPr lang="en-GB" i="1">
                                          <a:latin typeface="Cambria Math"/>
                                        </a:rPr>
                                      </m:ctrlPr>
                                    </m:sSupPr>
                                    <m:e>
                                      <m:r>
                                        <a:rPr lang="en-GB" i="1">
                                          <a:latin typeface="Cambria Math"/>
                                        </a:rPr>
                                        <m:t>𝛼</m:t>
                                      </m:r>
                                    </m:e>
                                    <m:sup>
                                      <m:r>
                                        <a:rPr lang="nl-BE" b="0" i="1" smtClean="0">
                                          <a:latin typeface="Cambria Math"/>
                                        </a:rPr>
                                        <m:t> </m:t>
                                      </m:r>
                                    </m:sup>
                                  </m:sSup>
                                  <m:r>
                                    <a:rPr lang="en-GB" i="1">
                                      <a:latin typeface="Cambria Math"/>
                                    </a:rPr>
                                    <m:t>+</m:t>
                                  </m:r>
                                  <m:sSup>
                                    <m:sSupPr>
                                      <m:ctrlPr>
                                        <a:rPr lang="en-GB" i="1">
                                          <a:latin typeface="Cambria Math"/>
                                        </a:rPr>
                                      </m:ctrlPr>
                                    </m:sSupPr>
                                    <m:e>
                                      <m:r>
                                        <a:rPr lang="en-GB" i="1">
                                          <a:latin typeface="Cambria Math"/>
                                        </a:rPr>
                                        <m:t>𝛽</m:t>
                                      </m:r>
                                    </m:e>
                                    <m:sup>
                                      <m:r>
                                        <a:rPr lang="nl-BE" b="0" i="1" smtClean="0">
                                          <a:latin typeface="Cambria Math"/>
                                        </a:rPr>
                                        <m:t> </m:t>
                                      </m:r>
                                    </m:sup>
                                  </m:sSup>
                                  <m:sSub>
                                    <m:sSubPr>
                                      <m:ctrlPr>
                                        <a:rPr lang="en-GB" i="1">
                                          <a:latin typeface="Cambria Math"/>
                                        </a:rPr>
                                      </m:ctrlPr>
                                    </m:sSubPr>
                                    <m:e>
                                      <m:r>
                                        <a:rPr lang="en-GB" i="1">
                                          <a:latin typeface="Cambria Math"/>
                                        </a:rPr>
                                        <m:t>𝑥</m:t>
                                      </m:r>
                                    </m:e>
                                    <m:sub>
                                      <m:r>
                                        <a:rPr lang="en-GB" i="1">
                                          <a:latin typeface="Cambria Math"/>
                                        </a:rPr>
                                        <m:t>𝑘𝑖</m:t>
                                      </m:r>
                                    </m:sub>
                                  </m:sSub>
                                  <m:r>
                                    <a:rPr lang="en-GB" i="1">
                                      <a:latin typeface="Cambria Math"/>
                                    </a:rPr>
                                    <m:t>)</m:t>
                                  </m:r>
                                </m:e>
                              </m:func>
                            </m:den>
                          </m:f>
                        </m:e>
                      </m:nary>
                      <m:r>
                        <a:rPr lang="en-GB" i="1">
                          <a:latin typeface="Cambria Math"/>
                        </a:rPr>
                        <m:t>𝑓</m:t>
                      </m:r>
                      <m:d>
                        <m:dPr>
                          <m:ctrlPr>
                            <a:rPr lang="en-GB" i="1">
                              <a:latin typeface="Cambria Math"/>
                            </a:rPr>
                          </m:ctrlPr>
                        </m:dPr>
                        <m:e>
                          <m:r>
                            <a:rPr lang="nl-BE" b="0" i="1" smtClean="0">
                              <a:latin typeface="Cambria Math"/>
                            </a:rPr>
                            <m:t>𝑥</m:t>
                          </m:r>
                          <m:r>
                            <a:rPr lang="en-GB" i="1">
                              <a:latin typeface="Cambria Math"/>
                            </a:rPr>
                            <m:t>|</m:t>
                          </m:r>
                          <m:sSub>
                            <m:sSubPr>
                              <m:ctrlPr>
                                <a:rPr lang="nl-BE" b="0" i="1" smtClean="0">
                                  <a:latin typeface="Cambria Math"/>
                                </a:rPr>
                              </m:ctrlPr>
                            </m:sSubPr>
                            <m:e>
                              <m:r>
                                <a:rPr lang="nl-BE" b="0" i="1" smtClean="0">
                                  <a:latin typeface="Cambria Math"/>
                                </a:rPr>
                                <m:t>𝜙</m:t>
                              </m:r>
                            </m:e>
                            <m:sub>
                              <m:r>
                                <a:rPr lang="nl-BE" b="0" i="1" smtClean="0">
                                  <a:latin typeface="Cambria Math"/>
                                </a:rPr>
                                <m:t>𝑘</m:t>
                              </m:r>
                            </m:sub>
                          </m:sSub>
                        </m:e>
                      </m:d>
                      <m:r>
                        <a:rPr lang="en-GB" i="1">
                          <a:latin typeface="Cambria Math"/>
                        </a:rPr>
                        <m:t>𝑑𝑥</m:t>
                      </m:r>
                    </m:oMath>
                  </m:oMathPara>
                </a14:m>
                <a:endParaRPr lang="en-GB" dirty="0" smtClean="0"/>
              </a:p>
              <a:p>
                <a:endParaRPr lang="nl-BE" dirty="0"/>
              </a:p>
              <a:p>
                <a:r>
                  <a:rPr lang="nl-BE" dirty="0" err="1" smtClean="0"/>
                  <a:t>With</a:t>
                </a:r>
                <a:r>
                  <a:rPr lang="nl-BE" dirty="0" smtClean="0"/>
                  <a:t> </a:t>
                </a:r>
                <a14:m>
                  <m:oMath xmlns:m="http://schemas.openxmlformats.org/officeDocument/2006/math">
                    <m:sSub>
                      <m:sSubPr>
                        <m:ctrlPr>
                          <a:rPr lang="nl-BE" b="0" i="1" smtClean="0">
                            <a:latin typeface="Cambria Math"/>
                          </a:rPr>
                        </m:ctrlPr>
                      </m:sSubPr>
                      <m:e>
                        <m:r>
                          <a:rPr lang="nl-BE" b="0" i="1" smtClean="0">
                            <a:latin typeface="Cambria Math"/>
                          </a:rPr>
                          <m:t>𝜙</m:t>
                        </m:r>
                      </m:e>
                      <m:sub>
                        <m:r>
                          <a:rPr lang="nl-BE" b="0" i="1" smtClean="0">
                            <a:latin typeface="Cambria Math"/>
                          </a:rPr>
                          <m:t>𝑘</m:t>
                        </m:r>
                      </m:sub>
                    </m:sSub>
                  </m:oMath>
                </a14:m>
                <a:r>
                  <a:rPr lang="nl-BE" dirty="0" smtClean="0"/>
                  <a:t> the </a:t>
                </a:r>
                <a:r>
                  <a:rPr lang="nl-BE" dirty="0" err="1" smtClean="0"/>
                  <a:t>moments</a:t>
                </a:r>
                <a:r>
                  <a:rPr lang="nl-BE" dirty="0" smtClean="0"/>
                  <a:t> </a:t>
                </a:r>
                <a:r>
                  <a:rPr lang="nl-BE" dirty="0" err="1" smtClean="0"/>
                  <a:t>describing</a:t>
                </a:r>
                <a:r>
                  <a:rPr lang="nl-BE" dirty="0" smtClean="0"/>
                  <a:t> the exposure </a:t>
                </a:r>
                <a:r>
                  <a:rPr lang="nl-BE" dirty="0" err="1" smtClean="0"/>
                  <a:t>distribution</a:t>
                </a:r>
                <a:r>
                  <a:rPr lang="nl-BE" dirty="0" smtClean="0"/>
                  <a:t> in area </a:t>
                </a:r>
                <a14:m>
                  <m:oMath xmlns:m="http://schemas.openxmlformats.org/officeDocument/2006/math">
                    <m:sSub>
                      <m:sSubPr>
                        <m:ctrlPr>
                          <a:rPr lang="nl-BE" b="0" i="1" smtClean="0">
                            <a:latin typeface="Cambria Math"/>
                          </a:rPr>
                        </m:ctrlPr>
                      </m:sSubPr>
                      <m:e>
                        <m:r>
                          <m:rPr>
                            <m:sty m:val="p"/>
                          </m:rPr>
                          <a:rPr lang="nl-BE" b="0" i="0" smtClean="0">
                            <a:latin typeface="Cambria Math"/>
                          </a:rPr>
                          <m:t>A</m:t>
                        </m:r>
                      </m:e>
                      <m:sub>
                        <m:r>
                          <a:rPr lang="nl-BE" b="0" i="1" smtClean="0">
                            <a:latin typeface="Cambria Math"/>
                          </a:rPr>
                          <m:t>𝑘</m:t>
                        </m:r>
                      </m:sub>
                    </m:sSub>
                  </m:oMath>
                </a14:m>
                <a:endParaRPr lang="en-GB"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685800" y="1905000"/>
                <a:ext cx="7772400" cy="4267200"/>
              </a:xfrm>
              <a:blipFill rotWithShape="1">
                <a:blip r:embed="rId3"/>
                <a:stretch>
                  <a:fillRect l="-1412" t="-1286" b="-5000"/>
                </a:stretch>
              </a:blipFill>
            </p:spPr>
            <p:txBody>
              <a:bodyPr/>
              <a:lstStyle/>
              <a:p>
                <a:r>
                  <a:rPr lang="en-GB">
                    <a:noFill/>
                  </a:rPr>
                  <a:t> </a:t>
                </a:r>
              </a:p>
            </p:txBody>
          </p:sp>
        </mc:Fallback>
      </mc:AlternateContent>
      <p:sp>
        <p:nvSpPr>
          <p:cNvPr id="4" name="Tijdelijke aanduiding voor dianummer 3"/>
          <p:cNvSpPr>
            <a:spLocks noGrp="1"/>
          </p:cNvSpPr>
          <p:nvPr>
            <p:ph type="sldNum" sz="quarter" idx="10"/>
          </p:nvPr>
        </p:nvSpPr>
        <p:spPr/>
        <p:txBody>
          <a:bodyPr/>
          <a:lstStyle/>
          <a:p>
            <a:pPr>
              <a:defRPr/>
            </a:pPr>
            <a:fld id="{0522DFEE-B05E-4C5C-A734-4F0A9543EB28}" type="slidenum">
              <a:rPr lang="fr-FR" smtClean="0"/>
              <a:pPr>
                <a:defRPr/>
              </a:pPr>
              <a:t>8</a:t>
            </a:fld>
            <a:endParaRPr lang="fr-FR"/>
          </a:p>
        </p:txBody>
      </p:sp>
    </p:spTree>
    <p:extLst>
      <p:ext uri="{BB962C8B-B14F-4D97-AF65-F5344CB8AC3E}">
        <p14:creationId xmlns:p14="http://schemas.microsoft.com/office/powerpoint/2010/main" val="406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ISP-WIV_ppt_standard">
  <a:themeElements>
    <a:clrScheme name="">
      <a:dk1>
        <a:srgbClr val="58656A"/>
      </a:dk1>
      <a:lt1>
        <a:srgbClr val="FFFFFF"/>
      </a:lt1>
      <a:dk2>
        <a:srgbClr val="E96015"/>
      </a:dk2>
      <a:lt2>
        <a:srgbClr val="A4C3D9"/>
      </a:lt2>
      <a:accent1>
        <a:srgbClr val="6E87A9"/>
      </a:accent1>
      <a:accent2>
        <a:srgbClr val="9E4B7E"/>
      </a:accent2>
      <a:accent3>
        <a:srgbClr val="FFFFFF"/>
      </a:accent3>
      <a:accent4>
        <a:srgbClr val="4A5559"/>
      </a:accent4>
      <a:accent5>
        <a:srgbClr val="BAC3D1"/>
      </a:accent5>
      <a:accent6>
        <a:srgbClr val="8F4372"/>
      </a:accent6>
      <a:hlink>
        <a:srgbClr val="82BF65"/>
      </a:hlink>
      <a:folHlink>
        <a:srgbClr val="877B46"/>
      </a:folHlink>
    </a:clrScheme>
    <a:fontScheme name="ISP-WIV_ppt_standard">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ISP-WIV_ppt_standard 1">
        <a:dk1>
          <a:srgbClr val="58656A"/>
        </a:dk1>
        <a:lt1>
          <a:srgbClr val="FFFFFF"/>
        </a:lt1>
        <a:dk2>
          <a:srgbClr val="D84922"/>
        </a:dk2>
        <a:lt2>
          <a:srgbClr val="B8C3D9"/>
        </a:lt2>
        <a:accent1>
          <a:srgbClr val="6E87A9"/>
        </a:accent1>
        <a:accent2>
          <a:srgbClr val="9E4B7E"/>
        </a:accent2>
        <a:accent3>
          <a:srgbClr val="FFFFFF"/>
        </a:accent3>
        <a:accent4>
          <a:srgbClr val="4A5559"/>
        </a:accent4>
        <a:accent5>
          <a:srgbClr val="BAC3D1"/>
        </a:accent5>
        <a:accent6>
          <a:srgbClr val="8F4372"/>
        </a:accent6>
        <a:hlink>
          <a:srgbClr val="82BF65"/>
        </a:hlink>
        <a:folHlink>
          <a:srgbClr val="877B4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SP-WIV_ppt_standard">
  <a:themeElements>
    <a:clrScheme name="">
      <a:dk1>
        <a:srgbClr val="58656A"/>
      </a:dk1>
      <a:lt1>
        <a:srgbClr val="FFFFFF"/>
      </a:lt1>
      <a:dk2>
        <a:srgbClr val="E96015"/>
      </a:dk2>
      <a:lt2>
        <a:srgbClr val="A4C3D9"/>
      </a:lt2>
      <a:accent1>
        <a:srgbClr val="6E87A9"/>
      </a:accent1>
      <a:accent2>
        <a:srgbClr val="9E4B7E"/>
      </a:accent2>
      <a:accent3>
        <a:srgbClr val="FFFFFF"/>
      </a:accent3>
      <a:accent4>
        <a:srgbClr val="4A5559"/>
      </a:accent4>
      <a:accent5>
        <a:srgbClr val="BAC3D1"/>
      </a:accent5>
      <a:accent6>
        <a:srgbClr val="8F4372"/>
      </a:accent6>
      <a:hlink>
        <a:srgbClr val="82BF65"/>
      </a:hlink>
      <a:folHlink>
        <a:srgbClr val="877B46"/>
      </a:folHlink>
    </a:clrScheme>
    <a:fontScheme name="1_ISP-WIV_ppt_standard">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1_ISP-WIV_ppt_standard 1">
        <a:dk1>
          <a:srgbClr val="58656A"/>
        </a:dk1>
        <a:lt1>
          <a:srgbClr val="FFFFFF"/>
        </a:lt1>
        <a:dk2>
          <a:srgbClr val="D84922"/>
        </a:dk2>
        <a:lt2>
          <a:srgbClr val="B8C3D9"/>
        </a:lt2>
        <a:accent1>
          <a:srgbClr val="6E87A9"/>
        </a:accent1>
        <a:accent2>
          <a:srgbClr val="9E4B7E"/>
        </a:accent2>
        <a:accent3>
          <a:srgbClr val="FFFFFF"/>
        </a:accent3>
        <a:accent4>
          <a:srgbClr val="4A5559"/>
        </a:accent4>
        <a:accent5>
          <a:srgbClr val="BAC3D1"/>
        </a:accent5>
        <a:accent6>
          <a:srgbClr val="8F4372"/>
        </a:accent6>
        <a:hlink>
          <a:srgbClr val="82BF65"/>
        </a:hlink>
        <a:folHlink>
          <a:srgbClr val="877B4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13014</TotalTime>
  <Words>2108</Words>
  <Application>Microsoft Office PowerPoint</Application>
  <PresentationFormat>Diavoorstelling (4:3)</PresentationFormat>
  <Paragraphs>154</Paragraphs>
  <Slides>15</Slides>
  <Notes>15</Notes>
  <HiddenSlides>0</HiddenSlides>
  <MMClips>0</MMClips>
  <ScaleCrop>false</ScaleCrop>
  <HeadingPairs>
    <vt:vector size="4" baseType="variant">
      <vt:variant>
        <vt:lpstr>Thema</vt:lpstr>
      </vt:variant>
      <vt:variant>
        <vt:i4>2</vt:i4>
      </vt:variant>
      <vt:variant>
        <vt:lpstr>Diatitels</vt:lpstr>
      </vt:variant>
      <vt:variant>
        <vt:i4>15</vt:i4>
      </vt:variant>
    </vt:vector>
  </HeadingPairs>
  <TitlesOfParts>
    <vt:vector size="17" baseType="lpstr">
      <vt:lpstr>ISP-WIV_ppt_standard</vt:lpstr>
      <vt:lpstr>1_ISP-WIV_ppt_standard</vt:lpstr>
      <vt:lpstr> Alleviating ecological bias in linking radon exposure to acute childhood leukaemia</vt:lpstr>
      <vt:lpstr>Background</vt:lpstr>
      <vt:lpstr>Objectives</vt:lpstr>
      <vt:lpstr>Materials and methods</vt:lpstr>
      <vt:lpstr>Indoor radon exposure</vt:lpstr>
      <vt:lpstr>Within-area variation of radon</vt:lpstr>
      <vt:lpstr>Ecological bias</vt:lpstr>
      <vt:lpstr>Ecological bias</vt:lpstr>
      <vt:lpstr>Proposed solution</vt:lpstr>
      <vt:lpstr>Proposed solution</vt:lpstr>
      <vt:lpstr>Practical implementation</vt:lpstr>
      <vt:lpstr>Simulation study</vt:lpstr>
      <vt:lpstr>Results: 1. Simulation study</vt:lpstr>
      <vt:lpstr>Results: 2. Application of the novel method on acute childhood  leukaemia and radon in Wallonia</vt:lpstr>
      <vt:lpstr>Conclusion</vt:lpstr>
    </vt:vector>
  </TitlesOfParts>
  <Company>Scientific Institute of Public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FBOUCHAHROUF</dc:creator>
  <cp:lastModifiedBy>De Smedt, Tom</cp:lastModifiedBy>
  <cp:revision>1225</cp:revision>
  <cp:lastPrinted>2007-12-11T08:22:27Z</cp:lastPrinted>
  <dcterms:created xsi:type="dcterms:W3CDTF">2009-03-02T12:32:10Z</dcterms:created>
  <dcterms:modified xsi:type="dcterms:W3CDTF">2013-08-21T08:29:22Z</dcterms:modified>
</cp:coreProperties>
</file>