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7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B44"/>
    <a:srgbClr val="111E27"/>
    <a:srgbClr val="48ACD4"/>
    <a:srgbClr val="2B8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60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C6B5C-317F-4344-9070-4BDF0932DE01}" type="datetimeFigureOut">
              <a:rPr lang="en-US" smtClean="0"/>
              <a:t>02/10/2020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6A6FB-35C6-49F9-9552-65B6FC0C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10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Slide"/>
          <p:cNvSpPr>
            <a:spLocks noGrp="1"/>
          </p:cNvSpPr>
          <p:nvPr>
            <p:ph type="title" hasCustomPrompt="1"/>
          </p:nvPr>
        </p:nvSpPr>
        <p:spPr>
          <a:xfrm>
            <a:off x="495301" y="1504606"/>
            <a:ext cx="7886700" cy="38596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23" name="Text Placeholder 38">
            <a:extLst>
              <a:ext uri="{FF2B5EF4-FFF2-40B4-BE49-F238E27FC236}">
                <a16:creationId xmlns:a16="http://schemas.microsoft.com/office/drawing/2014/main" xmlns="" id="{B8342419-7A5C-4A78-9913-5A20A3B6C6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2095503"/>
            <a:ext cx="5372100" cy="5970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>
              <a:spcBef>
                <a:spcPts val="12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211" indent="0">
              <a:buNone/>
              <a:defRPr/>
            </a:lvl2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205FAAB2-E9EC-4D84-A435-21A6A0A54DB9}"/>
              </a:ext>
            </a:extLst>
          </p:cNvPr>
          <p:cNvSpPr/>
          <p:nvPr/>
        </p:nvSpPr>
        <p:spPr>
          <a:xfrm flipV="1">
            <a:off x="6431281" y="-2"/>
            <a:ext cx="57607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074" y="480092"/>
            <a:ext cx="1078992" cy="381954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95301" y="6757072"/>
            <a:ext cx="11696700" cy="100584"/>
            <a:chOff x="495300" y="6761834"/>
            <a:chExt cx="11696700" cy="100584"/>
          </a:xfrm>
        </p:grpSpPr>
        <p:sp>
          <p:nvSpPr>
            <p:cNvPr id="24" name="Freeform 23"/>
            <p:cNvSpPr/>
            <p:nvPr/>
          </p:nvSpPr>
          <p:spPr>
            <a:xfrm>
              <a:off x="11569845" y="6761834"/>
              <a:ext cx="622155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26" name="Freeform 25"/>
            <p:cNvSpPr/>
            <p:nvPr/>
          </p:nvSpPr>
          <p:spPr>
            <a:xfrm flipH="1" flipV="1">
              <a:off x="4911684" y="6761834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099397" y="6761834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28" name="Freeform 27"/>
            <p:cNvSpPr/>
            <p:nvPr/>
          </p:nvSpPr>
          <p:spPr>
            <a:xfrm flipV="1">
              <a:off x="495300" y="6761834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8051010" y="6761834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AFE2A50A-C6FB-426C-AD3D-691C4D10C025}"/>
              </a:ext>
            </a:extLst>
          </p:cNvPr>
          <p:cNvCxnSpPr>
            <a:cxnSpLocks/>
          </p:cNvCxnSpPr>
          <p:nvPr/>
        </p:nvCxnSpPr>
        <p:spPr>
          <a:xfrm flipH="1">
            <a:off x="507206" y="1920308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324600" y="2095502"/>
            <a:ext cx="914400" cy="59708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120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r">
              <a:spcBef>
                <a:spcPts val="120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266700" indent="0">
              <a:buNone/>
              <a:defRPr/>
            </a:lvl3pPr>
            <a:lvl4pPr marL="465138" indent="0">
              <a:buNone/>
              <a:defRPr/>
            </a:lvl4pPr>
            <a:lvl5pPr marL="652462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  <a:p>
            <a:pPr lvl="0"/>
            <a:r>
              <a:rPr lang="en-US" dirty="0" smtClean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1292849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495300" y="1600200"/>
            <a:ext cx="5371200" cy="21960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IN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9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199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slide title</a:t>
            </a:r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3946054"/>
            <a:ext cx="11199600" cy="2196000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5"/>
          </p:nvPr>
        </p:nvSpPr>
        <p:spPr>
          <a:xfrm>
            <a:off x="6323700" y="1600200"/>
            <a:ext cx="5371200" cy="21960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22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>
            <a:extLst>
              <a:ext uri="{FF2B5EF4-FFF2-40B4-BE49-F238E27FC236}">
                <a16:creationId xmlns:a16="http://schemas.microsoft.com/office/drawing/2014/main" xmlns="" id="{A4F1874E-17B6-43A5-AEB8-E3C54A0E06D5}"/>
              </a:ext>
            </a:extLst>
          </p:cNvPr>
          <p:cNvSpPr/>
          <p:nvPr/>
        </p:nvSpPr>
        <p:spPr>
          <a:xfrm flipV="1">
            <a:off x="7223760" y="-3"/>
            <a:ext cx="4968242" cy="176022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1"/>
          </a:p>
        </p:txBody>
      </p:sp>
      <p:sp>
        <p:nvSpPr>
          <p:cNvPr id="9" name="Title 20"/>
          <p:cNvSpPr>
            <a:spLocks noGrp="1"/>
          </p:cNvSpPr>
          <p:nvPr>
            <p:ph type="title" hasCustomPrompt="1"/>
          </p:nvPr>
        </p:nvSpPr>
        <p:spPr>
          <a:xfrm>
            <a:off x="495301" y="2715390"/>
            <a:ext cx="7077352" cy="385966"/>
          </a:xfrm>
        </p:spPr>
        <p:txBody>
          <a:bodyPr anchor="b">
            <a:noAutofit/>
          </a:bodyPr>
          <a:lstStyle>
            <a:lvl1pPr>
              <a:spcBef>
                <a:spcPts val="600"/>
              </a:spcBef>
              <a:defRPr sz="24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Section Break</a:t>
            </a:r>
            <a:endParaRPr lang="en-IN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xmlns="" id="{205FAAB2-E9EC-4D84-A435-21A6A0A54DB9}"/>
              </a:ext>
            </a:extLst>
          </p:cNvPr>
          <p:cNvSpPr/>
          <p:nvPr/>
        </p:nvSpPr>
        <p:spPr>
          <a:xfrm flipV="1">
            <a:off x="6431281" y="-2"/>
            <a:ext cx="57607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1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074" y="480092"/>
            <a:ext cx="1078992" cy="38195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95302" y="3343275"/>
            <a:ext cx="7115175" cy="914400"/>
          </a:xfrm>
          <a:prstGeom prst="rect">
            <a:avLst/>
          </a:prstGeom>
        </p:spPr>
        <p:txBody>
          <a:bodyPr/>
          <a:lstStyle>
            <a:lvl1pPr marL="231775" indent="-231775">
              <a:spcAft>
                <a:spcPts val="0"/>
              </a:spcAft>
              <a:buClr>
                <a:schemeClr val="accent6"/>
              </a:buClr>
              <a:buFont typeface="Wingdings 3" panose="05040102010807070707" pitchFamily="18" charset="2"/>
              <a:buChar char=""/>
              <a:defRPr sz="1200" b="0">
                <a:solidFill>
                  <a:schemeClr val="tx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Sub-section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FE2A50A-C6FB-426C-AD3D-691C4D10C025}"/>
              </a:ext>
            </a:extLst>
          </p:cNvPr>
          <p:cNvCxnSpPr>
            <a:cxnSpLocks/>
          </p:cNvCxnSpPr>
          <p:nvPr/>
        </p:nvCxnSpPr>
        <p:spPr>
          <a:xfrm flipH="1">
            <a:off x="507206" y="3168650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grpSp>
        <p:nvGrpSpPr>
          <p:cNvPr id="8" name="Group 7"/>
          <p:cNvGrpSpPr/>
          <p:nvPr/>
        </p:nvGrpSpPr>
        <p:grpSpPr>
          <a:xfrm>
            <a:off x="495300" y="6757072"/>
            <a:ext cx="11696701" cy="100584"/>
            <a:chOff x="495300" y="6757072"/>
            <a:chExt cx="11696701" cy="100584"/>
          </a:xfrm>
        </p:grpSpPr>
        <p:sp>
          <p:nvSpPr>
            <p:cNvPr id="10" name="Freeform 9"/>
            <p:cNvSpPr/>
            <p:nvPr/>
          </p:nvSpPr>
          <p:spPr>
            <a:xfrm>
              <a:off x="11334751" y="6757072"/>
              <a:ext cx="857250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3" name="Freeform 12"/>
            <p:cNvSpPr/>
            <p:nvPr/>
          </p:nvSpPr>
          <p:spPr>
            <a:xfrm flipH="1" flipV="1">
              <a:off x="4911684" y="6757072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099397" y="6757072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5" name="Freeform 14"/>
            <p:cNvSpPr/>
            <p:nvPr/>
          </p:nvSpPr>
          <p:spPr>
            <a:xfrm flipV="1">
              <a:off x="495300" y="6757072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8051010" y="6757072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</p:grpSp>
    </p:spTree>
    <p:extLst>
      <p:ext uri="{BB962C8B-B14F-4D97-AF65-F5344CB8AC3E}">
        <p14:creationId xmlns:p14="http://schemas.microsoft.com/office/powerpoint/2010/main" val="3705174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ne Column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1"/>
          <a:stretch/>
        </p:blipFill>
        <p:spPr>
          <a:xfrm>
            <a:off x="838200" y="0"/>
            <a:ext cx="11353800" cy="6760201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70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2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slide title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95301" y="1600203"/>
            <a:ext cx="11201400" cy="4564063"/>
          </a:xfrm>
          <a:prstGeom prst="rect">
            <a:avLst/>
          </a:prstGeom>
        </p:spPr>
        <p:txBody>
          <a:bodyPr/>
          <a:lstStyle>
            <a:lvl1pPr marL="228600" indent="-228600"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sz="1200" b="0">
                <a:solidFill>
                  <a:schemeClr val="tx1"/>
                </a:solidFill>
              </a:defRPr>
            </a:lvl1pPr>
            <a:lvl2pPr marL="400050" indent="-171450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defRPr sz="1100"/>
            </a:lvl2pPr>
            <a:lvl3pPr marL="571500" indent="-171450">
              <a:spcAft>
                <a:spcPts val="0"/>
              </a:spcAft>
              <a:buFont typeface="Arial" panose="020B0604020202020204" pitchFamily="34" charset="0"/>
              <a:buChar char="‒"/>
              <a:defRPr sz="1100"/>
            </a:lvl3pPr>
            <a:lvl4pPr marL="742950" indent="-171450">
              <a:spcAft>
                <a:spcPts val="0"/>
              </a:spcAft>
              <a:defRPr sz="1100"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4400" cy="6781800"/>
          </a:xfrm>
          <a:prstGeom prst="rect">
            <a:avLst/>
          </a:prstGeom>
          <a:solidFill>
            <a:srgbClr val="111E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1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70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2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slide title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1600203"/>
            <a:ext cx="9902951" cy="4564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8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9EB56A6-D3D6-4F85-8FD7-31CA6A31C30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291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47E0A3-79D6-45A1-9648-B1BE783DA045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1600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C4FAD197-5B4F-4D10-8FFE-07B361F112F7}"/>
              </a:ext>
            </a:extLst>
          </p:cNvPr>
          <p:cNvSpPr/>
          <p:nvPr/>
        </p:nvSpPr>
        <p:spPr>
          <a:xfrm flipH="1">
            <a:off x="1" y="1287780"/>
            <a:ext cx="12191999" cy="5570220"/>
          </a:xfrm>
          <a:custGeom>
            <a:avLst/>
            <a:gdLst>
              <a:gd name="connsiteX0" fmla="*/ 12191998 w 12191998"/>
              <a:gd name="connsiteY0" fmla="*/ 0 h 5570220"/>
              <a:gd name="connsiteX1" fmla="*/ 0 w 12191998"/>
              <a:gd name="connsiteY1" fmla="*/ 3991359 h 5570220"/>
              <a:gd name="connsiteX2" fmla="*/ 0 w 12191998"/>
              <a:gd name="connsiteY2" fmla="*/ 5570220 h 5570220"/>
              <a:gd name="connsiteX3" fmla="*/ 12191998 w 12191998"/>
              <a:gd name="connsiteY3" fmla="*/ 5570220 h 5570220"/>
              <a:gd name="connsiteX4" fmla="*/ 12191998 w 12191998"/>
              <a:gd name="connsiteY4" fmla="*/ 0 h 557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5570220">
                <a:moveTo>
                  <a:pt x="12191998" y="0"/>
                </a:moveTo>
                <a:lnTo>
                  <a:pt x="0" y="3991359"/>
                </a:lnTo>
                <a:lnTo>
                  <a:pt x="0" y="5570220"/>
                </a:lnTo>
                <a:lnTo>
                  <a:pt x="12191998" y="5570220"/>
                </a:lnTo>
                <a:lnTo>
                  <a:pt x="12191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E" sz="180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xmlns="" id="{074A144B-B49B-41E6-8F39-0831F503E0E4}"/>
              </a:ext>
            </a:extLst>
          </p:cNvPr>
          <p:cNvSpPr/>
          <p:nvPr/>
        </p:nvSpPr>
        <p:spPr>
          <a:xfrm>
            <a:off x="8328660" y="3558542"/>
            <a:ext cx="3863341" cy="329945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" name="TextBox 2"/>
          <p:cNvSpPr txBox="1"/>
          <p:nvPr/>
        </p:nvSpPr>
        <p:spPr>
          <a:xfrm>
            <a:off x="415926" y="3034667"/>
            <a:ext cx="90551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The Smart Cube is a global provider of research and analytics solutions,</a:t>
            </a:r>
            <a:b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primarily serving the CPG, financial services, retail, life sciences, energy and</a:t>
            </a:r>
            <a:b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industrials sectors.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Addressing the needs of businesses in the intelligence age, our </a:t>
            </a:r>
            <a:r>
              <a:rPr lang="en-US" sz="1100" spc="10" dirty="0" err="1" smtClean="0">
                <a:solidFill>
                  <a:schemeClr val="bg2"/>
                </a:solidFill>
                <a:ea typeface="Fira Sans" charset="0"/>
                <a:cs typeface="Fira Sans" charset="0"/>
              </a:rPr>
              <a:t>customised</a:t>
            </a: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 solutions provide</a:t>
            </a:r>
            <a:b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a truly connected approach, delivered by talented minds and strengthened by </a:t>
            </a:r>
            <a:r>
              <a:rPr lang="en-US" sz="1100" spc="10" dirty="0" err="1" smtClean="0">
                <a:solidFill>
                  <a:schemeClr val="bg2"/>
                </a:solidFill>
                <a:ea typeface="Fira Sans" charset="0"/>
                <a:cs typeface="Fira Sans" charset="0"/>
              </a:rPr>
              <a:t>Amplifi</a:t>
            </a: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, our organizational</a:t>
            </a:r>
            <a:b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intelligence platform, rich with knowledge, cutting edge tools and advanced analytics.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We work with a third of companies in the Fortune 100, helping them make smarter decisions, accelerate value and gain a competitive edge.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Headquartered in the UK with additional offices in the USA, Switzerland, Romania and India.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b="1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Intelligence. Accelerated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info@thesmartcube.com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accent6"/>
                </a:solidFill>
                <a:ea typeface="Fira Sans" charset="0"/>
                <a:cs typeface="Fira Sans" charset="0"/>
              </a:rPr>
              <a:t>thesmartcube.com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FE2A50A-C6FB-426C-AD3D-691C4D10C025}"/>
              </a:ext>
            </a:extLst>
          </p:cNvPr>
          <p:cNvCxnSpPr>
            <a:cxnSpLocks/>
          </p:cNvCxnSpPr>
          <p:nvPr/>
        </p:nvCxnSpPr>
        <p:spPr>
          <a:xfrm flipH="1">
            <a:off x="507206" y="2872582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673" y="5829000"/>
            <a:ext cx="1556028" cy="54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9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3046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8CC97F5-055A-4DE7-8E37-4F47BA25FFA4}" type="datetimeFigureOut">
              <a:rPr lang="en-US" smtClean="0"/>
              <a:t>02/10/2020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46250536-2758-4AD5-8973-3DB2DF63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8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9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199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slide title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1600201"/>
            <a:ext cx="5372100" cy="219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324601" y="1600201"/>
            <a:ext cx="5372100" cy="2196000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3966028"/>
            <a:ext cx="5372100" cy="219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324601" y="3966028"/>
            <a:ext cx="5372100" cy="2196000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har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495300" y="1600200"/>
            <a:ext cx="5371200" cy="45648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IN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9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199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slide title</a:t>
            </a:r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324600" y="1600202"/>
            <a:ext cx="5371200" cy="4564063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0905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hart One Colum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495300" y="1600200"/>
            <a:ext cx="11200500" cy="21960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IN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9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199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slide title</a:t>
            </a:r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3946054"/>
            <a:ext cx="11199600" cy="2196000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3889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DBEFBF-B0BA-4B7E-9751-D7DF06C9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726970"/>
            <a:ext cx="9734551" cy="3046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Insert slide title</a:t>
            </a:r>
            <a:endParaRPr lang="en-I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754" y="481860"/>
            <a:ext cx="1078992" cy="38035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95430" y="6757416"/>
            <a:ext cx="11696701" cy="100584"/>
            <a:chOff x="495300" y="6757072"/>
            <a:chExt cx="11696701" cy="100584"/>
          </a:xfrm>
        </p:grpSpPr>
        <p:sp>
          <p:nvSpPr>
            <p:cNvPr id="14" name="Freeform 13"/>
            <p:cNvSpPr/>
            <p:nvPr/>
          </p:nvSpPr>
          <p:spPr>
            <a:xfrm>
              <a:off x="11334751" y="6757072"/>
              <a:ext cx="857250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5" name="Freeform 14"/>
            <p:cNvSpPr/>
            <p:nvPr/>
          </p:nvSpPr>
          <p:spPr>
            <a:xfrm flipH="1" flipV="1">
              <a:off x="4911684" y="6757072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099397" y="6757072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7" name="Freeform 16"/>
            <p:cNvSpPr/>
            <p:nvPr/>
          </p:nvSpPr>
          <p:spPr>
            <a:xfrm flipV="1">
              <a:off x="495300" y="6757072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8051010" y="6757072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</p:grpSp>
      <p:sp>
        <p:nvSpPr>
          <p:cNvPr id="21" name="Text Placeholder 8">
            <a:extLst>
              <a:ext uri="{FF2B5EF4-FFF2-40B4-BE49-F238E27FC236}">
                <a16:creationId xmlns:a16="http://schemas.microsoft.com/office/drawing/2014/main" xmlns="" id="{892BE935-04BA-4E32-8A7F-5CA884C27996}"/>
              </a:ext>
            </a:extLst>
          </p:cNvPr>
          <p:cNvSpPr txBox="1">
            <a:spLocks/>
          </p:cNvSpPr>
          <p:nvPr/>
        </p:nvSpPr>
        <p:spPr>
          <a:xfrm>
            <a:off x="9381104" y="6524583"/>
            <a:ext cx="2079094" cy="1108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800" kern="1200" dirty="0" smtClean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rPr>
              <a:t>2019 </a:t>
            </a:r>
            <a:r>
              <a:rPr lang="en-US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rPr>
              <a:t>© The Smart Cube. All Rights </a:t>
            </a:r>
            <a:r>
              <a:rPr lang="en-US" sz="800" kern="1200" dirty="0" smtClean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rPr>
              <a:t>Reserved</a:t>
            </a:r>
            <a:endParaRPr lang="en-IN" sz="800" b="1" kern="1200" dirty="0">
              <a:solidFill>
                <a:schemeClr val="tx2"/>
              </a:solidFill>
              <a:latin typeface="+mn-lt"/>
              <a:ea typeface="Corbel" charset="0"/>
              <a:cs typeface="Corbel" charset="0"/>
            </a:endParaRP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xmlns="" id="{892BE935-04BA-4E32-8A7F-5CA884C27996}"/>
              </a:ext>
            </a:extLst>
          </p:cNvPr>
          <p:cNvSpPr txBox="1">
            <a:spLocks/>
          </p:cNvSpPr>
          <p:nvPr/>
        </p:nvSpPr>
        <p:spPr>
          <a:xfrm>
            <a:off x="11849249" y="6517657"/>
            <a:ext cx="144308" cy="124650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8063F6-2F79-446E-9522-7D0BA59C23C1}" type="slidenum">
              <a:rPr lang="en-IN" sz="900" b="1" smtClean="0">
                <a:solidFill>
                  <a:schemeClr val="tx1"/>
                </a:solidFill>
                <a:latin typeface="+mn-lt"/>
              </a:rPr>
              <a:pPr algn="ctr"/>
              <a:t>‹#›</a:t>
            </a:fld>
            <a:endParaRPr lang="en-IN" sz="9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11637468" y="6529388"/>
            <a:ext cx="33039" cy="10225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5301" y="1600200"/>
            <a:ext cx="11201400" cy="45640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9118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iming>
    <p:tnLst>
      <p:par>
        <p:cTn id="1" dur="indefinite" restart="never" nodeType="tmRoot"/>
      </p:par>
    </p:tnLst>
  </p:timing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90000"/>
        <a:buFont typeface="Wingdings 3" panose="05040102010807070707" pitchFamily="18" charset="2"/>
        <a:buChar char="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145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Wingdings" panose="05000000000000000000" pitchFamily="2" charset="2"/>
        <a:buChar char=""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7145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Arial" panose="020B0604020202020204" pitchFamily="34" charset="0"/>
        <a:buChar char="‒"/>
        <a:tabLst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42950" indent="-171450" algn="l" defTabSz="914423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SzPct val="100000"/>
        <a:buFont typeface="Arial" panose="020B0604020202020204" pitchFamily="34" charset="0"/>
        <a:buChar char="‒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28650" indent="-17145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Arial" panose="020B0604020202020204" pitchFamily="34" charset="0"/>
        <a:buChar char="‒"/>
        <a:defRPr lang="en-US" sz="1000" b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273050" algn="l" defTabSz="914423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‒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12">
          <p15:clr>
            <a:srgbClr val="F26B43"/>
          </p15:clr>
        </p15:guide>
        <p15:guide id="13" pos="7368">
          <p15:clr>
            <a:srgbClr val="F26B43"/>
          </p15:clr>
        </p15:guide>
        <p15:guide id="14" orient="horz" pos="1008">
          <p15:clr>
            <a:srgbClr val="F26B43"/>
          </p15:clr>
        </p15:guide>
        <p15:guide id="15" pos="3696">
          <p15:clr>
            <a:srgbClr val="F26B43"/>
          </p15:clr>
        </p15:guide>
        <p15:guide id="16" pos="3984">
          <p15:clr>
            <a:srgbClr val="F26B43"/>
          </p15:clr>
        </p15:guide>
        <p15:guide id="18" orient="horz" pos="300">
          <p15:clr>
            <a:srgbClr val="F26B43"/>
          </p15:clr>
        </p15:guide>
        <p15:guide id="19" orient="horz" pos="816">
          <p15:clr>
            <a:srgbClr val="F26B43"/>
          </p15:clr>
        </p15:guide>
        <p15:guide id="20" orient="horz" pos="3883">
          <p15:clr>
            <a:srgbClr val="F26B43"/>
          </p15:clr>
        </p15:guide>
        <p15:guide id="21" orient="horz" pos="4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4874" y="1904999"/>
            <a:ext cx="3810000" cy="358985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1400" dirty="0">
                <a:solidFill>
                  <a:schemeClr val="bg1"/>
                </a:solidFill>
              </a:rPr>
              <a:t>Features of </a:t>
            </a:r>
            <a:r>
              <a:rPr lang="en-US" sz="1400" dirty="0" smtClean="0">
                <a:solidFill>
                  <a:schemeClr val="bg1"/>
                </a:solidFill>
              </a:rPr>
              <a:t>Python</a:t>
            </a:r>
          </a:p>
          <a:p>
            <a:pPr>
              <a:spcBef>
                <a:spcPts val="1800"/>
              </a:spcBef>
            </a:pPr>
            <a:r>
              <a:rPr lang="en-US" sz="1400" dirty="0">
                <a:solidFill>
                  <a:schemeClr val="bg1"/>
                </a:solidFill>
              </a:rPr>
              <a:t>Program execution </a:t>
            </a:r>
            <a:r>
              <a:rPr lang="en-US" sz="1400" dirty="0" smtClean="0">
                <a:solidFill>
                  <a:schemeClr val="bg1"/>
                </a:solidFill>
              </a:rPr>
              <a:t>:</a:t>
            </a:r>
          </a:p>
          <a:p>
            <a:pPr>
              <a:spcBef>
                <a:spcPts val="1800"/>
              </a:spcBef>
            </a:pPr>
            <a:r>
              <a:rPr lang="en-US" sz="1400" dirty="0">
                <a:solidFill>
                  <a:schemeClr val="bg1"/>
                </a:solidFill>
              </a:rPr>
              <a:t>Python object types </a:t>
            </a:r>
            <a:endParaRPr lang="en-US" sz="1400" dirty="0" smtClean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1400" dirty="0">
                <a:solidFill>
                  <a:schemeClr val="bg1"/>
                </a:solidFill>
              </a:rPr>
              <a:t>Loops, conditionals</a:t>
            </a:r>
            <a:endParaRPr lang="en-US" sz="1400" dirty="0" smtClean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1400" dirty="0" err="1">
                <a:solidFill>
                  <a:schemeClr val="bg1"/>
                </a:solidFill>
              </a:rPr>
              <a:t>Iterable</a:t>
            </a:r>
            <a:r>
              <a:rPr lang="en-US" sz="1400" dirty="0">
                <a:solidFill>
                  <a:schemeClr val="bg1"/>
                </a:solidFill>
              </a:rPr>
              <a:t> object and iterator, iteration protocol</a:t>
            </a:r>
            <a:endParaRPr lang="en-US" sz="1400" dirty="0" smtClean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1400" dirty="0">
                <a:solidFill>
                  <a:schemeClr val="bg1"/>
                </a:solidFill>
              </a:rPr>
              <a:t>List comprehensions</a:t>
            </a:r>
            <a:endParaRPr lang="en-US" sz="1400" dirty="0" smtClean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1400" dirty="0" smtClean="0">
                <a:solidFill>
                  <a:schemeClr val="bg1"/>
                </a:solidFill>
              </a:rPr>
              <a:t>Functions</a:t>
            </a:r>
          </a:p>
          <a:p>
            <a:pPr>
              <a:spcBef>
                <a:spcPts val="1800"/>
              </a:spcBef>
            </a:pPr>
            <a:r>
              <a:rPr lang="en-US" sz="1400" dirty="0">
                <a:solidFill>
                  <a:schemeClr val="bg1"/>
                </a:solidFill>
              </a:rPr>
              <a:t>Exceptions</a:t>
            </a:r>
          </a:p>
          <a:p>
            <a:pPr>
              <a:spcBef>
                <a:spcPts val="1800"/>
              </a:spcBef>
            </a:pPr>
            <a:r>
              <a:rPr lang="en-US" sz="1400" dirty="0">
                <a:solidFill>
                  <a:schemeClr val="bg1"/>
                </a:solidFill>
              </a:rPr>
              <a:t>Python Classes</a:t>
            </a:r>
          </a:p>
          <a:p>
            <a:pPr marL="0" indent="0">
              <a:spcBef>
                <a:spcPts val="1800"/>
              </a:spcBef>
              <a:buNone/>
            </a:pP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195354" y="1905000"/>
            <a:ext cx="3810000" cy="35898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1400" dirty="0" smtClean="0">
                <a:solidFill>
                  <a:schemeClr val="bg1"/>
                </a:solidFill>
              </a:rPr>
              <a:t>XML </a:t>
            </a:r>
            <a:r>
              <a:rPr lang="en-US" sz="1400" dirty="0">
                <a:solidFill>
                  <a:schemeClr val="bg1"/>
                </a:solidFill>
              </a:rPr>
              <a:t>and JSON</a:t>
            </a:r>
            <a:endParaRPr lang="en-US" sz="1400" dirty="0" smtClean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1400" dirty="0">
                <a:solidFill>
                  <a:schemeClr val="bg1"/>
                </a:solidFill>
              </a:rPr>
              <a:t>Selenium/Web crawling</a:t>
            </a:r>
            <a:endParaRPr lang="en-US" sz="1400" dirty="0" smtClean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1400" dirty="0">
                <a:solidFill>
                  <a:schemeClr val="bg1"/>
                </a:solidFill>
              </a:rPr>
              <a:t>Pandas/Crawling a table</a:t>
            </a:r>
            <a:endParaRPr lang="en-US" sz="1400" dirty="0" smtClean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1400" dirty="0" err="1">
                <a:solidFill>
                  <a:schemeClr val="bg1"/>
                </a:solidFill>
              </a:rPr>
              <a:t>Numpy</a:t>
            </a:r>
            <a:r>
              <a:rPr lang="en-US" sz="1400" dirty="0">
                <a:solidFill>
                  <a:schemeClr val="bg1"/>
                </a:solidFill>
              </a:rPr>
              <a:t> package</a:t>
            </a:r>
            <a:endParaRPr lang="en-US" sz="1400" dirty="0" smtClean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1400" dirty="0" err="1" smtClean="0">
                <a:solidFill>
                  <a:schemeClr val="bg1"/>
                </a:solidFill>
              </a:rPr>
              <a:t>Matplotlib</a:t>
            </a:r>
            <a:endParaRPr lang="en-US" sz="1400" dirty="0" smtClean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1400" dirty="0">
                <a:solidFill>
                  <a:schemeClr val="bg1"/>
                </a:solidFill>
              </a:rPr>
              <a:t>Excel </a:t>
            </a:r>
            <a:r>
              <a:rPr lang="en-US" sz="1400" dirty="0" smtClean="0">
                <a:solidFill>
                  <a:schemeClr val="bg1"/>
                </a:solidFill>
              </a:rPr>
              <a:t>connectivity/Macro</a:t>
            </a:r>
          </a:p>
          <a:p>
            <a:pPr>
              <a:spcBef>
                <a:spcPts val="1800"/>
              </a:spcBef>
            </a:pPr>
            <a:r>
              <a:rPr lang="en-US" sz="1400" dirty="0" smtClean="0">
                <a:solidFill>
                  <a:schemeClr val="bg1"/>
                </a:solidFill>
              </a:rPr>
              <a:t>NLTK</a:t>
            </a:r>
          </a:p>
          <a:p>
            <a:pPr>
              <a:spcBef>
                <a:spcPts val="1800"/>
              </a:spcBef>
            </a:pPr>
            <a:r>
              <a:rPr lang="en-US" sz="1400" dirty="0" err="1">
                <a:solidFill>
                  <a:schemeClr val="bg1"/>
                </a:solidFill>
              </a:rPr>
              <a:t>Scikit</a:t>
            </a:r>
            <a:r>
              <a:rPr lang="en-US" sz="1400" dirty="0">
                <a:solidFill>
                  <a:schemeClr val="bg1"/>
                </a:solidFill>
              </a:rPr>
              <a:t>-learn </a:t>
            </a:r>
            <a:endParaRPr lang="en-US" sz="1400" dirty="0" smtClean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1400" dirty="0" err="1">
                <a:solidFill>
                  <a:schemeClr val="bg1"/>
                </a:solidFill>
              </a:rPr>
              <a:t>SciPy</a:t>
            </a:r>
            <a:r>
              <a:rPr lang="en-US" sz="1400" dirty="0">
                <a:solidFill>
                  <a:schemeClr val="bg1"/>
                </a:solidFill>
              </a:rPr>
              <a:t> package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381000" y="228600"/>
            <a:ext cx="9902952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48ACD4"/>
                </a:solidFill>
              </a:rPr>
              <a:t>Free demo session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381000" y="990600"/>
            <a:ext cx="5830390" cy="3046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Python Concept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31800" y="867026"/>
            <a:ext cx="5791200" cy="0"/>
          </a:xfrm>
          <a:prstGeom prst="line">
            <a:avLst/>
          </a:prstGeom>
          <a:ln>
            <a:solidFill>
              <a:srgbClr val="48AC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5400000">
            <a:off x="1383396" y="308142"/>
            <a:ext cx="67845" cy="2042160"/>
          </a:xfrm>
          <a:prstGeom prst="rect">
            <a:avLst/>
          </a:prstGeom>
          <a:solidFill>
            <a:srgbClr val="2B8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-10885" y="5715101"/>
            <a:ext cx="12192000" cy="731520"/>
          </a:xfrm>
          <a:prstGeom prst="rect">
            <a:avLst/>
          </a:prstGeom>
          <a:gradFill>
            <a:gsLst>
              <a:gs pos="30000">
                <a:schemeClr val="bg1"/>
              </a:gs>
              <a:gs pos="68000">
                <a:schemeClr val="bg1"/>
              </a:gs>
              <a:gs pos="50000">
                <a:schemeClr val="bg1"/>
              </a:gs>
              <a:gs pos="0">
                <a:schemeClr val="bg1">
                  <a:alpha val="30000"/>
                </a:schemeClr>
              </a:gs>
              <a:gs pos="100000">
                <a:schemeClr val="bg1">
                  <a:alpha val="38000"/>
                </a:schemeClr>
              </a:gs>
            </a:gsLst>
            <a:lin ang="10800000" scaled="1"/>
          </a:gradFill>
        </p:spPr>
        <p:txBody>
          <a:bodyPr vert="horz" lIns="91440" tIns="91440" rIns="91440" bIns="91440" rtlCol="0" anchor="ctr" anchorCtr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000" b="1" dirty="0" smtClean="0"/>
              <a:t>Online training program : </a:t>
            </a:r>
            <a:r>
              <a:rPr lang="en-US" sz="2000" dirty="0" smtClean="0"/>
              <a:t>Sunday  10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Nov 2019 Time 8Am To 10 APM</a:t>
            </a:r>
          </a:p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000" b="1" dirty="0" smtClean="0"/>
              <a:t>Click on below link 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943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381000" y="228600"/>
            <a:ext cx="9902952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DAE3E6"/>
                </a:solidFill>
              </a:rPr>
              <a:t>Free demo session</a:t>
            </a:r>
            <a:endParaRPr lang="en-US" dirty="0">
              <a:solidFill>
                <a:srgbClr val="DAE3E6"/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0" y="6054851"/>
            <a:ext cx="12192000" cy="731520"/>
          </a:xfrm>
          <a:prstGeom prst="rect">
            <a:avLst/>
          </a:prstGeom>
          <a:gradFill>
            <a:gsLst>
              <a:gs pos="30000">
                <a:schemeClr val="bg1"/>
              </a:gs>
              <a:gs pos="68000">
                <a:schemeClr val="bg1"/>
              </a:gs>
              <a:gs pos="50000">
                <a:schemeClr val="bg1"/>
              </a:gs>
              <a:gs pos="0">
                <a:schemeClr val="bg1">
                  <a:alpha val="30000"/>
                </a:schemeClr>
              </a:gs>
              <a:gs pos="100000">
                <a:schemeClr val="bg1">
                  <a:alpha val="38000"/>
                </a:schemeClr>
              </a:gs>
            </a:gsLst>
            <a:lin ang="10800000" scaled="1"/>
          </a:gradFill>
        </p:spPr>
        <p:txBody>
          <a:bodyPr vert="horz" lIns="91440" tIns="91440" rIns="91440" bIns="91440" rtlCol="0" anchor="ctr" anchorCtr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000" b="1" dirty="0" smtClean="0"/>
              <a:t>Online training program : </a:t>
            </a:r>
            <a:r>
              <a:rPr lang="en-US" sz="2000" dirty="0" smtClean="0"/>
              <a:t>Sunday  10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Nov 2019 Time 8Am To 10 APM</a:t>
            </a:r>
          </a:p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000" b="1" dirty="0" smtClean="0"/>
              <a:t>Click on below link :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951342"/>
            <a:ext cx="12192000" cy="399993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43836" y="2072022"/>
            <a:ext cx="3043648" cy="443547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1600" b="1" dirty="0"/>
              <a:t>About Excel Rows &amp; Columns </a:t>
            </a:r>
          </a:p>
          <a:p>
            <a:pPr>
              <a:spcBef>
                <a:spcPts val="1200"/>
              </a:spcBef>
            </a:pPr>
            <a:r>
              <a:rPr lang="en-US" sz="1600" b="1" dirty="0"/>
              <a:t>Cell referencing</a:t>
            </a:r>
            <a:endParaRPr lang="en-US" sz="1600" b="1" dirty="0" smtClean="0"/>
          </a:p>
          <a:p>
            <a:pPr>
              <a:spcBef>
                <a:spcPts val="1200"/>
              </a:spcBef>
            </a:pPr>
            <a:r>
              <a:rPr lang="en-US" sz="1600" b="1" dirty="0"/>
              <a:t>Text formulas</a:t>
            </a:r>
            <a:endParaRPr lang="en-US" sz="1600" b="1" dirty="0" smtClean="0"/>
          </a:p>
          <a:p>
            <a:pPr>
              <a:spcBef>
                <a:spcPts val="1200"/>
              </a:spcBef>
            </a:pPr>
            <a:r>
              <a:rPr lang="en-US" sz="1600" b="1" dirty="0" smtClean="0"/>
              <a:t>Math </a:t>
            </a:r>
            <a:r>
              <a:rPr lang="en-US" sz="1600" b="1" dirty="0"/>
              <a:t>formulas</a:t>
            </a:r>
            <a:endParaRPr lang="en-US" sz="1600" b="1" dirty="0" smtClean="0"/>
          </a:p>
          <a:p>
            <a:pPr>
              <a:spcBef>
                <a:spcPts val="1200"/>
              </a:spcBef>
            </a:pPr>
            <a:r>
              <a:rPr lang="en-US" sz="1600" b="1" dirty="0"/>
              <a:t>Statistical</a:t>
            </a:r>
            <a:endParaRPr lang="en-US" sz="1600" b="1" dirty="0" smtClean="0"/>
          </a:p>
          <a:p>
            <a:pPr>
              <a:spcBef>
                <a:spcPts val="1200"/>
              </a:spcBef>
            </a:pPr>
            <a:r>
              <a:rPr lang="en-US" sz="1600" b="1" dirty="0"/>
              <a:t>Date &amp; Time </a:t>
            </a:r>
            <a:r>
              <a:rPr lang="en-US" sz="1600" b="1" dirty="0" smtClean="0"/>
              <a:t>functions</a:t>
            </a:r>
          </a:p>
          <a:p>
            <a:pPr>
              <a:spcBef>
                <a:spcPts val="1200"/>
              </a:spcBef>
            </a:pPr>
            <a:r>
              <a:rPr lang="en-US" sz="1600" b="1" dirty="0"/>
              <a:t>Logical </a:t>
            </a:r>
            <a:r>
              <a:rPr lang="en-US" sz="1600" b="1" dirty="0" smtClean="0"/>
              <a:t>Formulas</a:t>
            </a:r>
          </a:p>
          <a:p>
            <a:pPr>
              <a:spcBef>
                <a:spcPts val="1200"/>
              </a:spcBef>
            </a:pPr>
            <a:r>
              <a:rPr lang="en-US" sz="1600" b="1" dirty="0"/>
              <a:t>Information </a:t>
            </a:r>
            <a:r>
              <a:rPr lang="en-US" sz="1600" b="1" dirty="0" smtClean="0"/>
              <a:t>formulas</a:t>
            </a:r>
          </a:p>
          <a:p>
            <a:pPr>
              <a:spcBef>
                <a:spcPts val="1200"/>
              </a:spcBef>
            </a:pPr>
            <a:r>
              <a:rPr lang="en-US" sz="1600" b="1" dirty="0" smtClean="0"/>
              <a:t>Lookup Functions</a:t>
            </a:r>
          </a:p>
          <a:p>
            <a:pPr>
              <a:spcBef>
                <a:spcPts val="1200"/>
              </a:spcBef>
            </a:pPr>
            <a:r>
              <a:rPr lang="en-US" sz="1600" b="1" dirty="0"/>
              <a:t>Database Functions</a:t>
            </a:r>
          </a:p>
          <a:p>
            <a:pPr>
              <a:spcBef>
                <a:spcPts val="1200"/>
              </a:spcBef>
            </a:pPr>
            <a:endParaRPr lang="en-US" sz="1600" b="1" dirty="0" smtClean="0"/>
          </a:p>
          <a:p>
            <a:pPr marL="0" indent="0">
              <a:spcBef>
                <a:spcPts val="1200"/>
              </a:spcBef>
              <a:buNone/>
            </a:pPr>
            <a:endParaRPr lang="en-US" sz="1600" b="1" dirty="0" smtClean="0"/>
          </a:p>
          <a:p>
            <a:pPr marL="0" indent="0">
              <a:spcBef>
                <a:spcPts val="1200"/>
              </a:spcBef>
              <a:buNone/>
            </a:pPr>
            <a:endParaRPr lang="en-US" sz="1400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427476" y="2072022"/>
            <a:ext cx="3810000" cy="3979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1600" b="1" dirty="0" smtClean="0"/>
              <a:t>Array Formulas</a:t>
            </a:r>
          </a:p>
          <a:p>
            <a:pPr>
              <a:spcBef>
                <a:spcPts val="1200"/>
              </a:spcBef>
            </a:pPr>
            <a:r>
              <a:rPr lang="en-US" sz="1600" b="1" dirty="0" smtClean="0"/>
              <a:t>Charts </a:t>
            </a:r>
            <a:r>
              <a:rPr lang="en-US" sz="1600" b="1" dirty="0"/>
              <a:t>&amp; graphs</a:t>
            </a:r>
            <a:endParaRPr lang="en-US" sz="1600" b="1" dirty="0" smtClean="0"/>
          </a:p>
          <a:p>
            <a:pPr>
              <a:spcBef>
                <a:spcPts val="1200"/>
              </a:spcBef>
            </a:pPr>
            <a:r>
              <a:rPr lang="en-US" sz="1600" b="1" dirty="0"/>
              <a:t>Dynamic Range – Using Offset</a:t>
            </a:r>
            <a:endParaRPr lang="en-US" sz="1600" b="1" dirty="0" smtClean="0"/>
          </a:p>
          <a:p>
            <a:pPr>
              <a:spcBef>
                <a:spcPts val="1200"/>
              </a:spcBef>
            </a:pPr>
            <a:r>
              <a:rPr lang="en-US" sz="1600" b="1" dirty="0"/>
              <a:t>Charts- Gant Chart, </a:t>
            </a:r>
            <a:r>
              <a:rPr lang="en-US" sz="1600" b="1" dirty="0" err="1"/>
              <a:t>Waterflow</a:t>
            </a:r>
            <a:r>
              <a:rPr lang="en-US" sz="1600" b="1" dirty="0"/>
              <a:t> Chart etc.</a:t>
            </a:r>
            <a:endParaRPr lang="en-US" sz="1600" b="1" dirty="0" smtClean="0"/>
          </a:p>
          <a:p>
            <a:pPr>
              <a:spcBef>
                <a:spcPts val="1200"/>
              </a:spcBef>
            </a:pPr>
            <a:r>
              <a:rPr lang="en-US" sz="1600" b="1" dirty="0"/>
              <a:t>Pivot Table and Chart: Slice</a:t>
            </a:r>
            <a:endParaRPr lang="en-US" sz="1600" b="1" dirty="0" smtClean="0"/>
          </a:p>
          <a:p>
            <a:pPr>
              <a:spcBef>
                <a:spcPts val="1200"/>
              </a:spcBef>
            </a:pPr>
            <a:r>
              <a:rPr lang="en-US" sz="1600" b="1" dirty="0"/>
              <a:t>Advantage of Table/Convert range as table</a:t>
            </a:r>
            <a:endParaRPr lang="en-US" sz="1600" b="1" dirty="0" smtClean="0"/>
          </a:p>
          <a:p>
            <a:pPr>
              <a:spcBef>
                <a:spcPts val="1200"/>
              </a:spcBef>
            </a:pPr>
            <a:r>
              <a:rPr lang="en-US" sz="1600" b="1" dirty="0"/>
              <a:t>Conditional Formatting and Working with charts and </a:t>
            </a:r>
            <a:r>
              <a:rPr lang="en-US" sz="1600" b="1" dirty="0" err="1" smtClean="0"/>
              <a:t>Sparklines</a:t>
            </a:r>
            <a:endParaRPr lang="en-US" sz="1600" b="1" dirty="0" smtClean="0"/>
          </a:p>
          <a:p>
            <a:pPr>
              <a:spcBef>
                <a:spcPts val="1200"/>
              </a:spcBef>
            </a:pPr>
            <a:r>
              <a:rPr lang="en-US" sz="1600" b="1" dirty="0"/>
              <a:t>Data </a:t>
            </a:r>
            <a:r>
              <a:rPr lang="en-US" sz="1600" b="1" dirty="0" smtClean="0"/>
              <a:t>Validation</a:t>
            </a:r>
          </a:p>
          <a:p>
            <a:pPr>
              <a:spcBef>
                <a:spcPts val="1200"/>
              </a:spcBef>
            </a:pPr>
            <a:r>
              <a:rPr lang="en-US" sz="1600" b="1" dirty="0" smtClean="0"/>
              <a:t>Filter &amp; Advance </a:t>
            </a:r>
            <a:r>
              <a:rPr lang="en-US" sz="1600" b="1" dirty="0"/>
              <a:t>Filter</a:t>
            </a:r>
          </a:p>
          <a:p>
            <a:pPr>
              <a:spcBef>
                <a:spcPts val="1200"/>
              </a:spcBef>
            </a:pPr>
            <a:endParaRPr lang="en-US" sz="1600" b="1" dirty="0" smtClean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381000" y="990600"/>
            <a:ext cx="5830390" cy="3046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Advance Excel Concepts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31800" y="867026"/>
            <a:ext cx="5791200" cy="0"/>
          </a:xfrm>
          <a:prstGeom prst="line">
            <a:avLst/>
          </a:prstGeom>
          <a:ln>
            <a:solidFill>
              <a:srgbClr val="48AC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5400000">
            <a:off x="1383396" y="308142"/>
            <a:ext cx="67845" cy="2042160"/>
          </a:xfrm>
          <a:prstGeom prst="rect">
            <a:avLst/>
          </a:prstGeom>
          <a:solidFill>
            <a:srgbClr val="2B8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077200" y="2072022"/>
            <a:ext cx="3733800" cy="39357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1600" b="1" dirty="0"/>
              <a:t>Data </a:t>
            </a:r>
            <a:r>
              <a:rPr lang="en-US" sz="1600" b="1" dirty="0" smtClean="0"/>
              <a:t>Import/Connections</a:t>
            </a:r>
          </a:p>
          <a:p>
            <a:pPr>
              <a:spcBef>
                <a:spcPts val="1200"/>
              </a:spcBef>
            </a:pPr>
            <a:r>
              <a:rPr lang="en-US" sz="1600" b="1" dirty="0" smtClean="0"/>
              <a:t>Advance </a:t>
            </a:r>
            <a:r>
              <a:rPr lang="en-US" sz="1600" b="1" dirty="0"/>
              <a:t>Sort</a:t>
            </a:r>
            <a:endParaRPr lang="en-US" sz="1600" b="1" dirty="0" smtClean="0"/>
          </a:p>
          <a:p>
            <a:pPr>
              <a:spcBef>
                <a:spcPts val="1200"/>
              </a:spcBef>
            </a:pPr>
            <a:r>
              <a:rPr lang="en-US" sz="1600" b="1" dirty="0"/>
              <a:t>Protect Workbook/worksheet/range</a:t>
            </a:r>
            <a:endParaRPr lang="en-US" sz="1600" b="1" dirty="0" smtClean="0"/>
          </a:p>
          <a:p>
            <a:pPr>
              <a:spcBef>
                <a:spcPts val="1200"/>
              </a:spcBef>
            </a:pPr>
            <a:r>
              <a:rPr lang="en-US" sz="1600" b="1" dirty="0"/>
              <a:t>Share Workbook</a:t>
            </a:r>
            <a:endParaRPr lang="en-US" sz="1600" b="1" dirty="0" smtClean="0"/>
          </a:p>
          <a:p>
            <a:pPr>
              <a:spcBef>
                <a:spcPts val="1200"/>
              </a:spcBef>
            </a:pPr>
            <a:r>
              <a:rPr lang="en-US" sz="1600" b="1" dirty="0"/>
              <a:t>Data Grouping, Ungrouping and </a:t>
            </a:r>
            <a:r>
              <a:rPr lang="en-US" sz="1600" b="1" dirty="0" smtClean="0"/>
              <a:t>Subtotal Excel connectivity</a:t>
            </a:r>
          </a:p>
          <a:p>
            <a:pPr>
              <a:spcBef>
                <a:spcPts val="1200"/>
              </a:spcBef>
            </a:pPr>
            <a:r>
              <a:rPr lang="en-US" sz="1600" b="1" dirty="0"/>
              <a:t>Forms Control</a:t>
            </a:r>
            <a:endParaRPr lang="en-US" sz="1600" b="1" dirty="0" smtClean="0"/>
          </a:p>
          <a:p>
            <a:pPr>
              <a:spcBef>
                <a:spcPts val="1200"/>
              </a:spcBef>
            </a:pPr>
            <a:r>
              <a:rPr lang="en-US" sz="1600" b="1" dirty="0"/>
              <a:t>Goal </a:t>
            </a:r>
            <a:r>
              <a:rPr lang="en-US" sz="1600" b="1" dirty="0" smtClean="0"/>
              <a:t>Seek</a:t>
            </a:r>
          </a:p>
          <a:p>
            <a:pPr>
              <a:spcBef>
                <a:spcPts val="1200"/>
              </a:spcBef>
            </a:pPr>
            <a:r>
              <a:rPr lang="en-US" sz="1600" b="1" dirty="0" smtClean="0"/>
              <a:t>Dashboard/Macro</a:t>
            </a:r>
          </a:p>
        </p:txBody>
      </p:sp>
    </p:spTree>
    <p:extLst>
      <p:ext uri="{BB962C8B-B14F-4D97-AF65-F5344CB8AC3E}">
        <p14:creationId xmlns:p14="http://schemas.microsoft.com/office/powerpoint/2010/main" val="220480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 txBox="1">
            <a:spLocks/>
          </p:cNvSpPr>
          <p:nvPr/>
        </p:nvSpPr>
        <p:spPr>
          <a:xfrm>
            <a:off x="381000" y="228600"/>
            <a:ext cx="9902952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DAE3E6"/>
                </a:solidFill>
              </a:rPr>
              <a:t>Free demo session</a:t>
            </a:r>
            <a:endParaRPr lang="en-US" dirty="0">
              <a:solidFill>
                <a:srgbClr val="DAE3E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5400000">
            <a:off x="1292469" y="178200"/>
            <a:ext cx="45719" cy="1788941"/>
          </a:xfrm>
          <a:prstGeom prst="rect">
            <a:avLst/>
          </a:prstGeom>
          <a:solidFill>
            <a:srgbClr val="2B8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4"/>
          <p:cNvSpPr txBox="1">
            <a:spLocks/>
          </p:cNvSpPr>
          <p:nvPr/>
        </p:nvSpPr>
        <p:spPr>
          <a:xfrm>
            <a:off x="418514" y="745111"/>
            <a:ext cx="5830390" cy="3046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Advance  Excel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43836" y="1419496"/>
            <a:ext cx="3043648" cy="443547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1600" b="1" dirty="0">
                <a:solidFill>
                  <a:schemeClr val="bg1"/>
                </a:solidFill>
              </a:rPr>
              <a:t>About Excel Rows &amp; Columns </a:t>
            </a:r>
          </a:p>
          <a:p>
            <a:pPr>
              <a:spcBef>
                <a:spcPts val="1800"/>
              </a:spcBef>
            </a:pPr>
            <a:r>
              <a:rPr lang="en-US" sz="1600" b="1" dirty="0">
                <a:solidFill>
                  <a:schemeClr val="bg1"/>
                </a:solidFill>
              </a:rPr>
              <a:t>Cell referencing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1600" b="1" dirty="0">
                <a:solidFill>
                  <a:schemeClr val="bg1"/>
                </a:solidFill>
              </a:rPr>
              <a:t>Text formulas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1600" b="1" dirty="0" smtClean="0">
                <a:solidFill>
                  <a:schemeClr val="bg1"/>
                </a:solidFill>
              </a:rPr>
              <a:t>Math </a:t>
            </a:r>
            <a:r>
              <a:rPr lang="en-US" sz="1600" b="1" dirty="0">
                <a:solidFill>
                  <a:schemeClr val="bg1"/>
                </a:solidFill>
              </a:rPr>
              <a:t>formulas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1600" b="1" dirty="0">
                <a:solidFill>
                  <a:schemeClr val="bg1"/>
                </a:solidFill>
              </a:rPr>
              <a:t>Statistical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1600" b="1" dirty="0">
                <a:solidFill>
                  <a:schemeClr val="bg1"/>
                </a:solidFill>
              </a:rPr>
              <a:t>Date &amp; Time </a:t>
            </a:r>
            <a:r>
              <a:rPr lang="en-US" sz="1600" b="1" dirty="0" smtClean="0">
                <a:solidFill>
                  <a:schemeClr val="bg1"/>
                </a:solidFill>
              </a:rPr>
              <a:t>functions</a:t>
            </a:r>
          </a:p>
          <a:p>
            <a:pPr>
              <a:spcBef>
                <a:spcPts val="1800"/>
              </a:spcBef>
            </a:pPr>
            <a:r>
              <a:rPr lang="en-US" sz="1600" b="1" dirty="0">
                <a:solidFill>
                  <a:schemeClr val="bg1"/>
                </a:solidFill>
              </a:rPr>
              <a:t>Logical </a:t>
            </a:r>
            <a:r>
              <a:rPr lang="en-US" sz="1600" b="1" dirty="0" smtClean="0">
                <a:solidFill>
                  <a:schemeClr val="bg1"/>
                </a:solidFill>
              </a:rPr>
              <a:t>Formulas</a:t>
            </a:r>
          </a:p>
          <a:p>
            <a:pPr>
              <a:spcBef>
                <a:spcPts val="1800"/>
              </a:spcBef>
            </a:pPr>
            <a:r>
              <a:rPr lang="en-US" sz="1600" b="1" dirty="0">
                <a:solidFill>
                  <a:schemeClr val="bg1"/>
                </a:solidFill>
              </a:rPr>
              <a:t>Information </a:t>
            </a:r>
            <a:r>
              <a:rPr lang="en-US" sz="1600" b="1" dirty="0" smtClean="0">
                <a:solidFill>
                  <a:schemeClr val="bg1"/>
                </a:solidFill>
              </a:rPr>
              <a:t>formulas</a:t>
            </a:r>
          </a:p>
          <a:p>
            <a:pPr>
              <a:spcBef>
                <a:spcPts val="1800"/>
              </a:spcBef>
            </a:pPr>
            <a:r>
              <a:rPr lang="en-US" sz="1600" b="1" dirty="0" smtClean="0">
                <a:solidFill>
                  <a:schemeClr val="bg1"/>
                </a:solidFill>
              </a:rPr>
              <a:t>Lookup Functions</a:t>
            </a:r>
          </a:p>
          <a:p>
            <a:pPr>
              <a:spcBef>
                <a:spcPts val="1800"/>
              </a:spcBef>
            </a:pPr>
            <a:r>
              <a:rPr lang="en-US" sz="1600" b="1" dirty="0">
                <a:solidFill>
                  <a:schemeClr val="bg1"/>
                </a:solidFill>
              </a:rPr>
              <a:t>Database Functions</a:t>
            </a:r>
          </a:p>
          <a:p>
            <a:pPr>
              <a:spcBef>
                <a:spcPts val="1800"/>
              </a:spcBef>
            </a:pPr>
            <a:endParaRPr lang="en-US" sz="1600" b="1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endParaRPr lang="en-US" sz="1600" b="1" dirty="0" smtClean="0">
              <a:solidFill>
                <a:srgbClr val="112B44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320142" y="1419496"/>
            <a:ext cx="3810000" cy="3979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1600" b="1" dirty="0" smtClean="0">
                <a:solidFill>
                  <a:schemeClr val="bg1"/>
                </a:solidFill>
              </a:rPr>
              <a:t>Array Formulas</a:t>
            </a:r>
          </a:p>
          <a:p>
            <a:pPr>
              <a:spcBef>
                <a:spcPts val="1800"/>
              </a:spcBef>
            </a:pPr>
            <a:r>
              <a:rPr lang="en-US" sz="1600" b="1" dirty="0" smtClean="0">
                <a:solidFill>
                  <a:schemeClr val="bg1"/>
                </a:solidFill>
              </a:rPr>
              <a:t>Charts </a:t>
            </a:r>
            <a:r>
              <a:rPr lang="en-US" sz="1600" b="1" dirty="0">
                <a:solidFill>
                  <a:schemeClr val="bg1"/>
                </a:solidFill>
              </a:rPr>
              <a:t>&amp; graphs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1600" b="1" dirty="0">
                <a:solidFill>
                  <a:schemeClr val="bg1"/>
                </a:solidFill>
              </a:rPr>
              <a:t>Dynamic Range – Using Offset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1600" b="1" dirty="0">
                <a:solidFill>
                  <a:schemeClr val="bg1"/>
                </a:solidFill>
              </a:rPr>
              <a:t>Charts- Gant Chart, </a:t>
            </a:r>
            <a:r>
              <a:rPr lang="en-US" sz="1600" b="1" dirty="0" err="1">
                <a:solidFill>
                  <a:schemeClr val="bg1"/>
                </a:solidFill>
              </a:rPr>
              <a:t>Waterflow</a:t>
            </a:r>
            <a:r>
              <a:rPr lang="en-US" sz="1600" b="1" dirty="0">
                <a:solidFill>
                  <a:schemeClr val="bg1"/>
                </a:solidFill>
              </a:rPr>
              <a:t> Chart etc.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1600" b="1" dirty="0">
                <a:solidFill>
                  <a:schemeClr val="bg1"/>
                </a:solidFill>
              </a:rPr>
              <a:t>Pivot Table and Chart: Slice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1600" b="1" dirty="0">
                <a:solidFill>
                  <a:schemeClr val="bg1"/>
                </a:solidFill>
              </a:rPr>
              <a:t>Advantage of Table/Convert range as table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1600" b="1" dirty="0">
                <a:solidFill>
                  <a:schemeClr val="bg1"/>
                </a:solidFill>
              </a:rPr>
              <a:t>Conditional Formatting and Working with charts and </a:t>
            </a:r>
            <a:r>
              <a:rPr lang="en-US" sz="1600" b="1" dirty="0" err="1" smtClean="0">
                <a:solidFill>
                  <a:schemeClr val="bg1"/>
                </a:solidFill>
              </a:rPr>
              <a:t>Sparklines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1600" b="1" dirty="0">
                <a:solidFill>
                  <a:schemeClr val="bg1"/>
                </a:solidFill>
              </a:rPr>
              <a:t>Data </a:t>
            </a:r>
            <a:r>
              <a:rPr lang="en-US" sz="1600" b="1" dirty="0" smtClean="0">
                <a:solidFill>
                  <a:schemeClr val="bg1"/>
                </a:solidFill>
              </a:rPr>
              <a:t>Validation</a:t>
            </a:r>
          </a:p>
          <a:p>
            <a:pPr>
              <a:spcBef>
                <a:spcPts val="1800"/>
              </a:spcBef>
            </a:pPr>
            <a:r>
              <a:rPr lang="en-US" sz="1600" b="1" dirty="0" smtClean="0">
                <a:solidFill>
                  <a:schemeClr val="bg1"/>
                </a:solidFill>
              </a:rPr>
              <a:t>Filter &amp; Advance </a:t>
            </a:r>
            <a:r>
              <a:rPr lang="en-US" sz="1600" b="1" dirty="0">
                <a:solidFill>
                  <a:schemeClr val="bg1"/>
                </a:solidFill>
              </a:rPr>
              <a:t>Filter</a:t>
            </a:r>
          </a:p>
          <a:p>
            <a:pPr>
              <a:spcBef>
                <a:spcPts val="1800"/>
              </a:spcBef>
            </a:pPr>
            <a:endParaRPr lang="en-US" sz="1600" b="1" dirty="0" smtClean="0">
              <a:solidFill>
                <a:srgbClr val="112B44"/>
              </a:solidFill>
            </a:endParaRP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7162800" y="1419496"/>
            <a:ext cx="3733800" cy="39357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1600" b="1" dirty="0">
                <a:solidFill>
                  <a:schemeClr val="bg1"/>
                </a:solidFill>
              </a:rPr>
              <a:t>Data </a:t>
            </a:r>
            <a:r>
              <a:rPr lang="en-US" sz="1600" b="1" dirty="0" smtClean="0">
                <a:solidFill>
                  <a:schemeClr val="bg1"/>
                </a:solidFill>
              </a:rPr>
              <a:t>Import/Connections</a:t>
            </a:r>
          </a:p>
          <a:p>
            <a:pPr>
              <a:spcBef>
                <a:spcPts val="1800"/>
              </a:spcBef>
            </a:pPr>
            <a:r>
              <a:rPr lang="en-US" sz="1600" b="1" dirty="0" smtClean="0">
                <a:solidFill>
                  <a:schemeClr val="bg1"/>
                </a:solidFill>
              </a:rPr>
              <a:t>Advance </a:t>
            </a:r>
            <a:r>
              <a:rPr lang="en-US" sz="1600" b="1" dirty="0">
                <a:solidFill>
                  <a:schemeClr val="bg1"/>
                </a:solidFill>
              </a:rPr>
              <a:t>Sort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1600" b="1" dirty="0">
                <a:solidFill>
                  <a:schemeClr val="bg1"/>
                </a:solidFill>
              </a:rPr>
              <a:t>Protect Workbook/worksheet/range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1600" b="1" dirty="0">
                <a:solidFill>
                  <a:schemeClr val="bg1"/>
                </a:solidFill>
              </a:rPr>
              <a:t>Share Workbook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1600" b="1" dirty="0">
                <a:solidFill>
                  <a:schemeClr val="bg1"/>
                </a:solidFill>
              </a:rPr>
              <a:t>Data Grouping, Ungrouping and </a:t>
            </a:r>
            <a:r>
              <a:rPr lang="en-US" sz="1600" b="1" dirty="0" smtClean="0">
                <a:solidFill>
                  <a:schemeClr val="bg1"/>
                </a:solidFill>
              </a:rPr>
              <a:t>Subtotal Excel connectivity</a:t>
            </a:r>
          </a:p>
          <a:p>
            <a:pPr>
              <a:spcBef>
                <a:spcPts val="1800"/>
              </a:spcBef>
            </a:pPr>
            <a:r>
              <a:rPr lang="en-US" sz="1600" b="1" dirty="0">
                <a:solidFill>
                  <a:schemeClr val="bg1"/>
                </a:solidFill>
              </a:rPr>
              <a:t>Forms Control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1600" b="1" dirty="0">
                <a:solidFill>
                  <a:schemeClr val="bg1"/>
                </a:solidFill>
              </a:rPr>
              <a:t>Goal </a:t>
            </a:r>
            <a:r>
              <a:rPr lang="en-US" sz="1600" b="1" dirty="0" smtClean="0">
                <a:solidFill>
                  <a:schemeClr val="bg1"/>
                </a:solidFill>
              </a:rPr>
              <a:t>Seek</a:t>
            </a:r>
          </a:p>
          <a:p>
            <a:pPr>
              <a:spcBef>
                <a:spcPts val="1800"/>
              </a:spcBef>
            </a:pPr>
            <a:r>
              <a:rPr lang="en-US" sz="1600" b="1" dirty="0" smtClean="0">
                <a:solidFill>
                  <a:schemeClr val="bg1"/>
                </a:solidFill>
              </a:rPr>
              <a:t>Dashboard/Macro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152400" y="6054851"/>
            <a:ext cx="11811000" cy="731520"/>
          </a:xfrm>
          <a:prstGeom prst="rect">
            <a:avLst/>
          </a:prstGeom>
          <a:gradFill>
            <a:gsLst>
              <a:gs pos="30000">
                <a:schemeClr val="bg1"/>
              </a:gs>
              <a:gs pos="68000">
                <a:schemeClr val="bg1"/>
              </a:gs>
              <a:gs pos="50000">
                <a:schemeClr val="bg1"/>
              </a:gs>
              <a:gs pos="0">
                <a:schemeClr val="bg1">
                  <a:alpha val="30000"/>
                </a:schemeClr>
              </a:gs>
              <a:gs pos="100000">
                <a:schemeClr val="bg1">
                  <a:alpha val="38000"/>
                </a:schemeClr>
              </a:gs>
            </a:gsLst>
            <a:lin ang="10800000" scaled="1"/>
          </a:gradFill>
        </p:spPr>
        <p:txBody>
          <a:bodyPr vert="horz" lIns="91440" tIns="91440" rIns="91440" bIns="91440" rtlCol="0" anchor="ctr" anchorCtr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000" b="1" dirty="0" smtClean="0"/>
              <a:t>Online training program : </a:t>
            </a:r>
            <a:r>
              <a:rPr lang="en-US" sz="2000" dirty="0" smtClean="0"/>
              <a:t>Saturday  15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Feb 2020 Time 9.0PM To 10.0PM</a:t>
            </a:r>
          </a:p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000" b="1" dirty="0" smtClean="0"/>
              <a:t>Click on below link 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0567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26969"/>
            <a:ext cx="9902952" cy="332399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Data 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95300" y="1600200"/>
            <a:ext cx="4457700" cy="46481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Q1 -Excel </a:t>
            </a:r>
            <a:r>
              <a:rPr lang="en-US" sz="1800" dirty="0">
                <a:solidFill>
                  <a:schemeClr val="bg1"/>
                </a:solidFill>
              </a:rPr>
              <a:t>Validation Questions</a:t>
            </a:r>
            <a:r>
              <a:rPr lang="en-US" sz="1800" dirty="0" smtClean="0">
                <a:solidFill>
                  <a:schemeClr val="bg1"/>
                </a:solidFill>
              </a:rPr>
              <a:t>: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Allow Uppercase Entries Only</a:t>
            </a:r>
          </a:p>
          <a:p>
            <a:r>
              <a:rPr lang="en-US" sz="1800" dirty="0">
                <a:solidFill>
                  <a:schemeClr val="bg1"/>
                </a:solidFill>
              </a:rPr>
              <a:t>	=EXACT(A2,UPPER(A2))</a:t>
            </a:r>
          </a:p>
          <a:p>
            <a:r>
              <a:rPr lang="en-US" sz="1800" dirty="0">
                <a:solidFill>
                  <a:schemeClr val="bg1"/>
                </a:solidFill>
              </a:rPr>
              <a:t>Prevent Future Dates</a:t>
            </a:r>
          </a:p>
          <a:p>
            <a:r>
              <a:rPr lang="en-US" sz="1800" dirty="0">
                <a:solidFill>
                  <a:schemeClr val="bg1"/>
                </a:solidFill>
              </a:rPr>
              <a:t>Creating Drop Down Lists</a:t>
            </a:r>
          </a:p>
          <a:p>
            <a:r>
              <a:rPr lang="en-US" sz="1800" dirty="0">
                <a:solidFill>
                  <a:schemeClr val="bg1"/>
                </a:solidFill>
              </a:rPr>
              <a:t>Dependent Drop Down Lists</a:t>
            </a:r>
          </a:p>
          <a:p>
            <a:r>
              <a:rPr lang="en-US" sz="1800" dirty="0">
                <a:solidFill>
                  <a:schemeClr val="bg1"/>
                </a:solidFill>
              </a:rPr>
              <a:t>Prevent Duplicate Values</a:t>
            </a:r>
          </a:p>
          <a:p>
            <a:r>
              <a:rPr lang="en-US" sz="1800" dirty="0">
                <a:solidFill>
                  <a:schemeClr val="bg1"/>
                </a:solidFill>
              </a:rPr>
              <a:t>Allow Only Numeric Or Text Entries</a:t>
            </a:r>
          </a:p>
          <a:p>
            <a:r>
              <a:rPr lang="en-US" sz="1800" dirty="0">
                <a:solidFill>
                  <a:schemeClr val="bg1"/>
                </a:solidFill>
              </a:rPr>
              <a:t>Validate An Entry Based On Another Cell	</a:t>
            </a:r>
          </a:p>
          <a:p>
            <a:r>
              <a:rPr lang="en-US" sz="1800" dirty="0">
                <a:solidFill>
                  <a:schemeClr val="bg1"/>
                </a:solidFill>
              </a:rPr>
              <a:t>Allow The Entry Of Weekdays Only</a:t>
            </a:r>
          </a:p>
          <a:p>
            <a:r>
              <a:rPr lang="en-US" sz="1800" dirty="0">
                <a:solidFill>
                  <a:schemeClr val="bg1"/>
                </a:solidFill>
              </a:rPr>
              <a:t>Restrict The Text Length</a:t>
            </a:r>
          </a:p>
          <a:p>
            <a:r>
              <a:rPr lang="en-US" sz="1800" dirty="0">
                <a:solidFill>
                  <a:schemeClr val="bg1"/>
                </a:solidFill>
              </a:rPr>
              <a:t>Entries Contain Specific Text</a:t>
            </a:r>
          </a:p>
          <a:p>
            <a:r>
              <a:rPr lang="en-US" sz="1800" dirty="0">
                <a:solidFill>
                  <a:schemeClr val="bg1"/>
                </a:solidFill>
              </a:rPr>
              <a:t>	=ISNUMBER(FIND("ENG",A2</a:t>
            </a:r>
            <a:r>
              <a:rPr lang="en-US" sz="1800" dirty="0" smtClean="0">
                <a:solidFill>
                  <a:schemeClr val="bg1"/>
                </a:solidFill>
              </a:rPr>
              <a:t>))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483787" y="1600199"/>
            <a:ext cx="4457700" cy="4648199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Enter </a:t>
            </a:r>
            <a:r>
              <a:rPr lang="en-US" sz="1800" dirty="0">
                <a:solidFill>
                  <a:schemeClr val="bg1"/>
                </a:solidFill>
              </a:rPr>
              <a:t>a number begin with aa</a:t>
            </a:r>
          </a:p>
          <a:p>
            <a:r>
              <a:rPr lang="en-US" sz="1800" dirty="0">
                <a:solidFill>
                  <a:schemeClr val="bg1"/>
                </a:solidFill>
              </a:rPr>
              <a:t>=COUNTIF(A2,"aa-*")</a:t>
            </a:r>
          </a:p>
          <a:p>
            <a:r>
              <a:rPr lang="en-US" sz="1800" dirty="0">
                <a:solidFill>
                  <a:schemeClr val="bg1"/>
                </a:solidFill>
              </a:rPr>
              <a:t>Validation formula with the OR logic (multiple criteria)</a:t>
            </a:r>
          </a:p>
          <a:p>
            <a:r>
              <a:rPr lang="en-US" sz="1800" dirty="0">
                <a:solidFill>
                  <a:schemeClr val="bg1"/>
                </a:solidFill>
              </a:rPr>
              <a:t>=COUNTIF(A2,"aa-*")+COUNTIF(A2,"bb-*")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7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6200" y="152400"/>
            <a:ext cx="3043648" cy="2161904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1600" b="1" u="sng" dirty="0" smtClean="0">
                <a:solidFill>
                  <a:schemeClr val="bg1"/>
                </a:solidFill>
              </a:rPr>
              <a:t>SQL Server Overview</a:t>
            </a:r>
          </a:p>
          <a:p>
            <a:pPr>
              <a:spcBef>
                <a:spcPts val="1800"/>
              </a:spcBef>
            </a:pPr>
            <a:r>
              <a:rPr lang="en-US" sz="1600" b="1" dirty="0">
                <a:solidFill>
                  <a:schemeClr val="bg1"/>
                </a:solidFill>
              </a:rPr>
              <a:t>Install Software</a:t>
            </a:r>
          </a:p>
          <a:p>
            <a:pPr>
              <a:spcBef>
                <a:spcPts val="1800"/>
              </a:spcBef>
            </a:pPr>
            <a:r>
              <a:rPr lang="en-US" sz="1600" b="1" dirty="0">
                <a:solidFill>
                  <a:schemeClr val="bg1"/>
                </a:solidFill>
              </a:rPr>
              <a:t>Attach Database</a:t>
            </a:r>
          </a:p>
          <a:p>
            <a:pPr>
              <a:spcBef>
                <a:spcPts val="1800"/>
              </a:spcBef>
            </a:pPr>
            <a:r>
              <a:rPr lang="en-US" sz="1600" b="1" dirty="0">
                <a:solidFill>
                  <a:schemeClr val="bg1"/>
                </a:solidFill>
              </a:rPr>
              <a:t>Detach Database</a:t>
            </a:r>
          </a:p>
          <a:p>
            <a:pPr>
              <a:spcBef>
                <a:spcPts val="1800"/>
              </a:spcBef>
            </a:pPr>
            <a:r>
              <a:rPr lang="en-US" sz="1600" b="1" dirty="0">
                <a:solidFill>
                  <a:schemeClr val="bg1"/>
                </a:solidFill>
              </a:rPr>
              <a:t>Restore Database</a:t>
            </a:r>
          </a:p>
          <a:p>
            <a:pPr marL="0" indent="0">
              <a:spcBef>
                <a:spcPts val="1800"/>
              </a:spcBef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endParaRPr lang="en-US" sz="1600" b="1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endParaRPr lang="en-US" sz="1600" b="1" dirty="0" smtClean="0">
              <a:solidFill>
                <a:srgbClr val="112B44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15200" y="152400"/>
            <a:ext cx="4191000" cy="2161904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1800" b="1" u="sng" dirty="0">
                <a:solidFill>
                  <a:schemeClr val="bg1"/>
                </a:solidFill>
              </a:rPr>
              <a:t>SQL DML </a:t>
            </a:r>
            <a:r>
              <a:rPr lang="en-US" sz="1800" b="1" u="sng" dirty="0" smtClean="0">
                <a:solidFill>
                  <a:schemeClr val="bg1"/>
                </a:solidFill>
              </a:rPr>
              <a:t>Commands</a:t>
            </a:r>
          </a:p>
          <a:p>
            <a:pPr marL="0"/>
            <a:r>
              <a:rPr lang="en-US" sz="1400" b="1" dirty="0">
                <a:solidFill>
                  <a:schemeClr val="bg1"/>
                </a:solidFill>
              </a:rPr>
              <a:t>SELECT – This SQL DML command select records or data from a table</a:t>
            </a:r>
          </a:p>
          <a:p>
            <a:pPr marL="0"/>
            <a:r>
              <a:rPr lang="en-US" sz="1400" b="1" dirty="0">
                <a:solidFill>
                  <a:schemeClr val="bg1"/>
                </a:solidFill>
              </a:rPr>
              <a:t>INSERT – Insert data into a database table.</a:t>
            </a:r>
          </a:p>
          <a:p>
            <a:pPr marL="0"/>
            <a:r>
              <a:rPr lang="en-US" sz="1400" b="1" dirty="0">
                <a:solidFill>
                  <a:schemeClr val="bg1"/>
                </a:solidFill>
              </a:rPr>
              <a:t>UPDATE – This SQL DML command will update existing records within a table</a:t>
            </a:r>
          </a:p>
          <a:p>
            <a:pPr marL="0"/>
            <a:r>
              <a:rPr lang="en-US" sz="1400" b="1" dirty="0">
                <a:solidFill>
                  <a:schemeClr val="bg1"/>
                </a:solidFill>
              </a:rPr>
              <a:t>DELETE – Delete unwanted records from a table</a:t>
            </a:r>
          </a:p>
          <a:p>
            <a:pPr marL="0" indent="0">
              <a:spcBef>
                <a:spcPts val="1800"/>
              </a:spcBef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endParaRPr lang="en-US" b="1" dirty="0" smtClean="0">
              <a:solidFill>
                <a:srgbClr val="112B44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590800" y="152400"/>
            <a:ext cx="3657600" cy="2161904"/>
          </a:xfrm>
        </p:spPr>
        <p:txBody>
          <a:bodyPr/>
          <a:lstStyle/>
          <a:p>
            <a:pPr marL="0" indent="0">
              <a:buNone/>
            </a:pPr>
            <a:r>
              <a:rPr lang="en-US" sz="1800" b="1" u="sng" dirty="0">
                <a:solidFill>
                  <a:schemeClr val="bg1"/>
                </a:solidFill>
              </a:rPr>
              <a:t>SQL DDL </a:t>
            </a:r>
            <a:r>
              <a:rPr lang="en-US" sz="1800" b="1" u="sng" dirty="0" smtClean="0">
                <a:solidFill>
                  <a:schemeClr val="bg1"/>
                </a:solidFill>
              </a:rPr>
              <a:t>Commands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solidFill>
                  <a:schemeClr val="bg1"/>
                </a:solidFill>
              </a:rPr>
              <a:t>CREATE </a:t>
            </a:r>
            <a:r>
              <a:rPr lang="en-US" sz="1600" b="1" dirty="0" smtClean="0">
                <a:solidFill>
                  <a:schemeClr val="bg1"/>
                </a:solidFill>
              </a:rPr>
              <a:t>:- Database, Table, Trigger Etc.</a:t>
            </a:r>
          </a:p>
          <a:p>
            <a:pPr>
              <a:spcBef>
                <a:spcPts val="1200"/>
              </a:spcBef>
            </a:pPr>
            <a:r>
              <a:rPr lang="en-US" sz="1600" b="1" dirty="0" smtClean="0">
                <a:solidFill>
                  <a:schemeClr val="bg1"/>
                </a:solidFill>
              </a:rPr>
              <a:t>Drop:- </a:t>
            </a:r>
            <a:r>
              <a:rPr lang="en-US" sz="1600" b="1" dirty="0">
                <a:solidFill>
                  <a:schemeClr val="bg1"/>
                </a:solidFill>
              </a:rPr>
              <a:t>Database, Table, Trigger Etc</a:t>
            </a:r>
            <a:r>
              <a:rPr lang="en-US" sz="1600" b="1" dirty="0" smtClean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sz="1600" b="1" dirty="0" smtClean="0">
                <a:solidFill>
                  <a:schemeClr val="bg1"/>
                </a:solidFill>
              </a:rPr>
              <a:t>Alter:- </a:t>
            </a:r>
            <a:r>
              <a:rPr lang="en-US" sz="1600" b="1" dirty="0">
                <a:solidFill>
                  <a:schemeClr val="bg1"/>
                </a:solidFill>
              </a:rPr>
              <a:t>Database, Table, Trigger Etc</a:t>
            </a:r>
            <a:r>
              <a:rPr lang="en-US" sz="1600" b="1" dirty="0" smtClean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solidFill>
                  <a:schemeClr val="bg1"/>
                </a:solidFill>
              </a:rPr>
              <a:t>TRUNCATE </a:t>
            </a:r>
            <a:r>
              <a:rPr lang="en-US" sz="1600" b="1" dirty="0" smtClean="0">
                <a:solidFill>
                  <a:schemeClr val="bg1"/>
                </a:solidFill>
              </a:rPr>
              <a:t>:- Remove Records</a:t>
            </a: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112B44"/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724400" y="2407024"/>
            <a:ext cx="4419600" cy="3505200"/>
          </a:xfrm>
        </p:spPr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400" b="1" u="sng" dirty="0">
                <a:solidFill>
                  <a:schemeClr val="bg1"/>
                </a:solidFill>
              </a:rPr>
              <a:t>SQL Query:- Insert, update and Delete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SELECT Statement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ALIAS Column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Select Distinct Statement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Select Into Statement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Insert Into Select Statement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Insert Statement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Update Statement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Delete Statement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Truncate Table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Bulk Insert Statement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153835" y="2667000"/>
            <a:ext cx="1981200" cy="3505200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Pivot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 err="1">
                <a:solidFill>
                  <a:schemeClr val="bg1"/>
                </a:solidFill>
              </a:rPr>
              <a:t>UnPivot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Merge</a:t>
            </a:r>
          </a:p>
          <a:p>
            <a:r>
              <a:rPr lang="en-US" sz="1400" b="1" dirty="0" err="1" smtClean="0">
                <a:solidFill>
                  <a:schemeClr val="bg1"/>
                </a:solidFill>
              </a:rPr>
              <a:t>SubQuery</a:t>
            </a:r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Group By Clause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Having Clause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Order By Clause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Top Clause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Where Clause</a:t>
            </a:r>
          </a:p>
          <a:p>
            <a:pPr marL="0" indent="0">
              <a:buNone/>
            </a:pPr>
            <a:endParaRPr lang="en-US" sz="1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112B44"/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9144000" y="2407024"/>
            <a:ext cx="1981200" cy="35141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 smtClean="0">
                <a:solidFill>
                  <a:schemeClr val="bg1"/>
                </a:solidFill>
              </a:rPr>
              <a:t>SQL Joins</a:t>
            </a:r>
            <a:endParaRPr lang="en-US" sz="2400" b="1" u="sng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Cross Join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Full Join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Inner Join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Left Join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Right Join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Self Join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6200" y="2407024"/>
            <a:ext cx="2492188" cy="3514163"/>
          </a:xfrm>
        </p:spPr>
        <p:txBody>
          <a:bodyPr/>
          <a:lstStyle/>
          <a:p>
            <a:pPr marL="0" indent="0">
              <a:buNone/>
            </a:pPr>
            <a:r>
              <a:rPr lang="en-US" sz="1400" b="1" u="sng" dirty="0" smtClean="0">
                <a:solidFill>
                  <a:schemeClr val="bg1"/>
                </a:solidFill>
              </a:rPr>
              <a:t>SQL Operators</a:t>
            </a:r>
          </a:p>
          <a:p>
            <a:r>
              <a:rPr lang="en-US" sz="1400" b="1" u="sng" dirty="0">
                <a:solidFill>
                  <a:schemeClr val="bg1"/>
                </a:solidFill>
              </a:rPr>
              <a:t>And &amp; Or Operators</a:t>
            </a:r>
          </a:p>
          <a:p>
            <a:r>
              <a:rPr lang="en-US" sz="1400" b="1" u="sng" dirty="0">
                <a:solidFill>
                  <a:schemeClr val="bg1"/>
                </a:solidFill>
              </a:rPr>
              <a:t>Arithmetic Operators</a:t>
            </a:r>
          </a:p>
          <a:p>
            <a:r>
              <a:rPr lang="en-US" sz="1400" b="1" u="sng" dirty="0">
                <a:solidFill>
                  <a:schemeClr val="bg1"/>
                </a:solidFill>
              </a:rPr>
              <a:t>Between Operator</a:t>
            </a:r>
          </a:p>
          <a:p>
            <a:r>
              <a:rPr lang="en-US" sz="1400" b="1" u="sng" dirty="0">
                <a:solidFill>
                  <a:schemeClr val="bg1"/>
                </a:solidFill>
              </a:rPr>
              <a:t>Comparison Operators</a:t>
            </a:r>
          </a:p>
          <a:p>
            <a:r>
              <a:rPr lang="en-US" sz="1400" b="1" u="sng" dirty="0">
                <a:solidFill>
                  <a:schemeClr val="bg1"/>
                </a:solidFill>
              </a:rPr>
              <a:t>Exists</a:t>
            </a:r>
          </a:p>
          <a:p>
            <a:r>
              <a:rPr lang="en-US" sz="1400" b="1" u="sng" dirty="0">
                <a:solidFill>
                  <a:schemeClr val="bg1"/>
                </a:solidFill>
              </a:rPr>
              <a:t>Except</a:t>
            </a:r>
          </a:p>
          <a:p>
            <a:r>
              <a:rPr lang="en-US" sz="1400" b="1" u="sng" dirty="0">
                <a:solidFill>
                  <a:schemeClr val="bg1"/>
                </a:solidFill>
              </a:rPr>
              <a:t>Intersect</a:t>
            </a:r>
          </a:p>
          <a:p>
            <a:r>
              <a:rPr lang="en-US" sz="1400" b="1" u="sng" dirty="0">
                <a:solidFill>
                  <a:schemeClr val="bg1"/>
                </a:solidFill>
              </a:rPr>
              <a:t>In Operator</a:t>
            </a:r>
          </a:p>
          <a:p>
            <a:r>
              <a:rPr lang="en-US" sz="1400" b="1" u="sng" dirty="0">
                <a:solidFill>
                  <a:schemeClr val="bg1"/>
                </a:solidFill>
              </a:rPr>
              <a:t>Like Operator</a:t>
            </a:r>
          </a:p>
          <a:p>
            <a:r>
              <a:rPr lang="en-US" sz="1400" b="1" u="sng" dirty="0">
                <a:solidFill>
                  <a:schemeClr val="bg1"/>
                </a:solidFill>
              </a:rPr>
              <a:t>Not Exists</a:t>
            </a:r>
          </a:p>
          <a:p>
            <a:r>
              <a:rPr lang="en-US" sz="1400" b="1" u="sng" dirty="0">
                <a:solidFill>
                  <a:schemeClr val="bg1"/>
                </a:solidFill>
              </a:rPr>
              <a:t>Not In Operator</a:t>
            </a:r>
          </a:p>
          <a:p>
            <a:r>
              <a:rPr lang="en-US" sz="1400" b="1" u="sng" dirty="0">
                <a:solidFill>
                  <a:schemeClr val="bg1"/>
                </a:solidFill>
              </a:rPr>
              <a:t>Union</a:t>
            </a:r>
          </a:p>
          <a:p>
            <a:r>
              <a:rPr lang="en-US" sz="1400" b="1" u="sng" dirty="0">
                <a:solidFill>
                  <a:schemeClr val="bg1"/>
                </a:solidFill>
              </a:rPr>
              <a:t>Union All</a:t>
            </a:r>
          </a:p>
          <a:p>
            <a:pPr marL="0" indent="0">
              <a:buNone/>
            </a:pPr>
            <a:endParaRPr lang="en-US" sz="1400" b="1" u="sng" dirty="0">
              <a:solidFill>
                <a:schemeClr val="bg1"/>
              </a:solidFill>
            </a:endParaRP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384612" y="2407024"/>
            <a:ext cx="2492188" cy="3514163"/>
          </a:xfrm>
        </p:spPr>
        <p:txBody>
          <a:bodyPr/>
          <a:lstStyle/>
          <a:p>
            <a:pPr marL="0" indent="0">
              <a:buNone/>
            </a:pPr>
            <a:r>
              <a:rPr lang="en-US" sz="1400" b="1" u="sng" dirty="0" smtClean="0">
                <a:solidFill>
                  <a:schemeClr val="bg1"/>
                </a:solidFill>
              </a:rPr>
              <a:t>Decision </a:t>
            </a:r>
            <a:r>
              <a:rPr lang="en-US" sz="1400" b="1" u="sng" dirty="0">
                <a:solidFill>
                  <a:schemeClr val="bg1"/>
                </a:solidFill>
              </a:rPr>
              <a:t>Making Statements</a:t>
            </a:r>
          </a:p>
          <a:p>
            <a:r>
              <a:rPr lang="en-US" sz="1400" b="1" u="sng" dirty="0">
                <a:solidFill>
                  <a:schemeClr val="bg1"/>
                </a:solidFill>
              </a:rPr>
              <a:t>If-Else Statement</a:t>
            </a:r>
          </a:p>
          <a:p>
            <a:r>
              <a:rPr lang="en-US" sz="1400" b="1" u="sng" dirty="0">
                <a:solidFill>
                  <a:schemeClr val="bg1"/>
                </a:solidFill>
              </a:rPr>
              <a:t>Else-If Statement</a:t>
            </a:r>
          </a:p>
          <a:p>
            <a:r>
              <a:rPr lang="en-US" sz="1400" b="1" u="sng" dirty="0">
                <a:solidFill>
                  <a:schemeClr val="bg1"/>
                </a:solidFill>
              </a:rPr>
              <a:t>While Loop</a:t>
            </a:r>
          </a:p>
          <a:p>
            <a:r>
              <a:rPr lang="en-US" sz="1400" b="1" u="sng" dirty="0">
                <a:solidFill>
                  <a:schemeClr val="bg1"/>
                </a:solidFill>
              </a:rPr>
              <a:t>Nested While Loop</a:t>
            </a:r>
          </a:p>
          <a:p>
            <a:r>
              <a:rPr lang="en-US" sz="1400" b="1" u="sng" dirty="0">
                <a:solidFill>
                  <a:schemeClr val="bg1"/>
                </a:solidFill>
              </a:rPr>
              <a:t>Break Statement</a:t>
            </a:r>
          </a:p>
          <a:p>
            <a:r>
              <a:rPr lang="en-US" sz="1400" b="1" u="sng" dirty="0">
                <a:solidFill>
                  <a:schemeClr val="bg1"/>
                </a:solidFill>
              </a:rPr>
              <a:t>Continue</a:t>
            </a:r>
          </a:p>
          <a:p>
            <a:r>
              <a:rPr lang="en-US" sz="1400" b="1" u="sng" dirty="0" err="1">
                <a:solidFill>
                  <a:schemeClr val="bg1"/>
                </a:solidFill>
              </a:rPr>
              <a:t>Goto</a:t>
            </a:r>
            <a:r>
              <a:rPr lang="en-US" sz="1400" b="1" u="sng" dirty="0">
                <a:solidFill>
                  <a:schemeClr val="bg1"/>
                </a:solidFill>
              </a:rPr>
              <a:t> Statement</a:t>
            </a:r>
          </a:p>
          <a:p>
            <a:r>
              <a:rPr lang="en-US" sz="1400" b="1" u="sng" dirty="0">
                <a:solidFill>
                  <a:schemeClr val="bg1"/>
                </a:solidFill>
              </a:rPr>
              <a:t>IIF Function</a:t>
            </a:r>
          </a:p>
          <a:p>
            <a:r>
              <a:rPr lang="en-US" sz="1400" b="1" u="sng" dirty="0">
                <a:solidFill>
                  <a:schemeClr val="bg1"/>
                </a:solidFill>
              </a:rPr>
              <a:t>Choose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-76200" y="2209800"/>
            <a:ext cx="12344400" cy="104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Placeholder 5"/>
          <p:cNvSpPr txBox="1">
            <a:spLocks/>
          </p:cNvSpPr>
          <p:nvPr/>
        </p:nvSpPr>
        <p:spPr>
          <a:xfrm>
            <a:off x="0" y="6126480"/>
            <a:ext cx="12192000" cy="731520"/>
          </a:xfrm>
          <a:prstGeom prst="rect">
            <a:avLst/>
          </a:prstGeom>
          <a:gradFill>
            <a:gsLst>
              <a:gs pos="30000">
                <a:schemeClr val="bg1"/>
              </a:gs>
              <a:gs pos="68000">
                <a:schemeClr val="bg1"/>
              </a:gs>
              <a:gs pos="50000">
                <a:schemeClr val="bg1"/>
              </a:gs>
              <a:gs pos="0">
                <a:schemeClr val="bg1">
                  <a:alpha val="30000"/>
                </a:schemeClr>
              </a:gs>
              <a:gs pos="100000">
                <a:schemeClr val="bg1">
                  <a:alpha val="38000"/>
                </a:schemeClr>
              </a:gs>
            </a:gsLst>
            <a:lin ang="10800000" scaled="1"/>
          </a:gradFill>
        </p:spPr>
        <p:txBody>
          <a:bodyPr vert="horz" lIns="91440" tIns="91440" rIns="91440" bIns="91440" rtlCol="0" anchor="ctr" anchorCtr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000" b="1" dirty="0" smtClean="0"/>
              <a:t>Online training program : </a:t>
            </a:r>
            <a:r>
              <a:rPr lang="en-US" sz="2000" dirty="0" smtClean="0"/>
              <a:t>Sunday  10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Nov 2019 Time 8Am To 10 APM</a:t>
            </a:r>
          </a:p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000" b="1" dirty="0" smtClean="0"/>
              <a:t>Click on below link 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6941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 Smart Cube Theme">
  <a:themeElements>
    <a:clrScheme name="Custom 4">
      <a:dk1>
        <a:srgbClr val="1E2A39"/>
      </a:dk1>
      <a:lt1>
        <a:sysClr val="window" lastClr="FFFFFF"/>
      </a:lt1>
      <a:dk2>
        <a:srgbClr val="A5AAB0"/>
      </a:dk2>
      <a:lt2>
        <a:srgbClr val="ECF1F3"/>
      </a:lt2>
      <a:accent1>
        <a:srgbClr val="007266"/>
      </a:accent1>
      <a:accent2>
        <a:srgbClr val="00AE9B"/>
      </a:accent2>
      <a:accent3>
        <a:srgbClr val="4B5561"/>
      </a:accent3>
      <a:accent4>
        <a:srgbClr val="1E2A39"/>
      </a:accent4>
      <a:accent5>
        <a:srgbClr val="A2B8C1"/>
      </a:accent5>
      <a:accent6>
        <a:srgbClr val="7CCC4E"/>
      </a:accent6>
      <a:hlink>
        <a:srgbClr val="00AE9B"/>
      </a:hlink>
      <a:folHlink>
        <a:srgbClr val="7CCC4E"/>
      </a:folHlink>
    </a:clrScheme>
    <a:fontScheme name="TSC 2.0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ustom Color 1">
      <a:srgbClr val="007266"/>
    </a:custClr>
    <a:custClr name="Custom Color 2">
      <a:srgbClr val="338E85"/>
    </a:custClr>
    <a:custClr name="Custom Color 3">
      <a:srgbClr val="66AAA3"/>
    </a:custClr>
    <a:custClr name="Custom Color 4">
      <a:srgbClr val="99C7C2"/>
    </a:custClr>
    <a:custClr name="Custom Color 5">
      <a:srgbClr val="CCE3E0"/>
    </a:custClr>
    <a:custClr name="Custom Color 6">
      <a:srgbClr val="00AE9B"/>
    </a:custClr>
    <a:custClr name="Custom Color 7">
      <a:srgbClr val="33BEAF"/>
    </a:custClr>
    <a:custClr name="Custom Color 8">
      <a:srgbClr val="66CEC3"/>
    </a:custClr>
    <a:custClr name="Custom Color 9">
      <a:srgbClr val="99DFD7"/>
    </a:custClr>
    <a:custClr name="Custom Color 10">
      <a:srgbClr val="CCEFEB"/>
    </a:custClr>
    <a:custClr name="Custom Color 11">
      <a:srgbClr val="4B5561"/>
    </a:custClr>
    <a:custClr name="Custom Color 12">
      <a:srgbClr val="6E7780"/>
    </a:custClr>
    <a:custClr name="Custom Color 13">
      <a:srgbClr val="9299A0"/>
    </a:custClr>
    <a:custClr name="Custom Color 14">
      <a:srgbClr val="B7BABF"/>
    </a:custClr>
    <a:custClr name="Custom Color 15">
      <a:srgbClr val="DBDDDF"/>
    </a:custClr>
    <a:custClr name="Custom Color 16">
      <a:srgbClr val="1E2A39"/>
    </a:custClr>
    <a:custClr name="Custom Color 17">
      <a:srgbClr val="434C5A"/>
    </a:custClr>
    <a:custClr name="Custom Color 18">
      <a:srgbClr val="6C737E"/>
    </a:custClr>
    <a:custClr name="Custom Color 19">
      <a:srgbClr val="989FA8"/>
    </a:custClr>
    <a:custClr name="Custom Color 20">
      <a:srgbClr val="C9CDD2"/>
    </a:custClr>
    <a:custClr name="Custom Color 21">
      <a:srgbClr val="A2B8C1"/>
    </a:custClr>
    <a:custClr name="Custom Color 22">
      <a:srgbClr val="B5C6CD"/>
    </a:custClr>
    <a:custClr name="Custom Color 23">
      <a:srgbClr val="C7D4DA"/>
    </a:custClr>
    <a:custClr name="Custom Color 24">
      <a:srgbClr val="DAE3E6"/>
    </a:custClr>
    <a:custClr name="Custom Color 25">
      <a:srgbClr val="ECF1F3"/>
    </a:custClr>
    <a:custClr name="Custom Color 26">
      <a:srgbClr val="7CCC4E"/>
    </a:custClr>
    <a:custClr name="Custom Color 27">
      <a:srgbClr val="96D671"/>
    </a:custClr>
    <a:custClr name="Custom Color 28">
      <a:srgbClr val="B1E095"/>
    </a:custClr>
    <a:custClr name="Custom Color 29">
      <a:srgbClr val="CBEBB8"/>
    </a:custClr>
    <a:custClr name="Custom Color 30">
      <a:srgbClr val="E5F5DC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</Template>
  <TotalTime>248</TotalTime>
  <Words>551</Words>
  <Application>Microsoft Office PowerPoint</Application>
  <PresentationFormat>Widescreen</PresentationFormat>
  <Paragraphs>184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Corbel</vt:lpstr>
      <vt:lpstr>Fira Sans</vt:lpstr>
      <vt:lpstr>Wingdings</vt:lpstr>
      <vt:lpstr>Wingdings 3</vt:lpstr>
      <vt:lpstr>The Smart Cube Theme</vt:lpstr>
      <vt:lpstr>PowerPoint Presentation</vt:lpstr>
      <vt:lpstr>PowerPoint Presentation</vt:lpstr>
      <vt:lpstr>PowerPoint Presentation</vt:lpstr>
      <vt:lpstr>Data Validation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S</dc:title>
  <dc:creator>Devendra Tripathi</dc:creator>
  <cp:lastModifiedBy>Maksood Alam</cp:lastModifiedBy>
  <cp:revision>48</cp:revision>
  <dcterms:created xsi:type="dcterms:W3CDTF">2019-11-06T09:59:33Z</dcterms:created>
  <dcterms:modified xsi:type="dcterms:W3CDTF">2020-02-10T10:47:00Z</dcterms:modified>
</cp:coreProperties>
</file>