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  <Override PartName="/ppt/charts/style9.xml" ContentType="application/vnd.ms-office.chartstyle+xml"/>
  <Override PartName="/ppt/charts/colors9.xml" ContentType="application/vnd.ms-office.chartcolorstyle+xml"/>
  <Override PartName="/ppt/charts/style10.xml" ContentType="application/vnd.ms-office.chartstyle+xml"/>
  <Override PartName="/ppt/charts/colors10.xml" ContentType="application/vnd.ms-office.chartcolorstyle+xml"/>
  <Override PartName="/ppt/charts/style11.xml" ContentType="application/vnd.ms-office.chartstyle+xml"/>
  <Override PartName="/ppt/charts/colors11.xml" ContentType="application/vnd.ms-office.chartcolorstyle+xml"/>
  <Override PartName="/ppt/charts/style12.xml" ContentType="application/vnd.ms-office.chartstyle+xml"/>
  <Override PartName="/ppt/charts/colors12.xml" ContentType="application/vnd.ms-office.chartcolorstyle+xml"/>
  <Override PartName="/ppt/charts/style13.xml" ContentType="application/vnd.ms-office.chartstyle+xml"/>
  <Override PartName="/ppt/charts/colors13.xml" ContentType="application/vnd.ms-office.chartcolorstyle+xml"/>
  <Override PartName="/ppt/charts/style14.xml" ContentType="application/vnd.ms-office.chartstyle+xml"/>
  <Override PartName="/ppt/charts/colors14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95" r:id="rId2"/>
    <p:sldId id="312" r:id="rId3"/>
    <p:sldId id="274" r:id="rId4"/>
    <p:sldId id="288" r:id="rId5"/>
    <p:sldId id="313" r:id="rId6"/>
    <p:sldId id="324" r:id="rId7"/>
    <p:sldId id="303" r:id="rId8"/>
    <p:sldId id="308" r:id="rId9"/>
    <p:sldId id="292" r:id="rId10"/>
    <p:sldId id="316" r:id="rId11"/>
    <p:sldId id="322" r:id="rId12"/>
    <p:sldId id="323" r:id="rId13"/>
    <p:sldId id="317" r:id="rId14"/>
    <p:sldId id="319" r:id="rId15"/>
    <p:sldId id="318" r:id="rId16"/>
    <p:sldId id="331" r:id="rId17"/>
    <p:sldId id="328" r:id="rId18"/>
    <p:sldId id="329" r:id="rId19"/>
    <p:sldId id="294" r:id="rId2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5" orient="horz" pos="4088" userDrawn="1">
          <p15:clr>
            <a:srgbClr val="A4A3A4"/>
          </p15:clr>
        </p15:guide>
        <p15:guide id="6" orient="horz" pos="4320" userDrawn="1">
          <p15:clr>
            <a:srgbClr val="A4A3A4"/>
          </p15:clr>
        </p15:guide>
        <p15:guide id="7" pos="3840">
          <p15:clr>
            <a:srgbClr val="A4A3A4"/>
          </p15:clr>
        </p15:guide>
        <p15:guide id="8" pos="7368" userDrawn="1">
          <p15:clr>
            <a:srgbClr val="A4A3A4"/>
          </p15:clr>
        </p15:guide>
        <p15:guide id="9" pos="312" userDrawn="1">
          <p15:clr>
            <a:srgbClr val="A4A3A4"/>
          </p15:clr>
        </p15:guide>
        <p15:guide id="11" orient="horz" pos="388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ourya Asthana" initials="SA" lastIdx="1" clrIdx="0">
    <p:extLst/>
  </p:cmAuthor>
  <p:cmAuthor id="2" name="Shourya Asthana" initials="SA [2]" lastIdx="1" clrIdx="1">
    <p:extLst/>
  </p:cmAuthor>
  <p:cmAuthor id="3" name="Shourya Asthana" initials="SA [3]" lastIdx="1" clrIdx="2">
    <p:extLst/>
  </p:cmAuthor>
  <p:cmAuthor id="4" name="Shourya Asthana" initials="SA [4]" lastIdx="1" clrIdx="3">
    <p:extLst/>
  </p:cmAuthor>
  <p:cmAuthor id="5" name="Shourya Asthana" initials="SA [5]" lastIdx="1" clrIdx="4">
    <p:extLst/>
  </p:cmAuthor>
  <p:cmAuthor id="6" name="Shourya Asthana" initials="SA [6]" lastIdx="1" clrIdx="5">
    <p:extLst/>
  </p:cmAuthor>
  <p:cmAuthor id="7" name="Shourya Asthana" initials="SA [7]" lastIdx="1" clrIdx="6">
    <p:extLst/>
  </p:cmAuthor>
  <p:cmAuthor id="8" name="Shourya Asthana" initials="SA [8]" lastIdx="1" clrIdx="7">
    <p:extLst/>
  </p:cmAuthor>
  <p:cmAuthor id="9" name="Shourya Asthana" initials="SA [9]" lastIdx="1" clrIdx="8">
    <p:extLst/>
  </p:cmAuthor>
  <p:cmAuthor id="10" name="Shourya Asthana" initials="SA [10]" lastIdx="1" clrIdx="9">
    <p:extLst/>
  </p:cmAuthor>
  <p:cmAuthor id="11" name="Shourya Asthana" initials="SA [11]" lastIdx="1" clrIdx="10">
    <p:extLst/>
  </p:cmAuthor>
  <p:cmAuthor id="12" name="Shourya Asthana" initials="SA [12]" lastIdx="1" clrIdx="11">
    <p:extLst/>
  </p:cmAuthor>
  <p:cmAuthor id="13" name="Shourya Asthana" initials="SA [13]" lastIdx="1" clrIdx="12">
    <p:extLst/>
  </p:cmAuthor>
  <p:cmAuthor id="14" name="Shourya Asthana" initials="SA [14]" lastIdx="1" clrIdx="13">
    <p:extLst/>
  </p:cmAuthor>
  <p:cmAuthor id="15" name="Sarah White" initials="SW" lastIdx="13" clrIdx="1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CC4E"/>
    <a:srgbClr val="007266"/>
    <a:srgbClr val="6C737E"/>
    <a:srgbClr val="6E7780"/>
    <a:srgbClr val="CCE3E0"/>
    <a:srgbClr val="99C7C2"/>
    <a:srgbClr val="66AAA3"/>
    <a:srgbClr val="338E85"/>
    <a:srgbClr val="CCEFEB"/>
    <a:srgbClr val="99DF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7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-840" y="-96"/>
      </p:cViewPr>
      <p:guideLst>
        <p:guide orient="horz" pos="4088"/>
        <p:guide orient="horz" pos="4320"/>
        <p:guide orient="horz" pos="3884"/>
        <p:guide pos="3840"/>
        <p:guide pos="7368"/>
        <p:guide pos="31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042" y="102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Style" Target="style10.xml"/><Relationship Id="rId2" Type="http://schemas.microsoft.com/office/2011/relationships/chartColorStyle" Target="colors10.xml"/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Style" Target="style11.xml"/><Relationship Id="rId2" Type="http://schemas.microsoft.com/office/2011/relationships/chartColorStyle" Target="colors11.xml"/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Style" Target="style12.xml"/><Relationship Id="rId2" Type="http://schemas.microsoft.com/office/2011/relationships/chartColorStyle" Target="colors12.xml"/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Style" Target="style13.xml"/><Relationship Id="rId2" Type="http://schemas.microsoft.com/office/2011/relationships/chartColorStyle" Target="colors13.xml"/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Style" Target="style14.xml"/><Relationship Id="rId2" Type="http://schemas.microsoft.com/office/2011/relationships/chartColorStyle" Target="colors14.xml"/><Relationship Id="rId1" Type="http://schemas.openxmlformats.org/officeDocument/2006/relationships/package" Target="../embeddings/Microsoft_Excel_Worksheet15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smtClean="0"/>
              <a:t>Global XYZ Production – by Value</a:t>
            </a:r>
            <a:br>
              <a:rPr lang="en-US" sz="1200" dirty="0" smtClean="0"/>
            </a:br>
            <a:r>
              <a:rPr lang="en-US" sz="1200" b="0" dirty="0" smtClean="0"/>
              <a:t>($ million, 2007–2010)</a:t>
            </a:r>
            <a:endParaRPr lang="en-US" sz="1200" b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2.6004728132387706E-2"/>
          <c:y val="0.18476252112321576"/>
          <c:w val="0.94799054373522462"/>
          <c:h val="0.569761340189246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3.2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5BD-4800-AFCB-70E8DB87D7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5BD-4800-AFCB-70E8DB87D7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bg1"/>
              </a:solidFill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EAE7-4D7A-B639-176341BD5B59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5BD-4800-AFCB-70E8DB87D7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2.4</c:v>
                </c:pt>
                <c:pt idx="1">
                  <c:v>3.5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165577728"/>
        <c:axId val="81808192"/>
      </c:barChart>
      <c:catAx>
        <c:axId val="16557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08192"/>
        <c:crosses val="autoZero"/>
        <c:auto val="1"/>
        <c:lblAlgn val="ctr"/>
        <c:lblOffset val="100"/>
        <c:noMultiLvlLbl val="0"/>
      </c:catAx>
      <c:valAx>
        <c:axId val="818081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5577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6390424601180169E-2"/>
          <c:y val="0.92429252264519557"/>
          <c:w val="0.82721915079763964"/>
          <c:h val="7.57074773548043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>
        <c:manualLayout>
          <c:xMode val="edge"/>
          <c:yMode val="edge"/>
          <c:x val="0.4186170364257857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shade val="53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5BD-4800-AFCB-70E8DB87D7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5BD-4800-AFCB-70E8DB87D7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5BD-4800-AFCB-70E8DB87D7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6">
                <a:tint val="54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2"/>
        <c:overlap val="100"/>
        <c:axId val="165032448"/>
        <c:axId val="705919744"/>
      </c:barChart>
      <c:catAx>
        <c:axId val="165032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919744"/>
        <c:crosses val="autoZero"/>
        <c:auto val="1"/>
        <c:lblAlgn val="ctr"/>
        <c:lblOffset val="100"/>
        <c:noMultiLvlLbl val="0"/>
      </c:catAx>
      <c:valAx>
        <c:axId val="70591974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65032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>
        <c:manualLayout>
          <c:xMode val="edge"/>
          <c:yMode val="edge"/>
          <c:x val="0.4186170364257857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shade val="53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5BD-4800-AFCB-70E8DB87D7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5BD-4800-AFCB-70E8DB87D7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5BD-4800-AFCB-70E8DB87D7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2">
                <a:tint val="54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2"/>
        <c:overlap val="100"/>
        <c:axId val="704372736"/>
        <c:axId val="164119680"/>
      </c:barChart>
      <c:catAx>
        <c:axId val="704372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119680"/>
        <c:crosses val="autoZero"/>
        <c:auto val="1"/>
        <c:lblAlgn val="ctr"/>
        <c:lblOffset val="100"/>
        <c:noMultiLvlLbl val="0"/>
      </c:catAx>
      <c:valAx>
        <c:axId val="16411968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704372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758826017620183"/>
          <c:y val="6.119706273373543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810881727161772"/>
          <c:y val="0.16004008526669786"/>
          <c:w val="0.54622546010300599"/>
          <c:h val="0.6729305596289719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Title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9C9-4E37-86DC-D1B22BFAE7B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9C9-4E37-86DC-D1B22BFAE7B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9C9-4E37-86DC-D1B22BFAE7B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9C9-4E37-86DC-D1B22BFAE7B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09C9-4E37-86DC-D1B22BFAE7B3}"/>
              </c:ext>
            </c:extLst>
          </c:dPt>
          <c:dLbls>
            <c:dLbl>
              <c:idx val="0"/>
              <c:layout>
                <c:manualLayout>
                  <c:x val="-2.2401433691756355E-2"/>
                  <c:y val="2.222222222222223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9C9-4E37-86DC-D1B22BFAE7B3}"/>
                </c:ext>
              </c:extLst>
            </c:dLbl>
            <c:dLbl>
              <c:idx val="4"/>
              <c:layout>
                <c:manualLayout>
                  <c:x val="2.6881720430107527E-2"/>
                  <c:y val="2.777777777777777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09C9-4E37-86DC-D1B22BFAE7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Field 1</c:v>
                </c:pt>
                <c:pt idx="1">
                  <c:v>Field 2</c:v>
                </c:pt>
                <c:pt idx="2">
                  <c:v>Field 3</c:v>
                </c:pt>
                <c:pt idx="3">
                  <c:v>Field 4</c:v>
                </c:pt>
                <c:pt idx="4">
                  <c:v>Field 5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>
        <c:manualLayout>
          <c:xMode val="edge"/>
          <c:yMode val="edge"/>
          <c:x val="0.42758826017620183"/>
          <c:y val="6.119706273373543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810881727161772"/>
          <c:y val="0.16004008526669786"/>
          <c:w val="0.54622546010300599"/>
          <c:h val="0.6729305596289719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Title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2">
                  <a:shade val="53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9C9-4E37-86DC-D1B22BFAE7B3}"/>
              </c:ext>
            </c:extLst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9C9-4E37-86DC-D1B22BFAE7B3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9C9-4E37-86DC-D1B22BFAE7B3}"/>
              </c:ext>
            </c:extLst>
          </c:dPt>
          <c:dPt>
            <c:idx val="3"/>
            <c:bubble3D val="0"/>
            <c:spPr>
              <a:solidFill>
                <a:schemeClr val="accent2">
                  <a:tint val="77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9C9-4E37-86DC-D1B22BFAE7B3}"/>
              </c:ext>
            </c:extLst>
          </c:dPt>
          <c:dPt>
            <c:idx val="4"/>
            <c:bubble3D val="0"/>
            <c:spPr>
              <a:solidFill>
                <a:schemeClr val="accent2">
                  <a:tint val="54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09C9-4E37-86DC-D1B22BFAE7B3}"/>
              </c:ext>
            </c:extLst>
          </c:dPt>
          <c:dLbls>
            <c:dLbl>
              <c:idx val="0"/>
              <c:layout>
                <c:manualLayout>
                  <c:x val="-2.2401433691756355E-2"/>
                  <c:y val="2.222222222222223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9C9-4E37-86DC-D1B22BFAE7B3}"/>
                </c:ext>
              </c:extLst>
            </c:dLbl>
            <c:dLbl>
              <c:idx val="4"/>
              <c:layout>
                <c:manualLayout>
                  <c:x val="2.6881720430107527E-2"/>
                  <c:y val="2.777777777777777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09C9-4E37-86DC-D1B22BFAE7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Field 1</c:v>
                </c:pt>
                <c:pt idx="1">
                  <c:v>Field 2</c:v>
                </c:pt>
                <c:pt idx="2">
                  <c:v>Field 3</c:v>
                </c:pt>
                <c:pt idx="3">
                  <c:v>Field 4</c:v>
                </c:pt>
                <c:pt idx="4">
                  <c:v>Field 5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layout>
        <c:manualLayout>
          <c:xMode val="edge"/>
          <c:yMode val="edge"/>
          <c:x val="0.42758826017620183"/>
          <c:y val="6.119706273373543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810881727161772"/>
          <c:y val="0.16004008526669786"/>
          <c:w val="0.54622546010300599"/>
          <c:h val="0.6729305596289719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Title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3">
                  <a:shade val="53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9C9-4E37-86DC-D1B22BFAE7B3}"/>
              </c:ext>
            </c:extLst>
          </c:dPt>
          <c:dPt>
            <c:idx val="1"/>
            <c:bubble3D val="0"/>
            <c:spPr>
              <a:solidFill>
                <a:schemeClr val="accent3">
                  <a:shade val="76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9C9-4E37-86DC-D1B22BFAE7B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9C9-4E37-86DC-D1B22BFAE7B3}"/>
              </c:ext>
            </c:extLst>
          </c:dPt>
          <c:dPt>
            <c:idx val="3"/>
            <c:bubble3D val="0"/>
            <c:spPr>
              <a:solidFill>
                <a:schemeClr val="accent3">
                  <a:tint val="77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9C9-4E37-86DC-D1B22BFAE7B3}"/>
              </c:ext>
            </c:extLst>
          </c:dPt>
          <c:dPt>
            <c:idx val="4"/>
            <c:bubble3D val="0"/>
            <c:spPr>
              <a:solidFill>
                <a:schemeClr val="accent3">
                  <a:tint val="54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09C9-4E37-86DC-D1B22BFAE7B3}"/>
              </c:ext>
            </c:extLst>
          </c:dPt>
          <c:dLbls>
            <c:dLbl>
              <c:idx val="0"/>
              <c:layout>
                <c:manualLayout>
                  <c:x val="-2.2401433691756355E-2"/>
                  <c:y val="2.222222222222223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9C9-4E37-86DC-D1B22BFAE7B3}"/>
                </c:ext>
              </c:extLst>
            </c:dLbl>
            <c:dLbl>
              <c:idx val="4"/>
              <c:layout>
                <c:manualLayout>
                  <c:x val="2.6881720430107527E-2"/>
                  <c:y val="2.777777777777777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09C9-4E37-86DC-D1B22BFAE7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Field 1</c:v>
                </c:pt>
                <c:pt idx="1">
                  <c:v>Field 2</c:v>
                </c:pt>
                <c:pt idx="2">
                  <c:v>Field 3</c:v>
                </c:pt>
                <c:pt idx="3">
                  <c:v>Field 4</c:v>
                </c:pt>
                <c:pt idx="4">
                  <c:v>Field 5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>
        <c:manualLayout>
          <c:xMode val="edge"/>
          <c:yMode val="edge"/>
          <c:x val="0.42758826017620183"/>
          <c:y val="6.119706273373543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810881727161772"/>
          <c:y val="0.16004008526669786"/>
          <c:w val="0.54622546010300599"/>
          <c:h val="0.6729305596289719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Title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9C9-4E37-86DC-D1B22BFAE7B3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9C9-4E37-86DC-D1B22BFAE7B3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9C9-4E37-86DC-D1B22BFAE7B3}"/>
              </c:ext>
            </c:extLst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9C9-4E37-86DC-D1B22BFAE7B3}"/>
              </c:ext>
            </c:extLst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09C9-4E37-86DC-D1B22BFAE7B3}"/>
              </c:ext>
            </c:extLst>
          </c:dPt>
          <c:dLbls>
            <c:dLbl>
              <c:idx val="0"/>
              <c:layout>
                <c:manualLayout>
                  <c:x val="-2.2401433691756355E-2"/>
                  <c:y val="2.222222222222223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9C9-4E37-86DC-D1B22BFAE7B3}"/>
                </c:ext>
              </c:extLst>
            </c:dLbl>
            <c:dLbl>
              <c:idx val="4"/>
              <c:layout>
                <c:manualLayout>
                  <c:x val="2.6881720430107527E-2"/>
                  <c:y val="2.777777777777777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09C9-4E37-86DC-D1B22BFAE7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Field 1</c:v>
                </c:pt>
                <c:pt idx="1">
                  <c:v>Field 2</c:v>
                </c:pt>
                <c:pt idx="2">
                  <c:v>Field 3</c:v>
                </c:pt>
                <c:pt idx="3">
                  <c:v>Field 4</c:v>
                </c:pt>
                <c:pt idx="4">
                  <c:v>Field 5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583282858873524E-2"/>
          <c:y val="0.14342397921909242"/>
          <c:w val="0.90436207126651547"/>
          <c:h val="0.673229969965094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5</c:v>
                </c:pt>
                <c:pt idx="2">
                  <c:v>7.3</c:v>
                </c:pt>
                <c:pt idx="3">
                  <c:v>9.4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D73-4481-889F-3A81D96B08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5"/>
        <c:axId val="158161408"/>
        <c:axId val="81810496"/>
      </c:barChart>
      <c:catAx>
        <c:axId val="15816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81810496"/>
        <c:crosses val="autoZero"/>
        <c:auto val="1"/>
        <c:lblAlgn val="ctr"/>
        <c:lblOffset val="100"/>
        <c:noMultiLvlLbl val="0"/>
      </c:catAx>
      <c:valAx>
        <c:axId val="81810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158161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100">
          <a:solidFill>
            <a:srgbClr val="000000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pPr>
            <a:r>
              <a:rPr lang="en-US" sz="1200" dirty="0" smtClean="0"/>
              <a:t>Global XYZ Production – by Value</a:t>
            </a:r>
            <a:br>
              <a:rPr lang="en-US" sz="1200" dirty="0" smtClean="0"/>
            </a:br>
            <a:r>
              <a:rPr lang="en-US" sz="1200" b="0" dirty="0" smtClean="0"/>
              <a:t>($ million, 2007–2010)</a:t>
            </a:r>
            <a:endParaRPr lang="en-US" sz="1200" b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2.530201581945114E-2"/>
          <c:y val="0.19821517216480888"/>
          <c:w val="0.9519811809238129"/>
          <c:h val="0.526893019260485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Asia</c:v>
                </c:pt>
              </c:strCache>
            </c:strRef>
          </c:tx>
          <c:spPr>
            <a:solidFill>
              <a:schemeClr val="accent2">
                <a:shade val="58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1.87793334667437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8D4B-4B30-B83B-159DEB34231C}"/>
                </c:ext>
              </c:extLst>
            </c:dLbl>
            <c:dLbl>
              <c:idx val="1"/>
              <c:layout>
                <c:manualLayout>
                  <c:x val="0"/>
                  <c:y val="1.87793334667438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8D4B-4B30-B83B-159DEB34231C}"/>
                </c:ext>
              </c:extLst>
            </c:dLbl>
            <c:dLbl>
              <c:idx val="2"/>
              <c:layout>
                <c:manualLayout>
                  <c:x val="-8.3712883778761592E-17"/>
                  <c:y val="1.87793334667438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8D4B-4B30-B83B-159DEB34231C}"/>
                </c:ext>
              </c:extLst>
            </c:dLbl>
            <c:dLbl>
              <c:idx val="3"/>
              <c:layout>
                <c:manualLayout>
                  <c:x val="0"/>
                  <c:y val="1.87793334667438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8D4B-4B30-B83B-159DEB34231C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000000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D4B-4B30-B83B-159DEB3423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Europe</c:v>
                </c:pt>
              </c:strCache>
            </c:strRef>
          </c:tx>
          <c:spPr>
            <a:solidFill>
              <a:schemeClr val="accent2">
                <a:shade val="86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1.87793334667438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8D4B-4B30-B83B-159DEB34231C}"/>
                </c:ext>
              </c:extLst>
            </c:dLbl>
            <c:dLbl>
              <c:idx val="2"/>
              <c:layout>
                <c:manualLayout>
                  <c:x val="0"/>
                  <c:y val="1.87793334667437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8D4B-4B30-B83B-159DEB34231C}"/>
                </c:ext>
              </c:extLst>
            </c:dLbl>
            <c:dLbl>
              <c:idx val="3"/>
              <c:layout>
                <c:manualLayout>
                  <c:x val="0"/>
                  <c:y val="1.87793334667438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8D4B-4B30-B83B-159DEB34231C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000000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D4B-4B30-B83B-159DEB3423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Americas</c:v>
                </c:pt>
              </c:strCache>
            </c:strRef>
          </c:tx>
          <c:spPr>
            <a:solidFill>
              <a:schemeClr val="accent2">
                <a:tint val="86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2.0928220944690398E-17"/>
                  <c:y val="1.87793334667438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8D4B-4B30-B83B-159DEB34231C}"/>
                </c:ext>
              </c:extLst>
            </c:dLbl>
            <c:dLbl>
              <c:idx val="1"/>
              <c:layout>
                <c:manualLayout>
                  <c:x val="0"/>
                  <c:y val="1.87793334667438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8D4B-4B30-B83B-159DEB34231C}"/>
                </c:ext>
              </c:extLst>
            </c:dLbl>
            <c:dLbl>
              <c:idx val="2"/>
              <c:layout>
                <c:manualLayout>
                  <c:x val="0"/>
                  <c:y val="1.87793334667438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8D4B-4B30-B83B-159DEB34231C}"/>
                </c:ext>
              </c:extLst>
            </c:dLbl>
            <c:dLbl>
              <c:idx val="3"/>
              <c:layout>
                <c:manualLayout>
                  <c:x val="0"/>
                  <c:y val="1.25195556444958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2-8D4B-4B30-B83B-159DEB34231C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000000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D4B-4B30-B83B-159DEB34231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Rest of the World</c:v>
                </c:pt>
              </c:strCache>
            </c:strRef>
          </c:tx>
          <c:spPr>
            <a:solidFill>
              <a:schemeClr val="accent2">
                <a:tint val="58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1.2519555644495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8D4B-4B30-B83B-159DEB34231C}"/>
                </c:ext>
              </c:extLst>
            </c:dLbl>
            <c:dLbl>
              <c:idx val="1"/>
              <c:layout>
                <c:manualLayout>
                  <c:x val="0"/>
                  <c:y val="1.2519555644495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8D4B-4B30-B83B-159DEB34231C}"/>
                </c:ext>
              </c:extLst>
            </c:dLbl>
            <c:dLbl>
              <c:idx val="2"/>
              <c:layout>
                <c:manualLayout>
                  <c:x val="0"/>
                  <c:y val="1.87793334667437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8D4B-4B30-B83B-159DEB34231C}"/>
                </c:ext>
              </c:extLst>
            </c:dLbl>
            <c:dLbl>
              <c:idx val="3"/>
              <c:layout>
                <c:manualLayout>
                  <c:x val="0"/>
                  <c:y val="1.87793334667438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8D4B-4B30-B83B-159DEB34231C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000000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2.5</c:v>
                </c:pt>
                <c:pt idx="2">
                  <c:v>2.2000000000000002</c:v>
                </c:pt>
                <c:pt idx="3">
                  <c:v>4.4000000000000004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D4B-4B30-B83B-159DEB3423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8211072"/>
        <c:axId val="81812224"/>
      </c:barChart>
      <c:catAx>
        <c:axId val="158211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2224"/>
        <c:crosses val="autoZero"/>
        <c:auto val="1"/>
        <c:lblAlgn val="ctr"/>
        <c:lblOffset val="100"/>
        <c:noMultiLvlLbl val="0"/>
      </c:catAx>
      <c:valAx>
        <c:axId val="81812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solidFill>
            <a:schemeClr val="bg1"/>
          </a:solidFill>
          <a:ln w="6350" cap="flat" cmpd="sng" algn="ctr">
            <a:solidFill>
              <a:srgbClr val="FFFFFF">
                <a:alpha val="0"/>
              </a:srgb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15821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749084935811593"/>
          <c:y val="0.85034986354236664"/>
          <c:w val="0.70333993965040087"/>
          <c:h val="0.108173779439846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100" baseline="0">
          <a:solidFill>
            <a:srgbClr val="000000"/>
          </a:solidFill>
          <a:latin typeface="+mj-lt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6004775749318556E-2"/>
          <c:y val="0.27248189371065457"/>
          <c:w val="0.94799054373522462"/>
          <c:h val="0.554061827797841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5BD-4800-AFCB-70E8DB87D7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5BD-4800-AFCB-70E8DB87D7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5BD-4800-AFCB-70E8DB87D7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158210560"/>
        <c:axId val="81816384"/>
      </c:barChart>
      <c:catAx>
        <c:axId val="15821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6384"/>
        <c:crosses val="autoZero"/>
        <c:auto val="1"/>
        <c:lblAlgn val="ctr"/>
        <c:lblOffset val="100"/>
        <c:noMultiLvlLbl val="0"/>
      </c:catAx>
      <c:valAx>
        <c:axId val="818163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8210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6004775749318556E-2"/>
          <c:y val="0.27248189371065457"/>
          <c:w val="0.94799054373522462"/>
          <c:h val="0.554061827797841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shade val="53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5BD-4800-AFCB-70E8DB87D7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5BD-4800-AFCB-70E8DB87D7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5BD-4800-AFCB-70E8DB87D7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2">
                <a:tint val="54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158208512"/>
        <c:axId val="81818112"/>
      </c:barChart>
      <c:catAx>
        <c:axId val="15820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8112"/>
        <c:crosses val="autoZero"/>
        <c:auto val="1"/>
        <c:lblAlgn val="ctr"/>
        <c:lblOffset val="100"/>
        <c:noMultiLvlLbl val="0"/>
      </c:catAx>
      <c:valAx>
        <c:axId val="81818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8208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6004775749318556E-2"/>
          <c:y val="0.25995056538985256"/>
          <c:w val="0.94799054373522462"/>
          <c:h val="0.554061827797841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shade val="53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5BD-4800-AFCB-70E8DB87D7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5BD-4800-AFCB-70E8DB87D7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5BD-4800-AFCB-70E8DB87D7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6">
                <a:tint val="54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164625408"/>
        <c:axId val="81819840"/>
      </c:barChart>
      <c:catAx>
        <c:axId val="16462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9840"/>
        <c:crosses val="autoZero"/>
        <c:auto val="1"/>
        <c:lblAlgn val="ctr"/>
        <c:lblOffset val="100"/>
        <c:noMultiLvlLbl val="0"/>
      </c:catAx>
      <c:valAx>
        <c:axId val="81819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4625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6004775749318556E-2"/>
          <c:y val="0.25995056538985256"/>
          <c:w val="0.94799054373522462"/>
          <c:h val="0.554061827797841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shade val="53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5BD-4800-AFCB-70E8DB87D7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5BD-4800-AFCB-70E8DB87D7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5BD-4800-AFCB-70E8DB87D7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3">
                <a:tint val="54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158209536"/>
        <c:axId val="81808768"/>
      </c:barChart>
      <c:catAx>
        <c:axId val="158209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08768"/>
        <c:crosses val="autoZero"/>
        <c:auto val="1"/>
        <c:lblAlgn val="ctr"/>
        <c:lblOffset val="100"/>
        <c:noMultiLvlLbl val="0"/>
      </c:catAx>
      <c:valAx>
        <c:axId val="818087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8209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layout>
        <c:manualLayout>
          <c:xMode val="edge"/>
          <c:yMode val="edge"/>
          <c:x val="0.4186170364257857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shade val="53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5BD-4800-AFCB-70E8DB87D7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5BD-4800-AFCB-70E8DB87D7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5BD-4800-AFCB-70E8DB87D7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3">
                <a:tint val="54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2"/>
        <c:overlap val="100"/>
        <c:axId val="165031936"/>
        <c:axId val="705916864"/>
      </c:barChart>
      <c:catAx>
        <c:axId val="16503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916864"/>
        <c:crosses val="autoZero"/>
        <c:auto val="1"/>
        <c:lblAlgn val="ctr"/>
        <c:lblOffset val="100"/>
        <c:noMultiLvlLbl val="0"/>
      </c:catAx>
      <c:valAx>
        <c:axId val="70591686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65031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86170364257857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5BD-4800-AFCB-70E8DB87D7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5BD-4800-AFCB-70E8DB87D7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5BD-4800-AFCB-70E8DB87D7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2"/>
        <c:overlap val="100"/>
        <c:axId val="704365056"/>
        <c:axId val="705918592"/>
      </c:barChart>
      <c:catAx>
        <c:axId val="70436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918592"/>
        <c:crosses val="autoZero"/>
        <c:auto val="1"/>
        <c:lblAlgn val="ctr"/>
        <c:lblOffset val="100"/>
        <c:noMultiLvlLbl val="0"/>
      </c:catAx>
      <c:valAx>
        <c:axId val="7059185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704365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4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58242F2-9DFA-483B-97C9-15648F7A7D52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B048B91-4692-46F3-8E85-9E4828179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3776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D7A8BC4-3135-473B-A39A-FFB992FBFF80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EA60ECE-B068-4178-9E90-2F7A2E20F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102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="" xmlns:a16="http://schemas.microsoft.com/office/drawing/2014/main" id="{B63F11C2-0AE0-4347-997D-77C5A14BCD75}"/>
              </a:ext>
            </a:extLst>
          </p:cNvPr>
          <p:cNvSpPr/>
          <p:nvPr userDrawn="1"/>
        </p:nvSpPr>
        <p:spPr>
          <a:xfrm flipV="1">
            <a:off x="2994660" y="-1"/>
            <a:ext cx="9197339" cy="305562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D4DAAC2C-42BF-48C4-9A36-48F77513BC57}"/>
              </a:ext>
            </a:extLst>
          </p:cNvPr>
          <p:cNvSpPr/>
          <p:nvPr userDrawn="1"/>
        </p:nvSpPr>
        <p:spPr>
          <a:xfrm flipV="1">
            <a:off x="-1" y="-3"/>
            <a:ext cx="12192000" cy="6858002"/>
          </a:xfrm>
          <a:custGeom>
            <a:avLst/>
            <a:gdLst>
              <a:gd name="connsiteX0" fmla="*/ 0 w 12192000"/>
              <a:gd name="connsiteY0" fmla="*/ 6858000 h 6858002"/>
              <a:gd name="connsiteX1" fmla="*/ 3012563 w 12192000"/>
              <a:gd name="connsiteY1" fmla="*/ 6858000 h 6858002"/>
              <a:gd name="connsiteX2" fmla="*/ 12192000 w 12192000"/>
              <a:gd name="connsiteY2" fmla="*/ 3802913 h 6858002"/>
              <a:gd name="connsiteX3" fmla="*/ 12192000 w 12192000"/>
              <a:gd name="connsiteY3" fmla="*/ 0 h 6858002"/>
              <a:gd name="connsiteX4" fmla="*/ 0 w 12192000"/>
              <a:gd name="connsiteY4" fmla="*/ 0 h 6858002"/>
              <a:gd name="connsiteX5" fmla="*/ 3012557 w 12192000"/>
              <a:gd name="connsiteY5" fmla="*/ 6858002 h 6858002"/>
              <a:gd name="connsiteX6" fmla="*/ 12192000 w 12192000"/>
              <a:gd name="connsiteY6" fmla="*/ 6858002 h 6858002"/>
              <a:gd name="connsiteX7" fmla="*/ 12192000 w 12192000"/>
              <a:gd name="connsiteY7" fmla="*/ 6858000 h 6858002"/>
              <a:gd name="connsiteX8" fmla="*/ 3012563 w 12192000"/>
              <a:gd name="connsiteY8" fmla="*/ 68580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2">
                <a:moveTo>
                  <a:pt x="0" y="6858000"/>
                </a:moveTo>
                <a:lnTo>
                  <a:pt x="3012563" y="6858000"/>
                </a:lnTo>
                <a:lnTo>
                  <a:pt x="12192000" y="3802913"/>
                </a:lnTo>
                <a:lnTo>
                  <a:pt x="12192000" y="0"/>
                </a:lnTo>
                <a:lnTo>
                  <a:pt x="0" y="0"/>
                </a:lnTo>
                <a:close/>
                <a:moveTo>
                  <a:pt x="3012557" y="6858002"/>
                </a:moveTo>
                <a:lnTo>
                  <a:pt x="12192000" y="6858002"/>
                </a:lnTo>
                <a:lnTo>
                  <a:pt x="12192000" y="6858000"/>
                </a:lnTo>
                <a:lnTo>
                  <a:pt x="3012563" y="68580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="" xmlns:a16="http://schemas.microsoft.com/office/drawing/2014/main" id="{7E80BB48-A89D-48C2-8286-3701882FDB2E}"/>
              </a:ext>
            </a:extLst>
          </p:cNvPr>
          <p:cNvSpPr/>
          <p:nvPr userDrawn="1"/>
        </p:nvSpPr>
        <p:spPr>
          <a:xfrm>
            <a:off x="4706679" y="1594885"/>
            <a:ext cx="7485322" cy="5263116"/>
          </a:xfrm>
          <a:prstGeom prst="triangle">
            <a:avLst>
              <a:gd name="adj" fmla="val 100000"/>
            </a:avLst>
          </a:prstGeom>
          <a:gradFill>
            <a:gsLst>
              <a:gs pos="57000">
                <a:schemeClr val="accent2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B9F9B4F9-E992-4404-8E0C-412738CF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308" y="2442210"/>
            <a:ext cx="7588800" cy="98679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600" spc="1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729EF459-E157-450F-842C-20FFB10F4C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7125" y="1594885"/>
            <a:ext cx="5578475" cy="3813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2400" kern="1200" spc="100" baseline="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="" xmlns:a16="http://schemas.microsoft.com/office/drawing/2014/main" id="{6D01AEBA-C392-427C-9062-70E0AF98CF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7125" y="4415606"/>
            <a:ext cx="4563461" cy="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0" spc="1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204" y="950400"/>
            <a:ext cx="1828800" cy="6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5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495300" y="1504606"/>
            <a:ext cx="7886700" cy="38596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23" name="Text Placeholder 38">
            <a:extLst>
              <a:ext uri="{FF2B5EF4-FFF2-40B4-BE49-F238E27FC236}">
                <a16:creationId xmlns="" xmlns:a16="http://schemas.microsoft.com/office/drawing/2014/main" id="{B8342419-7A5C-4A78-9913-5A20A3B6C6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2095500"/>
            <a:ext cx="5372100" cy="6740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5750" indent="-285750">
              <a:spcBef>
                <a:spcPts val="12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600" baseline="0">
                <a:solidFill>
                  <a:schemeClr val="tx1"/>
                </a:solidFill>
                <a:latin typeface="+mn-lt"/>
              </a:defRPr>
            </a:lvl1pPr>
            <a:lvl2pPr marL="457211" indent="0">
              <a:buNone/>
              <a:defRPr/>
            </a:lvl2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="" xmlns:a16="http://schemas.microsoft.com/office/drawing/2014/main" id="{205FAAB2-E9EC-4D84-A435-21A6A0A54DB9}"/>
              </a:ext>
            </a:extLst>
          </p:cNvPr>
          <p:cNvSpPr/>
          <p:nvPr userDrawn="1"/>
        </p:nvSpPr>
        <p:spPr>
          <a:xfrm flipV="1">
            <a:off x="6431280" y="-2"/>
            <a:ext cx="576072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1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073" y="480092"/>
            <a:ext cx="1078992" cy="381954"/>
          </a:xfrm>
          <a:prstGeom prst="rect">
            <a:avLst/>
          </a:prstGeom>
        </p:spPr>
      </p:pic>
      <p:grpSp>
        <p:nvGrpSpPr>
          <p:cNvPr id="22" name="Group 21"/>
          <p:cNvGrpSpPr/>
          <p:nvPr userDrawn="1"/>
        </p:nvGrpSpPr>
        <p:grpSpPr>
          <a:xfrm>
            <a:off x="495300" y="6757072"/>
            <a:ext cx="11696700" cy="100584"/>
            <a:chOff x="495300" y="6761834"/>
            <a:chExt cx="11696700" cy="100584"/>
          </a:xfrm>
        </p:grpSpPr>
        <p:sp>
          <p:nvSpPr>
            <p:cNvPr id="24" name="Freeform 23"/>
            <p:cNvSpPr/>
            <p:nvPr/>
          </p:nvSpPr>
          <p:spPr>
            <a:xfrm>
              <a:off x="11569845" y="6761834"/>
              <a:ext cx="622155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26" name="Freeform 25"/>
            <p:cNvSpPr/>
            <p:nvPr/>
          </p:nvSpPr>
          <p:spPr>
            <a:xfrm flipH="1" flipV="1">
              <a:off x="4911684" y="6761834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099397" y="6761834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28" name="Freeform 27"/>
            <p:cNvSpPr/>
            <p:nvPr/>
          </p:nvSpPr>
          <p:spPr>
            <a:xfrm flipV="1">
              <a:off x="495300" y="6761834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8051010" y="6761834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AFE2A50A-C6FB-426C-AD3D-691C4D10C025}"/>
              </a:ext>
            </a:extLst>
          </p:cNvPr>
          <p:cNvCxnSpPr>
            <a:cxnSpLocks/>
          </p:cNvCxnSpPr>
          <p:nvPr userDrawn="1"/>
        </p:nvCxnSpPr>
        <p:spPr>
          <a:xfrm flipH="1">
            <a:off x="507205" y="1920308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324600" y="2095499"/>
            <a:ext cx="914400" cy="59708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120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r">
              <a:spcBef>
                <a:spcPts val="120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266700" indent="0">
              <a:buNone/>
              <a:defRPr/>
            </a:lvl3pPr>
            <a:lvl4pPr marL="465138" indent="0">
              <a:buNone/>
              <a:defRPr/>
            </a:lvl4pPr>
            <a:lvl5pPr marL="652462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  <a:p>
            <a:pPr lvl="0"/>
            <a:r>
              <a:rPr lang="en-US" dirty="0" smtClean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813992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>
            <a:extLst>
              <a:ext uri="{FF2B5EF4-FFF2-40B4-BE49-F238E27FC236}">
                <a16:creationId xmlns="" xmlns:a16="http://schemas.microsoft.com/office/drawing/2014/main" id="{A4F1874E-17B6-43A5-AEB8-E3C54A0E06D5}"/>
              </a:ext>
            </a:extLst>
          </p:cNvPr>
          <p:cNvSpPr/>
          <p:nvPr userDrawn="1"/>
        </p:nvSpPr>
        <p:spPr>
          <a:xfrm flipV="1">
            <a:off x="7223760" y="-3"/>
            <a:ext cx="4968241" cy="176022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1"/>
          </a:p>
        </p:txBody>
      </p:sp>
      <p:sp>
        <p:nvSpPr>
          <p:cNvPr id="9" name="Title 20"/>
          <p:cNvSpPr>
            <a:spLocks noGrp="1"/>
          </p:cNvSpPr>
          <p:nvPr>
            <p:ph type="title" hasCustomPrompt="1"/>
          </p:nvPr>
        </p:nvSpPr>
        <p:spPr>
          <a:xfrm>
            <a:off x="495300" y="2715390"/>
            <a:ext cx="7077352" cy="385966"/>
          </a:xfrm>
        </p:spPr>
        <p:txBody>
          <a:bodyPr anchor="b">
            <a:noAutofit/>
          </a:bodyPr>
          <a:lstStyle>
            <a:lvl1pPr>
              <a:spcBef>
                <a:spcPts val="600"/>
              </a:spcBef>
              <a:defRPr sz="24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Section Break</a:t>
            </a:r>
            <a:endParaRPr lang="en-IN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="" xmlns:a16="http://schemas.microsoft.com/office/drawing/2014/main" id="{205FAAB2-E9EC-4D84-A435-21A6A0A54DB9}"/>
              </a:ext>
            </a:extLst>
          </p:cNvPr>
          <p:cNvSpPr/>
          <p:nvPr userDrawn="1"/>
        </p:nvSpPr>
        <p:spPr>
          <a:xfrm flipV="1">
            <a:off x="6431280" y="-2"/>
            <a:ext cx="576072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1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073" y="480092"/>
            <a:ext cx="1078992" cy="38195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95300" y="3343275"/>
            <a:ext cx="7115175" cy="914400"/>
          </a:xfrm>
          <a:prstGeom prst="rect">
            <a:avLst/>
          </a:prstGeom>
        </p:spPr>
        <p:txBody>
          <a:bodyPr/>
          <a:lstStyle>
            <a:lvl1pPr marL="231775" indent="-231775">
              <a:spcAft>
                <a:spcPts val="0"/>
              </a:spcAft>
              <a:buClr>
                <a:schemeClr val="accent6"/>
              </a:buClr>
              <a:buFont typeface="Wingdings 3" panose="05040102010807070707" pitchFamily="18" charset="2"/>
              <a:buChar char=""/>
              <a:defRPr sz="1200" b="0">
                <a:solidFill>
                  <a:schemeClr val="tx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Sub-section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AFE2A50A-C6FB-426C-AD3D-691C4D10C025}"/>
              </a:ext>
            </a:extLst>
          </p:cNvPr>
          <p:cNvCxnSpPr>
            <a:cxnSpLocks/>
          </p:cNvCxnSpPr>
          <p:nvPr userDrawn="1"/>
        </p:nvCxnSpPr>
        <p:spPr>
          <a:xfrm flipH="1">
            <a:off x="507205" y="3168650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grpSp>
        <p:nvGrpSpPr>
          <p:cNvPr id="8" name="Group 7"/>
          <p:cNvGrpSpPr/>
          <p:nvPr userDrawn="1"/>
        </p:nvGrpSpPr>
        <p:grpSpPr>
          <a:xfrm>
            <a:off x="495300" y="6757072"/>
            <a:ext cx="11696701" cy="100584"/>
            <a:chOff x="495300" y="6757072"/>
            <a:chExt cx="11696701" cy="100584"/>
          </a:xfrm>
        </p:grpSpPr>
        <p:sp>
          <p:nvSpPr>
            <p:cNvPr id="10" name="Freeform 9"/>
            <p:cNvSpPr/>
            <p:nvPr/>
          </p:nvSpPr>
          <p:spPr>
            <a:xfrm>
              <a:off x="11334751" y="6757072"/>
              <a:ext cx="857250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3" name="Freeform 12"/>
            <p:cNvSpPr/>
            <p:nvPr/>
          </p:nvSpPr>
          <p:spPr>
            <a:xfrm flipH="1" flipV="1">
              <a:off x="4911684" y="6757072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099397" y="6757072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5" name="Freeform 14"/>
            <p:cNvSpPr/>
            <p:nvPr/>
          </p:nvSpPr>
          <p:spPr>
            <a:xfrm flipV="1">
              <a:off x="495300" y="6757072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8051010" y="6757072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</p:grpSp>
    </p:spTree>
    <p:extLst>
      <p:ext uri="{BB962C8B-B14F-4D97-AF65-F5344CB8AC3E}">
        <p14:creationId xmlns:p14="http://schemas.microsoft.com/office/powerpoint/2010/main" val="2932494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726967"/>
            <a:ext cx="9902952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2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slide title</a:t>
            </a:r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95300" y="1600200"/>
            <a:ext cx="11201400" cy="4564063"/>
          </a:xfrm>
          <a:prstGeom prst="rect">
            <a:avLst/>
          </a:prstGeom>
        </p:spPr>
        <p:txBody>
          <a:bodyPr/>
          <a:lstStyle>
            <a:lvl1pPr marL="228600" indent="-228600"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sz="1200" b="0">
                <a:solidFill>
                  <a:schemeClr val="tx1"/>
                </a:solidFill>
              </a:defRPr>
            </a:lvl1pPr>
            <a:lvl2pPr marL="400050" indent="-171450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defRPr sz="1100"/>
            </a:lvl2pPr>
            <a:lvl3pPr marL="571500" indent="-171450">
              <a:spcAft>
                <a:spcPts val="0"/>
              </a:spcAft>
              <a:buFont typeface="Arial" panose="020B0604020202020204" pitchFamily="34" charset="0"/>
              <a:buChar char="‒"/>
              <a:defRPr sz="1100"/>
            </a:lvl3pPr>
            <a:lvl4pPr marL="742950" indent="-171450">
              <a:spcAft>
                <a:spcPts val="0"/>
              </a:spcAft>
              <a:defRPr sz="1100"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1195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726967"/>
            <a:ext cx="9902952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2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slide title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95300" y="1600200"/>
            <a:ext cx="5372100" cy="4564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324600" y="1600200"/>
            <a:ext cx="5295900" cy="4564063"/>
          </a:xfrm>
        </p:spPr>
        <p:txBody>
          <a:bodyPr/>
          <a:lstStyle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4169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9EB56A6-D3D6-4F85-8FD7-31CA6A31C3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429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547E0A3-79D6-45A1-9648-B1BE783DA0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600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C4FAD197-5B4F-4D10-8FFE-07B361F112F7}"/>
              </a:ext>
            </a:extLst>
          </p:cNvPr>
          <p:cNvSpPr/>
          <p:nvPr userDrawn="1"/>
        </p:nvSpPr>
        <p:spPr>
          <a:xfrm flipH="1">
            <a:off x="0" y="1287780"/>
            <a:ext cx="12191998" cy="5570220"/>
          </a:xfrm>
          <a:custGeom>
            <a:avLst/>
            <a:gdLst>
              <a:gd name="connsiteX0" fmla="*/ 12191998 w 12191998"/>
              <a:gd name="connsiteY0" fmla="*/ 0 h 5570220"/>
              <a:gd name="connsiteX1" fmla="*/ 0 w 12191998"/>
              <a:gd name="connsiteY1" fmla="*/ 3991359 h 5570220"/>
              <a:gd name="connsiteX2" fmla="*/ 0 w 12191998"/>
              <a:gd name="connsiteY2" fmla="*/ 5570220 h 5570220"/>
              <a:gd name="connsiteX3" fmla="*/ 12191998 w 12191998"/>
              <a:gd name="connsiteY3" fmla="*/ 5570220 h 5570220"/>
              <a:gd name="connsiteX4" fmla="*/ 12191998 w 12191998"/>
              <a:gd name="connsiteY4" fmla="*/ 0 h 557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5570220">
                <a:moveTo>
                  <a:pt x="12191998" y="0"/>
                </a:moveTo>
                <a:lnTo>
                  <a:pt x="0" y="3991359"/>
                </a:lnTo>
                <a:lnTo>
                  <a:pt x="0" y="5570220"/>
                </a:lnTo>
                <a:lnTo>
                  <a:pt x="12191998" y="5570220"/>
                </a:lnTo>
                <a:lnTo>
                  <a:pt x="12191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E"/>
          </a:p>
        </p:txBody>
      </p:sp>
      <p:sp>
        <p:nvSpPr>
          <p:cNvPr id="11" name="Isosceles Triangle 10">
            <a:extLst>
              <a:ext uri="{FF2B5EF4-FFF2-40B4-BE49-F238E27FC236}">
                <a16:creationId xmlns="" xmlns:a16="http://schemas.microsoft.com/office/drawing/2014/main" id="{074A144B-B49B-41E6-8F39-0831F503E0E4}"/>
              </a:ext>
            </a:extLst>
          </p:cNvPr>
          <p:cNvSpPr/>
          <p:nvPr userDrawn="1"/>
        </p:nvSpPr>
        <p:spPr>
          <a:xfrm>
            <a:off x="8328660" y="3558539"/>
            <a:ext cx="3863341" cy="329945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extBox 2"/>
          <p:cNvSpPr txBox="1"/>
          <p:nvPr userDrawn="1"/>
        </p:nvSpPr>
        <p:spPr>
          <a:xfrm>
            <a:off x="415925" y="3034665"/>
            <a:ext cx="90551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The Smart Cube is a global provider of research and analytics solutions,</a:t>
            </a:r>
            <a:b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primarily serving the CPG, financial services, retail, life sciences, energy and</a:t>
            </a:r>
            <a:b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industrials sectors.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Addressing the needs of businesses in the intelligence age, our </a:t>
            </a:r>
            <a:r>
              <a:rPr lang="en-US" sz="1100" spc="10" dirty="0" err="1" smtClean="0">
                <a:solidFill>
                  <a:schemeClr val="bg2"/>
                </a:solidFill>
                <a:ea typeface="Fira Sans" charset="0"/>
                <a:cs typeface="Fira Sans" charset="0"/>
              </a:rPr>
              <a:t>customised</a:t>
            </a: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 solutions provide</a:t>
            </a:r>
            <a:b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a truly connected approach, delivered by talented minds and strengthened by </a:t>
            </a:r>
            <a:r>
              <a:rPr lang="en-US" sz="1100" spc="10" dirty="0" err="1" smtClean="0">
                <a:solidFill>
                  <a:schemeClr val="bg2"/>
                </a:solidFill>
                <a:ea typeface="Fira Sans" charset="0"/>
                <a:cs typeface="Fira Sans" charset="0"/>
              </a:rPr>
              <a:t>Amplifi</a:t>
            </a: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, our organizational</a:t>
            </a:r>
            <a:b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intelligence platform, rich with knowledge, cutting edge tools and advanced analytics.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We work with a third of companies in the Fortune 100, helping them make smarter decisions, accelerate value and gain a competitive edge.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Headquartered in the UK with additional offices in the USA, Switzerland, Romania and India.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b="1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Intelligence. Accelerated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info@thesmartcube.com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accent6"/>
                </a:solidFill>
                <a:ea typeface="Fira Sans" charset="0"/>
                <a:cs typeface="Fira Sans" charset="0"/>
              </a:rPr>
              <a:t>thesmartcube.com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AFE2A50A-C6FB-426C-AD3D-691C4D10C025}"/>
              </a:ext>
            </a:extLst>
          </p:cNvPr>
          <p:cNvCxnSpPr>
            <a:cxnSpLocks/>
          </p:cNvCxnSpPr>
          <p:nvPr userDrawn="1"/>
        </p:nvCxnSpPr>
        <p:spPr>
          <a:xfrm flipH="1">
            <a:off x="507205" y="2872582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672" y="5829000"/>
            <a:ext cx="1556028" cy="54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91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DBEFBF-B0BA-4B7E-9751-D7DF06C9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726967"/>
            <a:ext cx="9734550" cy="3046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Insert slide title</a:t>
            </a:r>
            <a:endParaRPr lang="en-IE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753" y="481860"/>
            <a:ext cx="1078992" cy="38035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495300" y="6757072"/>
            <a:ext cx="11696701" cy="100584"/>
            <a:chOff x="495300" y="6757072"/>
            <a:chExt cx="11696701" cy="100584"/>
          </a:xfrm>
        </p:grpSpPr>
        <p:sp>
          <p:nvSpPr>
            <p:cNvPr id="14" name="Freeform 13"/>
            <p:cNvSpPr/>
            <p:nvPr/>
          </p:nvSpPr>
          <p:spPr>
            <a:xfrm>
              <a:off x="11334751" y="6757072"/>
              <a:ext cx="857250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5" name="Freeform 14"/>
            <p:cNvSpPr/>
            <p:nvPr/>
          </p:nvSpPr>
          <p:spPr>
            <a:xfrm flipH="1" flipV="1">
              <a:off x="4911684" y="6757072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099397" y="6757072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7" name="Freeform 16"/>
            <p:cNvSpPr/>
            <p:nvPr/>
          </p:nvSpPr>
          <p:spPr>
            <a:xfrm flipV="1">
              <a:off x="495300" y="6757072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8051010" y="6757072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</p:grpSp>
      <p:sp>
        <p:nvSpPr>
          <p:cNvPr id="21" name="Text Placeholder 8">
            <a:extLst>
              <a:ext uri="{FF2B5EF4-FFF2-40B4-BE49-F238E27FC236}">
                <a16:creationId xmlns="" xmlns:a16="http://schemas.microsoft.com/office/drawing/2014/main" id="{892BE935-04BA-4E32-8A7F-5CA884C27996}"/>
              </a:ext>
            </a:extLst>
          </p:cNvPr>
          <p:cNvSpPr txBox="1">
            <a:spLocks/>
          </p:cNvSpPr>
          <p:nvPr userDrawn="1"/>
        </p:nvSpPr>
        <p:spPr>
          <a:xfrm>
            <a:off x="9381102" y="6524583"/>
            <a:ext cx="2079095" cy="1108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800" kern="1200" dirty="0" smtClean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rPr>
              <a:t>2018 </a:t>
            </a:r>
            <a:r>
              <a:rPr lang="en-US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rPr>
              <a:t>© The Smart Cube. All Rights </a:t>
            </a:r>
            <a:r>
              <a:rPr lang="en-US" sz="800" kern="1200" dirty="0" smtClean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rPr>
              <a:t>Reserved</a:t>
            </a:r>
            <a:endParaRPr lang="en-IN" sz="800" b="1" kern="1200" dirty="0">
              <a:solidFill>
                <a:schemeClr val="tx2"/>
              </a:solidFill>
              <a:latin typeface="+mn-lt"/>
              <a:ea typeface="Corbel" charset="0"/>
              <a:cs typeface="Corbel" charset="0"/>
            </a:endParaRPr>
          </a:p>
        </p:txBody>
      </p:sp>
      <p:sp>
        <p:nvSpPr>
          <p:cNvPr id="23" name="Text Placeholder 8">
            <a:extLst>
              <a:ext uri="{FF2B5EF4-FFF2-40B4-BE49-F238E27FC236}">
                <a16:creationId xmlns="" xmlns:a16="http://schemas.microsoft.com/office/drawing/2014/main" id="{892BE935-04BA-4E32-8A7F-5CA884C27996}"/>
              </a:ext>
            </a:extLst>
          </p:cNvPr>
          <p:cNvSpPr txBox="1">
            <a:spLocks/>
          </p:cNvSpPr>
          <p:nvPr userDrawn="1"/>
        </p:nvSpPr>
        <p:spPr>
          <a:xfrm>
            <a:off x="11849267" y="6517657"/>
            <a:ext cx="144270" cy="124650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8063F6-2F79-446E-9522-7D0BA59C23C1}" type="slidenum">
              <a:rPr lang="en-IN" sz="900" b="1" smtClean="0">
                <a:solidFill>
                  <a:schemeClr val="tx1"/>
                </a:solidFill>
                <a:latin typeface="+mn-lt"/>
              </a:rPr>
              <a:pPr algn="ctr"/>
              <a:t>‹#›</a:t>
            </a:fld>
            <a:endParaRPr lang="en-IN" sz="9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4" name="Straight Connector 23"/>
          <p:cNvCxnSpPr/>
          <p:nvPr userDrawn="1"/>
        </p:nvCxnSpPr>
        <p:spPr>
          <a:xfrm flipH="1">
            <a:off x="11637468" y="6529388"/>
            <a:ext cx="33038" cy="10225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11201400" cy="45640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084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68" r:id="rId3"/>
    <p:sldLayoutId id="2147483690" r:id="rId4"/>
    <p:sldLayoutId id="2147483688" r:id="rId5"/>
    <p:sldLayoutId id="214748368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90000"/>
        <a:buFont typeface="Wingdings 3" panose="05040102010807070707" pitchFamily="18" charset="2"/>
        <a:buChar char="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145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Wingdings" panose="05000000000000000000" pitchFamily="2" charset="2"/>
        <a:buChar char=""/>
        <a:defRPr lang="en-US" sz="11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7145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Arial" panose="020B0604020202020204" pitchFamily="34" charset="0"/>
        <a:buChar char="‒"/>
        <a:tabLst/>
        <a:defRPr lang="en-US" sz="11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42950" indent="-171450" algn="l" defTabSz="914423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SzPct val="100000"/>
        <a:buFont typeface="Arial" panose="020B0604020202020204" pitchFamily="34" charset="0"/>
        <a:buChar char="‒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28650" indent="-17145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Arial" panose="020B0604020202020204" pitchFamily="34" charset="0"/>
        <a:buChar char="‒"/>
        <a:defRPr lang="en-US" sz="1000" b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273050" algn="l" defTabSz="914423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‒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12" userDrawn="1">
          <p15:clr>
            <a:srgbClr val="F26B43"/>
          </p15:clr>
        </p15:guide>
        <p15:guide id="13" pos="7368" userDrawn="1">
          <p15:clr>
            <a:srgbClr val="F26B43"/>
          </p15:clr>
        </p15:guide>
        <p15:guide id="14" orient="horz" pos="1008" userDrawn="1">
          <p15:clr>
            <a:srgbClr val="F26B43"/>
          </p15:clr>
        </p15:guide>
        <p15:guide id="15" pos="3696" userDrawn="1">
          <p15:clr>
            <a:srgbClr val="F26B43"/>
          </p15:clr>
        </p15:guide>
        <p15:guide id="16" pos="3984" userDrawn="1">
          <p15:clr>
            <a:srgbClr val="F26B43"/>
          </p15:clr>
        </p15:guide>
        <p15:guide id="18" orient="horz" pos="300" userDrawn="1">
          <p15:clr>
            <a:srgbClr val="F26B43"/>
          </p15:clr>
        </p15:guide>
        <p15:guide id="19" orient="horz" pos="816" userDrawn="1">
          <p15:clr>
            <a:srgbClr val="F26B43"/>
          </p15:clr>
        </p15:guide>
        <p15:guide id="20" orient="horz" pos="3883" userDrawn="1">
          <p15:clr>
            <a:srgbClr val="F26B43"/>
          </p15:clr>
        </p15:guide>
        <p15:guide id="21" orient="horz" pos="4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tiff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00E7C6-F6BF-4802-869B-66C1F963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309" y="2442210"/>
            <a:ext cx="7588988" cy="986790"/>
          </a:xfrm>
        </p:spPr>
        <p:txBody>
          <a:bodyPr/>
          <a:lstStyle/>
          <a:p>
            <a:r>
              <a:rPr lang="en-IE" dirty="0" smtClean="0"/>
              <a:t>Project Title</a:t>
            </a:r>
            <a:endParaRPr lang="en-IE" sz="3600" b="0" dirty="0">
              <a:solidFill>
                <a:schemeClr val="bg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2BC0FED-4F19-4633-9DCC-4B38EE47BD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>
                <a:solidFill>
                  <a:schemeClr val="bg2"/>
                </a:solidFill>
              </a:rPr>
              <a:t>Client Name</a:t>
            </a:r>
            <a:endParaRPr lang="en-IE" dirty="0">
              <a:solidFill>
                <a:schemeClr val="bg2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7C39BF-A1FE-4162-9716-FEC8AE952F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7125" y="4415606"/>
            <a:ext cx="4563461" cy="28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latin typeface="+mj-lt"/>
              </a:rPr>
              <a:t>Date (</a:t>
            </a:r>
            <a:r>
              <a:rPr lang="en-IE" dirty="0" smtClean="0">
                <a:latin typeface="+mj-lt"/>
              </a:rPr>
              <a:t>US / UK </a:t>
            </a:r>
            <a:r>
              <a:rPr lang="en-IE" dirty="0">
                <a:latin typeface="+mj-lt"/>
              </a:rPr>
              <a:t>format)</a:t>
            </a:r>
          </a:p>
        </p:txBody>
      </p:sp>
      <p:sp>
        <p:nvSpPr>
          <p:cNvPr id="5" name="Rectangle 4"/>
          <p:cNvSpPr/>
          <p:nvPr/>
        </p:nvSpPr>
        <p:spPr>
          <a:xfrm>
            <a:off x="8864466" y="5483541"/>
            <a:ext cx="2832234" cy="663259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cs typeface="Calibri" pitchFamily="34" charset="0"/>
              </a:rPr>
              <a:t>NO CLIENT LOGO TO BE USED ON THIS PAGE</a:t>
            </a:r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97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only the following table options </a:t>
            </a:r>
            <a:r>
              <a:rPr lang="en-US" dirty="0" smtClean="0"/>
              <a:t>(2/2</a:t>
            </a:r>
            <a:r>
              <a:rPr lang="en-US" dirty="0"/>
              <a:t>) </a:t>
            </a:r>
            <a:endParaRPr lang="en-I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171068"/>
              </p:ext>
            </p:extLst>
          </p:nvPr>
        </p:nvGraphicFramePr>
        <p:xfrm>
          <a:off x="6324600" y="2026390"/>
          <a:ext cx="53721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3025">
                  <a:extLst>
                    <a:ext uri="{9D8B030D-6E8A-4147-A177-3AD203B41FA5}">
                      <a16:colId xmlns="" xmlns:a16="http://schemas.microsoft.com/office/drawing/2014/main" val="2928738300"/>
                    </a:ext>
                  </a:extLst>
                </a:gridCol>
                <a:gridCol w="1343025">
                  <a:extLst>
                    <a:ext uri="{9D8B030D-6E8A-4147-A177-3AD203B41FA5}">
                      <a16:colId xmlns="" xmlns:a16="http://schemas.microsoft.com/office/drawing/2014/main" val="2904087161"/>
                    </a:ext>
                  </a:extLst>
                </a:gridCol>
                <a:gridCol w="1343025">
                  <a:extLst>
                    <a:ext uri="{9D8B030D-6E8A-4147-A177-3AD203B41FA5}">
                      <a16:colId xmlns="" xmlns:a16="http://schemas.microsoft.com/office/drawing/2014/main" val="1066275508"/>
                    </a:ext>
                  </a:extLst>
                </a:gridCol>
                <a:gridCol w="1343025">
                  <a:extLst>
                    <a:ext uri="{9D8B030D-6E8A-4147-A177-3AD203B41FA5}">
                      <a16:colId xmlns="" xmlns:a16="http://schemas.microsoft.com/office/drawing/2014/main" val="874820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  <a:endParaRPr kumimoji="0" 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1717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178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78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856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7691883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294466"/>
              </p:ext>
            </p:extLst>
          </p:nvPr>
        </p:nvGraphicFramePr>
        <p:xfrm>
          <a:off x="6324600" y="4096826"/>
          <a:ext cx="53721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3025">
                  <a:extLst>
                    <a:ext uri="{9D8B030D-6E8A-4147-A177-3AD203B41FA5}">
                      <a16:colId xmlns="" xmlns:a16="http://schemas.microsoft.com/office/drawing/2014/main" val="2928738300"/>
                    </a:ext>
                  </a:extLst>
                </a:gridCol>
                <a:gridCol w="1343025">
                  <a:extLst>
                    <a:ext uri="{9D8B030D-6E8A-4147-A177-3AD203B41FA5}">
                      <a16:colId xmlns="" xmlns:a16="http://schemas.microsoft.com/office/drawing/2014/main" val="2904087161"/>
                    </a:ext>
                  </a:extLst>
                </a:gridCol>
                <a:gridCol w="1343025">
                  <a:extLst>
                    <a:ext uri="{9D8B030D-6E8A-4147-A177-3AD203B41FA5}">
                      <a16:colId xmlns="" xmlns:a16="http://schemas.microsoft.com/office/drawing/2014/main" val="1066275508"/>
                    </a:ext>
                  </a:extLst>
                </a:gridCol>
                <a:gridCol w="1343025">
                  <a:extLst>
                    <a:ext uri="{9D8B030D-6E8A-4147-A177-3AD203B41FA5}">
                      <a16:colId xmlns="" xmlns:a16="http://schemas.microsoft.com/office/drawing/2014/main" val="874820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1717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178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78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856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7691883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646905"/>
              </p:ext>
            </p:extLst>
          </p:nvPr>
        </p:nvGraphicFramePr>
        <p:xfrm>
          <a:off x="508000" y="2026390"/>
          <a:ext cx="53721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="" xmlns:a16="http://schemas.microsoft.com/office/drawing/2014/main" val="2928738300"/>
                    </a:ext>
                  </a:extLst>
                </a:gridCol>
                <a:gridCol w="1343025">
                  <a:extLst>
                    <a:ext uri="{9D8B030D-6E8A-4147-A177-3AD203B41FA5}">
                      <a16:colId xmlns="" xmlns:a16="http://schemas.microsoft.com/office/drawing/2014/main" val="2904087161"/>
                    </a:ext>
                  </a:extLst>
                </a:gridCol>
                <a:gridCol w="1343025">
                  <a:extLst>
                    <a:ext uri="{9D8B030D-6E8A-4147-A177-3AD203B41FA5}">
                      <a16:colId xmlns="" xmlns:a16="http://schemas.microsoft.com/office/drawing/2014/main" val="1066275508"/>
                    </a:ext>
                  </a:extLst>
                </a:gridCol>
                <a:gridCol w="1343025">
                  <a:extLst>
                    <a:ext uri="{9D8B030D-6E8A-4147-A177-3AD203B41FA5}">
                      <a16:colId xmlns="" xmlns:a16="http://schemas.microsoft.com/office/drawing/2014/main" val="874820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1717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178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78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856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7691883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377860"/>
              </p:ext>
            </p:extLst>
          </p:nvPr>
        </p:nvGraphicFramePr>
        <p:xfrm>
          <a:off x="508000" y="4096826"/>
          <a:ext cx="53721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3025">
                  <a:extLst>
                    <a:ext uri="{9D8B030D-6E8A-4147-A177-3AD203B41FA5}">
                      <a16:colId xmlns="" xmlns:a16="http://schemas.microsoft.com/office/drawing/2014/main" val="2928738300"/>
                    </a:ext>
                  </a:extLst>
                </a:gridCol>
                <a:gridCol w="1343025">
                  <a:extLst>
                    <a:ext uri="{9D8B030D-6E8A-4147-A177-3AD203B41FA5}">
                      <a16:colId xmlns="" xmlns:a16="http://schemas.microsoft.com/office/drawing/2014/main" val="2904087161"/>
                    </a:ext>
                  </a:extLst>
                </a:gridCol>
                <a:gridCol w="1343025">
                  <a:extLst>
                    <a:ext uri="{9D8B030D-6E8A-4147-A177-3AD203B41FA5}">
                      <a16:colId xmlns="" xmlns:a16="http://schemas.microsoft.com/office/drawing/2014/main" val="1066275508"/>
                    </a:ext>
                  </a:extLst>
                </a:gridCol>
                <a:gridCol w="1343025">
                  <a:extLst>
                    <a:ext uri="{9D8B030D-6E8A-4147-A177-3AD203B41FA5}">
                      <a16:colId xmlns="" xmlns:a16="http://schemas.microsoft.com/office/drawing/2014/main" val="874820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1717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178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78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856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76918831"/>
                  </a:ext>
                </a:extLst>
              </a:tr>
            </a:tbl>
          </a:graphicData>
        </a:graphic>
      </p:graphicFrame>
      <p:sp>
        <p:nvSpPr>
          <p:cNvPr id="24" name="Text Placeholder 19">
            <a:extLst>
              <a:ext uri="{FF2B5EF4-FFF2-40B4-BE49-F238E27FC236}">
                <a16:creationId xmlns="" xmlns:a16="http://schemas.microsoft.com/office/drawing/2014/main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571951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+mn-lt"/>
              </a:rPr>
              <a:t>Tables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0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95300" y="1600200"/>
            <a:ext cx="112014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/>
              <a:t>Four colour options for tables</a:t>
            </a:r>
          </a:p>
        </p:txBody>
      </p:sp>
    </p:spTree>
    <p:extLst>
      <p:ext uri="{BB962C8B-B14F-4D97-AF65-F5344CB8AC3E}">
        <p14:creationId xmlns:p14="http://schemas.microsoft.com/office/powerpoint/2010/main" val="185234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 charts (1/2)</a:t>
            </a:r>
          </a:p>
        </p:txBody>
      </p:sp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807064249"/>
              </p:ext>
            </p:extLst>
          </p:nvPr>
        </p:nvGraphicFramePr>
        <p:xfrm>
          <a:off x="505382" y="2027959"/>
          <a:ext cx="5372100" cy="2890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 Placeholder 24"/>
          <p:cNvSpPr txBox="1">
            <a:spLocks/>
          </p:cNvSpPr>
          <p:nvPr/>
        </p:nvSpPr>
        <p:spPr>
          <a:xfrm>
            <a:off x="505382" y="5106526"/>
            <a:ext cx="11191317" cy="1061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/>
            </a:pPr>
            <a:r>
              <a:rPr lang="en-US" sz="1200" b="0" dirty="0" smtClean="0">
                <a:solidFill>
                  <a:schemeClr val="tx1"/>
                </a:solidFill>
              </a:rPr>
              <a:t>This chart can either be copied and pasted, and data can be changed, or a chart can be inserted from the menu </a:t>
            </a:r>
            <a:r>
              <a:rPr lang="en-US" sz="1200" b="0" dirty="0">
                <a:solidFill>
                  <a:schemeClr val="tx1"/>
                </a:solidFill>
              </a:rPr>
              <a:t>above – but </a:t>
            </a:r>
            <a:r>
              <a:rPr lang="en-US" sz="1200" b="0" dirty="0" smtClean="0">
                <a:solidFill>
                  <a:schemeClr val="tx1"/>
                </a:solidFill>
              </a:rPr>
              <a:t>guidelines in terms of font, size, colours, etc., must be followed</a:t>
            </a:r>
            <a:endParaRPr lang="en-GB" sz="1200" b="0" dirty="0" smtClean="0">
              <a:solidFill>
                <a:schemeClr val="tx1"/>
              </a:solidFill>
            </a:endParaRPr>
          </a:p>
          <a:p>
            <a:pPr marL="228600" indent="-228600"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/>
            </a:pPr>
            <a:r>
              <a:rPr lang="en-GB" sz="1200" b="0" dirty="0" smtClean="0">
                <a:solidFill>
                  <a:schemeClr val="tx1"/>
                </a:solidFill>
              </a:rPr>
              <a:t>Any of the four colour schemes provided in the subsequent slides can be used for charts; however, </a:t>
            </a:r>
            <a:r>
              <a:rPr lang="en-US" sz="1200" b="0" dirty="0" smtClean="0">
                <a:solidFill>
                  <a:schemeClr val="tx1"/>
                </a:solidFill>
              </a:rPr>
              <a:t>it must be consistently used across the deliverable</a:t>
            </a:r>
            <a:endParaRPr lang="en-GB" sz="1200" b="0" dirty="0" smtClean="0">
              <a:solidFill>
                <a:schemeClr val="tx1"/>
              </a:solidFill>
            </a:endParaRPr>
          </a:p>
          <a:p>
            <a:pPr marL="228600" indent="-228600"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/>
            </a:pPr>
            <a:r>
              <a:rPr lang="en-US" sz="1200" b="0" dirty="0" smtClean="0">
                <a:solidFill>
                  <a:schemeClr val="tx1"/>
                </a:solidFill>
              </a:rPr>
              <a:t>The colour schemes of AutoShapes and text boxes must be kept in line with those used in charts</a:t>
            </a:r>
            <a:endParaRPr lang="en-GB" sz="1200" b="0" dirty="0" smtClean="0">
              <a:solidFill>
                <a:schemeClr val="tx1"/>
              </a:solidFill>
            </a:endParaRPr>
          </a:p>
          <a:p>
            <a:pPr marL="228600" indent="-228600"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/>
            </a:pPr>
            <a:r>
              <a:rPr lang="en-GB" sz="1200" b="0" dirty="0" smtClean="0">
                <a:solidFill>
                  <a:schemeClr val="tx1"/>
                </a:solidFill>
              </a:rPr>
              <a:t>Fill effects in charts are NOT allowed</a:t>
            </a: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5781675" y="1963897"/>
            <a:ext cx="1971675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dirty="0" smtClean="0"/>
              <a:t>Data labels Corbel 12</a:t>
            </a:r>
            <a:endParaRPr lang="en-GB" sz="1200" b="1" dirty="0" smtClean="0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5781675" y="1049743"/>
            <a:ext cx="5915025" cy="91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1200" b="1" dirty="0" smtClean="0">
                <a:solidFill>
                  <a:schemeClr val="accent6"/>
                </a:solidFill>
              </a:rPr>
              <a:t>Chart title should be the part of the chart itself. Do not insert text box to provide chart title</a:t>
            </a:r>
            <a:endParaRPr lang="en-GB" sz="12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1200" dirty="0" smtClean="0">
                <a:solidFill>
                  <a:srgbClr val="000000"/>
                </a:solidFill>
              </a:rPr>
              <a:t>Font size 12, </a:t>
            </a:r>
            <a:r>
              <a:rPr lang="en-GB" sz="1200" b="1" dirty="0" smtClean="0">
                <a:solidFill>
                  <a:srgbClr val="000000"/>
                </a:solidFill>
              </a:rPr>
              <a:t>BOLD</a:t>
            </a:r>
            <a:r>
              <a:rPr lang="en-GB" sz="1200" dirty="0" smtClean="0">
                <a:solidFill>
                  <a:srgbClr val="000000"/>
                </a:solidFill>
              </a:rPr>
              <a:t>, Corbel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1200" dirty="0" smtClean="0">
                <a:solidFill>
                  <a:srgbClr val="000000"/>
                </a:solidFill>
              </a:rPr>
              <a:t>Press SHIFT+ENTER for second line – units precede time duration in all cases NON-BOLD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047876" y="2646318"/>
            <a:ext cx="2225039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175E54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cs typeface="Arial" pitchFamily="34" charset="0"/>
              </a:rPr>
              <a:t>Note: Use </a:t>
            </a:r>
            <a:r>
              <a:rPr lang="en-GB" altLang="en-US" sz="1200" dirty="0">
                <a:solidFill>
                  <a:schemeClr val="accent6"/>
                </a:solidFill>
                <a:cs typeface="Arial" pitchFamily="34" charset="0"/>
              </a:rPr>
              <a:t>e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cs typeface="Arial" pitchFamily="34" charset="0"/>
              </a:rPr>
              <a:t>n dash in headings</a:t>
            </a:r>
            <a:endParaRPr kumimoji="0" lang="en-GB" altLang="en-US" sz="20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94881" y="2496526"/>
            <a:ext cx="0" cy="194283"/>
          </a:xfrm>
          <a:prstGeom prst="straightConnector1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23" idx="1"/>
          </p:cNvCxnSpPr>
          <p:nvPr/>
        </p:nvCxnSpPr>
        <p:spPr>
          <a:xfrm flipV="1">
            <a:off x="4472940" y="1505253"/>
            <a:ext cx="1308735" cy="878040"/>
          </a:xfrm>
          <a:prstGeom prst="bentConnector3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6019801" y="4541486"/>
            <a:ext cx="784860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dirty="0" smtClean="0"/>
              <a:t>Corbel 12</a:t>
            </a:r>
          </a:p>
        </p:txBody>
      </p:sp>
      <p:cxnSp>
        <p:nvCxnSpPr>
          <p:cNvPr id="37" name="Elbow Connector 36"/>
          <p:cNvCxnSpPr>
            <a:endCxn id="36" idx="1"/>
          </p:cNvCxnSpPr>
          <p:nvPr/>
        </p:nvCxnSpPr>
        <p:spPr>
          <a:xfrm>
            <a:off x="5492750" y="4438806"/>
            <a:ext cx="527051" cy="231946"/>
          </a:xfrm>
          <a:prstGeom prst="bentConnector3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1"/>
          <p:cNvSpPr>
            <a:spLocks noChangeArrowheads="1"/>
          </p:cNvSpPr>
          <p:nvPr/>
        </p:nvSpPr>
        <p:spPr bwMode="auto">
          <a:xfrm>
            <a:off x="6019801" y="4764319"/>
            <a:ext cx="784860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dirty="0" smtClean="0"/>
              <a:t>Corbel 10</a:t>
            </a:r>
          </a:p>
        </p:txBody>
      </p:sp>
      <p:cxnSp>
        <p:nvCxnSpPr>
          <p:cNvPr id="43" name="Elbow Connector 42"/>
          <p:cNvCxnSpPr>
            <a:endCxn id="42" idx="1"/>
          </p:cNvCxnSpPr>
          <p:nvPr/>
        </p:nvCxnSpPr>
        <p:spPr>
          <a:xfrm>
            <a:off x="5245100" y="4807944"/>
            <a:ext cx="774701" cy="85641"/>
          </a:xfrm>
          <a:prstGeom prst="bentConnector3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4686300" y="3197440"/>
            <a:ext cx="4210050" cy="202476"/>
          </a:xfrm>
          <a:custGeom>
            <a:avLst/>
            <a:gdLst>
              <a:gd name="connsiteX0" fmla="*/ 0 w 4445000"/>
              <a:gd name="connsiteY0" fmla="*/ 266700 h 266700"/>
              <a:gd name="connsiteX1" fmla="*/ 4445000 w 4445000"/>
              <a:gd name="connsiteY1" fmla="*/ 266700 h 266700"/>
              <a:gd name="connsiteX2" fmla="*/ 4445000 w 44450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0" h="266700">
                <a:moveTo>
                  <a:pt x="0" y="266700"/>
                </a:moveTo>
                <a:lnTo>
                  <a:pt x="4445000" y="266700"/>
                </a:lnTo>
                <a:lnTo>
                  <a:pt x="4445000" y="0"/>
                </a:ln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Freeform 53"/>
          <p:cNvSpPr/>
          <p:nvPr/>
        </p:nvSpPr>
        <p:spPr>
          <a:xfrm>
            <a:off x="4895850" y="3197440"/>
            <a:ext cx="4238624" cy="331742"/>
          </a:xfrm>
          <a:custGeom>
            <a:avLst/>
            <a:gdLst>
              <a:gd name="connsiteX0" fmla="*/ 0 w 4445000"/>
              <a:gd name="connsiteY0" fmla="*/ 266700 h 266700"/>
              <a:gd name="connsiteX1" fmla="*/ 4445000 w 4445000"/>
              <a:gd name="connsiteY1" fmla="*/ 266700 h 266700"/>
              <a:gd name="connsiteX2" fmla="*/ 4445000 w 44450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0" h="266700">
                <a:moveTo>
                  <a:pt x="0" y="266700"/>
                </a:moveTo>
                <a:lnTo>
                  <a:pt x="4445000" y="266700"/>
                </a:lnTo>
                <a:lnTo>
                  <a:pt x="4445000" y="0"/>
                </a:ln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Freeform 54"/>
          <p:cNvSpPr/>
          <p:nvPr/>
        </p:nvSpPr>
        <p:spPr>
          <a:xfrm>
            <a:off x="5111800" y="3197440"/>
            <a:ext cx="4260800" cy="461008"/>
          </a:xfrm>
          <a:custGeom>
            <a:avLst/>
            <a:gdLst>
              <a:gd name="connsiteX0" fmla="*/ 0 w 4445000"/>
              <a:gd name="connsiteY0" fmla="*/ 266700 h 266700"/>
              <a:gd name="connsiteX1" fmla="*/ 4445000 w 4445000"/>
              <a:gd name="connsiteY1" fmla="*/ 266700 h 266700"/>
              <a:gd name="connsiteX2" fmla="*/ 4445000 w 44450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0" h="266700">
                <a:moveTo>
                  <a:pt x="0" y="266700"/>
                </a:moveTo>
                <a:lnTo>
                  <a:pt x="4445000" y="266700"/>
                </a:lnTo>
                <a:lnTo>
                  <a:pt x="4445000" y="0"/>
                </a:ln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Freeform 55"/>
          <p:cNvSpPr/>
          <p:nvPr/>
        </p:nvSpPr>
        <p:spPr>
          <a:xfrm>
            <a:off x="5308600" y="3197440"/>
            <a:ext cx="4311650" cy="589546"/>
          </a:xfrm>
          <a:custGeom>
            <a:avLst/>
            <a:gdLst>
              <a:gd name="connsiteX0" fmla="*/ 0 w 4445000"/>
              <a:gd name="connsiteY0" fmla="*/ 266700 h 266700"/>
              <a:gd name="connsiteX1" fmla="*/ 4445000 w 4445000"/>
              <a:gd name="connsiteY1" fmla="*/ 266700 h 266700"/>
              <a:gd name="connsiteX2" fmla="*/ 4445000 w 44450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0" h="266700">
                <a:moveTo>
                  <a:pt x="0" y="266700"/>
                </a:moveTo>
                <a:lnTo>
                  <a:pt x="4445000" y="266700"/>
                </a:lnTo>
                <a:lnTo>
                  <a:pt x="4445000" y="0"/>
                </a:ln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Freeform 56"/>
          <p:cNvSpPr/>
          <p:nvPr/>
        </p:nvSpPr>
        <p:spPr>
          <a:xfrm>
            <a:off x="5492750" y="3197440"/>
            <a:ext cx="4370388" cy="710476"/>
          </a:xfrm>
          <a:custGeom>
            <a:avLst/>
            <a:gdLst>
              <a:gd name="connsiteX0" fmla="*/ 0 w 4445000"/>
              <a:gd name="connsiteY0" fmla="*/ 266700 h 266700"/>
              <a:gd name="connsiteX1" fmla="*/ 4445000 w 4445000"/>
              <a:gd name="connsiteY1" fmla="*/ 266700 h 266700"/>
              <a:gd name="connsiteX2" fmla="*/ 4445000 w 44450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0" h="266700">
                <a:moveTo>
                  <a:pt x="0" y="266700"/>
                </a:moveTo>
                <a:lnTo>
                  <a:pt x="4445000" y="266700"/>
                </a:lnTo>
                <a:lnTo>
                  <a:pt x="4445000" y="0"/>
                </a:ln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Freeform 57"/>
          <p:cNvSpPr/>
          <p:nvPr/>
        </p:nvSpPr>
        <p:spPr>
          <a:xfrm>
            <a:off x="4178300" y="3197440"/>
            <a:ext cx="5923065" cy="829856"/>
          </a:xfrm>
          <a:custGeom>
            <a:avLst/>
            <a:gdLst>
              <a:gd name="connsiteX0" fmla="*/ 0 w 4445000"/>
              <a:gd name="connsiteY0" fmla="*/ 266700 h 266700"/>
              <a:gd name="connsiteX1" fmla="*/ 4445000 w 4445000"/>
              <a:gd name="connsiteY1" fmla="*/ 266700 h 266700"/>
              <a:gd name="connsiteX2" fmla="*/ 4445000 w 44450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0" h="266700">
                <a:moveTo>
                  <a:pt x="0" y="266700"/>
                </a:moveTo>
                <a:lnTo>
                  <a:pt x="4445000" y="266700"/>
                </a:lnTo>
                <a:lnTo>
                  <a:pt x="4445000" y="0"/>
                </a:ln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21"/>
          <p:cNvSpPr>
            <a:spLocks noChangeArrowheads="1"/>
          </p:cNvSpPr>
          <p:nvPr/>
        </p:nvSpPr>
        <p:spPr bwMode="auto">
          <a:xfrm rot="16200000">
            <a:off x="3559695" y="3602227"/>
            <a:ext cx="941283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>
                <a:solidFill>
                  <a:schemeClr val="bg1"/>
                </a:solidFill>
              </a:rPr>
              <a:t>Highlighter</a:t>
            </a:r>
          </a:p>
        </p:txBody>
      </p:sp>
      <p:sp>
        <p:nvSpPr>
          <p:cNvPr id="60" name="Rectangle 21"/>
          <p:cNvSpPr>
            <a:spLocks noChangeArrowheads="1"/>
          </p:cNvSpPr>
          <p:nvPr/>
        </p:nvSpPr>
        <p:spPr bwMode="auto">
          <a:xfrm>
            <a:off x="8860123" y="2821115"/>
            <a:ext cx="6412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000" b="1" dirty="0" smtClean="0"/>
              <a:t>1</a:t>
            </a:r>
            <a:endParaRPr lang="en-GB" sz="1000" b="1" dirty="0"/>
          </a:p>
        </p:txBody>
      </p:sp>
      <p:sp>
        <p:nvSpPr>
          <p:cNvPr id="66" name="Rectangle 21"/>
          <p:cNvSpPr>
            <a:spLocks noChangeArrowheads="1"/>
          </p:cNvSpPr>
          <p:nvPr/>
        </p:nvSpPr>
        <p:spPr bwMode="auto">
          <a:xfrm>
            <a:off x="9101844" y="2821115"/>
            <a:ext cx="6412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000" b="1" dirty="0" smtClean="0"/>
              <a:t>2</a:t>
            </a:r>
            <a:endParaRPr lang="en-GB" sz="1000" b="1" dirty="0"/>
          </a:p>
        </p:txBody>
      </p:sp>
      <p:sp>
        <p:nvSpPr>
          <p:cNvPr id="67" name="Rectangle 21"/>
          <p:cNvSpPr>
            <a:spLocks noChangeArrowheads="1"/>
          </p:cNvSpPr>
          <p:nvPr/>
        </p:nvSpPr>
        <p:spPr bwMode="auto">
          <a:xfrm>
            <a:off x="9343565" y="2821115"/>
            <a:ext cx="6412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000" b="1" dirty="0" smtClean="0"/>
              <a:t>3</a:t>
            </a:r>
            <a:endParaRPr lang="en-GB" sz="1000" b="1" dirty="0"/>
          </a:p>
        </p:txBody>
      </p:sp>
      <p:sp>
        <p:nvSpPr>
          <p:cNvPr id="68" name="Rectangle 21"/>
          <p:cNvSpPr>
            <a:spLocks noChangeArrowheads="1"/>
          </p:cNvSpPr>
          <p:nvPr/>
        </p:nvSpPr>
        <p:spPr bwMode="auto">
          <a:xfrm>
            <a:off x="9585286" y="2821115"/>
            <a:ext cx="6732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000" b="1" dirty="0" smtClean="0"/>
              <a:t>4</a:t>
            </a:r>
            <a:endParaRPr lang="en-GB" sz="1000" b="1" dirty="0"/>
          </a:p>
        </p:txBody>
      </p:sp>
      <p:sp>
        <p:nvSpPr>
          <p:cNvPr id="69" name="Rectangle 21"/>
          <p:cNvSpPr>
            <a:spLocks noChangeArrowheads="1"/>
          </p:cNvSpPr>
          <p:nvPr/>
        </p:nvSpPr>
        <p:spPr bwMode="auto">
          <a:xfrm>
            <a:off x="9830213" y="2821115"/>
            <a:ext cx="6251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000" b="1" dirty="0" smtClean="0"/>
              <a:t>5</a:t>
            </a:r>
            <a:endParaRPr lang="en-GB" sz="1000" b="1" dirty="0"/>
          </a:p>
        </p:txBody>
      </p:sp>
      <p:sp>
        <p:nvSpPr>
          <p:cNvPr id="70" name="Rectangle 21"/>
          <p:cNvSpPr>
            <a:spLocks noChangeArrowheads="1"/>
          </p:cNvSpPr>
          <p:nvPr/>
        </p:nvSpPr>
        <p:spPr bwMode="auto">
          <a:xfrm>
            <a:off x="10193179" y="2916344"/>
            <a:ext cx="1555909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dirty="0" smtClean="0"/>
              <a:t>To be used as HIGHLIGHTER colour</a:t>
            </a:r>
            <a:endParaRPr lang="en-GB" sz="1200" b="1" dirty="0" smtClean="0"/>
          </a:p>
        </p:txBody>
      </p:sp>
      <p:sp>
        <p:nvSpPr>
          <p:cNvPr id="71" name="Text Placeholder 19">
            <a:extLst>
              <a:ext uri="{FF2B5EF4-FFF2-40B4-BE49-F238E27FC236}">
                <a16:creationId xmlns="" xmlns:a16="http://schemas.microsoft.com/office/drawing/2014/main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585097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+mn-lt"/>
              </a:rPr>
              <a:t>Charts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72" name="Rectangle 21"/>
          <p:cNvSpPr>
            <a:spLocks noChangeArrowheads="1"/>
          </p:cNvSpPr>
          <p:nvPr/>
        </p:nvSpPr>
        <p:spPr bwMode="auto">
          <a:xfrm>
            <a:off x="6019801" y="4152453"/>
            <a:ext cx="153549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dirty="0" smtClean="0"/>
              <a:t>Line Colour</a:t>
            </a:r>
            <a:br>
              <a:rPr lang="en-GB" sz="1200" dirty="0" smtClean="0"/>
            </a:br>
            <a:r>
              <a:rPr lang="en-GB" sz="1200" b="1" dirty="0" smtClean="0"/>
              <a:t>R: </a:t>
            </a:r>
            <a:r>
              <a:rPr lang="en-GB" sz="1200" dirty="0" smtClean="0"/>
              <a:t>127, </a:t>
            </a:r>
            <a:r>
              <a:rPr lang="en-GB" sz="1200" b="1" dirty="0" smtClean="0"/>
              <a:t>G: </a:t>
            </a:r>
            <a:r>
              <a:rPr lang="en-GB" sz="1200" dirty="0" smtClean="0"/>
              <a:t>127, </a:t>
            </a:r>
            <a:r>
              <a:rPr lang="en-GB" sz="1200" b="1" dirty="0" smtClean="0"/>
              <a:t>B: </a:t>
            </a:r>
            <a:r>
              <a:rPr lang="en-GB" sz="1200" dirty="0" smtClean="0"/>
              <a:t>127</a:t>
            </a:r>
          </a:p>
        </p:txBody>
      </p:sp>
      <p:sp>
        <p:nvSpPr>
          <p:cNvPr id="77" name="Freeform 76"/>
          <p:cNvSpPr/>
          <p:nvPr/>
        </p:nvSpPr>
        <p:spPr>
          <a:xfrm>
            <a:off x="5653088" y="4210201"/>
            <a:ext cx="366713" cy="153249"/>
          </a:xfrm>
          <a:custGeom>
            <a:avLst/>
            <a:gdLst>
              <a:gd name="connsiteX0" fmla="*/ 0 w 433388"/>
              <a:gd name="connsiteY0" fmla="*/ 0 h 109537"/>
              <a:gd name="connsiteX1" fmla="*/ 0 w 433388"/>
              <a:gd name="connsiteY1" fmla="*/ 109537 h 109537"/>
              <a:gd name="connsiteX2" fmla="*/ 433388 w 433388"/>
              <a:gd name="connsiteY2" fmla="*/ 109537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388" h="109537">
                <a:moveTo>
                  <a:pt x="0" y="0"/>
                </a:moveTo>
                <a:lnTo>
                  <a:pt x="0" y="109537"/>
                </a:lnTo>
                <a:lnTo>
                  <a:pt x="433388" y="109537"/>
                </a:lnTo>
              </a:path>
            </a:pathLst>
          </a:cu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Freeform 88"/>
          <p:cNvSpPr/>
          <p:nvPr/>
        </p:nvSpPr>
        <p:spPr>
          <a:xfrm>
            <a:off x="5198269" y="2093119"/>
            <a:ext cx="573881" cy="616744"/>
          </a:xfrm>
          <a:custGeom>
            <a:avLst/>
            <a:gdLst>
              <a:gd name="connsiteX0" fmla="*/ 0 w 573881"/>
              <a:gd name="connsiteY0" fmla="*/ 616744 h 616744"/>
              <a:gd name="connsiteX1" fmla="*/ 257175 w 573881"/>
              <a:gd name="connsiteY1" fmla="*/ 616744 h 616744"/>
              <a:gd name="connsiteX2" fmla="*/ 257175 w 573881"/>
              <a:gd name="connsiteY2" fmla="*/ 0 h 616744"/>
              <a:gd name="connsiteX3" fmla="*/ 573881 w 573881"/>
              <a:gd name="connsiteY3" fmla="*/ 0 h 616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881" h="616744">
                <a:moveTo>
                  <a:pt x="0" y="616744"/>
                </a:moveTo>
                <a:lnTo>
                  <a:pt x="257175" y="616744"/>
                </a:lnTo>
                <a:lnTo>
                  <a:pt x="257175" y="0"/>
                </a:lnTo>
                <a:lnTo>
                  <a:pt x="573881" y="0"/>
                </a:lnTo>
              </a:path>
            </a:pathLst>
          </a:cu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834313" y="3001367"/>
            <a:ext cx="177165" cy="1771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8076635" y="3001367"/>
            <a:ext cx="177165" cy="177165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8318957" y="3001367"/>
            <a:ext cx="177165" cy="177165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8561279" y="3001367"/>
            <a:ext cx="177165" cy="177165"/>
          </a:xfrm>
          <a:prstGeom prst="rect">
            <a:avLst/>
          </a:prstGeom>
          <a:solidFill>
            <a:schemeClr val="tx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8803601" y="3001367"/>
            <a:ext cx="177165" cy="17716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9045923" y="3001367"/>
            <a:ext cx="177165" cy="177165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9288245" y="3001367"/>
            <a:ext cx="177165" cy="177165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9530567" y="3001367"/>
            <a:ext cx="177165" cy="177165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9772889" y="3001367"/>
            <a:ext cx="177165" cy="177165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10015213" y="3001367"/>
            <a:ext cx="177165" cy="177165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495300" y="1600200"/>
            <a:ext cx="112014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/>
              <a:t>Guidelines</a:t>
            </a:r>
          </a:p>
        </p:txBody>
      </p:sp>
    </p:spTree>
    <p:extLst>
      <p:ext uri="{BB962C8B-B14F-4D97-AF65-F5344CB8AC3E}">
        <p14:creationId xmlns:p14="http://schemas.microsoft.com/office/powerpoint/2010/main" val="3095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3016718190"/>
              </p:ext>
            </p:extLst>
          </p:nvPr>
        </p:nvGraphicFramePr>
        <p:xfrm>
          <a:off x="7591424" y="2620086"/>
          <a:ext cx="2514600" cy="1847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 charts </a:t>
            </a:r>
            <a:r>
              <a:rPr lang="en-IN" dirty="0" smtClean="0"/>
              <a:t>(2/2</a:t>
            </a:r>
            <a:r>
              <a:rPr lang="en-IN" dirty="0"/>
              <a:t>)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="" xmlns:a16="http://schemas.microsoft.com/office/drawing/2014/main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585097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+mn-lt"/>
              </a:rPr>
              <a:t>Charts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056671940"/>
              </p:ext>
            </p:extLst>
          </p:nvPr>
        </p:nvGraphicFramePr>
        <p:xfrm>
          <a:off x="495300" y="2229113"/>
          <a:ext cx="5600700" cy="2570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9888106" y="2282706"/>
            <a:ext cx="18085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dirty="0"/>
              <a:t>C</a:t>
            </a:r>
            <a:r>
              <a:rPr lang="en-GB" sz="1200" dirty="0" smtClean="0"/>
              <a:t>olour of the line is GREY (</a:t>
            </a:r>
            <a:r>
              <a:rPr lang="en-GB" sz="1200" b="1" dirty="0" smtClean="0"/>
              <a:t>R: </a:t>
            </a:r>
            <a:r>
              <a:rPr lang="en-GB" sz="1200" dirty="0" smtClean="0"/>
              <a:t>127, </a:t>
            </a:r>
            <a:r>
              <a:rPr lang="en-GB" sz="1200" b="1" dirty="0" smtClean="0"/>
              <a:t>G: </a:t>
            </a:r>
            <a:r>
              <a:rPr lang="en-GB" sz="1200" dirty="0" smtClean="0"/>
              <a:t>127, </a:t>
            </a:r>
            <a:r>
              <a:rPr lang="en-GB" sz="1200" b="1" dirty="0" smtClean="0"/>
              <a:t>B: </a:t>
            </a:r>
            <a:r>
              <a:rPr lang="en-GB" sz="1200" dirty="0" smtClean="0"/>
              <a:t>127)</a:t>
            </a:r>
            <a:endParaRPr lang="en-GB" sz="12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882313" y="1897968"/>
            <a:ext cx="2005793" cy="3139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GB" sz="1200" b="1" dirty="0" smtClean="0">
                <a:solidFill>
                  <a:schemeClr val="accent2"/>
                </a:solidFill>
              </a:rPr>
              <a:t>Use this format to denote CAGR values in column charts</a:t>
            </a:r>
          </a:p>
        </p:txBody>
      </p:sp>
      <p:sp>
        <p:nvSpPr>
          <p:cNvPr id="22" name="Text Placeholder 27"/>
          <p:cNvSpPr txBox="1">
            <a:spLocks/>
          </p:cNvSpPr>
          <p:nvPr/>
        </p:nvSpPr>
        <p:spPr>
          <a:xfrm>
            <a:off x="495299" y="4938408"/>
            <a:ext cx="5372101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defRPr/>
            </a:pPr>
            <a:r>
              <a:rPr lang="en-GB" sz="1200" dirty="0" smtClean="0">
                <a:solidFill>
                  <a:schemeClr val="accent6"/>
                </a:solidFill>
              </a:rPr>
              <a:t>Always create charts in PowerPoint – if done in excel or word, they may be incompatible with OS other than windows</a:t>
            </a:r>
          </a:p>
        </p:txBody>
      </p:sp>
      <p:sp>
        <p:nvSpPr>
          <p:cNvPr id="24" name="AutoShape 2"/>
          <p:cNvSpPr>
            <a:spLocks noChangeArrowheads="1"/>
          </p:cNvSpPr>
          <p:nvPr/>
        </p:nvSpPr>
        <p:spPr bwMode="auto">
          <a:xfrm>
            <a:off x="9888106" y="3198167"/>
            <a:ext cx="18085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175E54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cs typeface="Arial" pitchFamily="34" charset="0"/>
              </a:rPr>
              <a:t>Note: There is no need to repeat “%” with figures</a:t>
            </a:r>
            <a:endParaRPr kumimoji="0" lang="en-GB" altLang="en-US" sz="20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cs typeface="Arial" pitchFamily="34" charset="0"/>
            </a:endParaRPr>
          </a:p>
        </p:txBody>
      </p:sp>
      <p:sp>
        <p:nvSpPr>
          <p:cNvPr id="25" name="AutoShape 2"/>
          <p:cNvSpPr>
            <a:spLocks noChangeArrowheads="1"/>
          </p:cNvSpPr>
          <p:nvPr/>
        </p:nvSpPr>
        <p:spPr bwMode="auto">
          <a:xfrm>
            <a:off x="2207985" y="1840556"/>
            <a:ext cx="217533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175E54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lnSpc>
                <a:spcPct val="90000"/>
              </a:lnSpc>
              <a:spcBef>
                <a:spcPts val="600"/>
              </a:spcBef>
            </a:pPr>
            <a:r>
              <a:rPr lang="en-US" altLang="en-US" sz="1200" b="1" dirty="0">
                <a:solidFill>
                  <a:schemeClr val="accent6"/>
                </a:solidFill>
                <a:cs typeface="Arial" pitchFamily="34" charset="0"/>
              </a:rPr>
              <a:t>Note: There is no need to repeat “million” with figures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008910" y="2578100"/>
            <a:ext cx="1661230" cy="683908"/>
          </a:xfrm>
          <a:prstGeom prst="straightConnector1">
            <a:avLst/>
          </a:pr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 Box 36"/>
          <p:cNvSpPr txBox="1">
            <a:spLocks noChangeArrowheads="1"/>
          </p:cNvSpPr>
          <p:nvPr/>
        </p:nvSpPr>
        <p:spPr bwMode="auto">
          <a:xfrm>
            <a:off x="8034310" y="2803152"/>
            <a:ext cx="1046480" cy="27432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accent6"/>
                </a:solidFill>
              </a:rPr>
              <a:t>CAGR: 29.8%</a:t>
            </a:r>
            <a:endParaRPr lang="en-GB" sz="1200" b="1" dirty="0">
              <a:solidFill>
                <a:schemeClr val="accent6"/>
              </a:solidFill>
            </a:endParaRPr>
          </a:p>
        </p:txBody>
      </p:sp>
      <p:sp>
        <p:nvSpPr>
          <p:cNvPr id="16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95300" y="1600200"/>
            <a:ext cx="112014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/>
              <a:t>Guidelines</a:t>
            </a:r>
          </a:p>
        </p:txBody>
      </p:sp>
    </p:spTree>
    <p:extLst>
      <p:ext uri="{BB962C8B-B14F-4D97-AF65-F5344CB8AC3E}">
        <p14:creationId xmlns:p14="http://schemas.microsoft.com/office/powerpoint/2010/main" val="78331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 chart themes</a:t>
            </a:r>
          </a:p>
        </p:txBody>
      </p:sp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1365863605"/>
              </p:ext>
            </p:extLst>
          </p:nvPr>
        </p:nvGraphicFramePr>
        <p:xfrm>
          <a:off x="505382" y="1869751"/>
          <a:ext cx="3326389" cy="202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Text Placeholder 19">
            <a:extLst>
              <a:ext uri="{FF2B5EF4-FFF2-40B4-BE49-F238E27FC236}">
                <a16:creationId xmlns="" xmlns:a16="http://schemas.microsoft.com/office/drawing/2014/main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585097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+mn-lt"/>
              </a:rPr>
              <a:t>Charts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graphicFrame>
        <p:nvGraphicFramePr>
          <p:cNvPr id="34" name="Chart 33"/>
          <p:cNvGraphicFramePr/>
          <p:nvPr>
            <p:extLst>
              <p:ext uri="{D42A27DB-BD31-4B8C-83A1-F6EECF244321}">
                <p14:modId xmlns:p14="http://schemas.microsoft.com/office/powerpoint/2010/main" val="511022102"/>
              </p:ext>
            </p:extLst>
          </p:nvPr>
        </p:nvGraphicFramePr>
        <p:xfrm>
          <a:off x="6324600" y="1869751"/>
          <a:ext cx="3326389" cy="202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3440005937"/>
              </p:ext>
            </p:extLst>
          </p:nvPr>
        </p:nvGraphicFramePr>
        <p:xfrm>
          <a:off x="6324600" y="4127945"/>
          <a:ext cx="3326389" cy="202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6" name="Chart 35"/>
          <p:cNvGraphicFramePr/>
          <p:nvPr>
            <p:extLst>
              <p:ext uri="{D42A27DB-BD31-4B8C-83A1-F6EECF244321}">
                <p14:modId xmlns:p14="http://schemas.microsoft.com/office/powerpoint/2010/main" val="1916959467"/>
              </p:ext>
            </p:extLst>
          </p:nvPr>
        </p:nvGraphicFramePr>
        <p:xfrm>
          <a:off x="505382" y="4127945"/>
          <a:ext cx="3326389" cy="202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3662267" y="2490807"/>
            <a:ext cx="2205134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1: </a:t>
            </a:r>
            <a:r>
              <a:rPr lang="en-GB" sz="1200" dirty="0" smtClean="0"/>
              <a:t>Select the chart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2: </a:t>
            </a:r>
            <a:r>
              <a:rPr lang="en-GB" sz="1200" dirty="0" smtClean="0"/>
              <a:t>click on design tab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3: </a:t>
            </a:r>
            <a:r>
              <a:rPr lang="en-GB" sz="1200" dirty="0" smtClean="0"/>
              <a:t>Go to change colours</a:t>
            </a:r>
          </a:p>
          <a:p>
            <a:pPr defTabSz="501650"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4: </a:t>
            </a:r>
            <a:r>
              <a:rPr lang="en-GB" sz="1200" dirty="0" smtClean="0"/>
              <a:t>Use the first row of 	colourful</a:t>
            </a:r>
          </a:p>
        </p:txBody>
      </p:sp>
      <p:sp>
        <p:nvSpPr>
          <p:cNvPr id="38" name="Rectangle 21"/>
          <p:cNvSpPr>
            <a:spLocks noChangeArrowheads="1"/>
          </p:cNvSpPr>
          <p:nvPr/>
        </p:nvSpPr>
        <p:spPr bwMode="auto">
          <a:xfrm>
            <a:off x="9610219" y="2490807"/>
            <a:ext cx="24337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1: </a:t>
            </a:r>
            <a:r>
              <a:rPr lang="en-GB" sz="1200" dirty="0" smtClean="0"/>
              <a:t>Select the chart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2: </a:t>
            </a:r>
            <a:r>
              <a:rPr lang="en-GB" sz="1200" dirty="0" smtClean="0"/>
              <a:t>click on design tab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3: </a:t>
            </a:r>
            <a:r>
              <a:rPr lang="en-GB" sz="1200" dirty="0" smtClean="0"/>
              <a:t>Go to change colours</a:t>
            </a:r>
          </a:p>
          <a:p>
            <a:pPr defTabSz="500063"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4: </a:t>
            </a:r>
            <a:r>
              <a:rPr lang="en-GB" sz="1200" dirty="0" smtClean="0"/>
              <a:t>Use the second row of 	Monochromatic</a:t>
            </a: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3662267" y="4682445"/>
            <a:ext cx="24337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1: </a:t>
            </a:r>
            <a:r>
              <a:rPr lang="en-GB" sz="1200" dirty="0" smtClean="0"/>
              <a:t>Select the chart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2: </a:t>
            </a:r>
            <a:r>
              <a:rPr lang="en-GB" sz="1200" dirty="0" smtClean="0"/>
              <a:t>click on design tab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3: </a:t>
            </a:r>
            <a:r>
              <a:rPr lang="en-GB" sz="1200" dirty="0" smtClean="0"/>
              <a:t>Go to change colours</a:t>
            </a:r>
          </a:p>
          <a:p>
            <a:pPr defTabSz="500063"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4: </a:t>
            </a:r>
            <a:r>
              <a:rPr lang="en-GB" sz="1200" dirty="0" smtClean="0"/>
              <a:t>Use the third row of 	Monochromatic</a:t>
            </a: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9610219" y="4682445"/>
            <a:ext cx="24337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1: </a:t>
            </a:r>
            <a:r>
              <a:rPr lang="en-GB" sz="1200" dirty="0" smtClean="0"/>
              <a:t>Select the chart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2: </a:t>
            </a:r>
            <a:r>
              <a:rPr lang="en-GB" sz="1200" dirty="0" smtClean="0"/>
              <a:t>click on design tab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3: </a:t>
            </a:r>
            <a:r>
              <a:rPr lang="en-GB" sz="1200" dirty="0" smtClean="0"/>
              <a:t>Go to change colours</a:t>
            </a:r>
          </a:p>
          <a:p>
            <a:pPr defTabSz="500063"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4: </a:t>
            </a:r>
            <a:r>
              <a:rPr lang="en-GB" sz="1200" dirty="0" smtClean="0"/>
              <a:t>Use the sixth row of 	Monochromatic</a:t>
            </a:r>
          </a:p>
        </p:txBody>
      </p:sp>
      <p:sp>
        <p:nvSpPr>
          <p:cNvPr id="14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95300" y="1600200"/>
            <a:ext cx="112014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/>
              <a:t>Colour options for Cluster Column charts</a:t>
            </a:r>
          </a:p>
        </p:txBody>
      </p:sp>
    </p:spTree>
    <p:extLst>
      <p:ext uri="{BB962C8B-B14F-4D97-AF65-F5344CB8AC3E}">
        <p14:creationId xmlns:p14="http://schemas.microsoft.com/office/powerpoint/2010/main" val="35496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371254244"/>
              </p:ext>
            </p:extLst>
          </p:nvPr>
        </p:nvGraphicFramePr>
        <p:xfrm>
          <a:off x="495298" y="4265182"/>
          <a:ext cx="5372101" cy="1698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711951826"/>
              </p:ext>
            </p:extLst>
          </p:nvPr>
        </p:nvGraphicFramePr>
        <p:xfrm>
          <a:off x="495298" y="2005781"/>
          <a:ext cx="5372101" cy="1698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Stacked column chart themes</a:t>
            </a:r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1996907548"/>
              </p:ext>
            </p:extLst>
          </p:nvPr>
        </p:nvGraphicFramePr>
        <p:xfrm>
          <a:off x="6324600" y="4265182"/>
          <a:ext cx="5372101" cy="1698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1947491661"/>
              </p:ext>
            </p:extLst>
          </p:nvPr>
        </p:nvGraphicFramePr>
        <p:xfrm>
          <a:off x="6324600" y="2005781"/>
          <a:ext cx="5372101" cy="1698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Text Placeholder 19">
            <a:extLst>
              <a:ext uri="{FF2B5EF4-FFF2-40B4-BE49-F238E27FC236}">
                <a16:creationId xmlns="" xmlns:a16="http://schemas.microsoft.com/office/drawing/2014/main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585097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+mn-lt"/>
              </a:rPr>
              <a:t>Charts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4630" y="2249523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404630" y="2249523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674630" y="2249523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957330" y="2249523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134630" y="4511954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404630" y="4511954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674630" y="4511954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957330" y="4511954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951230" y="2249523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221230" y="2249523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9491230" y="2249523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0773930" y="2249523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1230" y="4511954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221230" y="4511954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9491230" y="4511954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0773930" y="4511954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32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95300" y="1600200"/>
            <a:ext cx="112014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/>
              <a:t>Colour options for stacked column charts</a:t>
            </a:r>
          </a:p>
        </p:txBody>
      </p:sp>
    </p:spTree>
    <p:extLst>
      <p:ext uri="{BB962C8B-B14F-4D97-AF65-F5344CB8AC3E}">
        <p14:creationId xmlns:p14="http://schemas.microsoft.com/office/powerpoint/2010/main" val="14536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Pie chart themes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="" xmlns:a16="http://schemas.microsoft.com/office/drawing/2014/main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585097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</a:rPr>
              <a:t>Charts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5300" y="4847193"/>
            <a:ext cx="11201400" cy="12311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ts val="900"/>
              <a:buFont typeface="Wingdings 3" panose="05040102010807070707" pitchFamily="18" charset="2"/>
              <a:buChar char=""/>
            </a:pPr>
            <a:r>
              <a:rPr lang="en-GB" sz="1200" dirty="0">
                <a:solidFill>
                  <a:srgbClr val="1E2A39"/>
                </a:solidFill>
                <a:latin typeface="+mj-lt"/>
                <a:ea typeface="Corbel" panose="020B0503020204020204" pitchFamily="34" charset="0"/>
                <a:cs typeface="Arial" panose="020B0604020202020204" pitchFamily="34" charset="0"/>
              </a:rPr>
              <a:t>Use this format to depict 100% or total value of the pie charts; this box can be placed anywhere around this chart, depending on overall aesthetics</a:t>
            </a:r>
            <a:endParaRPr lang="en-IN" sz="1200" dirty="0">
              <a:solidFill>
                <a:srgbClr val="1E2A39"/>
              </a:solidFill>
              <a:latin typeface="+mj-lt"/>
              <a:ea typeface="Corbel" panose="020B050302020402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ts val="900"/>
              <a:buFont typeface="Wingdings 3" panose="05040102010807070707" pitchFamily="18" charset="2"/>
              <a:buChar char=""/>
            </a:pPr>
            <a:r>
              <a:rPr lang="en-GB" sz="1200" dirty="0">
                <a:solidFill>
                  <a:srgbClr val="1E2A39"/>
                </a:solidFill>
                <a:latin typeface="+mj-lt"/>
                <a:ea typeface="Corbel" panose="020B0503020204020204" pitchFamily="34" charset="0"/>
                <a:cs typeface="Arial" panose="020B0604020202020204" pitchFamily="34" charset="0"/>
              </a:rPr>
              <a:t>Format for chart titles/headlines in pies is the same as column charts </a:t>
            </a:r>
            <a:endParaRPr lang="en-IN" sz="1200" dirty="0">
              <a:solidFill>
                <a:srgbClr val="1E2A39"/>
              </a:solidFill>
              <a:latin typeface="+mj-lt"/>
              <a:ea typeface="Corbel" panose="020B0503020204020204" pitchFamily="34" charset="0"/>
              <a:cs typeface="Arial" panose="020B0604020202020204" pitchFamily="34" charset="0"/>
            </a:endParaRPr>
          </a:p>
          <a:p>
            <a:pPr marL="400050" lvl="1" indent="-171450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GB" sz="1100" dirty="0">
                <a:solidFill>
                  <a:srgbClr val="1E2A39"/>
                </a:solidFill>
                <a:latin typeface="+mj-lt"/>
                <a:ea typeface="Corbel" panose="020B0503020204020204" pitchFamily="34" charset="0"/>
                <a:cs typeface="Arial" panose="020B0604020202020204" pitchFamily="34" charset="0"/>
              </a:rPr>
              <a:t>First line – what the chart depicts; SHIFT + ENTER; Second line – units followed by time duration </a:t>
            </a:r>
            <a:endParaRPr lang="en-IN" sz="1100" dirty="0">
              <a:solidFill>
                <a:srgbClr val="1E2A39"/>
              </a:solidFill>
              <a:latin typeface="+mj-lt"/>
              <a:ea typeface="Corbel" panose="020B050302020402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ts val="900"/>
              <a:buFont typeface="Wingdings 3" panose="05040102010807070707" pitchFamily="18" charset="2"/>
              <a:buChar char=""/>
              <a:tabLst>
                <a:tab pos="228600" algn="l"/>
              </a:tabLst>
            </a:pPr>
            <a:r>
              <a:rPr lang="en-GB" sz="1200" dirty="0">
                <a:solidFill>
                  <a:srgbClr val="1E2A39"/>
                </a:solidFill>
                <a:latin typeface="+mj-lt"/>
                <a:ea typeface="Corbel" panose="020B0503020204020204" pitchFamily="34" charset="0"/>
                <a:cs typeface="Arial" panose="020B0604020202020204" pitchFamily="34" charset="0"/>
              </a:rPr>
              <a:t>ALWAYS give the details of what 100% share of the </a:t>
            </a:r>
            <a:r>
              <a:rPr lang="en-GB" sz="1200" dirty="0" smtClean="0">
                <a:solidFill>
                  <a:srgbClr val="1E2A39"/>
                </a:solidFill>
                <a:latin typeface="+mj-lt"/>
                <a:ea typeface="Corbel" panose="020B0503020204020204" pitchFamily="34" charset="0"/>
                <a:cs typeface="Arial" panose="020B0604020202020204" pitchFamily="34" charset="0"/>
              </a:rPr>
              <a:t>pie </a:t>
            </a:r>
            <a:r>
              <a:rPr lang="en-GB" sz="1200" dirty="0">
                <a:solidFill>
                  <a:srgbClr val="1E2A39"/>
                </a:solidFill>
                <a:latin typeface="+mj-lt"/>
                <a:ea typeface="Corbel" panose="020B0503020204020204" pitchFamily="34" charset="0"/>
                <a:cs typeface="Arial" panose="020B0604020202020204" pitchFamily="34" charset="0"/>
              </a:rPr>
              <a:t>represents in terms of value or volume</a:t>
            </a:r>
            <a:endParaRPr lang="en-IN" sz="1200" dirty="0">
              <a:solidFill>
                <a:srgbClr val="1E2A39"/>
              </a:solidFill>
              <a:latin typeface="+mj-lt"/>
              <a:ea typeface="Corbel" panose="020B050302020402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ts val="900"/>
              <a:buFont typeface="Wingdings 3" panose="05040102010807070707" pitchFamily="18" charset="2"/>
              <a:buChar char=""/>
              <a:tabLst>
                <a:tab pos="228600" algn="l"/>
              </a:tabLst>
            </a:pPr>
            <a:r>
              <a:rPr lang="en-GB" sz="1200" dirty="0">
                <a:solidFill>
                  <a:srgbClr val="1E2A39"/>
                </a:solidFill>
                <a:latin typeface="+mj-lt"/>
                <a:ea typeface="Corbel" panose="020B0503020204020204" pitchFamily="34" charset="0"/>
                <a:cs typeface="Arial" panose="020B0604020202020204" pitchFamily="34" charset="0"/>
              </a:rPr>
              <a:t>3D charts are not allowed</a:t>
            </a:r>
            <a:endParaRPr lang="en-IN" sz="1200" dirty="0">
              <a:solidFill>
                <a:srgbClr val="1E2A39"/>
              </a:solidFill>
              <a:latin typeface="+mj-lt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676737796"/>
              </p:ext>
            </p:extLst>
          </p:nvPr>
        </p:nvGraphicFramePr>
        <p:xfrm>
          <a:off x="495299" y="2070444"/>
          <a:ext cx="283464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52166" y="4356974"/>
            <a:ext cx="1423602" cy="29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0" rIns="9144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b="1" kern="1200" dirty="0">
                <a:solidFill>
                  <a:srgbClr val="7CCC4E"/>
                </a:solidFill>
                <a:effectLst/>
                <a:latin typeface="+mj-lt"/>
                <a:ea typeface="Times New Roman" panose="02020603050405020304" pitchFamily="18" charset="0"/>
                <a:cs typeface="Nirmala UI" panose="020B0502040204020203" pitchFamily="34" charset="0"/>
              </a:rPr>
              <a:t>100% = $X million</a:t>
            </a:r>
            <a:endParaRPr lang="en-IN" sz="1200" b="1" kern="1200" dirty="0">
              <a:solidFill>
                <a:srgbClr val="7CCC4E"/>
              </a:solidFill>
              <a:effectLst/>
              <a:latin typeface="+mj-lt"/>
              <a:ea typeface="Times New Roman" panose="02020603050405020304" pitchFamily="18" charset="0"/>
              <a:cs typeface="Nirmala UI" panose="020B0502040204020203" pitchFamily="34" charset="0"/>
            </a:endParaRPr>
          </a:p>
        </p:txBody>
      </p:sp>
      <p:sp>
        <p:nvSpPr>
          <p:cNvPr id="39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graphicFrame>
        <p:nvGraphicFramePr>
          <p:cNvPr id="45" name="Chart 44"/>
          <p:cNvGraphicFramePr/>
          <p:nvPr>
            <p:extLst>
              <p:ext uri="{D42A27DB-BD31-4B8C-83A1-F6EECF244321}">
                <p14:modId xmlns:p14="http://schemas.microsoft.com/office/powerpoint/2010/main" val="3145115745"/>
              </p:ext>
            </p:extLst>
          </p:nvPr>
        </p:nvGraphicFramePr>
        <p:xfrm>
          <a:off x="3335520" y="2070444"/>
          <a:ext cx="283464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3676412549"/>
              </p:ext>
            </p:extLst>
          </p:nvPr>
        </p:nvGraphicFramePr>
        <p:xfrm>
          <a:off x="6175741" y="2070444"/>
          <a:ext cx="283464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7" name="Chart 46"/>
          <p:cNvGraphicFramePr/>
          <p:nvPr>
            <p:extLst>
              <p:ext uri="{D42A27DB-BD31-4B8C-83A1-F6EECF244321}">
                <p14:modId xmlns:p14="http://schemas.microsoft.com/office/powerpoint/2010/main" val="293281793"/>
              </p:ext>
            </p:extLst>
          </p:nvPr>
        </p:nvGraphicFramePr>
        <p:xfrm>
          <a:off x="9015963" y="2070444"/>
          <a:ext cx="283464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3911907" y="4356974"/>
            <a:ext cx="1423602" cy="29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0" rIns="9144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b="1" kern="1200" dirty="0">
                <a:solidFill>
                  <a:srgbClr val="7CCC4E"/>
                </a:solidFill>
                <a:effectLst/>
                <a:latin typeface="+mj-lt"/>
                <a:ea typeface="Times New Roman" panose="02020603050405020304" pitchFamily="18" charset="0"/>
                <a:cs typeface="Nirmala UI" panose="020B0502040204020203" pitchFamily="34" charset="0"/>
              </a:rPr>
              <a:t>100% = $X million</a:t>
            </a:r>
            <a:endParaRPr lang="en-IN" sz="1200" b="1" kern="1200" dirty="0">
              <a:solidFill>
                <a:srgbClr val="7CCC4E"/>
              </a:solidFill>
              <a:effectLst/>
              <a:latin typeface="+mj-lt"/>
              <a:ea typeface="Times New Roman" panose="02020603050405020304" pitchFamily="18" charset="0"/>
              <a:cs typeface="Nirmala UI" panose="020B0502040204020203" pitchFamily="34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744754" y="4356974"/>
            <a:ext cx="1423602" cy="29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0" rIns="9144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b="1" kern="1200" dirty="0">
                <a:solidFill>
                  <a:srgbClr val="7CCC4E"/>
                </a:solidFill>
                <a:effectLst/>
                <a:latin typeface="+mj-lt"/>
                <a:ea typeface="Times New Roman" panose="02020603050405020304" pitchFamily="18" charset="0"/>
                <a:cs typeface="Nirmala UI" panose="020B0502040204020203" pitchFamily="34" charset="0"/>
              </a:rPr>
              <a:t>100% = $X million</a:t>
            </a:r>
            <a:endParaRPr lang="en-IN" sz="1200" b="1" kern="1200" dirty="0">
              <a:solidFill>
                <a:srgbClr val="7CCC4E"/>
              </a:solidFill>
              <a:effectLst/>
              <a:latin typeface="+mj-lt"/>
              <a:ea typeface="Times New Roman" panose="02020603050405020304" pitchFamily="18" charset="0"/>
              <a:cs typeface="Nirmala UI" panose="020B0502040204020203" pitchFamily="34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9568636" y="4356974"/>
            <a:ext cx="1423602" cy="29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0" rIns="9144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b="1" kern="1200" dirty="0">
                <a:solidFill>
                  <a:srgbClr val="7CCC4E"/>
                </a:solidFill>
                <a:effectLst/>
                <a:latin typeface="+mj-lt"/>
                <a:ea typeface="Times New Roman" panose="02020603050405020304" pitchFamily="18" charset="0"/>
                <a:cs typeface="Nirmala UI" panose="020B0502040204020203" pitchFamily="34" charset="0"/>
              </a:rPr>
              <a:t>100% = $X million</a:t>
            </a:r>
            <a:endParaRPr lang="en-IN" sz="1200" b="1" kern="1200" dirty="0">
              <a:solidFill>
                <a:srgbClr val="7CCC4E"/>
              </a:solidFill>
              <a:effectLst/>
              <a:latin typeface="+mj-lt"/>
              <a:ea typeface="Times New Roman" panose="02020603050405020304" pitchFamily="18" charset="0"/>
              <a:cs typeface="Nirmala UI" panose="020B0502040204020203" pitchFamily="34" charset="0"/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495300" y="1600200"/>
            <a:ext cx="112014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/>
              <a:t>Colour options for pie charts</a:t>
            </a:r>
          </a:p>
        </p:txBody>
      </p:sp>
    </p:spTree>
    <p:extLst>
      <p:ext uri="{BB962C8B-B14F-4D97-AF65-F5344CB8AC3E}">
        <p14:creationId xmlns:p14="http://schemas.microsoft.com/office/powerpoint/2010/main" val="255819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Use the following format to write quotes; copy paste this box and change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text </a:t>
            </a:r>
            <a:r>
              <a:rPr lang="en-US" dirty="0"/>
              <a:t>within</a:t>
            </a:r>
            <a:endParaRPr lang="en-IN" dirty="0"/>
          </a:p>
        </p:txBody>
      </p:sp>
      <p:sp>
        <p:nvSpPr>
          <p:cNvPr id="23" name="Text Placeholder 19">
            <a:extLst>
              <a:ext uri="{FF2B5EF4-FFF2-40B4-BE49-F238E27FC236}">
                <a16:creationId xmlns="" xmlns:a16="http://schemas.microsoft.com/office/drawing/2014/main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647613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+mn-lt"/>
              </a:rPr>
              <a:t>Quotes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771801" y="2857505"/>
            <a:ext cx="5153024" cy="125572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1400" i="1" dirty="0" smtClean="0">
                <a:solidFill>
                  <a:schemeClr val="accent1"/>
                </a:solidFill>
              </a:rPr>
              <a:t>“Most firms are taking a ‘toe in the water’ approach, outsourcing one or two categories at a time, and testing the temperature as they go. But companies are beginning to realize that to present a viable business case to PO vendors, they must expand their approach and outsource a wider list of categories.”</a:t>
            </a:r>
            <a:r>
              <a:rPr lang="en-GB" sz="1400" dirty="0" smtClean="0">
                <a:solidFill>
                  <a:schemeClr val="accent1"/>
                </a:solidFill>
              </a:rPr>
              <a:t> – </a:t>
            </a:r>
            <a:r>
              <a:rPr lang="en-GB" sz="1400" b="1" dirty="0" smtClean="0">
                <a:solidFill>
                  <a:schemeClr val="accent1"/>
                </a:solidFill>
              </a:rPr>
              <a:t>Rachael Stormonth, Vice President, NelsonHall (October 2009)</a:t>
            </a:r>
            <a:endParaRPr lang="en-GB" sz="1400" b="1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40313" y="4164568"/>
            <a:ext cx="3816000" cy="3693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Use spaced en dash before writing the name/credentials of the speaker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07627" y="3105834"/>
            <a:ext cx="3241257" cy="6463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Quote to be in </a:t>
            </a:r>
            <a:r>
              <a:rPr lang="en-US" sz="1400" dirty="0" smtClean="0">
                <a:solidFill>
                  <a:schemeClr val="tx1"/>
                </a:solidFill>
              </a:rPr>
              <a:t>CORBEL </a:t>
            </a:r>
            <a:r>
              <a:rPr lang="en-US" sz="1400" dirty="0">
                <a:solidFill>
                  <a:schemeClr val="tx1"/>
                </a:solidFill>
              </a:rPr>
              <a:t>size </a:t>
            </a:r>
            <a:r>
              <a:rPr lang="en-US" sz="1400" dirty="0" smtClean="0">
                <a:solidFill>
                  <a:schemeClr val="tx1"/>
                </a:solidFill>
              </a:rPr>
              <a:t>14 </a:t>
            </a:r>
            <a:r>
              <a:rPr lang="en-US" sz="1400" dirty="0">
                <a:solidFill>
                  <a:schemeClr val="tx1"/>
                </a:solidFill>
              </a:rPr>
              <a:t>and </a:t>
            </a:r>
            <a:r>
              <a:rPr lang="en-US" sz="1400" i="1" dirty="0">
                <a:solidFill>
                  <a:schemeClr val="tx1"/>
                </a:solidFill>
              </a:rPr>
              <a:t>Italics</a:t>
            </a:r>
          </a:p>
          <a:p>
            <a:r>
              <a:rPr lang="en-US" sz="1400" dirty="0">
                <a:solidFill>
                  <a:schemeClr val="tx1"/>
                </a:solidFill>
              </a:rPr>
              <a:t>Person details in </a:t>
            </a:r>
            <a:r>
              <a:rPr lang="en-US" sz="1400" dirty="0" smtClean="0">
                <a:solidFill>
                  <a:schemeClr val="tx1"/>
                </a:solidFill>
              </a:rPr>
              <a:t>CORBEL </a:t>
            </a:r>
            <a:r>
              <a:rPr lang="en-US" sz="1400" dirty="0">
                <a:solidFill>
                  <a:schemeClr val="tx1"/>
                </a:solidFill>
              </a:rPr>
              <a:t>size </a:t>
            </a:r>
            <a:r>
              <a:rPr lang="en-US" sz="1400" dirty="0" smtClean="0">
                <a:solidFill>
                  <a:schemeClr val="tx1"/>
                </a:solidFill>
              </a:rPr>
              <a:t>14 </a:t>
            </a:r>
            <a:r>
              <a:rPr lang="en-US" sz="1400" b="1" dirty="0" smtClean="0">
                <a:solidFill>
                  <a:schemeClr val="tx1"/>
                </a:solidFill>
              </a:rPr>
              <a:t>Bold</a:t>
            </a:r>
          </a:p>
          <a:p>
            <a:r>
              <a:rPr lang="fr-FR" sz="1400" dirty="0">
                <a:solidFill>
                  <a:schemeClr val="tx1"/>
                </a:solidFill>
              </a:rPr>
              <a:t>Font </a:t>
            </a:r>
            <a:r>
              <a:rPr lang="fr-FR" sz="1400" dirty="0" smtClean="0">
                <a:solidFill>
                  <a:schemeClr val="tx1"/>
                </a:solidFill>
              </a:rPr>
              <a:t>colour </a:t>
            </a:r>
            <a:r>
              <a:rPr lang="fr-FR" sz="1400" b="1" dirty="0" smtClean="0">
                <a:solidFill>
                  <a:schemeClr val="tx1"/>
                </a:solidFill>
              </a:rPr>
              <a:t>R: </a:t>
            </a:r>
            <a:r>
              <a:rPr lang="fr-FR" sz="1400" dirty="0" smtClean="0">
                <a:solidFill>
                  <a:schemeClr val="tx1"/>
                </a:solidFill>
              </a:rPr>
              <a:t>0</a:t>
            </a:r>
            <a:r>
              <a:rPr lang="fr-FR" sz="1400" b="1" dirty="0" smtClean="0">
                <a:solidFill>
                  <a:schemeClr val="tx1"/>
                </a:solidFill>
              </a:rPr>
              <a:t>, G: </a:t>
            </a:r>
            <a:r>
              <a:rPr lang="fr-FR" sz="1400" dirty="0" smtClean="0">
                <a:solidFill>
                  <a:schemeClr val="tx1"/>
                </a:solidFill>
              </a:rPr>
              <a:t>114</a:t>
            </a:r>
            <a:r>
              <a:rPr lang="fr-FR" sz="1400" b="1" dirty="0" smtClean="0">
                <a:solidFill>
                  <a:schemeClr val="tx1"/>
                </a:solidFill>
              </a:rPr>
              <a:t>, B: </a:t>
            </a:r>
            <a:r>
              <a:rPr lang="fr-FR" sz="1400" dirty="0" smtClean="0">
                <a:solidFill>
                  <a:schemeClr val="tx1"/>
                </a:solidFill>
              </a:rPr>
              <a:t>102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2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95300" y="1600200"/>
            <a:ext cx="112014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/>
              <a:t>DOUBLE QUOTES and NOT SINGLE; however, use single quotes to highlight phrase/term with a quotation</a:t>
            </a:r>
          </a:p>
        </p:txBody>
      </p:sp>
    </p:spTree>
    <p:extLst>
      <p:ext uri="{BB962C8B-B14F-4D97-AF65-F5344CB8AC3E}">
        <p14:creationId xmlns:p14="http://schemas.microsoft.com/office/powerpoint/2010/main" val="41955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Grouping, alignment and spell check of objects</a:t>
            </a:r>
            <a:endParaRPr lang="en-IN" dirty="0"/>
          </a:p>
        </p:txBody>
      </p:sp>
      <p:sp>
        <p:nvSpPr>
          <p:cNvPr id="23" name="Text Placeholder 19">
            <a:extLst>
              <a:ext uri="{FF2B5EF4-FFF2-40B4-BE49-F238E27FC236}">
                <a16:creationId xmlns="" xmlns:a16="http://schemas.microsoft.com/office/drawing/2014/main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3393558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+mn-lt"/>
              </a:rPr>
              <a:t>Grouping, Alignment, and Spell Check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1" name="Text Placeholder 14"/>
          <p:cNvSpPr txBox="1">
            <a:spLocks/>
          </p:cNvSpPr>
          <p:nvPr/>
        </p:nvSpPr>
        <p:spPr>
          <a:xfrm>
            <a:off x="495300" y="1600200"/>
            <a:ext cx="5372100" cy="2668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Grouping Objects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11072" y="1842850"/>
            <a:ext cx="3273528" cy="73866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Always GROUP objects, especially Graphs/Charts – GROUP the Graph/Chart, the Heading and any other text box (for example CAGR) used – THIS PREVENTS THE OBJECTS FROM MOVING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76845" y="2084013"/>
            <a:ext cx="1240226" cy="1171324"/>
          </a:xfrm>
          <a:prstGeom prst="rect">
            <a:avLst/>
          </a:prstGeom>
        </p:spPr>
      </p:pic>
      <p:sp>
        <p:nvSpPr>
          <p:cNvPr id="16" name="Text Placeholder 14"/>
          <p:cNvSpPr txBox="1">
            <a:spLocks/>
          </p:cNvSpPr>
          <p:nvPr/>
        </p:nvSpPr>
        <p:spPr>
          <a:xfrm>
            <a:off x="6324600" y="1600200"/>
            <a:ext cx="5372100" cy="2668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Aligning Objects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40372" y="1842850"/>
            <a:ext cx="3133828" cy="74174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246063" indent="-246063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</a:pPr>
            <a:r>
              <a:rPr lang="en-US" sz="1200" dirty="0">
                <a:solidFill>
                  <a:schemeClr val="tx1"/>
                </a:solidFill>
              </a:rPr>
              <a:t>The alignment tool is used to relatively place different objects on a slide</a:t>
            </a:r>
          </a:p>
          <a:p>
            <a:pPr marL="246063" indent="-246063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</a:pPr>
            <a:r>
              <a:rPr lang="en-US" sz="1200" dirty="0">
                <a:solidFill>
                  <a:schemeClr val="tx1"/>
                </a:solidFill>
              </a:rPr>
              <a:t>Chart headings and chart objects must be center aligned with respect to each other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31400" y="1600200"/>
            <a:ext cx="1647825" cy="2609850"/>
          </a:xfrm>
          <a:prstGeom prst="rect">
            <a:avLst/>
          </a:prstGeom>
        </p:spPr>
      </p:pic>
      <p:sp>
        <p:nvSpPr>
          <p:cNvPr id="20" name="Text Placeholder 14"/>
          <p:cNvSpPr txBox="1">
            <a:spLocks/>
          </p:cNvSpPr>
          <p:nvPr/>
        </p:nvSpPr>
        <p:spPr>
          <a:xfrm>
            <a:off x="495300" y="4137518"/>
            <a:ext cx="5372100" cy="2668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Spell Check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95300" y="4402280"/>
            <a:ext cx="11201400" cy="113877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</a:pPr>
            <a:r>
              <a:rPr lang="en-US" sz="1200" dirty="0">
                <a:solidFill>
                  <a:schemeClr val="tx1"/>
                </a:solidFill>
              </a:rPr>
              <a:t>After creating the slides, select all data on each slide individually (using CTRL + A) and set the default language as the Language (UK/US) required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</a:pPr>
            <a:r>
              <a:rPr lang="en-US" sz="1200" dirty="0">
                <a:solidFill>
                  <a:schemeClr val="tx1"/>
                </a:solidFill>
              </a:rPr>
              <a:t>This does not work for TABLES, which need to be separately selected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</a:pPr>
            <a:r>
              <a:rPr lang="en-US" sz="1200" dirty="0">
                <a:solidFill>
                  <a:schemeClr val="tx1"/>
                </a:solidFill>
              </a:rPr>
              <a:t>After this exercise, carry out a spell check </a:t>
            </a:r>
          </a:p>
          <a:p>
            <a:pPr marL="403225" lvl="1" indent="-174625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tx1"/>
                </a:solidFill>
              </a:rPr>
              <a:t>F7 is the shortcut for Spell Check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</a:pPr>
            <a:r>
              <a:rPr lang="en-US" sz="1200" dirty="0">
                <a:solidFill>
                  <a:schemeClr val="tx1"/>
                </a:solidFill>
              </a:rPr>
              <a:t>Spell Check does not work for Word Art or Charts/Graphs – be careful when entering text in a chart</a:t>
            </a: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400" y="5840459"/>
            <a:ext cx="838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</p:spTree>
    <p:extLst>
      <p:ext uri="{BB962C8B-B14F-4D97-AF65-F5344CB8AC3E}">
        <p14:creationId xmlns:p14="http://schemas.microsoft.com/office/powerpoint/2010/main" val="243821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key points to be considered while creating slides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When including pictures in a presentation, adopt the following to ensure</a:t>
            </a:r>
            <a:br>
              <a:rPr lang="en-IN" dirty="0"/>
            </a:br>
            <a:r>
              <a:rPr lang="en-IN" dirty="0"/>
              <a:t>that the file size does not increase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ALWAYS USE PLACEHOLDERS to enter text anywhere on the slide (press CTRL + M to get a new slide and pick the placeholder from there)</a:t>
            </a:r>
          </a:p>
          <a:p>
            <a:r>
              <a:rPr lang="en-IN" dirty="0"/>
              <a:t>When adding slides from another pack or file DO NOT select KEEP SOURCE FORMATTING</a:t>
            </a:r>
          </a:p>
          <a:p>
            <a:r>
              <a:rPr lang="en-IN" dirty="0"/>
              <a:t>DO NOT ADD MASTER SLIDES to this template</a:t>
            </a:r>
          </a:p>
          <a:p>
            <a:r>
              <a:rPr lang="en-IN" dirty="0"/>
              <a:t>Decide on colour schemes before starting out to ensure consistency</a:t>
            </a:r>
          </a:p>
          <a:p>
            <a:r>
              <a:rPr lang="en-IN" dirty="0"/>
              <a:t>Use this template in conjunction with TSC FORMATTING GUIDELINES and SOURCE WRITING GUIDELINES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324600" y="1600201"/>
            <a:ext cx="5295900" cy="1604792"/>
          </a:xfrm>
        </p:spPr>
        <p:txBody>
          <a:bodyPr/>
          <a:lstStyle/>
          <a:p>
            <a:r>
              <a:rPr lang="en-IN" dirty="0"/>
              <a:t>While using an AutoShape, do not paste a text box on top of the AutoShape – press F2 to insert text</a:t>
            </a:r>
          </a:p>
          <a:p>
            <a:r>
              <a:rPr lang="en-IN" dirty="0"/>
              <a:t>AutoShapes can be filled with colours as per the colour scheme chosen – make sure that these are in line with overall aesthetics of the template</a:t>
            </a:r>
          </a:p>
          <a:p>
            <a:r>
              <a:rPr lang="en-IN" dirty="0"/>
              <a:t>Text should be word wrapped within the auto shape</a:t>
            </a:r>
          </a:p>
          <a:p>
            <a:r>
              <a:rPr lang="en-IN" dirty="0"/>
              <a:t>It is a good practice to resize auto shapes </a:t>
            </a:r>
          </a:p>
          <a:p>
            <a:r>
              <a:rPr lang="en-IN" dirty="0"/>
              <a:t>GRADIENT and SHADING are NOT allowed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="" xmlns:a16="http://schemas.microsoft.com/office/drawing/2014/main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1127296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Other Points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3469928" y="2601988"/>
            <a:ext cx="237308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Save </a:t>
            </a:r>
            <a:r>
              <a:rPr lang="en-US" sz="1200" b="1" dirty="0"/>
              <a:t>picture on </a:t>
            </a:r>
            <a:r>
              <a:rPr lang="en-US" sz="1200" b="1" dirty="0" smtClean="0"/>
              <a:t>the desktop </a:t>
            </a:r>
            <a:r>
              <a:rPr lang="en-US" sz="1200" b="1" dirty="0"/>
              <a:t>and </a:t>
            </a:r>
            <a:r>
              <a:rPr lang="en-US" sz="1200" b="1" dirty="0" smtClean="0"/>
              <a:t>use </a:t>
            </a:r>
            <a:r>
              <a:rPr lang="en-US" sz="1200" b="1" dirty="0"/>
              <a:t>Insert – Picture </a:t>
            </a:r>
            <a:r>
              <a:rPr lang="en-US" sz="1200" b="1" dirty="0" smtClean="0"/>
              <a:t>– given on the toolbar above</a:t>
            </a:r>
            <a:endParaRPr lang="en-US" sz="1200" b="1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70393" y="2277453"/>
            <a:ext cx="2590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http://www.printsearch.co.uk/wp-content/uploads/2014/09/E-Procurement1.jpg"/>
          <p:cNvPicPr>
            <a:picLocks noChangeAspect="1" noChangeArrowheads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39940" y="5257964"/>
            <a:ext cx="796466" cy="53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334660" y="3543435"/>
            <a:ext cx="1369176" cy="270000"/>
          </a:xfrm>
          <a:prstGeom prst="rect">
            <a:avLst/>
          </a:prstGeom>
          <a:solidFill>
            <a:schemeClr val="accent6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0" h="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53585" y="3994861"/>
            <a:ext cx="1369176" cy="499013"/>
          </a:xfrm>
          <a:prstGeom prst="rect">
            <a:avLst/>
          </a:prstGeom>
          <a:solidFill>
            <a:schemeClr val="accent2"/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000" dirty="0">
                <a:ea typeface="Corbel" charset="0"/>
                <a:cs typeface="Corbel" charset="0"/>
              </a:rPr>
              <a:t>Lorem ipsum dolor sit amet, consectetur </a:t>
            </a:r>
            <a:r>
              <a:rPr lang="en-US" sz="1000" dirty="0" smtClean="0">
                <a:ea typeface="Corbel" charset="0"/>
                <a:cs typeface="Corbel" charset="0"/>
              </a:rPr>
              <a:t>adipiscing</a:t>
            </a:r>
            <a:r>
              <a:rPr lang="en-US" sz="1000" dirty="0">
                <a:ea typeface="Corbel" charset="0"/>
                <a:cs typeface="Corbel" charset="0"/>
              </a:rPr>
              <a:t>.</a:t>
            </a:r>
            <a:endParaRPr lang="en-US" sz="1000" dirty="0" smtClean="0">
              <a:solidFill>
                <a:schemeClr val="tx1"/>
              </a:solidFill>
              <a:ea typeface="Corbel" charset="0"/>
              <a:cs typeface="Corbe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906031" y="3202469"/>
            <a:ext cx="264284" cy="264282"/>
            <a:chOff x="5807691" y="839241"/>
            <a:chExt cx="394079" cy="394079"/>
          </a:xfrm>
          <a:solidFill>
            <a:schemeClr val="accent2"/>
          </a:solidFill>
        </p:grpSpPr>
        <p:sp>
          <p:nvSpPr>
            <p:cNvPr id="13" name="Rectangle 12"/>
            <p:cNvSpPr/>
            <p:nvPr/>
          </p:nvSpPr>
          <p:spPr>
            <a:xfrm rot="2700000">
              <a:off x="5807690" y="985097"/>
              <a:ext cx="394079" cy="1023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 smtClean="0"/>
            </a:p>
          </p:txBody>
        </p:sp>
        <p:sp>
          <p:nvSpPr>
            <p:cNvPr id="14" name="Rectangle 13"/>
            <p:cNvSpPr/>
            <p:nvPr/>
          </p:nvSpPr>
          <p:spPr>
            <a:xfrm rot="8100000">
              <a:off x="5807691" y="985648"/>
              <a:ext cx="394079" cy="1023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 smtClean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880509" y="3300173"/>
            <a:ext cx="277478" cy="166578"/>
            <a:chOff x="6984565" y="1130826"/>
            <a:chExt cx="413755" cy="248391"/>
          </a:xfrm>
          <a:solidFill>
            <a:schemeClr val="accent6"/>
          </a:solidFill>
        </p:grpSpPr>
        <p:sp>
          <p:nvSpPr>
            <p:cNvPr id="16" name="Rectangle 15"/>
            <p:cNvSpPr/>
            <p:nvPr/>
          </p:nvSpPr>
          <p:spPr>
            <a:xfrm rot="2700000">
              <a:off x="6908082" y="1207309"/>
              <a:ext cx="248391" cy="95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 smtClean="0"/>
            </a:p>
          </p:txBody>
        </p:sp>
        <p:sp>
          <p:nvSpPr>
            <p:cNvPr id="17" name="Rectangle 16"/>
            <p:cNvSpPr/>
            <p:nvPr/>
          </p:nvSpPr>
          <p:spPr>
            <a:xfrm rot="8100000">
              <a:off x="7004241" y="1159157"/>
              <a:ext cx="394079" cy="1023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 smtClean="0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907" t="21418" r="8915" b="66876"/>
          <a:stretch/>
        </p:blipFill>
        <p:spPr>
          <a:xfrm>
            <a:off x="8690619" y="5215577"/>
            <a:ext cx="657258" cy="57461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353585" y="3543435"/>
            <a:ext cx="1369176" cy="270000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34660" y="3995196"/>
            <a:ext cx="1369176" cy="499013"/>
          </a:xfrm>
          <a:prstGeom prst="rect">
            <a:avLst/>
          </a:prstGeom>
          <a:solidFill>
            <a:schemeClr val="accent6"/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ea typeface="Corbel" charset="0"/>
                <a:cs typeface="Corbel" charset="0"/>
              </a:rPr>
              <a:t>Lorem ipsum dolor sit amet, consectetur </a:t>
            </a:r>
            <a:r>
              <a:rPr lang="en-US" sz="1000" dirty="0" smtClean="0">
                <a:ea typeface="Corbel" charset="0"/>
                <a:cs typeface="Corbel" charset="0"/>
              </a:rPr>
              <a:t>adipiscing</a:t>
            </a:r>
            <a:r>
              <a:rPr lang="en-US" sz="1000" dirty="0">
                <a:ea typeface="Corbel" charset="0"/>
                <a:cs typeface="Corbel" charset="0"/>
              </a:rPr>
              <a:t>.</a:t>
            </a:r>
            <a:endParaRPr lang="en-US" sz="1000" dirty="0" smtClean="0">
              <a:solidFill>
                <a:schemeClr val="tx1"/>
              </a:solidFill>
              <a:ea typeface="Corbel" charset="0"/>
              <a:cs typeface="Corbel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8373" y="4675300"/>
            <a:ext cx="939600" cy="401238"/>
          </a:xfrm>
          <a:prstGeom prst="rect">
            <a:avLst/>
          </a:prstGeom>
        </p:spPr>
      </p:pic>
      <p:sp>
        <p:nvSpPr>
          <p:cNvPr id="25" name="Content Placeholder 4"/>
          <p:cNvSpPr txBox="1">
            <a:spLocks/>
          </p:cNvSpPr>
          <p:nvPr/>
        </p:nvSpPr>
        <p:spPr>
          <a:xfrm>
            <a:off x="10315736" y="3512236"/>
            <a:ext cx="1017503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200" dirty="0" smtClean="0"/>
              <a:t>No Embossed Shapes </a:t>
            </a:r>
          </a:p>
        </p:txBody>
      </p:sp>
      <p:sp>
        <p:nvSpPr>
          <p:cNvPr id="26" name="Content Placeholder 4"/>
          <p:cNvSpPr txBox="1">
            <a:spLocks/>
          </p:cNvSpPr>
          <p:nvPr/>
        </p:nvSpPr>
        <p:spPr>
          <a:xfrm>
            <a:off x="10315737" y="5902701"/>
            <a:ext cx="1381298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200" dirty="0" smtClean="0"/>
              <a:t>No Multiple Line Weights in One Slide</a:t>
            </a:r>
            <a:endParaRPr lang="en-US" sz="1200" dirty="0"/>
          </a:p>
        </p:txBody>
      </p:sp>
      <p:sp>
        <p:nvSpPr>
          <p:cNvPr id="27" name="Content Placeholder 4"/>
          <p:cNvSpPr txBox="1">
            <a:spLocks/>
          </p:cNvSpPr>
          <p:nvPr/>
        </p:nvSpPr>
        <p:spPr>
          <a:xfrm>
            <a:off x="10315737" y="4078503"/>
            <a:ext cx="1381298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200" dirty="0" smtClean="0"/>
              <a:t>Breathing Space In Text Boxes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9339" y="4675970"/>
            <a:ext cx="939818" cy="357846"/>
          </a:xfrm>
          <a:prstGeom prst="rect">
            <a:avLst/>
          </a:prstGeom>
        </p:spPr>
      </p:pic>
      <p:sp>
        <p:nvSpPr>
          <p:cNvPr id="29" name="Content Placeholder 4"/>
          <p:cNvSpPr txBox="1">
            <a:spLocks/>
          </p:cNvSpPr>
          <p:nvPr/>
        </p:nvSpPr>
        <p:spPr>
          <a:xfrm>
            <a:off x="10315736" y="4688694"/>
            <a:ext cx="935231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200" dirty="0" smtClean="0"/>
              <a:t>No Deformed Logos</a:t>
            </a:r>
          </a:p>
        </p:txBody>
      </p:sp>
      <p:sp>
        <p:nvSpPr>
          <p:cNvPr id="30" name="Content Placeholder 4"/>
          <p:cNvSpPr txBox="1">
            <a:spLocks/>
          </p:cNvSpPr>
          <p:nvPr/>
        </p:nvSpPr>
        <p:spPr>
          <a:xfrm>
            <a:off x="10315736" y="5336684"/>
            <a:ext cx="1252021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200" dirty="0" smtClean="0"/>
              <a:t>Use icons from KMS search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458627" y="5971951"/>
            <a:ext cx="1159092" cy="193899"/>
            <a:chOff x="6567588" y="5606213"/>
            <a:chExt cx="1159092" cy="193899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6567588" y="5606213"/>
              <a:ext cx="11590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567588" y="5703163"/>
              <a:ext cx="115909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567588" y="5800112"/>
              <a:ext cx="11590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8439702" y="5971951"/>
            <a:ext cx="1159092" cy="193899"/>
            <a:chOff x="9331506" y="5606213"/>
            <a:chExt cx="1159092" cy="193899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9331506" y="5606213"/>
              <a:ext cx="115909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331506" y="5703163"/>
              <a:ext cx="115909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9331506" y="5800112"/>
              <a:ext cx="115909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</p:spTree>
    <p:extLst>
      <p:ext uri="{BB962C8B-B14F-4D97-AF65-F5344CB8AC3E}">
        <p14:creationId xmlns:p14="http://schemas.microsoft.com/office/powerpoint/2010/main" val="8399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7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  <a:latin typeface="+mn-lt"/>
              </a:rPr>
              <a:t>Contents</a:t>
            </a:r>
            <a:endParaRPr lang="en-IN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5300" y="2095499"/>
            <a:ext cx="5372100" cy="1126462"/>
          </a:xfrm>
        </p:spPr>
        <p:txBody>
          <a:bodyPr wrap="square">
            <a:spAutoFit/>
          </a:bodyPr>
          <a:lstStyle/>
          <a:p>
            <a:pPr>
              <a:tabLst>
                <a:tab pos="7027863" algn="r"/>
              </a:tabLst>
            </a:pPr>
            <a:r>
              <a:rPr lang="en-IN" dirty="0">
                <a:solidFill>
                  <a:srgbClr val="1E2A39"/>
                </a:solidFill>
              </a:rPr>
              <a:t>Section </a:t>
            </a:r>
            <a:r>
              <a:rPr lang="en-IN" dirty="0" smtClean="0">
                <a:solidFill>
                  <a:srgbClr val="1E2A39"/>
                </a:solidFill>
              </a:rPr>
              <a:t>1 </a:t>
            </a:r>
          </a:p>
          <a:p>
            <a:pPr>
              <a:tabLst>
                <a:tab pos="7027863" algn="r"/>
              </a:tabLst>
            </a:pPr>
            <a:r>
              <a:rPr lang="en-IN" dirty="0" smtClean="0">
                <a:solidFill>
                  <a:srgbClr val="1E2A39"/>
                </a:solidFill>
              </a:rPr>
              <a:t>Section 2</a:t>
            </a:r>
          </a:p>
          <a:p>
            <a:pPr>
              <a:tabLst>
                <a:tab pos="7027863" algn="r"/>
              </a:tabLst>
            </a:pPr>
            <a:r>
              <a:rPr lang="en-IN" dirty="0" smtClean="0">
                <a:solidFill>
                  <a:srgbClr val="1E2A39"/>
                </a:solidFill>
              </a:rPr>
              <a:t>Section 3</a:t>
            </a:r>
            <a:r>
              <a:rPr lang="en-IN" dirty="0" smtClean="0"/>
              <a:t>	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324600" y="2095499"/>
            <a:ext cx="914400" cy="1126462"/>
          </a:xfrm>
        </p:spPr>
        <p:txBody>
          <a:bodyPr/>
          <a:lstStyle/>
          <a:p>
            <a:r>
              <a:rPr lang="en-IN" b="0" dirty="0" smtClean="0"/>
              <a:t>04</a:t>
            </a:r>
          </a:p>
          <a:p>
            <a:r>
              <a:rPr lang="en-IN" b="0" dirty="0" smtClean="0"/>
              <a:t>19</a:t>
            </a:r>
          </a:p>
          <a:p>
            <a:r>
              <a:rPr lang="en-IN" b="0" dirty="0" smtClean="0"/>
              <a:t>22</a:t>
            </a:r>
            <a:endParaRPr lang="en-IN" b="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44784" y="2441668"/>
            <a:ext cx="1027742" cy="4431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285750" indent="-285750" algn="l" defTabSz="914423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600" b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7027863" algn="r"/>
              </a:tabLst>
            </a:pPr>
            <a:r>
              <a:rPr lang="en-IN" b="0" dirty="0" smtClean="0">
                <a:solidFill>
                  <a:schemeClr val="accent6"/>
                </a:solidFill>
                <a:latin typeface="+mn-lt"/>
              </a:rPr>
              <a:t>Corbel 16 Non-BOLD</a:t>
            </a:r>
            <a:endParaRPr lang="en-IN" b="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7442200" y="2100036"/>
            <a:ext cx="150184" cy="1126462"/>
          </a:xfrm>
          <a:prstGeom prst="rightBrace">
            <a:avLst>
              <a:gd name="adj1" fmla="val 61094"/>
              <a:gd name="adj2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294669" y="2441668"/>
            <a:ext cx="1027742" cy="4431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285750" indent="-285750" algn="l" defTabSz="914423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600" b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7027863" algn="r"/>
              </a:tabLst>
            </a:pPr>
            <a:r>
              <a:rPr lang="en-IN" dirty="0" smtClean="0">
                <a:solidFill>
                  <a:schemeClr val="accent6"/>
                </a:solidFill>
                <a:latin typeface="+mn-lt"/>
              </a:rPr>
              <a:t>Corbel </a:t>
            </a:r>
            <a:r>
              <a:rPr lang="en-IN" dirty="0">
                <a:solidFill>
                  <a:schemeClr val="accent6"/>
                </a:solidFill>
                <a:latin typeface="+mn-lt"/>
              </a:rPr>
              <a:t>16 </a:t>
            </a:r>
            <a:r>
              <a:rPr lang="en-IN" dirty="0" smtClean="0">
                <a:solidFill>
                  <a:schemeClr val="accent6"/>
                </a:solidFill>
                <a:latin typeface="+mn-lt"/>
              </a:rPr>
              <a:t>BOLD</a:t>
            </a:r>
            <a:endParaRPr lang="en-IN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1992085" y="2100036"/>
            <a:ext cx="150184" cy="1126462"/>
          </a:xfrm>
          <a:prstGeom prst="rightBrace">
            <a:avLst>
              <a:gd name="adj1" fmla="val 61094"/>
              <a:gd name="adj2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464219" y="5652664"/>
            <a:ext cx="9263563" cy="276999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/>
                </a:solidFill>
                <a:cs typeface="Calibri" pitchFamily="34" charset="0"/>
              </a:rPr>
              <a:t>This slide is to be used as the main contents page – add page numbers by clicking box on right</a:t>
            </a:r>
            <a:endParaRPr lang="en-US" b="1" dirty="0">
              <a:solidFill>
                <a:schemeClr val="accent6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45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n-lt"/>
              </a:rPr>
              <a:t>Section Break</a:t>
            </a:r>
            <a:endParaRPr lang="en-IN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8633" y="5304651"/>
            <a:ext cx="7647728" cy="553998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cs typeface="Calibri" pitchFamily="34" charset="0"/>
              </a:rPr>
              <a:t>This slide is to be used as a separator slide between two sections of a report</a:t>
            </a:r>
          </a:p>
          <a:p>
            <a:r>
              <a:rPr lang="en-US" b="1" dirty="0" smtClean="0">
                <a:solidFill>
                  <a:schemeClr val="accent6"/>
                </a:solidFill>
                <a:cs typeface="Calibri" pitchFamily="34" charset="0"/>
              </a:rPr>
              <a:t>It is not necessary to provide sub-sections</a:t>
            </a:r>
            <a:endParaRPr lang="en-US" b="1" dirty="0">
              <a:solidFill>
                <a:schemeClr val="accent6"/>
              </a:solidFill>
              <a:cs typeface="Calibr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28600"/>
            <a:r>
              <a:rPr lang="en-IN" dirty="0"/>
              <a:t>Click to enter </a:t>
            </a:r>
            <a:r>
              <a:rPr lang="en-IN" dirty="0" smtClean="0"/>
              <a:t>sub-heading </a:t>
            </a:r>
            <a:r>
              <a:rPr lang="en-IN" dirty="0"/>
              <a:t>(Corbel 12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303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title message or </a:t>
            </a:r>
            <a:r>
              <a:rPr lang="en-US" dirty="0" smtClean="0">
                <a:latin typeface="+mj-lt"/>
              </a:rPr>
              <a:t>top line </a:t>
            </a:r>
            <a:r>
              <a:rPr lang="en-US" dirty="0">
                <a:latin typeface="+mj-lt"/>
              </a:rPr>
              <a:t>should be in </a:t>
            </a:r>
            <a:r>
              <a:rPr lang="en-US" dirty="0" smtClean="0">
                <a:latin typeface="+mj-lt"/>
              </a:rPr>
              <a:t>Corbel, </a:t>
            </a:r>
            <a:r>
              <a:rPr lang="en-US" dirty="0">
                <a:latin typeface="+mj-lt"/>
              </a:rPr>
              <a:t>Font </a:t>
            </a:r>
            <a:r>
              <a:rPr lang="en-US" dirty="0" smtClean="0">
                <a:latin typeface="+mj-lt"/>
              </a:rPr>
              <a:t>22,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R30, G42, B57 and </a:t>
            </a:r>
            <a:r>
              <a:rPr lang="en-US" dirty="0">
                <a:latin typeface="+mj-lt"/>
              </a:rPr>
              <a:t>should not exceed two lines</a:t>
            </a:r>
            <a:endParaRPr lang="en-IN" dirty="0">
              <a:latin typeface="+mj-lt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Placeholder </a:t>
            </a:r>
            <a:r>
              <a:rPr lang="en-IN" dirty="0"/>
              <a:t>for Main Bullet: Unicode name </a:t>
            </a:r>
            <a:r>
              <a:rPr lang="en-IN" b="1" dirty="0"/>
              <a:t>Wingdings 3</a:t>
            </a:r>
            <a:r>
              <a:rPr lang="en-IN" dirty="0"/>
              <a:t> ,Character Code</a:t>
            </a:r>
            <a:r>
              <a:rPr lang="en-IN" b="1" dirty="0"/>
              <a:t>: 132, </a:t>
            </a:r>
            <a:r>
              <a:rPr lang="en-IN" dirty="0"/>
              <a:t>From </a:t>
            </a:r>
            <a:r>
              <a:rPr lang="en-IN" b="1" dirty="0"/>
              <a:t>Symbol (decimal</a:t>
            </a:r>
            <a:r>
              <a:rPr lang="en-IN" b="1" dirty="0" smtClean="0"/>
              <a:t>), </a:t>
            </a:r>
            <a:r>
              <a:rPr lang="en-IN" dirty="0" smtClean="0"/>
              <a:t>Size</a:t>
            </a:r>
            <a:r>
              <a:rPr lang="en-IN" b="1" dirty="0" smtClean="0"/>
              <a:t> 90</a:t>
            </a:r>
            <a:endParaRPr lang="en-IN" dirty="0"/>
          </a:p>
          <a:p>
            <a:pPr lvl="1"/>
            <a:r>
              <a:rPr lang="en-IN" dirty="0"/>
              <a:t>Sub bullet 1</a:t>
            </a:r>
          </a:p>
          <a:p>
            <a:pPr lvl="2"/>
            <a:r>
              <a:rPr lang="en-IN" dirty="0"/>
              <a:t>Sub bullet 2</a:t>
            </a:r>
          </a:p>
          <a:p>
            <a:pPr lvl="3"/>
            <a:r>
              <a:rPr lang="en-IN" dirty="0"/>
              <a:t>Sub bullet 3</a:t>
            </a:r>
          </a:p>
          <a:p>
            <a:r>
              <a:rPr lang="en-US" dirty="0"/>
              <a:t>Always use a placeholder to present any text on the </a:t>
            </a:r>
            <a:r>
              <a:rPr lang="en-US" dirty="0" smtClean="0"/>
              <a:t>slide – you </a:t>
            </a:r>
            <a:r>
              <a:rPr lang="en-US" dirty="0"/>
              <a:t>can get a placeholder by Inserting</a:t>
            </a:r>
            <a:br>
              <a:rPr lang="en-US" dirty="0"/>
            </a:br>
            <a:r>
              <a:rPr lang="en-US" dirty="0"/>
              <a:t>New Slide from the toolbar above or by using the shortcut (CTRL+M)</a:t>
            </a:r>
          </a:p>
          <a:p>
            <a:r>
              <a:rPr lang="en-US" dirty="0"/>
              <a:t>Bullets are preset and should be adjusted using the Indent buttons (as illustrated); there are three levels –</a:t>
            </a:r>
            <a:br>
              <a:rPr lang="en-US" dirty="0"/>
            </a:br>
            <a:r>
              <a:rPr lang="en-US" dirty="0"/>
              <a:t>each with preset bullets, indents and line spacing</a:t>
            </a:r>
          </a:p>
          <a:p>
            <a:r>
              <a:rPr lang="en-US" dirty="0"/>
              <a:t>To go to the second or third bullet, use the Promote/Demote buttons or Press TAB to go down to the next</a:t>
            </a:r>
            <a:br>
              <a:rPr lang="en-US" dirty="0"/>
            </a:br>
            <a:r>
              <a:rPr lang="en-US" dirty="0"/>
              <a:t>level, and SHIFT TAB to move up a level</a:t>
            </a:r>
          </a:p>
          <a:p>
            <a:r>
              <a:rPr lang="en-US" dirty="0"/>
              <a:t>Use Font </a:t>
            </a:r>
            <a:r>
              <a:rPr lang="en-US" b="1" dirty="0"/>
              <a:t>Corbel</a:t>
            </a:r>
            <a:r>
              <a:rPr lang="en-US" dirty="0"/>
              <a:t> (R</a:t>
            </a:r>
            <a:r>
              <a:rPr lang="en-US" b="1" dirty="0"/>
              <a:t>30</a:t>
            </a:r>
            <a:r>
              <a:rPr lang="en-US" dirty="0"/>
              <a:t>, G</a:t>
            </a:r>
            <a:r>
              <a:rPr lang="en-US" b="1" dirty="0"/>
              <a:t>42</a:t>
            </a:r>
            <a:r>
              <a:rPr lang="en-US" dirty="0"/>
              <a:t>, B</a:t>
            </a:r>
            <a:r>
              <a:rPr lang="en-US" b="1" dirty="0"/>
              <a:t>57</a:t>
            </a:r>
            <a:r>
              <a:rPr lang="en-US" dirty="0"/>
              <a:t>) only throughout the deck, Line Spacing 0.9, Before 6 </a:t>
            </a:r>
            <a:r>
              <a:rPr lang="en-US" dirty="0" err="1"/>
              <a:t>pt</a:t>
            </a:r>
            <a:r>
              <a:rPr lang="en-US" dirty="0"/>
              <a:t>, After 0 </a:t>
            </a:r>
            <a:r>
              <a:rPr lang="en-US" dirty="0" err="1"/>
              <a:t>pt</a:t>
            </a:r>
            <a:endParaRPr lang="en-US" dirty="0"/>
          </a:p>
          <a:p>
            <a:r>
              <a:rPr lang="en-US" dirty="0"/>
              <a:t>Font size </a:t>
            </a:r>
            <a:r>
              <a:rPr lang="en-US" b="1" dirty="0" smtClean="0"/>
              <a:t>12pt</a:t>
            </a:r>
            <a:r>
              <a:rPr lang="en-US" dirty="0" smtClean="0"/>
              <a:t> </a:t>
            </a:r>
            <a:r>
              <a:rPr lang="en-US" dirty="0"/>
              <a:t>for the first bullet and </a:t>
            </a:r>
            <a:r>
              <a:rPr lang="en-US" b="1" dirty="0" smtClean="0"/>
              <a:t>11pt</a:t>
            </a:r>
            <a:r>
              <a:rPr lang="en-US" dirty="0" smtClean="0"/>
              <a:t> </a:t>
            </a:r>
            <a:r>
              <a:rPr lang="en-US" dirty="0"/>
              <a:t>for subsequent bullets </a:t>
            </a:r>
          </a:p>
          <a:p>
            <a:r>
              <a:rPr lang="en-US" dirty="0"/>
              <a:t>The Source box should not be moved – need to be left aligned </a:t>
            </a:r>
          </a:p>
          <a:p>
            <a:pPr lvl="1"/>
            <a:r>
              <a:rPr lang="en-IN" dirty="0"/>
              <a:t>Always write “Source” irrespective of the number of points/sources; do not write “Note” – add notes using the below format </a:t>
            </a:r>
            <a:endParaRPr lang="en-US" dirty="0"/>
          </a:p>
          <a:p>
            <a:r>
              <a:rPr lang="en-US" dirty="0"/>
              <a:t>You can resize this placeholder, use an outline colour and fill colour within the box too;</a:t>
            </a:r>
            <a:br>
              <a:rPr lang="en-US" dirty="0"/>
            </a:br>
            <a:r>
              <a:rPr lang="en-US" dirty="0"/>
              <a:t>however, colours should be in line with the overall theme/colour scheme used in this template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GREEN (</a:t>
            </a:r>
            <a:r>
              <a:rPr lang="en-US" b="1" dirty="0">
                <a:solidFill>
                  <a:srgbClr val="7CCC4E"/>
                </a:solidFill>
              </a:rPr>
              <a:t>RG</a:t>
            </a:r>
            <a:r>
              <a:rPr lang="en-US" b="1" dirty="0">
                <a:solidFill>
                  <a:schemeClr val="accent6"/>
                </a:solidFill>
              </a:rPr>
              <a:t>B – 124, 204, 78) </a:t>
            </a:r>
            <a:r>
              <a:rPr lang="en-US" dirty="0"/>
              <a:t>colour to highlight text on a slide</a:t>
            </a:r>
            <a:endParaRPr lang="en-IN" dirty="0"/>
          </a:p>
        </p:txBody>
      </p:sp>
      <p:sp>
        <p:nvSpPr>
          <p:cNvPr id="11" name="Text Placeholder 19">
            <a:extLst>
              <a:ext uri="{FF2B5EF4-FFF2-40B4-BE49-F238E27FC236}">
                <a16:creationId xmlns="" xmlns:a16="http://schemas.microsoft.com/office/drawing/2014/main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9950481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+mn-lt"/>
              </a:rPr>
              <a:t>Roadmap RGB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– R0, G114, </a:t>
            </a:r>
            <a:r>
              <a:rPr lang="en-US" dirty="0" smtClean="0">
                <a:solidFill>
                  <a:schemeClr val="accent1"/>
                </a:solidFill>
                <a:latin typeface="+mn-lt"/>
              </a:rPr>
              <a:t>B102; </a:t>
            </a:r>
            <a:r>
              <a:rPr lang="en-IN" dirty="0">
                <a:solidFill>
                  <a:schemeClr val="accent1"/>
                </a:solidFill>
                <a:latin typeface="+mn-lt"/>
              </a:rPr>
              <a:t>C</a:t>
            </a:r>
            <a:r>
              <a:rPr lang="en-IN" dirty="0" smtClean="0">
                <a:solidFill>
                  <a:schemeClr val="accent1"/>
                </a:solidFill>
                <a:latin typeface="+mn-lt"/>
              </a:rPr>
              <a:t>apitalize </a:t>
            </a:r>
            <a:r>
              <a:rPr lang="en-IN" dirty="0">
                <a:solidFill>
                  <a:schemeClr val="accent1"/>
                </a:solidFill>
                <a:latin typeface="+mn-lt"/>
              </a:rPr>
              <a:t>the </a:t>
            </a:r>
            <a:r>
              <a:rPr lang="en-IN" dirty="0" smtClean="0">
                <a:solidFill>
                  <a:schemeClr val="accent1"/>
                </a:solidFill>
                <a:latin typeface="+mn-lt"/>
              </a:rPr>
              <a:t>First Letter </a:t>
            </a:r>
            <a:r>
              <a:rPr lang="en-IN" dirty="0">
                <a:solidFill>
                  <a:schemeClr val="accent1"/>
                </a:solidFill>
                <a:latin typeface="+mn-lt"/>
              </a:rPr>
              <a:t>of </a:t>
            </a:r>
            <a:r>
              <a:rPr lang="en-IN" dirty="0" smtClean="0">
                <a:solidFill>
                  <a:schemeClr val="accent1"/>
                </a:solidFill>
                <a:latin typeface="+mn-lt"/>
              </a:rPr>
              <a:t>Each </a:t>
            </a:r>
            <a:r>
              <a:rPr lang="en-IN" dirty="0">
                <a:solidFill>
                  <a:schemeClr val="accent1"/>
                </a:solidFill>
                <a:latin typeface="+mn-lt"/>
              </a:rPr>
              <a:t>W</a:t>
            </a:r>
            <a:r>
              <a:rPr lang="en-IN" dirty="0" smtClean="0">
                <a:solidFill>
                  <a:schemeClr val="accent1"/>
                </a:solidFill>
                <a:latin typeface="+mn-lt"/>
              </a:rPr>
              <a:t>ord </a:t>
            </a:r>
            <a:r>
              <a:rPr lang="en-IN" dirty="0">
                <a:solidFill>
                  <a:schemeClr val="accent1"/>
                </a:solidFill>
                <a:latin typeface="+mn-lt"/>
              </a:rPr>
              <a:t>and </a:t>
            </a:r>
            <a:r>
              <a:rPr lang="en-IN" dirty="0" smtClean="0">
                <a:solidFill>
                  <a:schemeClr val="accent1"/>
                </a:solidFill>
                <a:latin typeface="+mn-lt"/>
              </a:rPr>
              <a:t>Leave </a:t>
            </a:r>
            <a:r>
              <a:rPr lang="en-IN" dirty="0">
                <a:solidFill>
                  <a:schemeClr val="accent1"/>
                </a:solidFill>
                <a:latin typeface="+mn-lt"/>
              </a:rPr>
              <a:t>the </a:t>
            </a:r>
            <a:r>
              <a:rPr lang="en-IN" dirty="0" smtClean="0">
                <a:solidFill>
                  <a:schemeClr val="accent1"/>
                </a:solidFill>
                <a:latin typeface="+mn-lt"/>
              </a:rPr>
              <a:t>Other </a:t>
            </a:r>
            <a:r>
              <a:rPr lang="en-IN" dirty="0">
                <a:solidFill>
                  <a:schemeClr val="accent1"/>
                </a:solidFill>
                <a:latin typeface="+mn-lt"/>
              </a:rPr>
              <a:t>L</a:t>
            </a:r>
            <a:r>
              <a:rPr lang="en-IN" dirty="0" smtClean="0">
                <a:solidFill>
                  <a:schemeClr val="accent1"/>
                </a:solidFill>
                <a:latin typeface="+mn-lt"/>
              </a:rPr>
              <a:t>etters </a:t>
            </a:r>
            <a:r>
              <a:rPr lang="en-IN" dirty="0">
                <a:solidFill>
                  <a:schemeClr val="accent1"/>
                </a:solidFill>
                <a:latin typeface="+mn-lt"/>
              </a:rPr>
              <a:t>L</a:t>
            </a:r>
            <a:r>
              <a:rPr lang="en-IN" dirty="0" smtClean="0">
                <a:solidFill>
                  <a:schemeClr val="accent1"/>
                </a:solidFill>
                <a:latin typeface="+mn-lt"/>
              </a:rPr>
              <a:t>owercase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86800" y="1609725"/>
            <a:ext cx="2518229" cy="15580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79930" y="3303018"/>
            <a:ext cx="640556" cy="3333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273520" y="3340439"/>
            <a:ext cx="774573" cy="2585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GB" sz="1200" b="1" dirty="0" smtClean="0">
                <a:solidFill>
                  <a:schemeClr val="accent1"/>
                </a:solidFill>
              </a:rPr>
              <a:t>Promote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90667" y="3340439"/>
            <a:ext cx="736227" cy="2585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90000"/>
              </a:lnSpc>
            </a:pPr>
            <a:r>
              <a:rPr lang="en-GB" sz="1200" b="1" dirty="0" smtClean="0">
                <a:solidFill>
                  <a:schemeClr val="accent1"/>
                </a:solidFill>
              </a:rPr>
              <a:t>Demote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86800" y="3752507"/>
            <a:ext cx="2518229" cy="1624805"/>
          </a:xfrm>
          <a:prstGeom prst="rect">
            <a:avLst/>
          </a:prstGeom>
        </p:spPr>
      </p:pic>
      <p:sp>
        <p:nvSpPr>
          <p:cNvPr id="13" name="Footer Placeholder 7"/>
          <p:cNvSpPr txBox="1">
            <a:spLocks/>
          </p:cNvSpPr>
          <p:nvPr/>
        </p:nvSpPr>
        <p:spPr>
          <a:xfrm>
            <a:off x="4283448" y="6226040"/>
            <a:ext cx="3625103" cy="26007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3) </a:t>
            </a:r>
          </a:p>
          <a:p>
            <a:pPr>
              <a:spcAft>
                <a:spcPts val="300"/>
              </a:spcAf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4)</a:t>
            </a:r>
          </a:p>
        </p:txBody>
      </p:sp>
      <p:sp>
        <p:nvSpPr>
          <p:cNvPr id="18" name="Footer Placeholder 7"/>
          <p:cNvSpPr txBox="1">
            <a:spLocks/>
          </p:cNvSpPr>
          <p:nvPr/>
        </p:nvSpPr>
        <p:spPr>
          <a:xfrm>
            <a:off x="8071597" y="6226040"/>
            <a:ext cx="3625103" cy="26007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5) </a:t>
            </a:r>
          </a:p>
          <a:p>
            <a:pPr>
              <a:spcAft>
                <a:spcPts val="300"/>
              </a:spcAf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6)</a:t>
            </a:r>
          </a:p>
        </p:txBody>
      </p:sp>
      <p:sp>
        <p:nvSpPr>
          <p:cNvPr id="19" name="Footer Placeholder 7"/>
          <p:cNvSpPr txBox="1">
            <a:spLocks/>
          </p:cNvSpPr>
          <p:nvPr/>
        </p:nvSpPr>
        <p:spPr>
          <a:xfrm>
            <a:off x="495300" y="6226040"/>
            <a:ext cx="3625103" cy="26007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1) </a:t>
            </a:r>
          </a:p>
          <a:p>
            <a:pPr>
              <a:spcAft>
                <a:spcPts val="300"/>
              </a:spcAf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2)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539750" y="5888268"/>
            <a:ext cx="1779888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Use for NOTES</a:t>
            </a:r>
            <a:endParaRPr lang="en-GB" sz="12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39750" y="5896767"/>
            <a:ext cx="0" cy="26908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3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for the </a:t>
            </a:r>
            <a:r>
              <a:rPr lang="en-US" dirty="0" smtClean="0"/>
              <a:t>objective </a:t>
            </a:r>
            <a:r>
              <a:rPr lang="en-US" dirty="0"/>
              <a:t>and </a:t>
            </a:r>
            <a:r>
              <a:rPr lang="en-US" dirty="0" smtClean="0"/>
              <a:t>scope </a:t>
            </a:r>
            <a:r>
              <a:rPr lang="en-US" dirty="0"/>
              <a:t>slide</a:t>
            </a:r>
            <a:endParaRPr lang="en-IN" dirty="0">
              <a:latin typeface="+mj-lt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461185"/>
              </p:ext>
            </p:extLst>
          </p:nvPr>
        </p:nvGraphicFramePr>
        <p:xfrm>
          <a:off x="495300" y="1600200"/>
          <a:ext cx="11201400" cy="35945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01400">
                  <a:extLst>
                    <a:ext uri="{9D8B030D-6E8A-4147-A177-3AD203B41FA5}">
                      <a16:colId xmlns="" xmlns:a16="http://schemas.microsoft.com/office/drawing/2014/main" val="29287383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14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1717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400" b="1" kern="1200" dirty="0" smtClean="0">
                          <a:solidFill>
                            <a:schemeClr val="accent1"/>
                          </a:solidFill>
                        </a:rPr>
                        <a:t>To develop an understanding of the following:</a:t>
                      </a:r>
                    </a:p>
                    <a:p>
                      <a:pPr marL="228600" marR="0" lvl="1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6"/>
                        </a:buClr>
                        <a:buSzPct val="90000"/>
                        <a:buFont typeface="Wingdings 3" panose="05040102010807070707" pitchFamily="18" charset="2"/>
                        <a:buChar char=""/>
                        <a:tabLst/>
                      </a:pPr>
                      <a:r>
                        <a:rPr lang="en-US" altLang="zh-CN" sz="1200" kern="1200" dirty="0" smtClean="0">
                          <a:solidFill>
                            <a:srgbClr val="000000"/>
                          </a:solidFill>
                        </a:rPr>
                        <a:t>Key market segments</a:t>
                      </a:r>
                    </a:p>
                    <a:p>
                      <a:pPr marL="228600" marR="0" lvl="1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6"/>
                        </a:buClr>
                        <a:buSzPct val="90000"/>
                        <a:buFont typeface="Wingdings 3" panose="05040102010807070707" pitchFamily="18" charset="2"/>
                        <a:buChar char=""/>
                        <a:tabLst/>
                      </a:pPr>
                      <a:r>
                        <a:rPr lang="en-US" altLang="zh-CN" sz="1200" kern="1200" dirty="0" smtClean="0">
                          <a:solidFill>
                            <a:srgbClr val="000000"/>
                          </a:solidFill>
                        </a:rPr>
                        <a:t>Market trends and drivers (opportunities for each segment)</a:t>
                      </a:r>
                    </a:p>
                    <a:p>
                      <a:pPr marL="228600" marR="0" lvl="1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6"/>
                        </a:buClr>
                        <a:buSzPct val="90000"/>
                        <a:buFont typeface="Wingdings 3" panose="05040102010807070707" pitchFamily="18" charset="2"/>
                        <a:buChar char=""/>
                        <a:tabLst/>
                      </a:pPr>
                      <a:r>
                        <a:rPr lang="en-US" altLang="zh-CN" sz="1200" kern="1200" dirty="0" smtClean="0">
                          <a:solidFill>
                            <a:srgbClr val="000000"/>
                          </a:solidFill>
                        </a:rPr>
                        <a:t>Key challenges and risks at the overall and product segment levels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400" b="1" kern="1200" dirty="0" smtClean="0">
                          <a:solidFill>
                            <a:schemeClr val="accent1"/>
                          </a:solidFill>
                        </a:rPr>
                        <a:t>To assess the competitive landscape and market positioning of various players based on</a:t>
                      </a:r>
                      <a:r>
                        <a:rPr lang="en-US" altLang="zh-CN" sz="1400" b="1" kern="1200" baseline="0" dirty="0" smtClean="0">
                          <a:solidFill>
                            <a:schemeClr val="accent1"/>
                          </a:solidFill>
                        </a:rPr>
                        <a:t> the</a:t>
                      </a:r>
                      <a:br>
                        <a:rPr lang="en-US" altLang="zh-CN" sz="1400" b="1" kern="1200" baseline="0" dirty="0" smtClean="0">
                          <a:solidFill>
                            <a:schemeClr val="accent1"/>
                          </a:solidFill>
                        </a:rPr>
                      </a:br>
                      <a:r>
                        <a:rPr lang="en-US" altLang="zh-CN" sz="1400" b="1" kern="1200" baseline="0" dirty="0" smtClean="0">
                          <a:solidFill>
                            <a:schemeClr val="accent1"/>
                          </a:solidFill>
                        </a:rPr>
                        <a:t>following parameters:</a:t>
                      </a:r>
                      <a:endParaRPr lang="en-US" altLang="zh-CN" sz="1400" b="1" kern="12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228600" marR="0" lvl="1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6"/>
                        </a:buClr>
                        <a:buSzPct val="90000"/>
                        <a:buFont typeface="Wingdings 3" panose="05040102010807070707" pitchFamily="18" charset="2"/>
                        <a:buChar char=""/>
                        <a:tabLst/>
                      </a:pPr>
                      <a:r>
                        <a:rPr lang="en-US" altLang="zh-CN" sz="1200" kern="1200" dirty="0" smtClean="0">
                          <a:solidFill>
                            <a:srgbClr val="000000"/>
                          </a:solidFill>
                        </a:rPr>
                        <a:t>Products and services</a:t>
                      </a:r>
                    </a:p>
                    <a:p>
                      <a:pPr marL="228600" marR="0" lvl="1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6"/>
                        </a:buClr>
                        <a:buSzPct val="90000"/>
                        <a:buFont typeface="Wingdings 3" panose="05040102010807070707" pitchFamily="18" charset="2"/>
                        <a:buChar char=""/>
                        <a:tabLst/>
                      </a:pPr>
                      <a:r>
                        <a:rPr lang="en-US" altLang="zh-CN" sz="1200" kern="1200" dirty="0" smtClean="0">
                          <a:solidFill>
                            <a:srgbClr val="000000"/>
                          </a:solidFill>
                        </a:rPr>
                        <a:t>Financial health</a:t>
                      </a:r>
                    </a:p>
                    <a:p>
                      <a:pPr marL="228600" marR="0" lvl="1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6"/>
                        </a:buClr>
                        <a:buSzPct val="90000"/>
                        <a:buFont typeface="Wingdings 3" panose="05040102010807070707" pitchFamily="18" charset="2"/>
                        <a:buChar char=""/>
                        <a:tabLst/>
                      </a:pPr>
                      <a:r>
                        <a:rPr lang="en-US" altLang="zh-CN" sz="1200" kern="1200" dirty="0" smtClean="0">
                          <a:solidFill>
                            <a:srgbClr val="000000"/>
                          </a:solidFill>
                        </a:rPr>
                        <a:t>Strategic initiatives </a:t>
                      </a:r>
                    </a:p>
                    <a:p>
                      <a:pPr marL="228600" marR="0" lvl="1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6"/>
                        </a:buClr>
                        <a:buSzPct val="90000"/>
                        <a:buFont typeface="Wingdings 3" panose="05040102010807070707" pitchFamily="18" charset="2"/>
                        <a:buChar char=""/>
                        <a:tabLst/>
                      </a:pPr>
                      <a:r>
                        <a:rPr lang="en-US" altLang="zh-CN" sz="1200" kern="1200" dirty="0" smtClean="0">
                          <a:solidFill>
                            <a:srgbClr val="000000"/>
                          </a:solidFill>
                        </a:rPr>
                        <a:t>Strengths and weaknesses</a:t>
                      </a:r>
                      <a:endParaRPr lang="en-US" sz="12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317891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1400" b="1" dirty="0" smtClean="0">
                          <a:solidFill>
                            <a:schemeClr val="bg1"/>
                          </a:solidFill>
                        </a:rPr>
                        <a:t>Scope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878195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228600" indent="-228600" algn="l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6"/>
                        </a:buClr>
                        <a:buSzPct val="90000"/>
                        <a:buFont typeface="Wingdings 3" panose="05040102010807070707" pitchFamily="18" charset="2"/>
                        <a:buChar char=""/>
                      </a:pPr>
                      <a:r>
                        <a:rPr lang="en-IN" sz="1200" dirty="0" smtClean="0"/>
                        <a:t>Geography</a:t>
                      </a:r>
                    </a:p>
                    <a:p>
                      <a:pPr marL="228600" indent="-228600" algn="l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6"/>
                        </a:buClr>
                        <a:buSzPct val="90000"/>
                        <a:buFont typeface="Wingdings 3" panose="05040102010807070707" pitchFamily="18" charset="2"/>
                        <a:buChar char=""/>
                      </a:pPr>
                      <a:r>
                        <a:rPr lang="en-IN" sz="1200" dirty="0" smtClean="0"/>
                        <a:t>Product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856047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2457" y="2084516"/>
            <a:ext cx="2823262" cy="1833366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2330190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</a:rPr>
              <a:t>Objective and Scope Slide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</p:spTree>
    <p:extLst>
      <p:ext uri="{BB962C8B-B14F-4D97-AF65-F5344CB8AC3E}">
        <p14:creationId xmlns:p14="http://schemas.microsoft.com/office/powerpoint/2010/main" val="207660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Use colours only from the ‘Custom </a:t>
            </a:r>
            <a:r>
              <a:rPr lang="en-US" dirty="0" smtClean="0"/>
              <a:t>Colours</a:t>
            </a:r>
            <a:r>
              <a:rPr lang="en-US" dirty="0"/>
              <a:t>’ menu under ‘Shape Fill’. Do not use colours under ‘Theme Colours’</a:t>
            </a:r>
            <a:endParaRPr lang="en-IN" dirty="0"/>
          </a:p>
        </p:txBody>
      </p:sp>
      <p:sp>
        <p:nvSpPr>
          <p:cNvPr id="146" name="Text Placeholder 19">
            <a:extLst>
              <a:ext uri="{FF2B5EF4-FFF2-40B4-BE49-F238E27FC236}">
                <a16:creationId xmlns="" xmlns:a16="http://schemas.microsoft.com/office/drawing/2014/main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1341714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accent1"/>
                </a:solidFill>
              </a:rPr>
              <a:t>Colour </a:t>
            </a:r>
            <a:r>
              <a:rPr lang="en-US" dirty="0" smtClean="0">
                <a:solidFill>
                  <a:schemeClr val="accent1"/>
                </a:solidFill>
              </a:rPr>
              <a:t>Palette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1542" y="2095591"/>
            <a:ext cx="1705053" cy="791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+mj-lt"/>
            </a:endParaRP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2986204" y="2973490"/>
            <a:ext cx="1779888" cy="91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>
                <a:latin typeface="+mj-lt"/>
              </a:rPr>
              <a:t>Step 1: </a:t>
            </a:r>
            <a:r>
              <a:rPr lang="en-GB" sz="1200" dirty="0" smtClean="0">
                <a:latin typeface="+mj-lt"/>
              </a:rPr>
              <a:t>Select the shape</a:t>
            </a:r>
          </a:p>
          <a:p>
            <a:pPr defTabSz="503238"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>
                <a:latin typeface="+mj-lt"/>
              </a:rPr>
              <a:t>Step 2: </a:t>
            </a:r>
            <a:r>
              <a:rPr lang="en-GB" sz="1200" dirty="0" smtClean="0">
                <a:latin typeface="+mj-lt"/>
              </a:rPr>
              <a:t>Go to Shape fill in 	Format Tab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>
                <a:latin typeface="+mj-lt"/>
              </a:rPr>
              <a:t>Step 3: </a:t>
            </a:r>
            <a:r>
              <a:rPr lang="en-GB" sz="1200" dirty="0" smtClean="0">
                <a:latin typeface="+mj-lt"/>
              </a:rPr>
              <a:t>Select the colour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8602981" y="3775332"/>
            <a:ext cx="1027742" cy="4431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285750" indent="-285750" algn="l" defTabSz="914423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600" b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7027863" algn="r"/>
              </a:tabLst>
            </a:pPr>
            <a:r>
              <a:rPr lang="en-IN" b="0" dirty="0" smtClean="0">
                <a:solidFill>
                  <a:schemeClr val="accent6"/>
                </a:solidFill>
              </a:rPr>
              <a:t>Colours to be used</a:t>
            </a:r>
            <a:endParaRPr lang="en-IN" b="0" dirty="0">
              <a:solidFill>
                <a:schemeClr val="accent6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8300397" y="3589020"/>
            <a:ext cx="119705" cy="815823"/>
          </a:xfrm>
          <a:prstGeom prst="rightBrace">
            <a:avLst>
              <a:gd name="adj1" fmla="val 61094"/>
              <a:gd name="adj2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349" t="5494" r="62356" b="74943"/>
          <a:stretch/>
        </p:blipFill>
        <p:spPr>
          <a:xfrm>
            <a:off x="6324600" y="2091697"/>
            <a:ext cx="1905000" cy="231314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545581" y="2818015"/>
            <a:ext cx="1653540" cy="771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57869" y="2091697"/>
            <a:ext cx="971731" cy="25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+mj-lt"/>
            </a:endParaRPr>
          </a:p>
        </p:txBody>
      </p:sp>
      <p:sp>
        <p:nvSpPr>
          <p:cNvPr id="18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95300" y="1600200"/>
            <a:ext cx="112014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/>
              <a:t>Colour Palette</a:t>
            </a:r>
          </a:p>
        </p:txBody>
      </p:sp>
    </p:spTree>
    <p:extLst>
      <p:ext uri="{BB962C8B-B14F-4D97-AF65-F5344CB8AC3E}">
        <p14:creationId xmlns:p14="http://schemas.microsoft.com/office/powerpoint/2010/main" val="152055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 rot="10800000" flipV="1">
            <a:off x="6934185" y="1792353"/>
            <a:ext cx="1017330" cy="960140"/>
          </a:xfrm>
          <a:prstGeom prst="diamond">
            <a:avLst/>
          </a:prstGeom>
          <a:solidFill>
            <a:srgbClr val="338E85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51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142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133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 rot="10800000" flipV="1">
            <a:off x="7467577" y="2425221"/>
            <a:ext cx="1017330" cy="960140"/>
          </a:xfrm>
          <a:prstGeom prst="diamond">
            <a:avLst/>
          </a:prstGeom>
          <a:solidFill>
            <a:srgbClr val="33BEAF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51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190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175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 rot="10800000" flipV="1">
            <a:off x="6934186" y="3058089"/>
            <a:ext cx="1017330" cy="960140"/>
          </a:xfrm>
          <a:prstGeom prst="diamond">
            <a:avLst/>
          </a:prstGeom>
          <a:solidFill>
            <a:srgbClr val="6E7780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110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119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128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 rot="10800000" flipV="1">
            <a:off x="7467578" y="3690957"/>
            <a:ext cx="1017330" cy="960140"/>
          </a:xfrm>
          <a:prstGeom prst="diamond">
            <a:avLst/>
          </a:prstGeom>
          <a:solidFill>
            <a:srgbClr val="434C5A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67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76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90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 rot="10800000" flipV="1">
            <a:off x="6934186" y="4323825"/>
            <a:ext cx="1017330" cy="960140"/>
          </a:xfrm>
          <a:prstGeom prst="diamond">
            <a:avLst/>
          </a:prstGeom>
          <a:solidFill>
            <a:srgbClr val="B5C6CD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181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198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205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 rot="10800000" flipV="1">
            <a:off x="7467578" y="4956693"/>
            <a:ext cx="1017330" cy="960140"/>
          </a:xfrm>
          <a:prstGeom prst="diamond">
            <a:avLst/>
          </a:prstGeom>
          <a:solidFill>
            <a:srgbClr val="96D671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150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214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113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 rot="10800000" flipV="1">
            <a:off x="8000970" y="1792353"/>
            <a:ext cx="1017330" cy="960140"/>
          </a:xfrm>
          <a:prstGeom prst="diamond">
            <a:avLst/>
          </a:prstGeom>
          <a:solidFill>
            <a:srgbClr val="66AAA3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102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170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163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 rot="10800000" flipV="1">
            <a:off x="8534362" y="2425221"/>
            <a:ext cx="1017330" cy="960140"/>
          </a:xfrm>
          <a:prstGeom prst="diamond">
            <a:avLst/>
          </a:prstGeom>
          <a:solidFill>
            <a:srgbClr val="66CEC3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102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206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195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0" name="TextBox 79"/>
          <p:cNvSpPr txBox="1"/>
          <p:nvPr/>
        </p:nvSpPr>
        <p:spPr>
          <a:xfrm rot="10800000" flipV="1">
            <a:off x="8000971" y="3058089"/>
            <a:ext cx="1017330" cy="960140"/>
          </a:xfrm>
          <a:prstGeom prst="diamond">
            <a:avLst/>
          </a:prstGeom>
          <a:solidFill>
            <a:srgbClr val="9299A0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146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153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160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 rot="10800000" flipV="1">
            <a:off x="8534363" y="3690957"/>
            <a:ext cx="1017330" cy="960140"/>
          </a:xfrm>
          <a:prstGeom prst="diamond">
            <a:avLst/>
          </a:prstGeom>
          <a:solidFill>
            <a:srgbClr val="6C737E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108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115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126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 rot="10800000" flipV="1">
            <a:off x="8000971" y="4323825"/>
            <a:ext cx="1017330" cy="960140"/>
          </a:xfrm>
          <a:prstGeom prst="diamond">
            <a:avLst/>
          </a:prstGeom>
          <a:solidFill>
            <a:srgbClr val="C7D4DA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199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212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218</a:t>
            </a:r>
            <a:endParaRPr lang="en-IN" sz="1050" b="1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 rot="10800000" flipV="1">
            <a:off x="8534363" y="4956693"/>
            <a:ext cx="1017330" cy="960140"/>
          </a:xfrm>
          <a:prstGeom prst="diamond">
            <a:avLst/>
          </a:prstGeom>
          <a:solidFill>
            <a:srgbClr val="B0E095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177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224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149</a:t>
            </a:r>
            <a:endParaRPr lang="en-IN" sz="1050" b="1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 rot="10800000" flipV="1">
            <a:off x="9067755" y="1792354"/>
            <a:ext cx="1017330" cy="960140"/>
          </a:xfrm>
          <a:prstGeom prst="diamond">
            <a:avLst/>
          </a:prstGeom>
          <a:solidFill>
            <a:srgbClr val="99C7C2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153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199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194</a:t>
            </a:r>
            <a:endParaRPr lang="en-IN" sz="1050" b="1" dirty="0"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 rot="10800000" flipV="1">
            <a:off x="9601147" y="2425222"/>
            <a:ext cx="1017330" cy="960140"/>
          </a:xfrm>
          <a:prstGeom prst="diamond">
            <a:avLst/>
          </a:prstGeom>
          <a:solidFill>
            <a:srgbClr val="99DFD7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153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223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215</a:t>
            </a:r>
            <a:endParaRPr lang="en-IN" sz="1050" b="1" dirty="0"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 rot="10800000" flipV="1">
            <a:off x="9067756" y="3058090"/>
            <a:ext cx="1017330" cy="960140"/>
          </a:xfrm>
          <a:prstGeom prst="diamond">
            <a:avLst/>
          </a:prstGeom>
          <a:solidFill>
            <a:srgbClr val="B7BABF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183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186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191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 rot="10800000" flipV="1">
            <a:off x="9601148" y="3690958"/>
            <a:ext cx="1017330" cy="960140"/>
          </a:xfrm>
          <a:prstGeom prst="diamond">
            <a:avLst/>
          </a:prstGeom>
          <a:solidFill>
            <a:srgbClr val="989FA8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152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159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168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 rot="10800000" flipV="1">
            <a:off x="9067756" y="4323826"/>
            <a:ext cx="1017330" cy="960140"/>
          </a:xfrm>
          <a:prstGeom prst="diamond">
            <a:avLst/>
          </a:prstGeom>
          <a:solidFill>
            <a:srgbClr val="DAE3E6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218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227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230</a:t>
            </a:r>
            <a:endParaRPr lang="en-IN" sz="1050" b="1" dirty="0"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 rot="10800000" flipV="1">
            <a:off x="9601148" y="4956693"/>
            <a:ext cx="1017330" cy="960140"/>
          </a:xfrm>
          <a:prstGeom prst="diamond">
            <a:avLst/>
          </a:prstGeom>
          <a:solidFill>
            <a:srgbClr val="CBEBB8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203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235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184</a:t>
            </a:r>
            <a:endParaRPr lang="en-IN" sz="1050" b="1" dirty="0"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 rot="10800000" flipV="1">
            <a:off x="10134540" y="1792354"/>
            <a:ext cx="1017330" cy="960140"/>
          </a:xfrm>
          <a:prstGeom prst="diamond">
            <a:avLst/>
          </a:prstGeom>
          <a:solidFill>
            <a:srgbClr val="CCE3E0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204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227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224</a:t>
            </a:r>
            <a:endParaRPr lang="en-IN" sz="1050" b="1" dirty="0"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 rot="10800000" flipV="1">
            <a:off x="10667936" y="2425222"/>
            <a:ext cx="1017330" cy="960140"/>
          </a:xfrm>
          <a:prstGeom prst="diamond">
            <a:avLst/>
          </a:prstGeom>
          <a:solidFill>
            <a:srgbClr val="CCEFEB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204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239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235</a:t>
            </a:r>
            <a:endParaRPr lang="en-IN" sz="1050" b="1" dirty="0">
              <a:latin typeface="+mj-lt"/>
            </a:endParaRPr>
          </a:p>
        </p:txBody>
      </p:sp>
      <p:sp>
        <p:nvSpPr>
          <p:cNvPr id="92" name="TextBox 91"/>
          <p:cNvSpPr txBox="1"/>
          <p:nvPr/>
        </p:nvSpPr>
        <p:spPr>
          <a:xfrm rot="10800000" flipV="1">
            <a:off x="10134541" y="3058090"/>
            <a:ext cx="1017330" cy="960140"/>
          </a:xfrm>
          <a:prstGeom prst="diamond">
            <a:avLst/>
          </a:prstGeom>
          <a:solidFill>
            <a:srgbClr val="DBDDDF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219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221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223</a:t>
            </a:r>
            <a:endParaRPr lang="en-IN" sz="1050" b="1" dirty="0">
              <a:latin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 rot="10800000" flipV="1">
            <a:off x="10667936" y="3690958"/>
            <a:ext cx="1017330" cy="960140"/>
          </a:xfrm>
          <a:prstGeom prst="diamond">
            <a:avLst/>
          </a:prstGeom>
          <a:solidFill>
            <a:srgbClr val="CACDD2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202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205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210</a:t>
            </a:r>
            <a:endParaRPr lang="en-IN" sz="1050" b="1" dirty="0"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 rot="10800000" flipV="1">
            <a:off x="10134541" y="4323826"/>
            <a:ext cx="1017330" cy="960140"/>
          </a:xfrm>
          <a:prstGeom prst="diamond">
            <a:avLst/>
          </a:prstGeom>
          <a:solidFill>
            <a:srgbClr val="ECF1F3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236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241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243</a:t>
            </a:r>
            <a:endParaRPr lang="en-IN" sz="1050" b="1" dirty="0"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 rot="10800000" flipV="1">
            <a:off x="10667936" y="4956694"/>
            <a:ext cx="1017330" cy="960140"/>
          </a:xfrm>
          <a:prstGeom prst="diamond">
            <a:avLst/>
          </a:prstGeom>
          <a:solidFill>
            <a:srgbClr val="E5F5DC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229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245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220</a:t>
            </a:r>
            <a:endParaRPr lang="en-IN" sz="1050" b="1" dirty="0">
              <a:latin typeface="+mj-lt"/>
            </a:endParaRPr>
          </a:p>
        </p:txBody>
      </p:sp>
      <p:sp>
        <p:nvSpPr>
          <p:cNvPr id="138" name="TextBox 137"/>
          <p:cNvSpPr txBox="1"/>
          <p:nvPr/>
        </p:nvSpPr>
        <p:spPr>
          <a:xfrm rot="10800000" flipV="1">
            <a:off x="5867400" y="1792353"/>
            <a:ext cx="1017330" cy="960140"/>
          </a:xfrm>
          <a:prstGeom prst="diamond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0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114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102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9" name="TextBox 138"/>
          <p:cNvSpPr txBox="1"/>
          <p:nvPr/>
        </p:nvSpPr>
        <p:spPr>
          <a:xfrm rot="10800000" flipV="1">
            <a:off x="6400792" y="2425221"/>
            <a:ext cx="1017330" cy="960140"/>
          </a:xfrm>
          <a:prstGeom prst="diamond">
            <a:avLst/>
          </a:pr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0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174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155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0" name="TextBox 139"/>
          <p:cNvSpPr txBox="1"/>
          <p:nvPr/>
        </p:nvSpPr>
        <p:spPr>
          <a:xfrm rot="10800000" flipV="1">
            <a:off x="5867401" y="3058089"/>
            <a:ext cx="1017330" cy="960140"/>
          </a:xfrm>
          <a:prstGeom prst="diamond">
            <a:avLst/>
          </a:prstGeom>
          <a:solidFill>
            <a:schemeClr val="accent3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75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85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97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1" name="TextBox 140"/>
          <p:cNvSpPr txBox="1"/>
          <p:nvPr/>
        </p:nvSpPr>
        <p:spPr>
          <a:xfrm rot="10800000" flipV="1">
            <a:off x="6400794" y="3690957"/>
            <a:ext cx="1017330" cy="960140"/>
          </a:xfrm>
          <a:prstGeom prst="diamond">
            <a:avLst/>
          </a:prstGeom>
          <a:solidFill>
            <a:schemeClr val="accent4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30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42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57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2" name="TextBox 141"/>
          <p:cNvSpPr txBox="1"/>
          <p:nvPr/>
        </p:nvSpPr>
        <p:spPr>
          <a:xfrm rot="10800000" flipV="1">
            <a:off x="5867401" y="4323825"/>
            <a:ext cx="1017330" cy="960140"/>
          </a:xfrm>
          <a:prstGeom prst="diamond">
            <a:avLst/>
          </a:prstGeom>
          <a:solidFill>
            <a:schemeClr val="accent5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162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184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193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3" name="TextBox 142"/>
          <p:cNvSpPr txBox="1"/>
          <p:nvPr/>
        </p:nvSpPr>
        <p:spPr>
          <a:xfrm rot="10800000" flipV="1">
            <a:off x="6400794" y="4956693"/>
            <a:ext cx="1017330" cy="960140"/>
          </a:xfrm>
          <a:prstGeom prst="diamond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124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204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78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 to the RGBs for the colours that can be used for projects done </a:t>
            </a:r>
            <a:r>
              <a:rPr lang="en-US" dirty="0" smtClean="0"/>
              <a:t>using</a:t>
            </a:r>
            <a:br>
              <a:rPr lang="en-US" dirty="0" smtClean="0"/>
            </a:br>
            <a:r>
              <a:rPr lang="en-US" dirty="0" smtClean="0"/>
              <a:t>this </a:t>
            </a:r>
            <a:r>
              <a:rPr lang="en-US" dirty="0"/>
              <a:t>template</a:t>
            </a:r>
            <a:endParaRPr lang="en-IN" dirty="0"/>
          </a:p>
        </p:txBody>
      </p:sp>
      <p:sp>
        <p:nvSpPr>
          <p:cNvPr id="146" name="Text Placeholder 19">
            <a:extLst>
              <a:ext uri="{FF2B5EF4-FFF2-40B4-BE49-F238E27FC236}">
                <a16:creationId xmlns="" xmlns:a16="http://schemas.microsoft.com/office/drawing/2014/main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1292020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accent1"/>
                </a:solidFill>
              </a:rPr>
              <a:t>Colour Palette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5753575" y="1270753"/>
            <a:ext cx="5972153" cy="430887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accent6"/>
                </a:solidFill>
                <a:latin typeface="+mj-lt"/>
                <a:cs typeface="Calibri" pitchFamily="34" charset="0"/>
              </a:rPr>
              <a:t>Any of these colours can be used; </a:t>
            </a:r>
            <a:r>
              <a:rPr lang="en-US" sz="1400" b="1" dirty="0">
                <a:solidFill>
                  <a:schemeClr val="accent6"/>
                </a:solidFill>
                <a:latin typeface="+mj-lt"/>
                <a:cs typeface="Calibri" pitchFamily="34" charset="0"/>
              </a:rPr>
              <a:t>white text should be used on dark backgrounds, whereas black text should be used on light backgrounds</a:t>
            </a:r>
            <a:endParaRPr lang="en-GB" sz="1400" b="1" dirty="0">
              <a:solidFill>
                <a:schemeClr val="accent6"/>
              </a:solidFill>
              <a:latin typeface="+mj-lt"/>
              <a:cs typeface="Calibri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507205" y="2093964"/>
            <a:ext cx="1571632" cy="914400"/>
            <a:chOff x="507205" y="2181047"/>
            <a:chExt cx="1571632" cy="914400"/>
          </a:xfrm>
        </p:grpSpPr>
        <p:sp>
          <p:nvSpPr>
            <p:cNvPr id="96" name="Rectangle 95"/>
            <p:cNvSpPr/>
            <p:nvPr/>
          </p:nvSpPr>
          <p:spPr>
            <a:xfrm>
              <a:off x="1164437" y="2181047"/>
              <a:ext cx="914400" cy="914400"/>
            </a:xfrm>
            <a:prstGeom prst="rect">
              <a:avLst/>
            </a:prstGeom>
            <a:solidFill>
              <a:srgbClr val="CCE3E0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00129" y="2181047"/>
              <a:ext cx="914400" cy="914400"/>
            </a:xfrm>
            <a:prstGeom prst="rect">
              <a:avLst/>
            </a:prstGeom>
            <a:solidFill>
              <a:srgbClr val="99C7C2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35821" y="2181047"/>
              <a:ext cx="914400" cy="914400"/>
            </a:xfrm>
            <a:prstGeom prst="rect">
              <a:avLst/>
            </a:prstGeom>
            <a:solidFill>
              <a:srgbClr val="66AAA3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71513" y="2181047"/>
              <a:ext cx="914400" cy="914400"/>
            </a:xfrm>
            <a:prstGeom prst="rect">
              <a:avLst/>
            </a:prstGeom>
            <a:solidFill>
              <a:srgbClr val="338E85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07205" y="2181047"/>
              <a:ext cx="9144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+mj-lt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07205" y="3413199"/>
            <a:ext cx="1571632" cy="914400"/>
            <a:chOff x="507205" y="3500282"/>
            <a:chExt cx="1571632" cy="914400"/>
          </a:xfrm>
        </p:grpSpPr>
        <p:sp>
          <p:nvSpPr>
            <p:cNvPr id="102" name="Rectangle 101"/>
            <p:cNvSpPr/>
            <p:nvPr/>
          </p:nvSpPr>
          <p:spPr>
            <a:xfrm>
              <a:off x="1164437" y="3500282"/>
              <a:ext cx="914400" cy="914400"/>
            </a:xfrm>
            <a:prstGeom prst="rect">
              <a:avLst/>
            </a:prstGeom>
            <a:solidFill>
              <a:srgbClr val="CCEFEB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latin typeface="+mj-lt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000129" y="3500282"/>
              <a:ext cx="914400" cy="914400"/>
            </a:xfrm>
            <a:prstGeom prst="rect">
              <a:avLst/>
            </a:prstGeom>
            <a:solidFill>
              <a:srgbClr val="99DFD7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latin typeface="+mj-lt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35821" y="3500282"/>
              <a:ext cx="914400" cy="914400"/>
            </a:xfrm>
            <a:prstGeom prst="rect">
              <a:avLst/>
            </a:prstGeom>
            <a:solidFill>
              <a:srgbClr val="66CEC3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71513" y="3500282"/>
              <a:ext cx="914400" cy="914400"/>
            </a:xfrm>
            <a:prstGeom prst="rect">
              <a:avLst/>
            </a:prstGeom>
            <a:solidFill>
              <a:srgbClr val="33BEAF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07205" y="3500282"/>
              <a:ext cx="914400" cy="91440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07205" y="4716812"/>
            <a:ext cx="1571632" cy="914400"/>
            <a:chOff x="507205" y="4803895"/>
            <a:chExt cx="1571632" cy="914400"/>
          </a:xfrm>
        </p:grpSpPr>
        <p:sp>
          <p:nvSpPr>
            <p:cNvPr id="108" name="Rectangle 107"/>
            <p:cNvSpPr/>
            <p:nvPr/>
          </p:nvSpPr>
          <p:spPr>
            <a:xfrm>
              <a:off x="1164437" y="4803895"/>
              <a:ext cx="914400" cy="914400"/>
            </a:xfrm>
            <a:prstGeom prst="rect">
              <a:avLst/>
            </a:prstGeom>
            <a:solidFill>
              <a:srgbClr val="DBDDDF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00129" y="4803895"/>
              <a:ext cx="914400" cy="914400"/>
            </a:xfrm>
            <a:prstGeom prst="rect">
              <a:avLst/>
            </a:prstGeom>
            <a:solidFill>
              <a:srgbClr val="B7BABF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835821" y="4803895"/>
              <a:ext cx="914400" cy="914400"/>
            </a:xfrm>
            <a:prstGeom prst="rect">
              <a:avLst/>
            </a:prstGeom>
            <a:solidFill>
              <a:srgbClr val="9299A0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71513" y="4803895"/>
              <a:ext cx="914400" cy="914400"/>
            </a:xfrm>
            <a:prstGeom prst="rect">
              <a:avLst/>
            </a:prstGeom>
            <a:solidFill>
              <a:srgbClr val="6E7780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07205" y="4803895"/>
              <a:ext cx="914400" cy="9144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838452" y="2093964"/>
            <a:ext cx="1571632" cy="914400"/>
            <a:chOff x="2838452" y="2181047"/>
            <a:chExt cx="1571632" cy="914400"/>
          </a:xfrm>
        </p:grpSpPr>
        <p:sp>
          <p:nvSpPr>
            <p:cNvPr id="114" name="Rectangle 113"/>
            <p:cNvSpPr/>
            <p:nvPr/>
          </p:nvSpPr>
          <p:spPr>
            <a:xfrm>
              <a:off x="3495684" y="2181047"/>
              <a:ext cx="914400" cy="914400"/>
            </a:xfrm>
            <a:prstGeom prst="rect">
              <a:avLst/>
            </a:prstGeom>
            <a:solidFill>
              <a:srgbClr val="CACDD2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latin typeface="+mj-lt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331376" y="2181047"/>
              <a:ext cx="914400" cy="914400"/>
            </a:xfrm>
            <a:prstGeom prst="rect">
              <a:avLst/>
            </a:prstGeom>
            <a:solidFill>
              <a:srgbClr val="989FA8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latin typeface="+mj-lt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167068" y="2181047"/>
              <a:ext cx="914400" cy="914400"/>
            </a:xfrm>
            <a:prstGeom prst="rect">
              <a:avLst/>
            </a:prstGeom>
            <a:solidFill>
              <a:srgbClr val="6C737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002760" y="2181047"/>
              <a:ext cx="914400" cy="914400"/>
            </a:xfrm>
            <a:prstGeom prst="rect">
              <a:avLst/>
            </a:prstGeom>
            <a:solidFill>
              <a:srgbClr val="434C5A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838452" y="2181047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838452" y="3413199"/>
            <a:ext cx="1571632" cy="914400"/>
            <a:chOff x="2838452" y="3500282"/>
            <a:chExt cx="1571632" cy="914400"/>
          </a:xfrm>
        </p:grpSpPr>
        <p:sp>
          <p:nvSpPr>
            <p:cNvPr id="120" name="Rectangle 119"/>
            <p:cNvSpPr/>
            <p:nvPr/>
          </p:nvSpPr>
          <p:spPr>
            <a:xfrm>
              <a:off x="3495684" y="3500282"/>
              <a:ext cx="914400" cy="914400"/>
            </a:xfrm>
            <a:prstGeom prst="rect">
              <a:avLst/>
            </a:prstGeom>
            <a:solidFill>
              <a:srgbClr val="ECF1F3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latin typeface="+mj-lt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331376" y="3500282"/>
              <a:ext cx="914400" cy="914400"/>
            </a:xfrm>
            <a:prstGeom prst="rect">
              <a:avLst/>
            </a:prstGeom>
            <a:solidFill>
              <a:srgbClr val="DAE3E6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latin typeface="+mj-lt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167068" y="3500282"/>
              <a:ext cx="914400" cy="914400"/>
            </a:xfrm>
            <a:prstGeom prst="rect">
              <a:avLst/>
            </a:prstGeom>
            <a:solidFill>
              <a:srgbClr val="C7D4DA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latin typeface="+mj-lt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002760" y="3500282"/>
              <a:ext cx="914400" cy="914400"/>
            </a:xfrm>
            <a:prstGeom prst="rect">
              <a:avLst/>
            </a:prstGeom>
            <a:solidFill>
              <a:srgbClr val="B5C6CD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838452" y="3500282"/>
              <a:ext cx="914400" cy="914400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838452" y="4716812"/>
            <a:ext cx="1571632" cy="914400"/>
            <a:chOff x="2838452" y="4803895"/>
            <a:chExt cx="1571632" cy="914400"/>
          </a:xfrm>
        </p:grpSpPr>
        <p:sp>
          <p:nvSpPr>
            <p:cNvPr id="127" name="Rectangle 126"/>
            <p:cNvSpPr/>
            <p:nvPr/>
          </p:nvSpPr>
          <p:spPr>
            <a:xfrm>
              <a:off x="3495684" y="4803895"/>
              <a:ext cx="914400" cy="914400"/>
            </a:xfrm>
            <a:prstGeom prst="rect">
              <a:avLst/>
            </a:prstGeom>
            <a:solidFill>
              <a:srgbClr val="E5F5DC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latin typeface="+mj-lt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331376" y="4803895"/>
              <a:ext cx="914400" cy="914400"/>
            </a:xfrm>
            <a:prstGeom prst="rect">
              <a:avLst/>
            </a:prstGeom>
            <a:solidFill>
              <a:srgbClr val="CBEBB8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latin typeface="+mj-lt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167068" y="4803895"/>
              <a:ext cx="914400" cy="914400"/>
            </a:xfrm>
            <a:prstGeom prst="rect">
              <a:avLst/>
            </a:prstGeom>
            <a:solidFill>
              <a:srgbClr val="B0E095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002760" y="4803895"/>
              <a:ext cx="914400" cy="914400"/>
            </a:xfrm>
            <a:prstGeom prst="rect">
              <a:avLst/>
            </a:prstGeom>
            <a:solidFill>
              <a:srgbClr val="96D67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838452" y="4803895"/>
              <a:ext cx="914400" cy="91440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7" name="Rectangle 136"/>
          <p:cNvSpPr/>
          <p:nvPr/>
        </p:nvSpPr>
        <p:spPr>
          <a:xfrm>
            <a:off x="507205" y="3009516"/>
            <a:ext cx="1571632" cy="215444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IN" sz="1400" b="1" dirty="0" smtClean="0">
                <a:solidFill>
                  <a:schemeClr val="tx1"/>
                </a:solidFill>
                <a:latin typeface="+mj-lt"/>
                <a:cs typeface="Calibri" pitchFamily="34" charset="0"/>
              </a:rPr>
              <a:t>Forest Green</a:t>
            </a:r>
            <a:endParaRPr lang="en-GB" sz="1400" b="1" dirty="0">
              <a:solidFill>
                <a:schemeClr val="tx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07205" y="4324176"/>
            <a:ext cx="1571632" cy="215444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IN" sz="1400" b="1" dirty="0" smtClean="0">
                <a:solidFill>
                  <a:schemeClr val="tx1"/>
                </a:solidFill>
                <a:latin typeface="+mj-lt"/>
                <a:cs typeface="Calibri" pitchFamily="34" charset="0"/>
              </a:rPr>
              <a:t>Ocean Teal</a:t>
            </a:r>
            <a:endParaRPr lang="en-GB" sz="1400" b="1" dirty="0">
              <a:solidFill>
                <a:schemeClr val="tx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07205" y="5631212"/>
            <a:ext cx="1571632" cy="215444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IN" sz="1400" b="1" dirty="0" smtClean="0">
                <a:solidFill>
                  <a:schemeClr val="tx1"/>
                </a:solidFill>
                <a:latin typeface="+mj-lt"/>
                <a:cs typeface="Calibri" pitchFamily="34" charset="0"/>
              </a:rPr>
              <a:t>Metal Grey</a:t>
            </a:r>
            <a:endParaRPr lang="en-GB" sz="1400" b="1" dirty="0">
              <a:solidFill>
                <a:schemeClr val="tx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840853" y="3009516"/>
            <a:ext cx="1571632" cy="215444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IN" sz="1400" b="1" dirty="0" smtClean="0">
                <a:solidFill>
                  <a:schemeClr val="tx1"/>
                </a:solidFill>
                <a:latin typeface="+mj-lt"/>
                <a:cs typeface="Calibri" pitchFamily="34" charset="0"/>
              </a:rPr>
              <a:t>Graphite Black</a:t>
            </a:r>
            <a:endParaRPr lang="en-GB" sz="1400" b="1" dirty="0">
              <a:solidFill>
                <a:schemeClr val="tx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2840853" y="4324176"/>
            <a:ext cx="1571632" cy="215444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IN" sz="1400" b="1" dirty="0" smtClean="0">
                <a:solidFill>
                  <a:schemeClr val="tx1"/>
                </a:solidFill>
                <a:latin typeface="+mj-lt"/>
                <a:cs typeface="Calibri" pitchFamily="34" charset="0"/>
              </a:rPr>
              <a:t>Slate Grey</a:t>
            </a:r>
            <a:endParaRPr lang="en-GB" sz="1400" b="1" dirty="0">
              <a:solidFill>
                <a:schemeClr val="tx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840853" y="5631212"/>
            <a:ext cx="1571632" cy="215444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IN" sz="1400" b="1" dirty="0" smtClean="0">
                <a:solidFill>
                  <a:schemeClr val="tx1"/>
                </a:solidFill>
                <a:latin typeface="+mj-lt"/>
                <a:cs typeface="Calibri" pitchFamily="34" charset="0"/>
              </a:rPr>
              <a:t>Emerald Green</a:t>
            </a:r>
            <a:endParaRPr lang="en-GB" sz="1400" b="1" dirty="0">
              <a:solidFill>
                <a:schemeClr val="tx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126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sp>
        <p:nvSpPr>
          <p:cNvPr id="130" name="Content Placeholder 2"/>
          <p:cNvSpPr txBox="1">
            <a:spLocks/>
          </p:cNvSpPr>
          <p:nvPr/>
        </p:nvSpPr>
        <p:spPr>
          <a:xfrm>
            <a:off x="495300" y="1600200"/>
            <a:ext cx="112014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/>
              <a:t>Colour Palette</a:t>
            </a:r>
          </a:p>
        </p:txBody>
      </p:sp>
    </p:spTree>
    <p:extLst>
      <p:ext uri="{BB962C8B-B14F-4D97-AF65-F5344CB8AC3E}">
        <p14:creationId xmlns:p14="http://schemas.microsoft.com/office/powerpoint/2010/main" val="4262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GB" dirty="0" smtClean="0"/>
              <a:t>Ensure that </a:t>
            </a:r>
            <a:r>
              <a:rPr lang="en-GB" dirty="0"/>
              <a:t>content on a slide is restricted within </a:t>
            </a:r>
            <a:r>
              <a:rPr lang="en-GB" dirty="0" smtClean="0"/>
              <a:t>the</a:t>
            </a:r>
            <a:br>
              <a:rPr lang="en-GB" dirty="0" smtClean="0"/>
            </a:br>
            <a:r>
              <a:rPr lang="en-GB" dirty="0" smtClean="0"/>
              <a:t>area depicted </a:t>
            </a:r>
            <a:r>
              <a:rPr lang="en-GB" dirty="0"/>
              <a:t>in </a:t>
            </a:r>
            <a:r>
              <a:rPr lang="en-GB" dirty="0" smtClean="0"/>
              <a:t>green </a:t>
            </a:r>
            <a:r>
              <a:rPr lang="en-GB" dirty="0"/>
              <a:t>below</a:t>
            </a:r>
            <a:endParaRPr lang="en-IN" dirty="0">
              <a:latin typeface="+mj-lt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1696700" y="1631369"/>
            <a:ext cx="0" cy="4517136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417423" y="69850"/>
            <a:ext cx="0" cy="1210310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32040" y="349231"/>
            <a:ext cx="1889227" cy="581698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accent6"/>
                </a:solidFill>
                <a:latin typeface="+mj-lt"/>
              </a:rPr>
              <a:t>Do not use </a:t>
            </a:r>
            <a:r>
              <a:rPr lang="en-US" sz="1400" b="1" dirty="0">
                <a:solidFill>
                  <a:schemeClr val="accent6"/>
                </a:solidFill>
                <a:latin typeface="+mj-lt"/>
              </a:rPr>
              <a:t>this area for analysis </a:t>
            </a:r>
            <a:r>
              <a:rPr lang="en-US" sz="1400" b="1" dirty="0" smtClean="0">
                <a:solidFill>
                  <a:schemeClr val="accent6"/>
                </a:solidFill>
                <a:latin typeface="+mj-lt"/>
              </a:rPr>
              <a:t>– it </a:t>
            </a:r>
            <a:r>
              <a:rPr lang="en-US" sz="1400" b="1" dirty="0">
                <a:solidFill>
                  <a:schemeClr val="accent6"/>
                </a:solidFill>
                <a:latin typeface="+mj-lt"/>
              </a:rPr>
              <a:t>is only for  Roadmap and Slide Title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08214" y="1600200"/>
            <a:ext cx="11390086" cy="4572001"/>
            <a:chOff x="290285" y="1600200"/>
            <a:chExt cx="11625943" cy="457200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90285" y="1600200"/>
              <a:ext cx="1162594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90285" y="6172201"/>
              <a:ext cx="1162594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02557" y="1509714"/>
            <a:ext cx="11188700" cy="4760911"/>
            <a:chOff x="502557" y="1509713"/>
            <a:chExt cx="11188700" cy="4774973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1691257" y="1509713"/>
              <a:ext cx="0" cy="477497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02557" y="1509713"/>
              <a:ext cx="0" cy="477497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19">
            <a:extLst>
              <a:ext uri="{FF2B5EF4-FFF2-40B4-BE49-F238E27FC236}">
                <a16:creationId xmlns="" xmlns:a16="http://schemas.microsoft.com/office/drawing/2014/main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2524665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accent1"/>
                </a:solidFill>
              </a:rPr>
              <a:t>Grid </a:t>
            </a:r>
            <a:r>
              <a:rPr lang="en-US" dirty="0" smtClean="0">
                <a:solidFill>
                  <a:schemeClr val="accent1"/>
                </a:solidFill>
              </a:rPr>
              <a:t>Lines and Working Area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364128" y="2874857"/>
            <a:ext cx="4953000" cy="4601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GB" sz="1400" dirty="0" smtClean="0">
                <a:latin typeface="+mj-lt"/>
              </a:rPr>
              <a:t>Guides on the left and right need to be at </a:t>
            </a:r>
            <a:r>
              <a:rPr lang="en-GB" sz="1400" b="1" dirty="0">
                <a:solidFill>
                  <a:schemeClr val="accent6"/>
                </a:solidFill>
                <a:latin typeface="+mj-lt"/>
              </a:rPr>
              <a:t>15.56</a:t>
            </a:r>
            <a:r>
              <a:rPr lang="en-GB" sz="1400" dirty="0" smtClean="0">
                <a:solidFill>
                  <a:schemeClr val="accent6"/>
                </a:solidFill>
                <a:latin typeface="+mj-lt"/>
              </a:rPr>
              <a:t/>
            </a:r>
            <a:br>
              <a:rPr lang="en-GB" sz="1400" dirty="0" smtClean="0">
                <a:solidFill>
                  <a:schemeClr val="accent6"/>
                </a:solidFill>
                <a:latin typeface="+mj-lt"/>
              </a:rPr>
            </a:br>
            <a:r>
              <a:rPr lang="en-GB" sz="1400" dirty="0" smtClean="0">
                <a:latin typeface="+mj-lt"/>
              </a:rPr>
              <a:t>Guide at the top is at </a:t>
            </a:r>
            <a:r>
              <a:rPr lang="en-GB" sz="1400" b="1" dirty="0" smtClean="0">
                <a:solidFill>
                  <a:schemeClr val="accent6"/>
                </a:solidFill>
                <a:latin typeface="+mj-lt"/>
              </a:rPr>
              <a:t>5.08</a:t>
            </a:r>
            <a:r>
              <a:rPr lang="en-GB" sz="1400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en-GB" sz="1400" dirty="0" smtClean="0">
                <a:latin typeface="+mj-lt"/>
              </a:rPr>
              <a:t>and on the bottom is at </a:t>
            </a:r>
            <a:r>
              <a:rPr lang="en-GB" sz="1400" b="1" dirty="0">
                <a:solidFill>
                  <a:schemeClr val="accent6"/>
                </a:solidFill>
                <a:latin typeface="+mj-lt"/>
              </a:rPr>
              <a:t>7.60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1143000" y="5754373"/>
            <a:ext cx="9906000" cy="277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ebdings" pitchFamily="18" charset="2"/>
              <a:buNone/>
            </a:pPr>
            <a:r>
              <a:rPr lang="en-GB" sz="1400" b="1" dirty="0" smtClean="0">
                <a:solidFill>
                  <a:schemeClr val="accent6"/>
                </a:solidFill>
                <a:latin typeface="+mj-lt"/>
              </a:rPr>
              <a:t>Run through all slides and make sure that slide titles, Note boxes, and Source Boxes are at the same position</a:t>
            </a:r>
            <a:endParaRPr lang="en-GB" sz="14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1" name="Text Placeholder 14"/>
          <p:cNvSpPr txBox="1">
            <a:spLocks/>
          </p:cNvSpPr>
          <p:nvPr/>
        </p:nvSpPr>
        <p:spPr>
          <a:xfrm>
            <a:off x="2364128" y="3431650"/>
            <a:ext cx="5372100" cy="101111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85000"/>
              </a:lnSpc>
              <a:spcBef>
                <a:spcPct val="50000"/>
              </a:spcBef>
              <a:buClr>
                <a:schemeClr val="accent1"/>
              </a:buClr>
              <a:buSzPct val="100000"/>
              <a:defRPr/>
            </a:pPr>
            <a:r>
              <a:rPr lang="en-GB" b="0" dirty="0">
                <a:solidFill>
                  <a:schemeClr val="tx1"/>
                </a:solidFill>
                <a:latin typeface="+mj-lt"/>
              </a:rPr>
              <a:t>You can use the Grid and Guides tool; right click on the slide, and select the Grid and Guides box</a:t>
            </a:r>
          </a:p>
          <a:p>
            <a:pPr defTabSz="914400">
              <a:lnSpc>
                <a:spcPct val="85000"/>
              </a:lnSpc>
              <a:spcBef>
                <a:spcPct val="50000"/>
              </a:spcBef>
              <a:buClr>
                <a:schemeClr val="accent1"/>
              </a:buClr>
              <a:buSzPct val="100000"/>
              <a:defRPr/>
            </a:pPr>
            <a:r>
              <a:rPr lang="en-GB" b="0" dirty="0">
                <a:solidFill>
                  <a:schemeClr val="tx1"/>
                </a:solidFill>
                <a:latin typeface="+mj-lt"/>
              </a:rPr>
              <a:t>Multiple guides can be created by pressing CTRL and dragging a guide along horizontally or vertically to the desired position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3428" y="2815274"/>
            <a:ext cx="1628775" cy="17240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80729" y="3806491"/>
            <a:ext cx="1648958" cy="25343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+mj-lt"/>
            </a:endParaRPr>
          </a:p>
        </p:txBody>
      </p:sp>
      <p:sp>
        <p:nvSpPr>
          <p:cNvPr id="22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95300" y="1600200"/>
            <a:ext cx="112014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/>
              <a:t>This is the primary working area for design and </a:t>
            </a:r>
            <a:r>
              <a:rPr lang="en-IN" sz="1400" b="1" dirty="0" smtClean="0"/>
              <a:t>content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0298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only the following table options (1/2) </a:t>
            </a:r>
            <a:endParaRPr lang="en-I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374582"/>
              </p:ext>
            </p:extLst>
          </p:nvPr>
        </p:nvGraphicFramePr>
        <p:xfrm>
          <a:off x="6324600" y="2026390"/>
          <a:ext cx="53721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3025">
                  <a:extLst>
                    <a:ext uri="{9D8B030D-6E8A-4147-A177-3AD203B41FA5}">
                      <a16:colId xmlns="" xmlns:a16="http://schemas.microsoft.com/office/drawing/2014/main" val="2928738300"/>
                    </a:ext>
                  </a:extLst>
                </a:gridCol>
                <a:gridCol w="1343025">
                  <a:extLst>
                    <a:ext uri="{9D8B030D-6E8A-4147-A177-3AD203B41FA5}">
                      <a16:colId xmlns="" xmlns:a16="http://schemas.microsoft.com/office/drawing/2014/main" val="2904087161"/>
                    </a:ext>
                  </a:extLst>
                </a:gridCol>
                <a:gridCol w="1343025">
                  <a:extLst>
                    <a:ext uri="{9D8B030D-6E8A-4147-A177-3AD203B41FA5}">
                      <a16:colId xmlns="" xmlns:a16="http://schemas.microsoft.com/office/drawing/2014/main" val="1066275508"/>
                    </a:ext>
                  </a:extLst>
                </a:gridCol>
                <a:gridCol w="1343025">
                  <a:extLst>
                    <a:ext uri="{9D8B030D-6E8A-4147-A177-3AD203B41FA5}">
                      <a16:colId xmlns="" xmlns:a16="http://schemas.microsoft.com/office/drawing/2014/main" val="874820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1717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3178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878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5856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7691883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291947"/>
              </p:ext>
            </p:extLst>
          </p:nvPr>
        </p:nvGraphicFramePr>
        <p:xfrm>
          <a:off x="6324600" y="4096826"/>
          <a:ext cx="53721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3025">
                  <a:extLst>
                    <a:ext uri="{9D8B030D-6E8A-4147-A177-3AD203B41FA5}">
                      <a16:colId xmlns="" xmlns:a16="http://schemas.microsoft.com/office/drawing/2014/main" val="2928738300"/>
                    </a:ext>
                  </a:extLst>
                </a:gridCol>
                <a:gridCol w="1343025">
                  <a:extLst>
                    <a:ext uri="{9D8B030D-6E8A-4147-A177-3AD203B41FA5}">
                      <a16:colId xmlns="" xmlns:a16="http://schemas.microsoft.com/office/drawing/2014/main" val="2904087161"/>
                    </a:ext>
                  </a:extLst>
                </a:gridCol>
                <a:gridCol w="1343025">
                  <a:extLst>
                    <a:ext uri="{9D8B030D-6E8A-4147-A177-3AD203B41FA5}">
                      <a16:colId xmlns="" xmlns:a16="http://schemas.microsoft.com/office/drawing/2014/main" val="1066275508"/>
                    </a:ext>
                  </a:extLst>
                </a:gridCol>
                <a:gridCol w="1343025">
                  <a:extLst>
                    <a:ext uri="{9D8B030D-6E8A-4147-A177-3AD203B41FA5}">
                      <a16:colId xmlns="" xmlns:a16="http://schemas.microsoft.com/office/drawing/2014/main" val="874820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1717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3178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878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5856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7691883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137844"/>
              </p:ext>
            </p:extLst>
          </p:nvPr>
        </p:nvGraphicFramePr>
        <p:xfrm>
          <a:off x="510048" y="2026390"/>
          <a:ext cx="53721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="" xmlns:a16="http://schemas.microsoft.com/office/drawing/2014/main" val="2928738300"/>
                    </a:ext>
                  </a:extLst>
                </a:gridCol>
                <a:gridCol w="1343025">
                  <a:extLst>
                    <a:ext uri="{9D8B030D-6E8A-4147-A177-3AD203B41FA5}">
                      <a16:colId xmlns="" xmlns:a16="http://schemas.microsoft.com/office/drawing/2014/main" val="2904087161"/>
                    </a:ext>
                  </a:extLst>
                </a:gridCol>
                <a:gridCol w="1343025">
                  <a:extLst>
                    <a:ext uri="{9D8B030D-6E8A-4147-A177-3AD203B41FA5}">
                      <a16:colId xmlns="" xmlns:a16="http://schemas.microsoft.com/office/drawing/2014/main" val="1066275508"/>
                    </a:ext>
                  </a:extLst>
                </a:gridCol>
                <a:gridCol w="1343025">
                  <a:extLst>
                    <a:ext uri="{9D8B030D-6E8A-4147-A177-3AD203B41FA5}">
                      <a16:colId xmlns="" xmlns:a16="http://schemas.microsoft.com/office/drawing/2014/main" val="874820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1717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3178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878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5856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7691883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531807"/>
              </p:ext>
            </p:extLst>
          </p:nvPr>
        </p:nvGraphicFramePr>
        <p:xfrm>
          <a:off x="510048" y="4096826"/>
          <a:ext cx="53721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3025">
                  <a:extLst>
                    <a:ext uri="{9D8B030D-6E8A-4147-A177-3AD203B41FA5}">
                      <a16:colId xmlns="" xmlns:a16="http://schemas.microsoft.com/office/drawing/2014/main" val="2928738300"/>
                    </a:ext>
                  </a:extLst>
                </a:gridCol>
                <a:gridCol w="1343025">
                  <a:extLst>
                    <a:ext uri="{9D8B030D-6E8A-4147-A177-3AD203B41FA5}">
                      <a16:colId xmlns="" xmlns:a16="http://schemas.microsoft.com/office/drawing/2014/main" val="2904087161"/>
                    </a:ext>
                  </a:extLst>
                </a:gridCol>
                <a:gridCol w="1343025">
                  <a:extLst>
                    <a:ext uri="{9D8B030D-6E8A-4147-A177-3AD203B41FA5}">
                      <a16:colId xmlns="" xmlns:a16="http://schemas.microsoft.com/office/drawing/2014/main" val="1066275508"/>
                    </a:ext>
                  </a:extLst>
                </a:gridCol>
                <a:gridCol w="1343025">
                  <a:extLst>
                    <a:ext uri="{9D8B030D-6E8A-4147-A177-3AD203B41FA5}">
                      <a16:colId xmlns="" xmlns:a16="http://schemas.microsoft.com/office/drawing/2014/main" val="874820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1717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3178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878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5856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76918831"/>
                  </a:ext>
                </a:extLst>
              </a:tr>
            </a:tbl>
          </a:graphicData>
        </a:graphic>
      </p:graphicFrame>
      <p:sp>
        <p:nvSpPr>
          <p:cNvPr id="25" name="Text Placeholder 19">
            <a:extLst>
              <a:ext uri="{FF2B5EF4-FFF2-40B4-BE49-F238E27FC236}">
                <a16:creationId xmlns="" xmlns:a16="http://schemas.microsoft.com/office/drawing/2014/main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571951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+mn-lt"/>
              </a:rPr>
              <a:t>Tables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0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95300" y="1600200"/>
            <a:ext cx="112014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/>
              <a:t>Four colour options for tables</a:t>
            </a:r>
          </a:p>
        </p:txBody>
      </p:sp>
    </p:spTree>
    <p:extLst>
      <p:ext uri="{BB962C8B-B14F-4D97-AF65-F5344CB8AC3E}">
        <p14:creationId xmlns:p14="http://schemas.microsoft.com/office/powerpoint/2010/main" val="15527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 Smart Cube Theme">
  <a:themeElements>
    <a:clrScheme name="Custom 4">
      <a:dk1>
        <a:srgbClr val="1E2A39"/>
      </a:dk1>
      <a:lt1>
        <a:sysClr val="window" lastClr="FFFFFF"/>
      </a:lt1>
      <a:dk2>
        <a:srgbClr val="A5AAB0"/>
      </a:dk2>
      <a:lt2>
        <a:srgbClr val="ECF1F3"/>
      </a:lt2>
      <a:accent1>
        <a:srgbClr val="007266"/>
      </a:accent1>
      <a:accent2>
        <a:srgbClr val="00AE9B"/>
      </a:accent2>
      <a:accent3>
        <a:srgbClr val="4B5561"/>
      </a:accent3>
      <a:accent4>
        <a:srgbClr val="1E2A39"/>
      </a:accent4>
      <a:accent5>
        <a:srgbClr val="A2B8C1"/>
      </a:accent5>
      <a:accent6>
        <a:srgbClr val="7CCC4E"/>
      </a:accent6>
      <a:hlink>
        <a:srgbClr val="00AE9B"/>
      </a:hlink>
      <a:folHlink>
        <a:srgbClr val="7CCC4E"/>
      </a:folHlink>
    </a:clrScheme>
    <a:fontScheme name="TSC 2.0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ustom Color 1">
      <a:srgbClr val="007266"/>
    </a:custClr>
    <a:custClr name="Custom Color 2">
      <a:srgbClr val="338E85"/>
    </a:custClr>
    <a:custClr name="Custom Color 3">
      <a:srgbClr val="66AAA3"/>
    </a:custClr>
    <a:custClr name="Custom Color 4">
      <a:srgbClr val="99C7C2"/>
    </a:custClr>
    <a:custClr name="Custom Color 5">
      <a:srgbClr val="CCE3E0"/>
    </a:custClr>
    <a:custClr name="Custom Color 6">
      <a:srgbClr val="00AE9B"/>
    </a:custClr>
    <a:custClr name="Custom Color 7">
      <a:srgbClr val="33BEAF"/>
    </a:custClr>
    <a:custClr name="Custom Color 8">
      <a:srgbClr val="66CEC3"/>
    </a:custClr>
    <a:custClr name="Custom Color 9">
      <a:srgbClr val="99DFD7"/>
    </a:custClr>
    <a:custClr name="Custom Color 10">
      <a:srgbClr val="CCEFEB"/>
    </a:custClr>
    <a:custClr name="Custom Color 11">
      <a:srgbClr val="4B5561"/>
    </a:custClr>
    <a:custClr name="Custom Color 12">
      <a:srgbClr val="6E7780"/>
    </a:custClr>
    <a:custClr name="Custom Color 13">
      <a:srgbClr val="9299A0"/>
    </a:custClr>
    <a:custClr name="Custom Color 14">
      <a:srgbClr val="B7BABF"/>
    </a:custClr>
    <a:custClr name="Custom Color 15">
      <a:srgbClr val="DBDDDF"/>
    </a:custClr>
    <a:custClr name="Custom Color 16">
      <a:srgbClr val="1E2A39"/>
    </a:custClr>
    <a:custClr name="Custom Color 17">
      <a:srgbClr val="434C5A"/>
    </a:custClr>
    <a:custClr name="Custom Color 18">
      <a:srgbClr val="6C737E"/>
    </a:custClr>
    <a:custClr name="Custom Color 19">
      <a:srgbClr val="989FA8"/>
    </a:custClr>
    <a:custClr name="Custom Color 20">
      <a:srgbClr val="C9CDD2"/>
    </a:custClr>
    <a:custClr name="Custom Color 21">
      <a:srgbClr val="A2B8C1"/>
    </a:custClr>
    <a:custClr name="Custom Color 22">
      <a:srgbClr val="B5C6CD"/>
    </a:custClr>
    <a:custClr name="Custom Color 23">
      <a:srgbClr val="C7D4DA"/>
    </a:custClr>
    <a:custClr name="Custom Color 24">
      <a:srgbClr val="DAE3E6"/>
    </a:custClr>
    <a:custClr name="Custom Color 25">
      <a:srgbClr val="ECF1F3"/>
    </a:custClr>
    <a:custClr name="Custom Color 26">
      <a:srgbClr val="7CCC4E"/>
    </a:custClr>
    <a:custClr name="Custom Color 27">
      <a:srgbClr val="96D671"/>
    </a:custClr>
    <a:custClr name="Custom Color 28">
      <a:srgbClr val="B1E095"/>
    </a:custClr>
    <a:custClr name="Custom Color 29">
      <a:srgbClr val="CBEBB8"/>
    </a:custClr>
    <a:custClr name="Custom Color 30">
      <a:srgbClr val="E5F5DC"/>
    </a:custClr>
  </a:custClr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Custom Color 1">
      <a:srgbClr val="007266"/>
    </a:custClr>
    <a:custClr name="Custom Color 2">
      <a:srgbClr val="338E85"/>
    </a:custClr>
    <a:custClr name="Custom Color 3">
      <a:srgbClr val="66AAA3"/>
    </a:custClr>
    <a:custClr name="Custom Color 4">
      <a:srgbClr val="99C7C2"/>
    </a:custClr>
    <a:custClr name="Custom Color 5">
      <a:srgbClr val="CCE3E0"/>
    </a:custClr>
    <a:custClr name="Custom Color 6">
      <a:srgbClr val="00AE9B"/>
    </a:custClr>
    <a:custClr name="Custom Color 7">
      <a:srgbClr val="33BEAF"/>
    </a:custClr>
    <a:custClr name="Custom Color 8">
      <a:srgbClr val="66CEC3"/>
    </a:custClr>
    <a:custClr name="Custom Color 9">
      <a:srgbClr val="99DFD7"/>
    </a:custClr>
    <a:custClr name="Custom Color 10">
      <a:srgbClr val="CCEFEB"/>
    </a:custClr>
    <a:custClr name="Custom Color 11">
      <a:srgbClr val="4B5561"/>
    </a:custClr>
    <a:custClr name="Custom Color 12">
      <a:srgbClr val="6E7780"/>
    </a:custClr>
    <a:custClr name="Custom Color 13">
      <a:srgbClr val="9299A0"/>
    </a:custClr>
    <a:custClr name="Custom Color 14">
      <a:srgbClr val="B7BABF"/>
    </a:custClr>
    <a:custClr name="Custom Color 15">
      <a:srgbClr val="DBDDDF"/>
    </a:custClr>
    <a:custClr name="Custom Color 16">
      <a:srgbClr val="1E2A39"/>
    </a:custClr>
    <a:custClr name="Custom Color 17">
      <a:srgbClr val="434C5A"/>
    </a:custClr>
    <a:custClr name="Custom Color 18">
      <a:srgbClr val="6C737E"/>
    </a:custClr>
    <a:custClr name="Custom Color 19">
      <a:srgbClr val="989FA8"/>
    </a:custClr>
    <a:custClr name="Custom Color 20">
      <a:srgbClr val="C9CDD2"/>
    </a:custClr>
    <a:custClr name="Custom Color 21">
      <a:srgbClr val="A2B8C1"/>
    </a:custClr>
    <a:custClr name="Custom Color 22">
      <a:srgbClr val="B5C6CD"/>
    </a:custClr>
    <a:custClr name="Custom Color 23">
      <a:srgbClr val="C7D4DA"/>
    </a:custClr>
    <a:custClr name="Custom Color 24">
      <a:srgbClr val="DAE3E6"/>
    </a:custClr>
    <a:custClr name="Custom Color 25">
      <a:srgbClr val="ECF1F3"/>
    </a:custClr>
    <a:custClr name="Custom Color 26">
      <a:srgbClr val="7CCC4E"/>
    </a:custClr>
    <a:custClr name="Custom Color 27">
      <a:srgbClr val="96D671"/>
    </a:custClr>
    <a:custClr name="Custom Color 28">
      <a:srgbClr val="B1E095"/>
    </a:custClr>
    <a:custClr name="Custom Color 29">
      <a:srgbClr val="CBEBB8"/>
    </a:custClr>
    <a:custClr name="Custom Color 30">
      <a:srgbClr val="E5F5DC"/>
    </a:custClr>
  </a:custClr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Custom Color 1">
      <a:srgbClr val="007266"/>
    </a:custClr>
    <a:custClr name="Custom Color 2">
      <a:srgbClr val="338E85"/>
    </a:custClr>
    <a:custClr name="Custom Color 3">
      <a:srgbClr val="66AAA3"/>
    </a:custClr>
    <a:custClr name="Custom Color 4">
      <a:srgbClr val="99C7C2"/>
    </a:custClr>
    <a:custClr name="Custom Color 5">
      <a:srgbClr val="CCE3E0"/>
    </a:custClr>
    <a:custClr name="Custom Color 6">
      <a:srgbClr val="00AE9B"/>
    </a:custClr>
    <a:custClr name="Custom Color 7">
      <a:srgbClr val="33BEAF"/>
    </a:custClr>
    <a:custClr name="Custom Color 8">
      <a:srgbClr val="66CEC3"/>
    </a:custClr>
    <a:custClr name="Custom Color 9">
      <a:srgbClr val="99DFD7"/>
    </a:custClr>
    <a:custClr name="Custom Color 10">
      <a:srgbClr val="CCEFEB"/>
    </a:custClr>
    <a:custClr name="Custom Color 11">
      <a:srgbClr val="4B5561"/>
    </a:custClr>
    <a:custClr name="Custom Color 12">
      <a:srgbClr val="6E7780"/>
    </a:custClr>
    <a:custClr name="Custom Color 13">
      <a:srgbClr val="9299A0"/>
    </a:custClr>
    <a:custClr name="Custom Color 14">
      <a:srgbClr val="B7BABF"/>
    </a:custClr>
    <a:custClr name="Custom Color 15">
      <a:srgbClr val="DBDDDF"/>
    </a:custClr>
    <a:custClr name="Custom Color 16">
      <a:srgbClr val="1E2A39"/>
    </a:custClr>
    <a:custClr name="Custom Color 17">
      <a:srgbClr val="434C5A"/>
    </a:custClr>
    <a:custClr name="Custom Color 18">
      <a:srgbClr val="6C737E"/>
    </a:custClr>
    <a:custClr name="Custom Color 19">
      <a:srgbClr val="989FA8"/>
    </a:custClr>
    <a:custClr name="Custom Color 20">
      <a:srgbClr val="C9CDD2"/>
    </a:custClr>
    <a:custClr name="Custom Color 21">
      <a:srgbClr val="A2B8C1"/>
    </a:custClr>
    <a:custClr name="Custom Color 22">
      <a:srgbClr val="B5C6CD"/>
    </a:custClr>
    <a:custClr name="Custom Color 23">
      <a:srgbClr val="C7D4DA"/>
    </a:custClr>
    <a:custClr name="Custom Color 24">
      <a:srgbClr val="DAE3E6"/>
    </a:custClr>
    <a:custClr name="Custom Color 25">
      <a:srgbClr val="ECF1F3"/>
    </a:custClr>
    <a:custClr name="Custom Color 26">
      <a:srgbClr val="7CCC4E"/>
    </a:custClr>
    <a:custClr name="Custom Color 27">
      <a:srgbClr val="96D671"/>
    </a:custClr>
    <a:custClr name="Custom Color 28">
      <a:srgbClr val="B1E095"/>
    </a:custClr>
    <a:custClr name="Custom Color 29">
      <a:srgbClr val="CBEBB8"/>
    </a:custClr>
    <a:custClr name="Custom Color 30">
      <a:srgbClr val="E5F5DC"/>
    </a:custClr>
  </a:custClr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9675</TotalTime>
  <Words>1696</Words>
  <Application>Microsoft Office PowerPoint</Application>
  <PresentationFormat>Custom</PresentationFormat>
  <Paragraphs>393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 Smart Cube Theme</vt:lpstr>
      <vt:lpstr>Project Title</vt:lpstr>
      <vt:lpstr>Contents</vt:lpstr>
      <vt:lpstr>Section Break</vt:lpstr>
      <vt:lpstr>The title message or top line should be in Corbel, Font 22, R30, G42, B57 and should not exceed two lines</vt:lpstr>
      <vt:lpstr>Framework for the objective and scope slide</vt:lpstr>
      <vt:lpstr>Use colours only from the ‘Custom Colours’ menu under ‘Shape Fill’. Do not use colours under ‘Theme Colours’</vt:lpstr>
      <vt:lpstr>Refer to the RGBs for the colours that can be used for projects done using this template</vt:lpstr>
      <vt:lpstr>Ensure that content on a slide is restricted within the area depicted in green below</vt:lpstr>
      <vt:lpstr>Use only the following table options (1/2) </vt:lpstr>
      <vt:lpstr>Use only the following table options (2/2) </vt:lpstr>
      <vt:lpstr>Column charts (1/2)</vt:lpstr>
      <vt:lpstr>Column charts (2/2)</vt:lpstr>
      <vt:lpstr>Column chart themes</vt:lpstr>
      <vt:lpstr>Stacked column chart themes</vt:lpstr>
      <vt:lpstr>Pie chart themes</vt:lpstr>
      <vt:lpstr>Use the following format to write quotes; copy paste this box and change the text within</vt:lpstr>
      <vt:lpstr>Grouping, alignment and spell check of objects</vt:lpstr>
      <vt:lpstr>Other key points to be considered while creating slides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Smart Cube</dc:creator>
  <cp:lastModifiedBy>Devendra Tripathi</cp:lastModifiedBy>
  <cp:revision>604</cp:revision>
  <cp:lastPrinted>2018-01-11T06:47:27Z</cp:lastPrinted>
  <dcterms:created xsi:type="dcterms:W3CDTF">2017-10-26T09:28:41Z</dcterms:created>
  <dcterms:modified xsi:type="dcterms:W3CDTF">2018-04-05T12:00:16Z</dcterms:modified>
</cp:coreProperties>
</file>