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95" r:id="rId5"/>
    <p:sldId id="274" r:id="rId6"/>
    <p:sldId id="333" r:id="rId7"/>
    <p:sldId id="338" r:id="rId8"/>
    <p:sldId id="334" r:id="rId9"/>
    <p:sldId id="335" r:id="rId10"/>
    <p:sldId id="336" r:id="rId11"/>
    <p:sldId id="337" r:id="rId12"/>
    <p:sldId id="288" r:id="rId13"/>
    <p:sldId id="313" r:id="rId14"/>
    <p:sldId id="324" r:id="rId15"/>
    <p:sldId id="303" r:id="rId16"/>
    <p:sldId id="308" r:id="rId17"/>
    <p:sldId id="292" r:id="rId18"/>
    <p:sldId id="316" r:id="rId19"/>
    <p:sldId id="322" r:id="rId20"/>
    <p:sldId id="323" r:id="rId21"/>
    <p:sldId id="317" r:id="rId22"/>
    <p:sldId id="319" r:id="rId23"/>
    <p:sldId id="318" r:id="rId24"/>
    <p:sldId id="331" r:id="rId25"/>
    <p:sldId id="328" r:id="rId26"/>
    <p:sldId id="329" r:id="rId27"/>
    <p:sldId id="294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4088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7" pos="3840">
          <p15:clr>
            <a:srgbClr val="A4A3A4"/>
          </p15:clr>
        </p15:guide>
        <p15:guide id="8" pos="7368" userDrawn="1">
          <p15:clr>
            <a:srgbClr val="A4A3A4"/>
          </p15:clr>
        </p15:guide>
        <p15:guide id="9" pos="312" userDrawn="1">
          <p15:clr>
            <a:srgbClr val="A4A3A4"/>
          </p15:clr>
        </p15:guide>
        <p15:guide id="11" orient="horz" pos="3884" userDrawn="1">
          <p15:clr>
            <a:srgbClr val="A4A3A4"/>
          </p15:clr>
        </p15:guide>
        <p15:guide id="12" orient="horz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ourya Asthana" initials="SA" lastIdx="1" clrIdx="0">
    <p:extLst/>
  </p:cmAuthor>
  <p:cmAuthor id="2" name="Shourya Asthana" initials="SA [2]" lastIdx="1" clrIdx="1">
    <p:extLst/>
  </p:cmAuthor>
  <p:cmAuthor id="3" name="Shourya Asthana" initials="SA [3]" lastIdx="1" clrIdx="2">
    <p:extLst/>
  </p:cmAuthor>
  <p:cmAuthor id="4" name="Shourya Asthana" initials="SA [4]" lastIdx="1" clrIdx="3">
    <p:extLst/>
  </p:cmAuthor>
  <p:cmAuthor id="5" name="Shourya Asthana" initials="SA [5]" lastIdx="1" clrIdx="4">
    <p:extLst/>
  </p:cmAuthor>
  <p:cmAuthor id="6" name="Shourya Asthana" initials="SA [6]" lastIdx="1" clrIdx="5">
    <p:extLst/>
  </p:cmAuthor>
  <p:cmAuthor id="7" name="Shourya Asthana" initials="SA [7]" lastIdx="1" clrIdx="6">
    <p:extLst/>
  </p:cmAuthor>
  <p:cmAuthor id="8" name="Shourya Asthana" initials="SA [8]" lastIdx="1" clrIdx="7">
    <p:extLst/>
  </p:cmAuthor>
  <p:cmAuthor id="9" name="Shourya Asthana" initials="SA [9]" lastIdx="1" clrIdx="8">
    <p:extLst/>
  </p:cmAuthor>
  <p:cmAuthor id="10" name="Shourya Asthana" initials="SA [10]" lastIdx="1" clrIdx="9">
    <p:extLst/>
  </p:cmAuthor>
  <p:cmAuthor id="11" name="Shourya Asthana" initials="SA [11]" lastIdx="1" clrIdx="10">
    <p:extLst/>
  </p:cmAuthor>
  <p:cmAuthor id="12" name="Shourya Asthana" initials="SA [12]" lastIdx="1" clrIdx="11">
    <p:extLst/>
  </p:cmAuthor>
  <p:cmAuthor id="13" name="Shourya Asthana" initials="SA [13]" lastIdx="1" clrIdx="12">
    <p:extLst/>
  </p:cmAuthor>
  <p:cmAuthor id="14" name="Shourya Asthana" initials="SA [14]" lastIdx="1" clrIdx="13">
    <p:extLst/>
  </p:cmAuthor>
  <p:cmAuthor id="15" name="Sarah White" initials="SW" lastIdx="13" clrIdx="14">
    <p:extLst>
      <p:ext uri="{19B8F6BF-5375-455C-9EA6-DF929625EA0E}">
        <p15:presenceInfo xmlns:p15="http://schemas.microsoft.com/office/powerpoint/2012/main" userId="Sarah Wh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C4E"/>
    <a:srgbClr val="007266"/>
    <a:srgbClr val="6C737E"/>
    <a:srgbClr val="6E7780"/>
    <a:srgbClr val="CCE3E0"/>
    <a:srgbClr val="99C7C2"/>
    <a:srgbClr val="66AAA3"/>
    <a:srgbClr val="338E85"/>
    <a:srgbClr val="CCEFEB"/>
    <a:srgbClr val="99D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038" y="66"/>
      </p:cViewPr>
      <p:guideLst>
        <p:guide orient="horz" pos="4088"/>
        <p:guide orient="horz" pos="4320"/>
        <p:guide pos="3840"/>
        <p:guide pos="7368"/>
        <p:guide pos="312"/>
        <p:guide orient="horz" pos="3884"/>
        <p:guide orient="horz" pos="101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38" y="90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Global XYZ Production – by Value</a:t>
            </a:r>
            <a:br>
              <a:rPr lang="en-US" sz="1200" dirty="0" smtClean="0"/>
            </a:br>
            <a:r>
              <a:rPr lang="en-US" sz="1200" b="0" dirty="0" smtClean="0"/>
              <a:t>($ million, 2007–2010)</a:t>
            </a:r>
            <a:endParaRPr lang="en-US" sz="12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4728132387706E-2"/>
          <c:y val="0.18476252112321576"/>
          <c:w val="0.94799054373522462"/>
          <c:h val="0.56976134018924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3.2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AE7-4D7A-B639-176341BD5B59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3.5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1919784800"/>
        <c:axId val="1919796032"/>
      </c:barChart>
      <c:catAx>
        <c:axId val="191978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796032"/>
        <c:crosses val="autoZero"/>
        <c:auto val="1"/>
        <c:lblAlgn val="ctr"/>
        <c:lblOffset val="100"/>
        <c:noMultiLvlLbl val="0"/>
      </c:catAx>
      <c:valAx>
        <c:axId val="1919796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978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6390424601180169E-2"/>
          <c:y val="0.92429252264519557"/>
          <c:w val="0.82721915079763964"/>
          <c:h val="7.5707477354804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>
        <c:manualLayout>
          <c:xMode val="edge"/>
          <c:yMode val="edge"/>
          <c:x val="0.418617036425785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1919784800"/>
        <c:axId val="1919796032"/>
      </c:barChart>
      <c:catAx>
        <c:axId val="191978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796032"/>
        <c:crosses val="autoZero"/>
        <c:auto val="1"/>
        <c:lblAlgn val="ctr"/>
        <c:lblOffset val="100"/>
        <c:noMultiLvlLbl val="0"/>
      </c:catAx>
      <c:valAx>
        <c:axId val="19197960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91978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>
        <c:manualLayout>
          <c:xMode val="edge"/>
          <c:yMode val="edge"/>
          <c:x val="0.418617036425785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2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1919784800"/>
        <c:axId val="1919796032"/>
      </c:barChart>
      <c:catAx>
        <c:axId val="191978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796032"/>
        <c:crosses val="autoZero"/>
        <c:auto val="1"/>
        <c:lblAlgn val="ctr"/>
        <c:lblOffset val="100"/>
        <c:noMultiLvlLbl val="0"/>
      </c:catAx>
      <c:valAx>
        <c:axId val="19197960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91978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518690204047075"/>
          <c:y val="6.119860017497811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10881727161772"/>
          <c:y val="0.16004008526669786"/>
          <c:w val="0.54622546010300599"/>
          <c:h val="0.672930559628971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C9-4E37-86DC-D1B22BFAE7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C9-4E37-86DC-D1B22BFAE7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C9-4E37-86DC-D1B22BFAE7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C9-4E37-86DC-D1B22BFAE7B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C9-4E37-86DC-D1B22BFAE7B3}"/>
              </c:ext>
            </c:extLst>
          </c:dPt>
          <c:dLbls>
            <c:dLbl>
              <c:idx val="0"/>
              <c:layout>
                <c:manualLayout>
                  <c:x val="2.2401433691756272E-2"/>
                  <c:y val="6.666666666666665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C9-4E37-86DC-D1B22BFAE7B3}"/>
                </c:ext>
              </c:extLst>
            </c:dLbl>
            <c:dLbl>
              <c:idx val="4"/>
              <c:layout>
                <c:manualLayout>
                  <c:x val="-8.9605734767025085E-3"/>
                  <c:y val="7.222222222222221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9C9-4E37-86DC-D1B22BFAE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Field 1</c:v>
                </c:pt>
                <c:pt idx="1">
                  <c:v>Field 2</c:v>
                </c:pt>
                <c:pt idx="2">
                  <c:v>Field 3</c:v>
                </c:pt>
                <c:pt idx="3">
                  <c:v>Field 4</c:v>
                </c:pt>
                <c:pt idx="4">
                  <c:v>Field 5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>
        <c:manualLayout>
          <c:xMode val="edge"/>
          <c:yMode val="edge"/>
          <c:x val="0.40518690204047075"/>
          <c:y val="6.119860017497811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10881727161772"/>
          <c:y val="0.16004008526669786"/>
          <c:w val="0.54622546010300599"/>
          <c:h val="0.672930559628971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C9-4E37-86DC-D1B22BFAE7B3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C9-4E37-86DC-D1B22BFAE7B3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C9-4E37-86DC-D1B22BFAE7B3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C9-4E37-86DC-D1B22BFAE7B3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C9-4E37-86DC-D1B22BFAE7B3}"/>
              </c:ext>
            </c:extLst>
          </c:dPt>
          <c:dLbls>
            <c:dLbl>
              <c:idx val="0"/>
              <c:layout>
                <c:manualLayout>
                  <c:x val="2.2401433691756272E-2"/>
                  <c:y val="6.666666666666665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C9-4E37-86DC-D1B22BFAE7B3}"/>
                </c:ext>
              </c:extLst>
            </c:dLbl>
            <c:dLbl>
              <c:idx val="4"/>
              <c:layout>
                <c:manualLayout>
                  <c:x val="-8.9605734767025085E-3"/>
                  <c:y val="7.222222222222221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9C9-4E37-86DC-D1B22BFAE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Field 1</c:v>
                </c:pt>
                <c:pt idx="1">
                  <c:v>Field 2</c:v>
                </c:pt>
                <c:pt idx="2">
                  <c:v>Field 3</c:v>
                </c:pt>
                <c:pt idx="3">
                  <c:v>Field 4</c:v>
                </c:pt>
                <c:pt idx="4">
                  <c:v>Field 5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40518690204047075"/>
          <c:y val="6.119860017497811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10881727161772"/>
          <c:y val="0.16004008526669786"/>
          <c:w val="0.54622546010300599"/>
          <c:h val="0.672930559628971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3">
                  <a:shade val="53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C9-4E37-86DC-D1B22BFAE7B3}"/>
              </c:ext>
            </c:extLst>
          </c:dPt>
          <c:dPt>
            <c:idx val="1"/>
            <c:bubble3D val="0"/>
            <c:spPr>
              <a:solidFill>
                <a:schemeClr val="accent3">
                  <a:shade val="76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C9-4E37-86DC-D1B22BFAE7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C9-4E37-86DC-D1B22BFAE7B3}"/>
              </c:ext>
            </c:extLst>
          </c:dPt>
          <c:dPt>
            <c:idx val="3"/>
            <c:bubble3D val="0"/>
            <c:spPr>
              <a:solidFill>
                <a:schemeClr val="accent3">
                  <a:tint val="77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C9-4E37-86DC-D1B22BFAE7B3}"/>
              </c:ext>
            </c:extLst>
          </c:dPt>
          <c:dPt>
            <c:idx val="4"/>
            <c:bubble3D val="0"/>
            <c:spPr>
              <a:solidFill>
                <a:schemeClr val="accent3">
                  <a:tint val="54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C9-4E37-86DC-D1B22BFAE7B3}"/>
              </c:ext>
            </c:extLst>
          </c:dPt>
          <c:dLbls>
            <c:dLbl>
              <c:idx val="0"/>
              <c:layout>
                <c:manualLayout>
                  <c:x val="2.2401433691756272E-2"/>
                  <c:y val="6.666666666666665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C9-4E37-86DC-D1B22BFAE7B3}"/>
                </c:ext>
              </c:extLst>
            </c:dLbl>
            <c:dLbl>
              <c:idx val="4"/>
              <c:layout>
                <c:manualLayout>
                  <c:x val="-8.9605734767025085E-3"/>
                  <c:y val="7.222222222222221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9C9-4E37-86DC-D1B22BFAE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Field 1</c:v>
                </c:pt>
                <c:pt idx="1">
                  <c:v>Field 2</c:v>
                </c:pt>
                <c:pt idx="2">
                  <c:v>Field 3</c:v>
                </c:pt>
                <c:pt idx="3">
                  <c:v>Field 4</c:v>
                </c:pt>
                <c:pt idx="4">
                  <c:v>Field 5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>
        <c:manualLayout>
          <c:xMode val="edge"/>
          <c:yMode val="edge"/>
          <c:x val="0.40518690204047075"/>
          <c:y val="6.119860017497811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10881727161772"/>
          <c:y val="0.16004008526669786"/>
          <c:w val="0.54622546010300599"/>
          <c:h val="0.672930559628971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C9-4E37-86DC-D1B22BFAE7B3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C9-4E37-86DC-D1B22BFAE7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C9-4E37-86DC-D1B22BFAE7B3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C9-4E37-86DC-D1B22BFAE7B3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C9-4E37-86DC-D1B22BFAE7B3}"/>
              </c:ext>
            </c:extLst>
          </c:dPt>
          <c:dLbls>
            <c:dLbl>
              <c:idx val="0"/>
              <c:layout>
                <c:manualLayout>
                  <c:x val="2.2401433691756272E-2"/>
                  <c:y val="6.666666666666665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C9-4E37-86DC-D1B22BFAE7B3}"/>
                </c:ext>
              </c:extLst>
            </c:dLbl>
            <c:dLbl>
              <c:idx val="4"/>
              <c:layout>
                <c:manualLayout>
                  <c:x val="-8.9605734767025085E-3"/>
                  <c:y val="7.222222222222221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9C9-4E37-86DC-D1B22BFAE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Field 1</c:v>
                </c:pt>
                <c:pt idx="1">
                  <c:v>Field 2</c:v>
                </c:pt>
                <c:pt idx="2">
                  <c:v>Field 3</c:v>
                </c:pt>
                <c:pt idx="3">
                  <c:v>Field 4</c:v>
                </c:pt>
                <c:pt idx="4">
                  <c:v>Field 5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583282858873524E-2"/>
          <c:y val="0.14342397921909242"/>
          <c:w val="0.90436207126651547"/>
          <c:h val="0.673229969965094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7.3</c:v>
                </c:pt>
                <c:pt idx="3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73-4481-889F-3A81D96B0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axId val="108756480"/>
        <c:axId val="105457344"/>
      </c:barChart>
      <c:catAx>
        <c:axId val="10875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200">
                <a:solidFill>
                  <a:schemeClr val="tx1"/>
                </a:solidFill>
              </a:defRPr>
            </a:pPr>
            <a:endParaRPr lang="en-US"/>
          </a:p>
        </c:txPr>
        <c:crossAx val="105457344"/>
        <c:crosses val="autoZero"/>
        <c:auto val="1"/>
        <c:lblAlgn val="ctr"/>
        <c:lblOffset val="100"/>
        <c:noMultiLvlLbl val="0"/>
      </c:catAx>
      <c:valAx>
        <c:axId val="105457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08756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>
          <a:solidFill>
            <a:srgbClr val="000000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r>
              <a:rPr lang="en-US" sz="1200" dirty="0" smtClean="0">
                <a:solidFill>
                  <a:schemeClr val="tx1"/>
                </a:solidFill>
              </a:rPr>
              <a:t>Global XYZ Production – by Value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($ million, 2007–2010)</a:t>
            </a:r>
            <a:endParaRPr lang="en-US" sz="1200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30201581945114E-2"/>
          <c:y val="0.19821517216480888"/>
          <c:w val="0.9519811809238129"/>
          <c:h val="0.526893019260485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2">
                <a:shade val="58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87793334667437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4B-4B30-B83B-159DEB34231C}"/>
                </c:ext>
              </c:extLst>
            </c:dLbl>
            <c:dLbl>
              <c:idx val="1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4B-4B30-B83B-159DEB34231C}"/>
                </c:ext>
              </c:extLst>
            </c:dLbl>
            <c:dLbl>
              <c:idx val="2"/>
              <c:layout>
                <c:manualLayout>
                  <c:x val="-8.3712883778761592E-17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4B-4B30-B83B-159DEB34231C}"/>
                </c:ext>
              </c:extLst>
            </c:dLbl>
            <c:dLbl>
              <c:idx val="3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4B-4B30-B83B-159DEB34231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B-4B30-B83B-159DEB3423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chemeClr val="accent2">
                <a:shade val="8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4B-4B30-B83B-159DEB34231C}"/>
                </c:ext>
              </c:extLst>
            </c:dLbl>
            <c:dLbl>
              <c:idx val="2"/>
              <c:layout>
                <c:manualLayout>
                  <c:x val="0"/>
                  <c:y val="1.8779333466743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4B-4B30-B83B-159DEB34231C}"/>
                </c:ext>
              </c:extLst>
            </c:dLbl>
            <c:dLbl>
              <c:idx val="3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4B-4B30-B83B-159DEB34231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4B-4B30-B83B-159DEB3423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Americas</c:v>
                </c:pt>
              </c:strCache>
            </c:strRef>
          </c:tx>
          <c:spPr>
            <a:solidFill>
              <a:schemeClr val="accent2">
                <a:tint val="8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2.0928220944690398E-17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4B-4B30-B83B-159DEB34231C}"/>
                </c:ext>
              </c:extLst>
            </c:dLbl>
            <c:dLbl>
              <c:idx val="1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4B-4B30-B83B-159DEB34231C}"/>
                </c:ext>
              </c:extLst>
            </c:dLbl>
            <c:dLbl>
              <c:idx val="2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4B-4B30-B83B-159DEB34231C}"/>
                </c:ext>
              </c:extLst>
            </c:dLbl>
            <c:dLbl>
              <c:idx val="3"/>
              <c:layout>
                <c:manualLayout>
                  <c:x val="0"/>
                  <c:y val="1.25195556444958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D4B-4B30-B83B-159DEB34231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4B-4B30-B83B-159DEB3423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Rest of the World</c:v>
                </c:pt>
              </c:strCache>
            </c:strRef>
          </c:tx>
          <c:spPr>
            <a:solidFill>
              <a:schemeClr val="accent2">
                <a:tint val="58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2519555644495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D4B-4B30-B83B-159DEB34231C}"/>
                </c:ext>
              </c:extLst>
            </c:dLbl>
            <c:dLbl>
              <c:idx val="1"/>
              <c:layout>
                <c:manualLayout>
                  <c:x val="0"/>
                  <c:y val="1.2519555644495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4B-4B30-B83B-159DEB34231C}"/>
                </c:ext>
              </c:extLst>
            </c:dLbl>
            <c:dLbl>
              <c:idx val="2"/>
              <c:layout>
                <c:manualLayout>
                  <c:x val="0"/>
                  <c:y val="1.8779333466743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4B-4B30-B83B-159DEB34231C}"/>
                </c:ext>
              </c:extLst>
            </c:dLbl>
            <c:dLbl>
              <c:idx val="3"/>
              <c:layout>
                <c:manualLayout>
                  <c:x val="0"/>
                  <c:y val="1.8779333466743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4B-4B30-B83B-159DEB34231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2.2000000000000002</c:v>
                </c:pt>
                <c:pt idx="3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4B-4B30-B83B-159DEB342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415488"/>
        <c:axId val="105455616"/>
      </c:barChart>
      <c:catAx>
        <c:axId val="10841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55616"/>
        <c:crosses val="autoZero"/>
        <c:auto val="1"/>
        <c:lblAlgn val="ctr"/>
        <c:lblOffset val="100"/>
        <c:noMultiLvlLbl val="0"/>
      </c:catAx>
      <c:valAx>
        <c:axId val="105455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solidFill>
            <a:schemeClr val="bg1"/>
          </a:solidFill>
          <a:ln w="6350" cap="flat" cmpd="sng" algn="ctr">
            <a:solidFill>
              <a:srgbClr val="FFFFFF">
                <a:alpha val="0"/>
              </a:srgb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0841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749084935811593"/>
          <c:y val="0.85034986354236664"/>
          <c:w val="0.70333993965040087"/>
          <c:h val="0.108173779439846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100" baseline="0">
          <a:solidFill>
            <a:srgbClr val="000000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4775749318556E-2"/>
          <c:y val="0.27248189371065457"/>
          <c:w val="0.94799054373522462"/>
          <c:h val="0.554061827797841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1919784800"/>
        <c:axId val="1919796032"/>
      </c:barChart>
      <c:catAx>
        <c:axId val="191978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796032"/>
        <c:crosses val="autoZero"/>
        <c:auto val="1"/>
        <c:lblAlgn val="ctr"/>
        <c:lblOffset val="100"/>
        <c:noMultiLvlLbl val="0"/>
      </c:catAx>
      <c:valAx>
        <c:axId val="1919796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978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4775749318556E-2"/>
          <c:y val="0.27248189371065457"/>
          <c:w val="0.94799054373522462"/>
          <c:h val="0.554061827797841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2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1919784800"/>
        <c:axId val="1919796032"/>
      </c:barChart>
      <c:catAx>
        <c:axId val="191978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796032"/>
        <c:crosses val="autoZero"/>
        <c:auto val="1"/>
        <c:lblAlgn val="ctr"/>
        <c:lblOffset val="100"/>
        <c:noMultiLvlLbl val="0"/>
      </c:catAx>
      <c:valAx>
        <c:axId val="1919796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978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4775749318556E-2"/>
          <c:y val="0.25995056538985256"/>
          <c:w val="0.94799054373522462"/>
          <c:h val="0.554061827797841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1919784800"/>
        <c:axId val="1919796032"/>
      </c:barChart>
      <c:catAx>
        <c:axId val="191978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796032"/>
        <c:crosses val="autoZero"/>
        <c:auto val="1"/>
        <c:lblAlgn val="ctr"/>
        <c:lblOffset val="100"/>
        <c:noMultiLvlLbl val="0"/>
      </c:catAx>
      <c:valAx>
        <c:axId val="1919796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978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004775749318556E-2"/>
          <c:y val="0.25995056538985256"/>
          <c:w val="0.94799054373522462"/>
          <c:h val="0.554061827797841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3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1919784800"/>
        <c:axId val="1919796032"/>
      </c:barChart>
      <c:catAx>
        <c:axId val="191978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796032"/>
        <c:crosses val="autoZero"/>
        <c:auto val="1"/>
        <c:lblAlgn val="ctr"/>
        <c:lblOffset val="100"/>
        <c:noMultiLvlLbl val="0"/>
      </c:catAx>
      <c:valAx>
        <c:axId val="1919796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978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418617036425785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shade val="53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3">
                <a:tint val="54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1919784800"/>
        <c:axId val="1919796032"/>
      </c:barChart>
      <c:catAx>
        <c:axId val="191978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796032"/>
        <c:crosses val="autoZero"/>
        <c:auto val="1"/>
        <c:lblAlgn val="ctr"/>
        <c:lblOffset val="100"/>
        <c:noMultiLvlLbl val="0"/>
      </c:catAx>
      <c:valAx>
        <c:axId val="19197960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91978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8617036425785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D-4800-AFCB-70E8DB87D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D-4800-AFCB-70E8DB87D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D-4800-AFCB-70E8DB87D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BD-4800-AFCB-70E8DB87D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BD-4800-AFCB-70E8DB87D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2"/>
        <c:overlap val="100"/>
        <c:axId val="1919784800"/>
        <c:axId val="1919796032"/>
      </c:barChart>
      <c:catAx>
        <c:axId val="191978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796032"/>
        <c:crosses val="autoZero"/>
        <c:auto val="1"/>
        <c:lblAlgn val="ctr"/>
        <c:lblOffset val="100"/>
        <c:noMultiLvlLbl val="0"/>
      </c:catAx>
      <c:valAx>
        <c:axId val="19197960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91978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8242F2-9DFA-483B-97C9-15648F7A7D52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B048B91-4692-46F3-8E85-9E482817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77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7A8BC4-3135-473B-A39A-FFB992FBFF8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A60ECE-B068-4178-9E90-2F7A2E20F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0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5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01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97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3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96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63F11C2-0AE0-4347-997D-77C5A14BCD75}"/>
              </a:ext>
            </a:extLst>
          </p:cNvPr>
          <p:cNvSpPr/>
          <p:nvPr userDrawn="1"/>
        </p:nvSpPr>
        <p:spPr>
          <a:xfrm flipV="1">
            <a:off x="2994660" y="-1"/>
            <a:ext cx="9197339" cy="305562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DAAC2C-42BF-48C4-9A36-48F77513BC57}"/>
              </a:ext>
            </a:extLst>
          </p:cNvPr>
          <p:cNvSpPr/>
          <p:nvPr userDrawn="1"/>
        </p:nvSpPr>
        <p:spPr>
          <a:xfrm flipV="1">
            <a:off x="-1" y="-3"/>
            <a:ext cx="12192000" cy="6858002"/>
          </a:xfrm>
          <a:custGeom>
            <a:avLst/>
            <a:gdLst>
              <a:gd name="connsiteX0" fmla="*/ 0 w 12192000"/>
              <a:gd name="connsiteY0" fmla="*/ 6858000 h 6858002"/>
              <a:gd name="connsiteX1" fmla="*/ 3012563 w 12192000"/>
              <a:gd name="connsiteY1" fmla="*/ 6858000 h 6858002"/>
              <a:gd name="connsiteX2" fmla="*/ 12192000 w 12192000"/>
              <a:gd name="connsiteY2" fmla="*/ 3802913 h 6858002"/>
              <a:gd name="connsiteX3" fmla="*/ 12192000 w 12192000"/>
              <a:gd name="connsiteY3" fmla="*/ 0 h 6858002"/>
              <a:gd name="connsiteX4" fmla="*/ 0 w 12192000"/>
              <a:gd name="connsiteY4" fmla="*/ 0 h 6858002"/>
              <a:gd name="connsiteX5" fmla="*/ 3012557 w 12192000"/>
              <a:gd name="connsiteY5" fmla="*/ 6858002 h 6858002"/>
              <a:gd name="connsiteX6" fmla="*/ 12192000 w 12192000"/>
              <a:gd name="connsiteY6" fmla="*/ 6858002 h 6858002"/>
              <a:gd name="connsiteX7" fmla="*/ 12192000 w 12192000"/>
              <a:gd name="connsiteY7" fmla="*/ 6858000 h 6858002"/>
              <a:gd name="connsiteX8" fmla="*/ 3012563 w 12192000"/>
              <a:gd name="connsiteY8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2">
                <a:moveTo>
                  <a:pt x="0" y="6858000"/>
                </a:moveTo>
                <a:lnTo>
                  <a:pt x="3012563" y="6858000"/>
                </a:lnTo>
                <a:lnTo>
                  <a:pt x="12192000" y="3802913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3012557" y="6858002"/>
                </a:moveTo>
                <a:lnTo>
                  <a:pt x="12192000" y="6858002"/>
                </a:lnTo>
                <a:lnTo>
                  <a:pt x="12192000" y="6858000"/>
                </a:lnTo>
                <a:lnTo>
                  <a:pt x="3012563" y="6858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E80BB48-A89D-48C2-8286-3701882FDB2E}"/>
              </a:ext>
            </a:extLst>
          </p:cNvPr>
          <p:cNvSpPr/>
          <p:nvPr userDrawn="1"/>
        </p:nvSpPr>
        <p:spPr>
          <a:xfrm>
            <a:off x="4706679" y="1594885"/>
            <a:ext cx="7485322" cy="5263116"/>
          </a:xfrm>
          <a:prstGeom prst="triangle">
            <a:avLst>
              <a:gd name="adj" fmla="val 100000"/>
            </a:avLst>
          </a:prstGeom>
          <a:gradFill>
            <a:gsLst>
              <a:gs pos="57000">
                <a:schemeClr val="accent2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B9F9B4F9-E992-4404-8E0C-412738CF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08" y="2442210"/>
            <a:ext cx="7588800" cy="9867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 spc="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9EF459-E157-450F-842C-20FFB10F4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7125" y="1594885"/>
            <a:ext cx="5578475" cy="38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400" kern="1200" spc="1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D01AEBA-C392-427C-9062-70E0AF98C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125" y="4415606"/>
            <a:ext cx="4563461" cy="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spc="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04" y="950400"/>
            <a:ext cx="1828800" cy="6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B56A6-D3D6-4F85-8FD7-31CA6A31C3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29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47E0A3-79D6-45A1-9648-B1BE783DA0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4FAD197-5B4F-4D10-8FFE-07B361F112F7}"/>
              </a:ext>
            </a:extLst>
          </p:cNvPr>
          <p:cNvSpPr/>
          <p:nvPr userDrawn="1"/>
        </p:nvSpPr>
        <p:spPr>
          <a:xfrm flipH="1">
            <a:off x="0" y="1287780"/>
            <a:ext cx="12191998" cy="5570220"/>
          </a:xfrm>
          <a:custGeom>
            <a:avLst/>
            <a:gdLst>
              <a:gd name="connsiteX0" fmla="*/ 12191998 w 12191998"/>
              <a:gd name="connsiteY0" fmla="*/ 0 h 5570220"/>
              <a:gd name="connsiteX1" fmla="*/ 0 w 12191998"/>
              <a:gd name="connsiteY1" fmla="*/ 3991359 h 5570220"/>
              <a:gd name="connsiteX2" fmla="*/ 0 w 12191998"/>
              <a:gd name="connsiteY2" fmla="*/ 5570220 h 5570220"/>
              <a:gd name="connsiteX3" fmla="*/ 12191998 w 12191998"/>
              <a:gd name="connsiteY3" fmla="*/ 5570220 h 5570220"/>
              <a:gd name="connsiteX4" fmla="*/ 12191998 w 12191998"/>
              <a:gd name="connsiteY4" fmla="*/ 0 h 55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5570220">
                <a:moveTo>
                  <a:pt x="12191998" y="0"/>
                </a:moveTo>
                <a:lnTo>
                  <a:pt x="0" y="3991359"/>
                </a:lnTo>
                <a:lnTo>
                  <a:pt x="0" y="5570220"/>
                </a:lnTo>
                <a:lnTo>
                  <a:pt x="12191998" y="5570220"/>
                </a:lnTo>
                <a:lnTo>
                  <a:pt x="12191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E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74A144B-B49B-41E6-8F39-0831F503E0E4}"/>
              </a:ext>
            </a:extLst>
          </p:cNvPr>
          <p:cNvSpPr/>
          <p:nvPr userDrawn="1"/>
        </p:nvSpPr>
        <p:spPr>
          <a:xfrm>
            <a:off x="8328660" y="3558539"/>
            <a:ext cx="3863341" cy="329945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15925" y="3034665"/>
            <a:ext cx="90551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The Smart Cube is a global provider of research and analytics solutions,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primarily serving the CPG, financial services, retail, life sciences, energy and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industrials sectors.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Addressing the needs of businesses in the intelligence age, our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customised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 solutions provide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 truly connected approach, delivered by talented minds and strengthened by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Amplifi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, our organizational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 platform, rich with knowledge, cutting edge tools and advanced analytics.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We work with a third of companies in the Fortune 100, helping them make smarter decisions, accelerate value and gain a competitive edge.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Headquartered in the UK with additional offices in the USA, Switzerland, Romania and India.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Intelligence. Accelerated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info@thesmartcube.com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accent6"/>
                </a:solidFill>
                <a:ea typeface="Fira Sans" charset="0"/>
                <a:cs typeface="Fira Sans" charset="0"/>
              </a:rPr>
              <a:t>thesmartcube.com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5" y="2872582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72" y="5829000"/>
            <a:ext cx="1556028" cy="5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9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1504606"/>
            <a:ext cx="7886700" cy="38596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23" name="Text Placeholder 38">
            <a:extLst>
              <a:ext uri="{FF2B5EF4-FFF2-40B4-BE49-F238E27FC236}">
                <a16:creationId xmlns:a16="http://schemas.microsoft.com/office/drawing/2014/main" id="{B8342419-7A5C-4A78-9913-5A20A3B6C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095500"/>
            <a:ext cx="5372100" cy="5970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11" indent="0">
              <a:buNone/>
              <a:defRPr/>
            </a:lvl2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0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495300" y="6757072"/>
            <a:ext cx="11696700" cy="100584"/>
            <a:chOff x="495300" y="6761834"/>
            <a:chExt cx="11696700" cy="100584"/>
          </a:xfrm>
        </p:grpSpPr>
        <p:sp>
          <p:nvSpPr>
            <p:cNvPr id="24" name="Freeform 2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6" name="Freeform 25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5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0" y="2095499"/>
            <a:ext cx="914400" cy="5970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120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266700" indent="0">
              <a:buNone/>
              <a:defRPr/>
            </a:lvl3pPr>
            <a:lvl4pPr marL="465138" indent="0">
              <a:buNone/>
              <a:defRPr/>
            </a:lvl4pPr>
            <a:lvl5pPr marL="652462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  <a:p>
            <a:pPr lvl="0"/>
            <a:r>
              <a:rPr lang="en-US" dirty="0" smtClean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1399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4F1874E-17B6-43A5-AEB8-E3C54A0E06D5}"/>
              </a:ext>
            </a:extLst>
          </p:cNvPr>
          <p:cNvSpPr/>
          <p:nvPr userDrawn="1"/>
        </p:nvSpPr>
        <p:spPr>
          <a:xfrm flipV="1">
            <a:off x="7223760" y="-3"/>
            <a:ext cx="4968241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1" dirty="0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2715390"/>
            <a:ext cx="7077352" cy="385966"/>
          </a:xfrm>
        </p:spPr>
        <p:txBody>
          <a:bodyPr anchor="b">
            <a:noAutofit/>
          </a:bodyPr>
          <a:lstStyle>
            <a:lvl1pPr>
              <a:spcBef>
                <a:spcPts val="600"/>
              </a:spcBef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Section Break</a:t>
            </a:r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0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3343275"/>
            <a:ext cx="7115175" cy="914400"/>
          </a:xfrm>
          <a:prstGeom prst="rect">
            <a:avLst/>
          </a:prstGeom>
        </p:spPr>
        <p:txBody>
          <a:bodyPr/>
          <a:lstStyle>
            <a:lvl1pPr marL="231775" indent="-231775">
              <a:spcAft>
                <a:spcPts val="0"/>
              </a:spcAft>
              <a:buClr>
                <a:schemeClr val="accent6"/>
              </a:buClr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Sub-section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5" y="3168650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grpSp>
        <p:nvGrpSpPr>
          <p:cNvPr id="8" name="Group 7"/>
          <p:cNvGrpSpPr/>
          <p:nvPr userDrawn="1"/>
        </p:nvGrpSpPr>
        <p:grpSpPr>
          <a:xfrm>
            <a:off x="495300" y="6757072"/>
            <a:ext cx="11696701" cy="100584"/>
            <a:chOff x="495300" y="6757072"/>
            <a:chExt cx="11696701" cy="100584"/>
          </a:xfrm>
        </p:grpSpPr>
        <p:sp>
          <p:nvSpPr>
            <p:cNvPr id="10" name="Freeform 9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249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1600200"/>
            <a:ext cx="11201400" cy="4564063"/>
          </a:xfrm>
          <a:prstGeom prst="rect">
            <a:avLst/>
          </a:prstGeom>
        </p:spPr>
        <p:txBody>
          <a:bodyPr/>
          <a:lstStyle>
            <a:lvl1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 marL="400050" indent="-171450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1100"/>
            </a:lvl2pPr>
            <a:lvl3pPr marL="571500" indent="-171450">
              <a:spcAft>
                <a:spcPts val="0"/>
              </a:spcAft>
              <a:buFont typeface="Arial" panose="020B0604020202020204" pitchFamily="34" charset="0"/>
              <a:buChar char="‒"/>
              <a:defRPr sz="1100"/>
            </a:lvl3pPr>
            <a:lvl4pPr marL="742950" indent="-171450">
              <a:spcAft>
                <a:spcPts val="0"/>
              </a:spcAft>
              <a:defRPr sz="11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195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600200"/>
            <a:ext cx="5371200" cy="4564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600200"/>
            <a:ext cx="5371200" cy="4564063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416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600201"/>
            <a:ext cx="5372100" cy="219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600201"/>
            <a:ext cx="5372100" cy="21960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3966028"/>
            <a:ext cx="5372100" cy="219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0" y="3966028"/>
            <a:ext cx="5372100" cy="21960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049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300" y="1600200"/>
            <a:ext cx="5371200" cy="45648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600200"/>
            <a:ext cx="5371200" cy="4564063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180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One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300" y="1600200"/>
            <a:ext cx="11200500" cy="2196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3946054"/>
            <a:ext cx="11199600" cy="21960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444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300" y="1600200"/>
            <a:ext cx="5371200" cy="2196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7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3946054"/>
            <a:ext cx="11199600" cy="21960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323700" y="1600200"/>
            <a:ext cx="5371200" cy="2196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4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BEFBF-B0BA-4B7E-9751-D7DF06C9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726967"/>
            <a:ext cx="9734550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Insert slide title</a:t>
            </a:r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53" y="481860"/>
            <a:ext cx="1078992" cy="3803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95300" y="6757072"/>
            <a:ext cx="11696701" cy="100584"/>
            <a:chOff x="495300" y="6757072"/>
            <a:chExt cx="11696701" cy="100584"/>
          </a:xfrm>
        </p:grpSpPr>
        <p:sp>
          <p:nvSpPr>
            <p:cNvPr id="14" name="Freeform 13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892BE935-04BA-4E32-8A7F-5CA884C27996}"/>
              </a:ext>
            </a:extLst>
          </p:cNvPr>
          <p:cNvSpPr txBox="1">
            <a:spLocks/>
          </p:cNvSpPr>
          <p:nvPr userDrawn="1"/>
        </p:nvSpPr>
        <p:spPr>
          <a:xfrm>
            <a:off x="9381102" y="6524583"/>
            <a:ext cx="2079095" cy="110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2018 </a:t>
            </a:r>
            <a:r>
              <a:rPr lang="en-US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© The Smart Cube. All Rights </a:t>
            </a: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Reserved</a:t>
            </a:r>
            <a:endParaRPr lang="en-IN" sz="800" b="1" kern="1200" dirty="0">
              <a:solidFill>
                <a:schemeClr val="tx2"/>
              </a:solidFill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892BE935-04BA-4E32-8A7F-5CA884C27996}"/>
              </a:ext>
            </a:extLst>
          </p:cNvPr>
          <p:cNvSpPr txBox="1">
            <a:spLocks/>
          </p:cNvSpPr>
          <p:nvPr userDrawn="1"/>
        </p:nvSpPr>
        <p:spPr>
          <a:xfrm>
            <a:off x="11849267" y="6517657"/>
            <a:ext cx="144270" cy="12465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8063F6-2F79-446E-9522-7D0BA59C23C1}" type="slidenum">
              <a:rPr lang="en-IN" sz="900" b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IN" sz="9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 flipH="1">
            <a:off x="11637468" y="6529388"/>
            <a:ext cx="33038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11201400" cy="4564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084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68" r:id="rId3"/>
    <p:sldLayoutId id="2147483690" r:id="rId4"/>
    <p:sldLayoutId id="2147483688" r:id="rId5"/>
    <p:sldLayoutId id="2147483692" r:id="rId6"/>
    <p:sldLayoutId id="2147483693" r:id="rId7"/>
    <p:sldLayoutId id="2147483694" r:id="rId8"/>
    <p:sldLayoutId id="2147483695" r:id="rId9"/>
    <p:sldLayoutId id="214748368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 typeface="Wingdings 3" panose="05040102010807070707" pitchFamily="18" charset="2"/>
        <a:buChar char="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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tabLst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1450" algn="l" defTabSz="914423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defRPr lang="en-US" sz="10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273050" algn="l" defTabSz="914423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‒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13" pos="7368" userDrawn="1">
          <p15:clr>
            <a:srgbClr val="F26B43"/>
          </p15:clr>
        </p15:guide>
        <p15:guide id="14" orient="horz" pos="1008" userDrawn="1">
          <p15:clr>
            <a:srgbClr val="F26B43"/>
          </p15:clr>
        </p15:guide>
        <p15:guide id="15" pos="3696" userDrawn="1">
          <p15:clr>
            <a:srgbClr val="F26B43"/>
          </p15:clr>
        </p15:guide>
        <p15:guide id="16" pos="3984" userDrawn="1">
          <p15:clr>
            <a:srgbClr val="F26B43"/>
          </p15:clr>
        </p15:guide>
        <p15:guide id="18" orient="horz" pos="30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  <p15:guide id="20" orient="horz" pos="3883" userDrawn="1">
          <p15:clr>
            <a:srgbClr val="F26B43"/>
          </p15:clr>
        </p15:guide>
        <p15:guide id="21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kms.thesmartcube.com/Others%20Training/Source%20Writing%20Guidelines_19%20January%202018.doc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tiff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E7C6-F6BF-4802-869B-66C1F963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09" y="2442210"/>
            <a:ext cx="7588988" cy="98679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E" dirty="0" smtClean="0"/>
              <a:t>Template</a:t>
            </a:r>
            <a:endParaRPr lang="en-IE" sz="3600" b="0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C0FED-4F19-4633-9DCC-4B38EE47B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solidFill>
                  <a:schemeClr val="bg2"/>
                </a:solidFill>
              </a:rPr>
              <a:t>The Smart Cube</a:t>
            </a:r>
            <a:endParaRPr lang="en-IE" dirty="0">
              <a:solidFill>
                <a:schemeClr val="bg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C39BF-A1FE-4162-9716-FEC8AE952F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125" y="4415606"/>
            <a:ext cx="4563461" cy="28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latin typeface="+mj-lt"/>
              </a:rPr>
              <a:t>June 2018</a:t>
            </a:r>
            <a:endParaRPr lang="en-IE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64466" y="5483541"/>
            <a:ext cx="2832234" cy="66325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Calibri" pitchFamily="34" charset="0"/>
              </a:rPr>
              <a:t>NO CLIENT LOGO TO BE USED ON THIS PAGE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for the </a:t>
            </a:r>
            <a:r>
              <a:rPr lang="en-US" dirty="0" smtClean="0"/>
              <a:t>objective </a:t>
            </a:r>
            <a:r>
              <a:rPr lang="en-US" dirty="0"/>
              <a:t>and </a:t>
            </a:r>
            <a:r>
              <a:rPr lang="en-US" dirty="0" smtClean="0"/>
              <a:t>scope </a:t>
            </a:r>
            <a:r>
              <a:rPr lang="en-US" dirty="0"/>
              <a:t>slide</a:t>
            </a:r>
            <a:endParaRPr lang="en-IN" dirty="0"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23285"/>
              </p:ext>
            </p:extLst>
          </p:nvPr>
        </p:nvGraphicFramePr>
        <p:xfrm>
          <a:off x="495300" y="1600200"/>
          <a:ext cx="11201400" cy="37469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01400">
                  <a:extLst>
                    <a:ext uri="{9D8B030D-6E8A-4147-A177-3AD203B41FA5}">
                      <a16:colId xmlns:a16="http://schemas.microsoft.com/office/drawing/2014/main" val="29287383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b="1" kern="1200" dirty="0" smtClean="0">
                          <a:solidFill>
                            <a:schemeClr val="accent1"/>
                          </a:solidFill>
                        </a:rPr>
                        <a:t>To develop an understanding of the following: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</a:rPr>
                        <a:t>Key market segments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</a:rPr>
                        <a:t>Market trends and drivers (opportunities for each segment)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</a:rPr>
                        <a:t>Key challenges and risks at the overall and product segment levels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b="1" kern="1200" dirty="0" smtClean="0">
                          <a:solidFill>
                            <a:schemeClr val="accent1"/>
                          </a:solidFill>
                        </a:rPr>
                        <a:t>To assess the competitive landscape and market positioning of various players based on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1"/>
                          </a:solidFill>
                        </a:rPr>
                        <a:t> the</a:t>
                      </a:r>
                      <a:br>
                        <a:rPr lang="en-US" altLang="zh-CN" sz="1400" b="1" kern="1200" baseline="0" dirty="0" smtClean="0">
                          <a:solidFill>
                            <a:schemeClr val="accent1"/>
                          </a:solidFill>
                        </a:rPr>
                      </a:br>
                      <a:r>
                        <a:rPr lang="en-US" altLang="zh-CN" sz="1400" b="1" kern="1200" baseline="0" dirty="0" smtClean="0">
                          <a:solidFill>
                            <a:schemeClr val="accent1"/>
                          </a:solidFill>
                        </a:rPr>
                        <a:t>following parameters:</a:t>
                      </a:r>
                      <a:endParaRPr lang="en-US" altLang="zh-CN" sz="1400" b="1" kern="12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</a:rPr>
                        <a:t>Products and services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</a:rPr>
                        <a:t>Financial health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</a:rPr>
                        <a:t>Strategic initiatives </a:t>
                      </a:r>
                    </a:p>
                    <a:p>
                      <a:pPr marL="228600" marR="0" lvl="1" indent="-228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  <a:tabLst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</a:rPr>
                        <a:t>Strengths and weaknesses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7891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solidFill>
                            <a:schemeClr val="bg1"/>
                          </a:solidFill>
                        </a:rPr>
                        <a:t>Scope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195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</a:pPr>
                      <a:r>
                        <a:rPr lang="en-IN" sz="1200" dirty="0" smtClean="0">
                          <a:solidFill>
                            <a:schemeClr val="tx1"/>
                          </a:solidFill>
                        </a:rPr>
                        <a:t>Geography</a:t>
                      </a:r>
                    </a:p>
                    <a:p>
                      <a:pPr marL="228600" indent="-228600" algn="l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ct val="90000"/>
                        <a:buFont typeface="Wingdings 3" panose="05040102010807070707" pitchFamily="18" charset="2"/>
                        <a:buChar char=""/>
                      </a:pPr>
                      <a:r>
                        <a:rPr lang="en-IN" sz="1200" dirty="0" smtClean="0">
                          <a:solidFill>
                            <a:schemeClr val="tx1"/>
                          </a:solidFill>
                        </a:rPr>
                        <a:t>Product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560477"/>
                  </a:ext>
                </a:extLst>
              </a:tr>
            </a:tbl>
          </a:graphicData>
        </a:graphic>
      </p:graphicFrame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2330190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Objective and Scope Slide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2190" t="19474" r="13694" b="52840"/>
          <a:stretch/>
        </p:blipFill>
        <p:spPr>
          <a:xfrm>
            <a:off x="8267701" y="2035803"/>
            <a:ext cx="3215766" cy="20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Use colours only from the ‘Custom </a:t>
            </a:r>
            <a:r>
              <a:rPr lang="en-US" dirty="0" smtClean="0"/>
              <a:t>Colours</a:t>
            </a:r>
            <a:r>
              <a:rPr lang="en-US" dirty="0"/>
              <a:t>’ menu under ‘Shape Fill’. Do not use colours under ‘Theme Colours’</a:t>
            </a:r>
            <a:endParaRPr lang="en-IN" dirty="0"/>
          </a:p>
        </p:txBody>
      </p:sp>
      <p:sp>
        <p:nvSpPr>
          <p:cNvPr id="146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1341714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</a:rPr>
              <a:t>Colour </a:t>
            </a:r>
            <a:r>
              <a:rPr lang="en-US" dirty="0" smtClean="0">
                <a:solidFill>
                  <a:schemeClr val="accent1"/>
                </a:solidFill>
              </a:rPr>
              <a:t>Palette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1542" y="2095591"/>
            <a:ext cx="1705053" cy="791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2986204" y="2973490"/>
            <a:ext cx="1779888" cy="9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>
                <a:latin typeface="+mj-lt"/>
              </a:rPr>
              <a:t>Step 1: </a:t>
            </a:r>
            <a:r>
              <a:rPr lang="en-GB" sz="1200" dirty="0" smtClean="0">
                <a:latin typeface="+mj-lt"/>
              </a:rPr>
              <a:t>Select the shape</a:t>
            </a:r>
          </a:p>
          <a:p>
            <a:pPr defTabSz="503238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>
                <a:latin typeface="+mj-lt"/>
              </a:rPr>
              <a:t>Step 2: </a:t>
            </a:r>
            <a:r>
              <a:rPr lang="en-GB" sz="1200" dirty="0" smtClean="0">
                <a:latin typeface="+mj-lt"/>
              </a:rPr>
              <a:t>Go to Shape fill in 	Format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>
                <a:latin typeface="+mj-lt"/>
              </a:rPr>
              <a:t>Step 3: </a:t>
            </a:r>
            <a:r>
              <a:rPr lang="en-GB" sz="1200" dirty="0" smtClean="0">
                <a:latin typeface="+mj-lt"/>
              </a:rPr>
              <a:t>Select the colour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602981" y="3775332"/>
            <a:ext cx="1027742" cy="4431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285750" indent="-285750" algn="l" defTabSz="914423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  <a:tabLst>
                <a:tab pos="7027863" algn="r"/>
              </a:tabLst>
            </a:pPr>
            <a:r>
              <a:rPr lang="en-IN" b="0" dirty="0" smtClean="0">
                <a:solidFill>
                  <a:schemeClr val="accent6"/>
                </a:solidFill>
              </a:rPr>
              <a:t>Colours to be used</a:t>
            </a:r>
            <a:endParaRPr lang="en-IN" b="0" dirty="0">
              <a:solidFill>
                <a:schemeClr val="accent6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8300397" y="3589020"/>
            <a:ext cx="119705" cy="815823"/>
          </a:xfrm>
          <a:prstGeom prst="rightBrace">
            <a:avLst>
              <a:gd name="adj1" fmla="val 61094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349" t="5494" r="62356" b="74943"/>
          <a:stretch/>
        </p:blipFill>
        <p:spPr>
          <a:xfrm>
            <a:off x="6324600" y="2091697"/>
            <a:ext cx="1905000" cy="231314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545581" y="2818015"/>
            <a:ext cx="1653540" cy="771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57869" y="2091697"/>
            <a:ext cx="971731" cy="25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18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Palette</a:t>
            </a:r>
          </a:p>
        </p:txBody>
      </p:sp>
    </p:spTree>
    <p:extLst>
      <p:ext uri="{BB962C8B-B14F-4D97-AF65-F5344CB8AC3E}">
        <p14:creationId xmlns:p14="http://schemas.microsoft.com/office/powerpoint/2010/main" val="152055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 rot="10800000" flipV="1">
            <a:off x="6934185" y="1792353"/>
            <a:ext cx="1017330" cy="960140"/>
          </a:xfrm>
          <a:prstGeom prst="diamond">
            <a:avLst/>
          </a:prstGeom>
          <a:solidFill>
            <a:srgbClr val="338E8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51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142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133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 rot="10800000" flipV="1">
            <a:off x="7467577" y="2425221"/>
            <a:ext cx="1017330" cy="960140"/>
          </a:xfrm>
          <a:prstGeom prst="diamond">
            <a:avLst/>
          </a:prstGeom>
          <a:solidFill>
            <a:srgbClr val="33BEAF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51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190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175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 rot="10800000" flipV="1">
            <a:off x="6934186" y="3058089"/>
            <a:ext cx="1017330" cy="960140"/>
          </a:xfrm>
          <a:prstGeom prst="diamond">
            <a:avLst/>
          </a:prstGeom>
          <a:solidFill>
            <a:srgbClr val="6E7780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110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119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128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 rot="10800000" flipV="1">
            <a:off x="7467578" y="3690957"/>
            <a:ext cx="1017330" cy="960140"/>
          </a:xfrm>
          <a:prstGeom prst="diamond">
            <a:avLst/>
          </a:prstGeom>
          <a:solidFill>
            <a:srgbClr val="434C5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67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76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90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 rot="10800000" flipV="1">
            <a:off x="6934186" y="4323825"/>
            <a:ext cx="1017330" cy="960140"/>
          </a:xfrm>
          <a:prstGeom prst="diamond">
            <a:avLst/>
          </a:prstGeom>
          <a:solidFill>
            <a:srgbClr val="B5C6CD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181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198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205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 rot="10800000" flipV="1">
            <a:off x="7467578" y="4956693"/>
            <a:ext cx="1017330" cy="960140"/>
          </a:xfrm>
          <a:prstGeom prst="diamond">
            <a:avLst/>
          </a:prstGeom>
          <a:solidFill>
            <a:srgbClr val="96D67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150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214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113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 rot="10800000" flipV="1">
            <a:off x="8000970" y="1792353"/>
            <a:ext cx="1017330" cy="960140"/>
          </a:xfrm>
          <a:prstGeom prst="diamond">
            <a:avLst/>
          </a:prstGeom>
          <a:solidFill>
            <a:srgbClr val="66AAA3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102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170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163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 rot="10800000" flipV="1">
            <a:off x="8534362" y="2425221"/>
            <a:ext cx="1017330" cy="960140"/>
          </a:xfrm>
          <a:prstGeom prst="diamond">
            <a:avLst/>
          </a:prstGeom>
          <a:solidFill>
            <a:srgbClr val="66CEC3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102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206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195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 rot="10800000" flipV="1">
            <a:off x="8000971" y="3058089"/>
            <a:ext cx="1017330" cy="960140"/>
          </a:xfrm>
          <a:prstGeom prst="diamond">
            <a:avLst/>
          </a:prstGeom>
          <a:solidFill>
            <a:srgbClr val="9299A0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146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153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160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 rot="10800000" flipV="1">
            <a:off x="8534363" y="3690957"/>
            <a:ext cx="1017330" cy="960140"/>
          </a:xfrm>
          <a:prstGeom prst="diamond">
            <a:avLst/>
          </a:prstGeom>
          <a:solidFill>
            <a:srgbClr val="6C737E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108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115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126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 rot="10800000" flipV="1">
            <a:off x="8000971" y="4323825"/>
            <a:ext cx="1017330" cy="960140"/>
          </a:xfrm>
          <a:prstGeom prst="diamond">
            <a:avLst/>
          </a:prstGeom>
          <a:solidFill>
            <a:srgbClr val="C7D4D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199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212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218</a:t>
            </a:r>
            <a:endParaRPr lang="en-IN" sz="105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 rot="10800000" flipV="1">
            <a:off x="8534363" y="4956693"/>
            <a:ext cx="1017330" cy="960140"/>
          </a:xfrm>
          <a:prstGeom prst="diamond">
            <a:avLst/>
          </a:prstGeom>
          <a:solidFill>
            <a:srgbClr val="B0E09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177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224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149</a:t>
            </a:r>
            <a:endParaRPr lang="en-IN" sz="105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 rot="10800000" flipV="1">
            <a:off x="9067755" y="1792354"/>
            <a:ext cx="1017330" cy="960140"/>
          </a:xfrm>
          <a:prstGeom prst="diamond">
            <a:avLst/>
          </a:prstGeom>
          <a:solidFill>
            <a:srgbClr val="99C7C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153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199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194</a:t>
            </a:r>
            <a:endParaRPr lang="en-IN" sz="1050" b="1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 rot="10800000" flipV="1">
            <a:off x="9601147" y="2425222"/>
            <a:ext cx="1017330" cy="960140"/>
          </a:xfrm>
          <a:prstGeom prst="diamond">
            <a:avLst/>
          </a:prstGeom>
          <a:solidFill>
            <a:srgbClr val="99DFD7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153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223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215</a:t>
            </a:r>
            <a:endParaRPr lang="en-IN" sz="1050" b="1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 rot="10800000" flipV="1">
            <a:off x="9067756" y="3058090"/>
            <a:ext cx="1017330" cy="960140"/>
          </a:xfrm>
          <a:prstGeom prst="diamond">
            <a:avLst/>
          </a:prstGeom>
          <a:solidFill>
            <a:srgbClr val="B7BABF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183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186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191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 rot="10800000" flipV="1">
            <a:off x="9601148" y="3690958"/>
            <a:ext cx="1017330" cy="960140"/>
          </a:xfrm>
          <a:prstGeom prst="diamond">
            <a:avLst/>
          </a:prstGeom>
          <a:solidFill>
            <a:srgbClr val="989FA8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152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159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168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 rot="10800000" flipV="1">
            <a:off x="9067756" y="4323826"/>
            <a:ext cx="1017330" cy="960140"/>
          </a:xfrm>
          <a:prstGeom prst="diamond">
            <a:avLst/>
          </a:prstGeom>
          <a:solidFill>
            <a:srgbClr val="DAE3E6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218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227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230</a:t>
            </a:r>
            <a:endParaRPr lang="en-IN" sz="1050" b="1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10800000" flipV="1">
            <a:off x="9601148" y="4956693"/>
            <a:ext cx="1017330" cy="960140"/>
          </a:xfrm>
          <a:prstGeom prst="diamond">
            <a:avLst/>
          </a:prstGeom>
          <a:solidFill>
            <a:srgbClr val="CBEBB8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203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235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184</a:t>
            </a:r>
            <a:endParaRPr lang="en-IN" sz="1050" b="1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 rot="10800000" flipV="1">
            <a:off x="10134540" y="1792354"/>
            <a:ext cx="1017330" cy="960140"/>
          </a:xfrm>
          <a:prstGeom prst="diamond">
            <a:avLst/>
          </a:prstGeom>
          <a:solidFill>
            <a:srgbClr val="CCE3E0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204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227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224</a:t>
            </a:r>
            <a:endParaRPr lang="en-IN" sz="1050" b="1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 rot="10800000" flipV="1">
            <a:off x="10667936" y="2425222"/>
            <a:ext cx="1017330" cy="960140"/>
          </a:xfrm>
          <a:prstGeom prst="diamond">
            <a:avLst/>
          </a:prstGeom>
          <a:solidFill>
            <a:srgbClr val="CCEFEB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204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239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235</a:t>
            </a:r>
            <a:endParaRPr lang="en-IN" sz="1050" b="1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 rot="10800000" flipV="1">
            <a:off x="10134541" y="3058090"/>
            <a:ext cx="1017330" cy="960140"/>
          </a:xfrm>
          <a:prstGeom prst="diamond">
            <a:avLst/>
          </a:prstGeom>
          <a:solidFill>
            <a:srgbClr val="DBDDDF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219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221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223</a:t>
            </a:r>
            <a:endParaRPr lang="en-IN" sz="1050" b="1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 rot="10800000" flipV="1">
            <a:off x="10667936" y="3690958"/>
            <a:ext cx="1017330" cy="960140"/>
          </a:xfrm>
          <a:prstGeom prst="diamond">
            <a:avLst/>
          </a:prstGeom>
          <a:solidFill>
            <a:srgbClr val="CACDD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202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205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210</a:t>
            </a:r>
            <a:endParaRPr lang="en-IN" sz="1050" b="1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 rot="10800000" flipV="1">
            <a:off x="10134541" y="4323826"/>
            <a:ext cx="1017330" cy="960140"/>
          </a:xfrm>
          <a:prstGeom prst="diamond">
            <a:avLst/>
          </a:prstGeom>
          <a:solidFill>
            <a:srgbClr val="ECF1F3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236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241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243</a:t>
            </a:r>
            <a:endParaRPr lang="en-IN" sz="1050" b="1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 rot="10800000" flipV="1">
            <a:off x="10667936" y="4956694"/>
            <a:ext cx="1017330" cy="960140"/>
          </a:xfrm>
          <a:prstGeom prst="diamond">
            <a:avLst/>
          </a:prstGeom>
          <a:solidFill>
            <a:srgbClr val="E5F5DC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229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245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latin typeface="+mj-lt"/>
              </a:rPr>
              <a:t>220</a:t>
            </a:r>
            <a:endParaRPr lang="en-IN" sz="1050" b="1" dirty="0"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 rot="10800000" flipV="1">
            <a:off x="5867400" y="1792353"/>
            <a:ext cx="1017330" cy="960140"/>
          </a:xfrm>
          <a:prstGeom prst="diamond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0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114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102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9" name="TextBox 138"/>
          <p:cNvSpPr txBox="1"/>
          <p:nvPr/>
        </p:nvSpPr>
        <p:spPr>
          <a:xfrm rot="10800000" flipV="1">
            <a:off x="6400792" y="2425221"/>
            <a:ext cx="1017330" cy="960140"/>
          </a:xfrm>
          <a:prstGeom prst="diamond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0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174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155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0" name="TextBox 139"/>
          <p:cNvSpPr txBox="1"/>
          <p:nvPr/>
        </p:nvSpPr>
        <p:spPr>
          <a:xfrm rot="10800000" flipV="1">
            <a:off x="5867401" y="3058089"/>
            <a:ext cx="1017330" cy="960140"/>
          </a:xfrm>
          <a:prstGeom prst="diamond">
            <a:avLst/>
          </a:prstGeom>
          <a:solidFill>
            <a:schemeClr val="accent3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75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85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97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 rot="10800000" flipV="1">
            <a:off x="6400794" y="3690957"/>
            <a:ext cx="1017330" cy="960140"/>
          </a:xfrm>
          <a:prstGeom prst="diamond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30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42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57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 rot="10800000" flipV="1">
            <a:off x="5867401" y="4323825"/>
            <a:ext cx="1017330" cy="960140"/>
          </a:xfrm>
          <a:prstGeom prst="diamond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162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184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193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3" name="TextBox 142"/>
          <p:cNvSpPr txBox="1"/>
          <p:nvPr/>
        </p:nvSpPr>
        <p:spPr>
          <a:xfrm rot="10800000" flipV="1">
            <a:off x="6400794" y="4956693"/>
            <a:ext cx="1017330" cy="960140"/>
          </a:xfrm>
          <a:prstGeom prst="diamond">
            <a:avLst/>
          </a:pr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124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204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IN" sz="1050" b="1" dirty="0" smtClean="0">
                <a:solidFill>
                  <a:schemeClr val="bg1"/>
                </a:solidFill>
                <a:latin typeface="+mj-lt"/>
              </a:rPr>
              <a:t>78</a:t>
            </a:r>
            <a:endParaRPr lang="en-IN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 to the RGBs for the colours that can be used for projects done </a:t>
            </a:r>
            <a:r>
              <a:rPr lang="en-US" dirty="0" smtClean="0"/>
              <a:t>using</a:t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template</a:t>
            </a:r>
            <a:endParaRPr lang="en-IN" dirty="0"/>
          </a:p>
        </p:txBody>
      </p:sp>
      <p:sp>
        <p:nvSpPr>
          <p:cNvPr id="146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1292020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</a:rPr>
              <a:t>Colour Palette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753575" y="1292297"/>
            <a:ext cx="5972153" cy="387798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sz="1400" b="1" dirty="0">
                <a:solidFill>
                  <a:schemeClr val="accent6"/>
                </a:solidFill>
                <a:latin typeface="+mj-lt"/>
                <a:cs typeface="Calibri" pitchFamily="34" charset="0"/>
              </a:rPr>
              <a:t>Any of these colours can be used; </a:t>
            </a:r>
            <a:r>
              <a:rPr lang="en-US" sz="1400" b="1" dirty="0">
                <a:solidFill>
                  <a:schemeClr val="accent6"/>
                </a:solidFill>
                <a:latin typeface="+mj-lt"/>
                <a:cs typeface="Calibri" pitchFamily="34" charset="0"/>
              </a:rPr>
              <a:t>white text should be used on dark backgrounds, whereas black text should be used on light backgrounds</a:t>
            </a:r>
            <a:endParaRPr lang="en-GB" sz="1400" b="1" dirty="0">
              <a:solidFill>
                <a:schemeClr val="accent6"/>
              </a:solidFill>
              <a:latin typeface="+mj-lt"/>
              <a:cs typeface="Calibri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07205" y="2093964"/>
            <a:ext cx="1571632" cy="914400"/>
            <a:chOff x="507205" y="2181047"/>
            <a:chExt cx="1571632" cy="914400"/>
          </a:xfrm>
        </p:grpSpPr>
        <p:sp>
          <p:nvSpPr>
            <p:cNvPr id="96" name="Rectangle 95"/>
            <p:cNvSpPr/>
            <p:nvPr/>
          </p:nvSpPr>
          <p:spPr>
            <a:xfrm>
              <a:off x="1164437" y="2181047"/>
              <a:ext cx="914400" cy="914400"/>
            </a:xfrm>
            <a:prstGeom prst="rect">
              <a:avLst/>
            </a:prstGeom>
            <a:solidFill>
              <a:srgbClr val="CCE3E0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00129" y="2181047"/>
              <a:ext cx="914400" cy="914400"/>
            </a:xfrm>
            <a:prstGeom prst="rect">
              <a:avLst/>
            </a:prstGeom>
            <a:solidFill>
              <a:srgbClr val="99C7C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5821" y="2181047"/>
              <a:ext cx="914400" cy="914400"/>
            </a:xfrm>
            <a:prstGeom prst="rect">
              <a:avLst/>
            </a:prstGeom>
            <a:solidFill>
              <a:srgbClr val="66AAA3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71513" y="2181047"/>
              <a:ext cx="914400" cy="914400"/>
            </a:xfrm>
            <a:prstGeom prst="rect">
              <a:avLst/>
            </a:prstGeom>
            <a:solidFill>
              <a:srgbClr val="338E85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07205" y="2181047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+mj-lt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07205" y="3413199"/>
            <a:ext cx="1571632" cy="914400"/>
            <a:chOff x="507205" y="3500282"/>
            <a:chExt cx="1571632" cy="914400"/>
          </a:xfrm>
        </p:grpSpPr>
        <p:sp>
          <p:nvSpPr>
            <p:cNvPr id="102" name="Rectangle 101"/>
            <p:cNvSpPr/>
            <p:nvPr/>
          </p:nvSpPr>
          <p:spPr>
            <a:xfrm>
              <a:off x="1164437" y="3500282"/>
              <a:ext cx="914400" cy="914400"/>
            </a:xfrm>
            <a:prstGeom prst="rect">
              <a:avLst/>
            </a:prstGeom>
            <a:solidFill>
              <a:srgbClr val="CCEFEB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00129" y="3500282"/>
              <a:ext cx="914400" cy="914400"/>
            </a:xfrm>
            <a:prstGeom prst="rect">
              <a:avLst/>
            </a:prstGeom>
            <a:solidFill>
              <a:srgbClr val="99DFD7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35821" y="3500282"/>
              <a:ext cx="914400" cy="914400"/>
            </a:xfrm>
            <a:prstGeom prst="rect">
              <a:avLst/>
            </a:prstGeom>
            <a:solidFill>
              <a:srgbClr val="66CEC3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71513" y="3500282"/>
              <a:ext cx="914400" cy="914400"/>
            </a:xfrm>
            <a:prstGeom prst="rect">
              <a:avLst/>
            </a:prstGeom>
            <a:solidFill>
              <a:srgbClr val="33BEA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07205" y="3500282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07205" y="4716812"/>
            <a:ext cx="1571632" cy="914400"/>
            <a:chOff x="507205" y="4803895"/>
            <a:chExt cx="1571632" cy="914400"/>
          </a:xfrm>
        </p:grpSpPr>
        <p:sp>
          <p:nvSpPr>
            <p:cNvPr id="108" name="Rectangle 107"/>
            <p:cNvSpPr/>
            <p:nvPr/>
          </p:nvSpPr>
          <p:spPr>
            <a:xfrm>
              <a:off x="1164437" y="4803895"/>
              <a:ext cx="914400" cy="914400"/>
            </a:xfrm>
            <a:prstGeom prst="rect">
              <a:avLst/>
            </a:prstGeom>
            <a:solidFill>
              <a:srgbClr val="DBDDD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00129" y="4803895"/>
              <a:ext cx="914400" cy="914400"/>
            </a:xfrm>
            <a:prstGeom prst="rect">
              <a:avLst/>
            </a:prstGeom>
            <a:solidFill>
              <a:srgbClr val="B7BABF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35821" y="4803895"/>
              <a:ext cx="914400" cy="914400"/>
            </a:xfrm>
            <a:prstGeom prst="rect">
              <a:avLst/>
            </a:prstGeom>
            <a:solidFill>
              <a:srgbClr val="9299A0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71513" y="4803895"/>
              <a:ext cx="914400" cy="914400"/>
            </a:xfrm>
            <a:prstGeom prst="rect">
              <a:avLst/>
            </a:prstGeom>
            <a:solidFill>
              <a:srgbClr val="6E7780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07205" y="4803895"/>
              <a:ext cx="914400" cy="9144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838452" y="2093964"/>
            <a:ext cx="1571632" cy="914400"/>
            <a:chOff x="2838452" y="2181047"/>
            <a:chExt cx="1571632" cy="914400"/>
          </a:xfrm>
        </p:grpSpPr>
        <p:sp>
          <p:nvSpPr>
            <p:cNvPr id="114" name="Rectangle 113"/>
            <p:cNvSpPr/>
            <p:nvPr/>
          </p:nvSpPr>
          <p:spPr>
            <a:xfrm>
              <a:off x="3495684" y="2181047"/>
              <a:ext cx="914400" cy="914400"/>
            </a:xfrm>
            <a:prstGeom prst="rect">
              <a:avLst/>
            </a:prstGeom>
            <a:solidFill>
              <a:srgbClr val="CACDD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31376" y="2181047"/>
              <a:ext cx="914400" cy="914400"/>
            </a:xfrm>
            <a:prstGeom prst="rect">
              <a:avLst/>
            </a:prstGeom>
            <a:solidFill>
              <a:srgbClr val="989FA8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167068" y="2181047"/>
              <a:ext cx="914400" cy="914400"/>
            </a:xfrm>
            <a:prstGeom prst="rect">
              <a:avLst/>
            </a:prstGeom>
            <a:solidFill>
              <a:srgbClr val="6C737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02760" y="2181047"/>
              <a:ext cx="914400" cy="914400"/>
            </a:xfrm>
            <a:prstGeom prst="rect">
              <a:avLst/>
            </a:prstGeom>
            <a:solidFill>
              <a:srgbClr val="434C5A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838452" y="2181047"/>
              <a:ext cx="914400" cy="91440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838452" y="3413199"/>
            <a:ext cx="1571632" cy="914400"/>
            <a:chOff x="2838452" y="3500282"/>
            <a:chExt cx="1571632" cy="914400"/>
          </a:xfrm>
        </p:grpSpPr>
        <p:sp>
          <p:nvSpPr>
            <p:cNvPr id="120" name="Rectangle 119"/>
            <p:cNvSpPr/>
            <p:nvPr/>
          </p:nvSpPr>
          <p:spPr>
            <a:xfrm>
              <a:off x="3495684" y="3500282"/>
              <a:ext cx="914400" cy="914400"/>
            </a:xfrm>
            <a:prstGeom prst="rect">
              <a:avLst/>
            </a:prstGeom>
            <a:solidFill>
              <a:srgbClr val="ECF1F3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331376" y="3500282"/>
              <a:ext cx="914400" cy="914400"/>
            </a:xfrm>
            <a:prstGeom prst="rect">
              <a:avLst/>
            </a:prstGeom>
            <a:solidFill>
              <a:srgbClr val="DAE3E6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167068" y="3500282"/>
              <a:ext cx="914400" cy="914400"/>
            </a:xfrm>
            <a:prstGeom prst="rect">
              <a:avLst/>
            </a:prstGeom>
            <a:solidFill>
              <a:srgbClr val="C7D4DA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02760" y="3500282"/>
              <a:ext cx="914400" cy="914400"/>
            </a:xfrm>
            <a:prstGeom prst="rect">
              <a:avLst/>
            </a:prstGeom>
            <a:solidFill>
              <a:srgbClr val="B5C6CD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838452" y="3500282"/>
              <a:ext cx="914400" cy="91440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838452" y="4716812"/>
            <a:ext cx="1571632" cy="914400"/>
            <a:chOff x="2838452" y="4803895"/>
            <a:chExt cx="1571632" cy="914400"/>
          </a:xfrm>
        </p:grpSpPr>
        <p:sp>
          <p:nvSpPr>
            <p:cNvPr id="127" name="Rectangle 126"/>
            <p:cNvSpPr/>
            <p:nvPr/>
          </p:nvSpPr>
          <p:spPr>
            <a:xfrm>
              <a:off x="3495684" y="4803895"/>
              <a:ext cx="914400" cy="914400"/>
            </a:xfrm>
            <a:prstGeom prst="rect">
              <a:avLst/>
            </a:prstGeom>
            <a:solidFill>
              <a:srgbClr val="E5F5DC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31376" y="4803895"/>
              <a:ext cx="914400" cy="914400"/>
            </a:xfrm>
            <a:prstGeom prst="rect">
              <a:avLst/>
            </a:prstGeom>
            <a:solidFill>
              <a:srgbClr val="CBEBB8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latin typeface="+mj-lt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67068" y="4803895"/>
              <a:ext cx="914400" cy="914400"/>
            </a:xfrm>
            <a:prstGeom prst="rect">
              <a:avLst/>
            </a:prstGeom>
            <a:solidFill>
              <a:srgbClr val="B0E095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02760" y="4803895"/>
              <a:ext cx="914400" cy="914400"/>
            </a:xfrm>
            <a:prstGeom prst="rect">
              <a:avLst/>
            </a:prstGeom>
            <a:solidFill>
              <a:srgbClr val="96D67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838452" y="4803895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300"/>
                </a:spcAft>
              </a:pPr>
              <a:endParaRPr lang="en-IN" sz="9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507205" y="3020288"/>
            <a:ext cx="1571632" cy="19389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Forest Green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7205" y="4334948"/>
            <a:ext cx="1571632" cy="19389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Ocean Teal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07205" y="5641984"/>
            <a:ext cx="1571632" cy="19389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Metal Grey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840853" y="3020288"/>
            <a:ext cx="1571632" cy="19389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Graphite Black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840853" y="4334948"/>
            <a:ext cx="1571632" cy="19389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Slate Grey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840853" y="5641984"/>
            <a:ext cx="1571632" cy="19389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IN" sz="1400" b="1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Emerald Green</a:t>
            </a:r>
            <a:endParaRPr lang="en-GB" sz="14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26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30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Palette</a:t>
            </a:r>
          </a:p>
        </p:txBody>
      </p:sp>
    </p:spTree>
    <p:extLst>
      <p:ext uri="{BB962C8B-B14F-4D97-AF65-F5344CB8AC3E}">
        <p14:creationId xmlns:p14="http://schemas.microsoft.com/office/powerpoint/2010/main" val="426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Ensure that </a:t>
            </a:r>
            <a:r>
              <a:rPr lang="en-GB" dirty="0"/>
              <a:t>content on a slide is restricted within </a:t>
            </a:r>
            <a:r>
              <a:rPr lang="en-GB" dirty="0" smtClean="0"/>
              <a:t>the</a:t>
            </a:r>
            <a:br>
              <a:rPr lang="en-GB" dirty="0" smtClean="0"/>
            </a:br>
            <a:r>
              <a:rPr lang="en-GB" dirty="0" smtClean="0"/>
              <a:t>area depicted </a:t>
            </a:r>
            <a:r>
              <a:rPr lang="en-GB" dirty="0"/>
              <a:t>in </a:t>
            </a:r>
            <a:r>
              <a:rPr lang="en-GB" dirty="0" smtClean="0"/>
              <a:t>green </a:t>
            </a:r>
            <a:r>
              <a:rPr lang="en-GB" dirty="0"/>
              <a:t>below</a:t>
            </a:r>
            <a:endParaRPr lang="en-IN" dirty="0">
              <a:latin typeface="+mj-l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1696700" y="1631369"/>
            <a:ext cx="0" cy="4517136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417423" y="69850"/>
            <a:ext cx="0" cy="121031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32040" y="349231"/>
            <a:ext cx="1889227" cy="581698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Do not use </a:t>
            </a:r>
            <a:r>
              <a:rPr lang="en-US" sz="1400" b="1" dirty="0">
                <a:solidFill>
                  <a:schemeClr val="accent6"/>
                </a:solidFill>
                <a:latin typeface="+mj-lt"/>
              </a:rPr>
              <a:t>this area for analysis </a:t>
            </a: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– it </a:t>
            </a:r>
            <a:r>
              <a:rPr lang="en-US" sz="1400" b="1" dirty="0">
                <a:solidFill>
                  <a:schemeClr val="accent6"/>
                </a:solidFill>
                <a:latin typeface="+mj-lt"/>
              </a:rPr>
              <a:t>is only for  Roadmap and 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08214" y="1600200"/>
            <a:ext cx="11390086" cy="4572001"/>
            <a:chOff x="290285" y="1600200"/>
            <a:chExt cx="11625943" cy="457200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90285" y="1600200"/>
              <a:ext cx="1162594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90285" y="6172201"/>
              <a:ext cx="1162594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02557" y="1509714"/>
            <a:ext cx="11188700" cy="4760911"/>
            <a:chOff x="502557" y="1509713"/>
            <a:chExt cx="11188700" cy="4774973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1691257" y="1509713"/>
              <a:ext cx="0" cy="477497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2557" y="1509713"/>
              <a:ext cx="0" cy="477497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2524665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</a:rPr>
              <a:t>Grid </a:t>
            </a:r>
            <a:r>
              <a:rPr lang="en-US" dirty="0" smtClean="0">
                <a:solidFill>
                  <a:schemeClr val="accent1"/>
                </a:solidFill>
              </a:rPr>
              <a:t>Lines and Working Area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364128" y="2874857"/>
            <a:ext cx="4953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en-GB" sz="1400" dirty="0" smtClean="0">
                <a:latin typeface="+mj-lt"/>
              </a:rPr>
              <a:t>Guides on the left and right need to be at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15.56</a:t>
            </a:r>
            <a:r>
              <a:rPr lang="en-GB" sz="1400" dirty="0" smtClean="0">
                <a:solidFill>
                  <a:schemeClr val="accent6"/>
                </a:solidFill>
                <a:latin typeface="+mj-lt"/>
              </a:rPr>
              <a:t/>
            </a:r>
            <a:br>
              <a:rPr lang="en-GB" sz="1400" dirty="0" smtClean="0">
                <a:solidFill>
                  <a:schemeClr val="accent6"/>
                </a:solidFill>
                <a:latin typeface="+mj-lt"/>
              </a:rPr>
            </a:br>
            <a:r>
              <a:rPr lang="en-GB" sz="1400" dirty="0" smtClean="0">
                <a:latin typeface="+mj-lt"/>
              </a:rPr>
              <a:t>Guide at the top is at </a:t>
            </a:r>
            <a:r>
              <a:rPr lang="en-GB" sz="1400" b="1" dirty="0" smtClean="0">
                <a:solidFill>
                  <a:schemeClr val="accent6"/>
                </a:solidFill>
                <a:latin typeface="+mj-lt"/>
              </a:rPr>
              <a:t>5.08</a:t>
            </a:r>
            <a:r>
              <a:rPr lang="en-GB" sz="1400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GB" sz="1400" dirty="0" smtClean="0">
                <a:latin typeface="+mj-lt"/>
              </a:rPr>
              <a:t>and on the bottom is at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7.60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143000" y="5754373"/>
            <a:ext cx="9906000" cy="2862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ebdings" pitchFamily="18" charset="2"/>
              <a:buNone/>
            </a:pPr>
            <a:r>
              <a:rPr lang="en-GB" sz="1400" b="1" dirty="0" smtClean="0">
                <a:solidFill>
                  <a:schemeClr val="accent6"/>
                </a:solidFill>
                <a:latin typeface="+mj-lt"/>
              </a:rPr>
              <a:t>Run through all slides and make sure that slide titles, Note boxes, and Source Boxes are at the same position</a:t>
            </a:r>
            <a:endParaRPr lang="en-GB" sz="14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1" name="Text Placeholder 14"/>
          <p:cNvSpPr txBox="1">
            <a:spLocks/>
          </p:cNvSpPr>
          <p:nvPr/>
        </p:nvSpPr>
        <p:spPr>
          <a:xfrm>
            <a:off x="2364128" y="3431650"/>
            <a:ext cx="5372100" cy="9448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GB" b="0" dirty="0">
                <a:solidFill>
                  <a:schemeClr val="tx1"/>
                </a:solidFill>
                <a:latin typeface="+mj-lt"/>
              </a:rPr>
              <a:t>You can use the Grid and Guides tool; right click on the slide, and select the Grid and Guides box</a:t>
            </a:r>
          </a:p>
          <a:p>
            <a:pPr defTabSz="914400"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GB" b="0" dirty="0">
                <a:solidFill>
                  <a:schemeClr val="tx1"/>
                </a:solidFill>
                <a:latin typeface="+mj-lt"/>
              </a:rPr>
              <a:t>Multiple guides can be created by pressing CTRL and dragging a guide along horizontally or vertically to the desired position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3428" y="2815274"/>
            <a:ext cx="1628775" cy="17240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80729" y="3806491"/>
            <a:ext cx="1648958" cy="25343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sp>
        <p:nvSpPr>
          <p:cNvPr id="22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This is the primary working area for design and </a:t>
            </a:r>
            <a:r>
              <a:rPr lang="en-IN" sz="1400" b="1" dirty="0" smtClean="0"/>
              <a:t>content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0298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only the following table options (1/2) 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22145"/>
              </p:ext>
            </p:extLst>
          </p:nvPr>
        </p:nvGraphicFramePr>
        <p:xfrm>
          <a:off x="6324600" y="2026390"/>
          <a:ext cx="53721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91883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02343"/>
              </p:ext>
            </p:extLst>
          </p:nvPr>
        </p:nvGraphicFramePr>
        <p:xfrm>
          <a:off x="6324600" y="4096826"/>
          <a:ext cx="53721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91883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8475"/>
              </p:ext>
            </p:extLst>
          </p:nvPr>
        </p:nvGraphicFramePr>
        <p:xfrm>
          <a:off x="510048" y="2026390"/>
          <a:ext cx="5372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91883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14120"/>
              </p:ext>
            </p:extLst>
          </p:nvPr>
        </p:nvGraphicFramePr>
        <p:xfrm>
          <a:off x="510048" y="4096826"/>
          <a:ext cx="53721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918831"/>
                  </a:ext>
                </a:extLst>
              </a:tr>
            </a:tbl>
          </a:graphicData>
        </a:graphic>
      </p:graphicFrame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71951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Tables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Four colour options for tables</a:t>
            </a:r>
          </a:p>
        </p:txBody>
      </p:sp>
    </p:spTree>
    <p:extLst>
      <p:ext uri="{BB962C8B-B14F-4D97-AF65-F5344CB8AC3E}">
        <p14:creationId xmlns:p14="http://schemas.microsoft.com/office/powerpoint/2010/main" val="15527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only the following table options </a:t>
            </a:r>
            <a:r>
              <a:rPr lang="en-US" dirty="0" smtClean="0"/>
              <a:t>(2/2</a:t>
            </a:r>
            <a:r>
              <a:rPr lang="en-US" dirty="0"/>
              <a:t>) 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71068"/>
              </p:ext>
            </p:extLst>
          </p:nvPr>
        </p:nvGraphicFramePr>
        <p:xfrm>
          <a:off x="6324600" y="2026390"/>
          <a:ext cx="53721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91883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94466"/>
              </p:ext>
            </p:extLst>
          </p:nvPr>
        </p:nvGraphicFramePr>
        <p:xfrm>
          <a:off x="6324600" y="4096826"/>
          <a:ext cx="53721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91883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46905"/>
              </p:ext>
            </p:extLst>
          </p:nvPr>
        </p:nvGraphicFramePr>
        <p:xfrm>
          <a:off x="508000" y="2026390"/>
          <a:ext cx="5372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91883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77860"/>
              </p:ext>
            </p:extLst>
          </p:nvPr>
        </p:nvGraphicFramePr>
        <p:xfrm>
          <a:off x="508000" y="4096826"/>
          <a:ext cx="53721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9287383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90408716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06627550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8748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553A4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17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78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8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56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918831"/>
                  </a:ext>
                </a:extLst>
              </a:tr>
            </a:tbl>
          </a:graphicData>
        </a:graphic>
      </p:graphicFrame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71951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Tables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Four colour options for tables</a:t>
            </a:r>
          </a:p>
        </p:txBody>
      </p:sp>
    </p:spTree>
    <p:extLst>
      <p:ext uri="{BB962C8B-B14F-4D97-AF65-F5344CB8AC3E}">
        <p14:creationId xmlns:p14="http://schemas.microsoft.com/office/powerpoint/2010/main" val="18523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charts (1/2)</a:t>
            </a: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925734265"/>
              </p:ext>
            </p:extLst>
          </p:nvPr>
        </p:nvGraphicFramePr>
        <p:xfrm>
          <a:off x="505382" y="2027959"/>
          <a:ext cx="5372100" cy="289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 Placeholder 24"/>
          <p:cNvSpPr txBox="1">
            <a:spLocks/>
          </p:cNvSpPr>
          <p:nvPr/>
        </p:nvSpPr>
        <p:spPr>
          <a:xfrm>
            <a:off x="505382" y="5106526"/>
            <a:ext cx="11191317" cy="1061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This chart can either be copied and pasted, and data can be changed, or a chart can be inserted from the menu </a:t>
            </a:r>
            <a:r>
              <a:rPr lang="en-US" sz="1200" b="0" dirty="0">
                <a:solidFill>
                  <a:schemeClr val="tx1"/>
                </a:solidFill>
              </a:rPr>
              <a:t>above – but </a:t>
            </a:r>
            <a:r>
              <a:rPr lang="en-US" sz="1200" b="0" dirty="0" smtClean="0">
                <a:solidFill>
                  <a:schemeClr val="tx1"/>
                </a:solidFill>
              </a:rPr>
              <a:t>guidelines in terms of font, size, colours, etc., must be followed</a:t>
            </a:r>
            <a:endParaRPr lang="en-GB" sz="1200" b="0" dirty="0" smtClean="0">
              <a:solidFill>
                <a:schemeClr val="tx1"/>
              </a:solidFill>
            </a:endParaRPr>
          </a:p>
          <a:p>
            <a: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/>
            </a:pPr>
            <a:r>
              <a:rPr lang="en-GB" sz="1200" b="0" dirty="0" smtClean="0">
                <a:solidFill>
                  <a:schemeClr val="tx1"/>
                </a:solidFill>
              </a:rPr>
              <a:t>Any of the four colour schemes provided in the subsequent slides can be used for charts; however, </a:t>
            </a:r>
            <a:r>
              <a:rPr lang="en-US" sz="1200" b="0" dirty="0" smtClean="0">
                <a:solidFill>
                  <a:schemeClr val="tx1"/>
                </a:solidFill>
              </a:rPr>
              <a:t>it must be consistently used across the deliverable</a:t>
            </a:r>
            <a:endParaRPr lang="en-GB" sz="1200" b="0" dirty="0" smtClean="0">
              <a:solidFill>
                <a:schemeClr val="tx1"/>
              </a:solidFill>
            </a:endParaRPr>
          </a:p>
          <a:p>
            <a: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The colour schemes of AutoShapes and text boxes must be kept in line with those used in charts</a:t>
            </a:r>
            <a:endParaRPr lang="en-GB" sz="1200" b="0" dirty="0" smtClean="0">
              <a:solidFill>
                <a:schemeClr val="tx1"/>
              </a:solidFill>
            </a:endParaRPr>
          </a:p>
          <a:p>
            <a: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/>
            </a:pPr>
            <a:r>
              <a:rPr lang="en-GB" sz="1200" b="0" dirty="0" smtClean="0">
                <a:solidFill>
                  <a:schemeClr val="tx1"/>
                </a:solidFill>
              </a:rPr>
              <a:t>Fill effects in charts are NOT allowed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5781675" y="1963897"/>
            <a:ext cx="1971675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Data labels Corbel 12</a:t>
            </a:r>
            <a:endParaRPr lang="en-GB" sz="1200" b="1" dirty="0" smtClean="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781675" y="1049743"/>
            <a:ext cx="5915025" cy="9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200" b="1" dirty="0" smtClean="0">
                <a:solidFill>
                  <a:schemeClr val="accent6"/>
                </a:solidFill>
              </a:rPr>
              <a:t>Chart title should be the part of the chart itself. Do not insert text box to provide chart title</a:t>
            </a:r>
            <a:endParaRPr lang="en-GB" sz="12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200" dirty="0" smtClean="0"/>
              <a:t>Font size 12, </a:t>
            </a:r>
            <a:r>
              <a:rPr lang="en-GB" sz="1200" b="1" dirty="0" smtClean="0"/>
              <a:t>BOLD</a:t>
            </a:r>
            <a:r>
              <a:rPr lang="en-GB" sz="1200" dirty="0" smtClean="0"/>
              <a:t>, Corbel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200" dirty="0" smtClean="0"/>
              <a:t>Press SHIFT+ENTER for second line – units precede time duration in all cases NON-BOLD</a:t>
            </a:r>
            <a:endParaRPr lang="en-GB" sz="12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047876" y="2646318"/>
            <a:ext cx="2225039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175E5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Note: Use </a:t>
            </a:r>
            <a:r>
              <a:rPr lang="en-GB" altLang="en-US" sz="1200" dirty="0">
                <a:solidFill>
                  <a:schemeClr val="accent6"/>
                </a:solidFill>
                <a:cs typeface="Arial" pitchFamily="34" charset="0"/>
              </a:rPr>
              <a:t>e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n dash in headings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94881" y="2496526"/>
            <a:ext cx="0" cy="194283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23" idx="1"/>
          </p:cNvCxnSpPr>
          <p:nvPr/>
        </p:nvCxnSpPr>
        <p:spPr>
          <a:xfrm flipV="1">
            <a:off x="4472940" y="1505253"/>
            <a:ext cx="1308735" cy="878040"/>
          </a:xfrm>
          <a:prstGeom prst="bentConnector3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6019801" y="4541486"/>
            <a:ext cx="784860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Corbel 12</a:t>
            </a:r>
          </a:p>
        </p:txBody>
      </p:sp>
      <p:cxnSp>
        <p:nvCxnSpPr>
          <p:cNvPr id="37" name="Elbow Connector 36"/>
          <p:cNvCxnSpPr>
            <a:endCxn id="36" idx="1"/>
          </p:cNvCxnSpPr>
          <p:nvPr/>
        </p:nvCxnSpPr>
        <p:spPr>
          <a:xfrm>
            <a:off x="5492750" y="4438806"/>
            <a:ext cx="527051" cy="231946"/>
          </a:xfrm>
          <a:prstGeom prst="bentConnector3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6019801" y="4764319"/>
            <a:ext cx="784860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Corbel 10</a:t>
            </a:r>
          </a:p>
        </p:txBody>
      </p:sp>
      <p:cxnSp>
        <p:nvCxnSpPr>
          <p:cNvPr id="43" name="Elbow Connector 42"/>
          <p:cNvCxnSpPr>
            <a:endCxn id="42" idx="1"/>
          </p:cNvCxnSpPr>
          <p:nvPr/>
        </p:nvCxnSpPr>
        <p:spPr>
          <a:xfrm>
            <a:off x="5245100" y="4807944"/>
            <a:ext cx="774701" cy="85641"/>
          </a:xfrm>
          <a:prstGeom prst="bentConnector3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4686300" y="3197440"/>
            <a:ext cx="4210050" cy="202476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reeform 53"/>
          <p:cNvSpPr/>
          <p:nvPr/>
        </p:nvSpPr>
        <p:spPr>
          <a:xfrm>
            <a:off x="4895850" y="3197440"/>
            <a:ext cx="4238624" cy="331742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 54"/>
          <p:cNvSpPr/>
          <p:nvPr/>
        </p:nvSpPr>
        <p:spPr>
          <a:xfrm>
            <a:off x="5111800" y="3197440"/>
            <a:ext cx="4260800" cy="461008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5"/>
          <p:cNvSpPr/>
          <p:nvPr/>
        </p:nvSpPr>
        <p:spPr>
          <a:xfrm>
            <a:off x="5308600" y="3197440"/>
            <a:ext cx="4311650" cy="589546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Freeform 56"/>
          <p:cNvSpPr/>
          <p:nvPr/>
        </p:nvSpPr>
        <p:spPr>
          <a:xfrm>
            <a:off x="5492750" y="3197440"/>
            <a:ext cx="4370388" cy="710476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reeform 57"/>
          <p:cNvSpPr/>
          <p:nvPr/>
        </p:nvSpPr>
        <p:spPr>
          <a:xfrm>
            <a:off x="4178300" y="3197440"/>
            <a:ext cx="5923065" cy="829856"/>
          </a:xfrm>
          <a:custGeom>
            <a:avLst/>
            <a:gdLst>
              <a:gd name="connsiteX0" fmla="*/ 0 w 4445000"/>
              <a:gd name="connsiteY0" fmla="*/ 266700 h 266700"/>
              <a:gd name="connsiteX1" fmla="*/ 4445000 w 4445000"/>
              <a:gd name="connsiteY1" fmla="*/ 266700 h 266700"/>
              <a:gd name="connsiteX2" fmla="*/ 4445000 w 44450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66700">
                <a:moveTo>
                  <a:pt x="0" y="266700"/>
                </a:moveTo>
                <a:lnTo>
                  <a:pt x="4445000" y="266700"/>
                </a:lnTo>
                <a:lnTo>
                  <a:pt x="4445000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 rot="16200000">
            <a:off x="3559695" y="3602227"/>
            <a:ext cx="941283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>
                <a:solidFill>
                  <a:schemeClr val="bg1"/>
                </a:solidFill>
              </a:rPr>
              <a:t>Highlighter</a:t>
            </a:r>
          </a:p>
        </p:txBody>
      </p:sp>
      <p:sp>
        <p:nvSpPr>
          <p:cNvPr id="60" name="Rectangle 21"/>
          <p:cNvSpPr>
            <a:spLocks noChangeArrowheads="1"/>
          </p:cNvSpPr>
          <p:nvPr/>
        </p:nvSpPr>
        <p:spPr bwMode="auto">
          <a:xfrm>
            <a:off x="8860123" y="2821115"/>
            <a:ext cx="6412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1</a:t>
            </a:r>
            <a:endParaRPr lang="en-GB" sz="1000" b="1" dirty="0"/>
          </a:p>
        </p:txBody>
      </p:sp>
      <p:sp>
        <p:nvSpPr>
          <p:cNvPr id="66" name="Rectangle 21"/>
          <p:cNvSpPr>
            <a:spLocks noChangeArrowheads="1"/>
          </p:cNvSpPr>
          <p:nvPr/>
        </p:nvSpPr>
        <p:spPr bwMode="auto">
          <a:xfrm>
            <a:off x="9101844" y="2821115"/>
            <a:ext cx="6412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2</a:t>
            </a:r>
            <a:endParaRPr lang="en-GB" sz="1000" b="1" dirty="0"/>
          </a:p>
        </p:txBody>
      </p:sp>
      <p:sp>
        <p:nvSpPr>
          <p:cNvPr id="67" name="Rectangle 21"/>
          <p:cNvSpPr>
            <a:spLocks noChangeArrowheads="1"/>
          </p:cNvSpPr>
          <p:nvPr/>
        </p:nvSpPr>
        <p:spPr bwMode="auto">
          <a:xfrm>
            <a:off x="9343565" y="2821115"/>
            <a:ext cx="6412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3</a:t>
            </a:r>
            <a:endParaRPr lang="en-GB" sz="1000" b="1" dirty="0"/>
          </a:p>
        </p:txBody>
      </p:sp>
      <p:sp>
        <p:nvSpPr>
          <p:cNvPr id="68" name="Rectangle 21"/>
          <p:cNvSpPr>
            <a:spLocks noChangeArrowheads="1"/>
          </p:cNvSpPr>
          <p:nvPr/>
        </p:nvSpPr>
        <p:spPr bwMode="auto">
          <a:xfrm>
            <a:off x="9585286" y="2821115"/>
            <a:ext cx="6732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4</a:t>
            </a:r>
            <a:endParaRPr lang="en-GB" sz="1000" b="1" dirty="0"/>
          </a:p>
        </p:txBody>
      </p: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9830213" y="2821115"/>
            <a:ext cx="6251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000" b="1" dirty="0" smtClean="0"/>
              <a:t>5</a:t>
            </a:r>
            <a:endParaRPr lang="en-GB" sz="1000" b="1" dirty="0"/>
          </a:p>
        </p:txBody>
      </p:sp>
      <p:sp>
        <p:nvSpPr>
          <p:cNvPr id="70" name="Rectangle 21"/>
          <p:cNvSpPr>
            <a:spLocks noChangeArrowheads="1"/>
          </p:cNvSpPr>
          <p:nvPr/>
        </p:nvSpPr>
        <p:spPr bwMode="auto">
          <a:xfrm>
            <a:off x="10193179" y="2916344"/>
            <a:ext cx="1555909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To be used as HIGHLIGHTER colour</a:t>
            </a:r>
            <a:endParaRPr lang="en-GB" sz="1200" b="1" dirty="0" smtClean="0"/>
          </a:p>
        </p:txBody>
      </p:sp>
      <p:sp>
        <p:nvSpPr>
          <p:cNvPr id="71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Charts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2" name="Rectangle 21"/>
          <p:cNvSpPr>
            <a:spLocks noChangeArrowheads="1"/>
          </p:cNvSpPr>
          <p:nvPr/>
        </p:nvSpPr>
        <p:spPr bwMode="auto">
          <a:xfrm>
            <a:off x="6019801" y="4152453"/>
            <a:ext cx="153549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Line Colour</a:t>
            </a:r>
            <a:br>
              <a:rPr lang="en-GB" sz="1200" dirty="0" smtClean="0"/>
            </a:br>
            <a:r>
              <a:rPr lang="en-GB" sz="1200" b="1" dirty="0" smtClean="0"/>
              <a:t>R: </a:t>
            </a:r>
            <a:r>
              <a:rPr lang="en-GB" sz="1200" dirty="0" smtClean="0"/>
              <a:t>127, </a:t>
            </a:r>
            <a:r>
              <a:rPr lang="en-GB" sz="1200" b="1" dirty="0" smtClean="0"/>
              <a:t>G: </a:t>
            </a:r>
            <a:r>
              <a:rPr lang="en-GB" sz="1200" dirty="0" smtClean="0"/>
              <a:t>127, </a:t>
            </a:r>
            <a:r>
              <a:rPr lang="en-GB" sz="1200" b="1" dirty="0" smtClean="0"/>
              <a:t>B: </a:t>
            </a:r>
            <a:r>
              <a:rPr lang="en-GB" sz="1200" dirty="0" smtClean="0"/>
              <a:t>127</a:t>
            </a:r>
          </a:p>
        </p:txBody>
      </p:sp>
      <p:sp>
        <p:nvSpPr>
          <p:cNvPr id="77" name="Freeform 76"/>
          <p:cNvSpPr/>
          <p:nvPr/>
        </p:nvSpPr>
        <p:spPr>
          <a:xfrm>
            <a:off x="5653088" y="4210201"/>
            <a:ext cx="366713" cy="153249"/>
          </a:xfrm>
          <a:custGeom>
            <a:avLst/>
            <a:gdLst>
              <a:gd name="connsiteX0" fmla="*/ 0 w 433388"/>
              <a:gd name="connsiteY0" fmla="*/ 0 h 109537"/>
              <a:gd name="connsiteX1" fmla="*/ 0 w 433388"/>
              <a:gd name="connsiteY1" fmla="*/ 109537 h 109537"/>
              <a:gd name="connsiteX2" fmla="*/ 433388 w 433388"/>
              <a:gd name="connsiteY2" fmla="*/ 109537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388" h="109537">
                <a:moveTo>
                  <a:pt x="0" y="0"/>
                </a:moveTo>
                <a:lnTo>
                  <a:pt x="0" y="109537"/>
                </a:lnTo>
                <a:lnTo>
                  <a:pt x="433388" y="109537"/>
                </a:lnTo>
              </a:path>
            </a:pathLst>
          </a:cu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reeform 88"/>
          <p:cNvSpPr/>
          <p:nvPr/>
        </p:nvSpPr>
        <p:spPr>
          <a:xfrm>
            <a:off x="5198269" y="2093119"/>
            <a:ext cx="573881" cy="616744"/>
          </a:xfrm>
          <a:custGeom>
            <a:avLst/>
            <a:gdLst>
              <a:gd name="connsiteX0" fmla="*/ 0 w 573881"/>
              <a:gd name="connsiteY0" fmla="*/ 616744 h 616744"/>
              <a:gd name="connsiteX1" fmla="*/ 257175 w 573881"/>
              <a:gd name="connsiteY1" fmla="*/ 616744 h 616744"/>
              <a:gd name="connsiteX2" fmla="*/ 257175 w 573881"/>
              <a:gd name="connsiteY2" fmla="*/ 0 h 616744"/>
              <a:gd name="connsiteX3" fmla="*/ 573881 w 573881"/>
              <a:gd name="connsiteY3" fmla="*/ 0 h 61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881" h="616744">
                <a:moveTo>
                  <a:pt x="0" y="616744"/>
                </a:moveTo>
                <a:lnTo>
                  <a:pt x="257175" y="616744"/>
                </a:lnTo>
                <a:lnTo>
                  <a:pt x="257175" y="0"/>
                </a:lnTo>
                <a:lnTo>
                  <a:pt x="573881" y="0"/>
                </a:lnTo>
              </a:path>
            </a:pathLst>
          </a:cu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834313" y="3001367"/>
            <a:ext cx="177165" cy="1771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8076635" y="3001367"/>
            <a:ext cx="177165" cy="177165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8318957" y="3001367"/>
            <a:ext cx="177165" cy="17716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8561279" y="3001367"/>
            <a:ext cx="177165" cy="177165"/>
          </a:xfrm>
          <a:prstGeom prst="rect">
            <a:avLst/>
          </a:prstGeom>
          <a:solidFill>
            <a:schemeClr val="tx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8803601" y="3001367"/>
            <a:ext cx="177165" cy="17716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9045923" y="3001367"/>
            <a:ext cx="177165" cy="17716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9288245" y="3001367"/>
            <a:ext cx="177165" cy="177165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9530567" y="3001367"/>
            <a:ext cx="177165" cy="177165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9772889" y="3001367"/>
            <a:ext cx="177165" cy="177165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10015213" y="3001367"/>
            <a:ext cx="177165" cy="177165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Guidelines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8188" y="4152453"/>
            <a:ext cx="5477436" cy="0"/>
          </a:xfrm>
          <a:prstGeom prst="straightConnector1">
            <a:avLst/>
          </a:pr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21"/>
          <p:cNvSpPr>
            <a:spLocks noChangeArrowheads="1"/>
          </p:cNvSpPr>
          <p:nvPr/>
        </p:nvSpPr>
        <p:spPr bwMode="auto">
          <a:xfrm>
            <a:off x="10193179" y="3920267"/>
            <a:ext cx="1555909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 smtClean="0"/>
              <a:t>Use white lines between bars</a:t>
            </a:r>
            <a:endParaRPr lang="en-GB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095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679346963"/>
              </p:ext>
            </p:extLst>
          </p:nvPr>
        </p:nvGraphicFramePr>
        <p:xfrm>
          <a:off x="7591424" y="2620086"/>
          <a:ext cx="2514600" cy="184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charts </a:t>
            </a:r>
            <a:r>
              <a:rPr lang="en-IN" dirty="0" smtClean="0"/>
              <a:t>(2/2</a:t>
            </a:r>
            <a:r>
              <a:rPr lang="en-IN" dirty="0"/>
              <a:t>)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Charts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551821062"/>
              </p:ext>
            </p:extLst>
          </p:nvPr>
        </p:nvGraphicFramePr>
        <p:xfrm>
          <a:off x="495300" y="2229113"/>
          <a:ext cx="5600700" cy="2570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9888106" y="2282706"/>
            <a:ext cx="180859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dirty="0"/>
              <a:t>C</a:t>
            </a:r>
            <a:r>
              <a:rPr lang="en-GB" sz="1200" dirty="0" smtClean="0"/>
              <a:t>olour of the line is GREY (</a:t>
            </a:r>
            <a:r>
              <a:rPr lang="en-GB" sz="1200" b="1" dirty="0" smtClean="0"/>
              <a:t>R: </a:t>
            </a:r>
            <a:r>
              <a:rPr lang="en-GB" sz="1200" dirty="0" smtClean="0"/>
              <a:t>127, </a:t>
            </a:r>
            <a:r>
              <a:rPr lang="en-GB" sz="1200" b="1" dirty="0" smtClean="0"/>
              <a:t>G: </a:t>
            </a:r>
            <a:r>
              <a:rPr lang="en-GB" sz="1200" dirty="0" smtClean="0"/>
              <a:t>127, </a:t>
            </a:r>
            <a:r>
              <a:rPr lang="en-GB" sz="1200" b="1" dirty="0" smtClean="0"/>
              <a:t>B: </a:t>
            </a:r>
            <a:r>
              <a:rPr lang="en-GB" sz="1200" dirty="0" smtClean="0"/>
              <a:t>127)</a:t>
            </a:r>
            <a:endParaRPr lang="en-GB" sz="12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882313" y="1888735"/>
            <a:ext cx="2005793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en-GB" sz="1200" b="1" dirty="0" smtClean="0">
                <a:solidFill>
                  <a:schemeClr val="accent2"/>
                </a:solidFill>
              </a:rPr>
              <a:t>Use this format to denote CAGR values in column charts</a:t>
            </a:r>
          </a:p>
        </p:txBody>
      </p:sp>
      <p:sp>
        <p:nvSpPr>
          <p:cNvPr id="22" name="Text Placeholder 27"/>
          <p:cNvSpPr txBox="1">
            <a:spLocks/>
          </p:cNvSpPr>
          <p:nvPr/>
        </p:nvSpPr>
        <p:spPr>
          <a:xfrm>
            <a:off x="495299" y="5681729"/>
            <a:ext cx="5372101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GB" sz="1200" dirty="0" smtClean="0">
                <a:solidFill>
                  <a:schemeClr val="accent6"/>
                </a:solidFill>
              </a:rPr>
              <a:t>Always create charts in PowerPoint – if done in excel or word, they may be incompatible with OS other than windows</a:t>
            </a:r>
          </a:p>
        </p:txBody>
      </p: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9888106" y="3198167"/>
            <a:ext cx="180859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175E5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Note: There is no need to repeat “%” with figures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cs typeface="Arial" pitchFamily="34" charset="0"/>
            </a:endParaRP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2207985" y="1840556"/>
            <a:ext cx="217533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175E5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90000"/>
              </a:lnSpc>
              <a:spcBef>
                <a:spcPts val="600"/>
              </a:spcBef>
            </a:pPr>
            <a:r>
              <a:rPr lang="en-US" altLang="en-US" sz="1200" b="1" dirty="0">
                <a:solidFill>
                  <a:schemeClr val="accent6"/>
                </a:solidFill>
                <a:cs typeface="Arial" pitchFamily="34" charset="0"/>
              </a:rPr>
              <a:t>Note: There is no need to repeat “million” with figures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008910" y="2578100"/>
            <a:ext cx="1661230" cy="683908"/>
          </a:xfrm>
          <a:prstGeom prst="straightConnector1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8038099" y="2829781"/>
            <a:ext cx="1046480" cy="2585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sz="1200" b="1" dirty="0" smtClean="0">
                <a:solidFill>
                  <a:schemeClr val="accent6"/>
                </a:solidFill>
              </a:rPr>
              <a:t>CAGR: 29.8%</a:t>
            </a:r>
            <a:endParaRPr lang="en-GB" sz="1200" b="1" dirty="0">
              <a:solidFill>
                <a:schemeClr val="accent6"/>
              </a:solidFill>
            </a:endParaRPr>
          </a:p>
        </p:txBody>
      </p:sp>
      <p:sp>
        <p:nvSpPr>
          <p:cNvPr id="16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Guidelines</a:t>
            </a: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2319562" y="4831004"/>
            <a:ext cx="1952177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Aft>
                <a:spcPts val="300"/>
              </a:spcAft>
              <a:tabLst>
                <a:tab pos="347472" algn="l"/>
              </a:tabLst>
            </a:pPr>
            <a:r>
              <a:rPr lang="en-IN" dirty="0">
                <a:solidFill>
                  <a:schemeClr val="tx1"/>
                </a:solidFill>
                <a:latin typeface="+mn-lt"/>
              </a:rPr>
              <a:t>Source:	</a:t>
            </a:r>
            <a:r>
              <a:rPr lang="en-IN" dirty="0" smtClean="0">
                <a:solidFill>
                  <a:schemeClr val="tx1"/>
                </a:solidFill>
                <a:latin typeface="+mn-lt"/>
              </a:rPr>
              <a:t> ‘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Global Automotive Industry’</a:t>
            </a:r>
            <a:endParaRPr lang="en-IN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299" y="5216233"/>
            <a:ext cx="5600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rbel" panose="020B0503020204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Please refer to the </a:t>
            </a:r>
            <a:r>
              <a:rPr lang="en-GB" sz="1000" u="sng" dirty="0">
                <a:solidFill>
                  <a:srgbClr val="00AE9B"/>
                </a:solidFill>
                <a:latin typeface="Corbel" panose="020B0503020204020204" pitchFamily="34" charset="0"/>
                <a:ea typeface="Corbel" panose="020B0503020204020204" pitchFamily="34" charset="0"/>
                <a:cs typeface="Arial" panose="020B0604020202020204" pitchFamily="34" charset="0"/>
                <a:hlinkClick r:id="rId4"/>
              </a:rPr>
              <a:t>Source Guidelines</a:t>
            </a:r>
            <a:r>
              <a:rPr lang="en-GB" sz="1000" dirty="0">
                <a:latin typeface="Corbel" panose="020B0503020204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 document for further details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7833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chart themes</a:t>
            </a: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1365863605"/>
              </p:ext>
            </p:extLst>
          </p:nvPr>
        </p:nvGraphicFramePr>
        <p:xfrm>
          <a:off x="505382" y="1869751"/>
          <a:ext cx="3326389" cy="202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Charts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511022102"/>
              </p:ext>
            </p:extLst>
          </p:nvPr>
        </p:nvGraphicFramePr>
        <p:xfrm>
          <a:off x="6324600" y="1869751"/>
          <a:ext cx="3326389" cy="202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3440005937"/>
              </p:ext>
            </p:extLst>
          </p:nvPr>
        </p:nvGraphicFramePr>
        <p:xfrm>
          <a:off x="6324600" y="4127945"/>
          <a:ext cx="3326389" cy="202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1916959467"/>
              </p:ext>
            </p:extLst>
          </p:nvPr>
        </p:nvGraphicFramePr>
        <p:xfrm>
          <a:off x="505382" y="4127945"/>
          <a:ext cx="3326389" cy="202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3662267" y="2490807"/>
            <a:ext cx="2205134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1: </a:t>
            </a:r>
            <a:r>
              <a:rPr lang="en-GB" sz="1200" dirty="0" smtClean="0"/>
              <a:t>Select the chart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2: </a:t>
            </a:r>
            <a:r>
              <a:rPr lang="en-GB" sz="1200" dirty="0" smtClean="0"/>
              <a:t>click on design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3: </a:t>
            </a:r>
            <a:r>
              <a:rPr lang="en-GB" sz="1200" dirty="0" smtClean="0"/>
              <a:t>Go to change colours</a:t>
            </a:r>
          </a:p>
          <a:p>
            <a:pPr defTabSz="501650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4: </a:t>
            </a:r>
            <a:r>
              <a:rPr lang="en-GB" sz="1200" dirty="0" smtClean="0"/>
              <a:t>Use the first row of 	colourful</a:t>
            </a: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9610219" y="2490807"/>
            <a:ext cx="24337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1: </a:t>
            </a:r>
            <a:r>
              <a:rPr lang="en-GB" sz="1200" dirty="0" smtClean="0"/>
              <a:t>Select the chart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2: </a:t>
            </a:r>
            <a:r>
              <a:rPr lang="en-GB" sz="1200" dirty="0" smtClean="0"/>
              <a:t>click on design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3: </a:t>
            </a:r>
            <a:r>
              <a:rPr lang="en-GB" sz="1200" dirty="0" smtClean="0"/>
              <a:t>Go to change colours</a:t>
            </a:r>
          </a:p>
          <a:p>
            <a:pPr defTabSz="500063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4: </a:t>
            </a:r>
            <a:r>
              <a:rPr lang="en-GB" sz="1200" dirty="0" smtClean="0"/>
              <a:t>Use the second row of 	Monochromatic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3662267" y="4682445"/>
            <a:ext cx="24337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1: </a:t>
            </a:r>
            <a:r>
              <a:rPr lang="en-GB" sz="1200" dirty="0" smtClean="0"/>
              <a:t>Select the chart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2: </a:t>
            </a:r>
            <a:r>
              <a:rPr lang="en-GB" sz="1200" dirty="0" smtClean="0"/>
              <a:t>click on design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3: </a:t>
            </a:r>
            <a:r>
              <a:rPr lang="en-GB" sz="1200" dirty="0" smtClean="0"/>
              <a:t>Go to change colours</a:t>
            </a:r>
          </a:p>
          <a:p>
            <a:pPr defTabSz="500063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4: </a:t>
            </a:r>
            <a:r>
              <a:rPr lang="en-GB" sz="1200" dirty="0" smtClean="0"/>
              <a:t>Use the third row of 	Monochromatic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9610219" y="4682445"/>
            <a:ext cx="24337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1: </a:t>
            </a:r>
            <a:r>
              <a:rPr lang="en-GB" sz="1200" dirty="0" smtClean="0"/>
              <a:t>Select the chart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2: </a:t>
            </a:r>
            <a:r>
              <a:rPr lang="en-GB" sz="1200" dirty="0" smtClean="0"/>
              <a:t>click on design tab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3: </a:t>
            </a:r>
            <a:r>
              <a:rPr lang="en-GB" sz="1200" dirty="0" smtClean="0"/>
              <a:t>Go to change colours</a:t>
            </a:r>
          </a:p>
          <a:p>
            <a:pPr defTabSz="500063"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Step 4: </a:t>
            </a:r>
            <a:r>
              <a:rPr lang="en-GB" sz="1200" dirty="0" smtClean="0"/>
              <a:t>Use the sixth row of 	Monochromatic</a:t>
            </a:r>
          </a:p>
        </p:txBody>
      </p:sp>
      <p:sp>
        <p:nvSpPr>
          <p:cNvPr id="14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options for Cluster Column charts</a:t>
            </a:r>
          </a:p>
        </p:txBody>
      </p:sp>
    </p:spTree>
    <p:extLst>
      <p:ext uri="{BB962C8B-B14F-4D97-AF65-F5344CB8AC3E}">
        <p14:creationId xmlns:p14="http://schemas.microsoft.com/office/powerpoint/2010/main" val="35496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71254244"/>
              </p:ext>
            </p:extLst>
          </p:nvPr>
        </p:nvGraphicFramePr>
        <p:xfrm>
          <a:off x="495298" y="4265182"/>
          <a:ext cx="5372101" cy="169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711951826"/>
              </p:ext>
            </p:extLst>
          </p:nvPr>
        </p:nvGraphicFramePr>
        <p:xfrm>
          <a:off x="495298" y="2005781"/>
          <a:ext cx="5372101" cy="169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Stacked column chart themes</a:t>
            </a: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996907548"/>
              </p:ext>
            </p:extLst>
          </p:nvPr>
        </p:nvGraphicFramePr>
        <p:xfrm>
          <a:off x="6324600" y="4265182"/>
          <a:ext cx="5372101" cy="169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947491661"/>
              </p:ext>
            </p:extLst>
          </p:nvPr>
        </p:nvGraphicFramePr>
        <p:xfrm>
          <a:off x="6324600" y="2005781"/>
          <a:ext cx="5372101" cy="169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Charts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6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4046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746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9573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1346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46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746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573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12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2212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94912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73930" y="2249523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12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2212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4912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73930" y="4511954"/>
            <a:ext cx="26129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200" dirty="0" smtClean="0"/>
              <a:t>21.5</a:t>
            </a:r>
            <a:endParaRPr lang="en-IN" sz="1200" dirty="0"/>
          </a:p>
        </p:txBody>
      </p:sp>
      <p:sp>
        <p:nvSpPr>
          <p:cNvPr id="32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options for stacked column charts</a:t>
            </a:r>
          </a:p>
        </p:txBody>
      </p:sp>
    </p:spTree>
    <p:extLst>
      <p:ext uri="{BB962C8B-B14F-4D97-AF65-F5344CB8AC3E}">
        <p14:creationId xmlns:p14="http://schemas.microsoft.com/office/powerpoint/2010/main" val="14536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Section Break</a:t>
            </a:r>
            <a:endParaRPr lang="en-IN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633" y="5293879"/>
            <a:ext cx="7647728" cy="57554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smtClean="0">
                <a:solidFill>
                  <a:schemeClr val="accent6"/>
                </a:solidFill>
                <a:cs typeface="Calibri" pitchFamily="34" charset="0"/>
              </a:rPr>
              <a:t>This slide is to be used as a separator slide between two sections of a report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smtClean="0">
                <a:solidFill>
                  <a:schemeClr val="accent6"/>
                </a:solidFill>
                <a:cs typeface="Calibri" pitchFamily="34" charset="0"/>
              </a:rPr>
              <a:t>It is not necessary to provide sub-sections</a:t>
            </a:r>
            <a:endParaRPr lang="en-US" b="1" dirty="0">
              <a:solidFill>
                <a:schemeClr val="accent6"/>
              </a:solidFill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/>
            <a:r>
              <a:rPr lang="en-IN" dirty="0"/>
              <a:t>Click to enter </a:t>
            </a:r>
            <a:r>
              <a:rPr lang="en-IN" dirty="0" smtClean="0"/>
              <a:t>sub-heading </a:t>
            </a:r>
            <a:r>
              <a:rPr lang="en-IN" dirty="0"/>
              <a:t>(Corbel 12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0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 themes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585097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Charts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4847193"/>
            <a:ext cx="11201400" cy="12311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ts val="900"/>
              <a:buFont typeface="Wingdings 3" panose="05040102010807070707" pitchFamily="18" charset="2"/>
              <a:buChar char=""/>
            </a:pP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Use this format to depict 100% or total value of the pie charts; this box can be placed anywhere around this chart, depending on overall aesthetics</a:t>
            </a:r>
            <a:endParaRPr lang="en-IN" sz="12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ts val="900"/>
              <a:buFont typeface="Wingdings 3" panose="05040102010807070707" pitchFamily="18" charset="2"/>
              <a:buChar char=""/>
            </a:pP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Format for chart titles/headlines in pies is the same as column charts </a:t>
            </a:r>
            <a:endParaRPr lang="en-IN" sz="12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400050" lvl="1" indent="-17145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</a:pPr>
            <a:r>
              <a:rPr lang="en-GB" sz="11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First line – what the chart depicts; SHIFT + ENTER; Second line – units followed by time duration </a:t>
            </a:r>
            <a:endParaRPr lang="en-IN" sz="11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ts val="900"/>
              <a:buFont typeface="Wingdings 3" panose="05040102010807070707" pitchFamily="18" charset="2"/>
              <a:buChar char=""/>
              <a:tabLst>
                <a:tab pos="228600" algn="l"/>
              </a:tabLst>
            </a:pP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ALWAYS give the details of what 100% share of the </a:t>
            </a:r>
            <a:r>
              <a:rPr lang="en-GB" sz="1200" dirty="0" smtClean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pie </a:t>
            </a: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represents in terms of value or volume</a:t>
            </a:r>
            <a:endParaRPr lang="en-IN" sz="12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ts val="900"/>
              <a:buFont typeface="Wingdings 3" panose="05040102010807070707" pitchFamily="18" charset="2"/>
              <a:buChar char=""/>
              <a:tabLst>
                <a:tab pos="228600" algn="l"/>
              </a:tabLst>
            </a:pPr>
            <a:r>
              <a:rPr lang="en-GB" sz="1200" dirty="0">
                <a:solidFill>
                  <a:srgbClr val="1E2A39"/>
                </a:solidFill>
                <a:latin typeface="+mj-lt"/>
                <a:ea typeface="Corbel" panose="020B0503020204020204" pitchFamily="34" charset="0"/>
                <a:cs typeface="Arial" panose="020B0604020202020204" pitchFamily="34" charset="0"/>
              </a:rPr>
              <a:t>3D charts are not allowed</a:t>
            </a:r>
            <a:endParaRPr lang="en-IN" sz="1200" dirty="0">
              <a:solidFill>
                <a:srgbClr val="1E2A39"/>
              </a:solidFill>
              <a:latin typeface="+mj-lt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3501950991"/>
              </p:ext>
            </p:extLst>
          </p:nvPr>
        </p:nvGraphicFramePr>
        <p:xfrm>
          <a:off x="495299" y="1874520"/>
          <a:ext cx="2834640" cy="2481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52166" y="4356974"/>
            <a:ext cx="1423602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200" b="1" kern="1200" dirty="0">
                <a:solidFill>
                  <a:srgbClr val="7CCC4E"/>
                </a:solidFill>
                <a:effectLst/>
                <a:latin typeface="+mj-lt"/>
                <a:ea typeface="Times New Roman" panose="02020603050405020304" pitchFamily="18" charset="0"/>
                <a:cs typeface="Nirmala UI" panose="020B0502040204020203" pitchFamily="34" charset="0"/>
              </a:rPr>
              <a:t>100% = $X million</a:t>
            </a:r>
            <a:endParaRPr lang="en-IN" sz="1200" b="1" kern="1200" dirty="0">
              <a:solidFill>
                <a:srgbClr val="7CCC4E"/>
              </a:solidFill>
              <a:effectLst/>
              <a:latin typeface="+mj-lt"/>
              <a:ea typeface="Times New Roman" panose="02020603050405020304" pitchFamily="18" charset="0"/>
              <a:cs typeface="Nirmala UI" panose="020B0502040204020203" pitchFamily="34" charset="0"/>
            </a:endParaRPr>
          </a:p>
        </p:txBody>
      </p:sp>
      <p:sp>
        <p:nvSpPr>
          <p:cNvPr id="39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911907" y="4356974"/>
            <a:ext cx="1423602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200" b="1" kern="1200" dirty="0">
                <a:solidFill>
                  <a:srgbClr val="7CCC4E"/>
                </a:solidFill>
                <a:effectLst/>
                <a:latin typeface="+mj-lt"/>
                <a:ea typeface="Times New Roman" panose="02020603050405020304" pitchFamily="18" charset="0"/>
                <a:cs typeface="Nirmala UI" panose="020B0502040204020203" pitchFamily="34" charset="0"/>
              </a:rPr>
              <a:t>100% = $X million</a:t>
            </a:r>
            <a:endParaRPr lang="en-IN" sz="1200" b="1" kern="1200" dirty="0">
              <a:solidFill>
                <a:srgbClr val="7CCC4E"/>
              </a:solidFill>
              <a:effectLst/>
              <a:latin typeface="+mj-lt"/>
              <a:ea typeface="Times New Roman" panose="02020603050405020304" pitchFamily="18" charset="0"/>
              <a:cs typeface="Nirmala UI" panose="020B0502040204020203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744754" y="4356974"/>
            <a:ext cx="1423602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200" b="1" kern="1200" dirty="0">
                <a:solidFill>
                  <a:srgbClr val="7CCC4E"/>
                </a:solidFill>
                <a:effectLst/>
                <a:latin typeface="+mj-lt"/>
                <a:ea typeface="Times New Roman" panose="02020603050405020304" pitchFamily="18" charset="0"/>
                <a:cs typeface="Nirmala UI" panose="020B0502040204020203" pitchFamily="34" charset="0"/>
              </a:rPr>
              <a:t>100% = $X million</a:t>
            </a:r>
            <a:endParaRPr lang="en-IN" sz="1200" b="1" kern="1200" dirty="0">
              <a:solidFill>
                <a:srgbClr val="7CCC4E"/>
              </a:solidFill>
              <a:effectLst/>
              <a:latin typeface="+mj-lt"/>
              <a:ea typeface="Times New Roman" panose="02020603050405020304" pitchFamily="18" charset="0"/>
              <a:cs typeface="Nirmala UI" panose="020B0502040204020203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9568636" y="4356974"/>
            <a:ext cx="1423602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200" b="1" kern="1200" dirty="0">
                <a:solidFill>
                  <a:srgbClr val="7CCC4E"/>
                </a:solidFill>
                <a:effectLst/>
                <a:latin typeface="+mj-lt"/>
                <a:ea typeface="Times New Roman" panose="02020603050405020304" pitchFamily="18" charset="0"/>
                <a:cs typeface="Nirmala UI" panose="020B0502040204020203" pitchFamily="34" charset="0"/>
              </a:rPr>
              <a:t>100% = $X million</a:t>
            </a:r>
            <a:endParaRPr lang="en-IN" sz="1200" b="1" kern="1200" dirty="0">
              <a:solidFill>
                <a:srgbClr val="7CCC4E"/>
              </a:solidFill>
              <a:effectLst/>
              <a:latin typeface="+mj-lt"/>
              <a:ea typeface="Times New Roman" panose="02020603050405020304" pitchFamily="18" charset="0"/>
              <a:cs typeface="Nirmala UI" panose="020B0502040204020203" pitchFamily="34" charset="0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Colour options for pie charts</a:t>
            </a: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817197795"/>
              </p:ext>
            </p:extLst>
          </p:nvPr>
        </p:nvGraphicFramePr>
        <p:xfrm>
          <a:off x="3279774" y="1874520"/>
          <a:ext cx="2834640" cy="2481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86743226"/>
              </p:ext>
            </p:extLst>
          </p:nvPr>
        </p:nvGraphicFramePr>
        <p:xfrm>
          <a:off x="6064249" y="1874520"/>
          <a:ext cx="2834640" cy="2481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249688898"/>
              </p:ext>
            </p:extLst>
          </p:nvPr>
        </p:nvGraphicFramePr>
        <p:xfrm>
          <a:off x="8848724" y="1874520"/>
          <a:ext cx="2834640" cy="2481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581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Use the following format to write quotes; copy paste this box and change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text </a:t>
            </a:r>
            <a:r>
              <a:rPr lang="en-US" dirty="0"/>
              <a:t>within</a:t>
            </a:r>
            <a:endParaRPr lang="en-IN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647613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Quotes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71801" y="2857505"/>
            <a:ext cx="5153024" cy="12557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sz="1400" i="1" dirty="0" smtClean="0">
                <a:solidFill>
                  <a:schemeClr val="accent1"/>
                </a:solidFill>
              </a:rPr>
              <a:t>“Most firms are taking a ‘toe in the water’ approach, outsourcing one or two categories at a time, and testing the temperature as they go. But companies are beginning to realize that to present a viable business case to PO vendors, they must expand their approach and outsource a wider list of categories.”</a:t>
            </a:r>
            <a:r>
              <a:rPr lang="en-GB" sz="1400" dirty="0" smtClean="0">
                <a:solidFill>
                  <a:schemeClr val="accent1"/>
                </a:solidFill>
              </a:rPr>
              <a:t> – </a:t>
            </a:r>
            <a:r>
              <a:rPr lang="en-GB" sz="1400" b="1" dirty="0" smtClean="0">
                <a:solidFill>
                  <a:schemeClr val="accent1"/>
                </a:solidFill>
              </a:rPr>
              <a:t>Rachael Stormonth, Vice President, NelsonHall (October 2009)</a:t>
            </a:r>
            <a:endParaRPr lang="en-GB" sz="14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40313" y="4183034"/>
            <a:ext cx="3816000" cy="33239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sz="1200" dirty="0" smtClean="0">
                <a:solidFill>
                  <a:schemeClr val="tx1"/>
                </a:solidFill>
              </a:rPr>
              <a:t>Use spaced en dash before writing the name/credentials of the speaker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07627" y="3061206"/>
            <a:ext cx="3241257" cy="73558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Quote to be in </a:t>
            </a:r>
            <a:r>
              <a:rPr lang="en-US" sz="1400" dirty="0" smtClean="0">
                <a:solidFill>
                  <a:schemeClr val="tx1"/>
                </a:solidFill>
              </a:rPr>
              <a:t>CORBEL </a:t>
            </a:r>
            <a:r>
              <a:rPr lang="en-US" sz="1400" dirty="0">
                <a:solidFill>
                  <a:schemeClr val="tx1"/>
                </a:solidFill>
              </a:rPr>
              <a:t>size </a:t>
            </a:r>
            <a:r>
              <a:rPr lang="en-US" sz="1400" dirty="0" smtClean="0">
                <a:solidFill>
                  <a:schemeClr val="tx1"/>
                </a:solidFill>
              </a:rPr>
              <a:t>14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i="1" dirty="0">
                <a:solidFill>
                  <a:schemeClr val="tx1"/>
                </a:solidFill>
              </a:rPr>
              <a:t>Italics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Person details in </a:t>
            </a:r>
            <a:r>
              <a:rPr lang="en-US" sz="1400" dirty="0" smtClean="0">
                <a:solidFill>
                  <a:schemeClr val="tx1"/>
                </a:solidFill>
              </a:rPr>
              <a:t>CORBEL </a:t>
            </a:r>
            <a:r>
              <a:rPr lang="en-US" sz="1400" dirty="0">
                <a:solidFill>
                  <a:schemeClr val="tx1"/>
                </a:solidFill>
              </a:rPr>
              <a:t>size </a:t>
            </a:r>
            <a:r>
              <a:rPr lang="en-US" sz="1400" dirty="0" smtClean="0">
                <a:solidFill>
                  <a:schemeClr val="tx1"/>
                </a:solidFill>
              </a:rPr>
              <a:t>14 </a:t>
            </a:r>
            <a:r>
              <a:rPr lang="en-US" sz="1400" b="1" dirty="0" smtClean="0">
                <a:solidFill>
                  <a:schemeClr val="tx1"/>
                </a:solidFill>
              </a:rPr>
              <a:t>Bold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r-FR" sz="1400" dirty="0">
                <a:solidFill>
                  <a:schemeClr val="tx1"/>
                </a:solidFill>
              </a:rPr>
              <a:t>Font </a:t>
            </a:r>
            <a:r>
              <a:rPr lang="fr-FR" sz="1400" dirty="0" smtClean="0">
                <a:solidFill>
                  <a:schemeClr val="tx1"/>
                </a:solidFill>
              </a:rPr>
              <a:t>colour </a:t>
            </a:r>
            <a:r>
              <a:rPr lang="fr-FR" sz="1400" b="1" dirty="0" smtClean="0">
                <a:solidFill>
                  <a:schemeClr val="tx1"/>
                </a:solidFill>
              </a:rPr>
              <a:t>R: </a:t>
            </a:r>
            <a:r>
              <a:rPr lang="fr-FR" sz="1400" dirty="0" smtClean="0">
                <a:solidFill>
                  <a:schemeClr val="tx1"/>
                </a:solidFill>
              </a:rPr>
              <a:t>0</a:t>
            </a:r>
            <a:r>
              <a:rPr lang="fr-FR" sz="1400" b="1" dirty="0" smtClean="0">
                <a:solidFill>
                  <a:schemeClr val="tx1"/>
                </a:solidFill>
              </a:rPr>
              <a:t>, G: </a:t>
            </a:r>
            <a:r>
              <a:rPr lang="fr-FR" sz="1400" dirty="0" smtClean="0">
                <a:solidFill>
                  <a:schemeClr val="tx1"/>
                </a:solidFill>
              </a:rPr>
              <a:t>114</a:t>
            </a:r>
            <a:r>
              <a:rPr lang="fr-FR" sz="1400" b="1" dirty="0" smtClean="0">
                <a:solidFill>
                  <a:schemeClr val="tx1"/>
                </a:solidFill>
              </a:rPr>
              <a:t>, B: </a:t>
            </a:r>
            <a:r>
              <a:rPr lang="fr-FR" sz="1400" dirty="0" smtClean="0">
                <a:solidFill>
                  <a:schemeClr val="tx1"/>
                </a:solidFill>
              </a:rPr>
              <a:t>102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5300" y="1600200"/>
            <a:ext cx="11201400" cy="274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650" indent="-17145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DOUBLE QUOTES and NOT SINGLE; however, use single quotes to highlight phrase/term with a quotation</a:t>
            </a:r>
          </a:p>
        </p:txBody>
      </p:sp>
    </p:spTree>
    <p:extLst>
      <p:ext uri="{BB962C8B-B14F-4D97-AF65-F5344CB8AC3E}">
        <p14:creationId xmlns:p14="http://schemas.microsoft.com/office/powerpoint/2010/main" val="41955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Grouping, alignment and spell check of objects</a:t>
            </a:r>
            <a:endParaRPr lang="en-IN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3393558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Grouping, Alignment, and Spell Check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Text Placeholder 14"/>
          <p:cNvSpPr txBox="1">
            <a:spLocks/>
          </p:cNvSpPr>
          <p:nvPr/>
        </p:nvSpPr>
        <p:spPr>
          <a:xfrm>
            <a:off x="495300" y="1600200"/>
            <a:ext cx="5372100" cy="266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IN" dirty="0" smtClean="0"/>
              <a:t>Grouping Objects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11072" y="1842850"/>
            <a:ext cx="3273528" cy="66479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Always GROUP objects, especially Graphs/Charts – GROUP the Graph/Chart, the Heading and any other text box (for example CAGR) used – THIS PREVENTS THE OBJECTS FROM MOVING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6845" y="2084013"/>
            <a:ext cx="1240226" cy="1171324"/>
          </a:xfrm>
          <a:prstGeom prst="rect">
            <a:avLst/>
          </a:prstGeom>
        </p:spPr>
      </p:pic>
      <p:sp>
        <p:nvSpPr>
          <p:cNvPr id="16" name="Text Placeholder 14"/>
          <p:cNvSpPr txBox="1">
            <a:spLocks/>
          </p:cNvSpPr>
          <p:nvPr/>
        </p:nvSpPr>
        <p:spPr>
          <a:xfrm>
            <a:off x="6324600" y="1600200"/>
            <a:ext cx="5372100" cy="266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IN" dirty="0"/>
              <a:t>Aligning Objects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0372" y="1842850"/>
            <a:ext cx="3133828" cy="7417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The alignment tool is used to relatively place different objects on a slide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Chart headings and chart objects must be center aligned with respect to each other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1400" y="1600200"/>
            <a:ext cx="1647825" cy="2609850"/>
          </a:xfrm>
          <a:prstGeom prst="rect">
            <a:avLst/>
          </a:prstGeom>
        </p:spPr>
      </p:pic>
      <p:sp>
        <p:nvSpPr>
          <p:cNvPr id="20" name="Text Placeholder 14"/>
          <p:cNvSpPr txBox="1">
            <a:spLocks/>
          </p:cNvSpPr>
          <p:nvPr/>
        </p:nvSpPr>
        <p:spPr>
          <a:xfrm>
            <a:off x="495300" y="4137518"/>
            <a:ext cx="5372100" cy="266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IN" dirty="0" smtClean="0"/>
              <a:t>Spell Check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95300" y="4402280"/>
            <a:ext cx="11201400" cy="113877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After creating the slides, select all data on each slide individually (using CTRL + A) and set the default language as the Language (UK/US) required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This does not work for TABLES, which need to be separately selected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After this exercise, carry out a spell check </a:t>
            </a:r>
          </a:p>
          <a:p>
            <a:pPr marL="403225" lvl="1" indent="-174625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</a:rPr>
              <a:t>F7 is the shortcut for Spell Check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</a:pPr>
            <a:r>
              <a:rPr lang="en-US" sz="1200" dirty="0">
                <a:solidFill>
                  <a:schemeClr val="tx1"/>
                </a:solidFill>
              </a:rPr>
              <a:t>Spell Check does not work for Word Art or Charts/Graphs – be careful when entering text in a chart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5840346"/>
            <a:ext cx="838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</p:spTree>
    <p:extLst>
      <p:ext uri="{BB962C8B-B14F-4D97-AF65-F5344CB8AC3E}">
        <p14:creationId xmlns:p14="http://schemas.microsoft.com/office/powerpoint/2010/main" val="24382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key points to be considered while creating slides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When including pictures in a presentation, adopt the following to ensure</a:t>
            </a:r>
            <a:br>
              <a:rPr lang="en-IN" dirty="0"/>
            </a:br>
            <a:r>
              <a:rPr lang="en-IN" dirty="0"/>
              <a:t>that the file size does not increase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ALWAYS USE PLACEHOLDERS to enter text anywhere on the slide (press CTRL + M to get a new slide and pick the placeholder from there)</a:t>
            </a:r>
          </a:p>
          <a:p>
            <a:r>
              <a:rPr lang="en-IN" dirty="0"/>
              <a:t>When adding slides from another pack or file DO NOT select KEEP SOURCE FORMATTING</a:t>
            </a:r>
          </a:p>
          <a:p>
            <a:r>
              <a:rPr lang="en-IN" dirty="0"/>
              <a:t>DO NOT ADD MASTER SLIDES to this template</a:t>
            </a:r>
          </a:p>
          <a:p>
            <a:r>
              <a:rPr lang="en-IN" dirty="0"/>
              <a:t>Decide on colour schemes before starting out to ensure consistency</a:t>
            </a:r>
          </a:p>
          <a:p>
            <a:r>
              <a:rPr lang="en-IN" dirty="0"/>
              <a:t>Use this template in conjunction with TSC FORMATTING GUIDELINES and SOURCE WRITING GUIDELINES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24600" y="1600201"/>
            <a:ext cx="5295900" cy="1604792"/>
          </a:xfrm>
        </p:spPr>
        <p:txBody>
          <a:bodyPr/>
          <a:lstStyle/>
          <a:p>
            <a:r>
              <a:rPr lang="en-IN" dirty="0"/>
              <a:t>While using an AutoShape, do not paste a text box on top of the AutoShape – press F2 to insert text</a:t>
            </a:r>
          </a:p>
          <a:p>
            <a:r>
              <a:rPr lang="en-IN" dirty="0"/>
              <a:t>AutoShapes can be filled with colours as per the colour scheme chosen – make sure that these are in line with overall aesthetics of the template</a:t>
            </a:r>
          </a:p>
          <a:p>
            <a:r>
              <a:rPr lang="en-IN" dirty="0"/>
              <a:t>Text should be word wrapped within the auto shape</a:t>
            </a:r>
          </a:p>
          <a:p>
            <a:r>
              <a:rPr lang="en-IN" dirty="0"/>
              <a:t>It is a good practice to resize auto shapes </a:t>
            </a:r>
          </a:p>
          <a:p>
            <a:r>
              <a:rPr lang="en-IN" dirty="0"/>
              <a:t>GRADIENT and SHADING are NOT allowed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1127296" cy="19402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Other Points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469928" y="2601988"/>
            <a:ext cx="2373085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200" b="1" dirty="0"/>
              <a:t>Save picture on </a:t>
            </a:r>
            <a:r>
              <a:rPr lang="en-US" sz="1200" b="1" dirty="0" smtClean="0"/>
              <a:t>the desktop </a:t>
            </a:r>
            <a:r>
              <a:rPr lang="en-US" sz="1200" b="1" dirty="0"/>
              <a:t>and </a:t>
            </a:r>
            <a:r>
              <a:rPr lang="en-US" sz="1200" b="1" dirty="0" smtClean="0"/>
              <a:t>use </a:t>
            </a:r>
            <a:r>
              <a:rPr lang="en-US" sz="1200" b="1" dirty="0"/>
              <a:t>Insert – Picture </a:t>
            </a:r>
            <a:r>
              <a:rPr lang="en-US" sz="1200" b="1" dirty="0" smtClean="0"/>
              <a:t>– given on the toolbar above</a:t>
            </a:r>
            <a:endParaRPr lang="en-US" sz="1200" b="1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70393" y="2277453"/>
            <a:ext cx="259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http://www.printsearch.co.uk/wp-content/uploads/2014/09/E-Procurement1.jpg"/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39940" y="5257964"/>
            <a:ext cx="796466" cy="53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34660" y="3543435"/>
            <a:ext cx="1369176" cy="270000"/>
          </a:xfrm>
          <a:prstGeom prst="rect">
            <a:avLst/>
          </a:prstGeom>
          <a:solidFill>
            <a:schemeClr val="accent6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0" h="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3585" y="3994861"/>
            <a:ext cx="1369176" cy="499013"/>
          </a:xfrm>
          <a:prstGeom prst="rect">
            <a:avLst/>
          </a:prstGeom>
          <a:solidFill>
            <a:schemeClr val="accent2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000" dirty="0">
                <a:ea typeface="Corbel" charset="0"/>
                <a:cs typeface="Corbel" charset="0"/>
              </a:rPr>
              <a:t>Lorem ipsum dolor sit amet, consectetur </a:t>
            </a:r>
            <a:r>
              <a:rPr lang="en-US" sz="1000" dirty="0" smtClean="0">
                <a:ea typeface="Corbel" charset="0"/>
                <a:cs typeface="Corbel" charset="0"/>
              </a:rPr>
              <a:t>adipiscing</a:t>
            </a:r>
            <a:r>
              <a:rPr lang="en-US" sz="1000" dirty="0">
                <a:ea typeface="Corbel" charset="0"/>
                <a:cs typeface="Corbel" charset="0"/>
              </a:rPr>
              <a:t>.</a:t>
            </a:r>
            <a:endParaRPr lang="en-US" sz="1000" dirty="0" smtClean="0">
              <a:solidFill>
                <a:schemeClr val="tx1"/>
              </a:solidFill>
              <a:ea typeface="Corbel" charset="0"/>
              <a:cs typeface="Corbe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906031" y="3202469"/>
            <a:ext cx="264284" cy="264282"/>
            <a:chOff x="5807691" y="839241"/>
            <a:chExt cx="394079" cy="394079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 rot="2700000">
              <a:off x="5807690" y="985097"/>
              <a:ext cx="394079" cy="102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 rot="8100000">
              <a:off x="5807691" y="985648"/>
              <a:ext cx="394079" cy="102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880509" y="3300173"/>
            <a:ext cx="277478" cy="166578"/>
            <a:chOff x="6984565" y="1130826"/>
            <a:chExt cx="413755" cy="248391"/>
          </a:xfrm>
          <a:solidFill>
            <a:schemeClr val="accent6"/>
          </a:solidFill>
        </p:grpSpPr>
        <p:sp>
          <p:nvSpPr>
            <p:cNvPr id="16" name="Rectangle 15"/>
            <p:cNvSpPr/>
            <p:nvPr/>
          </p:nvSpPr>
          <p:spPr>
            <a:xfrm rot="2700000">
              <a:off x="6908082" y="1207309"/>
              <a:ext cx="248391" cy="95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/>
            </a:p>
          </p:txBody>
        </p:sp>
        <p:sp>
          <p:nvSpPr>
            <p:cNvPr id="17" name="Rectangle 16"/>
            <p:cNvSpPr/>
            <p:nvPr/>
          </p:nvSpPr>
          <p:spPr>
            <a:xfrm rot="8100000">
              <a:off x="7004241" y="1159157"/>
              <a:ext cx="394079" cy="102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907" t="21418" r="8915" b="66876"/>
          <a:stretch/>
        </p:blipFill>
        <p:spPr>
          <a:xfrm>
            <a:off x="8690619" y="5215577"/>
            <a:ext cx="657258" cy="57461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353585" y="3543435"/>
            <a:ext cx="1369176" cy="270000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34660" y="3995196"/>
            <a:ext cx="1369176" cy="499013"/>
          </a:xfrm>
          <a:prstGeom prst="rect">
            <a:avLst/>
          </a:prstGeom>
          <a:solidFill>
            <a:schemeClr val="accent6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ea typeface="Corbel" charset="0"/>
                <a:cs typeface="Corbel" charset="0"/>
              </a:rPr>
              <a:t>Lorem ipsum dolor sit amet, consectetur </a:t>
            </a:r>
            <a:r>
              <a:rPr lang="en-US" sz="1000" dirty="0" smtClean="0">
                <a:ea typeface="Corbel" charset="0"/>
                <a:cs typeface="Corbel" charset="0"/>
              </a:rPr>
              <a:t>adipiscing</a:t>
            </a:r>
            <a:r>
              <a:rPr lang="en-US" sz="1000" dirty="0">
                <a:ea typeface="Corbel" charset="0"/>
                <a:cs typeface="Corbel" charset="0"/>
              </a:rPr>
              <a:t>.</a:t>
            </a:r>
            <a:endParaRPr lang="en-US" sz="1000" dirty="0" smtClean="0">
              <a:solidFill>
                <a:schemeClr val="tx1"/>
              </a:solidFill>
              <a:ea typeface="Corbel" charset="0"/>
              <a:cs typeface="Corbel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8373" y="4675300"/>
            <a:ext cx="939600" cy="401238"/>
          </a:xfrm>
          <a:prstGeom prst="rect">
            <a:avLst/>
          </a:prstGeom>
        </p:spPr>
      </p:pic>
      <p:sp>
        <p:nvSpPr>
          <p:cNvPr id="25" name="Content Placeholder 4"/>
          <p:cNvSpPr txBox="1">
            <a:spLocks/>
          </p:cNvSpPr>
          <p:nvPr/>
        </p:nvSpPr>
        <p:spPr>
          <a:xfrm>
            <a:off x="10315736" y="3512236"/>
            <a:ext cx="1017503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200" dirty="0" smtClean="0"/>
              <a:t>No Embossed Shapes </a:t>
            </a:r>
          </a:p>
        </p:txBody>
      </p:sp>
      <p:sp>
        <p:nvSpPr>
          <p:cNvPr id="26" name="Content Placeholder 4"/>
          <p:cNvSpPr txBox="1">
            <a:spLocks/>
          </p:cNvSpPr>
          <p:nvPr/>
        </p:nvSpPr>
        <p:spPr>
          <a:xfrm>
            <a:off x="10315736" y="5902701"/>
            <a:ext cx="1381298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200" dirty="0" smtClean="0"/>
              <a:t>No Multiple Line Weights in One Slide</a:t>
            </a:r>
            <a:endParaRPr lang="en-US" sz="1200" dirty="0"/>
          </a:p>
        </p:txBody>
      </p:sp>
      <p:sp>
        <p:nvSpPr>
          <p:cNvPr id="27" name="Content Placeholder 4"/>
          <p:cNvSpPr txBox="1">
            <a:spLocks/>
          </p:cNvSpPr>
          <p:nvPr/>
        </p:nvSpPr>
        <p:spPr>
          <a:xfrm>
            <a:off x="10315736" y="4078503"/>
            <a:ext cx="1381298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200" dirty="0" smtClean="0"/>
              <a:t>Breathing Space In Text Boxes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9339" y="4675970"/>
            <a:ext cx="939818" cy="357846"/>
          </a:xfrm>
          <a:prstGeom prst="rect">
            <a:avLst/>
          </a:prstGeom>
        </p:spPr>
      </p:pic>
      <p:sp>
        <p:nvSpPr>
          <p:cNvPr id="29" name="Content Placeholder 4"/>
          <p:cNvSpPr txBox="1">
            <a:spLocks/>
          </p:cNvSpPr>
          <p:nvPr/>
        </p:nvSpPr>
        <p:spPr>
          <a:xfrm>
            <a:off x="10315736" y="4688694"/>
            <a:ext cx="935231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200" dirty="0" smtClean="0"/>
              <a:t>No Deformed Logos</a:t>
            </a:r>
          </a:p>
        </p:txBody>
      </p:sp>
      <p:sp>
        <p:nvSpPr>
          <p:cNvPr id="30" name="Content Placeholder 4"/>
          <p:cNvSpPr txBox="1">
            <a:spLocks/>
          </p:cNvSpPr>
          <p:nvPr/>
        </p:nvSpPr>
        <p:spPr>
          <a:xfrm>
            <a:off x="10315736" y="5336684"/>
            <a:ext cx="1252021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200" dirty="0" smtClean="0"/>
              <a:t>Use icons from KMS search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458627" y="5971951"/>
            <a:ext cx="1159092" cy="193899"/>
            <a:chOff x="6567588" y="5606213"/>
            <a:chExt cx="1159092" cy="19389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567588" y="5606213"/>
              <a:ext cx="1159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67588" y="5703163"/>
              <a:ext cx="11590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567588" y="5800112"/>
              <a:ext cx="11590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39702" y="5971951"/>
            <a:ext cx="1159092" cy="193899"/>
            <a:chOff x="9331506" y="5606213"/>
            <a:chExt cx="1159092" cy="193899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9331506" y="5606213"/>
              <a:ext cx="11590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331506" y="5703163"/>
              <a:ext cx="11590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331506" y="5800112"/>
              <a:ext cx="115909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</p:spTree>
    <p:extLst>
      <p:ext uri="{BB962C8B-B14F-4D97-AF65-F5344CB8AC3E}">
        <p14:creationId xmlns:p14="http://schemas.microsoft.com/office/powerpoint/2010/main" val="8399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Box"/>
          <p:cNvSpPr txBox="1">
            <a:spLocks/>
          </p:cNvSpPr>
          <p:nvPr/>
        </p:nvSpPr>
        <p:spPr>
          <a:xfrm>
            <a:off x="495300" y="1628775"/>
            <a:ext cx="11203178" cy="4518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defTabSz="914423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lang="en-US" sz="1200" b="0"/>
            </a:lvl1pPr>
            <a:lvl2pPr marL="400050" lvl="1" indent="-171450" defTabSz="914423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en-US" sz="1100"/>
            </a:lvl2pPr>
            <a:lvl3pPr marL="571500" lvl="2" indent="-171450" defTabSz="914423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/>
            </a:lvl3pPr>
            <a:lvl4pPr marL="742950" lvl="3" indent="-171450" defTabSz="914423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/>
            </a:lvl4pPr>
            <a:lvl5pPr marL="628650" indent="-171450" defTabSz="914423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/>
            </a:lvl5pPr>
            <a:lvl6pPr marL="1079500" indent="-273050" defTabSz="914423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>
                <a:solidFill>
                  <a:schemeClr val="tx2"/>
                </a:solidFill>
              </a:defRPr>
            </a:lvl6pPr>
            <a:lvl7pPr marL="2971875" indent="-228606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/>
            </a:lvl7pPr>
            <a:lvl8pPr marL="3429086" indent="-228606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/>
            </a:lvl8pPr>
            <a:lvl9pPr marL="3886298" indent="-228606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/>
            </a:lvl9pPr>
          </a:lstStyle>
          <a:p>
            <a:r>
              <a:rPr lang="da-DK"/>
              <a:t>Placeholder for Main Bullet: </a:t>
            </a:r>
          </a:p>
          <a:p>
            <a:pPr lvl="1"/>
            <a:r>
              <a:rPr lang="da-DK"/>
              <a:t>Sub bullet 1</a:t>
            </a:r>
          </a:p>
          <a:p>
            <a:pPr lvl="2"/>
            <a:r>
              <a:rPr lang="da-DK"/>
              <a:t>Sub bullet 2</a:t>
            </a:r>
          </a:p>
          <a:p>
            <a:pPr lvl="3"/>
            <a:r>
              <a:rPr lang="da-DK"/>
              <a:t>Sub bullet 3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0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2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2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2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3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5077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7"/>
          <p:cNvSpPr txBox="1">
            <a:spLocks/>
          </p:cNvSpPr>
          <p:nvPr/>
        </p:nvSpPr>
        <p:spPr>
          <a:xfrm>
            <a:off x="495299" y="6524583"/>
            <a:ext cx="8353425" cy="11080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tabLst>
                <a:tab pos="347472" algn="l"/>
              </a:tabLs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Source:	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title message or </a:t>
            </a:r>
            <a:r>
              <a:rPr lang="en-US" dirty="0" smtClean="0">
                <a:latin typeface="+mj-lt"/>
              </a:rPr>
              <a:t>top line </a:t>
            </a:r>
            <a:r>
              <a:rPr lang="en-US" dirty="0">
                <a:latin typeface="+mj-lt"/>
              </a:rPr>
              <a:t>should be in </a:t>
            </a:r>
            <a:r>
              <a:rPr lang="en-US" dirty="0" smtClean="0">
                <a:latin typeface="+mj-lt"/>
              </a:rPr>
              <a:t>Corbel, </a:t>
            </a:r>
            <a:r>
              <a:rPr lang="en-US" dirty="0">
                <a:latin typeface="+mj-lt"/>
              </a:rPr>
              <a:t>Font </a:t>
            </a:r>
            <a:r>
              <a:rPr lang="en-US" dirty="0" smtClean="0">
                <a:latin typeface="+mj-lt"/>
              </a:rPr>
              <a:t>22,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R30, G42, B57 and </a:t>
            </a:r>
            <a:r>
              <a:rPr lang="en-US" dirty="0">
                <a:latin typeface="+mj-lt"/>
              </a:rPr>
              <a:t>should not exceed two lines</a:t>
            </a:r>
            <a:endParaRPr lang="en-IN" dirty="0">
              <a:latin typeface="+mj-lt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b="1" dirty="0" smtClean="0">
                <a:solidFill>
                  <a:schemeClr val="accent1"/>
                </a:solidFill>
              </a:rPr>
              <a:t>Text Format Guidelines</a:t>
            </a:r>
          </a:p>
          <a:p>
            <a:r>
              <a:rPr lang="en-IN" dirty="0"/>
              <a:t>Placeholder for Main Bullet: Unicode name </a:t>
            </a:r>
            <a:r>
              <a:rPr lang="en-IN" b="1" dirty="0"/>
              <a:t>Wingdings 3</a:t>
            </a:r>
            <a:r>
              <a:rPr lang="en-IN" dirty="0"/>
              <a:t> ,Character Code</a:t>
            </a:r>
            <a:r>
              <a:rPr lang="en-IN" b="1" dirty="0"/>
              <a:t>: 132, </a:t>
            </a:r>
            <a:r>
              <a:rPr lang="en-IN" dirty="0"/>
              <a:t>From </a:t>
            </a:r>
            <a:r>
              <a:rPr lang="en-IN" b="1" dirty="0"/>
              <a:t>Symbol (decimal</a:t>
            </a:r>
            <a:r>
              <a:rPr lang="en-IN" b="1" dirty="0" smtClean="0"/>
              <a:t>), </a:t>
            </a:r>
            <a:r>
              <a:rPr lang="en-IN" dirty="0" smtClean="0"/>
              <a:t>Size</a:t>
            </a:r>
            <a:r>
              <a:rPr lang="en-IN" b="1" dirty="0" smtClean="0"/>
              <a:t> 90</a:t>
            </a:r>
            <a:endParaRPr lang="en-IN" dirty="0"/>
          </a:p>
          <a:p>
            <a:pPr lvl="1"/>
            <a:r>
              <a:rPr lang="en-IN" dirty="0"/>
              <a:t>Sub bullet 1</a:t>
            </a:r>
          </a:p>
          <a:p>
            <a:pPr lvl="2">
              <a:buFont typeface="Corbel" panose="020B0503020204020204" pitchFamily="34" charset="0"/>
              <a:buChar char="–"/>
            </a:pPr>
            <a:r>
              <a:rPr lang="en-IN" dirty="0"/>
              <a:t>Sub bullet 2</a:t>
            </a:r>
          </a:p>
          <a:p>
            <a:pPr lvl="3"/>
            <a:r>
              <a:rPr lang="en-IN" dirty="0"/>
              <a:t>Sub bullet 3</a:t>
            </a:r>
          </a:p>
          <a:p>
            <a:r>
              <a:rPr lang="en-US" dirty="0"/>
              <a:t>Always use a placeholder to present any text on the </a:t>
            </a:r>
            <a:r>
              <a:rPr lang="en-US" dirty="0" smtClean="0"/>
              <a:t>slide – you </a:t>
            </a:r>
            <a:r>
              <a:rPr lang="en-US" dirty="0"/>
              <a:t>can get a placeholder by Inserting</a:t>
            </a:r>
            <a:br>
              <a:rPr lang="en-US" dirty="0"/>
            </a:br>
            <a:r>
              <a:rPr lang="en-US" dirty="0"/>
              <a:t>New Slide from the toolbar above or by using the shortcut (CTRL+M)</a:t>
            </a:r>
          </a:p>
          <a:p>
            <a:r>
              <a:rPr lang="en-US" dirty="0"/>
              <a:t>Bullets are preset and should be adjusted using the Indent buttons (as illustrated); there are three levels –</a:t>
            </a:r>
            <a:br>
              <a:rPr lang="en-US" dirty="0"/>
            </a:br>
            <a:r>
              <a:rPr lang="en-US" dirty="0"/>
              <a:t>each with preset bullets, indents and line spacing</a:t>
            </a:r>
          </a:p>
          <a:p>
            <a:r>
              <a:rPr lang="en-US" dirty="0"/>
              <a:t>To go to the second or third bullet, use the Promote/Demote buttons or Press TAB to go down to the next</a:t>
            </a:r>
            <a:br>
              <a:rPr lang="en-US" dirty="0"/>
            </a:br>
            <a:r>
              <a:rPr lang="en-US" dirty="0"/>
              <a:t>level, and SHIFT TAB to move up a level</a:t>
            </a:r>
          </a:p>
          <a:p>
            <a:r>
              <a:rPr lang="en-US" dirty="0"/>
              <a:t>Use Font </a:t>
            </a:r>
            <a:r>
              <a:rPr lang="en-US" b="1" dirty="0"/>
              <a:t>Corbel</a:t>
            </a:r>
            <a:r>
              <a:rPr lang="en-US" dirty="0"/>
              <a:t> (R</a:t>
            </a:r>
            <a:r>
              <a:rPr lang="en-US" b="1" dirty="0"/>
              <a:t>30</a:t>
            </a:r>
            <a:r>
              <a:rPr lang="en-US" dirty="0"/>
              <a:t>, G</a:t>
            </a:r>
            <a:r>
              <a:rPr lang="en-US" b="1" dirty="0"/>
              <a:t>42</a:t>
            </a:r>
            <a:r>
              <a:rPr lang="en-US" dirty="0"/>
              <a:t>, B</a:t>
            </a:r>
            <a:r>
              <a:rPr lang="en-US" b="1" dirty="0"/>
              <a:t>57</a:t>
            </a:r>
            <a:r>
              <a:rPr lang="en-US" dirty="0"/>
              <a:t>) only throughout the deck, Line Spacing 0.9, Before 6 </a:t>
            </a:r>
            <a:r>
              <a:rPr lang="en-US" dirty="0" err="1"/>
              <a:t>pt</a:t>
            </a:r>
            <a:r>
              <a:rPr lang="en-US" dirty="0"/>
              <a:t>, After 0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Font size </a:t>
            </a:r>
            <a:r>
              <a:rPr lang="en-US" b="1" dirty="0" smtClean="0"/>
              <a:t>12pt</a:t>
            </a:r>
            <a:r>
              <a:rPr lang="en-US" dirty="0" smtClean="0"/>
              <a:t> </a:t>
            </a:r>
            <a:r>
              <a:rPr lang="en-US" dirty="0"/>
              <a:t>for the first bullet and </a:t>
            </a:r>
            <a:r>
              <a:rPr lang="en-US" b="1" dirty="0" smtClean="0"/>
              <a:t>11pt</a:t>
            </a:r>
            <a:r>
              <a:rPr lang="en-US" dirty="0" smtClean="0"/>
              <a:t> </a:t>
            </a:r>
            <a:r>
              <a:rPr lang="en-US" dirty="0"/>
              <a:t>for subsequent bullets </a:t>
            </a:r>
          </a:p>
          <a:p>
            <a:r>
              <a:rPr lang="en-US" dirty="0"/>
              <a:t>The Source box should not be moved – need to be left aligned </a:t>
            </a:r>
          </a:p>
          <a:p>
            <a:pPr lvl="1"/>
            <a:r>
              <a:rPr lang="en-IN" dirty="0"/>
              <a:t>Always write “Source” irrespective of the number of points/sources; do not write “Note” – add notes using the below format </a:t>
            </a:r>
            <a:endParaRPr lang="en-US" dirty="0"/>
          </a:p>
          <a:p>
            <a:r>
              <a:rPr lang="en-US" dirty="0"/>
              <a:t>You can resize this placeholder, use an outline colour and fill colour within the box too;</a:t>
            </a:r>
            <a:br>
              <a:rPr lang="en-US" dirty="0"/>
            </a:br>
            <a:r>
              <a:rPr lang="en-US" dirty="0"/>
              <a:t>however, colours should be in line with the overall theme/colour scheme used in this template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GREEN (</a:t>
            </a:r>
            <a:r>
              <a:rPr lang="en-US" b="1" dirty="0">
                <a:solidFill>
                  <a:srgbClr val="7CCC4E"/>
                </a:solidFill>
              </a:rPr>
              <a:t>RG</a:t>
            </a:r>
            <a:r>
              <a:rPr lang="en-US" b="1" dirty="0">
                <a:solidFill>
                  <a:schemeClr val="accent6"/>
                </a:solidFill>
              </a:rPr>
              <a:t>B – 124, 204, 78) </a:t>
            </a:r>
            <a:r>
              <a:rPr lang="en-US" dirty="0"/>
              <a:t>colour to highlight text on a slide</a:t>
            </a:r>
            <a:endParaRPr lang="en-IN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1E926BB2-26A4-40AC-9C33-9805E2027DC0}"/>
              </a:ext>
            </a:extLst>
          </p:cNvPr>
          <p:cNvSpPr txBox="1">
            <a:spLocks/>
          </p:cNvSpPr>
          <p:nvPr/>
        </p:nvSpPr>
        <p:spPr>
          <a:xfrm>
            <a:off x="495300" y="458202"/>
            <a:ext cx="9950481" cy="19402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401" b="1" kern="1200" spc="100" baseline="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 3" panose="05040102010807070707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Calibri" panose="020F0502020204030204" pitchFamily="34" charset="0"/>
              <a:buChar char="—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Roadmap RGB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– R0, G114, 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B102;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C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apitalize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the 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First Letter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of 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Each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W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ord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and 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Leave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the 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Other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L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etters </a:t>
            </a:r>
            <a:r>
              <a:rPr lang="en-IN" dirty="0">
                <a:solidFill>
                  <a:schemeClr val="accent1"/>
                </a:solidFill>
                <a:latin typeface="+mn-lt"/>
              </a:rPr>
              <a:t>L</a:t>
            </a:r>
            <a:r>
              <a:rPr lang="en-IN" dirty="0" smtClean="0">
                <a:solidFill>
                  <a:schemeClr val="accent1"/>
                </a:solidFill>
                <a:latin typeface="+mn-lt"/>
              </a:rPr>
              <a:t>owercase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6800" y="1609725"/>
            <a:ext cx="2518229" cy="15580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9930" y="3303018"/>
            <a:ext cx="640556" cy="3333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73520" y="3340439"/>
            <a:ext cx="774573" cy="258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b="1" dirty="0" smtClean="0">
                <a:solidFill>
                  <a:schemeClr val="accent1"/>
                </a:solidFill>
              </a:rPr>
              <a:t>Promote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90667" y="3340439"/>
            <a:ext cx="736227" cy="258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sz="1200" b="1" dirty="0" smtClean="0">
                <a:solidFill>
                  <a:schemeClr val="accent1"/>
                </a:solidFill>
              </a:rPr>
              <a:t>Demote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6800" y="3752507"/>
            <a:ext cx="2518229" cy="1624805"/>
          </a:xfrm>
          <a:prstGeom prst="rect">
            <a:avLst/>
          </a:prstGeom>
        </p:spPr>
      </p:pic>
      <p:sp>
        <p:nvSpPr>
          <p:cNvPr id="13" name="Footer Placeholder 7"/>
          <p:cNvSpPr txBox="1">
            <a:spLocks/>
          </p:cNvSpPr>
          <p:nvPr/>
        </p:nvSpPr>
        <p:spPr>
          <a:xfrm>
            <a:off x="4283448" y="6226040"/>
            <a:ext cx="3625103" cy="26007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3) </a:t>
            </a:r>
          </a:p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4)</a:t>
            </a:r>
          </a:p>
        </p:txBody>
      </p:sp>
      <p:sp>
        <p:nvSpPr>
          <p:cNvPr id="18" name="Footer Placeholder 7"/>
          <p:cNvSpPr txBox="1">
            <a:spLocks/>
          </p:cNvSpPr>
          <p:nvPr/>
        </p:nvSpPr>
        <p:spPr>
          <a:xfrm>
            <a:off x="8071597" y="6226040"/>
            <a:ext cx="3625103" cy="26007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5) </a:t>
            </a:r>
          </a:p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6)</a:t>
            </a:r>
          </a:p>
        </p:txBody>
      </p:sp>
      <p:sp>
        <p:nvSpPr>
          <p:cNvPr id="19" name="Footer Placeholder 7"/>
          <p:cNvSpPr txBox="1">
            <a:spLocks/>
          </p:cNvSpPr>
          <p:nvPr/>
        </p:nvSpPr>
        <p:spPr>
          <a:xfrm>
            <a:off x="495300" y="6226040"/>
            <a:ext cx="3625103" cy="26007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indent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IN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1) </a:t>
            </a:r>
          </a:p>
          <a:p>
            <a:pPr>
              <a:spcAft>
                <a:spcPts val="300"/>
              </a:spcAft>
            </a:pPr>
            <a:r>
              <a:rPr lang="en-IN" dirty="0" smtClean="0">
                <a:solidFill>
                  <a:schemeClr val="tx1"/>
                </a:solidFill>
                <a:latin typeface="+mn-lt"/>
              </a:rPr>
              <a:t>2)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539750" y="5888268"/>
            <a:ext cx="1779888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rgbClr val="3553A4"/>
              </a:buClr>
              <a:buFont typeface="Webdings" pitchFamily="18" charset="2"/>
              <a:buNone/>
            </a:pPr>
            <a:r>
              <a:rPr lang="en-GB" sz="1200" b="1" dirty="0" smtClean="0"/>
              <a:t>Use for NOTES</a:t>
            </a:r>
            <a:endParaRPr lang="en-GB" sz="12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750" y="5896767"/>
            <a:ext cx="0" cy="2690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Smart Cube Theme">
  <a:themeElements>
    <a:clrScheme name="Custom 4">
      <a:dk1>
        <a:srgbClr val="1E2A39"/>
      </a:dk1>
      <a:lt1>
        <a:sysClr val="window" lastClr="FFFFFF"/>
      </a:lt1>
      <a:dk2>
        <a:srgbClr val="A5AAB0"/>
      </a:dk2>
      <a:lt2>
        <a:srgbClr val="ECF1F3"/>
      </a:lt2>
      <a:accent1>
        <a:srgbClr val="007266"/>
      </a:accent1>
      <a:accent2>
        <a:srgbClr val="00AE9B"/>
      </a:accent2>
      <a:accent3>
        <a:srgbClr val="4B5561"/>
      </a:accent3>
      <a:accent4>
        <a:srgbClr val="1E2A39"/>
      </a:accent4>
      <a:accent5>
        <a:srgbClr val="A2B8C1"/>
      </a:accent5>
      <a:accent6>
        <a:srgbClr val="7CCC4E"/>
      </a:accent6>
      <a:hlink>
        <a:srgbClr val="00AE9B"/>
      </a:hlink>
      <a:folHlink>
        <a:srgbClr val="7CCC4E"/>
      </a:folHlink>
    </a:clrScheme>
    <a:fontScheme name="TSC 2.0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bCategory xmlns="cac0393f-7290-4156-aa6b-aa9afb8e2cdb">TSC Templates</SubCategory>
    <SubSubCat xmlns="c59eee7e-0a32-42f4-a8d2-717deae83c33">TSC Templates</SubSubCat>
    <Category xmlns="cac0393f-7290-4156-aa6b-aa9afb8e2cdb">Smart Tree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7A674C80CA014F9FF0D1D73F526F19" ma:contentTypeVersion="6" ma:contentTypeDescription="Create a new document." ma:contentTypeScope="" ma:versionID="065a8719ea1c8acb41c0319213a47720">
  <xsd:schema xmlns:xsd="http://www.w3.org/2001/XMLSchema" xmlns:xs="http://www.w3.org/2001/XMLSchema" xmlns:p="http://schemas.microsoft.com/office/2006/metadata/properties" xmlns:ns2="cac0393f-7290-4156-aa6b-aa9afb8e2cdb" xmlns:ns3="c59eee7e-0a32-42f4-a8d2-717deae83c33" targetNamespace="http://schemas.microsoft.com/office/2006/metadata/properties" ma:root="true" ma:fieldsID="f1f75f2aac6861a5057e71cfe8150675" ns2:_="" ns3:_="">
    <xsd:import namespace="cac0393f-7290-4156-aa6b-aa9afb8e2cdb"/>
    <xsd:import namespace="c59eee7e-0a32-42f4-a8d2-717deae83c33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SubCategory" minOccurs="0"/>
                <xsd:element ref="ns3:SubSubCa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0393f-7290-4156-aa6b-aa9afb8e2cdb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default="Smart Tree" ma:internalName="Category">
      <xsd:simpleType>
        <xsd:restriction base="dms:Text">
          <xsd:maxLength value="255"/>
        </xsd:restriction>
      </xsd:simpleType>
    </xsd:element>
    <xsd:element name="SubCategory" ma:index="9" nillable="true" ma:displayName="SubCategory" ma:default="TSC Templates" ma:internalName="SubCategory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9eee7e-0a32-42f4-a8d2-717deae83c33" elementFormDefault="qualified">
    <xsd:import namespace="http://schemas.microsoft.com/office/2006/documentManagement/types"/>
    <xsd:import namespace="http://schemas.microsoft.com/office/infopath/2007/PartnerControls"/>
    <xsd:element name="SubSubCat" ma:index="10" nillable="true" ma:displayName="SubSubCat" ma:default="TSC Templates" ma:internalName="SubSubCa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C94A9B-F816-46C7-AA42-ED98461A950E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c59eee7e-0a32-42f4-a8d2-717deae83c33"/>
    <ds:schemaRef ds:uri="cac0393f-7290-4156-aa6b-aa9afb8e2cdb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0999039-488F-4F5E-8FF9-3C80329B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c0393f-7290-4156-aa6b-aa9afb8e2cdb"/>
    <ds:schemaRef ds:uri="c59eee7e-0a32-42f4-a8d2-717deae83c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6067D9-D3E1-41CF-AF0A-FE09944DAA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11588</TotalTime>
  <Words>1668</Words>
  <Application>Microsoft Office PowerPoint</Application>
  <PresentationFormat>Widescreen</PresentationFormat>
  <Paragraphs>374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Corbel</vt:lpstr>
      <vt:lpstr>Fira Sans</vt:lpstr>
      <vt:lpstr>Nirmala UI</vt:lpstr>
      <vt:lpstr>Times New Roman</vt:lpstr>
      <vt:lpstr>Webdings</vt:lpstr>
      <vt:lpstr>Wingdings</vt:lpstr>
      <vt:lpstr>Wingdings 3</vt:lpstr>
      <vt:lpstr>The Smart Cube Theme</vt:lpstr>
      <vt:lpstr>Template</vt:lpstr>
      <vt:lpstr>Section Break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title message or top line should be in Corbel, Font 22, R30, G42, B57 and should not exceed two lines</vt:lpstr>
      <vt:lpstr>Framework for the objective and scope slide</vt:lpstr>
      <vt:lpstr>Use colours only from the ‘Custom Colours’ menu under ‘Shape Fill’. Do not use colours under ‘Theme Colours’</vt:lpstr>
      <vt:lpstr>Refer to the RGBs for the colours that can be used for projects done using this template</vt:lpstr>
      <vt:lpstr>Ensure that content on a slide is restricted within the area depicted in green below</vt:lpstr>
      <vt:lpstr>Use only the following table options (1/2) </vt:lpstr>
      <vt:lpstr>Use only the following table options (2/2) </vt:lpstr>
      <vt:lpstr>Column charts (1/2)</vt:lpstr>
      <vt:lpstr>Column charts (2/2)</vt:lpstr>
      <vt:lpstr>Column chart themes</vt:lpstr>
      <vt:lpstr>Stacked column chart themes</vt:lpstr>
      <vt:lpstr>Pie chart themes</vt:lpstr>
      <vt:lpstr>Use the following format to write quotes; copy paste this box and change the text within</vt:lpstr>
      <vt:lpstr>Grouping, alignment and spell check of objects</vt:lpstr>
      <vt:lpstr>Other key points to be considered while creating slides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Working Draft Template</dc:title>
  <dc:creator>The Smart Cube</dc:creator>
  <cp:lastModifiedBy>Shaifali Arora</cp:lastModifiedBy>
  <cp:revision>38</cp:revision>
  <cp:lastPrinted>2018-01-11T06:47:27Z</cp:lastPrinted>
  <dcterms:created xsi:type="dcterms:W3CDTF">2017-10-26T09:28:41Z</dcterms:created>
  <dcterms:modified xsi:type="dcterms:W3CDTF">2018-06-05T10:55:13Z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0x010100197A674C80CA014F9FF0D1D73F526F19</vt:lpwstr>
  </property>
</Properties>
</file>