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-5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F0FF0-1CE7-473B-B642-708C1A93BFA2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8535-7B17-4025-AE8A-E3740226C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1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5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2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0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8535-7B17-4025-AE8A-E3740226CD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9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B63F11C2-0AE0-4347-997D-77C5A14BCD75}"/>
              </a:ext>
            </a:extLst>
          </p:cNvPr>
          <p:cNvSpPr/>
          <p:nvPr/>
        </p:nvSpPr>
        <p:spPr>
          <a:xfrm flipV="1">
            <a:off x="2245996" y="-1"/>
            <a:ext cx="6898004" cy="305562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4DAAC2C-42BF-48C4-9A36-48F77513BC57}"/>
              </a:ext>
            </a:extLst>
          </p:cNvPr>
          <p:cNvSpPr/>
          <p:nvPr/>
        </p:nvSpPr>
        <p:spPr>
          <a:xfrm flipV="1">
            <a:off x="-1" y="-3"/>
            <a:ext cx="9144000" cy="6858002"/>
          </a:xfrm>
          <a:custGeom>
            <a:avLst/>
            <a:gdLst>
              <a:gd name="connsiteX0" fmla="*/ 0 w 12192000"/>
              <a:gd name="connsiteY0" fmla="*/ 6858000 h 6858002"/>
              <a:gd name="connsiteX1" fmla="*/ 3012563 w 12192000"/>
              <a:gd name="connsiteY1" fmla="*/ 6858000 h 6858002"/>
              <a:gd name="connsiteX2" fmla="*/ 12192000 w 12192000"/>
              <a:gd name="connsiteY2" fmla="*/ 3802913 h 6858002"/>
              <a:gd name="connsiteX3" fmla="*/ 12192000 w 12192000"/>
              <a:gd name="connsiteY3" fmla="*/ 0 h 6858002"/>
              <a:gd name="connsiteX4" fmla="*/ 0 w 12192000"/>
              <a:gd name="connsiteY4" fmla="*/ 0 h 6858002"/>
              <a:gd name="connsiteX5" fmla="*/ 3012557 w 12192000"/>
              <a:gd name="connsiteY5" fmla="*/ 6858002 h 6858002"/>
              <a:gd name="connsiteX6" fmla="*/ 12192000 w 12192000"/>
              <a:gd name="connsiteY6" fmla="*/ 6858002 h 6858002"/>
              <a:gd name="connsiteX7" fmla="*/ 12192000 w 12192000"/>
              <a:gd name="connsiteY7" fmla="*/ 6858000 h 6858002"/>
              <a:gd name="connsiteX8" fmla="*/ 3012563 w 12192000"/>
              <a:gd name="connsiteY8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0" y="6858000"/>
                </a:moveTo>
                <a:lnTo>
                  <a:pt x="3012563" y="6858000"/>
                </a:lnTo>
                <a:lnTo>
                  <a:pt x="12192000" y="3802913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3012557" y="6858002"/>
                </a:moveTo>
                <a:lnTo>
                  <a:pt x="12192000" y="6858002"/>
                </a:lnTo>
                <a:lnTo>
                  <a:pt x="12192000" y="6858000"/>
                </a:lnTo>
                <a:lnTo>
                  <a:pt x="3012563" y="68580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E80BB48-A89D-48C2-8286-3701882FDB2E}"/>
              </a:ext>
            </a:extLst>
          </p:cNvPr>
          <p:cNvSpPr/>
          <p:nvPr/>
        </p:nvSpPr>
        <p:spPr>
          <a:xfrm>
            <a:off x="3530009" y="1594885"/>
            <a:ext cx="5613992" cy="5263116"/>
          </a:xfrm>
          <a:prstGeom prst="triangle">
            <a:avLst>
              <a:gd name="adj" fmla="val 100000"/>
            </a:avLst>
          </a:prstGeom>
          <a:gradFill>
            <a:gsLst>
              <a:gs pos="57000">
                <a:schemeClr val="accent2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9F9B4F9-E992-4404-8E0C-412738C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81" y="2442210"/>
            <a:ext cx="5691600" cy="9867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600" spc="1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729EF459-E157-450F-842C-20FFB10F4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344" y="1594886"/>
            <a:ext cx="4183856" cy="38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spc="1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6D01AEBA-C392-427C-9062-70E0AF98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344" y="4415607"/>
            <a:ext cx="3422596" cy="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spc="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03" y="950401"/>
            <a:ext cx="1371600" cy="6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Slide"/>
          <p:cNvSpPr>
            <a:spLocks noGrp="1"/>
          </p:cNvSpPr>
          <p:nvPr>
            <p:ph type="title" hasCustomPrompt="1"/>
          </p:nvPr>
        </p:nvSpPr>
        <p:spPr>
          <a:xfrm>
            <a:off x="371475" y="1504606"/>
            <a:ext cx="5915025" cy="38596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23" name="Text Placeholder 38">
            <a:extLst>
              <a:ext uri="{FF2B5EF4-FFF2-40B4-BE49-F238E27FC236}">
                <a16:creationId xmlns="" xmlns:a16="http://schemas.microsoft.com/office/drawing/2014/main" id="{B8342419-7A5C-4A78-9913-5A20A3B6C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2095501"/>
            <a:ext cx="4029075" cy="5970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spcBef>
                <a:spcPts val="1200"/>
              </a:spcBef>
              <a:buClr>
                <a:schemeClr val="accent6"/>
              </a:buClr>
              <a:buSzPct val="90000"/>
              <a:buFont typeface="Wingdings 3" panose="05040102010807070707" pitchFamily="18" charset="2"/>
              <a:buChar char=""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4823460" y="-2"/>
            <a:ext cx="432054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5" y="480092"/>
            <a:ext cx="809244" cy="38195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71475" y="6757072"/>
            <a:ext cx="8772525" cy="100584"/>
            <a:chOff x="495300" y="6761834"/>
            <a:chExt cx="11696700" cy="100584"/>
          </a:xfrm>
        </p:grpSpPr>
        <p:sp>
          <p:nvSpPr>
            <p:cNvPr id="24" name="Freeform 23"/>
            <p:cNvSpPr/>
            <p:nvPr/>
          </p:nvSpPr>
          <p:spPr>
            <a:xfrm>
              <a:off x="11569845" y="6761834"/>
              <a:ext cx="622155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6" name="Freeform 25"/>
            <p:cNvSpPr/>
            <p:nvPr/>
          </p:nvSpPr>
          <p:spPr>
            <a:xfrm flipH="1" flipV="1">
              <a:off x="4911684" y="6761834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9397" y="6761834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495300" y="6761834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51010" y="6761834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1920308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43450" y="2095500"/>
            <a:ext cx="685800" cy="6740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1200"/>
              </a:spcBef>
              <a:spcAft>
                <a:spcPts val="6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266700" indent="0">
              <a:buNone/>
              <a:defRPr/>
            </a:lvl3pPr>
            <a:lvl4pPr marL="465138" indent="0">
              <a:buNone/>
              <a:defRPr/>
            </a:lvl4pPr>
            <a:lvl5pPr marL="652462" indent="0">
              <a:buNone/>
              <a:defRPr/>
            </a:lvl5pPr>
          </a:lstStyle>
          <a:p>
            <a:pPr lvl="0"/>
            <a:r>
              <a:rPr lang="en-US" dirty="0" smtClean="0"/>
              <a:t>##</a:t>
            </a:r>
          </a:p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1399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A4F1874E-17B6-43A5-AEB8-E3C54A0E06D5}"/>
              </a:ext>
            </a:extLst>
          </p:cNvPr>
          <p:cNvSpPr/>
          <p:nvPr/>
        </p:nvSpPr>
        <p:spPr>
          <a:xfrm flipV="1">
            <a:off x="5417820" y="-3"/>
            <a:ext cx="3726181" cy="176022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1"/>
          </a:p>
        </p:txBody>
      </p:sp>
      <p:sp>
        <p:nvSpPr>
          <p:cNvPr id="9" name="Title 20"/>
          <p:cNvSpPr>
            <a:spLocks noGrp="1"/>
          </p:cNvSpPr>
          <p:nvPr>
            <p:ph type="title" hasCustomPrompt="1"/>
          </p:nvPr>
        </p:nvSpPr>
        <p:spPr>
          <a:xfrm>
            <a:off x="371475" y="2715390"/>
            <a:ext cx="5308014" cy="385966"/>
          </a:xfrm>
        </p:spPr>
        <p:txBody>
          <a:bodyPr anchor="b">
            <a:noAutofit/>
          </a:bodyPr>
          <a:lstStyle>
            <a:lvl1pPr>
              <a:spcBef>
                <a:spcPts val="600"/>
              </a:spcBef>
              <a:defRPr sz="24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Section Break</a:t>
            </a:r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="" xmlns:a16="http://schemas.microsoft.com/office/drawing/2014/main" id="{205FAAB2-E9EC-4D84-A435-21A6A0A54DB9}"/>
              </a:ext>
            </a:extLst>
          </p:cNvPr>
          <p:cNvSpPr/>
          <p:nvPr/>
        </p:nvSpPr>
        <p:spPr>
          <a:xfrm flipV="1">
            <a:off x="4823460" y="-2"/>
            <a:ext cx="4320541" cy="171704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E" sz="180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5" y="480092"/>
            <a:ext cx="809244" cy="3819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6" y="3343275"/>
            <a:ext cx="5336381" cy="914400"/>
          </a:xfrm>
          <a:prstGeom prst="rect">
            <a:avLst/>
          </a:prstGeom>
        </p:spPr>
        <p:txBody>
          <a:bodyPr/>
          <a:lstStyle>
            <a:lvl1pPr marL="231775" indent="-231775">
              <a:spcAft>
                <a:spcPts val="0"/>
              </a:spcAft>
              <a:buClr>
                <a:schemeClr val="accent6"/>
              </a:buClr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Sub-section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3168650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371475" y="6757072"/>
            <a:ext cx="8772526" cy="100584"/>
            <a:chOff x="495300" y="6757072"/>
            <a:chExt cx="11696701" cy="100584"/>
          </a:xfrm>
        </p:grpSpPr>
        <p:sp>
          <p:nvSpPr>
            <p:cNvPr id="10" name="Freeform 9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</p:spTree>
    <p:extLst>
      <p:ext uri="{BB962C8B-B14F-4D97-AF65-F5344CB8AC3E}">
        <p14:creationId xmlns:p14="http://schemas.microsoft.com/office/powerpoint/2010/main" val="29324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Column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726968"/>
            <a:ext cx="7427214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1600201"/>
            <a:ext cx="8401050" cy="4564063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0"/>
              </a:spcAft>
              <a:buClr>
                <a:schemeClr val="accent6"/>
              </a:buClr>
              <a:buSzPct val="90000"/>
              <a:buFont typeface="Wingdings 3" panose="05040102010807070707" pitchFamily="18" charset="2"/>
              <a:buChar char=""/>
              <a:defRPr sz="1200" b="0">
                <a:solidFill>
                  <a:schemeClr val="tx1"/>
                </a:solidFill>
              </a:defRPr>
            </a:lvl1pPr>
            <a:lvl2pPr marL="400050" indent="-171450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defRPr sz="1100"/>
            </a:lvl2pPr>
            <a:lvl3pPr marL="571500" indent="-171450">
              <a:spcAft>
                <a:spcPts val="0"/>
              </a:spcAft>
              <a:buFont typeface="Arial" panose="020B0604020202020204" pitchFamily="34" charset="0"/>
              <a:buChar char="‒"/>
              <a:defRPr sz="1100"/>
            </a:lvl3pPr>
            <a:lvl4pPr marL="742950" indent="-171450">
              <a:spcAft>
                <a:spcPts val="0"/>
              </a:spcAft>
              <a:defRPr sz="1100"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19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1B0151-ACA2-48B0-8E02-A38B5BB1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726968"/>
            <a:ext cx="7427214" cy="3046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lnSpc>
                <a:spcPct val="90000"/>
              </a:lnSpc>
              <a:defRPr sz="2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slide title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600201"/>
            <a:ext cx="4029075" cy="45640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743450" y="1600201"/>
            <a:ext cx="3971925" cy="4564063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1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9EB56A6-D3D6-4F85-8FD7-31CA6A31C3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821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47E0A3-79D6-45A1-9648-B1BE783DA0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6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4FAD197-5B4F-4D10-8FFE-07B361F112F7}"/>
              </a:ext>
            </a:extLst>
          </p:cNvPr>
          <p:cNvSpPr/>
          <p:nvPr/>
        </p:nvSpPr>
        <p:spPr>
          <a:xfrm flipH="1">
            <a:off x="0" y="1287780"/>
            <a:ext cx="9143999" cy="5570220"/>
          </a:xfrm>
          <a:custGeom>
            <a:avLst/>
            <a:gdLst>
              <a:gd name="connsiteX0" fmla="*/ 12191998 w 12191998"/>
              <a:gd name="connsiteY0" fmla="*/ 0 h 5570220"/>
              <a:gd name="connsiteX1" fmla="*/ 0 w 12191998"/>
              <a:gd name="connsiteY1" fmla="*/ 3991359 h 5570220"/>
              <a:gd name="connsiteX2" fmla="*/ 0 w 12191998"/>
              <a:gd name="connsiteY2" fmla="*/ 5570220 h 5570220"/>
              <a:gd name="connsiteX3" fmla="*/ 12191998 w 12191998"/>
              <a:gd name="connsiteY3" fmla="*/ 5570220 h 5570220"/>
              <a:gd name="connsiteX4" fmla="*/ 12191998 w 12191998"/>
              <a:gd name="connsiteY4" fmla="*/ 0 h 55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5570220">
                <a:moveTo>
                  <a:pt x="12191998" y="0"/>
                </a:moveTo>
                <a:lnTo>
                  <a:pt x="0" y="3991359"/>
                </a:lnTo>
                <a:lnTo>
                  <a:pt x="0" y="5570220"/>
                </a:lnTo>
                <a:lnTo>
                  <a:pt x="12191998" y="5570220"/>
                </a:lnTo>
                <a:lnTo>
                  <a:pt x="12191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E"/>
          </a:p>
        </p:txBody>
      </p:sp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074A144B-B49B-41E6-8F39-0831F503E0E4}"/>
              </a:ext>
            </a:extLst>
          </p:cNvPr>
          <p:cNvSpPr/>
          <p:nvPr/>
        </p:nvSpPr>
        <p:spPr>
          <a:xfrm>
            <a:off x="6246495" y="3558540"/>
            <a:ext cx="2897506" cy="329945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TextBox 2"/>
          <p:cNvSpPr txBox="1"/>
          <p:nvPr/>
        </p:nvSpPr>
        <p:spPr>
          <a:xfrm>
            <a:off x="311944" y="3034666"/>
            <a:ext cx="67913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The Smart Cube is a global provider of research and analytics solutions,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primarily serving the CPG, financial services, retail, life sciences, energy and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industrials sectors.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Addressing the needs of businesses in the intelligence age, our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customised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 solutions provide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a truly connected approach, delivered by talented minds and strengthened by </a:t>
            </a:r>
            <a:r>
              <a:rPr lang="en-US" sz="1100" spc="10" dirty="0" err="1" smtClean="0">
                <a:solidFill>
                  <a:schemeClr val="bg2"/>
                </a:solidFill>
                <a:ea typeface="Fira Sans" charset="0"/>
                <a:cs typeface="Fira Sans" charset="0"/>
              </a:rPr>
              <a:t>Amplifi</a:t>
            </a: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, our organizational</a:t>
            </a:r>
            <a:b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</a:b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 platform, rich with knowledge, cutting edge tools and advanced analytics.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We work with a third of companies in the Fortune 100, helping them make smarter decisions, accelerate value and gain a competitive edge.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Headquartered in the UK with additional offices in the USA, Switzerland, Romania and India.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Intelligence. Accelerated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bg2"/>
                </a:solidFill>
                <a:ea typeface="Fira Sans" charset="0"/>
                <a:cs typeface="Fira Sans" charset="0"/>
              </a:rPr>
              <a:t>info@thesmartcube.com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spc="10" dirty="0" smtClean="0">
                <a:solidFill>
                  <a:schemeClr val="accent6"/>
                </a:solidFill>
                <a:ea typeface="Fira Sans" charset="0"/>
                <a:cs typeface="Fira Sans" charset="0"/>
              </a:rPr>
              <a:t>thesmartcube.com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FE2A50A-C6FB-426C-AD3D-691C4D10C025}"/>
              </a:ext>
            </a:extLst>
          </p:cNvPr>
          <p:cNvCxnSpPr>
            <a:cxnSpLocks/>
          </p:cNvCxnSpPr>
          <p:nvPr/>
        </p:nvCxnSpPr>
        <p:spPr>
          <a:xfrm flipH="1">
            <a:off x="380404" y="2872582"/>
            <a:ext cx="56700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04" y="5829000"/>
            <a:ext cx="1167021" cy="5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CC97F5-055A-4DE7-8E37-4F47BA25FFA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50536-2758-4AD5-8973-3DB2DF63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DBEFBF-B0BA-4B7E-9751-D7DF06C9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726968"/>
            <a:ext cx="7300913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Insert slide title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65" y="481860"/>
            <a:ext cx="809244" cy="3803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71475" y="6757072"/>
            <a:ext cx="8772526" cy="100584"/>
            <a:chOff x="495300" y="6757072"/>
            <a:chExt cx="11696701" cy="100584"/>
          </a:xfrm>
        </p:grpSpPr>
        <p:sp>
          <p:nvSpPr>
            <p:cNvPr id="14" name="Freeform 13"/>
            <p:cNvSpPr/>
            <p:nvPr/>
          </p:nvSpPr>
          <p:spPr>
            <a:xfrm>
              <a:off x="11334751" y="6757072"/>
              <a:ext cx="857250" cy="100584"/>
            </a:xfrm>
            <a:custGeom>
              <a:avLst/>
              <a:gdLst>
                <a:gd name="connsiteX0" fmla="*/ 26193 w 588168"/>
                <a:gd name="connsiteY0" fmla="*/ 0 h 104775"/>
                <a:gd name="connsiteX1" fmla="*/ 588168 w 588168"/>
                <a:gd name="connsiteY1" fmla="*/ 0 h 104775"/>
                <a:gd name="connsiteX2" fmla="*/ 588168 w 588168"/>
                <a:gd name="connsiteY2" fmla="*/ 104775 h 104775"/>
                <a:gd name="connsiteX3" fmla="*/ 0 w 588168"/>
                <a:gd name="connsiteY3" fmla="*/ 104775 h 104775"/>
                <a:gd name="connsiteX4" fmla="*/ 26193 w 588168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68" h="104775">
                  <a:moveTo>
                    <a:pt x="26193" y="0"/>
                  </a:moveTo>
                  <a:lnTo>
                    <a:pt x="588168" y="0"/>
                  </a:lnTo>
                  <a:lnTo>
                    <a:pt x="588168" y="104775"/>
                  </a:lnTo>
                  <a:lnTo>
                    <a:pt x="0" y="104775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 dirty="0"/>
            </a:p>
          </p:txBody>
        </p:sp>
        <p:sp>
          <p:nvSpPr>
            <p:cNvPr id="15" name="Freeform 14"/>
            <p:cNvSpPr/>
            <p:nvPr/>
          </p:nvSpPr>
          <p:spPr>
            <a:xfrm flipH="1" flipV="1">
              <a:off x="4911684" y="6757072"/>
              <a:ext cx="322076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009410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2A3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099397" y="6757072"/>
              <a:ext cx="3138058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93" h="101600">
                  <a:moveTo>
                    <a:pt x="0" y="0"/>
                  </a:moveTo>
                  <a:lnTo>
                    <a:pt x="3333793" y="0"/>
                  </a:lnTo>
                  <a:lnTo>
                    <a:pt x="3006278" y="101600"/>
                  </a:lnTo>
                  <a:lnTo>
                    <a:pt x="224324" y="10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CE3B7"/>
                </a:gs>
                <a:gs pos="78000">
                  <a:srgbClr val="30B2A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495300" y="6757072"/>
              <a:ext cx="182112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  <a:gd name="connsiteX0" fmla="*/ 3132 w 3336925"/>
                <a:gd name="connsiteY0" fmla="*/ 0 h 101600"/>
                <a:gd name="connsiteX1" fmla="*/ 3336925 w 3336925"/>
                <a:gd name="connsiteY1" fmla="*/ 0 h 101600"/>
                <a:gd name="connsiteX2" fmla="*/ 3009410 w 3336925"/>
                <a:gd name="connsiteY2" fmla="*/ 101600 h 101600"/>
                <a:gd name="connsiteX3" fmla="*/ 0 w 3336925"/>
                <a:gd name="connsiteY3" fmla="*/ 101600 h 101600"/>
                <a:gd name="connsiteX4" fmla="*/ 3132 w 3336925"/>
                <a:gd name="connsiteY4" fmla="*/ 0 h 101600"/>
                <a:gd name="connsiteX0" fmla="*/ 0 w 3333793"/>
                <a:gd name="connsiteY0" fmla="*/ 0 h 101600"/>
                <a:gd name="connsiteX1" fmla="*/ 3333793 w 3333793"/>
                <a:gd name="connsiteY1" fmla="*/ 0 h 101600"/>
                <a:gd name="connsiteX2" fmla="*/ 3006278 w 3333793"/>
                <a:gd name="connsiteY2" fmla="*/ 101600 h 101600"/>
                <a:gd name="connsiteX3" fmla="*/ 224324 w 3333793"/>
                <a:gd name="connsiteY3" fmla="*/ 101600 h 101600"/>
                <a:gd name="connsiteX4" fmla="*/ 0 w 3333793"/>
                <a:gd name="connsiteY4" fmla="*/ 0 h 101600"/>
                <a:gd name="connsiteX0" fmla="*/ 0 w 3381808"/>
                <a:gd name="connsiteY0" fmla="*/ 0 h 101600"/>
                <a:gd name="connsiteX1" fmla="*/ 3381808 w 3381808"/>
                <a:gd name="connsiteY1" fmla="*/ 0 h 101600"/>
                <a:gd name="connsiteX2" fmla="*/ 3006278 w 3381808"/>
                <a:gd name="connsiteY2" fmla="*/ 101600 h 101600"/>
                <a:gd name="connsiteX3" fmla="*/ 224324 w 3381808"/>
                <a:gd name="connsiteY3" fmla="*/ 101600 h 101600"/>
                <a:gd name="connsiteX4" fmla="*/ 0 w 3381808"/>
                <a:gd name="connsiteY4" fmla="*/ 0 h 101600"/>
                <a:gd name="connsiteX0" fmla="*/ 0 w 3386609"/>
                <a:gd name="connsiteY0" fmla="*/ 0 h 101600"/>
                <a:gd name="connsiteX1" fmla="*/ 3386609 w 3386609"/>
                <a:gd name="connsiteY1" fmla="*/ 0 h 101600"/>
                <a:gd name="connsiteX2" fmla="*/ 3006278 w 3386609"/>
                <a:gd name="connsiteY2" fmla="*/ 101600 h 101600"/>
                <a:gd name="connsiteX3" fmla="*/ 224324 w 3386609"/>
                <a:gd name="connsiteY3" fmla="*/ 101600 h 101600"/>
                <a:gd name="connsiteX4" fmla="*/ 0 w 3386609"/>
                <a:gd name="connsiteY4" fmla="*/ 0 h 101600"/>
                <a:gd name="connsiteX0" fmla="*/ 0 w 3391410"/>
                <a:gd name="connsiteY0" fmla="*/ 0 h 101600"/>
                <a:gd name="connsiteX1" fmla="*/ 3391410 w 3391410"/>
                <a:gd name="connsiteY1" fmla="*/ 0 h 101600"/>
                <a:gd name="connsiteX2" fmla="*/ 3006278 w 3391410"/>
                <a:gd name="connsiteY2" fmla="*/ 101600 h 101600"/>
                <a:gd name="connsiteX3" fmla="*/ 224324 w 3391410"/>
                <a:gd name="connsiteY3" fmla="*/ 101600 h 101600"/>
                <a:gd name="connsiteX4" fmla="*/ 0 w 3391410"/>
                <a:gd name="connsiteY4" fmla="*/ 0 h 101600"/>
                <a:gd name="connsiteX0" fmla="*/ 0 w 3405813"/>
                <a:gd name="connsiteY0" fmla="*/ 0 h 101600"/>
                <a:gd name="connsiteX1" fmla="*/ 3405813 w 3405813"/>
                <a:gd name="connsiteY1" fmla="*/ 0 h 101600"/>
                <a:gd name="connsiteX2" fmla="*/ 3006278 w 3405813"/>
                <a:gd name="connsiteY2" fmla="*/ 101600 h 101600"/>
                <a:gd name="connsiteX3" fmla="*/ 224324 w 3405813"/>
                <a:gd name="connsiteY3" fmla="*/ 101600 h 101600"/>
                <a:gd name="connsiteX4" fmla="*/ 0 w 3405813"/>
                <a:gd name="connsiteY4" fmla="*/ 0 h 101600"/>
                <a:gd name="connsiteX0" fmla="*/ 0 w 3405813"/>
                <a:gd name="connsiteY0" fmla="*/ 0 h 103981"/>
                <a:gd name="connsiteX1" fmla="*/ 3405813 w 3405813"/>
                <a:gd name="connsiteY1" fmla="*/ 0 h 103981"/>
                <a:gd name="connsiteX2" fmla="*/ 3006278 w 3405813"/>
                <a:gd name="connsiteY2" fmla="*/ 101600 h 103981"/>
                <a:gd name="connsiteX3" fmla="*/ 3458 w 3405813"/>
                <a:gd name="connsiteY3" fmla="*/ 103981 h 103981"/>
                <a:gd name="connsiteX4" fmla="*/ 0 w 3405813"/>
                <a:gd name="connsiteY4" fmla="*/ 0 h 103981"/>
                <a:gd name="connsiteX0" fmla="*/ 102172 w 3402355"/>
                <a:gd name="connsiteY0" fmla="*/ 0 h 106362"/>
                <a:gd name="connsiteX1" fmla="*/ 3402355 w 3402355"/>
                <a:gd name="connsiteY1" fmla="*/ 2381 h 106362"/>
                <a:gd name="connsiteX2" fmla="*/ 3002820 w 3402355"/>
                <a:gd name="connsiteY2" fmla="*/ 103981 h 106362"/>
                <a:gd name="connsiteX3" fmla="*/ 0 w 3402355"/>
                <a:gd name="connsiteY3" fmla="*/ 106362 h 106362"/>
                <a:gd name="connsiteX4" fmla="*/ 102172 w 3402355"/>
                <a:gd name="connsiteY4" fmla="*/ 0 h 106362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2172 w 3402355"/>
                <a:gd name="connsiteY0" fmla="*/ 2382 h 103981"/>
                <a:gd name="connsiteX1" fmla="*/ 3402355 w 3402355"/>
                <a:gd name="connsiteY1" fmla="*/ 0 h 103981"/>
                <a:gd name="connsiteX2" fmla="*/ 3002820 w 3402355"/>
                <a:gd name="connsiteY2" fmla="*/ 101600 h 103981"/>
                <a:gd name="connsiteX3" fmla="*/ 0 w 3402355"/>
                <a:gd name="connsiteY3" fmla="*/ 103981 h 103981"/>
                <a:gd name="connsiteX4" fmla="*/ 102172 w 3402355"/>
                <a:gd name="connsiteY4" fmla="*/ 2382 h 103981"/>
                <a:gd name="connsiteX0" fmla="*/ 106973 w 3407156"/>
                <a:gd name="connsiteY0" fmla="*/ 2382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2382 h 101600"/>
                <a:gd name="connsiteX0" fmla="*/ 106973 w 3407156"/>
                <a:gd name="connsiteY0" fmla="*/ 1 h 101600"/>
                <a:gd name="connsiteX1" fmla="*/ 3407156 w 3407156"/>
                <a:gd name="connsiteY1" fmla="*/ 0 h 101600"/>
                <a:gd name="connsiteX2" fmla="*/ 3007621 w 3407156"/>
                <a:gd name="connsiteY2" fmla="*/ 101600 h 101600"/>
                <a:gd name="connsiteX3" fmla="*/ 0 w 3407156"/>
                <a:gd name="connsiteY3" fmla="*/ 101600 h 101600"/>
                <a:gd name="connsiteX4" fmla="*/ 106973 w 3407156"/>
                <a:gd name="connsiteY4" fmla="*/ 1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7156" h="101600">
                  <a:moveTo>
                    <a:pt x="106973" y="1"/>
                  </a:moveTo>
                  <a:lnTo>
                    <a:pt x="3407156" y="0"/>
                  </a:lnTo>
                  <a:lnTo>
                    <a:pt x="3007621" y="101600"/>
                  </a:lnTo>
                  <a:lnTo>
                    <a:pt x="0" y="101600"/>
                  </a:lnTo>
                  <a:lnTo>
                    <a:pt x="106973" y="1"/>
                  </a:lnTo>
                  <a:close/>
                </a:path>
              </a:pathLst>
            </a:custGeom>
            <a:solidFill>
              <a:srgbClr val="7CC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051010" y="6757072"/>
              <a:ext cx="3550739" cy="100584"/>
            </a:xfrm>
            <a:custGeom>
              <a:avLst/>
              <a:gdLst>
                <a:gd name="connsiteX0" fmla="*/ 53975 w 3336925"/>
                <a:gd name="connsiteY0" fmla="*/ 0 h 101600"/>
                <a:gd name="connsiteX1" fmla="*/ 3336925 w 3336925"/>
                <a:gd name="connsiteY1" fmla="*/ 0 h 101600"/>
                <a:gd name="connsiteX2" fmla="*/ 3305175 w 3336925"/>
                <a:gd name="connsiteY2" fmla="*/ 101600 h 101600"/>
                <a:gd name="connsiteX3" fmla="*/ 0 w 3336925"/>
                <a:gd name="connsiteY3" fmla="*/ 101600 h 101600"/>
                <a:gd name="connsiteX4" fmla="*/ 53975 w 3336925"/>
                <a:gd name="connsiteY4" fmla="*/ 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6925" h="101600">
                  <a:moveTo>
                    <a:pt x="53975" y="0"/>
                  </a:moveTo>
                  <a:lnTo>
                    <a:pt x="3336925" y="0"/>
                  </a:lnTo>
                  <a:lnTo>
                    <a:pt x="3305175" y="101600"/>
                  </a:lnTo>
                  <a:lnTo>
                    <a:pt x="0" y="10160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67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801"/>
            </a:p>
          </p:txBody>
        </p:sp>
      </p:grp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7035827" y="6524583"/>
            <a:ext cx="1559321" cy="1108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2018 </a:t>
            </a:r>
            <a:r>
              <a:rPr lang="en-US" sz="800" kern="1200" dirty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© The Smart Cube. All Rights </a:t>
            </a:r>
            <a:r>
              <a:rPr lang="en-US" sz="800" kern="1200" dirty="0" smtClean="0">
                <a:solidFill>
                  <a:schemeClr val="tx2"/>
                </a:solidFill>
                <a:latin typeface="+mj-lt"/>
                <a:ea typeface="Corbel" charset="0"/>
                <a:cs typeface="Corbel" charset="0"/>
              </a:rPr>
              <a:t>Reserved</a:t>
            </a:r>
            <a:endParaRPr lang="en-IN" sz="800" b="1" kern="1200" dirty="0">
              <a:solidFill>
                <a:schemeClr val="tx2"/>
              </a:solidFill>
              <a:latin typeface="+mn-lt"/>
              <a:ea typeface="Corbel" charset="0"/>
              <a:cs typeface="Corbel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892BE935-04BA-4E32-8A7F-5CA884C27996}"/>
              </a:ext>
            </a:extLst>
          </p:cNvPr>
          <p:cNvSpPr txBox="1">
            <a:spLocks/>
          </p:cNvSpPr>
          <p:nvPr/>
        </p:nvSpPr>
        <p:spPr>
          <a:xfrm>
            <a:off x="8868916" y="6517657"/>
            <a:ext cx="144271" cy="12465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8063F6-2F79-446E-9522-7D0BA59C23C1}" type="slidenum">
              <a:rPr lang="en-IN" sz="900" b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IN" sz="9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728101" y="6529388"/>
            <a:ext cx="24779" cy="1022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1475" y="1600200"/>
            <a:ext cx="8401050" cy="4564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08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90000"/>
        <a:buFont typeface="Wingdings 3" panose="05040102010807070707" pitchFamily="18" charset="2"/>
        <a:buChar char="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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tabLst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1450" algn="l" defTabSz="914423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71450" algn="l" defTabSz="914423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 typeface="Arial" panose="020B0604020202020204" pitchFamily="34" charset="0"/>
        <a:buChar char="‒"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273050" algn="l" defTabSz="914423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‒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13" pos="7368" userDrawn="1">
          <p15:clr>
            <a:srgbClr val="F26B43"/>
          </p15:clr>
        </p15:guide>
        <p15:guide id="14" orient="horz" pos="1008" userDrawn="1">
          <p15:clr>
            <a:srgbClr val="F26B43"/>
          </p15:clr>
        </p15:guide>
        <p15:guide id="15" pos="3696" userDrawn="1">
          <p15:clr>
            <a:srgbClr val="F26B43"/>
          </p15:clr>
        </p15:guide>
        <p15:guide id="16" pos="3984" userDrawn="1">
          <p15:clr>
            <a:srgbClr val="F26B43"/>
          </p15:clr>
        </p15:guide>
        <p15:guide id="18" orient="horz" pos="30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  <p15:guide id="20" orient="horz" pos="3883" userDrawn="1">
          <p15:clr>
            <a:srgbClr val="F26B43"/>
          </p15:clr>
        </p15:guide>
        <p15:guide id="21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ject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lient Name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roject Date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Section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Number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ction Content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2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Box_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Box_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99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 Smart Cube Theme">
  <a:themeElements>
    <a:clrScheme name="Custom 4">
      <a:dk1>
        <a:srgbClr val="1E2A39"/>
      </a:dk1>
      <a:lt1>
        <a:sysClr val="window" lastClr="FFFFFF"/>
      </a:lt1>
      <a:dk2>
        <a:srgbClr val="A5AAB0"/>
      </a:dk2>
      <a:lt2>
        <a:srgbClr val="ECF1F3"/>
      </a:lt2>
      <a:accent1>
        <a:srgbClr val="007266"/>
      </a:accent1>
      <a:accent2>
        <a:srgbClr val="00AE9B"/>
      </a:accent2>
      <a:accent3>
        <a:srgbClr val="4B5561"/>
      </a:accent3>
      <a:accent4>
        <a:srgbClr val="1E2A39"/>
      </a:accent4>
      <a:accent5>
        <a:srgbClr val="A2B8C1"/>
      </a:accent5>
      <a:accent6>
        <a:srgbClr val="7CCC4E"/>
      </a:accent6>
      <a:hlink>
        <a:srgbClr val="00AE9B"/>
      </a:hlink>
      <a:folHlink>
        <a:srgbClr val="7CCC4E"/>
      </a:folHlink>
    </a:clrScheme>
    <a:fontScheme name="TSC 2.0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007266"/>
    </a:custClr>
    <a:custClr name="Custom Color 2">
      <a:srgbClr val="338E85"/>
    </a:custClr>
    <a:custClr name="Custom Color 3">
      <a:srgbClr val="66AAA3"/>
    </a:custClr>
    <a:custClr name="Custom Color 4">
      <a:srgbClr val="99C7C2"/>
    </a:custClr>
    <a:custClr name="Custom Color 5">
      <a:srgbClr val="CCE3E0"/>
    </a:custClr>
    <a:custClr name="Custom Color 6">
      <a:srgbClr val="00AE9B"/>
    </a:custClr>
    <a:custClr name="Custom Color 7">
      <a:srgbClr val="33BEAF"/>
    </a:custClr>
    <a:custClr name="Custom Color 8">
      <a:srgbClr val="66CEC3"/>
    </a:custClr>
    <a:custClr name="Custom Color 9">
      <a:srgbClr val="99DFD7"/>
    </a:custClr>
    <a:custClr name="Custom Color 10">
      <a:srgbClr val="CCEFEB"/>
    </a:custClr>
    <a:custClr name="Custom Color 11">
      <a:srgbClr val="4B5561"/>
    </a:custClr>
    <a:custClr name="Custom Color 12">
      <a:srgbClr val="6E7780"/>
    </a:custClr>
    <a:custClr name="Custom Color 13">
      <a:srgbClr val="9299A0"/>
    </a:custClr>
    <a:custClr name="Custom Color 14">
      <a:srgbClr val="B7BABF"/>
    </a:custClr>
    <a:custClr name="Custom Color 15">
      <a:srgbClr val="DBDDDF"/>
    </a:custClr>
    <a:custClr name="Custom Color 16">
      <a:srgbClr val="1E2A39"/>
    </a:custClr>
    <a:custClr name="Custom Color 17">
      <a:srgbClr val="434C5A"/>
    </a:custClr>
    <a:custClr name="Custom Color 18">
      <a:srgbClr val="6C737E"/>
    </a:custClr>
    <a:custClr name="Custom Color 19">
      <a:srgbClr val="989FA8"/>
    </a:custClr>
    <a:custClr name="Custom Color 20">
      <a:srgbClr val="C9CDD2"/>
    </a:custClr>
    <a:custClr name="Custom Color 21">
      <a:srgbClr val="A2B8C1"/>
    </a:custClr>
    <a:custClr name="Custom Color 22">
      <a:srgbClr val="B5C6CD"/>
    </a:custClr>
    <a:custClr name="Custom Color 23">
      <a:srgbClr val="C7D4DA"/>
    </a:custClr>
    <a:custClr name="Custom Color 24">
      <a:srgbClr val="DAE3E6"/>
    </a:custClr>
    <a:custClr name="Custom Color 25">
      <a:srgbClr val="ECF1F3"/>
    </a:custClr>
    <a:custClr name="Custom Color 26">
      <a:srgbClr val="7CCC4E"/>
    </a:custClr>
    <a:custClr name="Custom Color 27">
      <a:srgbClr val="96D671"/>
    </a:custClr>
    <a:custClr name="Custom Color 28">
      <a:srgbClr val="B1E095"/>
    </a:custClr>
    <a:custClr name="Custom Color 29">
      <a:srgbClr val="CBEBB8"/>
    </a:custClr>
    <a:custClr name="Custom Color 30">
      <a:srgbClr val="E5F5DC"/>
    </a:custClr>
  </a:custClr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Template_Automation</Template>
  <TotalTime>23</TotalTime>
  <Words>5</Words>
  <Application>Microsoft Office PowerPoint</Application>
  <PresentationFormat>On-screen Show (4:3)</PresentationFormat>
  <Paragraphs>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 Smart Cube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Tripathi</dc:creator>
  <cp:lastModifiedBy>Devendra Tripathi</cp:lastModifiedBy>
  <cp:revision>10</cp:revision>
  <dcterms:created xsi:type="dcterms:W3CDTF">2018-02-21T06:45:01Z</dcterms:created>
  <dcterms:modified xsi:type="dcterms:W3CDTF">2018-02-28T10:38:09Z</dcterms:modified>
</cp:coreProperties>
</file>