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312" r:id="rId3"/>
    <p:sldId id="274" r:id="rId4"/>
    <p:sldId id="288" r:id="rId5"/>
    <p:sldId id="313" r:id="rId6"/>
    <p:sldId id="324" r:id="rId7"/>
    <p:sldId id="303" r:id="rId8"/>
    <p:sldId id="308" r:id="rId9"/>
    <p:sldId id="292" r:id="rId10"/>
    <p:sldId id="316" r:id="rId11"/>
    <p:sldId id="322" r:id="rId12"/>
    <p:sldId id="323" r:id="rId13"/>
    <p:sldId id="317" r:id="rId14"/>
    <p:sldId id="319" r:id="rId15"/>
    <p:sldId id="318" r:id="rId16"/>
    <p:sldId id="331" r:id="rId17"/>
    <p:sldId id="328" r:id="rId18"/>
    <p:sldId id="329" r:id="rId19"/>
    <p:sldId id="294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408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312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rya Asthana" initials="SA" lastIdx="1" clrIdx="0">
    <p:extLst/>
  </p:cmAuthor>
  <p:cmAuthor id="2" name="Shourya Asthana" initials="SA [2]" lastIdx="1" clrIdx="1">
    <p:extLst/>
  </p:cmAuthor>
  <p:cmAuthor id="3" name="Shourya Asthana" initials="SA [3]" lastIdx="1" clrIdx="2">
    <p:extLst/>
  </p:cmAuthor>
  <p:cmAuthor id="4" name="Shourya Asthana" initials="SA [4]" lastIdx="1" clrIdx="3">
    <p:extLst/>
  </p:cmAuthor>
  <p:cmAuthor id="5" name="Shourya Asthana" initials="SA [5]" lastIdx="1" clrIdx="4">
    <p:extLst/>
  </p:cmAuthor>
  <p:cmAuthor id="6" name="Shourya Asthana" initials="SA [6]" lastIdx="1" clrIdx="5">
    <p:extLst/>
  </p:cmAuthor>
  <p:cmAuthor id="7" name="Shourya Asthana" initials="SA [7]" lastIdx="1" clrIdx="6">
    <p:extLst/>
  </p:cmAuthor>
  <p:cmAuthor id="8" name="Shourya Asthana" initials="SA [8]" lastIdx="1" clrIdx="7">
    <p:extLst/>
  </p:cmAuthor>
  <p:cmAuthor id="9" name="Shourya Asthana" initials="SA [9]" lastIdx="1" clrIdx="8">
    <p:extLst/>
  </p:cmAuthor>
  <p:cmAuthor id="10" name="Shourya Asthana" initials="SA [10]" lastIdx="1" clrIdx="9">
    <p:extLst/>
  </p:cmAuthor>
  <p:cmAuthor id="11" name="Shourya Asthana" initials="SA [11]" lastIdx="1" clrIdx="10">
    <p:extLst/>
  </p:cmAuthor>
  <p:cmAuthor id="12" name="Shourya Asthana" initials="SA [12]" lastIdx="1" clrIdx="11">
    <p:extLst/>
  </p:cmAuthor>
  <p:cmAuthor id="13" name="Shourya Asthana" initials="SA [13]" lastIdx="1" clrIdx="12">
    <p:extLst/>
  </p:cmAuthor>
  <p:cmAuthor id="14" name="Shourya Asthana" initials="SA [14]" lastIdx="1" clrIdx="13">
    <p:extLst/>
  </p:cmAuthor>
  <p:cmAuthor id="15" name="Sarah White" initials="SW" lastIdx="13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C4E"/>
    <a:srgbClr val="007266"/>
    <a:srgbClr val="6C737E"/>
    <a:srgbClr val="6E7780"/>
    <a:srgbClr val="CCE3E0"/>
    <a:srgbClr val="99C7C2"/>
    <a:srgbClr val="66AAA3"/>
    <a:srgbClr val="338E85"/>
    <a:srgbClr val="CCEFEB"/>
    <a:srgbClr val="99D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762" y="-90"/>
      </p:cViewPr>
      <p:guideLst>
        <p:guide orient="horz" pos="4088"/>
        <p:guide orient="horz" pos="4320"/>
        <p:guide orient="horz" pos="3884"/>
        <p:guide pos="3840"/>
        <p:guide pos="7368"/>
        <p:guide pos="3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10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Global XYZ Production – by Value</a:t>
            </a:r>
            <a:br>
              <a:rPr lang="en-US" sz="1200" dirty="0" smtClean="0"/>
            </a:br>
            <a:r>
              <a:rPr lang="en-US" sz="1200" b="0" dirty="0" smtClean="0"/>
              <a:t>($ million, 2007–2010)</a:t>
            </a:r>
            <a:endParaRPr lang="en-US" sz="1200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6004728132387706E-2"/>
          <c:y val="0.18476252112321576"/>
          <c:w val="0.94799054373522462"/>
          <c:h val="0.56976134018924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AE7-4D7A-B639-176341BD5B5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3.5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12735744"/>
        <c:axId val="83200256"/>
      </c:barChart>
      <c:catAx>
        <c:axId val="71273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00256"/>
        <c:crosses val="autoZero"/>
        <c:auto val="1"/>
        <c:lblAlgn val="ctr"/>
        <c:lblOffset val="100"/>
        <c:noMultiLvlLbl val="0"/>
      </c:catAx>
      <c:valAx>
        <c:axId val="83200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273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6390424601180169E-2"/>
          <c:y val="0.92429252264519557"/>
          <c:w val="0.82721915079763964"/>
          <c:h val="7.5707477354804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86512896"/>
        <c:axId val="711674112"/>
      </c:barChart>
      <c:catAx>
        <c:axId val="7865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74112"/>
        <c:crosses val="autoZero"/>
        <c:auto val="1"/>
        <c:lblAlgn val="ctr"/>
        <c:lblOffset val="100"/>
        <c:noMultiLvlLbl val="0"/>
      </c:catAx>
      <c:valAx>
        <c:axId val="7116741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651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89649408"/>
        <c:axId val="711675840"/>
      </c:barChart>
      <c:catAx>
        <c:axId val="78964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75840"/>
        <c:crosses val="autoZero"/>
        <c:auto val="1"/>
        <c:lblAlgn val="ctr"/>
        <c:lblOffset val="100"/>
        <c:noMultiLvlLbl val="0"/>
      </c:catAx>
      <c:valAx>
        <c:axId val="711675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964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2758826017620183"/>
          <c:y val="6.1197062733735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-2.2401433691756355E-2"/>
                  <c:y val="2.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2.6881720430107527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583282858873524E-2"/>
          <c:y val="0.14342397921909242"/>
          <c:w val="0.90436207126651547"/>
          <c:h val="0.673229969965094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7.3</c:v>
                </c:pt>
                <c:pt idx="3">
                  <c:v>9.4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73-4481-889F-3A81D96B0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axId val="713359872"/>
        <c:axId val="164836416"/>
      </c:barChart>
      <c:catAx>
        <c:axId val="71335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64836416"/>
        <c:crosses val="autoZero"/>
        <c:auto val="1"/>
        <c:lblAlgn val="ctr"/>
        <c:lblOffset val="100"/>
        <c:noMultiLvlLbl val="0"/>
      </c:catAx>
      <c:valAx>
        <c:axId val="16483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713359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solidFill>
            <a:srgbClr val="000000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pPr>
            <a:r>
              <a:rPr lang="en-US" sz="1200" dirty="0" smtClean="0"/>
              <a:t>Global XYZ Production – by Value</a:t>
            </a:r>
            <a:br>
              <a:rPr lang="en-US" sz="1200" dirty="0" smtClean="0"/>
            </a:br>
            <a:r>
              <a:rPr lang="en-US" sz="1200" b="0" dirty="0" smtClean="0"/>
              <a:t>($ million, 2007–2010)</a:t>
            </a:r>
            <a:endParaRPr lang="en-US" sz="1200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530201581945114E-2"/>
          <c:y val="0.19821517216480888"/>
          <c:w val="0.9519811809238129"/>
          <c:h val="0.52689301926048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8779333466743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B-4B30-B83B-159DEB34231C}"/>
                </c:ext>
              </c:extLst>
            </c:dLbl>
            <c:dLbl>
              <c:idx val="2"/>
              <c:layout>
                <c:manualLayout>
                  <c:x val="-8.3712883778761592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4B-4B30-B83B-159DEB3423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4B-4B30-B83B-159DEB3423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0928220944690398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8D4B-4B30-B83B-159DEB34231C}"/>
                </c:ext>
              </c:extLst>
            </c:dLbl>
            <c:dLbl>
              <c:idx val="3"/>
              <c:layout>
                <c:manualLayout>
                  <c:x val="0"/>
                  <c:y val="1.251955564449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D4B-4B30-B83B-159DEB3423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Rest of the World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B-4B30-B83B-159DEB34231C}"/>
                </c:ext>
              </c:extLst>
            </c:dLbl>
            <c:dLbl>
              <c:idx val="1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2.2000000000000002</c:v>
                </c:pt>
                <c:pt idx="3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D4B-4B30-B83B-159DEB342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3520128"/>
        <c:axId val="164838144"/>
      </c:barChart>
      <c:catAx>
        <c:axId val="71352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8144"/>
        <c:crosses val="autoZero"/>
        <c:auto val="1"/>
        <c:lblAlgn val="ctr"/>
        <c:lblOffset val="100"/>
        <c:noMultiLvlLbl val="0"/>
      </c:catAx>
      <c:valAx>
        <c:axId val="16483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solidFill>
            <a:schemeClr val="bg1"/>
          </a:solidFill>
          <a:ln w="6350" cap="flat" cmpd="sng" algn="ctr">
            <a:solidFill>
              <a:srgbClr val="FFFFFF">
                <a:alpha val="0"/>
              </a:srgb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1352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49084935811593"/>
          <c:y val="0.85034986354236664"/>
          <c:w val="0.70333993965040087"/>
          <c:h val="0.10817377943984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100" baseline="0">
          <a:solidFill>
            <a:srgbClr val="000000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13519616"/>
        <c:axId val="165216256"/>
      </c:barChart>
      <c:catAx>
        <c:axId val="71351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16256"/>
        <c:crosses val="autoZero"/>
        <c:auto val="1"/>
        <c:lblAlgn val="ctr"/>
        <c:lblOffset val="100"/>
        <c:noMultiLvlLbl val="0"/>
      </c:catAx>
      <c:valAx>
        <c:axId val="165216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351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13517568"/>
        <c:axId val="165217984"/>
      </c:barChart>
      <c:catAx>
        <c:axId val="7135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17984"/>
        <c:crosses val="autoZero"/>
        <c:auto val="1"/>
        <c:lblAlgn val="ctr"/>
        <c:lblOffset val="100"/>
        <c:noMultiLvlLbl val="0"/>
      </c:catAx>
      <c:valAx>
        <c:axId val="165217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35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86122240"/>
        <c:axId val="165219712"/>
      </c:barChart>
      <c:catAx>
        <c:axId val="7861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19712"/>
        <c:crosses val="autoZero"/>
        <c:auto val="1"/>
        <c:lblAlgn val="ctr"/>
        <c:lblOffset val="100"/>
        <c:noMultiLvlLbl val="0"/>
      </c:catAx>
      <c:valAx>
        <c:axId val="16521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612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13518592"/>
        <c:axId val="165221440"/>
      </c:barChart>
      <c:catAx>
        <c:axId val="71351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1440"/>
        <c:crosses val="autoZero"/>
        <c:auto val="1"/>
        <c:lblAlgn val="ctr"/>
        <c:lblOffset val="100"/>
        <c:noMultiLvlLbl val="0"/>
      </c:catAx>
      <c:valAx>
        <c:axId val="16522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351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86513408"/>
        <c:axId val="165223744"/>
      </c:barChart>
      <c:catAx>
        <c:axId val="78651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3744"/>
        <c:crosses val="autoZero"/>
        <c:auto val="1"/>
        <c:lblAlgn val="ctr"/>
        <c:lblOffset val="100"/>
        <c:noMultiLvlLbl val="0"/>
      </c:catAx>
      <c:valAx>
        <c:axId val="1652237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651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786942464"/>
        <c:axId val="164834112"/>
      </c:barChart>
      <c:catAx>
        <c:axId val="78694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4112"/>
        <c:crosses val="autoZero"/>
        <c:auto val="1"/>
        <c:lblAlgn val="ctr"/>
        <c:lblOffset val="100"/>
        <c:noMultiLvlLbl val="0"/>
      </c:catAx>
      <c:valAx>
        <c:axId val="1648341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694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8242F2-9DFA-483B-97C9-15648F7A7D52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048B91-4692-46F3-8E85-9E482817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7A8BC4-3135-473B-A39A-FFB992FBFF80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A60ECE-B068-4178-9E90-2F7A2E20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B63F11C2-0AE0-4347-997D-77C5A14BCD75}"/>
              </a:ext>
            </a:extLst>
          </p:cNvPr>
          <p:cNvSpPr/>
          <p:nvPr userDrawn="1"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4DAAC2C-42BF-48C4-9A36-48F77513BC57}"/>
              </a:ext>
            </a:extLst>
          </p:cNvPr>
          <p:cNvSpPr/>
          <p:nvPr userDrawn="1"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xmlns="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6740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6740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6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A4F1874E-17B6-43A5-AEB8-E3C54A0E06D5}"/>
              </a:ext>
            </a:extLst>
          </p:cNvPr>
          <p:cNvSpPr/>
          <p:nvPr userDrawn="1"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21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2959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EB56A6-D3D6-4F85-8FD7-31CA6A31C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47E0A3-79D6-45A1-9648-B1BE783DA0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4FAD197-5B4F-4D10-8FFE-07B361F112F7}"/>
              </a:ext>
            </a:extLst>
          </p:cNvPr>
          <p:cNvSpPr/>
          <p:nvPr userDrawn="1"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074A144B-B49B-41E6-8F39-0831F503E0E4}"/>
              </a:ext>
            </a:extLst>
          </p:cNvPr>
          <p:cNvSpPr/>
          <p:nvPr userDrawn="1"/>
        </p:nvSpPr>
        <p:spPr>
          <a:xfrm>
            <a:off x="8328660" y="3558539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 userDrawn="1"/>
        </p:nvSpPr>
        <p:spPr>
          <a:xfrm>
            <a:off x="415925" y="3034665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68" r:id="rId3"/>
    <p:sldLayoutId id="2147483690" r:id="rId4"/>
    <p:sldLayoutId id="2147483688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9" y="2442210"/>
            <a:ext cx="7588988" cy="986790"/>
          </a:xfrm>
        </p:spPr>
        <p:txBody>
          <a:bodyPr/>
          <a:lstStyle/>
          <a:p>
            <a:r>
              <a:rPr lang="en-IE" dirty="0" smtClean="0"/>
              <a:t>Project Title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2"/>
                </a:solidFill>
              </a:rPr>
              <a:t>Client Name</a:t>
            </a: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7C39BF-A1FE-4162-9716-FEC8AE952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Date (</a:t>
            </a:r>
            <a:r>
              <a:rPr lang="en-IE" dirty="0" smtClean="0">
                <a:latin typeface="+mj-lt"/>
              </a:rPr>
              <a:t>US / UK </a:t>
            </a:r>
            <a:r>
              <a:rPr lang="en-IE" dirty="0">
                <a:latin typeface="+mj-lt"/>
              </a:rPr>
              <a:t>format)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466" y="5483541"/>
            <a:ext cx="2832234" cy="66325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Calibri" pitchFamily="34" charset="0"/>
              </a:rPr>
              <a:t>NO CLIENT LOGO TO BE USED ON THIS PAGE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</a:t>
            </a:r>
            <a:r>
              <a:rPr lang="en-US" dirty="0" smtClean="0"/>
              <a:t>(2/2</a:t>
            </a:r>
            <a:r>
              <a:rPr lang="en-US" dirty="0"/>
              <a:t>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71068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4466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6905"/>
              </p:ext>
            </p:extLst>
          </p:nvPr>
        </p:nvGraphicFramePr>
        <p:xfrm>
          <a:off x="5080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77860"/>
              </p:ext>
            </p:extLst>
          </p:nvPr>
        </p:nvGraphicFramePr>
        <p:xfrm>
          <a:off x="5080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852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(1/2)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807064249"/>
              </p:ext>
            </p:extLst>
          </p:nvPr>
        </p:nvGraphicFramePr>
        <p:xfrm>
          <a:off x="505382" y="2027959"/>
          <a:ext cx="5372100" cy="289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 Placeholder 24"/>
          <p:cNvSpPr txBox="1">
            <a:spLocks/>
          </p:cNvSpPr>
          <p:nvPr/>
        </p:nvSpPr>
        <p:spPr>
          <a:xfrm>
            <a:off x="505382" y="5106526"/>
            <a:ext cx="11191317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This chart can either be copied and pasted, and data can be changed, or a chart can be inserted from the menu </a:t>
            </a:r>
            <a:r>
              <a:rPr lang="en-US" sz="1200" b="0" dirty="0">
                <a:solidFill>
                  <a:schemeClr val="tx1"/>
                </a:solidFill>
              </a:rPr>
              <a:t>above – but </a:t>
            </a:r>
            <a:r>
              <a:rPr lang="en-US" sz="1200" b="0" dirty="0" smtClean="0">
                <a:solidFill>
                  <a:schemeClr val="tx1"/>
                </a:solidFill>
              </a:rPr>
              <a:t>guidelines in terms of font, size, colours, etc., must be followed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Any of the four colour schemes provided in the subsequent slides can be used for charts; however, </a:t>
            </a:r>
            <a:r>
              <a:rPr lang="en-US" sz="1200" b="0" dirty="0" smtClean="0">
                <a:solidFill>
                  <a:schemeClr val="tx1"/>
                </a:solidFill>
              </a:rPr>
              <a:t>it must be consistently used across the deliverable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The colour schemes of AutoShapes and text boxes must be kept in line with those used in charts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Fill effects in charts are NOT allowed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781675" y="1963897"/>
            <a:ext cx="197167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Data labels Corbel 12</a:t>
            </a:r>
            <a:endParaRPr lang="en-GB" sz="1200" b="1" dirty="0" smtClean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781675" y="1049743"/>
            <a:ext cx="5915025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b="1" dirty="0" smtClean="0">
                <a:solidFill>
                  <a:schemeClr val="accent6"/>
                </a:solidFill>
              </a:rPr>
              <a:t>Chart title should be the part of the chart itself. Do not insert text box to provide chart title</a:t>
            </a:r>
            <a:endParaRPr lang="en-GB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>
                <a:solidFill>
                  <a:srgbClr val="000000"/>
                </a:solidFill>
              </a:rPr>
              <a:t>Font size 12, </a:t>
            </a:r>
            <a:r>
              <a:rPr lang="en-GB" sz="1200" b="1" dirty="0" smtClean="0">
                <a:solidFill>
                  <a:srgbClr val="000000"/>
                </a:solidFill>
              </a:rPr>
              <a:t>BOLD</a:t>
            </a:r>
            <a:r>
              <a:rPr lang="en-GB" sz="1200" dirty="0" smtClean="0">
                <a:solidFill>
                  <a:srgbClr val="000000"/>
                </a:solidFill>
              </a:rPr>
              <a:t>, Corbel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>
                <a:solidFill>
                  <a:srgbClr val="000000"/>
                </a:solidFill>
              </a:rPr>
              <a:t>Press SHIFT+ENTER for second line – units precede time duration in all cases NON-BOLD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47876" y="2646318"/>
            <a:ext cx="2225039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Use </a:t>
            </a:r>
            <a:r>
              <a:rPr lang="en-GB" altLang="en-US" sz="1200" dirty="0">
                <a:solidFill>
                  <a:schemeClr val="accent6"/>
                </a:solidFill>
                <a:cs typeface="Arial" pitchFamily="34" charset="0"/>
              </a:rPr>
              <a:t>e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 dash in headings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94881" y="2496526"/>
            <a:ext cx="0" cy="194283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3" idx="1"/>
          </p:cNvCxnSpPr>
          <p:nvPr/>
        </p:nvCxnSpPr>
        <p:spPr>
          <a:xfrm flipV="1">
            <a:off x="4472940" y="1505253"/>
            <a:ext cx="1308735" cy="878040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6019801" y="4541486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12</a:t>
            </a: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5492750" y="4438806"/>
            <a:ext cx="527051" cy="231946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019801" y="4764319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10</a:t>
            </a:r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5245100" y="4807944"/>
            <a:ext cx="774701" cy="85641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686300" y="3197440"/>
            <a:ext cx="4210050" cy="202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53"/>
          <p:cNvSpPr/>
          <p:nvPr/>
        </p:nvSpPr>
        <p:spPr>
          <a:xfrm>
            <a:off x="4895850" y="3197440"/>
            <a:ext cx="4238624" cy="331742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 54"/>
          <p:cNvSpPr/>
          <p:nvPr/>
        </p:nvSpPr>
        <p:spPr>
          <a:xfrm>
            <a:off x="5111800" y="3197440"/>
            <a:ext cx="4260800" cy="461008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5"/>
          <p:cNvSpPr/>
          <p:nvPr/>
        </p:nvSpPr>
        <p:spPr>
          <a:xfrm>
            <a:off x="5308600" y="3197440"/>
            <a:ext cx="4311650" cy="58954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5492750" y="3197440"/>
            <a:ext cx="4370388" cy="710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4178300" y="3197440"/>
            <a:ext cx="5923065" cy="82985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 rot="16200000">
            <a:off x="3559695" y="3602227"/>
            <a:ext cx="941283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Highlighter</a:t>
            </a:r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8860123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1</a:t>
            </a:r>
            <a:endParaRPr lang="en-GB" sz="1000" b="1" dirty="0"/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9101844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2</a:t>
            </a:r>
            <a:endParaRPr lang="en-GB" sz="1000" b="1" dirty="0"/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9343565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3</a:t>
            </a:r>
            <a:endParaRPr lang="en-GB" sz="1000" b="1" dirty="0"/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9585286" y="2821115"/>
            <a:ext cx="673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4</a:t>
            </a:r>
            <a:endParaRPr lang="en-GB" sz="1000" b="1" dirty="0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9830213" y="2821115"/>
            <a:ext cx="625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0193179" y="2916344"/>
            <a:ext cx="155590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To be used as HIGHLIGHTER colour</a:t>
            </a:r>
            <a:endParaRPr lang="en-GB" sz="1200" b="1" dirty="0" smtClean="0"/>
          </a:p>
        </p:txBody>
      </p:sp>
      <p:sp>
        <p:nvSpPr>
          <p:cNvPr id="71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6019801" y="4152453"/>
            <a:ext cx="15354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Line Colour</a:t>
            </a:r>
            <a:br>
              <a:rPr lang="en-GB" sz="1200" dirty="0" smtClean="0"/>
            </a:b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</a:t>
            </a:r>
          </a:p>
        </p:txBody>
      </p:sp>
      <p:sp>
        <p:nvSpPr>
          <p:cNvPr id="77" name="Freeform 76"/>
          <p:cNvSpPr/>
          <p:nvPr/>
        </p:nvSpPr>
        <p:spPr>
          <a:xfrm>
            <a:off x="5653088" y="4210201"/>
            <a:ext cx="366713" cy="153249"/>
          </a:xfrm>
          <a:custGeom>
            <a:avLst/>
            <a:gdLst>
              <a:gd name="connsiteX0" fmla="*/ 0 w 433388"/>
              <a:gd name="connsiteY0" fmla="*/ 0 h 109537"/>
              <a:gd name="connsiteX1" fmla="*/ 0 w 433388"/>
              <a:gd name="connsiteY1" fmla="*/ 109537 h 109537"/>
              <a:gd name="connsiteX2" fmla="*/ 433388 w 433388"/>
              <a:gd name="connsiteY2" fmla="*/ 109537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88" h="109537">
                <a:moveTo>
                  <a:pt x="0" y="0"/>
                </a:moveTo>
                <a:lnTo>
                  <a:pt x="0" y="109537"/>
                </a:lnTo>
                <a:lnTo>
                  <a:pt x="433388" y="109537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 88"/>
          <p:cNvSpPr/>
          <p:nvPr/>
        </p:nvSpPr>
        <p:spPr>
          <a:xfrm>
            <a:off x="5198269" y="2093119"/>
            <a:ext cx="573881" cy="616744"/>
          </a:xfrm>
          <a:custGeom>
            <a:avLst/>
            <a:gdLst>
              <a:gd name="connsiteX0" fmla="*/ 0 w 573881"/>
              <a:gd name="connsiteY0" fmla="*/ 616744 h 616744"/>
              <a:gd name="connsiteX1" fmla="*/ 257175 w 573881"/>
              <a:gd name="connsiteY1" fmla="*/ 616744 h 616744"/>
              <a:gd name="connsiteX2" fmla="*/ 257175 w 573881"/>
              <a:gd name="connsiteY2" fmla="*/ 0 h 616744"/>
              <a:gd name="connsiteX3" fmla="*/ 573881 w 573881"/>
              <a:gd name="connsiteY3" fmla="*/ 0 h 61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616744">
                <a:moveTo>
                  <a:pt x="0" y="616744"/>
                </a:moveTo>
                <a:lnTo>
                  <a:pt x="257175" y="616744"/>
                </a:lnTo>
                <a:lnTo>
                  <a:pt x="257175" y="0"/>
                </a:lnTo>
                <a:lnTo>
                  <a:pt x="573881" y="0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34313" y="3001367"/>
            <a:ext cx="177165" cy="177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076635" y="3001367"/>
            <a:ext cx="177165" cy="177165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318957" y="3001367"/>
            <a:ext cx="177165" cy="17716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561279" y="3001367"/>
            <a:ext cx="177165" cy="177165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803601" y="3001367"/>
            <a:ext cx="177165" cy="17716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9045923" y="3001367"/>
            <a:ext cx="177165" cy="177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9288245" y="3001367"/>
            <a:ext cx="177165" cy="177165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9530567" y="3001367"/>
            <a:ext cx="177165" cy="177165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9772889" y="3001367"/>
            <a:ext cx="177165" cy="17716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10015213" y="3001367"/>
            <a:ext cx="177165" cy="17716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309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016718190"/>
              </p:ext>
            </p:extLst>
          </p:nvPr>
        </p:nvGraphicFramePr>
        <p:xfrm>
          <a:off x="7591424" y="2620086"/>
          <a:ext cx="2514600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56671940"/>
              </p:ext>
            </p:extLst>
          </p:nvPr>
        </p:nvGraphicFramePr>
        <p:xfrm>
          <a:off x="495300" y="2229113"/>
          <a:ext cx="5600700" cy="2570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9888106" y="2282706"/>
            <a:ext cx="18085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/>
              <a:t>C</a:t>
            </a:r>
            <a:r>
              <a:rPr lang="en-GB" sz="1200" dirty="0" smtClean="0"/>
              <a:t>olour of the line is GREY (</a:t>
            </a: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127)</a:t>
            </a:r>
            <a:endParaRPr lang="en-GB" sz="1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82313" y="1897968"/>
            <a:ext cx="2005793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GB" sz="1200" b="1" dirty="0" smtClean="0">
                <a:solidFill>
                  <a:schemeClr val="accent2"/>
                </a:solidFill>
              </a:rPr>
              <a:t>Use this format to denote CAGR values in column charts</a:t>
            </a:r>
          </a:p>
        </p:txBody>
      </p:sp>
      <p:sp>
        <p:nvSpPr>
          <p:cNvPr id="22" name="Text Placeholder 27"/>
          <p:cNvSpPr txBox="1">
            <a:spLocks/>
          </p:cNvSpPr>
          <p:nvPr/>
        </p:nvSpPr>
        <p:spPr>
          <a:xfrm>
            <a:off x="495299" y="4938408"/>
            <a:ext cx="5372101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accent6"/>
                </a:solidFill>
              </a:rPr>
              <a:t>Always create charts in PowerPoint – if done in excel or word, they may be incompatible with OS other than windows</a:t>
            </a: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9888106" y="3198167"/>
            <a:ext cx="18085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There is no need to repeat “%” with figures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2207985" y="1840556"/>
            <a:ext cx="217533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90000"/>
              </a:lnSpc>
              <a:spcBef>
                <a:spcPts val="600"/>
              </a:spcBef>
            </a:pPr>
            <a:r>
              <a:rPr lang="en-US" altLang="en-US" sz="1200" b="1" dirty="0">
                <a:solidFill>
                  <a:schemeClr val="accent6"/>
                </a:solidFill>
                <a:cs typeface="Arial" pitchFamily="34" charset="0"/>
              </a:rPr>
              <a:t>Note: There is no need to repeat “million” with figures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008910" y="2578100"/>
            <a:ext cx="1661230" cy="683908"/>
          </a:xfrm>
          <a:prstGeom prst="straightConnector1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8034310" y="2803152"/>
            <a:ext cx="1046480" cy="2743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/>
                </a:solidFill>
              </a:rPr>
              <a:t>CAGR: 29.8%</a:t>
            </a:r>
            <a:endParaRPr lang="en-GB" sz="1200" b="1" dirty="0">
              <a:solidFill>
                <a:schemeClr val="accent6"/>
              </a:solidFill>
            </a:endParaRPr>
          </a:p>
        </p:txBody>
      </p:sp>
      <p:sp>
        <p:nvSpPr>
          <p:cNvPr id="1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783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 themes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365863605"/>
              </p:ext>
            </p:extLst>
          </p:nvPr>
        </p:nvGraphicFramePr>
        <p:xfrm>
          <a:off x="505382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511022102"/>
              </p:ext>
            </p:extLst>
          </p:nvPr>
        </p:nvGraphicFramePr>
        <p:xfrm>
          <a:off x="6324600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440005937"/>
              </p:ext>
            </p:extLst>
          </p:nvPr>
        </p:nvGraphicFramePr>
        <p:xfrm>
          <a:off x="6324600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916959467"/>
              </p:ext>
            </p:extLst>
          </p:nvPr>
        </p:nvGraphicFramePr>
        <p:xfrm>
          <a:off x="505382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662267" y="2490807"/>
            <a:ext cx="220513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1650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first row of 	colourful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9610219" y="2490807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second row of 	Monochromatic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3662267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third row of 	Monochromatic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9610219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sixth row of 	Monochromatic</a:t>
            </a:r>
          </a:p>
        </p:txBody>
      </p:sp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Cluster Column charts</a:t>
            </a:r>
          </a:p>
        </p:txBody>
      </p:sp>
    </p:spTree>
    <p:extLst>
      <p:ext uri="{BB962C8B-B14F-4D97-AF65-F5344CB8AC3E}">
        <p14:creationId xmlns:p14="http://schemas.microsoft.com/office/powerpoint/2010/main" val="35496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71254244"/>
              </p:ext>
            </p:extLst>
          </p:nvPr>
        </p:nvGraphicFramePr>
        <p:xfrm>
          <a:off x="495298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11951826"/>
              </p:ext>
            </p:extLst>
          </p:nvPr>
        </p:nvGraphicFramePr>
        <p:xfrm>
          <a:off x="495298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Stacked column chart themes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96907548"/>
              </p:ext>
            </p:extLst>
          </p:nvPr>
        </p:nvGraphicFramePr>
        <p:xfrm>
          <a:off x="6324600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47491661"/>
              </p:ext>
            </p:extLst>
          </p:nvPr>
        </p:nvGraphicFramePr>
        <p:xfrm>
          <a:off x="6324600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0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7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3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73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49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739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22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49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739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stacked column charts</a:t>
            </a:r>
          </a:p>
        </p:txBody>
      </p:sp>
    </p:spTree>
    <p:extLst>
      <p:ext uri="{BB962C8B-B14F-4D97-AF65-F5344CB8AC3E}">
        <p14:creationId xmlns:p14="http://schemas.microsoft.com/office/powerpoint/2010/main" val="14536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 themes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4847193"/>
            <a:ext cx="11201400" cy="12311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Use this format to depict 100% or total value of the pie charts; this box can be placed anywhere around this chart, depending on overall aesthetics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Format for chart titles/headlines in pies is the same as column charts 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400050" lvl="1" indent="-17145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sz="11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First line – what the chart depicts; SHIFT + ENTER; Second line – units followed by time duration </a:t>
            </a:r>
            <a:endParaRPr lang="en-IN" sz="11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ALWAYS give the details of what 100% share of the </a:t>
            </a:r>
            <a:r>
              <a:rPr lang="en-GB" sz="1200" dirty="0" smtClean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pie </a:t>
            </a: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represents in terms of value or volume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3D charts are not allowed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676737796"/>
              </p:ext>
            </p:extLst>
          </p:nvPr>
        </p:nvGraphicFramePr>
        <p:xfrm>
          <a:off x="495299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216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3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3145115745"/>
              </p:ext>
            </p:extLst>
          </p:nvPr>
        </p:nvGraphicFramePr>
        <p:xfrm>
          <a:off x="3335520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676412549"/>
              </p:ext>
            </p:extLst>
          </p:nvPr>
        </p:nvGraphicFramePr>
        <p:xfrm>
          <a:off x="6175741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293281793"/>
              </p:ext>
            </p:extLst>
          </p:nvPr>
        </p:nvGraphicFramePr>
        <p:xfrm>
          <a:off x="9015963" y="2070444"/>
          <a:ext cx="28346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911907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744754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56863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pie charts</a:t>
            </a:r>
          </a:p>
        </p:txBody>
      </p:sp>
    </p:spTree>
    <p:extLst>
      <p:ext uri="{BB962C8B-B14F-4D97-AF65-F5344CB8AC3E}">
        <p14:creationId xmlns:p14="http://schemas.microsoft.com/office/powerpoint/2010/main" val="2558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the following format to write quotes; copy paste this box and change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/>
              <a:t>within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647613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Quotes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71801" y="2857505"/>
            <a:ext cx="5153024" cy="12557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400" i="1" dirty="0" smtClean="0">
                <a:solidFill>
                  <a:schemeClr val="accent1"/>
                </a:solidFill>
              </a:rPr>
              <a:t>“Most firms are taking a ‘toe in the water’ approach, outsourcing one or two categories at a time, and testing the temperature as they go. But companies are beginning to realize that to present a viable business case to PO vendors, they must expand their approach and outsource a wider list of categories.”</a:t>
            </a:r>
            <a:r>
              <a:rPr lang="en-GB" sz="1400" dirty="0" smtClean="0">
                <a:solidFill>
                  <a:schemeClr val="accent1"/>
                </a:solidFill>
              </a:rPr>
              <a:t> – </a:t>
            </a:r>
            <a:r>
              <a:rPr lang="en-GB" sz="1400" b="1" dirty="0" smtClean="0">
                <a:solidFill>
                  <a:schemeClr val="accent1"/>
                </a:solidFill>
              </a:rPr>
              <a:t>Rachael Stormonth, Vice President, NelsonHall (October 2009)</a:t>
            </a: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0313" y="4164568"/>
            <a:ext cx="3816000" cy="3693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Use spaced en dash before writing the name/credentials of the speaker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7627" y="3105834"/>
            <a:ext cx="3241257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Quote to be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i="1" dirty="0">
                <a:solidFill>
                  <a:schemeClr val="tx1"/>
                </a:solidFill>
              </a:rPr>
              <a:t>Italics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Person details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b="1" dirty="0" smtClean="0">
                <a:solidFill>
                  <a:schemeClr val="tx1"/>
                </a:solidFill>
              </a:rPr>
              <a:t>Bold</a:t>
            </a:r>
          </a:p>
          <a:p>
            <a:r>
              <a:rPr lang="fr-FR" sz="1400" dirty="0">
                <a:solidFill>
                  <a:schemeClr val="tx1"/>
                </a:solidFill>
              </a:rPr>
              <a:t>Font </a:t>
            </a:r>
            <a:r>
              <a:rPr lang="fr-FR" sz="1400" dirty="0" smtClean="0">
                <a:solidFill>
                  <a:schemeClr val="tx1"/>
                </a:solidFill>
              </a:rPr>
              <a:t>colour </a:t>
            </a:r>
            <a:r>
              <a:rPr lang="fr-FR" sz="1400" b="1" dirty="0" smtClean="0">
                <a:solidFill>
                  <a:schemeClr val="tx1"/>
                </a:solidFill>
              </a:rPr>
              <a:t>R: </a:t>
            </a:r>
            <a:r>
              <a:rPr lang="fr-FR" sz="1400" dirty="0" smtClean="0">
                <a:solidFill>
                  <a:schemeClr val="tx1"/>
                </a:solidFill>
              </a:rPr>
              <a:t>0</a:t>
            </a:r>
            <a:r>
              <a:rPr lang="fr-FR" sz="1400" b="1" dirty="0" smtClean="0">
                <a:solidFill>
                  <a:schemeClr val="tx1"/>
                </a:solidFill>
              </a:rPr>
              <a:t>, G: </a:t>
            </a:r>
            <a:r>
              <a:rPr lang="fr-FR" sz="1400" dirty="0" smtClean="0">
                <a:solidFill>
                  <a:schemeClr val="tx1"/>
                </a:solidFill>
              </a:rPr>
              <a:t>114</a:t>
            </a:r>
            <a:r>
              <a:rPr lang="fr-FR" sz="1400" b="1" dirty="0" smtClean="0">
                <a:solidFill>
                  <a:schemeClr val="tx1"/>
                </a:solidFill>
              </a:rPr>
              <a:t>, B: </a:t>
            </a:r>
            <a:r>
              <a:rPr lang="fr-FR" sz="1400" dirty="0" smtClean="0">
                <a:solidFill>
                  <a:schemeClr val="tx1"/>
                </a:solidFill>
              </a:rPr>
              <a:t>102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DOUBLE QUOTES and NOT SINGLE; however, use single quotes to highlight phrase/term with a quotation</a:t>
            </a:r>
          </a:p>
        </p:txBody>
      </p:sp>
    </p:spTree>
    <p:extLst>
      <p:ext uri="{BB962C8B-B14F-4D97-AF65-F5344CB8AC3E}">
        <p14:creationId xmlns:p14="http://schemas.microsoft.com/office/powerpoint/2010/main" val="41955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Grouping, alignment and spell check of objects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3393558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Grouping, Alignment, and Spell Check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Placeholder 14"/>
          <p:cNvSpPr txBox="1">
            <a:spLocks/>
          </p:cNvSpPr>
          <p:nvPr/>
        </p:nvSpPr>
        <p:spPr>
          <a:xfrm>
            <a:off x="4953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Grouping Objects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1072" y="1842850"/>
            <a:ext cx="3273528" cy="738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Always GROUP objects, especially Graphs/Charts – GROUP the Graph/Chart, the Heading and any other text box (for example CAGR) used – THIS PREVENTS THE OBJECTS FROM MOVING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6845" y="2084013"/>
            <a:ext cx="1240226" cy="1171324"/>
          </a:xfrm>
          <a:prstGeom prst="rect">
            <a:avLst/>
          </a:prstGeom>
        </p:spPr>
      </p:pic>
      <p:sp>
        <p:nvSpPr>
          <p:cNvPr id="16" name="Text Placeholder 14"/>
          <p:cNvSpPr txBox="1">
            <a:spLocks/>
          </p:cNvSpPr>
          <p:nvPr/>
        </p:nvSpPr>
        <p:spPr>
          <a:xfrm>
            <a:off x="63246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Aligning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0372" y="1842850"/>
            <a:ext cx="3133828" cy="7417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46063" indent="-246063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The alignment tool is used to relatively place different objects on a slide</a:t>
            </a:r>
          </a:p>
          <a:p>
            <a:pPr marL="246063" indent="-246063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Chart headings and chart objects must be center aligned with respect to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1400" y="1600200"/>
            <a:ext cx="1647825" cy="2609850"/>
          </a:xfrm>
          <a:prstGeom prst="rect">
            <a:avLst/>
          </a:prstGeom>
        </p:spPr>
      </p:pic>
      <p:sp>
        <p:nvSpPr>
          <p:cNvPr id="20" name="Text Placeholder 14"/>
          <p:cNvSpPr txBox="1">
            <a:spLocks/>
          </p:cNvSpPr>
          <p:nvPr/>
        </p:nvSpPr>
        <p:spPr>
          <a:xfrm>
            <a:off x="495300" y="4137518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Spell Check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" y="4402280"/>
            <a:ext cx="11201400" cy="11387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creating the slides, select all data on each slide individually (using CTRL + A) and set the default language as the Language (UK/US) required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This does not work for TABLES, which need to be separately selected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this exercise, carry out a spell check </a:t>
            </a:r>
          </a:p>
          <a:p>
            <a:pPr marL="403225" lvl="1" indent="-174625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F7 is the shortcut for Spell Check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Spell Check does not work for Word Art or Charts/Graphs – be careful when entering text in a chart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400" y="5840459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24382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points to be considered while creating slides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When including pictures in a presentation, adopt the following to ensure</a:t>
            </a:r>
            <a:br>
              <a:rPr lang="en-IN" dirty="0"/>
            </a:br>
            <a:r>
              <a:rPr lang="en-IN" dirty="0"/>
              <a:t>that the file size does not increase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ALWAYS USE PLACEHOLDERS to enter text anywhere on the slide (press CTRL + M to get a new slide and pick the placeholder from there)</a:t>
            </a:r>
          </a:p>
          <a:p>
            <a:r>
              <a:rPr lang="en-IN" dirty="0"/>
              <a:t>When adding slides from another pack or file DO NOT select KEEP SOURCE FORMATTING</a:t>
            </a:r>
          </a:p>
          <a:p>
            <a:r>
              <a:rPr lang="en-IN" dirty="0"/>
              <a:t>DO NOT ADD MASTER SLIDES to this template</a:t>
            </a:r>
          </a:p>
          <a:p>
            <a:r>
              <a:rPr lang="en-IN" dirty="0"/>
              <a:t>Decide on colour schemes before starting out to ensure consistency</a:t>
            </a:r>
          </a:p>
          <a:p>
            <a:r>
              <a:rPr lang="en-IN" dirty="0"/>
              <a:t>Use this template in conjunction with TSC FORMATTING GUIDELINES and SOURCE WRITING GUIDELINES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24600" y="1600201"/>
            <a:ext cx="5295900" cy="1604792"/>
          </a:xfrm>
        </p:spPr>
        <p:txBody>
          <a:bodyPr/>
          <a:lstStyle/>
          <a:p>
            <a:r>
              <a:rPr lang="en-IN" dirty="0"/>
              <a:t>While using an AutoShape, do not paste a text box on top of the AutoShape – press F2 to insert text</a:t>
            </a:r>
          </a:p>
          <a:p>
            <a:r>
              <a:rPr lang="en-IN" dirty="0"/>
              <a:t>AutoShapes can be filled with colours as per the colour scheme chosen – make sure that these are in line with overall aesthetics of the template</a:t>
            </a:r>
          </a:p>
          <a:p>
            <a:r>
              <a:rPr lang="en-IN" dirty="0"/>
              <a:t>Text should be word wrapped within the auto shape</a:t>
            </a:r>
          </a:p>
          <a:p>
            <a:r>
              <a:rPr lang="en-IN" dirty="0"/>
              <a:t>It is a good practice to resize auto shapes </a:t>
            </a:r>
          </a:p>
          <a:p>
            <a:r>
              <a:rPr lang="en-IN" dirty="0"/>
              <a:t>GRADIENT and SHADING are NOT allowed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127296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Other Points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469928" y="2601988"/>
            <a:ext cx="237308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b="1" dirty="0"/>
              <a:t>picture on </a:t>
            </a:r>
            <a:r>
              <a:rPr lang="en-US" sz="1200" b="1" dirty="0" smtClean="0"/>
              <a:t>the desktop </a:t>
            </a:r>
            <a:r>
              <a:rPr lang="en-US" sz="1200" b="1" dirty="0"/>
              <a:t>and </a:t>
            </a:r>
            <a:r>
              <a:rPr lang="en-US" sz="1200" b="1" dirty="0" smtClean="0"/>
              <a:t>use </a:t>
            </a:r>
            <a:r>
              <a:rPr lang="en-US" sz="1200" b="1" dirty="0"/>
              <a:t>Insert – Picture </a:t>
            </a:r>
            <a:r>
              <a:rPr lang="en-US" sz="1200" b="1" dirty="0" smtClean="0"/>
              <a:t>– given on the toolbar above</a:t>
            </a:r>
            <a:endParaRPr lang="en-US" sz="12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0393" y="2277453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://www.printsearch.co.uk/wp-content/uploads/2014/09/E-Procurement1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9940" y="5257964"/>
            <a:ext cx="796466" cy="5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34660" y="3543435"/>
            <a:ext cx="1369176" cy="270000"/>
          </a:xfrm>
          <a:prstGeom prst="rect">
            <a:avLst/>
          </a:prstGeom>
          <a:solidFill>
            <a:schemeClr val="accent6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585" y="3994861"/>
            <a:ext cx="1369176" cy="4990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6031" y="3202469"/>
            <a:ext cx="264284" cy="264282"/>
            <a:chOff x="5807691" y="839241"/>
            <a:chExt cx="394079" cy="394079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 rot="2700000">
              <a:off x="5807690" y="98509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5807691" y="985648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80509" y="3300173"/>
            <a:ext cx="277478" cy="166578"/>
            <a:chOff x="6984565" y="1130826"/>
            <a:chExt cx="413755" cy="248391"/>
          </a:xfrm>
          <a:solidFill>
            <a:schemeClr val="accent6"/>
          </a:solidFill>
        </p:grpSpPr>
        <p:sp>
          <p:nvSpPr>
            <p:cNvPr id="16" name="Rectangle 15"/>
            <p:cNvSpPr/>
            <p:nvPr/>
          </p:nvSpPr>
          <p:spPr>
            <a:xfrm rot="2700000">
              <a:off x="6908082" y="1207309"/>
              <a:ext cx="248391" cy="95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  <p:sp>
          <p:nvSpPr>
            <p:cNvPr id="17" name="Rectangle 16"/>
            <p:cNvSpPr/>
            <p:nvPr/>
          </p:nvSpPr>
          <p:spPr>
            <a:xfrm rot="8100000">
              <a:off x="7004241" y="115915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07" t="21418" r="8915" b="66876"/>
          <a:stretch/>
        </p:blipFill>
        <p:spPr>
          <a:xfrm>
            <a:off x="8690619" y="5215577"/>
            <a:ext cx="657258" cy="57461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353585" y="3543435"/>
            <a:ext cx="1369176" cy="27000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34660" y="3995196"/>
            <a:ext cx="1369176" cy="499013"/>
          </a:xfrm>
          <a:prstGeom prst="rect">
            <a:avLst/>
          </a:prstGeom>
          <a:solidFill>
            <a:schemeClr val="accent6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8373" y="4675300"/>
            <a:ext cx="939600" cy="401238"/>
          </a:xfrm>
          <a:prstGeom prst="rect">
            <a:avLst/>
          </a:prstGeom>
        </p:spPr>
      </p:pic>
      <p:sp>
        <p:nvSpPr>
          <p:cNvPr id="25" name="Content Placeholder 4"/>
          <p:cNvSpPr txBox="1">
            <a:spLocks/>
          </p:cNvSpPr>
          <p:nvPr/>
        </p:nvSpPr>
        <p:spPr>
          <a:xfrm>
            <a:off x="10315736" y="3512236"/>
            <a:ext cx="101750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Embossed Shapes </a:t>
            </a:r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10315737" y="5902701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Multiple Line Weights in One Slide</a:t>
            </a:r>
            <a:endParaRPr lang="en-US" sz="1200" dirty="0"/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10315737" y="4078503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Breathing Space In Text Boxes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339" y="4675970"/>
            <a:ext cx="939818" cy="357846"/>
          </a:xfrm>
          <a:prstGeom prst="rect">
            <a:avLst/>
          </a:prstGeom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10315736" y="4688694"/>
            <a:ext cx="93523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No Deformed Logos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>
          <a:xfrm>
            <a:off x="10315736" y="5336684"/>
            <a:ext cx="125202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Use icons from KMS search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458627" y="5971951"/>
            <a:ext cx="1159092" cy="193899"/>
            <a:chOff x="6567588" y="5606213"/>
            <a:chExt cx="1159092" cy="19389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567588" y="5606213"/>
              <a:ext cx="1159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67588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67588" y="5800112"/>
              <a:ext cx="11590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39702" y="5971951"/>
            <a:ext cx="1159092" cy="193899"/>
            <a:chOff x="9331506" y="5606213"/>
            <a:chExt cx="1159092" cy="19389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9331506" y="560621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31506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31506" y="5800112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839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+mn-lt"/>
              </a:rPr>
              <a:t>Contents</a:t>
            </a:r>
            <a:endParaRPr lang="en-IN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300" y="2095499"/>
            <a:ext cx="5372100" cy="1126462"/>
          </a:xfrm>
        </p:spPr>
        <p:txBody>
          <a:bodyPr wrap="square">
            <a:spAutoFit/>
          </a:bodyPr>
          <a:lstStyle/>
          <a:p>
            <a:pPr>
              <a:tabLst>
                <a:tab pos="7027863" algn="r"/>
              </a:tabLst>
            </a:pPr>
            <a:r>
              <a:rPr lang="en-IN" dirty="0">
                <a:solidFill>
                  <a:srgbClr val="1E2A39"/>
                </a:solidFill>
              </a:rPr>
              <a:t>Section </a:t>
            </a:r>
            <a:r>
              <a:rPr lang="en-IN" dirty="0" smtClean="0">
                <a:solidFill>
                  <a:srgbClr val="1E2A39"/>
                </a:solidFill>
              </a:rPr>
              <a:t>1 </a:t>
            </a:r>
          </a:p>
          <a:p>
            <a:pPr>
              <a:tabLst>
                <a:tab pos="7027863" algn="r"/>
              </a:tabLst>
            </a:pPr>
            <a:r>
              <a:rPr lang="en-IN" dirty="0" smtClean="0">
                <a:solidFill>
                  <a:srgbClr val="1E2A39"/>
                </a:solidFill>
              </a:rPr>
              <a:t>Section 2</a:t>
            </a:r>
          </a:p>
          <a:p>
            <a:pPr>
              <a:tabLst>
                <a:tab pos="7027863" algn="r"/>
              </a:tabLst>
            </a:pPr>
            <a:r>
              <a:rPr lang="en-IN" dirty="0" smtClean="0">
                <a:solidFill>
                  <a:srgbClr val="1E2A39"/>
                </a:solidFill>
              </a:rPr>
              <a:t>Section 3</a:t>
            </a:r>
            <a:r>
              <a:rPr lang="en-IN" dirty="0" smtClean="0"/>
              <a:t>	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324600" y="2095499"/>
            <a:ext cx="914400" cy="1126462"/>
          </a:xfrm>
        </p:spPr>
        <p:txBody>
          <a:bodyPr/>
          <a:lstStyle/>
          <a:p>
            <a:r>
              <a:rPr lang="en-IN" b="0" dirty="0" smtClean="0"/>
              <a:t>04</a:t>
            </a:r>
          </a:p>
          <a:p>
            <a:r>
              <a:rPr lang="en-IN" b="0" dirty="0" smtClean="0"/>
              <a:t>19</a:t>
            </a:r>
          </a:p>
          <a:p>
            <a:r>
              <a:rPr lang="en-IN" b="0" dirty="0" smtClean="0"/>
              <a:t>22</a:t>
            </a:r>
            <a:endParaRPr lang="en-IN" b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4784" y="2441668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b="0" dirty="0" smtClean="0">
                <a:solidFill>
                  <a:schemeClr val="accent6"/>
                </a:solidFill>
                <a:latin typeface="+mn-lt"/>
              </a:rPr>
              <a:t>Corbel 16 Non-BOLD</a:t>
            </a:r>
            <a:endParaRPr lang="en-IN" b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442200" y="2100036"/>
            <a:ext cx="150184" cy="1126462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94669" y="2441668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dirty="0" smtClean="0">
                <a:solidFill>
                  <a:schemeClr val="accent6"/>
                </a:solidFill>
                <a:latin typeface="+mn-lt"/>
              </a:rPr>
              <a:t>Corbel </a:t>
            </a:r>
            <a:r>
              <a:rPr lang="en-IN" dirty="0">
                <a:solidFill>
                  <a:schemeClr val="accent6"/>
                </a:solidFill>
                <a:latin typeface="+mn-lt"/>
              </a:rPr>
              <a:t>16 </a:t>
            </a:r>
            <a:r>
              <a:rPr lang="en-IN" dirty="0" smtClean="0">
                <a:solidFill>
                  <a:schemeClr val="accent6"/>
                </a:solidFill>
                <a:latin typeface="+mn-lt"/>
              </a:rPr>
              <a:t>BOLD</a:t>
            </a:r>
            <a:endParaRPr lang="en-IN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992085" y="2100036"/>
            <a:ext cx="150184" cy="1126462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64219" y="5652664"/>
            <a:ext cx="9263563" cy="2769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This slide is to be used as the main contents page – add page numbers by clicking box on right</a:t>
            </a:r>
            <a:endParaRPr lang="en-US" b="1" dirty="0">
              <a:solidFill>
                <a:schemeClr val="accent6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Section Break</a:t>
            </a:r>
            <a:endParaRPr lang="en-IN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3" y="5304651"/>
            <a:ext cx="7647728" cy="553998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This slide is to be used as a separator slide between two sections of a report</a:t>
            </a:r>
          </a:p>
          <a:p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It is not necessary to provide sub-sections</a:t>
            </a:r>
            <a:endParaRPr lang="en-US" b="1" dirty="0">
              <a:solidFill>
                <a:schemeClr val="accent6"/>
              </a:solidFill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/>
            <a:r>
              <a:rPr lang="en-IN" dirty="0"/>
              <a:t>Click to enter </a:t>
            </a:r>
            <a:r>
              <a:rPr lang="en-IN" dirty="0" smtClean="0"/>
              <a:t>sub-heading </a:t>
            </a:r>
            <a:r>
              <a:rPr lang="en-IN" dirty="0"/>
              <a:t>(Corbel 12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0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title message or </a:t>
            </a:r>
            <a:r>
              <a:rPr lang="en-US" dirty="0" smtClean="0">
                <a:latin typeface="+mj-lt"/>
              </a:rPr>
              <a:t>top line </a:t>
            </a:r>
            <a:r>
              <a:rPr lang="en-US" dirty="0">
                <a:latin typeface="+mj-lt"/>
              </a:rPr>
              <a:t>should be in </a:t>
            </a:r>
            <a:r>
              <a:rPr lang="en-US" dirty="0" smtClean="0">
                <a:latin typeface="+mj-lt"/>
              </a:rPr>
              <a:t>Corbel, </a:t>
            </a:r>
            <a:r>
              <a:rPr lang="en-US" dirty="0">
                <a:latin typeface="+mj-lt"/>
              </a:rPr>
              <a:t>Font </a:t>
            </a:r>
            <a:r>
              <a:rPr lang="en-US" dirty="0" smtClean="0">
                <a:latin typeface="+mj-lt"/>
              </a:rPr>
              <a:t>22,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R30, G42, B57 and </a:t>
            </a:r>
            <a:r>
              <a:rPr lang="en-US" dirty="0">
                <a:latin typeface="+mj-lt"/>
              </a:rPr>
              <a:t>should not exceed two lines</a:t>
            </a:r>
            <a:endParaRPr lang="en-IN" dirty="0">
              <a:latin typeface="+mj-lt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Placeholder </a:t>
            </a:r>
            <a:r>
              <a:rPr lang="en-IN" dirty="0"/>
              <a:t>for Main Bullet: Unicode name </a:t>
            </a:r>
            <a:r>
              <a:rPr lang="en-IN" b="1" dirty="0"/>
              <a:t>Wingdings 3</a:t>
            </a:r>
            <a:r>
              <a:rPr lang="en-IN" dirty="0"/>
              <a:t> ,Character Code</a:t>
            </a:r>
            <a:r>
              <a:rPr lang="en-IN" b="1" dirty="0"/>
              <a:t>: 132, </a:t>
            </a:r>
            <a:r>
              <a:rPr lang="en-IN" dirty="0"/>
              <a:t>From </a:t>
            </a:r>
            <a:r>
              <a:rPr lang="en-IN" b="1" dirty="0"/>
              <a:t>Symbol (decimal</a:t>
            </a:r>
            <a:r>
              <a:rPr lang="en-IN" b="1" dirty="0" smtClean="0"/>
              <a:t>), </a:t>
            </a:r>
            <a:r>
              <a:rPr lang="en-IN" dirty="0" smtClean="0"/>
              <a:t>Size</a:t>
            </a:r>
            <a:r>
              <a:rPr lang="en-IN" b="1" dirty="0" smtClean="0"/>
              <a:t> 90</a:t>
            </a:r>
            <a:endParaRPr lang="en-IN" dirty="0"/>
          </a:p>
          <a:p>
            <a:pPr lvl="1"/>
            <a:r>
              <a:rPr lang="en-IN" dirty="0"/>
              <a:t>Sub bullet 1</a:t>
            </a:r>
          </a:p>
          <a:p>
            <a:pPr lvl="2"/>
            <a:r>
              <a:rPr lang="en-IN" dirty="0"/>
              <a:t>Sub bullet 2</a:t>
            </a:r>
          </a:p>
          <a:p>
            <a:pPr lvl="3"/>
            <a:r>
              <a:rPr lang="en-IN" dirty="0"/>
              <a:t>Sub bullet 3</a:t>
            </a:r>
          </a:p>
          <a:p>
            <a:r>
              <a:rPr lang="en-US" dirty="0"/>
              <a:t>Always use a placeholder to present any text on the </a:t>
            </a:r>
            <a:r>
              <a:rPr lang="en-US" dirty="0" smtClean="0"/>
              <a:t>slide – you </a:t>
            </a:r>
            <a:r>
              <a:rPr lang="en-US" dirty="0"/>
              <a:t>can get a placeholder by Inserting</a:t>
            </a:r>
            <a:br>
              <a:rPr lang="en-US" dirty="0"/>
            </a:br>
            <a:r>
              <a:rPr lang="en-US" dirty="0"/>
              <a:t>New Slide from the toolbar above or by using the shortcut (CTRL+M)</a:t>
            </a:r>
          </a:p>
          <a:p>
            <a:r>
              <a:rPr lang="en-US" dirty="0"/>
              <a:t>Bullets are preset and should be adjusted using the Indent buttons (as illustrated); there are three levels –</a:t>
            </a:r>
            <a:br>
              <a:rPr lang="en-US" dirty="0"/>
            </a:br>
            <a:r>
              <a:rPr lang="en-US" dirty="0"/>
              <a:t>each with preset bullets, indents and line spacing</a:t>
            </a:r>
          </a:p>
          <a:p>
            <a:r>
              <a:rPr lang="en-US" dirty="0"/>
              <a:t>To go to the second or third bullet, use the Promote/Demote buttons or Press TAB to go down to the next</a:t>
            </a:r>
            <a:br>
              <a:rPr lang="en-US" dirty="0"/>
            </a:br>
            <a:r>
              <a:rPr lang="en-US" dirty="0"/>
              <a:t>level, and SHIFT TAB to move up a level</a:t>
            </a:r>
          </a:p>
          <a:p>
            <a:r>
              <a:rPr lang="en-US" dirty="0"/>
              <a:t>Use Font </a:t>
            </a:r>
            <a:r>
              <a:rPr lang="en-US" b="1" dirty="0"/>
              <a:t>Corbel</a:t>
            </a:r>
            <a:r>
              <a:rPr lang="en-US" dirty="0"/>
              <a:t> (R</a:t>
            </a:r>
            <a:r>
              <a:rPr lang="en-US" b="1" dirty="0"/>
              <a:t>30</a:t>
            </a:r>
            <a:r>
              <a:rPr lang="en-US" dirty="0"/>
              <a:t>, G</a:t>
            </a:r>
            <a:r>
              <a:rPr lang="en-US" b="1" dirty="0"/>
              <a:t>42</a:t>
            </a:r>
            <a:r>
              <a:rPr lang="en-US" dirty="0"/>
              <a:t>, B</a:t>
            </a:r>
            <a:r>
              <a:rPr lang="en-US" b="1" dirty="0"/>
              <a:t>57</a:t>
            </a:r>
            <a:r>
              <a:rPr lang="en-US" dirty="0"/>
              <a:t>) only throughout the deck, Line Spacing 0.9, Before 6 </a:t>
            </a:r>
            <a:r>
              <a:rPr lang="en-US" dirty="0" err="1"/>
              <a:t>pt</a:t>
            </a:r>
            <a:r>
              <a:rPr lang="en-US" dirty="0"/>
              <a:t>, After 0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Font size </a:t>
            </a:r>
            <a:r>
              <a:rPr lang="en-US" b="1" dirty="0" smtClean="0"/>
              <a:t>12pt</a:t>
            </a:r>
            <a:r>
              <a:rPr lang="en-US" dirty="0" smtClean="0"/>
              <a:t> </a:t>
            </a:r>
            <a:r>
              <a:rPr lang="en-US" dirty="0"/>
              <a:t>for the first bullet and </a:t>
            </a:r>
            <a:r>
              <a:rPr lang="en-US" b="1" dirty="0" smtClean="0"/>
              <a:t>11pt</a:t>
            </a:r>
            <a:r>
              <a:rPr lang="en-US" dirty="0" smtClean="0"/>
              <a:t> </a:t>
            </a:r>
            <a:r>
              <a:rPr lang="en-US" dirty="0"/>
              <a:t>for subsequent bullets </a:t>
            </a:r>
          </a:p>
          <a:p>
            <a:r>
              <a:rPr lang="en-US" dirty="0"/>
              <a:t>The Source box should not be moved – need to be left aligned </a:t>
            </a:r>
          </a:p>
          <a:p>
            <a:pPr lvl="1"/>
            <a:r>
              <a:rPr lang="en-IN" dirty="0"/>
              <a:t>Always write “Source” irrespective of the number of points/sources; do not write “Note” – add notes using the below format </a:t>
            </a:r>
            <a:endParaRPr lang="en-US" dirty="0"/>
          </a:p>
          <a:p>
            <a:r>
              <a:rPr lang="en-US" dirty="0"/>
              <a:t>You can resize this placeholder, use an outline colour and fill colour within the box too;</a:t>
            </a:r>
            <a:br>
              <a:rPr lang="en-US" dirty="0"/>
            </a:br>
            <a:r>
              <a:rPr lang="en-US" dirty="0"/>
              <a:t>however, colours should be in line with the overall theme/colour scheme used in this template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GREEN (</a:t>
            </a:r>
            <a:r>
              <a:rPr lang="en-US" b="1" dirty="0">
                <a:solidFill>
                  <a:srgbClr val="7CCC4E"/>
                </a:solidFill>
              </a:rPr>
              <a:t>RG</a:t>
            </a:r>
            <a:r>
              <a:rPr lang="en-US" b="1" dirty="0">
                <a:solidFill>
                  <a:schemeClr val="accent6"/>
                </a:solidFill>
              </a:rPr>
              <a:t>B – 124, 204, 78) </a:t>
            </a:r>
            <a:r>
              <a:rPr lang="en-US" dirty="0"/>
              <a:t>colour to highlight text on a slide</a:t>
            </a:r>
            <a:endParaRPr lang="en-IN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995048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Roadmap RGB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– R0, G114,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B102;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C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apitalize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First Letter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of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Each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ord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and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Leave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Other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etters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owercase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1609725"/>
            <a:ext cx="2518229" cy="1558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9930" y="3303018"/>
            <a:ext cx="640556" cy="333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73520" y="3340439"/>
            <a:ext cx="774573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Promote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0667" y="3340439"/>
            <a:ext cx="736227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Demote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3752507"/>
            <a:ext cx="2518229" cy="1624805"/>
          </a:xfrm>
          <a:prstGeom prst="rect">
            <a:avLst/>
          </a:prstGeom>
        </p:spPr>
      </p:pic>
      <p:sp>
        <p:nvSpPr>
          <p:cNvPr id="13" name="Footer Placeholder 7"/>
          <p:cNvSpPr txBox="1">
            <a:spLocks/>
          </p:cNvSpPr>
          <p:nvPr/>
        </p:nvSpPr>
        <p:spPr>
          <a:xfrm>
            <a:off x="4283448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3)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4)</a:t>
            </a: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8071597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5)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6)</a:t>
            </a:r>
          </a:p>
        </p:txBody>
      </p:sp>
      <p:sp>
        <p:nvSpPr>
          <p:cNvPr id="19" name="Footer Placeholder 7"/>
          <p:cNvSpPr txBox="1">
            <a:spLocks/>
          </p:cNvSpPr>
          <p:nvPr/>
        </p:nvSpPr>
        <p:spPr>
          <a:xfrm>
            <a:off x="495300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1)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2)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39750" y="5888268"/>
            <a:ext cx="177988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Use for NOTES</a:t>
            </a:r>
            <a:endParaRPr lang="en-GB" sz="12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750" y="5896767"/>
            <a:ext cx="0" cy="269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the </a:t>
            </a:r>
            <a:r>
              <a:rPr lang="en-US" dirty="0" smtClean="0"/>
              <a:t>objective </a:t>
            </a:r>
            <a:r>
              <a:rPr lang="en-US" dirty="0"/>
              <a:t>and </a:t>
            </a:r>
            <a:r>
              <a:rPr lang="en-US" dirty="0" smtClean="0"/>
              <a:t>scope </a:t>
            </a:r>
            <a:r>
              <a:rPr lang="en-US" dirty="0"/>
              <a:t>slide</a:t>
            </a:r>
            <a:endParaRPr lang="en-IN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1185"/>
              </p:ext>
            </p:extLst>
          </p:nvPr>
        </p:nvGraphicFramePr>
        <p:xfrm>
          <a:off x="495300" y="1600200"/>
          <a:ext cx="11201400" cy="359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01400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develop an understanding of the following: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Key market segments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Market trends and drivers (opportunities for each segment)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Key challenges and risks at the overall and product segment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assess the competitive landscape and market positioning of various players based on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 the</a:t>
                      </a:r>
                      <a:b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following parameters:</a:t>
                      </a:r>
                      <a:endParaRPr lang="en-US" altLang="zh-CN" sz="1400" b="1" kern="12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Products and services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Financial health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Strategic initiatives 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rgbClr val="000000"/>
                          </a:solidFill>
                        </a:rPr>
                        <a:t>Strengths and weaknesses</a:t>
                      </a:r>
                      <a:endParaRPr 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/>
                        <a:t>Geography</a:t>
                      </a:r>
                    </a:p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/>
                        <a:t>Product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457" y="2084516"/>
            <a:ext cx="2823262" cy="183336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33019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Objective and Scope Slide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2076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colours only from the ‘Custom </a:t>
            </a:r>
            <a:r>
              <a:rPr lang="en-US" dirty="0" smtClean="0"/>
              <a:t>Colours</a:t>
            </a:r>
            <a:r>
              <a:rPr lang="en-US" dirty="0"/>
              <a:t>’ menu under ‘Shape Fill’. Do not use colours under ‘Theme Colours’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341714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</a:t>
            </a:r>
            <a:r>
              <a:rPr lang="en-US" dirty="0" smtClean="0">
                <a:solidFill>
                  <a:schemeClr val="accent1"/>
                </a:solidFill>
              </a:rPr>
              <a:t>Palette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1542" y="2095591"/>
            <a:ext cx="1705053" cy="791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986204" y="2973490"/>
            <a:ext cx="1779888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1: </a:t>
            </a:r>
            <a:r>
              <a:rPr lang="en-GB" sz="1200" dirty="0" smtClean="0">
                <a:latin typeface="+mj-lt"/>
              </a:rPr>
              <a:t>Select the shape</a:t>
            </a:r>
          </a:p>
          <a:p>
            <a:pPr defTabSz="503238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2: </a:t>
            </a:r>
            <a:r>
              <a:rPr lang="en-GB" sz="1200" dirty="0" smtClean="0">
                <a:latin typeface="+mj-lt"/>
              </a:rPr>
              <a:t>Go to Shape fill in 	Format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3: </a:t>
            </a:r>
            <a:r>
              <a:rPr lang="en-GB" sz="1200" dirty="0" smtClean="0">
                <a:latin typeface="+mj-lt"/>
              </a:rPr>
              <a:t>Select the colour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602981" y="3775332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7027863" algn="r"/>
              </a:tabLst>
            </a:pPr>
            <a:r>
              <a:rPr lang="en-IN" b="0" dirty="0" smtClean="0">
                <a:solidFill>
                  <a:schemeClr val="accent6"/>
                </a:solidFill>
              </a:rPr>
              <a:t>Colours to be used</a:t>
            </a:r>
            <a:endParaRPr lang="en-IN" b="0" dirty="0">
              <a:solidFill>
                <a:schemeClr val="accent6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8300397" y="3589020"/>
            <a:ext cx="119705" cy="815823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49" t="5494" r="62356" b="74943"/>
          <a:stretch/>
        </p:blipFill>
        <p:spPr>
          <a:xfrm>
            <a:off x="6324600" y="2091697"/>
            <a:ext cx="1905000" cy="23131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45581" y="2818015"/>
            <a:ext cx="1653540" cy="77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869" y="2091697"/>
            <a:ext cx="971731" cy="25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15205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 rot="10800000" flipV="1">
            <a:off x="6934185" y="1792353"/>
            <a:ext cx="1017330" cy="960140"/>
          </a:xfrm>
          <a:prstGeom prst="diamond">
            <a:avLst/>
          </a:prstGeom>
          <a:solidFill>
            <a:srgbClr val="338E8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133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 rot="10800000" flipV="1">
            <a:off x="7467577" y="2425221"/>
            <a:ext cx="1017330" cy="960140"/>
          </a:xfrm>
          <a:prstGeom prst="diamond">
            <a:avLst/>
          </a:prstGeom>
          <a:solidFill>
            <a:srgbClr val="33BEA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 flipV="1">
            <a:off x="6934186" y="3058089"/>
            <a:ext cx="1017330" cy="960140"/>
          </a:xfrm>
          <a:prstGeom prst="diamond">
            <a:avLst/>
          </a:prstGeom>
          <a:solidFill>
            <a:srgbClr val="6E778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 rot="10800000" flipV="1">
            <a:off x="7467578" y="3690957"/>
            <a:ext cx="1017330" cy="960140"/>
          </a:xfrm>
          <a:prstGeom prst="diamond">
            <a:avLst/>
          </a:prstGeom>
          <a:solidFill>
            <a:srgbClr val="434C5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67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6934186" y="4323825"/>
            <a:ext cx="1017330" cy="960140"/>
          </a:xfrm>
          <a:prstGeom prst="diamond">
            <a:avLst/>
          </a:prstGeom>
          <a:solidFill>
            <a:srgbClr val="B5C6CD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 flipV="1">
            <a:off x="7467578" y="4956693"/>
            <a:ext cx="1017330" cy="960140"/>
          </a:xfrm>
          <a:prstGeom prst="diamond">
            <a:avLst/>
          </a:prstGeom>
          <a:solidFill>
            <a:srgbClr val="96D67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214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8000970" y="1792353"/>
            <a:ext cx="1017330" cy="960140"/>
          </a:xfrm>
          <a:prstGeom prst="diamond">
            <a:avLst/>
          </a:prstGeom>
          <a:solidFill>
            <a:srgbClr val="66AAA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 rot="10800000" flipV="1">
            <a:off x="8534362" y="2425221"/>
            <a:ext cx="1017330" cy="960140"/>
          </a:xfrm>
          <a:prstGeom prst="diamond">
            <a:avLst/>
          </a:prstGeom>
          <a:solidFill>
            <a:srgbClr val="66CEC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8000971" y="3058089"/>
            <a:ext cx="1017330" cy="960140"/>
          </a:xfrm>
          <a:prstGeom prst="diamond">
            <a:avLst/>
          </a:prstGeom>
          <a:solidFill>
            <a:srgbClr val="9299A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 rot="10800000" flipV="1">
            <a:off x="8534363" y="3690957"/>
            <a:ext cx="1017330" cy="960140"/>
          </a:xfrm>
          <a:prstGeom prst="diamond">
            <a:avLst/>
          </a:prstGeom>
          <a:solidFill>
            <a:srgbClr val="6C737E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126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 rot="10800000" flipV="1">
            <a:off x="8000971" y="4323825"/>
            <a:ext cx="1017330" cy="960140"/>
          </a:xfrm>
          <a:prstGeom prst="diamond">
            <a:avLst/>
          </a:prstGeom>
          <a:solidFill>
            <a:srgbClr val="C7D4D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218</a:t>
            </a:r>
            <a:endParaRPr lang="en-IN" sz="105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 rot="10800000" flipV="1">
            <a:off x="8534363" y="4956693"/>
            <a:ext cx="1017330" cy="960140"/>
          </a:xfrm>
          <a:prstGeom prst="diamond">
            <a:avLst/>
          </a:prstGeom>
          <a:solidFill>
            <a:srgbClr val="B0E09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177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149</a:t>
            </a:r>
            <a:endParaRPr lang="en-IN" sz="105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 rot="10800000" flipV="1">
            <a:off x="9067755" y="1792354"/>
            <a:ext cx="1017330" cy="960140"/>
          </a:xfrm>
          <a:prstGeom prst="diamond">
            <a:avLst/>
          </a:prstGeom>
          <a:solidFill>
            <a:srgbClr val="99C7C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194</a:t>
            </a:r>
            <a:endParaRPr lang="en-IN" sz="105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 flipV="1">
            <a:off x="9601147" y="2425222"/>
            <a:ext cx="1017330" cy="960140"/>
          </a:xfrm>
          <a:prstGeom prst="diamond">
            <a:avLst/>
          </a:prstGeom>
          <a:solidFill>
            <a:srgbClr val="99DFD7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215</a:t>
            </a:r>
            <a:endParaRPr lang="en-IN" sz="105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 rot="10800000" flipV="1">
            <a:off x="9067756" y="3058090"/>
            <a:ext cx="1017330" cy="960140"/>
          </a:xfrm>
          <a:prstGeom prst="diamond">
            <a:avLst/>
          </a:prstGeom>
          <a:solidFill>
            <a:srgbClr val="B7BAB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191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 rot="10800000" flipV="1">
            <a:off x="9601148" y="3690958"/>
            <a:ext cx="1017330" cy="960140"/>
          </a:xfrm>
          <a:prstGeom prst="diamond">
            <a:avLst/>
          </a:prstGeom>
          <a:solidFill>
            <a:srgbClr val="989FA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 rot="10800000" flipV="1">
            <a:off x="9067756" y="4323826"/>
            <a:ext cx="1017330" cy="960140"/>
          </a:xfrm>
          <a:prstGeom prst="diamond">
            <a:avLst/>
          </a:prstGeom>
          <a:solidFill>
            <a:srgbClr val="DAE3E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218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230</a:t>
            </a:r>
            <a:endParaRPr lang="en-IN" sz="105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10800000" flipV="1">
            <a:off x="9601148" y="4956693"/>
            <a:ext cx="1017330" cy="960140"/>
          </a:xfrm>
          <a:prstGeom prst="diamond">
            <a:avLst/>
          </a:prstGeom>
          <a:solidFill>
            <a:srgbClr val="CBEBB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203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184</a:t>
            </a:r>
            <a:endParaRPr lang="en-IN" sz="105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10134540" y="1792354"/>
            <a:ext cx="1017330" cy="960140"/>
          </a:xfrm>
          <a:prstGeom prst="diamond">
            <a:avLst/>
          </a:prstGeom>
          <a:solidFill>
            <a:srgbClr val="CCE3E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224</a:t>
            </a:r>
            <a:endParaRPr lang="en-IN" sz="105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 rot="10800000" flipV="1">
            <a:off x="10667936" y="2425222"/>
            <a:ext cx="1017330" cy="960140"/>
          </a:xfrm>
          <a:prstGeom prst="diamond">
            <a:avLst/>
          </a:prstGeom>
          <a:solidFill>
            <a:srgbClr val="CCEFEB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235</a:t>
            </a:r>
            <a:endParaRPr lang="en-IN" sz="105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0800000" flipV="1">
            <a:off x="10134541" y="3058090"/>
            <a:ext cx="1017330" cy="960140"/>
          </a:xfrm>
          <a:prstGeom prst="diamond">
            <a:avLst/>
          </a:prstGeom>
          <a:solidFill>
            <a:srgbClr val="DBDDD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223</a:t>
            </a:r>
            <a:endParaRPr lang="en-IN" sz="1050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0667936" y="3690958"/>
            <a:ext cx="1017330" cy="960140"/>
          </a:xfrm>
          <a:prstGeom prst="diamond">
            <a:avLst/>
          </a:prstGeom>
          <a:solidFill>
            <a:srgbClr val="CACDD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205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210</a:t>
            </a:r>
            <a:endParaRPr lang="en-IN" sz="105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 rot="10800000" flipV="1">
            <a:off x="10134541" y="4323826"/>
            <a:ext cx="1017330" cy="960140"/>
          </a:xfrm>
          <a:prstGeom prst="diamond">
            <a:avLst/>
          </a:prstGeom>
          <a:solidFill>
            <a:srgbClr val="ECF1F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236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241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243</a:t>
            </a:r>
            <a:endParaRPr lang="en-IN" sz="105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 rot="10800000" flipV="1">
            <a:off x="10667936" y="4956694"/>
            <a:ext cx="1017330" cy="960140"/>
          </a:xfrm>
          <a:prstGeom prst="diamond">
            <a:avLst/>
          </a:prstGeom>
          <a:solidFill>
            <a:srgbClr val="E5F5DC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229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245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latin typeface="+mj-lt"/>
              </a:rPr>
              <a:t>220</a:t>
            </a:r>
            <a:endParaRPr lang="en-IN" sz="105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 rot="10800000" flipV="1">
            <a:off x="5867400" y="1792353"/>
            <a:ext cx="1017330" cy="960140"/>
          </a:xfrm>
          <a:prstGeom prst="diamond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 rot="10800000" flipV="1">
            <a:off x="6400792" y="2425221"/>
            <a:ext cx="1017330" cy="960140"/>
          </a:xfrm>
          <a:prstGeom prst="diamond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 rot="10800000" flipV="1">
            <a:off x="5867401" y="3058089"/>
            <a:ext cx="1017330" cy="960140"/>
          </a:xfrm>
          <a:prstGeom prst="diamond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85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 rot="10800000" flipV="1">
            <a:off x="6400794" y="3690957"/>
            <a:ext cx="1017330" cy="960140"/>
          </a:xfrm>
          <a:prstGeom prst="diamond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30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42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 rot="10800000" flipV="1">
            <a:off x="5867401" y="4323825"/>
            <a:ext cx="1017330" cy="960140"/>
          </a:xfrm>
          <a:prstGeom prst="diamond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162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 rot="10800000" flipV="1">
            <a:off x="6400794" y="4956693"/>
            <a:ext cx="1017330" cy="960140"/>
          </a:xfrm>
          <a:prstGeom prst="diamond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RGBs for the colours that can be used for projects done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template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29202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Palette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753575" y="1270753"/>
            <a:ext cx="5972153" cy="43088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Any of these colours can be used; </a:t>
            </a:r>
            <a:r>
              <a:rPr lang="en-US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white text should be used on dark backgrounds, whereas black text should be used on light backgrounds</a:t>
            </a:r>
            <a:endParaRPr lang="en-GB" sz="1400" b="1" dirty="0">
              <a:solidFill>
                <a:schemeClr val="accent6"/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07205" y="2093964"/>
            <a:ext cx="1571632" cy="914400"/>
            <a:chOff x="507205" y="2181047"/>
            <a:chExt cx="1571632" cy="914400"/>
          </a:xfrm>
        </p:grpSpPr>
        <p:sp>
          <p:nvSpPr>
            <p:cNvPr id="96" name="Rectangle 95"/>
            <p:cNvSpPr/>
            <p:nvPr/>
          </p:nvSpPr>
          <p:spPr>
            <a:xfrm>
              <a:off x="1164437" y="2181047"/>
              <a:ext cx="914400" cy="914400"/>
            </a:xfrm>
            <a:prstGeom prst="rect">
              <a:avLst/>
            </a:prstGeom>
            <a:solidFill>
              <a:srgbClr val="CCE3E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00129" y="2181047"/>
              <a:ext cx="914400" cy="914400"/>
            </a:xfrm>
            <a:prstGeom prst="rect">
              <a:avLst/>
            </a:prstGeom>
            <a:solidFill>
              <a:srgbClr val="99C7C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821" y="2181047"/>
              <a:ext cx="914400" cy="914400"/>
            </a:xfrm>
            <a:prstGeom prst="rect">
              <a:avLst/>
            </a:prstGeom>
            <a:solidFill>
              <a:srgbClr val="66AAA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1513" y="2181047"/>
              <a:ext cx="914400" cy="914400"/>
            </a:xfrm>
            <a:prstGeom prst="rect">
              <a:avLst/>
            </a:prstGeom>
            <a:solidFill>
              <a:srgbClr val="338E8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7205" y="2181047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07205" y="3413199"/>
            <a:ext cx="1571632" cy="914400"/>
            <a:chOff x="507205" y="3500282"/>
            <a:chExt cx="1571632" cy="914400"/>
          </a:xfrm>
        </p:grpSpPr>
        <p:sp>
          <p:nvSpPr>
            <p:cNvPr id="102" name="Rectangle 101"/>
            <p:cNvSpPr/>
            <p:nvPr/>
          </p:nvSpPr>
          <p:spPr>
            <a:xfrm>
              <a:off x="1164437" y="3500282"/>
              <a:ext cx="914400" cy="914400"/>
            </a:xfrm>
            <a:prstGeom prst="rect">
              <a:avLst/>
            </a:prstGeom>
            <a:solidFill>
              <a:srgbClr val="CCEFEB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00129" y="3500282"/>
              <a:ext cx="914400" cy="914400"/>
            </a:xfrm>
            <a:prstGeom prst="rect">
              <a:avLst/>
            </a:prstGeom>
            <a:solidFill>
              <a:srgbClr val="99DFD7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35821" y="3500282"/>
              <a:ext cx="914400" cy="914400"/>
            </a:xfrm>
            <a:prstGeom prst="rect">
              <a:avLst/>
            </a:prstGeom>
            <a:solidFill>
              <a:srgbClr val="66CEC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1513" y="3500282"/>
              <a:ext cx="914400" cy="914400"/>
            </a:xfrm>
            <a:prstGeom prst="rect">
              <a:avLst/>
            </a:prstGeom>
            <a:solidFill>
              <a:srgbClr val="33BEA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7205" y="35002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07205" y="4716812"/>
            <a:ext cx="1571632" cy="914400"/>
            <a:chOff x="507205" y="4803895"/>
            <a:chExt cx="1571632" cy="914400"/>
          </a:xfrm>
        </p:grpSpPr>
        <p:sp>
          <p:nvSpPr>
            <p:cNvPr id="108" name="Rectangle 107"/>
            <p:cNvSpPr/>
            <p:nvPr/>
          </p:nvSpPr>
          <p:spPr>
            <a:xfrm>
              <a:off x="1164437" y="4803895"/>
              <a:ext cx="914400" cy="914400"/>
            </a:xfrm>
            <a:prstGeom prst="rect">
              <a:avLst/>
            </a:prstGeom>
            <a:solidFill>
              <a:srgbClr val="DBDDD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00129" y="4803895"/>
              <a:ext cx="914400" cy="914400"/>
            </a:xfrm>
            <a:prstGeom prst="rect">
              <a:avLst/>
            </a:prstGeom>
            <a:solidFill>
              <a:srgbClr val="B7BAB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35821" y="4803895"/>
              <a:ext cx="914400" cy="914400"/>
            </a:xfrm>
            <a:prstGeom prst="rect">
              <a:avLst/>
            </a:prstGeom>
            <a:solidFill>
              <a:srgbClr val="9299A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1513" y="4803895"/>
              <a:ext cx="914400" cy="914400"/>
            </a:xfrm>
            <a:prstGeom prst="rect">
              <a:avLst/>
            </a:prstGeom>
            <a:solidFill>
              <a:srgbClr val="6E778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7205" y="4803895"/>
              <a:ext cx="914400" cy="9144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38452" y="2093964"/>
            <a:ext cx="1571632" cy="914400"/>
            <a:chOff x="2838452" y="2181047"/>
            <a:chExt cx="1571632" cy="914400"/>
          </a:xfrm>
        </p:grpSpPr>
        <p:sp>
          <p:nvSpPr>
            <p:cNvPr id="114" name="Rectangle 113"/>
            <p:cNvSpPr/>
            <p:nvPr/>
          </p:nvSpPr>
          <p:spPr>
            <a:xfrm>
              <a:off x="3495684" y="2181047"/>
              <a:ext cx="914400" cy="914400"/>
            </a:xfrm>
            <a:prstGeom prst="rect">
              <a:avLst/>
            </a:prstGeom>
            <a:solidFill>
              <a:srgbClr val="CACDD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31376" y="2181047"/>
              <a:ext cx="914400" cy="914400"/>
            </a:xfrm>
            <a:prstGeom prst="rect">
              <a:avLst/>
            </a:prstGeom>
            <a:solidFill>
              <a:srgbClr val="989FA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67068" y="2181047"/>
              <a:ext cx="914400" cy="914400"/>
            </a:xfrm>
            <a:prstGeom prst="rect">
              <a:avLst/>
            </a:prstGeom>
            <a:solidFill>
              <a:srgbClr val="6C737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02760" y="2181047"/>
              <a:ext cx="914400" cy="914400"/>
            </a:xfrm>
            <a:prstGeom prst="rect">
              <a:avLst/>
            </a:prstGeom>
            <a:solidFill>
              <a:srgbClr val="434C5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38452" y="2181047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38452" y="3413199"/>
            <a:ext cx="1571632" cy="914400"/>
            <a:chOff x="2838452" y="3500282"/>
            <a:chExt cx="1571632" cy="914400"/>
          </a:xfrm>
        </p:grpSpPr>
        <p:sp>
          <p:nvSpPr>
            <p:cNvPr id="120" name="Rectangle 119"/>
            <p:cNvSpPr/>
            <p:nvPr/>
          </p:nvSpPr>
          <p:spPr>
            <a:xfrm>
              <a:off x="3495684" y="3500282"/>
              <a:ext cx="914400" cy="914400"/>
            </a:xfrm>
            <a:prstGeom prst="rect">
              <a:avLst/>
            </a:prstGeom>
            <a:solidFill>
              <a:srgbClr val="ECF1F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31376" y="3500282"/>
              <a:ext cx="914400" cy="914400"/>
            </a:xfrm>
            <a:prstGeom prst="rect">
              <a:avLst/>
            </a:prstGeom>
            <a:solidFill>
              <a:srgbClr val="DAE3E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167068" y="3500282"/>
              <a:ext cx="914400" cy="914400"/>
            </a:xfrm>
            <a:prstGeom prst="rect">
              <a:avLst/>
            </a:prstGeom>
            <a:solidFill>
              <a:srgbClr val="C7D4D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02760" y="3500282"/>
              <a:ext cx="914400" cy="914400"/>
            </a:xfrm>
            <a:prstGeom prst="rect">
              <a:avLst/>
            </a:prstGeom>
            <a:solidFill>
              <a:srgbClr val="B5C6CD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38452" y="3500282"/>
              <a:ext cx="914400" cy="91440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838452" y="4716812"/>
            <a:ext cx="1571632" cy="914400"/>
            <a:chOff x="2838452" y="4803895"/>
            <a:chExt cx="1571632" cy="914400"/>
          </a:xfrm>
        </p:grpSpPr>
        <p:sp>
          <p:nvSpPr>
            <p:cNvPr id="127" name="Rectangle 126"/>
            <p:cNvSpPr/>
            <p:nvPr/>
          </p:nvSpPr>
          <p:spPr>
            <a:xfrm>
              <a:off x="3495684" y="4803895"/>
              <a:ext cx="914400" cy="914400"/>
            </a:xfrm>
            <a:prstGeom prst="rect">
              <a:avLst/>
            </a:prstGeom>
            <a:solidFill>
              <a:srgbClr val="E5F5DC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31376" y="4803895"/>
              <a:ext cx="914400" cy="914400"/>
            </a:xfrm>
            <a:prstGeom prst="rect">
              <a:avLst/>
            </a:prstGeom>
            <a:solidFill>
              <a:srgbClr val="CBEBB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67068" y="4803895"/>
              <a:ext cx="914400" cy="914400"/>
            </a:xfrm>
            <a:prstGeom prst="rect">
              <a:avLst/>
            </a:prstGeom>
            <a:solidFill>
              <a:srgbClr val="B0E09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02760" y="4803895"/>
              <a:ext cx="914400" cy="914400"/>
            </a:xfrm>
            <a:prstGeom prst="rect">
              <a:avLst/>
            </a:prstGeom>
            <a:solidFill>
              <a:srgbClr val="96D67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38452" y="480389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507205" y="300951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Forest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7205" y="432417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Ocean Teal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07205" y="5631212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Metal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840853" y="300951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Graphite Black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840853" y="4324176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Slate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840853" y="5631212"/>
            <a:ext cx="1571632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Emerald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2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3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426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Ensure that </a:t>
            </a:r>
            <a:r>
              <a:rPr lang="en-GB" dirty="0"/>
              <a:t>content on a slide is restricted within </a:t>
            </a:r>
            <a:r>
              <a:rPr lang="en-GB" dirty="0" smtClean="0"/>
              <a:t>the</a:t>
            </a:r>
            <a:br>
              <a:rPr lang="en-GB" dirty="0" smtClean="0"/>
            </a:br>
            <a:r>
              <a:rPr lang="en-GB" dirty="0" smtClean="0"/>
              <a:t>area depicted </a:t>
            </a:r>
            <a:r>
              <a:rPr lang="en-GB" dirty="0"/>
              <a:t>in </a:t>
            </a:r>
            <a:r>
              <a:rPr lang="en-GB" dirty="0" smtClean="0"/>
              <a:t>green </a:t>
            </a:r>
            <a:r>
              <a:rPr lang="en-GB" dirty="0"/>
              <a:t>below</a:t>
            </a:r>
            <a:endParaRPr lang="en-IN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696700" y="1631369"/>
            <a:ext cx="0" cy="4517136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17423" y="69850"/>
            <a:ext cx="0" cy="121031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2040" y="349231"/>
            <a:ext cx="1889227" cy="581698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Do not use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this area for analysis </a:t>
            </a: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– it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is only for  Roadmap and 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8214" y="1600200"/>
            <a:ext cx="11390086" cy="4572001"/>
            <a:chOff x="290285" y="1600200"/>
            <a:chExt cx="11625943" cy="45720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90285" y="1600200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0285" y="6172201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2557" y="1509714"/>
            <a:ext cx="11188700" cy="4760911"/>
            <a:chOff x="502557" y="1509713"/>
            <a:chExt cx="11188700" cy="477497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6912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25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524665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Grid </a:t>
            </a:r>
            <a:r>
              <a:rPr lang="en-US" dirty="0" smtClean="0">
                <a:solidFill>
                  <a:schemeClr val="accent1"/>
                </a:solidFill>
              </a:rPr>
              <a:t>Lines and Working Area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364128" y="2874857"/>
            <a:ext cx="4953000" cy="4601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GB" sz="1400" dirty="0" smtClean="0">
                <a:latin typeface="+mj-lt"/>
              </a:rPr>
              <a:t>Guides on the left and right need to be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15.56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GB" sz="1400" dirty="0" smtClean="0">
                <a:solidFill>
                  <a:schemeClr val="accent6"/>
                </a:solidFill>
                <a:latin typeface="+mj-lt"/>
              </a:rPr>
            </a:br>
            <a:r>
              <a:rPr lang="en-GB" sz="1400" dirty="0" smtClean="0">
                <a:latin typeface="+mj-lt"/>
              </a:rPr>
              <a:t>Guide at the top is at </a:t>
            </a: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5.08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and on the bottom is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7.60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143000" y="5754373"/>
            <a:ext cx="9906000" cy="277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ebdings" pitchFamily="18" charset="2"/>
              <a:buNone/>
            </a:pP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Run through all slides and make sure that slide titles, Note boxes, and Source Boxes are at the same position</a:t>
            </a:r>
            <a:endParaRPr lang="en-GB" sz="1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Text Placeholder 14"/>
          <p:cNvSpPr txBox="1">
            <a:spLocks/>
          </p:cNvSpPr>
          <p:nvPr/>
        </p:nvSpPr>
        <p:spPr>
          <a:xfrm>
            <a:off x="2364128" y="3431650"/>
            <a:ext cx="5372100" cy="10111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5000"/>
              </a:lnSpc>
              <a:spcBef>
                <a:spcPct val="50000"/>
              </a:spcBef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You can use the Grid and Guides tool; right click on the slide, and select the Grid and Guides box</a:t>
            </a:r>
          </a:p>
          <a:p>
            <a:pPr defTabSz="914400">
              <a:lnSpc>
                <a:spcPct val="85000"/>
              </a:lnSpc>
              <a:spcBef>
                <a:spcPct val="50000"/>
              </a:spcBef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Multiple guides can be created by pressing CTRL and dragging a guide along horizontally or vertically to the desired 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428" y="2815274"/>
            <a:ext cx="1628775" cy="17240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80729" y="3806491"/>
            <a:ext cx="1648958" cy="2534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2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This is the primary working area for design and </a:t>
            </a:r>
            <a:r>
              <a:rPr lang="en-IN" sz="1400" b="1" dirty="0" smtClean="0"/>
              <a:t>content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298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(1/2)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74582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91947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37844"/>
              </p:ext>
            </p:extLst>
          </p:nvPr>
        </p:nvGraphicFramePr>
        <p:xfrm>
          <a:off x="510048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31807"/>
              </p:ext>
            </p:extLst>
          </p:nvPr>
        </p:nvGraphicFramePr>
        <p:xfrm>
          <a:off x="510048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xmlns="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918831"/>
                  </a:ext>
                </a:extLst>
              </a:tr>
            </a:tbl>
          </a:graphicData>
        </a:graphic>
      </p:graphicFrame>
      <p:sp>
        <p:nvSpPr>
          <p:cNvPr id="25" name="Text Placeholder 19">
            <a:extLst>
              <a:ext uri="{FF2B5EF4-FFF2-40B4-BE49-F238E27FC236}">
                <a16:creationId xmlns:a16="http://schemas.microsoft.com/office/drawing/2014/main" xmlns="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552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9675</TotalTime>
  <Words>1696</Words>
  <Application>Microsoft Office PowerPoint</Application>
  <PresentationFormat>Custom</PresentationFormat>
  <Paragraphs>393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 Smart Cube Theme</vt:lpstr>
      <vt:lpstr>Project Title</vt:lpstr>
      <vt:lpstr>Contents</vt:lpstr>
      <vt:lpstr>Section Break</vt:lpstr>
      <vt:lpstr>The title message or top line should be in Corbel, Font 22, R30, G42, B57 and should not exceed two lines</vt:lpstr>
      <vt:lpstr>Framework for the objective and scope slide</vt:lpstr>
      <vt:lpstr>Use colours only from the ‘Custom Colours’ menu under ‘Shape Fill’. Do not use colours under ‘Theme Colours’</vt:lpstr>
      <vt:lpstr>Refer to the RGBs for the colours that can be used for projects done using this template</vt:lpstr>
      <vt:lpstr>Ensure that content on a slide is restricted within the area depicted in green below</vt:lpstr>
      <vt:lpstr>Use only the following table options (1/2) </vt:lpstr>
      <vt:lpstr>Use only the following table options (2/2) </vt:lpstr>
      <vt:lpstr>Column charts (1/2)</vt:lpstr>
      <vt:lpstr>Column charts (2/2)</vt:lpstr>
      <vt:lpstr>Column chart themes</vt:lpstr>
      <vt:lpstr>Stacked column chart themes</vt:lpstr>
      <vt:lpstr>Pie chart themes</vt:lpstr>
      <vt:lpstr>Use the following format to write quotes; copy paste this box and change the text within</vt:lpstr>
      <vt:lpstr>Grouping, alignment and spell check of objects</vt:lpstr>
      <vt:lpstr>Other key points to be considered while creating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Smart Cube</dc:creator>
  <cp:lastModifiedBy>Devendra Tripathi</cp:lastModifiedBy>
  <cp:revision>603</cp:revision>
  <cp:lastPrinted>2018-01-11T06:47:27Z</cp:lastPrinted>
  <dcterms:created xsi:type="dcterms:W3CDTF">2017-10-26T09:28:41Z</dcterms:created>
  <dcterms:modified xsi:type="dcterms:W3CDTF">2018-03-08T06:08:18Z</dcterms:modified>
</cp:coreProperties>
</file>