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81" d="100"/>
          <a:sy n="81" d="100"/>
        </p:scale>
        <p:origin x="66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="" xmlns:a16="http://schemas.microsoft.com/office/drawing/2014/main" id="{B63F11C2-0AE0-4347-997D-77C5A14BCD75}"/>
              </a:ext>
            </a:extLst>
          </p:cNvPr>
          <p:cNvSpPr/>
          <p:nvPr/>
        </p:nvSpPr>
        <p:spPr>
          <a:xfrm flipV="1">
            <a:off x="2994660" y="-1"/>
            <a:ext cx="9197339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D4DAAC2C-42BF-48C4-9A36-48F77513BC57}"/>
              </a:ext>
            </a:extLst>
          </p:cNvPr>
          <p:cNvSpPr/>
          <p:nvPr/>
        </p:nvSpPr>
        <p:spPr>
          <a:xfrm flipV="1">
            <a:off x="-1" y="-3"/>
            <a:ext cx="12192000" cy="6858002"/>
          </a:xfrm>
          <a:custGeom>
            <a:avLst/>
            <a:gdLst>
              <a:gd name="connsiteX0" fmla="*/ 0 w 12192000"/>
              <a:gd name="connsiteY0" fmla="*/ 6858000 h 6858002"/>
              <a:gd name="connsiteX1" fmla="*/ 3012563 w 12192000"/>
              <a:gd name="connsiteY1" fmla="*/ 6858000 h 6858002"/>
              <a:gd name="connsiteX2" fmla="*/ 12192000 w 12192000"/>
              <a:gd name="connsiteY2" fmla="*/ 3802913 h 6858002"/>
              <a:gd name="connsiteX3" fmla="*/ 12192000 w 12192000"/>
              <a:gd name="connsiteY3" fmla="*/ 0 h 6858002"/>
              <a:gd name="connsiteX4" fmla="*/ 0 w 12192000"/>
              <a:gd name="connsiteY4" fmla="*/ 0 h 6858002"/>
              <a:gd name="connsiteX5" fmla="*/ 3012557 w 12192000"/>
              <a:gd name="connsiteY5" fmla="*/ 6858002 h 6858002"/>
              <a:gd name="connsiteX6" fmla="*/ 12192000 w 12192000"/>
              <a:gd name="connsiteY6" fmla="*/ 6858002 h 6858002"/>
              <a:gd name="connsiteX7" fmla="*/ 12192000 w 12192000"/>
              <a:gd name="connsiteY7" fmla="*/ 6858000 h 6858002"/>
              <a:gd name="connsiteX8" fmla="*/ 3012563 w 12192000"/>
              <a:gd name="connsiteY8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0" y="6858000"/>
                </a:moveTo>
                <a:lnTo>
                  <a:pt x="3012563" y="6858000"/>
                </a:lnTo>
                <a:lnTo>
                  <a:pt x="12192000" y="3802913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3012557" y="6858002"/>
                </a:moveTo>
                <a:lnTo>
                  <a:pt x="12192000" y="6858002"/>
                </a:lnTo>
                <a:lnTo>
                  <a:pt x="12192000" y="6858000"/>
                </a:lnTo>
                <a:lnTo>
                  <a:pt x="3012563" y="6858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7E80BB48-A89D-48C2-8286-3701882FDB2E}"/>
              </a:ext>
            </a:extLst>
          </p:cNvPr>
          <p:cNvSpPr/>
          <p:nvPr/>
        </p:nvSpPr>
        <p:spPr>
          <a:xfrm>
            <a:off x="4706679" y="1594885"/>
            <a:ext cx="7485322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9F9B4F9-E992-4404-8E0C-412738C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08" y="2442210"/>
            <a:ext cx="7588800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729EF459-E157-450F-842C-20FFB10F4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125" y="1594885"/>
            <a:ext cx="5578475" cy="38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125" y="4415606"/>
            <a:ext cx="4563461" cy="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04" y="950400"/>
            <a:ext cx="1828800" cy="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504606"/>
            <a:ext cx="7886700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="" xmlns:a16="http://schemas.microsoft.com/office/drawing/2014/main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095500"/>
            <a:ext cx="5372100" cy="6740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spcBef>
                <a:spcPts val="12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95300" y="6757072"/>
            <a:ext cx="11696700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5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499"/>
            <a:ext cx="914400" cy="6740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60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1399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A4F1874E-17B6-43A5-AEB8-E3C54A0E06D5}"/>
              </a:ext>
            </a:extLst>
          </p:cNvPr>
          <p:cNvSpPr/>
          <p:nvPr/>
        </p:nvSpPr>
        <p:spPr>
          <a:xfrm flipV="1">
            <a:off x="7223760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3343275"/>
            <a:ext cx="7115175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5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</p:spTree>
    <p:extLst>
      <p:ext uri="{BB962C8B-B14F-4D97-AF65-F5344CB8AC3E}">
        <p14:creationId xmlns:p14="http://schemas.microsoft.com/office/powerpoint/2010/main" val="29324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Column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1600200"/>
            <a:ext cx="11201400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19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0"/>
            <a:ext cx="5372100" cy="4564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0"/>
            <a:ext cx="5295900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416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9EB56A6-D3D6-4F85-8FD7-31CA6A31C3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29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47E0A3-79D6-45A1-9648-B1BE783DA0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4FAD197-5B4F-4D10-8FFE-07B361F112F7}"/>
              </a:ext>
            </a:extLst>
          </p:cNvPr>
          <p:cNvSpPr/>
          <p:nvPr/>
        </p:nvSpPr>
        <p:spPr>
          <a:xfrm flipH="1">
            <a:off x="0" y="1287780"/>
            <a:ext cx="12191998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/>
          </a:p>
        </p:txBody>
      </p:sp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074A144B-B49B-41E6-8F39-0831F503E0E4}"/>
              </a:ext>
            </a:extLst>
          </p:cNvPr>
          <p:cNvSpPr/>
          <p:nvPr/>
        </p:nvSpPr>
        <p:spPr>
          <a:xfrm>
            <a:off x="8328660" y="3558539"/>
            <a:ext cx="3863341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415925" y="3034665"/>
            <a:ext cx="90551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customised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 solutions provide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Amplifi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, our organizational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5" y="2872582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72" y="5829000"/>
            <a:ext cx="1556028" cy="5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ne Column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1600202"/>
            <a:ext cx="11201400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50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726967"/>
            <a:ext cx="973455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Insert slide title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53" y="481860"/>
            <a:ext cx="1078992" cy="38035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9381102" y="6524583"/>
            <a:ext cx="2079095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2018 </a:t>
            </a:r>
            <a:r>
              <a:rPr lang="en-US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© The Smart Cube. All Rights </a:t>
            </a: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Reserved</a:t>
            </a:r>
            <a:endParaRPr lang="en-IN" sz="800" b="1" kern="1200" dirty="0">
              <a:solidFill>
                <a:schemeClr val="tx2"/>
              </a:solidFill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="" xmlns:a16="http://schemas.microsoft.com/office/drawing/2014/main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11849267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1637468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1120140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08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Wingdings 3" panose="05040102010807070707" pitchFamily="18" charset="2"/>
        <a:buChar char="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23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3050" algn="l" defTabSz="914423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13" pos="7368" userDrawn="1">
          <p15:clr>
            <a:srgbClr val="F26B43"/>
          </p15:clr>
        </p15:guide>
        <p15:guide id="14" orient="horz" pos="1008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984" userDrawn="1">
          <p15:clr>
            <a:srgbClr val="F26B43"/>
          </p15:clr>
        </p15:guide>
        <p15:guide id="18" orient="horz" pos="30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  <p15:guide id="20" orient="horz" pos="3883" userDrawn="1">
          <p15:clr>
            <a:srgbClr val="F26B43"/>
          </p15:clr>
        </p15:guide>
        <p15:guide id="21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Placeholder </a:t>
            </a:r>
            <a:r>
              <a:rPr lang="en-IN" dirty="0"/>
              <a:t>for Main Bullet: Unicode name </a:t>
            </a:r>
            <a:r>
              <a:rPr lang="en-IN" b="1" dirty="0"/>
              <a:t>Wingdings 3</a:t>
            </a:r>
            <a:r>
              <a:rPr lang="en-IN" dirty="0"/>
              <a:t> ,Character Code</a:t>
            </a:r>
            <a:r>
              <a:rPr lang="en-IN" b="1" dirty="0"/>
              <a:t>: 132, </a:t>
            </a:r>
            <a:r>
              <a:rPr lang="en-IN" dirty="0"/>
              <a:t>From </a:t>
            </a:r>
            <a:r>
              <a:rPr lang="en-IN" b="1" dirty="0"/>
              <a:t>Symbol (decimal</a:t>
            </a:r>
            <a:r>
              <a:rPr lang="en-IN" b="1" dirty="0" smtClean="0"/>
              <a:t>), </a:t>
            </a:r>
            <a:r>
              <a:rPr lang="en-IN" dirty="0" smtClean="0"/>
              <a:t>Size</a:t>
            </a:r>
            <a:r>
              <a:rPr lang="en-IN" b="1" dirty="0" smtClean="0"/>
              <a:t> 90</a:t>
            </a:r>
            <a:endParaRPr lang="en-IN" dirty="0"/>
          </a:p>
          <a:p>
            <a:pPr lvl="1"/>
            <a:r>
              <a:rPr lang="en-IN" dirty="0"/>
              <a:t>Sub bullet 1</a:t>
            </a:r>
          </a:p>
          <a:p>
            <a:pPr lvl="2"/>
            <a:r>
              <a:rPr lang="en-IN" dirty="0"/>
              <a:t>Sub bullet 2</a:t>
            </a:r>
          </a:p>
          <a:p>
            <a:pPr lvl="3"/>
            <a:r>
              <a:rPr lang="en-IN" dirty="0"/>
              <a:t>Sub bullet 3</a:t>
            </a:r>
          </a:p>
          <a:p>
            <a:r>
              <a:rPr lang="en-US" dirty="0"/>
              <a:t>Always use a placeholder to present any text on the </a:t>
            </a:r>
            <a:r>
              <a:rPr lang="en-US" dirty="0" smtClean="0"/>
              <a:t>slide – you </a:t>
            </a:r>
            <a:r>
              <a:rPr lang="en-US" dirty="0"/>
              <a:t>can get a placeholder by Inserting</a:t>
            </a:r>
            <a:br>
              <a:rPr lang="en-US" dirty="0"/>
            </a:br>
            <a:r>
              <a:rPr lang="en-US" dirty="0"/>
              <a:t>New Slide from the toolbar above or by using the shortcut (CTRL+M)</a:t>
            </a:r>
          </a:p>
          <a:p>
            <a:r>
              <a:rPr lang="en-US" dirty="0"/>
              <a:t>Bullets are preset and should be adjusted using the Indent buttons (as illustrated); there are three levels –</a:t>
            </a:r>
            <a:br>
              <a:rPr lang="en-US" dirty="0"/>
            </a:br>
            <a:r>
              <a:rPr lang="en-US" dirty="0"/>
              <a:t>each with preset bullets, indents and line spacing</a:t>
            </a:r>
          </a:p>
          <a:p>
            <a:r>
              <a:rPr lang="en-US" dirty="0"/>
              <a:t>To go to the second or third bullet, use the Promote/Demote buttons or Press TAB to go down to the next</a:t>
            </a:r>
            <a:br>
              <a:rPr lang="en-US" dirty="0"/>
            </a:br>
            <a:r>
              <a:rPr lang="en-US" dirty="0"/>
              <a:t>level, and SHIFT TAB to move up a level</a:t>
            </a:r>
          </a:p>
          <a:p>
            <a:r>
              <a:rPr lang="en-US" dirty="0"/>
              <a:t>Use Font </a:t>
            </a:r>
            <a:r>
              <a:rPr lang="en-US" b="1" dirty="0"/>
              <a:t>Corbel</a:t>
            </a:r>
            <a:r>
              <a:rPr lang="en-US" dirty="0"/>
              <a:t> (R</a:t>
            </a:r>
            <a:r>
              <a:rPr lang="en-US" b="1" dirty="0"/>
              <a:t>30</a:t>
            </a:r>
            <a:r>
              <a:rPr lang="en-US" dirty="0"/>
              <a:t>, G</a:t>
            </a:r>
            <a:r>
              <a:rPr lang="en-US" b="1" dirty="0"/>
              <a:t>42</a:t>
            </a:r>
            <a:r>
              <a:rPr lang="en-US" dirty="0"/>
              <a:t>, B</a:t>
            </a:r>
            <a:r>
              <a:rPr lang="en-US" b="1" dirty="0"/>
              <a:t>57</a:t>
            </a:r>
            <a:r>
              <a:rPr lang="en-US" dirty="0"/>
              <a:t>) only throughout the deck, Line Spacing 0.9, Before 6 </a:t>
            </a:r>
            <a:r>
              <a:rPr lang="en-US" dirty="0" err="1"/>
              <a:t>pt</a:t>
            </a:r>
            <a:r>
              <a:rPr lang="en-US" dirty="0"/>
              <a:t>, After 0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Font size </a:t>
            </a:r>
            <a:r>
              <a:rPr lang="en-US" b="1" dirty="0" smtClean="0"/>
              <a:t>12pt</a:t>
            </a:r>
            <a:r>
              <a:rPr lang="en-US" dirty="0" smtClean="0"/>
              <a:t> </a:t>
            </a:r>
            <a:r>
              <a:rPr lang="en-US" dirty="0"/>
              <a:t>for the first bullet and </a:t>
            </a:r>
            <a:r>
              <a:rPr lang="en-US" b="1" dirty="0" smtClean="0"/>
              <a:t>11pt</a:t>
            </a:r>
            <a:r>
              <a:rPr lang="en-US" dirty="0" smtClean="0"/>
              <a:t> </a:t>
            </a:r>
            <a:r>
              <a:rPr lang="en-US" dirty="0"/>
              <a:t>for subsequent bullets </a:t>
            </a:r>
          </a:p>
          <a:p>
            <a:r>
              <a:rPr lang="en-US" dirty="0"/>
              <a:t>The Source box should not be moved – need to be left aligned </a:t>
            </a:r>
          </a:p>
          <a:p>
            <a:pPr lvl="1"/>
            <a:r>
              <a:rPr lang="en-IN" dirty="0"/>
              <a:t>Always write “Source” irrespective of the number of points/sources; do not write “Note” – add notes using the below format </a:t>
            </a:r>
            <a:endParaRPr lang="en-US" dirty="0"/>
          </a:p>
          <a:p>
            <a:r>
              <a:rPr lang="en-US" dirty="0"/>
              <a:t>You can resize this placeholder, use an outline colour and fill colour within the box too;</a:t>
            </a:r>
            <a:br>
              <a:rPr lang="en-US" dirty="0"/>
            </a:br>
            <a:r>
              <a:rPr lang="en-US" dirty="0"/>
              <a:t>however, colours should be in line with the overall theme/colour scheme used in this template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GREEN (</a:t>
            </a:r>
            <a:r>
              <a:rPr lang="en-US" b="1" dirty="0">
                <a:solidFill>
                  <a:srgbClr val="7CCC4E"/>
                </a:solidFill>
              </a:rPr>
              <a:t>RG</a:t>
            </a:r>
            <a:r>
              <a:rPr lang="en-US" b="1" dirty="0">
                <a:solidFill>
                  <a:schemeClr val="accent6"/>
                </a:solidFill>
              </a:rPr>
              <a:t>B – 124, 204, 78) </a:t>
            </a:r>
            <a:r>
              <a:rPr lang="en-US" dirty="0"/>
              <a:t>colour to highlight text on a slide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751" y="5896769"/>
            <a:ext cx="0" cy="2690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Smart Cube Theme">
  <a:themeElements>
    <a:clrScheme name="Custom 4">
      <a:dk1>
        <a:srgbClr val="1E2A39"/>
      </a:dk1>
      <a:lt1>
        <a:sysClr val="window" lastClr="FFFFFF"/>
      </a:lt1>
      <a:dk2>
        <a:srgbClr val="A5AAB0"/>
      </a:dk2>
      <a:lt2>
        <a:srgbClr val="ECF1F3"/>
      </a:lt2>
      <a:accent1>
        <a:srgbClr val="007266"/>
      </a:accent1>
      <a:accent2>
        <a:srgbClr val="00AE9B"/>
      </a:accent2>
      <a:accent3>
        <a:srgbClr val="4B5561"/>
      </a:accent3>
      <a:accent4>
        <a:srgbClr val="1E2A39"/>
      </a:accent4>
      <a:accent5>
        <a:srgbClr val="A2B8C1"/>
      </a:accent5>
      <a:accent6>
        <a:srgbClr val="7CCC4E"/>
      </a:accent6>
      <a:hlink>
        <a:srgbClr val="00AE9B"/>
      </a:hlink>
      <a:folHlink>
        <a:srgbClr val="7CCC4E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Template_Automation</Template>
  <TotalTime>4</TotalTime>
  <Words>50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 Smart Cube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Tripathi</dc:creator>
  <cp:lastModifiedBy>Devendra Tripathi</cp:lastModifiedBy>
  <cp:revision>1</cp:revision>
  <dcterms:created xsi:type="dcterms:W3CDTF">2018-02-19T05:56:14Z</dcterms:created>
  <dcterms:modified xsi:type="dcterms:W3CDTF">2018-02-19T06:00:26Z</dcterms:modified>
</cp:coreProperties>
</file>