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T Sans Narrow"/>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TSansNarrow-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regular.fntdata"/><Relationship Id="rId14" Type="http://schemas.openxmlformats.org/officeDocument/2006/relationships/font" Target="fonts/PTSansNarrow-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Introduce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Talk about contiguity.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metropolis Hastings Algorithm produces a random walk who’s stationary distribution is the distribution we’re dealing with.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solidFill>
                  <a:schemeClr val="dk2"/>
                </a:solidFill>
                <a:latin typeface="Open Sans"/>
                <a:ea typeface="Open Sans"/>
                <a:cs typeface="Open Sans"/>
                <a:sym typeface="Open Sans"/>
              </a:rPr>
              <a:t>We reproduced Ising model to practice the algorithm  because it is similar to planning congressional districts and much simpler. Ising model is a mathematical model of atoms of magnet with spins. Atoms represent precincts. Spins of atoms, which are only two, ups and downs, represent congressional districts which precincts belong to. And edges mean the precincts share a border. Also, the probability function of spin distribution of atoms are already given from physics, which we need to find out for redistricting distribution.</a:t>
            </a:r>
            <a:endParaRPr b="1" sz="1200">
              <a:solidFill>
                <a:schemeClr val="dk2"/>
              </a:solidFill>
              <a:latin typeface="Open Sans"/>
              <a:ea typeface="Open Sans"/>
              <a:cs typeface="Open Sans"/>
              <a:sym typeface="Open Sans"/>
            </a:endParaRPr>
          </a:p>
          <a:p>
            <a:pPr indent="0" lvl="0" marL="0">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Summary, by using the metropolis Hastings algorithm to approximate the Ising Model we gained insight into how we can use the Metropolis algorithm to sample from such a large space as that of all possible redistricting plans.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Shape 48"/>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Mathematics of Gerrymandering</a:t>
            </a:r>
            <a:endParaRPr/>
          </a:p>
        </p:txBody>
      </p:sp>
      <p:sp>
        <p:nvSpPr>
          <p:cNvPr id="67" name="Shape 67"/>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WXML Winter 2018</a:t>
            </a:r>
            <a:endParaRPr/>
          </a:p>
        </p:txBody>
      </p:sp>
      <p:sp>
        <p:nvSpPr>
          <p:cNvPr id="68" name="Shape 68"/>
          <p:cNvSpPr txBox="1"/>
          <p:nvPr/>
        </p:nvSpPr>
        <p:spPr>
          <a:xfrm>
            <a:off x="1031600" y="4518725"/>
            <a:ext cx="7136700" cy="52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Recap</a:t>
            </a:r>
            <a:endParaRPr/>
          </a:p>
        </p:txBody>
      </p:sp>
      <p:sp>
        <p:nvSpPr>
          <p:cNvPr id="74" name="Shape 7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a:r>
            <a:r>
              <a:rPr lang="en"/>
              <a:t>We want to sample from a space of redistricting plans via random walk along a graph (using the Metropolis-Hastings Algorithm).</a:t>
            </a:r>
            <a:endParaRPr/>
          </a:p>
          <a:p>
            <a:pPr indent="0" lvl="0" marL="0">
              <a:spcBef>
                <a:spcPts val="1600"/>
              </a:spcBef>
              <a:spcAft>
                <a:spcPts val="0"/>
              </a:spcAft>
              <a:buNone/>
            </a:pPr>
            <a:r>
              <a:rPr lang="en"/>
              <a:t>-Previously we developed our understanding of the algorithm by coding the Ising model.</a:t>
            </a:r>
            <a:endParaRPr/>
          </a:p>
          <a:p>
            <a:pPr indent="0" lvl="0" marL="0">
              <a:spcBef>
                <a:spcPts val="1600"/>
              </a:spcBef>
              <a:spcAft>
                <a:spcPts val="1600"/>
              </a:spcAft>
              <a:buNone/>
            </a:pPr>
            <a:r>
              <a:t/>
            </a:r>
            <a:endParaRPr/>
          </a:p>
        </p:txBody>
      </p:sp>
      <p:pic>
        <p:nvPicPr>
          <p:cNvPr id="75" name="Shape 75"/>
          <p:cNvPicPr preferRelativeResize="0"/>
          <p:nvPr/>
        </p:nvPicPr>
        <p:blipFill>
          <a:blip r:embed="rId3">
            <a:alphaModFix/>
          </a:blip>
          <a:stretch>
            <a:fillRect/>
          </a:stretch>
        </p:blipFill>
        <p:spPr>
          <a:xfrm>
            <a:off x="1723625" y="2493075"/>
            <a:ext cx="2406575" cy="2406575"/>
          </a:xfrm>
          <a:prstGeom prst="rect">
            <a:avLst/>
          </a:prstGeom>
          <a:noFill/>
          <a:ln>
            <a:noFill/>
          </a:ln>
        </p:spPr>
      </p:pic>
      <p:pic>
        <p:nvPicPr>
          <p:cNvPr id="76" name="Shape 76"/>
          <p:cNvPicPr preferRelativeResize="0"/>
          <p:nvPr/>
        </p:nvPicPr>
        <p:blipFill>
          <a:blip r:embed="rId4">
            <a:alphaModFix/>
          </a:blip>
          <a:stretch>
            <a:fillRect/>
          </a:stretch>
        </p:blipFill>
        <p:spPr>
          <a:xfrm>
            <a:off x="4324775" y="2493063"/>
            <a:ext cx="2342948" cy="23429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Redistricting plans</a:t>
            </a:r>
            <a:endParaRPr/>
          </a:p>
        </p:txBody>
      </p:sp>
      <p:sp>
        <p:nvSpPr>
          <p:cNvPr id="82" name="Shape 8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States have varying types of requirements for redistricting plans. Common types include: </a:t>
            </a:r>
            <a:endParaRPr/>
          </a:p>
          <a:p>
            <a:pPr indent="-342900" lvl="0" marL="457200">
              <a:spcBef>
                <a:spcPts val="1600"/>
              </a:spcBef>
              <a:spcAft>
                <a:spcPts val="0"/>
              </a:spcAft>
              <a:buSzPts val="1800"/>
              <a:buChar char="●"/>
            </a:pPr>
            <a:r>
              <a:rPr b="1" lang="en"/>
              <a:t>Contiguity</a:t>
            </a:r>
            <a:endParaRPr/>
          </a:p>
          <a:p>
            <a:pPr indent="-342900" lvl="0" marL="457200">
              <a:spcBef>
                <a:spcPts val="0"/>
              </a:spcBef>
              <a:spcAft>
                <a:spcPts val="0"/>
              </a:spcAft>
              <a:buSzPts val="1800"/>
              <a:buChar char="●"/>
            </a:pPr>
            <a:r>
              <a:rPr b="1" lang="en"/>
              <a:t>Population</a:t>
            </a:r>
            <a:endParaRPr/>
          </a:p>
          <a:p>
            <a:pPr indent="-342900" lvl="0" marL="457200">
              <a:spcBef>
                <a:spcPts val="0"/>
              </a:spcBef>
              <a:spcAft>
                <a:spcPts val="0"/>
              </a:spcAft>
              <a:buSzPts val="1800"/>
              <a:buChar char="●"/>
            </a:pPr>
            <a:r>
              <a:rPr b="1" lang="en"/>
              <a:t>Compactness</a:t>
            </a:r>
            <a:endParaRPr/>
          </a:p>
          <a:p>
            <a:pPr indent="-342900" lvl="0" marL="457200">
              <a:spcBef>
                <a:spcPts val="0"/>
              </a:spcBef>
              <a:spcAft>
                <a:spcPts val="0"/>
              </a:spcAft>
              <a:buSzPts val="1800"/>
              <a:buChar char="●"/>
            </a:pPr>
            <a:r>
              <a:rPr b="1" lang="en"/>
              <a:t>Voting Rights Act Compliance</a:t>
            </a:r>
            <a:endParaRPr/>
          </a:p>
          <a:p>
            <a:pPr indent="0" lvl="0" marL="0">
              <a:spcBef>
                <a:spcPts val="1600"/>
              </a:spcBef>
              <a:spcAft>
                <a:spcPts val="0"/>
              </a:spcAft>
              <a:buNone/>
            </a:pPr>
            <a:r>
              <a:rPr lang="en"/>
              <a:t>These requirements will be important for our model.</a:t>
            </a:r>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Iowa</a:t>
            </a:r>
            <a:endParaRPr/>
          </a:p>
        </p:txBody>
      </p:sp>
      <p:sp>
        <p:nvSpPr>
          <p:cNvPr id="88" name="Shape 88"/>
          <p:cNvSpPr txBox="1"/>
          <p:nvPr>
            <p:ph idx="1" type="body"/>
          </p:nvPr>
        </p:nvSpPr>
        <p:spPr>
          <a:xfrm>
            <a:off x="311700" y="1228625"/>
            <a:ext cx="3873900" cy="3267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chose Iowa as our first state to model because counties must be kept together (reducing the complexity of our graph) and because its redistricting laws only require us to consider a few factors in our model (contiguity, population and compactness).</a:t>
            </a:r>
            <a:endParaRPr/>
          </a:p>
          <a:p>
            <a:pPr indent="0" lvl="0" marL="0">
              <a:spcBef>
                <a:spcPts val="1600"/>
              </a:spcBef>
              <a:spcAft>
                <a:spcPts val="1600"/>
              </a:spcAft>
              <a:buNone/>
            </a:pPr>
            <a:r>
              <a:t/>
            </a:r>
            <a:endParaRPr/>
          </a:p>
        </p:txBody>
      </p:sp>
      <p:pic>
        <p:nvPicPr>
          <p:cNvPr id="89" name="Shape 89"/>
          <p:cNvPicPr preferRelativeResize="0"/>
          <p:nvPr/>
        </p:nvPicPr>
        <p:blipFill>
          <a:blip r:embed="rId3">
            <a:alphaModFix/>
          </a:blip>
          <a:stretch>
            <a:fillRect/>
          </a:stretch>
        </p:blipFill>
        <p:spPr>
          <a:xfrm>
            <a:off x="4318425" y="1319621"/>
            <a:ext cx="4583625" cy="2504250"/>
          </a:xfrm>
          <a:prstGeom prst="rect">
            <a:avLst/>
          </a:prstGeom>
          <a:noFill/>
          <a:ln>
            <a:noFill/>
          </a:ln>
        </p:spPr>
      </p:pic>
      <p:sp>
        <p:nvSpPr>
          <p:cNvPr id="90" name="Shape 90"/>
          <p:cNvSpPr txBox="1"/>
          <p:nvPr/>
        </p:nvSpPr>
        <p:spPr>
          <a:xfrm>
            <a:off x="4318425" y="4126450"/>
            <a:ext cx="7339500" cy="856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800"/>
              <a:t>Image courtesy of Duke University</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6736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Iowa Redistricting Energies</a:t>
            </a:r>
            <a:endParaRPr/>
          </a:p>
        </p:txBody>
      </p:sp>
      <p:sp>
        <p:nvSpPr>
          <p:cNvPr id="96" name="Shape 96"/>
          <p:cNvSpPr txBox="1"/>
          <p:nvPr/>
        </p:nvSpPr>
        <p:spPr>
          <a:xfrm>
            <a:off x="979700" y="1480675"/>
            <a:ext cx="6412800" cy="7482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Population energy:</a:t>
            </a:r>
            <a:endParaRPr sz="1800">
              <a:solidFill>
                <a:schemeClr val="dk2"/>
              </a:solidFill>
              <a:latin typeface="Open Sans"/>
              <a:ea typeface="Open Sans"/>
              <a:cs typeface="Open Sans"/>
              <a:sym typeface="Open Sans"/>
            </a:endParaRPr>
          </a:p>
        </p:txBody>
      </p:sp>
      <p:sp>
        <p:nvSpPr>
          <p:cNvPr id="97" name="Shape 97"/>
          <p:cNvSpPr txBox="1"/>
          <p:nvPr/>
        </p:nvSpPr>
        <p:spPr>
          <a:xfrm>
            <a:off x="979700" y="2932475"/>
            <a:ext cx="6412800" cy="7482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Compactness</a:t>
            </a:r>
            <a:r>
              <a:rPr lang="en" sz="1800">
                <a:solidFill>
                  <a:schemeClr val="dk2"/>
                </a:solidFill>
                <a:latin typeface="Open Sans"/>
                <a:ea typeface="Open Sans"/>
                <a:cs typeface="Open Sans"/>
                <a:sym typeface="Open Sans"/>
              </a:rPr>
              <a:t> energy:</a:t>
            </a:r>
            <a:endParaRPr sz="1800">
              <a:solidFill>
                <a:schemeClr val="dk2"/>
              </a:solidFill>
              <a:latin typeface="Open Sans"/>
              <a:ea typeface="Open Sans"/>
              <a:cs typeface="Open Sans"/>
              <a:sym typeface="Open Sans"/>
            </a:endParaRPr>
          </a:p>
        </p:txBody>
      </p:sp>
      <p:pic>
        <p:nvPicPr>
          <p:cNvPr id="98" name="Shape 98"/>
          <p:cNvPicPr preferRelativeResize="0"/>
          <p:nvPr/>
        </p:nvPicPr>
        <p:blipFill>
          <a:blip r:embed="rId3">
            <a:alphaModFix/>
          </a:blip>
          <a:stretch>
            <a:fillRect/>
          </a:stretch>
        </p:blipFill>
        <p:spPr>
          <a:xfrm>
            <a:off x="1843100" y="2007125"/>
            <a:ext cx="6147000" cy="868600"/>
          </a:xfrm>
          <a:prstGeom prst="rect">
            <a:avLst/>
          </a:prstGeom>
          <a:noFill/>
          <a:ln>
            <a:noFill/>
          </a:ln>
        </p:spPr>
      </p:pic>
      <p:pic>
        <p:nvPicPr>
          <p:cNvPr id="99" name="Shape 99"/>
          <p:cNvPicPr preferRelativeResize="0"/>
          <p:nvPr/>
        </p:nvPicPr>
        <p:blipFill>
          <a:blip r:embed="rId4">
            <a:alphaModFix/>
          </a:blip>
          <a:stretch>
            <a:fillRect/>
          </a:stretch>
        </p:blipFill>
        <p:spPr>
          <a:xfrm>
            <a:off x="2966100" y="3410923"/>
            <a:ext cx="3393325" cy="804500"/>
          </a:xfrm>
          <a:prstGeom prst="rect">
            <a:avLst/>
          </a:prstGeom>
          <a:noFill/>
          <a:ln>
            <a:noFill/>
          </a:ln>
        </p:spPr>
      </p:pic>
      <p:sp>
        <p:nvSpPr>
          <p:cNvPr id="100" name="Shape 100"/>
          <p:cNvSpPr txBox="1"/>
          <p:nvPr/>
        </p:nvSpPr>
        <p:spPr>
          <a:xfrm>
            <a:off x="1421725" y="4284550"/>
            <a:ext cx="4937700" cy="57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chemeClr val="dk2"/>
                </a:solidFill>
                <a:latin typeface="Open Sans"/>
                <a:ea typeface="Open Sans"/>
                <a:cs typeface="Open Sans"/>
                <a:sym typeface="Open Sans"/>
              </a:rPr>
              <a:t>We want to minimize these values.</a:t>
            </a:r>
            <a:endParaRPr b="1"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Implementing the algorithm</a:t>
            </a:r>
            <a:endParaRPr/>
          </a:p>
        </p:txBody>
      </p:sp>
      <p:sp>
        <p:nvSpPr>
          <p:cNvPr id="106" name="Shape 106"/>
          <p:cNvSpPr txBox="1"/>
          <p:nvPr>
            <p:ph idx="1" type="body"/>
          </p:nvPr>
        </p:nvSpPr>
        <p:spPr>
          <a:xfrm>
            <a:off x="311700" y="1152425"/>
            <a:ext cx="8288100" cy="1777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Use an undirected graph to represent the political map of Iowa.</a:t>
            </a:r>
            <a:endParaRPr/>
          </a:p>
          <a:p>
            <a:pPr indent="-342900" lvl="0" marL="457200" rtl="0">
              <a:spcBef>
                <a:spcPts val="0"/>
              </a:spcBef>
              <a:spcAft>
                <a:spcPts val="0"/>
              </a:spcAft>
              <a:buSzPts val="1800"/>
              <a:buChar char="●"/>
            </a:pPr>
            <a:r>
              <a:rPr lang="en"/>
              <a:t>Represent a possible redistricting plan by assigning each vertex a number from {1, 2, 3, 4}, indicating the Congressional district to which each precinct belongs.</a:t>
            </a:r>
            <a:endParaRPr/>
          </a:p>
          <a:p>
            <a:pPr indent="-342900" lvl="0" marL="457200" rtl="0">
              <a:spcBef>
                <a:spcPts val="0"/>
              </a:spcBef>
              <a:spcAft>
                <a:spcPts val="0"/>
              </a:spcAft>
              <a:buSzPts val="1800"/>
              <a:buChar char="●"/>
            </a:pPr>
            <a:r>
              <a:rPr lang="en"/>
              <a:t>Start with a random redistricting plan and proceed as follows:</a:t>
            </a:r>
            <a:endParaRPr/>
          </a:p>
          <a:p>
            <a:pPr indent="0" lvl="0" marL="0" rtl="0">
              <a:spcBef>
                <a:spcPts val="1600"/>
              </a:spcBef>
              <a:spcAft>
                <a:spcPts val="1600"/>
              </a:spcAft>
              <a:buNone/>
            </a:pPr>
            <a:r>
              <a:t/>
            </a:r>
            <a:endParaRPr sz="1400"/>
          </a:p>
        </p:txBody>
      </p:sp>
      <p:sp>
        <p:nvSpPr>
          <p:cNvPr id="107" name="Shape 107"/>
          <p:cNvSpPr txBox="1"/>
          <p:nvPr/>
        </p:nvSpPr>
        <p:spPr>
          <a:xfrm>
            <a:off x="1122975" y="2810050"/>
            <a:ext cx="7946700" cy="2040300"/>
          </a:xfrm>
          <a:prstGeom prst="rect">
            <a:avLst/>
          </a:prstGeom>
          <a:noFill/>
          <a:ln>
            <a:noFill/>
          </a:ln>
        </p:spPr>
        <p:txBody>
          <a:bodyPr anchorCtr="0" anchor="t" bIns="91425" lIns="91425" spcFirstLastPara="1" rIns="91425" wrap="square" tIns="91425">
            <a:noAutofit/>
          </a:bodyPr>
          <a:lstStyle/>
          <a:p>
            <a:pPr indent="-317500" lvl="0" marL="457200" rtl="0">
              <a:lnSpc>
                <a:spcPct val="115000"/>
              </a:lnSpc>
              <a:spcBef>
                <a:spcPts val="0"/>
              </a:spcBef>
              <a:spcAft>
                <a:spcPts val="0"/>
              </a:spcAft>
              <a:buClr>
                <a:schemeClr val="accent2"/>
              </a:buClr>
              <a:buSzPts val="1400"/>
              <a:buFont typeface="Open Sans"/>
              <a:buAutoNum type="arabicPeriod"/>
            </a:pPr>
            <a:r>
              <a:rPr lang="en">
                <a:solidFill>
                  <a:schemeClr val="accent2"/>
                </a:solidFill>
                <a:latin typeface="Open Sans"/>
                <a:ea typeface="Open Sans"/>
                <a:cs typeface="Open Sans"/>
                <a:sym typeface="Open Sans"/>
              </a:rPr>
              <a:t>Choose a similar redistricting plan which only differs from current plan</a:t>
            </a:r>
            <a:br>
              <a:rPr lang="en">
                <a:solidFill>
                  <a:schemeClr val="accent2"/>
                </a:solidFill>
                <a:latin typeface="Open Sans"/>
                <a:ea typeface="Open Sans"/>
                <a:cs typeface="Open Sans"/>
                <a:sym typeface="Open Sans"/>
              </a:rPr>
            </a:br>
            <a:r>
              <a:rPr lang="en">
                <a:solidFill>
                  <a:schemeClr val="accent2"/>
                </a:solidFill>
                <a:latin typeface="Open Sans"/>
                <a:ea typeface="Open Sans"/>
                <a:cs typeface="Open Sans"/>
                <a:sym typeface="Open Sans"/>
              </a:rPr>
              <a:t>by one precinct  as candidate for next step of random walk.</a:t>
            </a:r>
            <a:endParaRPr>
              <a:solidFill>
                <a:schemeClr val="accent2"/>
              </a:solidFill>
              <a:latin typeface="Open Sans"/>
              <a:ea typeface="Open Sans"/>
              <a:cs typeface="Open Sans"/>
              <a:sym typeface="Open Sans"/>
            </a:endParaRPr>
          </a:p>
          <a:p>
            <a:pPr indent="-317500" lvl="0" marL="457200" rtl="0">
              <a:lnSpc>
                <a:spcPct val="115000"/>
              </a:lnSpc>
              <a:spcBef>
                <a:spcPts val="0"/>
              </a:spcBef>
              <a:spcAft>
                <a:spcPts val="0"/>
              </a:spcAft>
              <a:buClr>
                <a:schemeClr val="accent2"/>
              </a:buClr>
              <a:buSzPts val="1400"/>
              <a:buFont typeface="Open Sans"/>
              <a:buAutoNum type="arabicPeriod"/>
            </a:pPr>
            <a:r>
              <a:rPr lang="en">
                <a:solidFill>
                  <a:schemeClr val="accent2"/>
                </a:solidFill>
                <a:latin typeface="Open Sans"/>
                <a:ea typeface="Open Sans"/>
                <a:cs typeface="Open Sans"/>
                <a:sym typeface="Open Sans"/>
              </a:rPr>
              <a:t>Compute the following ratio: </a:t>
            </a:r>
            <a:br>
              <a:rPr lang="en">
                <a:solidFill>
                  <a:schemeClr val="accent2"/>
                </a:solidFill>
                <a:latin typeface="Open Sans"/>
                <a:ea typeface="Open Sans"/>
                <a:cs typeface="Open Sans"/>
                <a:sym typeface="Open Sans"/>
              </a:rPr>
            </a:br>
            <a:br>
              <a:rPr lang="en">
                <a:solidFill>
                  <a:schemeClr val="accent2"/>
                </a:solidFill>
                <a:latin typeface="Open Sans"/>
                <a:ea typeface="Open Sans"/>
                <a:cs typeface="Open Sans"/>
                <a:sym typeface="Open Sans"/>
              </a:rPr>
            </a:br>
            <a:endParaRPr b="1">
              <a:solidFill>
                <a:schemeClr val="accent2"/>
              </a:solidFill>
              <a:latin typeface="Open Sans"/>
              <a:ea typeface="Open Sans"/>
              <a:cs typeface="Open Sans"/>
              <a:sym typeface="Open Sans"/>
            </a:endParaRPr>
          </a:p>
          <a:p>
            <a:pPr indent="-317500" lvl="0" marL="457200" rtl="0">
              <a:lnSpc>
                <a:spcPct val="115000"/>
              </a:lnSpc>
              <a:spcBef>
                <a:spcPts val="0"/>
              </a:spcBef>
              <a:spcAft>
                <a:spcPts val="0"/>
              </a:spcAft>
              <a:buClr>
                <a:schemeClr val="accent2"/>
              </a:buClr>
              <a:buSzPts val="1400"/>
              <a:buFont typeface="Open Sans"/>
              <a:buAutoNum type="arabicPeriod"/>
            </a:pPr>
            <a:r>
              <a:rPr lang="en">
                <a:solidFill>
                  <a:schemeClr val="accent2"/>
                </a:solidFill>
                <a:latin typeface="Open Sans"/>
                <a:ea typeface="Open Sans"/>
                <a:cs typeface="Open Sans"/>
                <a:sym typeface="Open Sans"/>
              </a:rPr>
              <a:t>Accept the candidate with probability min(ratio, 1)</a:t>
            </a:r>
            <a:endParaRPr>
              <a:solidFill>
                <a:schemeClr val="accent2"/>
              </a:solidFill>
              <a:latin typeface="Open Sans"/>
              <a:ea typeface="Open Sans"/>
              <a:cs typeface="Open Sans"/>
              <a:sym typeface="Open Sans"/>
            </a:endParaRPr>
          </a:p>
          <a:p>
            <a:pPr indent="0" lvl="0" marL="0">
              <a:spcBef>
                <a:spcPts val="1600"/>
              </a:spcBef>
              <a:spcAft>
                <a:spcPts val="0"/>
              </a:spcAft>
              <a:buNone/>
            </a:pPr>
            <a:r>
              <a:t/>
            </a:r>
            <a:endParaRPr>
              <a:solidFill>
                <a:schemeClr val="accent2"/>
              </a:solidFill>
              <a:latin typeface="Open Sans"/>
              <a:ea typeface="Open Sans"/>
              <a:cs typeface="Open Sans"/>
              <a:sym typeface="Open Sans"/>
            </a:endParaRPr>
          </a:p>
        </p:txBody>
      </p:sp>
      <p:pic>
        <p:nvPicPr>
          <p:cNvPr id="108" name="Shape 108"/>
          <p:cNvPicPr preferRelativeResize="0"/>
          <p:nvPr/>
        </p:nvPicPr>
        <p:blipFill>
          <a:blip r:embed="rId3">
            <a:alphaModFix/>
          </a:blip>
          <a:stretch>
            <a:fillRect/>
          </a:stretch>
        </p:blipFill>
        <p:spPr>
          <a:xfrm>
            <a:off x="3109675" y="3655063"/>
            <a:ext cx="3169600" cy="46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Future works</a:t>
            </a:r>
            <a:endParaRPr/>
          </a:p>
        </p:txBody>
      </p:sp>
      <p:sp>
        <p:nvSpPr>
          <p:cNvPr id="114" name="Shape 1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Compare new congressional district map to the actual map using past presidential election data to simulate results.</a:t>
            </a:r>
            <a:endParaRPr/>
          </a:p>
          <a:p>
            <a:pPr indent="-342900" lvl="0" marL="457200" rtl="0">
              <a:spcBef>
                <a:spcPts val="1600"/>
              </a:spcBef>
              <a:spcAft>
                <a:spcPts val="0"/>
              </a:spcAft>
              <a:buSzPts val="1800"/>
              <a:buChar char="●"/>
            </a:pPr>
            <a:r>
              <a:rPr lang="en"/>
              <a:t>Define majority-minority energy equation.</a:t>
            </a:r>
            <a:endParaRPr/>
          </a:p>
          <a:p>
            <a:pPr indent="-317500" lvl="1" marL="914400" rtl="0">
              <a:spcBef>
                <a:spcPts val="1600"/>
              </a:spcBef>
              <a:spcAft>
                <a:spcPts val="0"/>
              </a:spcAft>
              <a:buSzPts val="1400"/>
              <a:buChar char="○"/>
            </a:pPr>
            <a:r>
              <a:rPr lang="en"/>
              <a:t>Ensure that minorities have an equal opportunity to elect representatives of their choice.</a:t>
            </a:r>
            <a:endParaRPr/>
          </a:p>
          <a:p>
            <a:pPr indent="-342900" lvl="0" marL="457200" rtl="0">
              <a:spcBef>
                <a:spcPts val="1600"/>
              </a:spcBef>
              <a:spcAft>
                <a:spcPts val="0"/>
              </a:spcAft>
              <a:buSzPts val="1800"/>
              <a:buChar char="●"/>
            </a:pPr>
            <a:r>
              <a:rPr lang="en"/>
              <a:t>Define counties-split energy equation. </a:t>
            </a:r>
            <a:endParaRPr/>
          </a:p>
          <a:p>
            <a:pPr indent="-317500" lvl="1" marL="914400" rtl="0">
              <a:spcBef>
                <a:spcPts val="1600"/>
              </a:spcBef>
              <a:spcAft>
                <a:spcPts val="0"/>
              </a:spcAft>
              <a:buSzPts val="1400"/>
              <a:buChar char="○"/>
            </a:pPr>
            <a:r>
              <a:rPr lang="en"/>
              <a:t>Division of boundaries of cities and counties should be minimized.</a:t>
            </a:r>
            <a:endParaRPr/>
          </a:p>
          <a:p>
            <a:pPr indent="-342900" lvl="0" marL="457200" rtl="0">
              <a:spcBef>
                <a:spcPts val="1600"/>
              </a:spcBef>
              <a:spcAft>
                <a:spcPts val="1600"/>
              </a:spcAft>
              <a:buSzPts val="1800"/>
              <a:buChar char="●"/>
            </a:pPr>
            <a:r>
              <a:rPr lang="en"/>
              <a:t>Apply this to Washington state.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247025" y="1365775"/>
            <a:ext cx="8520600" cy="7074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sz="9600"/>
              <a:t>Thank you.</a:t>
            </a:r>
            <a:endParaRPr sz="9600"/>
          </a:p>
        </p:txBody>
      </p:sp>
      <p:sp>
        <p:nvSpPr>
          <p:cNvPr id="120" name="Shape 120"/>
          <p:cNvSpPr txBox="1"/>
          <p:nvPr/>
        </p:nvSpPr>
        <p:spPr>
          <a:xfrm>
            <a:off x="1525625" y="3162925"/>
            <a:ext cx="5440200" cy="17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rPr>
              <a:t>Weifan Jiang</a:t>
            </a:r>
            <a:endParaRPr sz="2400">
              <a:solidFill>
                <a:schemeClr val="dk2"/>
              </a:solidFill>
            </a:endParaRPr>
          </a:p>
          <a:p>
            <a:pPr indent="0" lvl="0" marL="0" rtl="0" algn="ctr">
              <a:spcBef>
                <a:spcPts val="0"/>
              </a:spcBef>
              <a:spcAft>
                <a:spcPts val="0"/>
              </a:spcAft>
              <a:buNone/>
            </a:pPr>
            <a:r>
              <a:rPr lang="en" sz="2400">
                <a:solidFill>
                  <a:schemeClr val="dk2"/>
                </a:solidFill>
              </a:rPr>
              <a:t>Namyoung Kim</a:t>
            </a:r>
            <a:endParaRPr sz="2400">
              <a:solidFill>
                <a:schemeClr val="dk2"/>
              </a:solidFill>
            </a:endParaRPr>
          </a:p>
          <a:p>
            <a:pPr indent="0" lvl="0" marL="0" rtl="0" algn="ctr">
              <a:spcBef>
                <a:spcPts val="0"/>
              </a:spcBef>
              <a:spcAft>
                <a:spcPts val="0"/>
              </a:spcAft>
              <a:buNone/>
            </a:pPr>
            <a:r>
              <a:rPr lang="en" sz="2400">
                <a:solidFill>
                  <a:schemeClr val="dk2"/>
                </a:solidFill>
              </a:rPr>
              <a:t> </a:t>
            </a:r>
            <a:r>
              <a:rPr lang="en" sz="2400">
                <a:solidFill>
                  <a:schemeClr val="dk2"/>
                </a:solidFill>
              </a:rPr>
              <a:t>Alex Robkin</a:t>
            </a:r>
            <a:endParaRPr sz="2400">
              <a:solidFill>
                <a:schemeClr val="dk2"/>
              </a:solidFill>
            </a:endParaRPr>
          </a:p>
          <a:p>
            <a:pPr indent="0" lvl="0" marL="0" algn="ctr">
              <a:spcBef>
                <a:spcPts val="0"/>
              </a:spcBef>
              <a:spcAft>
                <a:spcPts val="0"/>
              </a:spcAft>
              <a:buNone/>
            </a:pPr>
            <a:r>
              <a:rPr lang="en" sz="2400">
                <a:solidFill>
                  <a:schemeClr val="dk2"/>
                </a:solidFill>
              </a:rPr>
              <a:t> </a:t>
            </a:r>
            <a:r>
              <a:rPr lang="en" sz="2400">
                <a:solidFill>
                  <a:schemeClr val="dk2"/>
                </a:solidFill>
              </a:rPr>
              <a:t>Leo Segovia</a:t>
            </a:r>
            <a:endParaRPr sz="2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