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56" r:id="rId3"/>
    <p:sldId id="473" r:id="rId4"/>
    <p:sldId id="472" r:id="rId5"/>
    <p:sldId id="471" r:id="rId6"/>
    <p:sldId id="469" r:id="rId7"/>
    <p:sldId id="470" r:id="rId8"/>
    <p:sldId id="468" r:id="rId9"/>
    <p:sldId id="466" r:id="rId10"/>
    <p:sldId id="467" r:id="rId11"/>
    <p:sldId id="465" r:id="rId12"/>
    <p:sldId id="464" r:id="rId13"/>
    <p:sldId id="462" r:id="rId14"/>
    <p:sldId id="463" r:id="rId15"/>
    <p:sldId id="474" r:id="rId16"/>
    <p:sldId id="461" r:id="rId17"/>
    <p:sldId id="458" r:id="rId18"/>
    <p:sldId id="459" r:id="rId19"/>
    <p:sldId id="457" r:id="rId20"/>
    <p:sldId id="455" r:id="rId21"/>
    <p:sldId id="456" r:id="rId22"/>
    <p:sldId id="454" r:id="rId23"/>
    <p:sldId id="453" r:id="rId24"/>
    <p:sldId id="452" r:id="rId25"/>
    <p:sldId id="451" r:id="rId26"/>
    <p:sldId id="450" r:id="rId27"/>
    <p:sldId id="449" r:id="rId28"/>
    <p:sldId id="448" r:id="rId29"/>
    <p:sldId id="447" r:id="rId30"/>
    <p:sldId id="446" r:id="rId31"/>
    <p:sldId id="445" r:id="rId32"/>
    <p:sldId id="444" r:id="rId33"/>
    <p:sldId id="443" r:id="rId34"/>
    <p:sldId id="442" r:id="rId35"/>
    <p:sldId id="441" r:id="rId36"/>
    <p:sldId id="440" r:id="rId37"/>
    <p:sldId id="439" r:id="rId38"/>
    <p:sldId id="438" r:id="rId39"/>
    <p:sldId id="437" r:id="rId40"/>
    <p:sldId id="436" r:id="rId41"/>
    <p:sldId id="435" r:id="rId42"/>
    <p:sldId id="434" r:id="rId43"/>
    <p:sldId id="433" r:id="rId44"/>
    <p:sldId id="432" r:id="rId45"/>
    <p:sldId id="431" r:id="rId46"/>
    <p:sldId id="430" r:id="rId47"/>
    <p:sldId id="429" r:id="rId48"/>
    <p:sldId id="428" r:id="rId49"/>
    <p:sldId id="427" r:id="rId50"/>
    <p:sldId id="426" r:id="rId51"/>
    <p:sldId id="425" r:id="rId52"/>
    <p:sldId id="424" r:id="rId53"/>
    <p:sldId id="423" r:id="rId54"/>
    <p:sldId id="422" r:id="rId55"/>
    <p:sldId id="421" r:id="rId56"/>
    <p:sldId id="420" r:id="rId57"/>
    <p:sldId id="419" r:id="rId58"/>
    <p:sldId id="418" r:id="rId59"/>
    <p:sldId id="417" r:id="rId60"/>
    <p:sldId id="416" r:id="rId61"/>
    <p:sldId id="415" r:id="rId62"/>
    <p:sldId id="414" r:id="rId63"/>
    <p:sldId id="413" r:id="rId64"/>
    <p:sldId id="412" r:id="rId65"/>
    <p:sldId id="411" r:id="rId66"/>
    <p:sldId id="410" r:id="rId67"/>
    <p:sldId id="409" r:id="rId68"/>
    <p:sldId id="408" r:id="rId69"/>
    <p:sldId id="407" r:id="rId70"/>
    <p:sldId id="406" r:id="rId71"/>
    <p:sldId id="405" r:id="rId72"/>
    <p:sldId id="404" r:id="rId73"/>
    <p:sldId id="403" r:id="rId74"/>
    <p:sldId id="401" r:id="rId75"/>
    <p:sldId id="402" r:id="rId76"/>
    <p:sldId id="562" r:id="rId77"/>
    <p:sldId id="563" r:id="rId78"/>
    <p:sldId id="564" r:id="rId79"/>
    <p:sldId id="565" r:id="rId80"/>
    <p:sldId id="566" r:id="rId81"/>
    <p:sldId id="567" r:id="rId82"/>
    <p:sldId id="568" r:id="rId83"/>
    <p:sldId id="400" r:id="rId84"/>
    <p:sldId id="569" r:id="rId85"/>
    <p:sldId id="572" r:id="rId86"/>
    <p:sldId id="570" r:id="rId87"/>
    <p:sldId id="571" r:id="rId88"/>
    <p:sldId id="573" r:id="rId89"/>
    <p:sldId id="574" r:id="rId90"/>
    <p:sldId id="575" r:id="rId91"/>
    <p:sldId id="576" r:id="rId92"/>
    <p:sldId id="577" r:id="rId93"/>
    <p:sldId id="578" r:id="rId94"/>
    <p:sldId id="579" r:id="rId95"/>
    <p:sldId id="580" r:id="rId96"/>
    <p:sldId id="581" r:id="rId97"/>
    <p:sldId id="582" r:id="rId98"/>
    <p:sldId id="583" r:id="rId99"/>
    <p:sldId id="584" r:id="rId100"/>
    <p:sldId id="585" r:id="rId101"/>
    <p:sldId id="586" r:id="rId10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2023/2/11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96242"/>
            <a:ext cx="10515600" cy="4474845"/>
          </a:xfrm>
        </p:spPr>
        <p:txBody>
          <a:bodyPr/>
          <a:lstStyle/>
          <a:p>
            <a:pPr marL="0" indent="0">
              <a:lnSpc>
                <a:spcPct val="100000"/>
              </a:lnSpc>
              <a:buNone/>
            </a:pPr>
            <a:r>
              <a:rPr lang="zh-CN" altLang="en-US" sz="3200" dirty="0">
                <a:solidFill>
                  <a:schemeClr val="tx1"/>
                </a:solidFill>
                <a:sym typeface="+mn-ea"/>
              </a:rPr>
              <a:t>实验四：监督式分类器的学习与应用</a:t>
            </a:r>
            <a:endParaRPr lang="en-US" altLang="zh-CN" sz="3200" dirty="0">
              <a:solidFill>
                <a:schemeClr val="tx1"/>
              </a:solidFill>
              <a:sym typeface="+mn-ea"/>
            </a:endParaRPr>
          </a:p>
          <a:p>
            <a:pPr marL="0" indent="457200" algn="l" fontAlgn="auto">
              <a:lnSpc>
                <a:spcPct val="100000"/>
              </a:lnSpc>
              <a:buNone/>
            </a:pPr>
            <a:r>
              <a:rPr lang="zh-CN" altLang="en-US" sz="2400" dirty="0">
                <a:solidFill>
                  <a:schemeClr val="tx1"/>
                </a:solidFill>
                <a:sym typeface="+mn-ea"/>
              </a:rPr>
              <a:t>使用连续分类器进行词性标注；使用朴素贝叶斯分类器进行文本的分类（可借鉴网上资源寻找相关实例），要评估分类器性能。</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性别鉴定</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             last_letter = u'p'             male : female =     10.5 : 1.0</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此列表显示训练集中以 a 结尾的名字中女性是男性的 3</a:t>
            </a:r>
            <a:r>
              <a:rPr lang="en-US" altLang="zh-CN">
                <a:solidFill>
                  <a:schemeClr val="tx1">
                    <a:lumMod val="50000"/>
                  </a:schemeClr>
                </a:solidFill>
                <a:latin typeface="Times New Roman" panose="02020603050405020304" pitchFamily="18" charset="0"/>
                <a:ea typeface="宋体" panose="02010600030101010101" pitchFamily="2" charset="-122"/>
              </a:rPr>
              <a:t>6</a:t>
            </a:r>
            <a:r>
              <a:rPr lang="zh-CN" altLang="en-US">
                <a:solidFill>
                  <a:schemeClr val="tx1">
                    <a:lumMod val="50000"/>
                  </a:schemeClr>
                </a:solidFill>
                <a:latin typeface="Times New Roman" panose="02020603050405020304" pitchFamily="18" charset="0"/>
                <a:ea typeface="宋体" panose="02010600030101010101" pitchFamily="2" charset="-122"/>
              </a:rPr>
              <a:t> 倍，而以 k 结尾名字中男性是女性的 3</a:t>
            </a:r>
            <a:r>
              <a:rPr lang="en-US" altLang="zh-CN">
                <a:solidFill>
                  <a:schemeClr val="tx1">
                    <a:lumMod val="50000"/>
                  </a:schemeClr>
                </a:solidFill>
                <a:latin typeface="Times New Roman" panose="02020603050405020304" pitchFamily="18" charset="0"/>
                <a:ea typeface="宋体" panose="02010600030101010101" pitchFamily="2" charset="-122"/>
              </a:rPr>
              <a:t>0</a:t>
            </a:r>
            <a:r>
              <a:rPr lang="zh-CN" altLang="en-US">
                <a:solidFill>
                  <a:schemeClr val="tx1">
                    <a:lumMod val="50000"/>
                  </a:schemeClr>
                </a:solidFill>
                <a:latin typeface="Times New Roman" panose="02020603050405020304" pitchFamily="18" charset="0"/>
                <a:ea typeface="宋体" panose="02010600030101010101" pitchFamily="2" charset="-122"/>
              </a:rPr>
              <a:t> 倍。这些比率称为</a:t>
            </a:r>
            <a:r>
              <a:rPr lang="zh-CN" altLang="en-US" b="1">
                <a:solidFill>
                  <a:schemeClr val="tx1">
                    <a:lumMod val="50000"/>
                  </a:schemeClr>
                </a:solidFill>
                <a:latin typeface="Times New Roman" panose="02020603050405020304" pitchFamily="18" charset="0"/>
                <a:ea typeface="宋体" panose="02010600030101010101" pitchFamily="2" charset="-122"/>
              </a:rPr>
              <a:t>似然比</a:t>
            </a:r>
            <a:r>
              <a:rPr lang="zh-CN" altLang="en-US">
                <a:solidFill>
                  <a:schemeClr val="tx1">
                    <a:lumMod val="50000"/>
                  </a:schemeClr>
                </a:solidFill>
                <a:latin typeface="Times New Roman" panose="02020603050405020304" pitchFamily="18" charset="0"/>
                <a:ea typeface="宋体" panose="02010600030101010101" pitchFamily="2" charset="-122"/>
              </a:rPr>
              <a:t>，可以用于比较不同特征-结果关系。</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在处理大型语料库时，构建包含所有实例特征的</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单独</a:t>
            </a:r>
            <a:r>
              <a:rPr lang="zh-CN" altLang="en-US">
                <a:solidFill>
                  <a:schemeClr val="tx1">
                    <a:lumMod val="50000"/>
                  </a:schemeClr>
                </a:solidFill>
                <a:latin typeface="Times New Roman" panose="02020603050405020304" pitchFamily="18" charset="0"/>
                <a:ea typeface="宋体" panose="02010600030101010101" pitchFamily="2" charset="-122"/>
              </a:rPr>
              <a:t>链表会占用大量的内存。在这些情况下，使用函数 nltk.classify.apply_features，返回一个像链表但不会在内存存储所有特征集的对象：</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from nltk.classify import apply_features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 apply_features(gender_features, names[500:])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test_set = apply_features(gender_features, names[:500])</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6.7 </a:t>
            </a:r>
            <a:r>
              <a:rPr lang="zh-CN" altLang="en-US">
                <a:sym typeface="+mn-ea"/>
              </a:rPr>
              <a:t>为语言建模</a:t>
            </a:r>
            <a:r>
              <a:rPr lang="en-US" altLang="zh-CN">
                <a:sym typeface="+mn-ea"/>
              </a:rPr>
              <a:t>-</a:t>
            </a:r>
            <a:r>
              <a:rPr lang="zh-CN" altLang="en-US">
                <a:sym typeface="+mn-ea"/>
              </a:rPr>
              <a:t>模型告诉我们什么</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模型的准确性。一旦模型被认为足够准确，它就可以被用来自动预测新的语言数据信息。这些预测模型可以组合成系统，执行很多有用的语言处理任务，例如：文档分类、自动翻译、问答系统。</a:t>
            </a:r>
          </a:p>
          <a:p>
            <a:pPr marL="0" indent="0">
              <a:lnSpc>
                <a:spcPct val="105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模型告诉我们什么？</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我们需要</a:t>
            </a:r>
            <a:r>
              <a:rPr lang="zh-CN" altLang="en-US">
                <a:solidFill>
                  <a:schemeClr val="tx1">
                    <a:lumMod val="50000"/>
                  </a:schemeClr>
                </a:solidFill>
                <a:latin typeface="Times New Roman" panose="02020603050405020304" pitchFamily="18" charset="0"/>
                <a:ea typeface="宋体" panose="02010600030101010101" pitchFamily="2" charset="-122"/>
              </a:rPr>
              <a:t>理解从自动构建的模型中学到关于语言的什么是很重要的。处理语言模型时一个重要的考虑因素是描述性模型与解释性模型之间的区别。描述性模型捕获数据中的模式，但它们并不提供任何有关数据包含这些模式的原因的信息。例如：我们在表 3.1 中看到的，同义词 absolutely 和 definitely 是不能互换的：我们说 absolutely adore 而不是 definitely adore，definitely prefer 而不是 absolutely prefer。与此相反，解释性模型试图捕捉造成语言模式的属性和关系。例如：我们可能会引入一个抽象概</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6.7 </a:t>
            </a:r>
            <a:r>
              <a:rPr lang="zh-CN" altLang="en-US">
                <a:sym typeface="+mn-ea"/>
              </a:rPr>
              <a:t>为语言建模</a:t>
            </a:r>
            <a:r>
              <a:rPr lang="en-US" altLang="zh-CN">
                <a:sym typeface="+mn-ea"/>
              </a:rPr>
              <a:t>-</a:t>
            </a:r>
            <a:r>
              <a:rPr lang="zh-CN" altLang="en-US">
                <a:sym typeface="+mn-ea"/>
              </a:rPr>
              <a:t>模型告诉我们什么</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念“极性形容词”为一个具有极端意义的形容词，并对一些形容词进行分类，如：adore 和 detest 是相反的两极。我们的解释性模式将包含约束：absolutely 只能与极性形容词结合，definitely 只能与非极性形容词结合。总之，描述性模型提供数据内相关性的信息，而解释性模型再进一步假设因果关系。</a:t>
            </a:r>
          </a:p>
          <a:p>
            <a:pPr marL="0" indent="45720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大多数从语料库自动构建的模型是描述性模型；换句话说，它们可以告诉我们哪些特征与一个给定的模式或结构有关，但它们不一定能告诉我们这些特征和模式之间如何关联。如果我们的目标是理解语言模式，那么我们就可以使用哪些特征是相关的这一信息作为出发点，设计进一步的实验弄清特征与模式之间的关系。另一方面，如果我们只是对利用该模型进行预测，例如：作为一种语言处理系统的一部分，感兴趣，那么我们可以使用该模型预测新的数据，而不用担心潜在的因果关系的细节。</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选择正确的特征</a:t>
            </a:r>
          </a:p>
          <a:p>
            <a:pPr marL="0" indent="360045">
              <a:lnSpc>
                <a:spcPct val="10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为一个学习方法</a:t>
            </a:r>
            <a:r>
              <a:rPr lang="zh-CN" altLang="en-US">
                <a:solidFill>
                  <a:schemeClr val="tx1">
                    <a:lumMod val="50000"/>
                  </a:schemeClr>
                </a:solidFill>
                <a:effectLst/>
                <a:latin typeface="Times New Roman" panose="02020603050405020304" pitchFamily="18" charset="0"/>
                <a:ea typeface="宋体" panose="02010600030101010101" pitchFamily="2" charset="-122"/>
              </a:rPr>
              <a:t>选择相关的特征，并决定如何编码它们，这对学习方法在提取一个好的模型方面可以产生巨大的影响。建立分类器的工作之一是找出哪些特征可能是相关的，以及如何表示它们。虽然使用简单而明显的特征集往往可以得到像样的性能，但是使用精心构建的基于对当前任务的透彻理解的特征，通常会达到更好的效果。</a:t>
            </a:r>
          </a:p>
          <a:p>
            <a:pPr marL="0" indent="360045">
              <a:lnSpc>
                <a:spcPct val="10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一般地，特征提取通过反复试验和错误的过程建立的，哪些信息是与问题相关是通过直觉指引的。它通常以“激进现实主义”的方法开始，包括你能想到的所有特征，然后检查哪些特征是实际有用的。在例 6-1 中对名字性别特征采取了这种做法。</a:t>
            </a:r>
          </a:p>
          <a:p>
            <a:pPr marL="0" indent="360045">
              <a:lnSpc>
                <a:spcPct val="10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例 6-1. 特征提取器过拟合性别特征。这个特征提取器返回的特征集包括大量指定的特征，从而导致对于相对较小的名字语料库过拟合。</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def gender_features2(name):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features["firstletter"] = name[0].lower()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features["lastletter"] = name[-1].lower()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letter in 'abcdefghijklmnopqrstuvwxyz':</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features["count(%s)" % letter] = name.lower().count(letter)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features["has(%s)" % letter] = (letter in name.lower())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features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gender_features2('John')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{'count(u)': 0, 'has(d)': False, 'count(b)': 0,</a:t>
            </a: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然而，所用的给定的学习算法的特征的数目是有限的——如果你提供太多的特征，那么该算法将高度依赖训练数据的特性而对一般化到新的例子不起作用。这个问题被称为</a:t>
            </a:r>
            <a:r>
              <a:rPr lang="zh-CN" altLang="en-US" b="1">
                <a:solidFill>
                  <a:schemeClr val="tx1">
                    <a:lumMod val="50000"/>
                  </a:schemeClr>
                </a:solidFill>
                <a:latin typeface="Times New Roman" panose="02020603050405020304" pitchFamily="18" charset="0"/>
                <a:ea typeface="宋体" panose="02010600030101010101" pitchFamily="2" charset="-122"/>
              </a:rPr>
              <a:t>过拟合</a:t>
            </a:r>
            <a:r>
              <a:rPr lang="zh-CN" altLang="en-US">
                <a:solidFill>
                  <a:schemeClr val="tx1">
                    <a:lumMod val="50000"/>
                  </a:schemeClr>
                </a:solidFill>
                <a:latin typeface="Times New Roman" panose="02020603050405020304" pitchFamily="18" charset="0"/>
                <a:ea typeface="宋体" panose="02010600030101010101" pitchFamily="2" charset="-122"/>
              </a:rPr>
              <a:t>，在小训练集上运行时尤其会出现这种问题。例如：使用例 6-1 中所示的特征提取器训练朴素贝叶斯分类器，将会过拟合这个相对较小的训练集，造成系统的精度比只考虑每个名字最后一个字母的分类器的精度低约 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[(gender_features2(n), g) for (n,g) in names]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featuresets[500:], featuresets[:500]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0.764</a:t>
            </a: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运行结果与书上不一致，不低反高了</a:t>
            </a:r>
            <a:r>
              <a:rPr lang="en-US" altLang="zh-CN">
                <a:solidFill>
                  <a:srgbClr val="FF0000"/>
                </a:solidFill>
                <a:latin typeface="Times New Roman" panose="02020603050405020304" pitchFamily="18" charset="0"/>
                <a:ea typeface="宋体" panose="02010600030101010101" pitchFamily="2" charset="-122"/>
              </a:rPr>
              <a:t>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选定</a:t>
            </a:r>
            <a:r>
              <a:rPr lang="zh-CN" altLang="en-US">
                <a:solidFill>
                  <a:schemeClr val="tx1">
                    <a:lumMod val="50000"/>
                  </a:schemeClr>
                </a:solidFill>
                <a:latin typeface="Times New Roman" panose="02020603050405020304" pitchFamily="18" charset="0"/>
                <a:ea typeface="宋体" panose="02010600030101010101" pitchFamily="2" charset="-122"/>
              </a:rPr>
              <a:t>初始特征集，一种能有效完善特征集的的方法称为</a:t>
            </a:r>
            <a:r>
              <a:rPr lang="zh-CN" altLang="en-US" b="1">
                <a:solidFill>
                  <a:schemeClr val="tx1">
                    <a:lumMod val="50000"/>
                  </a:schemeClr>
                </a:solidFill>
                <a:latin typeface="Times New Roman" panose="02020603050405020304" pitchFamily="18" charset="0"/>
                <a:ea typeface="宋体" panose="02010600030101010101" pitchFamily="2" charset="-122"/>
              </a:rPr>
              <a:t>错误分析</a:t>
            </a:r>
            <a:r>
              <a:rPr lang="zh-CN" altLang="en-US">
                <a:solidFill>
                  <a:schemeClr val="tx1">
                    <a:lumMod val="50000"/>
                  </a:schemeClr>
                </a:solidFill>
                <a:latin typeface="Times New Roman" panose="02020603050405020304" pitchFamily="18" charset="0"/>
                <a:ea typeface="宋体" panose="02010600030101010101" pitchFamily="2" charset="-122"/>
              </a:rPr>
              <a:t>。首先，</a:t>
            </a:r>
            <a:r>
              <a:rPr lang="zh-CN" altLang="en-US">
                <a:solidFill>
                  <a:srgbClr val="002060"/>
                </a:solidFill>
                <a:latin typeface="Times New Roman" panose="02020603050405020304" pitchFamily="18" charset="0"/>
                <a:ea typeface="宋体" panose="02010600030101010101" pitchFamily="2" charset="-122"/>
              </a:rPr>
              <a:t>选择</a:t>
            </a:r>
            <a:r>
              <a:rPr lang="zh-CN" altLang="en-US" b="1">
                <a:solidFill>
                  <a:srgbClr val="002060"/>
                </a:solidFill>
                <a:latin typeface="Times New Roman" panose="02020603050405020304" pitchFamily="18" charset="0"/>
                <a:ea typeface="宋体" panose="02010600030101010101" pitchFamily="2" charset="-122"/>
              </a:rPr>
              <a:t>开发集</a:t>
            </a:r>
            <a:r>
              <a:rPr lang="zh-CN" altLang="en-US">
                <a:solidFill>
                  <a:srgbClr val="002060"/>
                </a:solidFill>
                <a:latin typeface="Times New Roman" panose="02020603050405020304" pitchFamily="18" charset="0"/>
                <a:ea typeface="宋体" panose="02010600030101010101" pitchFamily="2" charset="-122"/>
              </a:rPr>
              <a:t>，其中包含用于创建模型的语料数据。然后将这种开发集分为</a:t>
            </a:r>
            <a:r>
              <a:rPr lang="zh-CN" altLang="en-US" b="1">
                <a:solidFill>
                  <a:srgbClr val="002060"/>
                </a:solidFill>
                <a:latin typeface="Times New Roman" panose="02020603050405020304" pitchFamily="18" charset="0"/>
                <a:ea typeface="宋体" panose="02010600030101010101" pitchFamily="2" charset="-122"/>
              </a:rPr>
              <a:t>训练集</a:t>
            </a:r>
            <a:r>
              <a:rPr lang="zh-CN" altLang="en-US">
                <a:solidFill>
                  <a:srgbClr val="002060"/>
                </a:solidFill>
                <a:latin typeface="Times New Roman" panose="02020603050405020304" pitchFamily="18" charset="0"/>
                <a:ea typeface="宋体" panose="02010600030101010101" pitchFamily="2" charset="-122"/>
              </a:rPr>
              <a:t>和</a:t>
            </a:r>
            <a:r>
              <a:rPr lang="zh-CN" altLang="en-US" b="1">
                <a:solidFill>
                  <a:srgbClr val="002060"/>
                </a:solidFill>
                <a:latin typeface="Times New Roman" panose="02020603050405020304" pitchFamily="18" charset="0"/>
                <a:ea typeface="宋体" panose="02010600030101010101" pitchFamily="2" charset="-122"/>
              </a:rPr>
              <a:t>开发测试集</a:t>
            </a:r>
            <a:r>
              <a:rPr lang="zh-CN" altLang="en-US">
                <a:solidFill>
                  <a:srgbClr val="002060"/>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train_names = names[1500:]</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训练数据</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devtest_names = names[500:1500]</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开发测试数据</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test_names = names[:500]</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测试数据</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很重要的一点是</a:t>
            </a:r>
            <a:r>
              <a:rPr lang="zh-CN" altLang="en-US">
                <a:solidFill>
                  <a:srgbClr val="FF0000"/>
                </a:solidFill>
                <a:latin typeface="Times New Roman" panose="02020603050405020304" pitchFamily="18" charset="0"/>
                <a:ea typeface="宋体" panose="02010600030101010101" pitchFamily="2" charset="-122"/>
              </a:rPr>
              <a:t>训练集用于训练模型，开发测试集用于执行错误分析，测试集用于系统的最终评估</a:t>
            </a:r>
            <a:r>
              <a:rPr lang="zh-CN" altLang="en-US">
                <a:solidFill>
                  <a:schemeClr val="tx1">
                    <a:lumMod val="50000"/>
                  </a:schemeClr>
                </a:solidFill>
                <a:latin typeface="Times New Roman" panose="02020603050405020304" pitchFamily="18" charset="0"/>
                <a:ea typeface="宋体" panose="02010600030101010101" pitchFamily="2" charset="-122"/>
              </a:rPr>
              <a:t>。利用单独的开发测试集</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而不是测试集进行</a:t>
            </a:r>
            <a:r>
              <a:rPr lang="zh-CN" altLang="en-US">
                <a:solidFill>
                  <a:schemeClr val="tx1">
                    <a:lumMod val="50000"/>
                  </a:schemeClr>
                </a:solidFill>
                <a:latin typeface="Times New Roman" panose="02020603050405020304" pitchFamily="18" charset="0"/>
                <a:ea typeface="宋体" panose="02010600030101010101" pitchFamily="2" charset="-122"/>
              </a:rPr>
              <a:t>错误分析，理由后面会介绍。下图显示了将语料数据划分成不同的子集。</a:t>
            </a:r>
          </a:p>
          <a:p>
            <a:pPr marL="0" indent="360045">
              <a:lnSpc>
                <a:spcPct val="100000"/>
              </a:lnSpc>
              <a:buNone/>
            </a:pPr>
            <a:endParaRPr lang="zh-CN" altLang="en-US">
              <a:solidFill>
                <a:srgbClr val="002060"/>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用于训练有监督分类器的语料数据组织图。语料数据分为两类：开发集和测试集。开发集通常被进一步分为训练集和开发测试集。</a:t>
            </a:r>
          </a:p>
        </p:txBody>
      </p:sp>
      <p:pic>
        <p:nvPicPr>
          <p:cNvPr id="5" name="图片 4"/>
          <p:cNvPicPr>
            <a:picLocks noChangeAspect="1"/>
          </p:cNvPicPr>
          <p:nvPr/>
        </p:nvPicPr>
        <p:blipFill>
          <a:blip r:embed="rId3"/>
          <a:stretch>
            <a:fillRect/>
          </a:stretch>
        </p:blipFill>
        <p:spPr>
          <a:xfrm>
            <a:off x="2976880" y="1441451"/>
            <a:ext cx="6238240" cy="306260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457200">
              <a:lnSpc>
                <a:spcPct val="100000"/>
              </a:lnSpc>
              <a:buNone/>
            </a:pPr>
            <a:r>
              <a:rPr lang="zh-CN" altLang="en-US">
                <a:solidFill>
                  <a:srgbClr val="002060"/>
                </a:solidFill>
                <a:latin typeface="Times New Roman" panose="02020603050405020304" pitchFamily="18" charset="0"/>
                <a:ea typeface="宋体" panose="02010600030101010101" pitchFamily="2" charset="-122"/>
                <a:sym typeface="+mn-ea"/>
              </a:rPr>
              <a:t>已经将语料分为适当的数据集，然后使用训练集训练模型，之后在开发测试集上运行。</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 [(gender_features(n), g) for (n,g) in train_names]</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训练集</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devtest_set = [(gender_features(n), g) for (n,g) in devtest_names]</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开发测试集</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test_set = [(gender_features(n), g) for (n,g) in test_names]</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测试集</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nltk.classify.accuracy(classifier, devtest_set)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0.76</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使用开发测试集可以生成分类器预测名字性别时出现的错误列表。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errors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for (name, tag) in devtest_names: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guess = classifier.classify(gender_features(name))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guess != tag:</a:t>
            </a:r>
            <a:r>
              <a:rPr lang="en-US" altLang="zh-CN" sz="1800">
                <a:solidFill>
                  <a:schemeClr val="tx1">
                    <a:lumMod val="50000"/>
                  </a:schemeClr>
                </a:solidFill>
                <a:latin typeface="Times New Roman" panose="02020603050405020304" pitchFamily="18" charset="0"/>
                <a:ea typeface="宋体" panose="02010600030101010101" pitchFamily="2" charset="-122"/>
              </a:rPr>
              <a:t>#</a:t>
            </a:r>
            <a:r>
              <a:rPr lang="zh-CN" altLang="en-US" sz="1800">
                <a:solidFill>
                  <a:schemeClr val="tx1">
                    <a:lumMod val="50000"/>
                  </a:schemeClr>
                </a:solidFill>
                <a:latin typeface="Times New Roman" panose="02020603050405020304" pitchFamily="18" charset="0"/>
                <a:ea typeface="宋体" panose="02010600030101010101" pitchFamily="2" charset="-122"/>
              </a:rPr>
              <a:t>若结果不等于标签，则把对应信息放进错误列表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errors.append( (tag, guess, name) )</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然后，检查个别错误案例，在案例中该模型预测了错误的标签，尝试确定加入什么样的额外信息才能使其作出正确的决定（或者现有的哪部分信息导致其做出错误的决定）。然后可以相应地调整特征集。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下例中已经建立的名字分类器在开发测试语料上产生约 100 个错误：</a:t>
            </a:r>
          </a:p>
          <a:p>
            <a:pPr marL="0" indent="0">
              <a:lnSpc>
                <a:spcPct val="8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for (tag, guess, name) in sorted(errors):</a:t>
            </a:r>
          </a:p>
          <a:p>
            <a:pPr marL="0" indent="0">
              <a:lnSpc>
                <a:spcPct val="8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print 'correct=%-8s guess=%-8s name=%-30s' %(tag, guess, name)</a:t>
            </a:r>
          </a:p>
          <a:p>
            <a:pPr marL="0" indent="0">
              <a:lnSpc>
                <a:spcPct val="8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8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correct=female   guess=male     name=Adelind                       </a:t>
            </a:r>
          </a:p>
          <a:p>
            <a:pPr marL="0" indent="0">
              <a:lnSpc>
                <a:spcPct val="8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correct=female   guess=male     name=Adriaens   </a:t>
            </a:r>
          </a:p>
          <a:p>
            <a:pPr marL="0" indent="0">
              <a:lnSpc>
                <a:spcPct val="8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0">
              <a:lnSpc>
                <a:spcPct val="8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correct=female   guess=male     name=Winifred </a:t>
            </a:r>
          </a:p>
          <a:p>
            <a:pPr marL="0" indent="0">
              <a:lnSpc>
                <a:spcPct val="8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correct=male     guess=female   name=Adlai</a:t>
            </a:r>
          </a:p>
          <a:p>
            <a:pPr marL="0" indent="0">
              <a:lnSpc>
                <a:spcPct val="8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0">
              <a:lnSpc>
                <a:spcPct val="8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correct=male     guess=female   name=Zeke      </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浏览这个错误列表，它明确指出某些多字母的后缀也可以指示名字性别。例如：yn 结尾的名字显示大多以女性为主，尽管事实上，n 结尾的名字往往是男性；以 ch 结尾的名字通常是男性，尽管以 h 结尾的名字倾向于是女性。因此，调整特征提取器使其包括两个字母后缀的特征：</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gender_features(word):</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{'suffix1': word[-1:],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'suffix2': word[-2:]}</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使用新的特征提取器重建分类器，我们看到测试数据集上的性能提高了近 </a:t>
            </a:r>
            <a:r>
              <a:rPr lang="en-US" altLang="zh-CN">
                <a:solidFill>
                  <a:schemeClr val="tx1">
                    <a:lumMod val="50000"/>
                  </a:schemeClr>
                </a:solidFill>
                <a:latin typeface="Times New Roman" panose="02020603050405020304" pitchFamily="18" charset="0"/>
                <a:ea typeface="宋体" panose="02010600030101010101" pitchFamily="2" charset="-122"/>
              </a:rPr>
              <a:t>2</a:t>
            </a:r>
            <a:r>
              <a:rPr lang="zh-CN" altLang="en-US">
                <a:solidFill>
                  <a:schemeClr val="tx1">
                    <a:lumMod val="50000"/>
                  </a:schemeClr>
                </a:solidFill>
                <a:latin typeface="Times New Roman" panose="02020603050405020304" pitchFamily="18" charset="0"/>
                <a:ea typeface="宋体" panose="02010600030101010101" pitchFamily="2" charset="-122"/>
              </a:rPr>
              <a:t>个百分点（从 76％到 7</a:t>
            </a:r>
            <a:r>
              <a:rPr lang="en-US" altLang="zh-CN">
                <a:solidFill>
                  <a:schemeClr val="tx1">
                    <a:lumMod val="50000"/>
                  </a:schemeClr>
                </a:solidFill>
                <a:latin typeface="Times New Roman" panose="02020603050405020304" pitchFamily="18" charset="0"/>
                <a:ea typeface="宋体" panose="02010600030101010101" pitchFamily="2" charset="-122"/>
              </a:rPr>
              <a:t>7.4</a:t>
            </a:r>
            <a:r>
              <a:rPr lang="zh-CN" altLang="en-US">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chemeClr val="tx1">
                    <a:lumMod val="50000"/>
                  </a:schemeClr>
                </a:solidFill>
                <a:latin typeface="Times New Roman" panose="02020603050405020304" pitchFamily="18" charset="0"/>
                <a:ea typeface="宋体" panose="02010600030101010101" pitchFamily="2" charset="-122"/>
              </a:rPr>
              <a:t>书上是从 76.5％到 78.2％，提高近</a:t>
            </a:r>
            <a:r>
              <a:rPr lang="en-US" altLang="zh-CN">
                <a:solidFill>
                  <a:schemeClr val="tx1">
                    <a:lumMod val="50000"/>
                  </a:schemeClr>
                </a:solidFill>
                <a:latin typeface="Times New Roman" panose="02020603050405020304" pitchFamily="18" charset="0"/>
                <a:ea typeface="宋体" panose="02010600030101010101" pitchFamily="2" charset="-122"/>
              </a:rPr>
              <a:t>3</a:t>
            </a:r>
            <a:r>
              <a:rPr lang="zh-CN" altLang="en-US">
                <a:solidFill>
                  <a:schemeClr val="tx1">
                    <a:lumMod val="50000"/>
                  </a:schemeClr>
                </a:solidFill>
                <a:latin typeface="Times New Roman" panose="02020603050405020304" pitchFamily="18" charset="0"/>
                <a:ea typeface="宋体" panose="02010600030101010101" pitchFamily="2" charset="-122"/>
              </a:rPr>
              <a:t>个百分点）：</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 [(gender_features(n), g) for (n,g) in train_names]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p:txBody>
          <a:bodyPr/>
          <a:lstStyle/>
          <a:p>
            <a:pPr>
              <a:lnSpc>
                <a:spcPct val="100000"/>
              </a:lnSpc>
              <a:buSzPct val="100000"/>
            </a:pPr>
            <a:r>
              <a:rPr lang="zh-CN" altLang="en-US" baseline="0"/>
              <a:t>自然语言处理</a:t>
            </a:r>
          </a:p>
        </p:txBody>
      </p:sp>
      <p:sp>
        <p:nvSpPr>
          <p:cNvPr id="6" name="副标题 5"/>
          <p:cNvSpPr>
            <a:spLocks noGrp="1"/>
          </p:cNvSpPr>
          <p:nvPr>
            <p:ph type="subTitle" idx="1"/>
            <p:custDataLst>
              <p:tags r:id="rId3"/>
            </p:custDataLst>
          </p:nvPr>
        </p:nvSpPr>
        <p:spPr/>
        <p:txBody>
          <a:bodyPr/>
          <a:lstStyle/>
          <a:p>
            <a:pPr>
              <a:buSzPct val="110000"/>
            </a:pPr>
            <a:r>
              <a:rPr lang="zh-CN" altLang="en-US" baseline="0" dirty="0"/>
              <a:t>     </a:t>
            </a:r>
            <a:r>
              <a:rPr lang="en-US" altLang="zh-CN" baseline="0" dirty="0"/>
              <a:t>——</a:t>
            </a:r>
            <a:r>
              <a:rPr lang="zh-CN" altLang="en-US" baseline="0"/>
              <a:t>学习分类文本  </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选择正确的特征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devtest_set = [(gender_features(n), g) for (n,g) in devtest_names]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nltk.classify.accuracy(classifier, devtest_set)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0.774 </a:t>
            </a: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同样运行结果与书上不一致</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个错误分析过程可以不断重复，检查存在于由新改进的分类器产生的错误中的模式，每一次错误分析过程被重复，我们应该选择一个不同的开发测试/训练分割，以确保该分类器不会开始反映开发测试集的特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文档分类</a:t>
            </a:r>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文档分类</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在2.1 节中有</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几个关于语料库的例子</a:t>
            </a:r>
            <a:r>
              <a:rPr lang="zh-CN" altLang="en-US">
                <a:solidFill>
                  <a:schemeClr val="tx1">
                    <a:lumMod val="50000"/>
                  </a:schemeClr>
                </a:solidFill>
                <a:latin typeface="Times New Roman" panose="02020603050405020304" pitchFamily="18" charset="0"/>
                <a:ea typeface="宋体" panose="02010600030101010101" pitchFamily="2" charset="-122"/>
              </a:rPr>
              <a:t>，其中的文档已经按类别标记。使用这些语料库，可以建立分类器，自动给新文档添加适当的类别标签。</a:t>
            </a:r>
            <a:r>
              <a:rPr lang="zh-CN" altLang="en-US">
                <a:solidFill>
                  <a:srgbClr val="002060"/>
                </a:solidFill>
                <a:latin typeface="Times New Roman" panose="02020603050405020304" pitchFamily="18" charset="0"/>
                <a:ea typeface="宋体" panose="02010600030101010101" pitchFamily="2" charset="-122"/>
              </a:rPr>
              <a:t>首先，构造已标记相应类别的文档清单。</a:t>
            </a:r>
            <a:r>
              <a:rPr lang="zh-CN" altLang="en-US">
                <a:solidFill>
                  <a:schemeClr val="tx1">
                    <a:lumMod val="50000"/>
                  </a:schemeClr>
                </a:solidFill>
                <a:latin typeface="Times New Roman" panose="02020603050405020304" pitchFamily="18" charset="0"/>
                <a:ea typeface="宋体" panose="02010600030101010101" pitchFamily="2" charset="-122"/>
              </a:rPr>
              <a:t>对于这个例子，选择电影评论语料库，将每个评论归类为正面或负面。</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documents = [(list(movie_reviews.words(fileid)), category)</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category in movie_reviews.categories()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fileid in movie_reviews.fileids(category)]</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random.shuffle(documents)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文档分类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接下来，为文档定义一个特征提取器</a:t>
            </a:r>
            <a:r>
              <a:rPr lang="zh-CN" altLang="en-US">
                <a:solidFill>
                  <a:schemeClr val="tx1">
                    <a:lumMod val="50000"/>
                  </a:schemeClr>
                </a:solidFill>
                <a:latin typeface="Times New Roman" panose="02020603050405020304" pitchFamily="18" charset="0"/>
                <a:ea typeface="宋体" panose="02010600030101010101" pitchFamily="2" charset="-122"/>
              </a:rPr>
              <a:t>，这样分类器就会知道</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应注意</a:t>
            </a:r>
            <a:r>
              <a:rPr lang="zh-CN" altLang="en-US">
                <a:solidFill>
                  <a:schemeClr val="tx1">
                    <a:lumMod val="50000"/>
                  </a:schemeClr>
                </a:solidFill>
                <a:latin typeface="Times New Roman" panose="02020603050405020304" pitchFamily="18" charset="0"/>
                <a:ea typeface="宋体" panose="02010600030101010101" pitchFamily="2" charset="-122"/>
              </a:rPr>
              <a:t>哪些方面的数据（见例 6-2）。对于文档主题识别，可以为每个词定义一个特性表示该文档是否包含这个词。为了限制分类器需要处理的特征的数目，构建整个语料库中前 2000个最频繁词的链表。然后，定义一个特征提取器，简单地检查这些词是否在一个给定的文档中。</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例 6-2. 文档分类的特征提取器，其特征表示每个词是否在一个给定的文档中。</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all_words = nltk.FreqDist(w.lower() for w in movie_reviews.words())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word_features = all_words.keys()[:2000]</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使用最频繁的</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前</a:t>
            </a:r>
            <a:r>
              <a:rPr lang="en-US" altLang="zh-CN">
                <a:solidFill>
                  <a:schemeClr val="tx1">
                    <a:lumMod val="50000"/>
                  </a:schemeClr>
                </a:solidFill>
                <a:latin typeface="Times New Roman" panose="02020603050405020304" pitchFamily="18" charset="0"/>
                <a:ea typeface="宋体" panose="02010600030101010101" pitchFamily="2" charset="-122"/>
                <a:sym typeface="+mn-ea"/>
              </a:rPr>
              <a:t>2000</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个</a:t>
            </a:r>
            <a:r>
              <a:rPr lang="zh-CN" altLang="en-US">
                <a:solidFill>
                  <a:schemeClr val="tx1">
                    <a:lumMod val="50000"/>
                  </a:schemeClr>
                </a:solidFill>
                <a:latin typeface="Times New Roman" panose="02020603050405020304" pitchFamily="18" charset="0"/>
                <a:ea typeface="宋体" panose="02010600030101010101" pitchFamily="2" charset="-122"/>
              </a:rPr>
              <a:t>词链表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document_features(document):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定义特征提取器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document_words = set(document)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文档分类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建立空字典</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word in word_features: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features['contains(%s)' % word] = (word in document_words)</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对应键</a:t>
            </a:r>
            <a:r>
              <a:rPr lang="en-US" altLang="zh-CN">
                <a:solidFill>
                  <a:schemeClr val="tx1">
                    <a:lumMod val="50000"/>
                  </a:schemeClr>
                </a:solidFill>
                <a:latin typeface="Times New Roman" panose="02020603050405020304" pitchFamily="18" charset="0"/>
                <a:ea typeface="宋体" panose="02010600030101010101" pitchFamily="2" charset="-122"/>
              </a:rPr>
              <a:t>word</a:t>
            </a:r>
            <a:r>
              <a:rPr lang="zh-CN" altLang="en-US">
                <a:solidFill>
                  <a:schemeClr val="tx1">
                    <a:lumMod val="50000"/>
                  </a:schemeClr>
                </a:solidFill>
                <a:latin typeface="Times New Roman" panose="02020603050405020304" pitchFamily="18" charset="0"/>
                <a:ea typeface="宋体" panose="02010600030101010101" pitchFamily="2" charset="-122"/>
              </a:rPr>
              <a:t>的值是否在给定文档中</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features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document_features(movie_reviews.words('pos/cv957_8737.txt'))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{u'contains(corporate)': False, u'contains(barred)': False, u'contains(batmans)': False, </a:t>
            </a: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文档分类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现在，已经定义了特征提取器，可以用它来训练分类器，为新的电影评论加标签（例 6-3）</a:t>
            </a:r>
            <a:r>
              <a:rPr lang="zh-CN" altLang="en-US">
                <a:solidFill>
                  <a:schemeClr val="tx1">
                    <a:lumMod val="50000"/>
                  </a:schemeClr>
                </a:solidFill>
                <a:latin typeface="Times New Roman" panose="02020603050405020304" pitchFamily="18" charset="0"/>
                <a:ea typeface="宋体" panose="02010600030101010101" pitchFamily="2" charset="-122"/>
              </a:rPr>
              <a:t>。为了检查生成的分类器可靠性如何，可在测试集上计算其准确性。同时，我们可以使用 show_most_informative_features()来找出哪些特征是分类器发现的并且是最有信息量的。</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[(document_features(d), c) for (d,c) in documents] </a:t>
            </a:r>
            <a:r>
              <a:rPr lang="en-US" altLang="zh-CN">
                <a:solidFill>
                  <a:schemeClr val="tx1">
                    <a:lumMod val="50000"/>
                  </a:schemeClr>
                </a:solidFill>
                <a:latin typeface="Times New Roman" panose="02020603050405020304" pitchFamily="18" charset="0"/>
                <a:ea typeface="宋体" panose="02010600030101010101" pitchFamily="2" charset="-122"/>
              </a:rPr>
              <a:t>#d</a:t>
            </a:r>
            <a:r>
              <a:rPr lang="zh-CN" altLang="en-US">
                <a:solidFill>
                  <a:schemeClr val="tx1">
                    <a:lumMod val="50000"/>
                  </a:schemeClr>
                </a:solidFill>
                <a:latin typeface="Times New Roman" panose="02020603050405020304" pitchFamily="18" charset="0"/>
                <a:ea typeface="宋体" panose="02010600030101010101" pitchFamily="2" charset="-122"/>
              </a:rPr>
              <a:t>，</a:t>
            </a:r>
            <a:r>
              <a:rPr lang="en-US" altLang="zh-CN">
                <a:solidFill>
                  <a:schemeClr val="tx1">
                    <a:lumMod val="50000"/>
                  </a:schemeClr>
                </a:solidFill>
                <a:latin typeface="Times New Roman" panose="02020603050405020304" pitchFamily="18" charset="0"/>
                <a:ea typeface="宋体" panose="02010600030101010101" pitchFamily="2" charset="-122"/>
              </a:rPr>
              <a:t>c</a:t>
            </a:r>
            <a:r>
              <a:rPr lang="zh-CN" altLang="en-US">
                <a:solidFill>
                  <a:schemeClr val="tx1">
                    <a:lumMod val="50000"/>
                  </a:schemeClr>
                </a:solidFill>
                <a:latin typeface="Times New Roman" panose="02020603050405020304" pitchFamily="18" charset="0"/>
                <a:ea typeface="宋体" panose="02010600030101010101" pitchFamily="2" charset="-122"/>
              </a:rPr>
              <a:t>为随机产生的文档</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featuresets[100:], featuresets[:100]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0.65</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classifier.show_most_informative_features(5)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文档分类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Most Informative Features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contains(sans) = True             neg : pos    =      9.0 : 1.0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contains(uplifting) = True             pos : neg    =      7.4 : 1.0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contains(mediocrity) = True            neg : pos    =      7.0 : 1.0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contains(bruckheimer) = True          neg : pos    =      6.3 : 1.0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contains(wires) = True             neg : pos    =      6.3 : 1.0</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显然在这个语料库中，提到 </a:t>
            </a:r>
            <a:r>
              <a:rPr lang="zh-CN" altLang="en-US">
                <a:solidFill>
                  <a:schemeClr val="tx1">
                    <a:lumMod val="50000"/>
                  </a:schemeClr>
                </a:solidFill>
                <a:latin typeface="Times New Roman" panose="02020603050405020304" pitchFamily="18" charset="0"/>
                <a:ea typeface="宋体" panose="02010600030101010101" pitchFamily="2" charset="-122"/>
                <a:sym typeface="+mn-ea"/>
              </a:rPr>
              <a:t>sans</a:t>
            </a:r>
            <a:r>
              <a:rPr lang="zh-CN" altLang="en-US">
                <a:solidFill>
                  <a:schemeClr val="tx1">
                    <a:lumMod val="50000"/>
                  </a:schemeClr>
                </a:solidFill>
                <a:latin typeface="Times New Roman" panose="02020603050405020304" pitchFamily="18" charset="0"/>
                <a:ea typeface="宋体" panose="02010600030101010101" pitchFamily="2" charset="-122"/>
              </a:rPr>
              <a:t>的评论中负面的是正面的大约 </a:t>
            </a:r>
            <a:r>
              <a:rPr lang="en-US" altLang="zh-CN">
                <a:solidFill>
                  <a:schemeClr val="tx1">
                    <a:lumMod val="50000"/>
                  </a:schemeClr>
                </a:solidFill>
                <a:latin typeface="Times New Roman" panose="02020603050405020304" pitchFamily="18" charset="0"/>
                <a:ea typeface="宋体" panose="02010600030101010101" pitchFamily="2" charset="-122"/>
              </a:rPr>
              <a:t>9</a:t>
            </a:r>
            <a:r>
              <a:rPr lang="zh-CN" altLang="en-US">
                <a:solidFill>
                  <a:schemeClr val="tx1">
                    <a:lumMod val="50000"/>
                  </a:schemeClr>
                </a:solidFill>
                <a:latin typeface="Times New Roman" panose="02020603050405020304" pitchFamily="18" charset="0"/>
                <a:ea typeface="宋体" panose="02010600030101010101" pitchFamily="2" charset="-122"/>
              </a:rPr>
              <a:t> 倍，而提到 </a:t>
            </a:r>
            <a:r>
              <a:rPr lang="zh-CN" altLang="en-US">
                <a:solidFill>
                  <a:schemeClr val="tx1">
                    <a:lumMod val="50000"/>
                  </a:schemeClr>
                </a:solidFill>
                <a:latin typeface="Times New Roman" panose="02020603050405020304" pitchFamily="18" charset="0"/>
                <a:ea typeface="宋体" panose="02010600030101010101" pitchFamily="2" charset="-122"/>
                <a:sym typeface="+mn-ea"/>
              </a:rPr>
              <a:t>uplifting</a:t>
            </a:r>
            <a:r>
              <a:rPr lang="zh-CN" altLang="en-US">
                <a:solidFill>
                  <a:schemeClr val="tx1">
                    <a:lumMod val="50000"/>
                  </a:schemeClr>
                </a:solidFill>
                <a:latin typeface="Times New Roman" panose="02020603050405020304" pitchFamily="18" charset="0"/>
                <a:ea typeface="宋体" panose="02010600030101010101" pitchFamily="2" charset="-122"/>
              </a:rPr>
              <a:t>的评论中正面的是负面的大约</a:t>
            </a:r>
            <a:r>
              <a:rPr lang="en-US" altLang="zh-CN">
                <a:solidFill>
                  <a:schemeClr val="tx1">
                    <a:lumMod val="50000"/>
                  </a:schemeClr>
                </a:solidFill>
                <a:latin typeface="Times New Roman" panose="02020603050405020304" pitchFamily="18" charset="0"/>
                <a:ea typeface="宋体" panose="02010600030101010101" pitchFamily="2" charset="-122"/>
              </a:rPr>
              <a:t>7</a:t>
            </a:r>
            <a:r>
              <a:rPr lang="zh-CN" altLang="en-US">
                <a:solidFill>
                  <a:schemeClr val="tx1">
                    <a:lumMod val="50000"/>
                  </a:schemeClr>
                </a:solidFill>
                <a:latin typeface="Times New Roman" panose="02020603050405020304" pitchFamily="18" charset="0"/>
                <a:ea typeface="宋体" panose="02010600030101010101" pitchFamily="2" charset="-122"/>
              </a:rPr>
              <a:t> 倍。</a:t>
            </a:r>
            <a:endParaRPr lang="en-US" altLang="zh-CN">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词性标注</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词性标注</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第 5 章中，我们建立了一个正则表达式标注器，通过查找词内部的组成，为词选择词性标记。然而，这个正则表达式标注器是手工标注的。作为替代，我们可以训练一个分类器来算出哪个后缀最有信息量。</a:t>
            </a:r>
            <a:r>
              <a:rPr lang="zh-CN" altLang="en-US">
                <a:solidFill>
                  <a:srgbClr val="002060"/>
                </a:solidFill>
                <a:latin typeface="Times New Roman" panose="02020603050405020304" pitchFamily="18" charset="0"/>
                <a:ea typeface="宋体" panose="02010600030101010101" pitchFamily="2" charset="-122"/>
              </a:rPr>
              <a:t>首先，让我们找出最常见的后缀：</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from nltk.corpus import brown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suffix_fdist = nltk.FreqDist()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for word in brown.words():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word = word.lower()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suffix_fdist.inc(word[-1:])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suffix_fdist.inc(word[-2:])</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suffix_fdist.inc(word[-3:])</a:t>
            </a:r>
          </a:p>
        </p:txBody>
      </p:sp>
      <p:sp>
        <p:nvSpPr>
          <p:cNvPr id="4" name="文本框 3"/>
          <p:cNvSpPr txBox="1"/>
          <p:nvPr/>
        </p:nvSpPr>
        <p:spPr>
          <a:xfrm>
            <a:off x="6702425" y="3946525"/>
            <a:ext cx="3012440" cy="1754326"/>
          </a:xfrm>
          <a:prstGeom prst="rect">
            <a:avLst/>
          </a:prstGeom>
          <a:noFill/>
          <a:ln>
            <a:solidFill>
              <a:srgbClr val="FF0000"/>
            </a:solidFill>
          </a:ln>
        </p:spPr>
        <p:txBody>
          <a:bodyPr wrap="square" rtlCol="0">
            <a:spAutoFit/>
          </a:bodyPr>
          <a:lstStyle/>
          <a:p>
            <a:r>
              <a:rPr lang="zh-CN" altLang="en-US">
                <a:solidFill>
                  <a:srgbClr val="FF0000"/>
                </a:solidFill>
                <a:latin typeface="Times New Roman" panose="02020603050405020304" pitchFamily="18" charset="0"/>
                <a:sym typeface="+mn-ea"/>
              </a:rPr>
              <a:t>出错，FreqDist中没有</a:t>
            </a:r>
            <a:r>
              <a:rPr lang="en-US" altLang="zh-CN">
                <a:solidFill>
                  <a:srgbClr val="FF0000"/>
                </a:solidFill>
                <a:latin typeface="Times New Roman" panose="02020603050405020304" pitchFamily="18" charset="0"/>
                <a:sym typeface="+mn-ea"/>
              </a:rPr>
              <a:t>inc</a:t>
            </a:r>
            <a:r>
              <a:rPr lang="zh-CN" altLang="en-US">
                <a:solidFill>
                  <a:srgbClr val="FF0000"/>
                </a:solidFill>
                <a:latin typeface="Times New Roman" panose="02020603050405020304" pitchFamily="18" charset="0"/>
                <a:sym typeface="+mn-ea"/>
              </a:rPr>
              <a:t>函数（增加样本）属性，网上可用suffix_fdist[word[-1:]]+=</a:t>
            </a:r>
            <a:r>
              <a:rPr lang="en-US" altLang="zh-CN">
                <a:solidFill>
                  <a:srgbClr val="FF0000"/>
                </a:solidFill>
                <a:latin typeface="Times New Roman" panose="02020603050405020304" pitchFamily="18" charset="0"/>
                <a:sym typeface="+mn-ea"/>
              </a:rPr>
              <a:t>count</a:t>
            </a:r>
            <a:r>
              <a:rPr lang="zh-CN" altLang="en-US">
                <a:solidFill>
                  <a:srgbClr val="FF0000"/>
                </a:solidFill>
                <a:latin typeface="Times New Roman" panose="02020603050405020304" pitchFamily="18" charset="0"/>
                <a:sym typeface="+mn-ea"/>
              </a:rPr>
              <a:t>替代，但是运行结果不对，所以后面结果均不正确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词性标注</a:t>
            </a:r>
            <a:endParaRPr lang="zh-CN" altLang="en-US"/>
          </a:p>
        </p:txBody>
      </p:sp>
      <p:sp>
        <p:nvSpPr>
          <p:cNvPr id="3" name="内容占位符 2"/>
          <p:cNvSpPr>
            <a:spLocks noGrp="1"/>
          </p:cNvSpPr>
          <p:nvPr>
            <p:ph idx="1"/>
          </p:nvPr>
        </p:nvSpPr>
        <p:spPr>
          <a:xfrm>
            <a:off x="2152650" y="1170940"/>
            <a:ext cx="7886700" cy="5570220"/>
          </a:xfrm>
          <a:solidFill>
            <a:schemeClr val="bg2"/>
          </a:solidFill>
        </p:spPr>
        <p:txBody>
          <a:bodyPr>
            <a:normAutofit fontScale="90000" lnSpcReduction="20000"/>
          </a:bodyPr>
          <a:lstStyle/>
          <a:p>
            <a:pPr marL="0" indent="0">
              <a:lnSpc>
                <a:spcPct val="7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common_suffixes = suffix_fdist.keys()[:100]</a:t>
            </a:r>
          </a:p>
          <a:p>
            <a:pPr marL="0" indent="0">
              <a:lnSpc>
                <a:spcPct val="7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common_suffixes</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接下来，定义一个特征提取器函数，用来检查给定的单词的后缀：</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pos_features(word):</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suffix in common_suffixes:</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features['endswith(%s)' % suffix] = word.lower().endswith(suffix)</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features</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特征提取函数的行为就像有色眼镜一样，强调数据中的某些属性（颜色），并使其无法看到其他属性。分类器在决定如何标记输入时，将完全依赖它们强调的属性。在这种情况下，分类器将只基于给定的词拥有的（如果有）常见后缀来做决定。</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词性标注</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现在，已经定义了特征提取器，可以用它来训练新的“决策树”的分类器（将在 6.4 节讨论）：</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tagged_words = brown.tagged_words(categories='news')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[(pos_features(n), g) for (n,g) in tagged_words]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int(len(featuresets) * 0.1)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tagged_words = brown.tagged_words(categories='news')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classifier = nltk.DecisionTreeClassifier.train(train_set)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&gt;&gt;&gt; classifier.classify(pos_features('cats'))</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决策树模型的一个很好的性质是它们往往很容易解释。我们甚至可以指示 NLTK 将它们以伪代码形式输出：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词性标注</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classifier.pseudocode(depth=4)</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if endswith(,) == True: return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if endswith(,) == False: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endswith(the) == True: return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endswith(the) == False: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endswith(s) == True: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endswith(is) == True: return 'BEZ'</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endswith(is) == False: return 'VBZ'</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endswith(s) == False: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 == True: return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endswith(.) == False: return 'NN</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章节内容</a:t>
            </a:r>
          </a:p>
        </p:txBody>
      </p:sp>
      <p:sp>
        <p:nvSpPr>
          <p:cNvPr id="3" name="内容占位符 2"/>
          <p:cNvSpPr>
            <a:spLocks noGrp="1"/>
          </p:cNvSpPr>
          <p:nvPr>
            <p:ph idx="1"/>
          </p:nvPr>
        </p:nvSpPr>
        <p:spPr>
          <a:solidFill>
            <a:schemeClr val="bg1"/>
          </a:solidFill>
        </p:spPr>
        <p:txBody>
          <a:bodyPr/>
          <a:lstStyle/>
          <a:p>
            <a:r>
              <a:rPr lang="en-US" altLang="zh-CN">
                <a:solidFill>
                  <a:schemeClr val="tx1">
                    <a:lumMod val="50000"/>
                  </a:schemeClr>
                </a:solidFill>
                <a:sym typeface="+mn-ea"/>
              </a:rPr>
              <a:t>6.1 </a:t>
            </a:r>
            <a:r>
              <a:rPr lang="zh-CN" altLang="en-US">
                <a:solidFill>
                  <a:schemeClr val="tx1">
                    <a:lumMod val="50000"/>
                  </a:schemeClr>
                </a:solidFill>
                <a:sym typeface="+mn-ea"/>
              </a:rPr>
              <a:t>有监督分类</a:t>
            </a:r>
          </a:p>
          <a:p>
            <a:r>
              <a:rPr lang="en-US" altLang="zh-CN">
                <a:solidFill>
                  <a:schemeClr val="tx1">
                    <a:lumMod val="50000"/>
                  </a:schemeClr>
                </a:solidFill>
                <a:sym typeface="+mn-ea"/>
              </a:rPr>
              <a:t>6.2 </a:t>
            </a:r>
            <a:r>
              <a:rPr lang="zh-CN" altLang="en-US">
                <a:solidFill>
                  <a:schemeClr val="tx1">
                    <a:lumMod val="50000"/>
                  </a:schemeClr>
                </a:solidFill>
                <a:sym typeface="+mn-ea"/>
              </a:rPr>
              <a:t>有监督分类的更多例子</a:t>
            </a:r>
          </a:p>
          <a:p>
            <a:r>
              <a:rPr lang="en-US" altLang="zh-CN">
                <a:solidFill>
                  <a:schemeClr val="tx1">
                    <a:lumMod val="50000"/>
                  </a:schemeClr>
                </a:solidFill>
                <a:sym typeface="+mn-ea"/>
              </a:rPr>
              <a:t>6.3 </a:t>
            </a:r>
            <a:r>
              <a:rPr lang="zh-CN" altLang="en-US">
                <a:solidFill>
                  <a:schemeClr val="tx1">
                    <a:lumMod val="50000"/>
                  </a:schemeClr>
                </a:solidFill>
                <a:sym typeface="+mn-ea"/>
              </a:rPr>
              <a:t>评估</a:t>
            </a:r>
            <a:endParaRPr lang="zh-CN" altLang="en-US">
              <a:solidFill>
                <a:schemeClr val="tx1">
                  <a:lumMod val="50000"/>
                </a:schemeClr>
              </a:solidFill>
              <a:latin typeface="+mn-ea"/>
              <a:sym typeface="+mn-ea"/>
            </a:endParaRPr>
          </a:p>
          <a:p>
            <a:r>
              <a:rPr lang="en-US" altLang="zh-CN">
                <a:solidFill>
                  <a:schemeClr val="tx1">
                    <a:lumMod val="50000"/>
                  </a:schemeClr>
                </a:solidFill>
                <a:sym typeface="+mn-ea"/>
              </a:rPr>
              <a:t>6.4 </a:t>
            </a:r>
            <a:r>
              <a:rPr lang="zh-CN" altLang="en-US">
                <a:solidFill>
                  <a:schemeClr val="tx1">
                    <a:lumMod val="50000"/>
                  </a:schemeClr>
                </a:solidFill>
                <a:sym typeface="+mn-ea"/>
              </a:rPr>
              <a:t>决策树 </a:t>
            </a:r>
          </a:p>
          <a:p>
            <a:pPr algn="l"/>
            <a:r>
              <a:rPr lang="en-US" altLang="zh-CN">
                <a:solidFill>
                  <a:schemeClr val="tx1">
                    <a:lumMod val="50000"/>
                  </a:schemeClr>
                </a:solidFill>
                <a:sym typeface="+mn-ea"/>
              </a:rPr>
              <a:t>6.5 朴素贝叶斯分类器</a:t>
            </a:r>
            <a:endParaRPr lang="zh-CN" altLang="en-US">
              <a:solidFill>
                <a:schemeClr val="tx1">
                  <a:lumMod val="50000"/>
                </a:schemeClr>
              </a:solidFill>
              <a:sym typeface="+mn-ea"/>
            </a:endParaRPr>
          </a:p>
          <a:p>
            <a:r>
              <a:rPr lang="en-US" altLang="zh-CN">
                <a:solidFill>
                  <a:schemeClr val="tx1">
                    <a:lumMod val="50000"/>
                  </a:schemeClr>
                </a:solidFill>
                <a:sym typeface="+mn-ea"/>
              </a:rPr>
              <a:t>6.6 </a:t>
            </a:r>
            <a:r>
              <a:rPr lang="zh-CN" altLang="en-US">
                <a:solidFill>
                  <a:schemeClr val="tx1">
                    <a:lumMod val="50000"/>
                  </a:schemeClr>
                </a:solidFill>
                <a:sym typeface="+mn-ea"/>
              </a:rPr>
              <a:t>最大熵分类器</a:t>
            </a:r>
          </a:p>
          <a:p>
            <a:r>
              <a:rPr lang="en-US" altLang="zh-CN">
                <a:solidFill>
                  <a:schemeClr val="tx1">
                    <a:lumMod val="50000"/>
                  </a:schemeClr>
                </a:solidFill>
                <a:sym typeface="+mn-ea"/>
              </a:rPr>
              <a:t>6.7 </a:t>
            </a:r>
            <a:r>
              <a:rPr lang="zh-CN" altLang="en-US">
                <a:solidFill>
                  <a:schemeClr val="tx1">
                    <a:lumMod val="50000"/>
                  </a:schemeClr>
                </a:solidFill>
                <a:sym typeface="+mn-ea"/>
              </a:rPr>
              <a:t>为语言模式建模</a:t>
            </a:r>
          </a:p>
          <a:p>
            <a:endParaRPr lang="zh-CN" altLang="en-US">
              <a:solidFill>
                <a:schemeClr val="tx1">
                  <a:lumMod val="50000"/>
                </a:schemeClr>
              </a:solidFill>
              <a:sym typeface="+mn-ea"/>
            </a:endParaRPr>
          </a:p>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词性标注</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分类器首先检查某个词是否以逗号结尾——如果是，它会得到一个特别的标记“,”。接下来，分类器检查词是否以“the”结尾，这种情况它几乎肯定是一个限定词。这个“后缀”已被决策树使用是因为词 the 太常见。分类器继续检查词是否以 s 结尾，如果是，那么它极有可能得到动词标记 VBZ（除非它是这个词 is，它有特殊标记 BEZ），如果不是，那么它往往是名词（除非它是标点符号“.”）。实际的分类器包含这里显示的 if-then 语句下面进一步的嵌套，参数 depth=4 只显示决定树的顶端部分。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探索上下文语境</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探索上下文语境</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通过增加特征提取函数，可以修改词性标注器来利用各种词内部的其他特征，例如：词长、它所包含的音节数或者前缀。然而，只要特征提取器仅仅关注目标词，我们就没法添加依赖词出现的上下文语境特征。然而上下文语境特征往往提供关于正确标记的强大线索——例如：标注词 fly，如果知道它前面的词是“a”能够确定它是名词，而不是动词。</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为了应用基于词的上下文的特征，必须修改</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定义</a:t>
            </a:r>
            <a:r>
              <a:rPr lang="zh-CN" altLang="en-US">
                <a:solidFill>
                  <a:schemeClr val="tx1">
                    <a:lumMod val="50000"/>
                  </a:schemeClr>
                </a:solidFill>
                <a:latin typeface="Times New Roman" panose="02020603050405020304" pitchFamily="18" charset="0"/>
                <a:ea typeface="宋体" panose="02010600030101010101" pitchFamily="2" charset="-122"/>
              </a:rPr>
              <a:t>特征提取器的模式。不是只传递已标注的词，而是传递整个（未标注的）句子，以及目标词的索引。例 6-4 演示了这种方法，使用依赖上下文的特征提取器定义一个词性标记分类器。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探索上下文语境</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例 6-4. 一个词性分类器，它的特征检测器检查一个词出现的上下文以便决定应该分配的词性标记。特别的，前面的词被作为一个特征。</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pos_features(sentence, i):</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{"suffix(1)": sentence[i][-1:],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"suffix(2)": sentence[i][-2:],</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"suffix(3)": sentence[i][-3:]}</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i == 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features["prev-word"] = "&lt;START&gt;"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else: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features["prev-word"] = sentence[i-1]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features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探索上下文语境</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pos_features(brown.sents()[0], 8)</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{'suffix(3)': u'ion', 'prev-word': u'an', 'suffix(2)': u'on', 'suffix(1)': u'n'}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tagged_sents = brown.tagged_sents(categories='news')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for tagged_sent in tagged_sents: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untagged_sent = nltk.tag.untag(tagged_sent)</a:t>
            </a:r>
            <a:r>
              <a:rPr lang="en-US" altLang="zh-CN" sz="1800">
                <a:solidFill>
                  <a:schemeClr val="tx1">
                    <a:lumMod val="50000"/>
                  </a:schemeClr>
                </a:solidFill>
                <a:latin typeface="Times New Roman" panose="02020603050405020304" pitchFamily="18" charset="0"/>
                <a:ea typeface="宋体" panose="02010600030101010101" pitchFamily="2" charset="-122"/>
              </a:rPr>
              <a:t>#</a:t>
            </a:r>
            <a:r>
              <a:rPr lang="zh-CN" altLang="en-US" sz="1800">
                <a:solidFill>
                  <a:schemeClr val="tx1">
                    <a:lumMod val="50000"/>
                  </a:schemeClr>
                </a:solidFill>
                <a:latin typeface="Times New Roman" panose="02020603050405020304" pitchFamily="18" charset="0"/>
                <a:ea typeface="宋体" panose="02010600030101010101" pitchFamily="2" charset="-122"/>
              </a:rPr>
              <a:t>未添加标签</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i, (word, tag) in enumerate(tagged_sent):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featuresets.append(</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(pos_features(untagged_sent, i), tag)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int(len(featuresets) * 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探索上下文语境</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featuresets[size:], featuresets[:size]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0.7891596220785678</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很显然，利用上下文特征提高词性标注器的性能。例如：如果</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一个词</a:t>
            </a:r>
            <a:r>
              <a:rPr lang="zh-CN" altLang="en-US">
                <a:solidFill>
                  <a:schemeClr val="tx1">
                    <a:lumMod val="50000"/>
                  </a:schemeClr>
                </a:solidFill>
                <a:latin typeface="Times New Roman" panose="02020603050405020304" pitchFamily="18" charset="0"/>
                <a:ea typeface="宋体" panose="02010600030101010101" pitchFamily="2" charset="-122"/>
              </a:rPr>
              <a:t>紧跟在词 large 或 gubernatorial 后面，</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分类器判定其</a:t>
            </a:r>
            <a:r>
              <a:rPr lang="zh-CN" altLang="en-US">
                <a:solidFill>
                  <a:schemeClr val="tx1">
                    <a:lumMod val="50000"/>
                  </a:schemeClr>
                </a:solidFill>
                <a:latin typeface="Times New Roman" panose="02020603050405020304" pitchFamily="18" charset="0"/>
                <a:ea typeface="宋体" panose="02010600030101010101" pitchFamily="2" charset="-122"/>
              </a:rPr>
              <a:t>极可能是名词。然而，它无法研究一般情况：</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如果</a:t>
            </a:r>
            <a:r>
              <a:rPr lang="zh-CN" altLang="en-US">
                <a:solidFill>
                  <a:schemeClr val="tx1">
                    <a:lumMod val="50000"/>
                  </a:schemeClr>
                </a:solidFill>
                <a:latin typeface="Times New Roman" panose="02020603050405020304" pitchFamily="18" charset="0"/>
                <a:ea typeface="宋体" panose="02010600030101010101" pitchFamily="2" charset="-122"/>
              </a:rPr>
              <a:t>一个词跟在形容词后面，可能是名词，因为它无法获得前面这个词的词性标记。在一般情况下，简单的分类器总是将每一个输入与所有其他输入独立对待。</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序列分类</a:t>
            </a:r>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序列分类</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为了获取相关的分类任务之间的依赖关系，我们可以使用</a:t>
            </a:r>
            <a:r>
              <a:rPr lang="zh-CN" altLang="en-US" b="1">
                <a:solidFill>
                  <a:schemeClr val="tx1">
                    <a:lumMod val="50000"/>
                  </a:schemeClr>
                </a:solidFill>
                <a:latin typeface="Times New Roman" panose="02020603050405020304" pitchFamily="18" charset="0"/>
                <a:ea typeface="宋体" panose="02010600030101010101" pitchFamily="2" charset="-122"/>
              </a:rPr>
              <a:t>联合分类器</a:t>
            </a:r>
            <a:r>
              <a:rPr lang="zh-CN" altLang="en-US">
                <a:solidFill>
                  <a:schemeClr val="tx1">
                    <a:lumMod val="50000"/>
                  </a:schemeClr>
                </a:solidFill>
                <a:latin typeface="Times New Roman" panose="02020603050405020304" pitchFamily="18" charset="0"/>
                <a:ea typeface="宋体" panose="02010600030101010101" pitchFamily="2" charset="-122"/>
              </a:rPr>
              <a:t>模型，为一些相关的输入选择适当的标签。在词性标注的例子中，可以使用各种不同的</a:t>
            </a:r>
            <a:r>
              <a:rPr lang="zh-CN" altLang="en-US" b="1">
                <a:solidFill>
                  <a:schemeClr val="tx1">
                    <a:lumMod val="50000"/>
                  </a:schemeClr>
                </a:solidFill>
                <a:latin typeface="Times New Roman" panose="02020603050405020304" pitchFamily="18" charset="0"/>
                <a:ea typeface="宋体" panose="02010600030101010101" pitchFamily="2" charset="-122"/>
              </a:rPr>
              <a:t>序列分类器</a:t>
            </a:r>
            <a:r>
              <a:rPr lang="zh-CN" altLang="en-US">
                <a:solidFill>
                  <a:schemeClr val="tx1">
                    <a:lumMod val="50000"/>
                  </a:schemeClr>
                </a:solidFill>
                <a:latin typeface="Times New Roman" panose="02020603050405020304" pitchFamily="18" charset="0"/>
                <a:ea typeface="宋体" panose="02010600030101010101" pitchFamily="2" charset="-122"/>
              </a:rPr>
              <a:t>模型为给定的句子中的所有的词选择词性标签。</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一种序列分类器策略，称为</a:t>
            </a:r>
            <a:r>
              <a:rPr lang="zh-CN" altLang="en-US" b="1">
                <a:solidFill>
                  <a:schemeClr val="tx1">
                    <a:lumMod val="50000"/>
                  </a:schemeClr>
                </a:solidFill>
                <a:latin typeface="Times New Roman" panose="02020603050405020304" pitchFamily="18" charset="0"/>
                <a:ea typeface="宋体" panose="02010600030101010101" pitchFamily="2" charset="-122"/>
              </a:rPr>
              <a:t>连续分类</a:t>
            </a:r>
            <a:r>
              <a:rPr lang="zh-CN" altLang="en-US">
                <a:solidFill>
                  <a:schemeClr val="tx1">
                    <a:lumMod val="50000"/>
                  </a:schemeClr>
                </a:solidFill>
                <a:latin typeface="Times New Roman" panose="02020603050405020304" pitchFamily="18" charset="0"/>
                <a:ea typeface="宋体" panose="02010600030101010101" pitchFamily="2" charset="-122"/>
              </a:rPr>
              <a:t>或</a:t>
            </a:r>
            <a:r>
              <a:rPr lang="zh-CN" altLang="en-US" b="1">
                <a:solidFill>
                  <a:schemeClr val="tx1">
                    <a:lumMod val="50000"/>
                  </a:schemeClr>
                </a:solidFill>
                <a:latin typeface="Times New Roman" panose="02020603050405020304" pitchFamily="18" charset="0"/>
                <a:ea typeface="宋体" panose="02010600030101010101" pitchFamily="2" charset="-122"/>
              </a:rPr>
              <a:t>贪婪序列分类</a:t>
            </a:r>
            <a:r>
              <a:rPr lang="zh-CN" altLang="en-US">
                <a:solidFill>
                  <a:schemeClr val="tx1">
                    <a:lumMod val="50000"/>
                  </a:schemeClr>
                </a:solidFill>
                <a:latin typeface="Times New Roman" panose="02020603050405020304" pitchFamily="18" charset="0"/>
                <a:ea typeface="宋体" panose="02010600030101010101" pitchFamily="2" charset="-122"/>
              </a:rPr>
              <a:t>，是为第一个输入找到最有可能的类标签，然后在此基础上找到下一个输入的最佳的标签。这个过程可以不断重复直到所有的输入都被贴上标签。如 5.5 节的 bigram 标注器，首先为句子的第一个词选择词性标记，然后</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基于词本身和前面词的预测的标记，</a:t>
            </a:r>
            <a:r>
              <a:rPr lang="zh-CN" altLang="en-US">
                <a:solidFill>
                  <a:schemeClr val="tx1">
                    <a:lumMod val="50000"/>
                  </a:schemeClr>
                </a:solidFill>
                <a:latin typeface="Times New Roman" panose="02020603050405020304" pitchFamily="18" charset="0"/>
                <a:ea typeface="宋体" panose="02010600030101010101" pitchFamily="2" charset="-122"/>
              </a:rPr>
              <a:t>为每个随后的词选择标记。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序列分类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如例 6-5. 使用连续分类器进行词性标注。：</a:t>
            </a:r>
            <a:r>
              <a:rPr lang="zh-CN" altLang="en-US">
                <a:solidFill>
                  <a:srgbClr val="002060"/>
                </a:solidFill>
                <a:latin typeface="Times New Roman" panose="02020603050405020304" pitchFamily="18" charset="0"/>
                <a:ea typeface="宋体" panose="02010600030101010101" pitchFamily="2" charset="-122"/>
              </a:rPr>
              <a:t>首先，扩展特征提取函数使其具有参数 history，其中包括已经为句子预测的标记的链表。</a:t>
            </a:r>
            <a:r>
              <a:rPr lang="zh-CN" altLang="en-US">
                <a:solidFill>
                  <a:schemeClr val="tx1">
                    <a:lumMod val="50000"/>
                  </a:schemeClr>
                </a:solidFill>
                <a:latin typeface="Times New Roman" panose="02020603050405020304" pitchFamily="18" charset="0"/>
                <a:ea typeface="宋体" panose="02010600030101010101" pitchFamily="2" charset="-122"/>
              </a:rPr>
              <a:t>history 中的每个标记对应句子中的一个词。但是请注意，history 将只包含已经归类的词的标记，也就是目标词左侧的词。因此，虽然是有可能查看目标词右边的词的某些特征，但查看那些词的标记是不可能的（因为我们还未产生它们）。</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已经定义了特征提取器，可以继续建立我们的序列分类器。</a:t>
            </a:r>
            <a:r>
              <a:rPr lang="zh-CN" altLang="en-US">
                <a:solidFill>
                  <a:schemeClr val="tx1">
                    <a:lumMod val="50000"/>
                  </a:schemeClr>
                </a:solidFill>
                <a:latin typeface="Times New Roman" panose="02020603050405020304" pitchFamily="18" charset="0"/>
                <a:ea typeface="宋体" panose="02010600030101010101" pitchFamily="2" charset="-122"/>
              </a:rPr>
              <a:t>在训练中，使用已标注的标记为征提取器提供适当的历史信息，但标注新的句子时，基于标注器本身的输出产生历史信息。</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例 6-5. 使用连续分类器进行词性标注。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序列分类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def pos_features(sentence, i, history):</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扩展特征函数</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{"suffix(1)": sentence[i][-1:],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"suffix(2)": sentence[i][-2:],</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"suffix(3)": sentence[i][-3:]}</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i == 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features["prev-word"] = "&lt;START&gt;"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features["prev-tag"] = "&lt;START&gt;"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else: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features["prev-word"] = sentence[i-1]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features["prev-tag"] = history[i-1]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features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序列分类</a:t>
            </a:r>
            <a:endParaRPr lang="zh-CN" altLang="en-US"/>
          </a:p>
        </p:txBody>
      </p:sp>
      <p:sp>
        <p:nvSpPr>
          <p:cNvPr id="3" name="内容占位符 2"/>
          <p:cNvSpPr>
            <a:spLocks noGrp="1"/>
          </p:cNvSpPr>
          <p:nvPr>
            <p:ph idx="1"/>
          </p:nvPr>
        </p:nvSpPr>
        <p:spPr>
          <a:xfrm>
            <a:off x="1955165" y="1170940"/>
            <a:ext cx="8307070" cy="5452110"/>
          </a:xfrm>
          <a:solidFill>
            <a:schemeClr val="bg2"/>
          </a:solidFill>
        </p:spPr>
        <p:txBody>
          <a:bodyPr>
            <a:normAutofit/>
          </a:bodyPr>
          <a:lstStyle/>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class ConsecutivePosTagger(nltk.TaggerI):</a:t>
            </a:r>
            <a:r>
              <a:rPr lang="en-US" altLang="zh-CN" sz="2200">
                <a:solidFill>
                  <a:schemeClr val="tx1">
                    <a:lumMod val="50000"/>
                  </a:schemeClr>
                </a:solidFill>
                <a:latin typeface="Times New Roman" panose="02020603050405020304" pitchFamily="18" charset="0"/>
                <a:ea typeface="宋体" panose="02010600030101010101" pitchFamily="2" charset="-122"/>
              </a:rPr>
              <a:t>#</a:t>
            </a:r>
            <a:r>
              <a:rPr lang="zh-CN" altLang="en-US" sz="2200">
                <a:solidFill>
                  <a:schemeClr val="tx1">
                    <a:lumMod val="50000"/>
                  </a:schemeClr>
                </a:solidFill>
                <a:latin typeface="Times New Roman" panose="02020603050405020304" pitchFamily="18" charset="0"/>
                <a:ea typeface="宋体" panose="02010600030101010101" pitchFamily="2" charset="-122"/>
              </a:rPr>
              <a:t>建立序列分类器</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def __init__(self, train_sents):</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train_set = []</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for tagged_sent in train_sents:</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untagged_sent = nltk.tag.untag(tagged_sent)</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history = []</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for i, (word, tag) in enumerate(tagged_sent):</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featureset = pos_features(untagged_sent, i, history)</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train_set.append( (featureset, tag) )</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history.append(tag)</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self.classifier =nltk.NaiveBayesClassifier.train(train_set)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序列分类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750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def tag(self, sentence):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history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i, word in enumerate(sentence):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featureset = pos_features(sentence, i, history)</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tag = self.classifier.classify(featureset)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history.append(tag)</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zip(sentence, history)</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tagged_sents = brown.tagged_sents(categories='news')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int(len(tagged_sents) * 0.1)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train_sents, test_sents = tagged_sents[size:], tagged_sents[:size]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tagger = ConsecutivePosTagger(train_sents)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tagger.evaluate(test_sents)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0.798052851182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t>6.1 </a:t>
            </a:r>
            <a:r>
              <a:rPr lang="zh-CN" altLang="en-US"/>
              <a:t>有监督分类</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10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分类</a:t>
            </a:r>
            <a:r>
              <a:rPr lang="zh-CN" altLang="en-US">
                <a:solidFill>
                  <a:schemeClr val="tx1">
                    <a:lumMod val="50000"/>
                  </a:schemeClr>
                </a:solidFill>
                <a:latin typeface="Times New Roman" panose="02020603050405020304" pitchFamily="18" charset="0"/>
                <a:ea typeface="宋体" panose="02010600030101010101" pitchFamily="2" charset="-122"/>
              </a:rPr>
              <a:t>是为给定的输入选择正确的</a:t>
            </a:r>
            <a:r>
              <a:rPr lang="zh-CN" altLang="en-US" b="1">
                <a:solidFill>
                  <a:schemeClr val="tx1">
                    <a:lumMod val="50000"/>
                  </a:schemeClr>
                </a:solidFill>
                <a:latin typeface="Times New Roman" panose="02020603050405020304" pitchFamily="18" charset="0"/>
                <a:ea typeface="宋体" panose="02010600030101010101" pitchFamily="2" charset="-122"/>
              </a:rPr>
              <a:t>类标签</a:t>
            </a:r>
            <a:r>
              <a:rPr lang="zh-CN" altLang="en-US">
                <a:solidFill>
                  <a:schemeClr val="tx1">
                    <a:lumMod val="50000"/>
                  </a:schemeClr>
                </a:solidFill>
                <a:latin typeface="Times New Roman" panose="02020603050405020304" pitchFamily="18" charset="0"/>
                <a:ea typeface="宋体" panose="02010600030101010101" pitchFamily="2" charset="-122"/>
              </a:rPr>
              <a:t>的任务。在基本的分类任务中，每个输入被认为是与所有其它输入隔离的，并且标签集是预先定义的。这里是分类任务的一些例子：</a:t>
            </a:r>
          </a:p>
          <a:p>
            <a:pPr>
              <a:lnSpc>
                <a:spcPct val="110000"/>
              </a:lnSpc>
            </a:pPr>
            <a:r>
              <a:rPr lang="zh-CN" altLang="en-US">
                <a:solidFill>
                  <a:schemeClr val="tx1">
                    <a:lumMod val="50000"/>
                  </a:schemeClr>
                </a:solidFill>
                <a:latin typeface="Times New Roman" panose="02020603050405020304" pitchFamily="18" charset="0"/>
                <a:ea typeface="宋体" panose="02010600030101010101" pitchFamily="2" charset="-122"/>
              </a:rPr>
              <a:t>判断一封电子邮件是否是垃圾邮件。</a:t>
            </a:r>
          </a:p>
          <a:p>
            <a:pPr>
              <a:lnSpc>
                <a:spcPct val="110000"/>
              </a:lnSpc>
            </a:pPr>
            <a:r>
              <a:rPr lang="zh-CN" altLang="en-US">
                <a:solidFill>
                  <a:schemeClr val="tx1">
                    <a:lumMod val="50000"/>
                  </a:schemeClr>
                </a:solidFill>
                <a:latin typeface="Times New Roman" panose="02020603050405020304" pitchFamily="18" charset="0"/>
                <a:ea typeface="宋体" panose="02010600030101010101" pitchFamily="2" charset="-122"/>
              </a:rPr>
              <a:t>从一个固定的主题领域列表中，如“体育”、“技术”和“政治”，决定新闻报道的主题是什么。</a:t>
            </a:r>
          </a:p>
          <a:p>
            <a:pPr>
              <a:lnSpc>
                <a:spcPct val="110000"/>
              </a:lnSpc>
            </a:pPr>
            <a:r>
              <a:rPr lang="zh-CN" altLang="en-US">
                <a:solidFill>
                  <a:schemeClr val="tx1">
                    <a:lumMod val="50000"/>
                  </a:schemeClr>
                </a:solidFill>
                <a:latin typeface="Times New Roman" panose="02020603050405020304" pitchFamily="18" charset="0"/>
                <a:ea typeface="宋体" panose="02010600030101010101" pitchFamily="2" charset="-122"/>
              </a:rPr>
              <a:t>决定词 bank 给定的出现是用来指河的坡岸、一个金融机构、向一边倾斜的动作还是在金融机构里的存储行为。</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基本的分类任务有许多有趣的变种。例如：在多类分类中，每个实例可以分配多个标签；在开放性分类中，标签集是事先没有定义的；在序列分类中，一个输入链表作为一个整体类。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其他序列分类方法</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其他序列分类方法</a:t>
            </a:r>
          </a:p>
          <a:p>
            <a:pPr marL="0" indent="360045">
              <a:lnSpc>
                <a:spcPct val="105000"/>
              </a:lnSpc>
              <a:buNone/>
            </a:pPr>
            <a:r>
              <a:rPr lang="zh-CN" altLang="en-US">
                <a:solidFill>
                  <a:srgbClr val="002060"/>
                </a:solidFill>
                <a:latin typeface="Times New Roman" panose="02020603050405020304" pitchFamily="18" charset="0"/>
                <a:ea typeface="宋体" panose="02010600030101010101" pitchFamily="2" charset="-122"/>
              </a:rPr>
              <a:t>这种方法的缺点是一旦做出</a:t>
            </a:r>
            <a:r>
              <a:rPr lang="zh-CN" altLang="en-US">
                <a:solidFill>
                  <a:srgbClr val="002060"/>
                </a:solidFill>
                <a:latin typeface="Times New Roman" panose="02020603050405020304" pitchFamily="18" charset="0"/>
                <a:ea typeface="宋体" panose="02010600030101010101" pitchFamily="2" charset="-122"/>
                <a:sym typeface="+mn-ea"/>
              </a:rPr>
              <a:t>决定便</a:t>
            </a:r>
            <a:r>
              <a:rPr lang="zh-CN" altLang="en-US">
                <a:solidFill>
                  <a:srgbClr val="002060"/>
                </a:solidFill>
                <a:latin typeface="Times New Roman" panose="02020603050405020304" pitchFamily="18" charset="0"/>
                <a:ea typeface="宋体" panose="02010600030101010101" pitchFamily="2" charset="-122"/>
              </a:rPr>
              <a:t>无法更改。</a:t>
            </a:r>
            <a:r>
              <a:rPr lang="zh-CN" altLang="en-US">
                <a:solidFill>
                  <a:schemeClr val="tx1">
                    <a:lumMod val="50000"/>
                  </a:schemeClr>
                </a:solidFill>
                <a:latin typeface="Times New Roman" panose="02020603050405020304" pitchFamily="18" charset="0"/>
                <a:ea typeface="宋体" panose="02010600030101010101" pitchFamily="2" charset="-122"/>
              </a:rPr>
              <a:t>例如：如果决定将一个词标注为名词，但后来发现应该是一个动词，就没有办法回去修复我们的错误。</a:t>
            </a:r>
            <a:r>
              <a:rPr lang="zh-CN" altLang="en-US">
                <a:solidFill>
                  <a:srgbClr val="002060"/>
                </a:solidFill>
                <a:latin typeface="Times New Roman" panose="02020603050405020304" pitchFamily="18" charset="0"/>
                <a:ea typeface="宋体" panose="02010600030101010101" pitchFamily="2" charset="-122"/>
                <a:sym typeface="+mn-ea"/>
              </a:rPr>
              <a:t>解决</a:t>
            </a:r>
            <a:r>
              <a:rPr lang="zh-CN" altLang="en-US">
                <a:solidFill>
                  <a:srgbClr val="002060"/>
                </a:solidFill>
                <a:latin typeface="Times New Roman" panose="02020603050405020304" pitchFamily="18" charset="0"/>
                <a:ea typeface="宋体" panose="02010600030101010101" pitchFamily="2" charset="-122"/>
              </a:rPr>
              <a:t>这个问题的方法是采取转型策略。</a:t>
            </a:r>
            <a:r>
              <a:rPr lang="zh-CN" altLang="en-US">
                <a:solidFill>
                  <a:schemeClr val="tx1">
                    <a:lumMod val="50000"/>
                  </a:schemeClr>
                </a:solidFill>
                <a:latin typeface="Times New Roman" panose="02020603050405020304" pitchFamily="18" charset="0"/>
                <a:ea typeface="宋体" panose="02010600030101010101" pitchFamily="2" charset="-122"/>
              </a:rPr>
              <a:t>转型联合分类的工作原理是为输入的标签创建一个初始值，然后反复提炼那个值，尝试修复相关输入之间的不一致。5.6 节描述的</a:t>
            </a:r>
            <a:r>
              <a:rPr lang="zh-CN" altLang="en-US">
                <a:solidFill>
                  <a:schemeClr val="tx1">
                    <a:lumMod val="50000"/>
                  </a:schemeClr>
                </a:solidFill>
                <a:latin typeface="Times New Roman" panose="02020603050405020304" pitchFamily="18" charset="0"/>
                <a:ea typeface="宋体" panose="02010600030101010101" pitchFamily="2" charset="-122"/>
                <a:sym typeface="+mn-ea"/>
              </a:rPr>
              <a:t>Brill 标注器</a:t>
            </a:r>
            <a:r>
              <a:rPr lang="zh-CN" altLang="en-US">
                <a:solidFill>
                  <a:schemeClr val="tx1">
                    <a:lumMod val="50000"/>
                  </a:schemeClr>
                </a:solidFill>
                <a:latin typeface="Times New Roman" panose="02020603050405020304" pitchFamily="18" charset="0"/>
                <a:ea typeface="宋体" panose="02010600030101010101" pitchFamily="2" charset="-122"/>
              </a:rPr>
              <a:t>，是这种策略的一个很好的例子。</a:t>
            </a:r>
          </a:p>
          <a:p>
            <a:pPr marL="0" indent="360045">
              <a:lnSpc>
                <a:spcPct val="105000"/>
              </a:lnSpc>
              <a:buNone/>
            </a:pPr>
            <a:r>
              <a:rPr lang="zh-CN" altLang="en-US">
                <a:solidFill>
                  <a:srgbClr val="002060"/>
                </a:solidFill>
                <a:latin typeface="Times New Roman" panose="02020603050405020304" pitchFamily="18" charset="0"/>
                <a:ea typeface="宋体" panose="02010600030101010101" pitchFamily="2" charset="-122"/>
              </a:rPr>
              <a:t>另一种方案是为词性标记所有可能的序列打分，选择总得分最高的序列。</a:t>
            </a:r>
            <a:r>
              <a:rPr lang="zh-CN" altLang="en-US">
                <a:solidFill>
                  <a:schemeClr val="tx1">
                    <a:lumMod val="50000"/>
                  </a:schemeClr>
                </a:solidFill>
                <a:latin typeface="Times New Roman" panose="02020603050405020304" pitchFamily="18" charset="0"/>
                <a:ea typeface="宋体" panose="02010600030101010101" pitchFamily="2" charset="-122"/>
              </a:rPr>
              <a:t>隐马尔可夫模型就采取这种方法。</a:t>
            </a:r>
            <a:r>
              <a:rPr lang="zh-CN" altLang="en-US" b="1">
                <a:solidFill>
                  <a:schemeClr val="tx1">
                    <a:lumMod val="50000"/>
                  </a:schemeClr>
                </a:solidFill>
                <a:latin typeface="Times New Roman" panose="02020603050405020304" pitchFamily="18" charset="0"/>
                <a:ea typeface="宋体" panose="02010600030101010101" pitchFamily="2" charset="-122"/>
              </a:rPr>
              <a:t>隐马尔可夫模型</a:t>
            </a:r>
            <a:r>
              <a:rPr lang="zh-CN" altLang="en-US">
                <a:solidFill>
                  <a:schemeClr val="tx1">
                    <a:lumMod val="50000"/>
                  </a:schemeClr>
                </a:solidFill>
                <a:latin typeface="Times New Roman" panose="02020603050405020304" pitchFamily="18" charset="0"/>
                <a:ea typeface="宋体" panose="02010600030101010101" pitchFamily="2" charset="-122"/>
              </a:rPr>
              <a:t>类似于连续分类器，它不光考虑输入也考虑已预测标记的历史。然而，不是简单地找出一个给定的词的单个最好的标签，而是为标记产生一个概率分布。</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其他序列分类方法</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然后将这些概率结合起来计算标记序列的概率得分，最后选择最高概率的标记序列。不过，可能的</a:t>
            </a:r>
            <a:r>
              <a:rPr lang="zh-CN" altLang="en-US">
                <a:solidFill>
                  <a:schemeClr val="tx1">
                    <a:lumMod val="50000"/>
                  </a:schemeClr>
                </a:solidFill>
                <a:latin typeface="Times New Roman" panose="02020603050405020304" pitchFamily="18" charset="0"/>
                <a:ea typeface="宋体" panose="02010600030101010101" pitchFamily="2" charset="-122"/>
              </a:rPr>
              <a:t>标签序列的数量相当大。给定 拥有30 个标签的标记集，有大约 600 万（3010）种方式来标记一个 10 个词的句子。为了避免单独考虑所有这些可能的序列，隐马尔可夫模型要求特征提取器只看最近的标记（或最近的 n 个标记，其中 n 是相当小的）。由于这种限制，它可以使用动态规划（4.7 节），有效地找出最有可能的标记序列。特别是，对每个连续的词索引 i，每个可能的当前及以前的标记都被计算得分。这种同样基础的方法被两个更先进的模型所采用，它们被称为</a:t>
            </a:r>
            <a:r>
              <a:rPr lang="zh-CN" altLang="en-US" b="1">
                <a:solidFill>
                  <a:schemeClr val="tx1">
                    <a:lumMod val="50000"/>
                  </a:schemeClr>
                </a:solidFill>
                <a:latin typeface="Times New Roman" panose="02020603050405020304" pitchFamily="18" charset="0"/>
                <a:ea typeface="宋体" panose="02010600030101010101" pitchFamily="2" charset="-122"/>
              </a:rPr>
              <a:t>最大熵马尔可夫模型</a:t>
            </a:r>
            <a:r>
              <a:rPr lang="zh-CN" altLang="en-US">
                <a:solidFill>
                  <a:schemeClr val="tx1">
                    <a:lumMod val="50000"/>
                  </a:schemeClr>
                </a:solidFill>
                <a:latin typeface="Times New Roman" panose="02020603050405020304" pitchFamily="18" charset="0"/>
                <a:ea typeface="宋体" panose="02010600030101010101" pitchFamily="2" charset="-122"/>
              </a:rPr>
              <a:t>和</a:t>
            </a:r>
            <a:r>
              <a:rPr lang="zh-CN" altLang="en-US" b="1">
                <a:solidFill>
                  <a:schemeClr val="tx1">
                    <a:lumMod val="50000"/>
                  </a:schemeClr>
                </a:solidFill>
                <a:latin typeface="Times New Roman" panose="02020603050405020304" pitchFamily="18" charset="0"/>
                <a:ea typeface="宋体" panose="02010600030101010101" pitchFamily="2" charset="-122"/>
              </a:rPr>
              <a:t>线性链条件随机场模型</a:t>
            </a:r>
            <a:r>
              <a:rPr lang="zh-CN" altLang="en-US">
                <a:solidFill>
                  <a:schemeClr val="tx1">
                    <a:lumMod val="50000"/>
                  </a:schemeClr>
                </a:solidFill>
                <a:latin typeface="Times New Roman" panose="02020603050405020304" pitchFamily="18" charset="0"/>
                <a:ea typeface="宋体" panose="02010600030101010101" pitchFamily="2" charset="-122"/>
              </a:rPr>
              <a:t>；但为标记序列打分用的是不同的算法。</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句子分割</a:t>
            </a:r>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句子分割</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句子分割可以看作是标点符号的分类任务</a:t>
            </a:r>
            <a:r>
              <a:rPr lang="zh-CN" altLang="en-US">
                <a:solidFill>
                  <a:schemeClr val="tx1">
                    <a:lumMod val="50000"/>
                  </a:schemeClr>
                </a:solidFill>
                <a:latin typeface="Times New Roman" panose="02020603050405020304" pitchFamily="18" charset="0"/>
                <a:ea typeface="宋体" panose="02010600030101010101" pitchFamily="2" charset="-122"/>
              </a:rPr>
              <a:t>：每当遇到可能会结束句子的符号时，如句号或问号，必须决定它是否终止了当前句子。</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第一步是获得一些已被分割成句子的数据，将它转换成一种适合提取特征的形式：</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sents = nltk.corpus.treebank_raw.sents()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tokens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boundaries = 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offset = 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for sent in nltk.corpus.treebank_raw.sents():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句子分割</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tokens.extend(sent)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将</a:t>
            </a:r>
            <a:r>
              <a:rPr lang="en-US" altLang="zh-CN">
                <a:solidFill>
                  <a:schemeClr val="tx1">
                    <a:lumMod val="50000"/>
                  </a:schemeClr>
                </a:solidFill>
                <a:latin typeface="Times New Roman" panose="02020603050405020304" pitchFamily="18" charset="0"/>
                <a:ea typeface="宋体" panose="02010600030101010101" pitchFamily="2" charset="-122"/>
                <a:sym typeface="+mn-ea"/>
              </a:rPr>
              <a:t>sent</a:t>
            </a:r>
            <a:r>
              <a:rPr lang="zh-CN" altLang="en-US">
                <a:solidFill>
                  <a:schemeClr val="tx1">
                    <a:lumMod val="50000"/>
                  </a:schemeClr>
                </a:solidFill>
                <a:latin typeface="Times New Roman" panose="02020603050405020304" pitchFamily="18" charset="0"/>
                <a:ea typeface="宋体" panose="02010600030101010101" pitchFamily="2" charset="-122"/>
              </a:rPr>
              <a:t>扩展到</a:t>
            </a:r>
            <a:r>
              <a:rPr lang="zh-CN" altLang="en-US">
                <a:solidFill>
                  <a:schemeClr val="tx1">
                    <a:lumMod val="50000"/>
                  </a:schemeClr>
                </a:solidFill>
                <a:latin typeface="Times New Roman" panose="02020603050405020304" pitchFamily="18" charset="0"/>
                <a:ea typeface="宋体" panose="02010600030101010101" pitchFamily="2" charset="-122"/>
                <a:sym typeface="+mn-ea"/>
              </a:rPr>
              <a:t>tokens中</a:t>
            </a:r>
            <a:endParaRPr lang="en-US" altLang="zh-CN">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offset += len(sent)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sym typeface="+mn-ea"/>
              </a:rPr>
              <a:t>offset = offset + len(sent)</a:t>
            </a:r>
            <a:endParaRPr lang="en-US" altLang="zh-CN">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boundaries.add(offset-1)</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在这里，tokens 是单独句子标识符的合并链表，boundaries 是一个包含所有句子边界标识符索引的集合。</a:t>
            </a:r>
            <a:r>
              <a:rPr lang="zh-CN" altLang="en-US">
                <a:solidFill>
                  <a:srgbClr val="002060"/>
                </a:solidFill>
                <a:latin typeface="Times New Roman" panose="02020603050405020304" pitchFamily="18" charset="0"/>
                <a:ea typeface="宋体" panose="02010600030101010101" pitchFamily="2" charset="-122"/>
              </a:rPr>
              <a:t>下一步，我们需要指定用于决定标点是否表示句子边界的数据特征</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punct_features(tokens, i):</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{'next-word-capitalized': tokens[i+1][0].isupper(),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判断是否大写字母</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'prevword': tokens[i-1].lower(),</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字符小写</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'punct': tokens[i],</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'prev-word-is-one-char': len(tokens[i-1]) == 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句子分割</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基于这一特征提取器，我们可以通过选择所有的标点符号创建一个加标签的特征集的链表，然后标注它们是否是边界标识符：</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[(punct_features(tokens, i), (i in boundaries))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i in range(1, len(tokens)-1)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tokens[i] in '.?!']</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使用这些特征集，我们可以训练和评估一个标点符号分类器：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int(len(featuresets) * 0.1)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featuresets[size:], featuresets[:size]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句子分割</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0.936026936026936</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使用这种分类器进行断句，我们只需检查每个标点符号，看它是否是作为一个边界标识符，在边界标识符处分割词链表。如下例。</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例 6-6. 基于分类的断句器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segment_sentences(words):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start = 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sents =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for i, word in 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word in '.?!' and classifier.classify(words, i) == True: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句子分割</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sents.append(words[start:i+1])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start = i+1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if start &lt; len(words):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sents.append(words[start:])</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a:bodyPr>
          <a:lstStyle/>
          <a:p>
            <a:r>
              <a:rPr lang="en-US" altLang="zh-CN" sz="3000">
                <a:sym typeface="+mn-ea"/>
              </a:rPr>
              <a:t>6.2 </a:t>
            </a:r>
            <a:r>
              <a:rPr lang="zh-CN" altLang="en-US" sz="3000">
                <a:sym typeface="+mn-ea"/>
              </a:rPr>
              <a:t>有监督分类的更多例子</a:t>
            </a:r>
            <a:r>
              <a:rPr lang="en-US" altLang="zh-CN" sz="3000">
                <a:sym typeface="+mn-ea"/>
              </a:rPr>
              <a:t>-</a:t>
            </a:r>
            <a:r>
              <a:rPr lang="zh-CN" altLang="en-US" sz="3000">
                <a:sym typeface="+mn-ea"/>
              </a:rPr>
              <a:t>识别对话行为类型</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识别对话行为类型</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处理对话时，要将对话看作说话者执行的动作。对于表述行为的陈述句来说，这种解释是最简单的。例如：I forgive you or I bet you can't climb that hill。但是问候、问题、回答、断言和说明都可以被认为是基于语言的行动类型。识别对话中言语下的</a:t>
            </a:r>
            <a:r>
              <a:rPr lang="zh-CN" altLang="en-US" b="1">
                <a:solidFill>
                  <a:schemeClr val="tx1">
                    <a:lumMod val="50000"/>
                  </a:schemeClr>
                </a:solidFill>
                <a:latin typeface="Times New Roman" panose="02020603050405020304" pitchFamily="18" charset="0"/>
                <a:ea typeface="宋体" panose="02010600030101010101" pitchFamily="2" charset="-122"/>
              </a:rPr>
              <a:t>对话行为</a:t>
            </a:r>
            <a:r>
              <a:rPr lang="zh-CN" altLang="en-US">
                <a:solidFill>
                  <a:schemeClr val="tx1">
                    <a:lumMod val="50000"/>
                  </a:schemeClr>
                </a:solidFill>
                <a:latin typeface="Times New Roman" panose="02020603050405020304" pitchFamily="18" charset="0"/>
                <a:ea typeface="宋体" panose="02010600030101010101" pitchFamily="2" charset="-122"/>
              </a:rPr>
              <a:t>是理解谈话的重要步骤。</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 2.1 节中的展示过</a:t>
            </a:r>
            <a:r>
              <a:rPr lang="zh-CN" altLang="en-US">
                <a:solidFill>
                  <a:schemeClr val="tx1">
                    <a:lumMod val="50000"/>
                  </a:schemeClr>
                </a:solidFill>
                <a:latin typeface="Times New Roman" panose="02020603050405020304" pitchFamily="18" charset="0"/>
                <a:ea typeface="宋体" panose="02010600030101010101" pitchFamily="2" charset="-122"/>
                <a:sym typeface="+mn-ea"/>
              </a:rPr>
              <a:t>NPS 聊天语料库，</a:t>
            </a:r>
            <a:r>
              <a:rPr lang="zh-CN" altLang="en-US">
                <a:solidFill>
                  <a:schemeClr val="tx1">
                    <a:lumMod val="50000"/>
                  </a:schemeClr>
                </a:solidFill>
                <a:latin typeface="Times New Roman" panose="02020603050405020304" pitchFamily="18" charset="0"/>
                <a:ea typeface="宋体" panose="02010600030101010101" pitchFamily="2" charset="-122"/>
              </a:rPr>
              <a:t>包括超过 10,000 个来自即时消息会话的帖子。这些帖子都已经被贴上 15 种对话行为类型中的一种标签，例如：“陈述”，“情感”，“yn 问题”，“Continuer”。因此，我们可以</a:t>
            </a:r>
            <a:r>
              <a:rPr lang="zh-CN" altLang="en-US">
                <a:solidFill>
                  <a:srgbClr val="FF0000"/>
                </a:solidFill>
                <a:latin typeface="Times New Roman" panose="02020603050405020304" pitchFamily="18" charset="0"/>
                <a:ea typeface="宋体" panose="02010600030101010101" pitchFamily="2" charset="-122"/>
              </a:rPr>
              <a:t>利用这些数据建立一个分类器，用来识别新的即时消息帖子的对话行为类型</a:t>
            </a:r>
            <a:r>
              <a:rPr lang="zh-CN" altLang="en-US">
                <a:solidFill>
                  <a:schemeClr val="tx1">
                    <a:lumMod val="50000"/>
                  </a:schemeClr>
                </a:solidFill>
                <a:latin typeface="Times New Roman" panose="02020603050405020304" pitchFamily="18" charset="0"/>
                <a:ea typeface="宋体" panose="02010600030101010101" pitchFamily="2"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a:bodyPr>
          <a:lstStyle/>
          <a:p>
            <a:r>
              <a:rPr lang="en-US" altLang="zh-CN" sz="3000">
                <a:sym typeface="+mn-ea"/>
              </a:rPr>
              <a:t>6.2 </a:t>
            </a:r>
            <a:r>
              <a:rPr lang="zh-CN" altLang="en-US" sz="3000">
                <a:sym typeface="+mn-ea"/>
              </a:rPr>
              <a:t>有监督分类的更多例子</a:t>
            </a:r>
            <a:r>
              <a:rPr lang="en-US" altLang="zh-CN" sz="3000">
                <a:sym typeface="+mn-ea"/>
              </a:rPr>
              <a:t>-</a:t>
            </a:r>
            <a:r>
              <a:rPr lang="zh-CN" altLang="en-US" sz="3000">
                <a:sym typeface="+mn-ea"/>
              </a:rPr>
              <a:t>识别对话行为类型</a:t>
            </a:r>
            <a:endParaRPr lang="zh-CN" altLang="en-US" sz="3000"/>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sym typeface="+mn-ea"/>
              </a:rPr>
              <a:t>首先是提取基本的消息数据。调用 xml_posts()来得到一个数据结构，表示每个帖子的 XML 注释：</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posts = nltk.corpus.nps_chat.xml_posts()[:10000]</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下一步，我们将定义一个简单的特征提取器，检查帖子包含什么词：</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def dialogue_act_features(post):</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	features = {}</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	for word in nltk.word_tokenize(post):</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		features['contains(%s)' % word.lower()] = True</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	return features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sz="3000">
                <a:sym typeface="+mn-ea"/>
              </a:rPr>
              <a:t>6.2 </a:t>
            </a:r>
            <a:r>
              <a:rPr lang="zh-CN" altLang="en-US" sz="3000">
                <a:sym typeface="+mn-ea"/>
              </a:rPr>
              <a:t>有监督分类的更多例子</a:t>
            </a:r>
            <a:r>
              <a:rPr lang="en-US" altLang="zh-CN" sz="3000">
                <a:sym typeface="+mn-ea"/>
              </a:rPr>
              <a:t>-</a:t>
            </a:r>
            <a:r>
              <a:rPr lang="zh-CN" altLang="en-US" sz="3000">
                <a:sym typeface="+mn-ea"/>
              </a:rPr>
              <a:t>识别对话行为类型</a:t>
            </a:r>
            <a:endParaRPr lang="zh-CN" altLang="en-US" sz="3000"/>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最后，我们通过为每个帖子提取特征（使用 post.get('class') 获得一个帖子的对话行为类型）构造训练和测试数据，并创建一个新的分类器：</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featuresets = [(dialogue_act_features(post.text), post.get('class'))</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	       for post in posts]</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size = int(len(featuresets) * 0.1)</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train_set, test_set = featuresets[size:], featuresets[:size]</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&gt;&gt;&gt; print nltk.classify.accuracy(classifier, test_set)</a:t>
            </a:r>
          </a:p>
          <a:p>
            <a:pPr marL="0" indent="0">
              <a:lnSpc>
                <a:spcPct val="100000"/>
              </a:lnSpc>
              <a:buNone/>
            </a:pPr>
            <a:r>
              <a:rPr lang="zh-CN" altLang="en-US">
                <a:solidFill>
                  <a:srgbClr val="000000"/>
                </a:solidFill>
                <a:latin typeface="Times New Roman" panose="02020603050405020304" pitchFamily="18" charset="0"/>
                <a:ea typeface="宋体" panose="02010600030101010101" pitchFamily="2" charset="-122"/>
              </a:rPr>
              <a:t>0.668</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360045">
              <a:lnSpc>
                <a:spcPct val="10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建立在训练语料（包含每个输入的正确标签）基础之上的分类，被称为</a:t>
            </a:r>
            <a:r>
              <a:rPr lang="zh-CN" altLang="en-US" sz="2300" b="1">
                <a:solidFill>
                  <a:schemeClr val="tx1">
                    <a:lumMod val="50000"/>
                  </a:schemeClr>
                </a:solidFill>
                <a:latin typeface="Times New Roman" panose="02020603050405020304" pitchFamily="18" charset="0"/>
                <a:ea typeface="宋体" panose="02010600030101010101" pitchFamily="2" charset="-122"/>
                <a:sym typeface="+mn-ea"/>
              </a:rPr>
              <a:t>有监督分类</a:t>
            </a: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。有监督分类的框架图如下图 所示：</a:t>
            </a: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endParaRPr lang="zh-CN" altLang="en-US" sz="2300">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10000"/>
              </a:lnSpc>
              <a:buNone/>
            </a:pPr>
            <a:r>
              <a:rPr lang="en-US" altLang="zh-CN" sz="2300">
                <a:solidFill>
                  <a:schemeClr val="tx1">
                    <a:lumMod val="50000"/>
                  </a:schemeClr>
                </a:solidFill>
                <a:latin typeface="Times New Roman" panose="02020603050405020304" pitchFamily="18" charset="0"/>
                <a:ea typeface="宋体" panose="02010600030101010101" pitchFamily="2" charset="-122"/>
              </a:rPr>
              <a:t>(a)</a:t>
            </a:r>
            <a:r>
              <a:rPr lang="zh-CN" altLang="en-US" sz="2300">
                <a:solidFill>
                  <a:schemeClr val="tx1">
                    <a:lumMod val="50000"/>
                  </a:schemeClr>
                </a:solidFill>
                <a:latin typeface="Times New Roman" panose="02020603050405020304" pitchFamily="18" charset="0"/>
                <a:ea typeface="宋体" panose="02010600030101010101" pitchFamily="2" charset="-122"/>
              </a:rPr>
              <a:t>在训练过程中，特征提取器用来将每一个输入值转换为特征集。特征集与标签的配对被送入机器学习算法，生成模型。</a:t>
            </a:r>
            <a:r>
              <a:rPr lang="en-US" altLang="zh-CN" sz="2300">
                <a:solidFill>
                  <a:schemeClr val="tx1">
                    <a:lumMod val="50000"/>
                  </a:schemeClr>
                </a:solidFill>
                <a:latin typeface="Times New Roman" panose="02020603050405020304" pitchFamily="18" charset="0"/>
                <a:ea typeface="宋体" panose="02010600030101010101" pitchFamily="2" charset="-122"/>
              </a:rPr>
              <a:t>(b)</a:t>
            </a:r>
            <a:r>
              <a:rPr lang="zh-CN" altLang="en-US" sz="2300">
                <a:solidFill>
                  <a:schemeClr val="tx1">
                    <a:lumMod val="50000"/>
                  </a:schemeClr>
                </a:solidFill>
                <a:latin typeface="Times New Roman" panose="02020603050405020304" pitchFamily="18" charset="0"/>
                <a:ea typeface="宋体" panose="02010600030101010101" pitchFamily="2" charset="-122"/>
              </a:rPr>
              <a:t>在预测过程中，相同的特征提取器被用来将未见过的输入转换为特征集。之后，这些特征集被送入模型产生预测标签。</a:t>
            </a:r>
          </a:p>
        </p:txBody>
      </p:sp>
      <p:pic>
        <p:nvPicPr>
          <p:cNvPr id="5" name="图片 4"/>
          <p:cNvPicPr>
            <a:picLocks noChangeAspect="1"/>
          </p:cNvPicPr>
          <p:nvPr/>
        </p:nvPicPr>
        <p:blipFill>
          <a:blip r:embed="rId3"/>
          <a:stretch>
            <a:fillRect/>
          </a:stretch>
        </p:blipFill>
        <p:spPr>
          <a:xfrm>
            <a:off x="3154045" y="1836420"/>
            <a:ext cx="5883910" cy="28956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识别文字蕴含</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识别文字蕴含</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识别文字蕴含（Recognizing textual entailment(RTE)）是判断文本 T 的一个给定片段是否蕴含着另一个叫做“假设”的文本（已经在 1.5 节讨论过）。迄今为止，已经有 4 个 RTE挑战赛，在那里共享的开发和测试数据会提供给参赛队伍。下面是挑战赛 3 开发数据集中的文本/假设对的两个例子。标签 True 表示保留蕴含，False 表示没保留蕴含。</a:t>
            </a:r>
          </a:p>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Challenge 3, Pair 34 (True)</a:t>
            </a:r>
          </a:p>
          <a:p>
            <a:pPr marL="0" indent="0">
              <a:lnSpc>
                <a:spcPct val="105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T</a:t>
            </a:r>
            <a:r>
              <a:rPr lang="zh-CN" altLang="en-US">
                <a:solidFill>
                  <a:schemeClr val="tx1">
                    <a:lumMod val="50000"/>
                  </a:schemeClr>
                </a:solidFill>
                <a:latin typeface="Times New Roman" panose="02020603050405020304" pitchFamily="18" charset="0"/>
                <a:ea typeface="宋体" panose="02010600030101010101" pitchFamily="2" charset="-122"/>
              </a:rPr>
              <a:t>: Parviz Davudi was representing Iran at a meeting of the Shanghai Co-operation Organisation (SCO), the fledgling association that binds Russia, China and four former Soviet republics of central Asia together to fight terrorism.</a:t>
            </a:r>
          </a:p>
          <a:p>
            <a:pPr marL="0" indent="0">
              <a:lnSpc>
                <a:spcPct val="105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H</a:t>
            </a:r>
            <a:r>
              <a:rPr lang="zh-CN" altLang="en-US">
                <a:solidFill>
                  <a:schemeClr val="tx1">
                    <a:lumMod val="50000"/>
                  </a:schemeClr>
                </a:solidFill>
                <a:latin typeface="Times New Roman" panose="02020603050405020304" pitchFamily="18" charset="0"/>
                <a:ea typeface="宋体" panose="02010600030101010101" pitchFamily="2" charset="-122"/>
              </a:rPr>
              <a:t>: China is a member of SCO.</a:t>
            </a:r>
          </a:p>
          <a:p>
            <a:pPr marL="0" indent="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Challenge 3, Pair 81 (False)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识别文字蕴含</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T</a:t>
            </a:r>
            <a:r>
              <a:rPr lang="zh-CN" altLang="en-US">
                <a:solidFill>
                  <a:schemeClr val="tx1">
                    <a:lumMod val="50000"/>
                  </a:schemeClr>
                </a:solidFill>
                <a:latin typeface="Times New Roman" panose="02020603050405020304" pitchFamily="18" charset="0"/>
                <a:ea typeface="宋体" panose="02010600030101010101" pitchFamily="2" charset="-122"/>
              </a:rPr>
              <a:t>: According to NC Articles of Organization, the members of LLC company are</a:t>
            </a:r>
          </a:p>
          <a:p>
            <a:pPr marL="0" indent="0">
              <a:lnSpc>
                <a:spcPct val="100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H</a:t>
            </a:r>
            <a:r>
              <a:rPr lang="zh-CN" altLang="en-US">
                <a:solidFill>
                  <a:schemeClr val="tx1">
                    <a:lumMod val="50000"/>
                  </a:schemeClr>
                </a:solidFill>
                <a:latin typeface="Times New Roman" panose="02020603050405020304" pitchFamily="18" charset="0"/>
                <a:ea typeface="宋体" panose="02010600030101010101" pitchFamily="2" charset="-122"/>
              </a:rPr>
              <a:t>. Nelson Beavers, III, H. Chester Beavers and Jennie Beavers Stewart.</a:t>
            </a:r>
          </a:p>
          <a:p>
            <a:pPr marL="0" indent="0">
              <a:lnSpc>
                <a:spcPct val="100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H</a:t>
            </a:r>
            <a:r>
              <a:rPr lang="zh-CN" altLang="en-US">
                <a:solidFill>
                  <a:schemeClr val="tx1">
                    <a:lumMod val="50000"/>
                  </a:schemeClr>
                </a:solidFill>
                <a:latin typeface="Times New Roman" panose="02020603050405020304" pitchFamily="18" charset="0"/>
                <a:ea typeface="宋体" panose="02010600030101010101" pitchFamily="2" charset="-122"/>
              </a:rPr>
              <a:t>: Jennie Beavers Stewart is a share-holder of Carolina Analytical Laboratory.</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应当强调，文字和假设之间的关系并不一定是逻辑蕴涵，但可得出结论：文本提供了合理的证据证明假设是真实的。</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我们可以把 RTE 当作一个分类任务，尝试为每一对预测真/假标签</a:t>
            </a:r>
            <a:r>
              <a:rPr lang="zh-CN" altLang="en-US">
                <a:solidFill>
                  <a:schemeClr val="tx1">
                    <a:lumMod val="50000"/>
                  </a:schemeClr>
                </a:solidFill>
                <a:latin typeface="Times New Roman" panose="02020603050405020304" pitchFamily="18" charset="0"/>
                <a:ea typeface="宋体" panose="02010600030101010101" pitchFamily="2" charset="-122"/>
              </a:rPr>
              <a:t>。在理想情况下</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如果有蕴涵那么假设所表示的所有信息也应该在文本中表示。相反，如果假设中有的资料文本中没有，那么就没有蕴涵。</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识别文字蕴含</a:t>
            </a:r>
            <a:endParaRPr lang="zh-CN" altLang="en-US"/>
          </a:p>
        </p:txBody>
      </p:sp>
      <p:sp>
        <p:nvSpPr>
          <p:cNvPr id="3" name="内容占位符 2"/>
          <p:cNvSpPr>
            <a:spLocks noGrp="1"/>
          </p:cNvSpPr>
          <p:nvPr>
            <p:ph idx="1"/>
          </p:nvPr>
        </p:nvSpPr>
        <p:spPr>
          <a:xfrm>
            <a:off x="1863091" y="1170940"/>
            <a:ext cx="8425815" cy="5452110"/>
          </a:xfrm>
          <a:solidFill>
            <a:schemeClr val="bg2"/>
          </a:solidFill>
        </p:spPr>
        <p:txBody>
          <a:bodyPr>
            <a:normAutofit fontScale="85000" lnSpcReduction="10000"/>
          </a:bodyPr>
          <a:lstStyle/>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在下例的 RTE 特征探测器（例 6-7）中，我们让词（即词类型）作为信息的代理，</a:t>
            </a:r>
            <a:r>
              <a:rPr lang="zh-CN" altLang="en-US">
                <a:solidFill>
                  <a:srgbClr val="FF0000"/>
                </a:solidFill>
                <a:latin typeface="Times New Roman" panose="02020603050405020304" pitchFamily="18" charset="0"/>
                <a:ea typeface="宋体" panose="02010600030101010101" pitchFamily="2" charset="-122"/>
              </a:rPr>
              <a:t>计数词重叠的程度</a:t>
            </a:r>
            <a:r>
              <a:rPr lang="zh-CN" altLang="en-US">
                <a:solidFill>
                  <a:srgbClr val="FF0000"/>
                </a:solidFill>
                <a:latin typeface="Times New Roman" panose="02020603050405020304" pitchFamily="18" charset="0"/>
                <a:ea typeface="宋体" panose="02010600030101010101" pitchFamily="2" charset="-122"/>
                <a:sym typeface="+mn-ea"/>
              </a:rPr>
              <a:t>（由</a:t>
            </a:r>
            <a:r>
              <a:rPr lang="en-US" altLang="zh-CN">
                <a:solidFill>
                  <a:srgbClr val="FF0000"/>
                </a:solidFill>
                <a:latin typeface="Times New Roman" panose="02020603050405020304" pitchFamily="18" charset="0"/>
                <a:ea typeface="宋体" panose="02010600030101010101" pitchFamily="2" charset="-122"/>
                <a:sym typeface="+mn-ea"/>
              </a:rPr>
              <a:t>overlap</a:t>
            </a:r>
            <a:r>
              <a:rPr lang="zh-CN" altLang="en-US">
                <a:solidFill>
                  <a:srgbClr val="FF0000"/>
                </a:solidFill>
                <a:latin typeface="Times New Roman" panose="02020603050405020304" pitchFamily="18" charset="0"/>
                <a:ea typeface="宋体" panose="02010600030101010101" pitchFamily="2" charset="-122"/>
                <a:sym typeface="+mn-ea"/>
              </a:rPr>
              <a:t> ()方法获取）</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和</a:t>
            </a:r>
            <a:r>
              <a:rPr lang="zh-CN" altLang="en-US">
                <a:solidFill>
                  <a:srgbClr val="FF0000"/>
                </a:solidFill>
                <a:latin typeface="Times New Roman" panose="02020603050405020304" pitchFamily="18" charset="0"/>
                <a:ea typeface="宋体" panose="02010600030101010101" pitchFamily="2" charset="-122"/>
                <a:sym typeface="+mn-ea"/>
              </a:rPr>
              <a:t>假设中有而文本中没有的词的程度（由 hyp_extra()方法获取）</a:t>
            </a:r>
            <a:r>
              <a:rPr lang="zh-CN" altLang="en-US">
                <a:solidFill>
                  <a:schemeClr val="tx1">
                    <a:lumMod val="50000"/>
                  </a:schemeClr>
                </a:solidFill>
                <a:latin typeface="Times New Roman" panose="02020603050405020304" pitchFamily="18" charset="0"/>
                <a:ea typeface="宋体" panose="02010600030101010101" pitchFamily="2" charset="-122"/>
                <a:sym typeface="+mn-ea"/>
              </a:rPr>
              <a:t>。不是所有的词都是同样重要的——提到的命名实体，如人、组织和地方的名称，可能会更为重要，这促使我们分别为 words 和 nes（命名实体）提取不同的信息。此外，一些高频虚词作为“停用词”被过滤掉。</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例 6-7. “认识文字蕴涵”的特征提取器。RTEFeatureExtractor 类建立了一个</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在文本和假设中都有的并已经</a:t>
            </a:r>
            <a:r>
              <a:rPr lang="zh-CN" altLang="en-US">
                <a:solidFill>
                  <a:schemeClr val="tx1">
                    <a:lumMod val="50000"/>
                  </a:schemeClr>
                </a:solidFill>
                <a:latin typeface="Times New Roman" panose="02020603050405020304" pitchFamily="18" charset="0"/>
                <a:ea typeface="宋体" panose="02010600030101010101" pitchFamily="2" charset="-122"/>
              </a:rPr>
              <a:t>除去一些停用词后的词汇包，然后计算重叠性和差异性。</a:t>
            </a:r>
          </a:p>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rte_features(rtepair):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extractor = nltk.RTEFeatureExtractor(rtepair)</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features =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识别文字蕴含</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features['word_overlap'] = len(extractor.overlap('word'))</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features['word_hyp_extra'] = len(extractor.hyp_extra('word'))</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features['ne_overlap'] = len(extractor.overlap('ne'))</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features['ne_hyp_extra'] = len(extractor.hyp_extra('ne'))</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	return features</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为了说明这些特征的内容，检查前面显示的文本/假设对 34 的一些属性：</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&gt;&gt;&gt; rtepair = nltk.corpus.rte.pairs(['rte3_dev.xml'])[33]</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&gt;&gt;&gt; extractor = nltk.RTEFeatureExtractor(rtepair)</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&gt;&gt;&gt; print extractor.text_words</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set(['Organisation', 'Shanghai', 'Asia', 'four',</a:t>
            </a:r>
            <a:r>
              <a:rPr lang="en-US" altLang="zh-CN" sz="2300">
                <a:solidFill>
                  <a:schemeClr val="tx1">
                    <a:lumMod val="50000"/>
                  </a:schemeClr>
                </a:solidFill>
                <a:latin typeface="Times New Roman" panose="02020603050405020304" pitchFamily="18" charset="0"/>
                <a:ea typeface="宋体" panose="02010600030101010101" pitchFamily="2" charset="-122"/>
              </a:rPr>
              <a:t>...]</a:t>
            </a: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&gt;&gt;&gt; print extractor.hyp_words</a:t>
            </a:r>
            <a:endParaRPr lang="zh-CN" altLang="en-US" sz="2300">
              <a:solidFill>
                <a:schemeClr val="tx1">
                  <a:lumMod val="50000"/>
                </a:schemeClr>
              </a:solidFill>
              <a:latin typeface="Times New Roman" panose="02020603050405020304" pitchFamily="18" charset="0"/>
              <a:ea typeface="宋体" panose="02010600030101010101" pitchFamily="2" charset="-122"/>
            </a:endParaRPr>
          </a:p>
          <a:p>
            <a:pPr marL="0" indent="0">
              <a:lnSpc>
                <a:spcPct val="85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sym typeface="+mn-ea"/>
              </a:rPr>
              <a:t>set(['member', 'SCO.', 'China'])</a:t>
            </a:r>
            <a:endParaRPr lang="en-US" altLang="zh-CN" sz="2300">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6.2 </a:t>
            </a:r>
            <a:r>
              <a:rPr lang="zh-CN" altLang="en-US">
                <a:sym typeface="+mn-ea"/>
              </a:rPr>
              <a:t>有监督分类的更多例子</a:t>
            </a:r>
            <a:r>
              <a:rPr lang="en-US" altLang="zh-CN">
                <a:sym typeface="+mn-ea"/>
              </a:rPr>
              <a:t>-</a:t>
            </a:r>
            <a:r>
              <a:rPr lang="zh-CN" altLang="en-US">
                <a:sym typeface="+mn-ea"/>
              </a:rPr>
              <a:t>识别文字蕴含</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a:bodyPr>
          <a:lstStyle/>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print extractor.overlap('word')</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set([])</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print extractor.overlap('ne')</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set(['China'])</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print extractor.hyp_extra('word')</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set(['member'])</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这些特征表明假设中所有重要的词都包含在文本中，因此有一些证据支持标记这个为 True。</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nltk.classify.rte_classify 模块使用这些方法在合并的 RTE 测试数据上取得了刚刚超过 58％的准确率。这个数字并不是很令人印象深刻的，还需要大量的努力，更多的语言学处理，才能达到更好的结果。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为了判断一个分类模型是否准确地捕捉了模式，我们必须评估该模型。</a:t>
            </a:r>
            <a:r>
              <a:rPr lang="zh-CN" altLang="en-US">
                <a:solidFill>
                  <a:schemeClr val="tx1">
                    <a:lumMod val="50000"/>
                  </a:schemeClr>
                </a:solidFill>
                <a:latin typeface="Times New Roman" panose="02020603050405020304" pitchFamily="18" charset="0"/>
                <a:ea typeface="宋体" panose="02010600030101010101" pitchFamily="2" charset="-122"/>
              </a:rPr>
              <a:t>评估的结果对于决定模型是多么值得信赖以及我们如何使用它是非常重要。评估也可以是一个有效的工具，用于指导我们在未来改进模型。</a:t>
            </a:r>
          </a:p>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测试集</a:t>
            </a:r>
          </a:p>
          <a:p>
            <a:pPr marL="0" indent="360045">
              <a:lnSpc>
                <a:spcPct val="100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大多数评估技术将模型在</a:t>
            </a:r>
            <a:r>
              <a:rPr lang="zh-CN" altLang="en-US" b="1">
                <a:solidFill>
                  <a:schemeClr val="tx1">
                    <a:lumMod val="50000"/>
                  </a:schemeClr>
                </a:solidFill>
                <a:effectLst/>
                <a:latin typeface="Times New Roman" panose="02020603050405020304" pitchFamily="18" charset="0"/>
                <a:ea typeface="宋体" panose="02010600030101010101" pitchFamily="2" charset="-122"/>
              </a:rPr>
              <a:t>测试集</a:t>
            </a:r>
            <a:r>
              <a:rPr lang="zh-CN" altLang="en-US">
                <a:solidFill>
                  <a:schemeClr val="tx1">
                    <a:lumMod val="50000"/>
                  </a:schemeClr>
                </a:solidFill>
                <a:effectLst/>
                <a:latin typeface="Times New Roman" panose="02020603050405020304" pitchFamily="18" charset="0"/>
                <a:ea typeface="宋体" panose="02010600030101010101" pitchFamily="2" charset="-122"/>
              </a:rPr>
              <a:t>（或</a:t>
            </a:r>
            <a:r>
              <a:rPr lang="zh-CN" altLang="en-US" b="1">
                <a:solidFill>
                  <a:schemeClr val="tx1">
                    <a:lumMod val="50000"/>
                  </a:schemeClr>
                </a:solidFill>
                <a:effectLst/>
                <a:latin typeface="Times New Roman" panose="02020603050405020304" pitchFamily="18" charset="0"/>
                <a:ea typeface="宋体" panose="02010600030101010101" pitchFamily="2" charset="-122"/>
              </a:rPr>
              <a:t>评估集</a:t>
            </a:r>
            <a:r>
              <a:rPr lang="zh-CN" altLang="en-US">
                <a:solidFill>
                  <a:schemeClr val="tx1">
                    <a:lumMod val="50000"/>
                  </a:schemeClr>
                </a:solidFill>
                <a:effectLst/>
                <a:latin typeface="Times New Roman" panose="02020603050405020304" pitchFamily="18" charset="0"/>
                <a:ea typeface="宋体" panose="02010600030101010101" pitchFamily="2" charset="-122"/>
              </a:rPr>
              <a:t>）中为输入生成的标签与输入的正确标签相比较。该测试集通常与训练集具有相同的格式。然而，</a:t>
            </a:r>
            <a:r>
              <a:rPr lang="zh-CN" altLang="en-US">
                <a:solidFill>
                  <a:srgbClr val="002060"/>
                </a:solidFill>
                <a:effectLst/>
                <a:latin typeface="Times New Roman" panose="02020603050405020304" pitchFamily="18" charset="0"/>
                <a:ea typeface="宋体" panose="02010600030101010101" pitchFamily="2" charset="-122"/>
              </a:rPr>
              <a:t>测试集与训练语料是截然不同的</a:t>
            </a:r>
            <a:r>
              <a:rPr lang="zh-CN" altLang="en-US">
                <a:solidFill>
                  <a:schemeClr val="tx1">
                    <a:lumMod val="50000"/>
                  </a:schemeClr>
                </a:solidFill>
                <a:effectLst/>
                <a:latin typeface="Times New Roman" panose="02020603050405020304" pitchFamily="18" charset="0"/>
                <a:ea typeface="宋体" panose="02010600030101010101" pitchFamily="2" charset="-122"/>
              </a:rPr>
              <a:t>：如果简单地重复使用训练集作为测试集，那么将导致一个只记住了它的输入而没有学会如何推广到新的例子的模型得到高分。</a:t>
            </a:r>
          </a:p>
          <a:p>
            <a:pPr marL="0" indent="360045">
              <a:lnSpc>
                <a:spcPct val="100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建立测试集时，往往是可用于测试的和可用于训练的数据量之间的权衡。</a:t>
            </a:r>
            <a:r>
              <a:rPr lang="zh-CN" altLang="en-US">
                <a:solidFill>
                  <a:srgbClr val="002060"/>
                </a:solidFill>
                <a:effectLst/>
                <a:latin typeface="Times New Roman" panose="02020603050405020304" pitchFamily="18" charset="0"/>
                <a:ea typeface="宋体" panose="02010600030101010101" pitchFamily="2" charset="-122"/>
              </a:rPr>
              <a:t>对于有少量平衡的标签和一个多样化的测试集的分类任务</a:t>
            </a:r>
            <a:r>
              <a:rPr lang="zh-CN" altLang="en-US">
                <a:solidFill>
                  <a:schemeClr val="tx1">
                    <a:lumMod val="50000"/>
                  </a:schemeClr>
                </a:solidFill>
                <a:effectLst/>
                <a:latin typeface="Times New Roman" panose="02020603050405020304" pitchFamily="18" charset="0"/>
                <a:ea typeface="宋体" panose="02010600030101010101" pitchFamily="2" charset="-122"/>
              </a:rPr>
              <a:t>，只要 100 个评估实例就可以进行评估。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测试集</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但是，如果</a:t>
            </a:r>
            <a:r>
              <a:rPr lang="zh-CN" altLang="en-US">
                <a:solidFill>
                  <a:srgbClr val="002060"/>
                </a:solidFill>
                <a:latin typeface="Times New Roman" panose="02020603050405020304" pitchFamily="18" charset="0"/>
                <a:ea typeface="宋体" panose="02010600030101010101" pitchFamily="2" charset="-122"/>
              </a:rPr>
              <a:t>分类任务有大量的标签或包括非常罕见的标签</a:t>
            </a:r>
            <a:r>
              <a:rPr lang="zh-CN" altLang="en-US">
                <a:solidFill>
                  <a:schemeClr val="tx1">
                    <a:lumMod val="50000"/>
                  </a:schemeClr>
                </a:solidFill>
                <a:latin typeface="Times New Roman" panose="02020603050405020304" pitchFamily="18" charset="0"/>
                <a:ea typeface="宋体" panose="02010600030101010101" pitchFamily="2" charset="-122"/>
              </a:rPr>
              <a:t>，那么选择的测试集的大小就要保证出现次数最少的标签至少出现 50 次。此外，如</a:t>
            </a:r>
            <a:r>
              <a:rPr lang="zh-CN" altLang="en-US">
                <a:solidFill>
                  <a:srgbClr val="002060"/>
                </a:solidFill>
                <a:latin typeface="Times New Roman" panose="02020603050405020304" pitchFamily="18" charset="0"/>
                <a:ea typeface="宋体" panose="02010600030101010101" pitchFamily="2" charset="-122"/>
              </a:rPr>
              <a:t>果测试集包含许多密切相关的实例</a:t>
            </a:r>
            <a:r>
              <a:rPr lang="zh-CN" altLang="en-US">
                <a:solidFill>
                  <a:schemeClr val="tx1">
                    <a:lumMod val="50000"/>
                  </a:schemeClr>
                </a:solidFill>
                <a:latin typeface="Times New Roman" panose="02020603050405020304" pitchFamily="18" charset="0"/>
                <a:ea typeface="宋体" panose="02010600030101010101" pitchFamily="2" charset="-122"/>
              </a:rPr>
              <a:t>（例如：来自一个单独文档中的实例），那么测试集的大小应增加，以确保这种多样性的缺乏不会扭曲评估结果。</a:t>
            </a:r>
            <a:r>
              <a:rPr lang="zh-CN" altLang="en-US">
                <a:solidFill>
                  <a:srgbClr val="002060"/>
                </a:solidFill>
                <a:latin typeface="Times New Roman" panose="02020603050405020304" pitchFamily="18" charset="0"/>
                <a:ea typeface="宋体" panose="02010600030101010101" pitchFamily="2" charset="-122"/>
              </a:rPr>
              <a:t>当有大量已标注数据可用时</a:t>
            </a:r>
            <a:r>
              <a:rPr lang="zh-CN" altLang="en-US">
                <a:solidFill>
                  <a:schemeClr val="tx1">
                    <a:lumMod val="50000"/>
                  </a:schemeClr>
                </a:solidFill>
                <a:latin typeface="Times New Roman" panose="02020603050405020304" pitchFamily="18" charset="0"/>
                <a:ea typeface="宋体" panose="02010600030101010101" pitchFamily="2" charset="-122"/>
              </a:rPr>
              <a:t>，只使用整体数据的 10％进行评估常会出现安全问题。</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选择测试集时</a:t>
            </a:r>
            <a:r>
              <a:rPr lang="zh-CN" altLang="en-US">
                <a:solidFill>
                  <a:srgbClr val="002060"/>
                </a:solidFill>
                <a:latin typeface="Times New Roman" panose="02020603050405020304" pitchFamily="18" charset="0"/>
                <a:ea typeface="宋体" panose="02010600030101010101" pitchFamily="2" charset="-122"/>
              </a:rPr>
              <a:t>另一个需要考虑的情况是测试集中实例与开发集中的实例的相似程度</a:t>
            </a:r>
            <a:r>
              <a:rPr lang="zh-CN" altLang="en-US">
                <a:solidFill>
                  <a:schemeClr val="tx1">
                    <a:lumMod val="50000"/>
                  </a:schemeClr>
                </a:solidFill>
                <a:latin typeface="Times New Roman" panose="02020603050405020304" pitchFamily="18" charset="0"/>
                <a:ea typeface="宋体" panose="02010600030101010101" pitchFamily="2" charset="-122"/>
              </a:rPr>
              <a:t>。这两个数据集越相似，就越无法将评估结果推广到其他数据集。例如：考虑词性标注任务。极端情况下，我们可以通过反映单一的文体（如新闻）的数据源随机分配句子，来创建训练集和测试集：</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import random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测试集</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from nltk.corpus import brown</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tagged_sents = list(brown.tagged_sents(categories='news'))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random.shuffle(tagged_sents)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int(len(tagged_sents) * 0.1)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tagged_sents[size:], tagged_sents[:size]</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在这种情况下，测试集和训练集将是非常相似的。训练集和测试集均取自同一文体，所以我们不能相信评估结果可以推广到其他文体。更糟糕的是，因为调用 random.shuffle()，测试集中包含来自训练使用过的相同的文档的句子。如果文档中有相容的模式（也就是说，如果给定的词与特定词性标记一起</a:t>
            </a:r>
            <a:r>
              <a:rPr lang="zh-CN" altLang="en-US">
                <a:solidFill>
                  <a:schemeClr val="tx1">
                    <a:lumMod val="50000"/>
                  </a:schemeClr>
                </a:solidFill>
                <a:latin typeface="Times New Roman" panose="02020603050405020304" pitchFamily="18" charset="0"/>
                <a:ea typeface="宋体" panose="02010600030101010101" pitchFamily="2" charset="-122"/>
                <a:sym typeface="+mn-ea"/>
              </a:rPr>
              <a:t>频繁</a:t>
            </a:r>
            <a:r>
              <a:rPr lang="zh-CN" altLang="en-US">
                <a:solidFill>
                  <a:schemeClr val="tx1">
                    <a:lumMod val="50000"/>
                  </a:schemeClr>
                </a:solidFill>
                <a:latin typeface="Times New Roman" panose="02020603050405020304" pitchFamily="18" charset="0"/>
                <a:ea typeface="宋体" panose="02010600030101010101" pitchFamily="2" charset="-122"/>
              </a:rPr>
              <a:t>出现），那么这种差异同时体现在开发集和测试集。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测试集</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更好的做法是确保训练集和测试集来自不同的文件</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file_ids = brown.fileids(categories='news')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size = int(len(file_ids) * 0.1)</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 brown.tagged_sents(file_ids[size:])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test_set = brown.tagged_sents(file_ids[:size])</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如果我们要执</a:t>
            </a:r>
            <a:r>
              <a:rPr lang="zh-CN" altLang="en-US">
                <a:solidFill>
                  <a:srgbClr val="002060"/>
                </a:solidFill>
                <a:latin typeface="Times New Roman" panose="02020603050405020304" pitchFamily="18" charset="0"/>
                <a:ea typeface="宋体" panose="02010600030101010101" pitchFamily="2" charset="-122"/>
              </a:rPr>
              <a:t>进行更令人信服的评估，可以从与训练集中文档联系更少的文档中获取测试集</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 brown.tagged_sents(categories='news')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test_set = brown.tagged_sents(categories='fiction')</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如果在此测试集上建立了一个性能很好的分类器，那么就可以认为它在训练数据以外也能得到更好的推广。</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准确度</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准确度</a:t>
            </a:r>
          </a:p>
          <a:p>
            <a:pPr marL="0" indent="360045">
              <a:lnSpc>
                <a:spcPct val="100000"/>
              </a:lnSpc>
              <a:buNone/>
            </a:pPr>
            <a:r>
              <a:rPr lang="zh-CN" altLang="en-US">
                <a:solidFill>
                  <a:srgbClr val="FF0000"/>
                </a:solidFill>
                <a:latin typeface="Times New Roman" panose="02020603050405020304" pitchFamily="18" charset="0"/>
                <a:ea typeface="宋体" panose="02010600030101010101" pitchFamily="2" charset="-122"/>
              </a:rPr>
              <a:t>用于评估分类的最简单度量是</a:t>
            </a:r>
            <a:r>
              <a:rPr lang="zh-CN" altLang="en-US" b="1">
                <a:solidFill>
                  <a:srgbClr val="FF0000"/>
                </a:solidFill>
                <a:latin typeface="Times New Roman" panose="02020603050405020304" pitchFamily="18" charset="0"/>
                <a:ea typeface="宋体" panose="02010600030101010101" pitchFamily="2" charset="-122"/>
              </a:rPr>
              <a:t>准确度</a:t>
            </a:r>
            <a:r>
              <a:rPr lang="zh-CN" altLang="en-US">
                <a:solidFill>
                  <a:srgbClr val="FF0000"/>
                </a:solidFill>
                <a:latin typeface="Times New Roman" panose="02020603050405020304" pitchFamily="18" charset="0"/>
                <a:ea typeface="宋体" panose="02010600030101010101" pitchFamily="2" charset="-122"/>
              </a:rPr>
              <a:t>，测量测试集上分类器正确标注的输入的比例。</a:t>
            </a:r>
            <a:r>
              <a:rPr lang="zh-CN" altLang="en-US">
                <a:solidFill>
                  <a:schemeClr val="tx1">
                    <a:lumMod val="50000"/>
                  </a:schemeClr>
                </a:solidFill>
                <a:latin typeface="Times New Roman" panose="02020603050405020304" pitchFamily="18" charset="0"/>
                <a:ea typeface="宋体" panose="02010600030101010101" pitchFamily="2" charset="-122"/>
              </a:rPr>
              <a:t>例如：一个名字性别分类器，在包含 80 个名字的测试集上预测正确的名字有 60 个，它有 60/80= 75％的准确度。nltk.classify.accuracy()函数会在给定的测试集上计算分类器模型的准确度：</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'Accuracy: %4.2f' % nltk.classify.accuracy(classifier, test_set)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0.75</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解释一个分类器的准确性得分，考虑测试集中单个类标签的频率是很重要的。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性别鉴定</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性别鉴定</a:t>
            </a:r>
          </a:p>
          <a:p>
            <a:pPr marL="0" indent="360045">
              <a:lnSpc>
                <a:spcPct val="95000"/>
              </a:lnSpc>
              <a:buNone/>
            </a:pPr>
            <a:r>
              <a:rPr lang="zh-CN" altLang="en-US">
                <a:solidFill>
                  <a:srgbClr val="002060"/>
                </a:solidFill>
                <a:effectLst/>
                <a:latin typeface="Times New Roman" panose="02020603050405020304" pitchFamily="18" charset="0"/>
                <a:ea typeface="宋体" panose="02010600030101010101" pitchFamily="2" charset="-122"/>
              </a:rPr>
              <a:t>创建分类器的第一步是决定输入的什么样的</a:t>
            </a:r>
            <a:r>
              <a:rPr lang="zh-CN" altLang="en-US" b="1">
                <a:solidFill>
                  <a:srgbClr val="002060"/>
                </a:solidFill>
                <a:effectLst/>
                <a:latin typeface="Times New Roman" panose="02020603050405020304" pitchFamily="18" charset="0"/>
                <a:ea typeface="宋体" panose="02010600030101010101" pitchFamily="2" charset="-122"/>
              </a:rPr>
              <a:t>特征</a:t>
            </a:r>
            <a:r>
              <a:rPr lang="zh-CN" altLang="en-US">
                <a:solidFill>
                  <a:srgbClr val="002060"/>
                </a:solidFill>
                <a:effectLst/>
                <a:latin typeface="Times New Roman" panose="02020603050405020304" pitchFamily="18" charset="0"/>
                <a:ea typeface="宋体" panose="02010600030101010101" pitchFamily="2" charset="-122"/>
              </a:rPr>
              <a:t>是相关的，以及如何为这些特征</a:t>
            </a:r>
            <a:r>
              <a:rPr lang="zh-CN" altLang="en-US" b="1">
                <a:solidFill>
                  <a:srgbClr val="002060"/>
                </a:solidFill>
                <a:effectLst/>
                <a:latin typeface="Times New Roman" panose="02020603050405020304" pitchFamily="18" charset="0"/>
                <a:ea typeface="宋体" panose="02010600030101010101" pitchFamily="2" charset="-122"/>
              </a:rPr>
              <a:t>编码</a:t>
            </a:r>
            <a:r>
              <a:rPr lang="zh-CN" altLang="en-US">
                <a:solidFill>
                  <a:srgbClr val="002060"/>
                </a:solidFill>
                <a:effectLst/>
                <a:latin typeface="Times New Roman" panose="02020603050405020304" pitchFamily="18" charset="0"/>
                <a:ea typeface="宋体" panose="02010600030101010101" pitchFamily="2" charset="-122"/>
              </a:rPr>
              <a:t>。</a:t>
            </a:r>
            <a:r>
              <a:rPr lang="zh-CN" altLang="en-US">
                <a:solidFill>
                  <a:schemeClr val="tx1">
                    <a:lumMod val="50000"/>
                  </a:schemeClr>
                </a:solidFill>
                <a:effectLst/>
                <a:latin typeface="Times New Roman" panose="02020603050405020304" pitchFamily="18" charset="0"/>
                <a:ea typeface="宋体" panose="02010600030101010101" pitchFamily="2" charset="-122"/>
              </a:rPr>
              <a:t>在下面例子中，从寻找给定的名称的最后一个字母开始。以下</a:t>
            </a:r>
            <a:r>
              <a:rPr lang="zh-CN" altLang="en-US" b="1">
                <a:solidFill>
                  <a:schemeClr val="tx1">
                    <a:lumMod val="50000"/>
                  </a:schemeClr>
                </a:solidFill>
                <a:effectLst/>
                <a:latin typeface="Times New Roman" panose="02020603050405020304" pitchFamily="18" charset="0"/>
                <a:ea typeface="宋体" panose="02010600030101010101" pitchFamily="2" charset="-122"/>
              </a:rPr>
              <a:t>特征提取器</a:t>
            </a:r>
            <a:r>
              <a:rPr lang="zh-CN" altLang="en-US">
                <a:solidFill>
                  <a:schemeClr val="tx1">
                    <a:lumMod val="50000"/>
                  </a:schemeClr>
                </a:solidFill>
                <a:effectLst/>
                <a:latin typeface="Times New Roman" panose="02020603050405020304" pitchFamily="18" charset="0"/>
                <a:ea typeface="宋体" panose="02010600030101010101" pitchFamily="2" charset="-122"/>
              </a:rPr>
              <a:t>函数建立一个字典，其中包含给定名称的相关信息：</a:t>
            </a:r>
          </a:p>
          <a:p>
            <a:pPr marL="0" indent="0">
              <a:lnSpc>
                <a:spcPct val="9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&gt;&gt;&gt; def gender_features(word):</a:t>
            </a:r>
          </a:p>
          <a:p>
            <a:pPr marL="0" indent="0">
              <a:lnSpc>
                <a:spcPct val="9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	return {'last_letter': word[-1]}</a:t>
            </a:r>
            <a:r>
              <a:rPr lang="en-US" altLang="zh-CN" sz="2000">
                <a:solidFill>
                  <a:schemeClr val="tx1">
                    <a:lumMod val="50000"/>
                  </a:schemeClr>
                </a:solidFill>
                <a:latin typeface="Times New Roman" panose="02020603050405020304" pitchFamily="18" charset="0"/>
                <a:ea typeface="宋体" panose="02010600030101010101" pitchFamily="2" charset="-122"/>
              </a:rPr>
              <a:t>#</a:t>
            </a:r>
            <a:r>
              <a:rPr lang="zh-CN" altLang="en-US" sz="2000">
                <a:solidFill>
                  <a:schemeClr val="tx1">
                    <a:lumMod val="50000"/>
                  </a:schemeClr>
                </a:solidFill>
                <a:latin typeface="Times New Roman" panose="02020603050405020304" pitchFamily="18" charset="0"/>
                <a:ea typeface="宋体" panose="02010600030101010101" pitchFamily="2" charset="-122"/>
              </a:rPr>
              <a:t>值为单词的最后一个字母</a:t>
            </a:r>
            <a:endParaRPr lang="zh-CN" altLang="en-US">
              <a:solidFill>
                <a:schemeClr val="tx1">
                  <a:lumMod val="50000"/>
                </a:schemeClr>
              </a:solidFill>
              <a:effectLst/>
              <a:latin typeface="Times New Roman" panose="02020603050405020304" pitchFamily="18" charset="0"/>
              <a:ea typeface="宋体" panose="02010600030101010101" pitchFamily="2" charset="-122"/>
            </a:endParaRPr>
          </a:p>
          <a:p>
            <a:pPr marL="0" indent="0">
              <a:lnSpc>
                <a:spcPct val="9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&gt;&gt;&gt; gender_features('Shrek')</a:t>
            </a:r>
          </a:p>
          <a:p>
            <a:pPr marL="0" indent="0">
              <a:lnSpc>
                <a:spcPct val="9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{'last_letter': 'k'}</a:t>
            </a:r>
          </a:p>
          <a:p>
            <a:pPr marL="0" indent="360045">
              <a:lnSpc>
                <a:spcPct val="95000"/>
              </a:lnSpc>
              <a:buNone/>
            </a:pPr>
            <a:r>
              <a:rPr lang="zh-CN" altLang="en-US">
                <a:solidFill>
                  <a:schemeClr val="tx1">
                    <a:lumMod val="50000"/>
                  </a:schemeClr>
                </a:solidFill>
                <a:effectLst/>
                <a:latin typeface="Times New Roman" panose="02020603050405020304" pitchFamily="18" charset="0"/>
                <a:ea typeface="宋体" panose="02010600030101010101" pitchFamily="2" charset="-122"/>
              </a:rPr>
              <a:t>这个函数返回的字典被称为</a:t>
            </a:r>
            <a:r>
              <a:rPr lang="zh-CN" altLang="en-US" b="1">
                <a:solidFill>
                  <a:schemeClr val="tx1">
                    <a:lumMod val="50000"/>
                  </a:schemeClr>
                </a:solidFill>
                <a:effectLst/>
                <a:latin typeface="Times New Roman" panose="02020603050405020304" pitchFamily="18" charset="0"/>
                <a:ea typeface="宋体" panose="02010600030101010101" pitchFamily="2" charset="-122"/>
              </a:rPr>
              <a:t>特征集</a:t>
            </a:r>
            <a:r>
              <a:rPr lang="zh-CN" altLang="en-US">
                <a:solidFill>
                  <a:schemeClr val="tx1">
                    <a:lumMod val="50000"/>
                  </a:schemeClr>
                </a:solidFill>
                <a:effectLst/>
                <a:latin typeface="Times New Roman" panose="02020603050405020304" pitchFamily="18" charset="0"/>
                <a:ea typeface="宋体" panose="02010600030101010101" pitchFamily="2" charset="-122"/>
              </a:rPr>
              <a:t>，能把特征名称</a:t>
            </a:r>
            <a:r>
              <a:rPr lang="zh-CN" altLang="en-US">
                <a:solidFill>
                  <a:schemeClr val="tx1">
                    <a:lumMod val="50000"/>
                  </a:schemeClr>
                </a:solidFill>
                <a:effectLst/>
                <a:latin typeface="Times New Roman" panose="02020603050405020304" pitchFamily="18" charset="0"/>
                <a:ea typeface="宋体" panose="02010600030101010101" pitchFamily="2" charset="-122"/>
                <a:sym typeface="+mn-ea"/>
              </a:rPr>
              <a:t>映射</a:t>
            </a:r>
            <a:r>
              <a:rPr lang="zh-CN" altLang="en-US">
                <a:solidFill>
                  <a:schemeClr val="tx1">
                    <a:lumMod val="50000"/>
                  </a:schemeClr>
                </a:solidFill>
                <a:effectLst/>
                <a:latin typeface="Times New Roman" panose="02020603050405020304" pitchFamily="18" charset="0"/>
                <a:ea typeface="宋体" panose="02010600030101010101" pitchFamily="2" charset="-122"/>
              </a:rPr>
              <a:t>到它们的值。特征名称是区分大小写的字符串，通常提供一个简短的、可读的特征描述。特征值是简单类型的值，如布尔、数字和字符串。</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精确度和召回率</a:t>
            </a:r>
          </a:p>
        </p:txBody>
      </p:sp>
      <p:sp>
        <p:nvSpPr>
          <p:cNvPr id="3" name="内容占位符 2"/>
          <p:cNvSpPr>
            <a:spLocks noGrp="1"/>
          </p:cNvSpPr>
          <p:nvPr>
            <p:ph idx="1"/>
          </p:nvPr>
        </p:nvSpPr>
        <p:spPr>
          <a:xfrm>
            <a:off x="2152651" y="1170940"/>
            <a:ext cx="7999095"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精确度和召回率</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准确度分数可能会产生的误导是在“搜索”任务中，如：信息检索，我们试图找出与特定任务有关的文档。由于不相关的文档的数量远远多于相关文档的数量，将每一个文档都标记为无关的模型，其准确度分数将非常接近 100％。</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因此，对搜索任务使用不同的测量集是很常见的，基于如下图所示的四个类别的每一个中的项目的数量：</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a:t>
            </a:r>
            <a:r>
              <a:rPr lang="zh-CN" altLang="en-US" sz="2200" b="1">
                <a:solidFill>
                  <a:schemeClr val="tx1">
                    <a:lumMod val="50000"/>
                  </a:schemeClr>
                </a:solidFill>
                <a:latin typeface="Times New Roman" panose="02020603050405020304" pitchFamily="18" charset="0"/>
                <a:ea typeface="宋体" panose="02010600030101010101" pitchFamily="2" charset="-122"/>
              </a:rPr>
              <a:t>真阳性</a:t>
            </a:r>
            <a:r>
              <a:rPr lang="zh-CN" altLang="en-US" sz="2200">
                <a:solidFill>
                  <a:schemeClr val="tx1">
                    <a:lumMod val="50000"/>
                  </a:schemeClr>
                </a:solidFill>
                <a:latin typeface="Times New Roman" panose="02020603050405020304" pitchFamily="18" charset="0"/>
                <a:ea typeface="宋体" panose="02010600030101010101" pitchFamily="2" charset="-122"/>
              </a:rPr>
              <a:t>是相关项目中我们正确识别为相关的。</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a:t>
            </a:r>
            <a:r>
              <a:rPr lang="zh-CN" altLang="en-US" sz="2200" b="1">
                <a:solidFill>
                  <a:schemeClr val="tx1">
                    <a:lumMod val="50000"/>
                  </a:schemeClr>
                </a:solidFill>
                <a:latin typeface="Times New Roman" panose="02020603050405020304" pitchFamily="18" charset="0"/>
                <a:ea typeface="宋体" panose="02010600030101010101" pitchFamily="2" charset="-122"/>
              </a:rPr>
              <a:t>真阴性</a:t>
            </a:r>
            <a:r>
              <a:rPr lang="zh-CN" altLang="en-US" sz="2200">
                <a:solidFill>
                  <a:schemeClr val="tx1">
                    <a:lumMod val="50000"/>
                  </a:schemeClr>
                </a:solidFill>
                <a:latin typeface="Times New Roman" panose="02020603050405020304" pitchFamily="18" charset="0"/>
                <a:ea typeface="宋体" panose="02010600030101010101" pitchFamily="2" charset="-122"/>
              </a:rPr>
              <a:t>是不相关项目中我们正确识别为不相关的。</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a:t>
            </a:r>
            <a:r>
              <a:rPr lang="zh-CN" altLang="en-US" sz="2200" b="1">
                <a:solidFill>
                  <a:schemeClr val="tx1">
                    <a:lumMod val="50000"/>
                  </a:schemeClr>
                </a:solidFill>
                <a:latin typeface="Times New Roman" panose="02020603050405020304" pitchFamily="18" charset="0"/>
                <a:ea typeface="宋体" panose="02010600030101010101" pitchFamily="2" charset="-122"/>
              </a:rPr>
              <a:t>假阳性</a:t>
            </a:r>
            <a:r>
              <a:rPr lang="zh-CN" altLang="en-US" sz="2200">
                <a:solidFill>
                  <a:schemeClr val="tx1">
                    <a:lumMod val="50000"/>
                  </a:schemeClr>
                </a:solidFill>
                <a:latin typeface="Times New Roman" panose="02020603050405020304" pitchFamily="18" charset="0"/>
                <a:ea typeface="宋体" panose="02010600030101010101" pitchFamily="2" charset="-122"/>
              </a:rPr>
              <a:t>（或 </a:t>
            </a:r>
            <a:r>
              <a:rPr lang="zh-CN" altLang="en-US" sz="2200" b="1">
                <a:solidFill>
                  <a:schemeClr val="tx1">
                    <a:lumMod val="50000"/>
                  </a:schemeClr>
                </a:solidFill>
                <a:latin typeface="Times New Roman" panose="02020603050405020304" pitchFamily="18" charset="0"/>
                <a:ea typeface="宋体" panose="02010600030101010101" pitchFamily="2" charset="-122"/>
              </a:rPr>
              <a:t>I 型错误</a:t>
            </a:r>
            <a:r>
              <a:rPr lang="zh-CN" altLang="en-US" sz="2200">
                <a:solidFill>
                  <a:schemeClr val="tx1">
                    <a:lumMod val="50000"/>
                  </a:schemeClr>
                </a:solidFill>
                <a:latin typeface="Times New Roman" panose="02020603050405020304" pitchFamily="18" charset="0"/>
                <a:ea typeface="宋体" panose="02010600030101010101" pitchFamily="2" charset="-122"/>
              </a:rPr>
              <a:t>）是不相关项目中我们错误识别为相关的。</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 </a:t>
            </a:r>
            <a:r>
              <a:rPr lang="zh-CN" altLang="en-US" sz="2200" b="1">
                <a:solidFill>
                  <a:schemeClr val="tx1">
                    <a:lumMod val="50000"/>
                  </a:schemeClr>
                </a:solidFill>
                <a:latin typeface="Times New Roman" panose="02020603050405020304" pitchFamily="18" charset="0"/>
                <a:ea typeface="宋体" panose="02010600030101010101" pitchFamily="2" charset="-122"/>
              </a:rPr>
              <a:t>假阴性</a:t>
            </a:r>
            <a:r>
              <a:rPr lang="zh-CN" altLang="en-US" sz="2200">
                <a:solidFill>
                  <a:schemeClr val="tx1">
                    <a:lumMod val="50000"/>
                  </a:schemeClr>
                </a:solidFill>
                <a:latin typeface="Times New Roman" panose="02020603050405020304" pitchFamily="18" charset="0"/>
                <a:ea typeface="宋体" panose="02010600030101010101" pitchFamily="2" charset="-122"/>
              </a:rPr>
              <a:t>（或 </a:t>
            </a:r>
            <a:r>
              <a:rPr lang="zh-CN" altLang="en-US" sz="2200" b="1">
                <a:solidFill>
                  <a:schemeClr val="tx1">
                    <a:lumMod val="50000"/>
                  </a:schemeClr>
                </a:solidFill>
                <a:latin typeface="Times New Roman" panose="02020603050405020304" pitchFamily="18" charset="0"/>
                <a:ea typeface="宋体" panose="02010600030101010101" pitchFamily="2" charset="-122"/>
              </a:rPr>
              <a:t>II型错误</a:t>
            </a:r>
            <a:r>
              <a:rPr lang="zh-CN" altLang="en-US" sz="2200">
                <a:solidFill>
                  <a:schemeClr val="tx1">
                    <a:lumMod val="50000"/>
                  </a:schemeClr>
                </a:solidFill>
                <a:latin typeface="Times New Roman" panose="02020603050405020304" pitchFamily="18" charset="0"/>
                <a:ea typeface="宋体" panose="02010600030101010101" pitchFamily="2" charset="-122"/>
              </a:rPr>
              <a:t>）是相关项目中我们错误识别为不相关的。</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给定这四个数字，我们可以定义以下指标：</a:t>
            </a:r>
          </a:p>
          <a:p>
            <a:pPr marL="0" indent="0">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sym typeface="+mn-ea"/>
              </a:rPr>
              <a:t>精确度（Precision），表示我们发现的项目中有多少是相关的，</a:t>
            </a:r>
            <a:endParaRPr lang="zh-CN" altLang="en-US" sz="2200">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精确度和召回率</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95000"/>
              </a:lnSpc>
              <a:spcBef>
                <a:spcPts val="800"/>
              </a:spcBef>
              <a:buNone/>
            </a:pPr>
            <a:r>
              <a:rPr lang="zh-CN" altLang="en-US" sz="2200">
                <a:solidFill>
                  <a:schemeClr val="tx1">
                    <a:lumMod val="50000"/>
                  </a:schemeClr>
                </a:solidFill>
                <a:latin typeface="Times New Roman" panose="02020603050405020304" pitchFamily="18" charset="0"/>
                <a:ea typeface="宋体" panose="02010600030101010101" pitchFamily="2" charset="-122"/>
              </a:rPr>
              <a:t>TP/(TP+ FP)。</a:t>
            </a:r>
          </a:p>
          <a:p>
            <a:pPr>
              <a:lnSpc>
                <a:spcPct val="95000"/>
              </a:lnSpc>
              <a:spcBef>
                <a:spcPts val="800"/>
              </a:spcBef>
            </a:pPr>
            <a:r>
              <a:rPr lang="zh-CN" altLang="en-US" sz="2200">
                <a:solidFill>
                  <a:schemeClr val="tx1">
                    <a:lumMod val="50000"/>
                  </a:schemeClr>
                </a:solidFill>
                <a:latin typeface="Times New Roman" panose="02020603050405020304" pitchFamily="18" charset="0"/>
                <a:ea typeface="宋体" panose="02010600030101010101" pitchFamily="2" charset="-122"/>
              </a:rPr>
              <a:t>召回率（Recall），表示相关的项目中我们发现了多少，TP/(TP+ FN)。</a:t>
            </a:r>
          </a:p>
          <a:p>
            <a:pPr>
              <a:lnSpc>
                <a:spcPct val="95000"/>
              </a:lnSpc>
              <a:spcBef>
                <a:spcPts val="800"/>
              </a:spcBef>
            </a:pPr>
            <a:r>
              <a:rPr lang="zh-CN" altLang="en-US" sz="2200">
                <a:solidFill>
                  <a:schemeClr val="tx1">
                    <a:lumMod val="50000"/>
                  </a:schemeClr>
                </a:solidFill>
                <a:latin typeface="Times New Roman" panose="02020603050405020304" pitchFamily="18" charset="0"/>
                <a:ea typeface="宋体" panose="02010600030101010101" pitchFamily="2" charset="-122"/>
              </a:rPr>
              <a:t>F-度量值（F-Measure）（或 F-得分，F-Score），组合精确度和召回率为一个单独的得分，被定义为精确度和召回率的调和平均数(2 × Precision × Recall)/(Precision+Recall)。</a:t>
            </a:r>
          </a:p>
          <a:p>
            <a:pPr marL="0" indent="360045">
              <a:lnSpc>
                <a:spcPct val="100000"/>
              </a:lnSpc>
              <a:buNone/>
            </a:pPr>
            <a:endParaRPr lang="zh-CN" altLang="en-US" sz="2200">
              <a:solidFill>
                <a:schemeClr val="tx1">
                  <a:lumMod val="50000"/>
                </a:schemeClr>
              </a:solidFill>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199765" y="3463290"/>
            <a:ext cx="5792470" cy="31597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混淆矩阵</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混淆矩阵</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当处理有 3 个或更多的标签的分类任务时，可基于模型错误类型来细分模型的错误。</a:t>
            </a:r>
            <a:r>
              <a:rPr lang="zh-CN" altLang="en-US" b="1">
                <a:solidFill>
                  <a:schemeClr val="tx1">
                    <a:lumMod val="50000"/>
                  </a:schemeClr>
                </a:solidFill>
                <a:latin typeface="Times New Roman" panose="02020603050405020304" pitchFamily="18" charset="0"/>
                <a:ea typeface="宋体" panose="02010600030101010101" pitchFamily="2" charset="-122"/>
              </a:rPr>
              <a:t>混淆矩阵</a:t>
            </a:r>
            <a:r>
              <a:rPr lang="zh-CN" altLang="en-US">
                <a:solidFill>
                  <a:schemeClr val="tx1">
                    <a:lumMod val="50000"/>
                  </a:schemeClr>
                </a:solidFill>
                <a:latin typeface="Times New Roman" panose="02020603050405020304" pitchFamily="18" charset="0"/>
                <a:ea typeface="宋体" panose="02010600030101010101" pitchFamily="2" charset="-122"/>
              </a:rPr>
              <a:t>是一个表，其中每个 元素[i,j]表示正确的标签 i 被预测为标签 j 的次数。因此，对角线元素（即 cells[i,i]）表示正确预测的标签，非对角线项目表示错误。在下面的例子中，为 5.4 节中开发的 unigram 标注器生成一个混淆矩阵（</a:t>
            </a:r>
            <a:r>
              <a:rPr lang="en-US" altLang="zh-CN">
                <a:solidFill>
                  <a:schemeClr val="tx1">
                    <a:lumMod val="50000"/>
                  </a:schemeClr>
                </a:solidFill>
                <a:latin typeface="Times New Roman" panose="02020603050405020304" pitchFamily="18" charset="0"/>
                <a:ea typeface="宋体" panose="02010600030101010101" pitchFamily="2" charset="-122"/>
              </a:rPr>
              <a:t>t2</a:t>
            </a:r>
            <a:r>
              <a:rPr lang="zh-CN" altLang="en-US">
                <a:solidFill>
                  <a:schemeClr val="tx1">
                    <a:lumMod val="50000"/>
                  </a:schemeClr>
                </a:solidFill>
                <a:latin typeface="Times New Roman" panose="02020603050405020304" pitchFamily="18" charset="0"/>
                <a:ea typeface="宋体" panose="02010600030101010101" pitchFamily="2" charset="-122"/>
              </a:rPr>
              <a:t>见</a:t>
            </a:r>
            <a:r>
              <a:rPr lang="en-US" altLang="zh-CN">
                <a:solidFill>
                  <a:schemeClr val="tx1">
                    <a:lumMod val="50000"/>
                  </a:schemeClr>
                </a:solidFill>
                <a:latin typeface="Times New Roman" panose="02020603050405020304" pitchFamily="18" charset="0"/>
                <a:ea typeface="宋体" panose="02010600030101010101" pitchFamily="2" charset="-122"/>
              </a:rPr>
              <a:t>5.5</a:t>
            </a:r>
            <a:r>
              <a:rPr lang="zh-CN" altLang="en-US">
                <a:solidFill>
                  <a:schemeClr val="tx1">
                    <a:lumMod val="50000"/>
                  </a:schemeClr>
                </a:solidFill>
                <a:latin typeface="Times New Roman" panose="02020603050405020304" pitchFamily="18" charset="0"/>
                <a:ea typeface="宋体" panose="02010600030101010101" pitchFamily="2" charset="-122"/>
              </a:rPr>
              <a:t>组合标注器）：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tag_list(tagged_sents):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[tag for sent in tagged_sents for (word, tag) in sent]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apply_tagger(tagger, corpus):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return [tagger.tag(nltk.tag.untag(sent)) for sent in corpus]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gold = tag_list(brown.tagged_sents(categories='editorial'))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混淆矩阵</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85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test = tag_list(apply_tagger(t2, brown.tagged_sents(categories='editorial')))</a:t>
            </a:r>
          </a:p>
          <a:p>
            <a:pPr marL="0" indent="0">
              <a:lnSpc>
                <a:spcPct val="85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cm = nltk.ConfusionMatrix(gold, test)</a:t>
            </a:r>
          </a:p>
          <a:p>
            <a:pPr marL="0" indent="0">
              <a:lnSpc>
                <a:spcPct val="85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&gt;&gt;&gt; print(cm.pretty_format(sort_by_count=True, show_percents=True, truncate=9))</a:t>
            </a:r>
          </a:p>
          <a:p>
            <a:pPr marL="0" indent="360045">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这个混淆矩阵显示常见的错误，包括 NN 替换为了 JJ（</a:t>
            </a:r>
            <a:r>
              <a:rPr lang="en-US" altLang="zh-CN">
                <a:solidFill>
                  <a:schemeClr val="tx1">
                    <a:lumMod val="50000"/>
                  </a:schemeClr>
                </a:solidFill>
                <a:latin typeface="Times New Roman" panose="02020603050405020304" pitchFamily="18" charset="0"/>
                <a:ea typeface="宋体" panose="02010600030101010101" pitchFamily="2" charset="-122"/>
              </a:rPr>
              <a:t>0.3</a:t>
            </a:r>
            <a:r>
              <a:rPr lang="zh-CN" altLang="en-US">
                <a:solidFill>
                  <a:schemeClr val="tx1">
                    <a:lumMod val="50000"/>
                  </a:schemeClr>
                </a:solidFill>
                <a:latin typeface="Times New Roman" panose="02020603050405020304" pitchFamily="18" charset="0"/>
                <a:ea typeface="宋体" panose="02010600030101010101" pitchFamily="2" charset="-122"/>
              </a:rPr>
              <a:t>%的词），NN </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替换为了 NNS（</a:t>
            </a:r>
            <a:r>
              <a:rPr lang="en-US" altLang="zh-CN">
                <a:solidFill>
                  <a:schemeClr val="tx1">
                    <a:lumMod val="50000"/>
                  </a:schemeClr>
                </a:solidFill>
                <a:latin typeface="Times New Roman" panose="02020603050405020304" pitchFamily="18" charset="0"/>
                <a:ea typeface="宋体" panose="02010600030101010101" pitchFamily="2" charset="-122"/>
              </a:rPr>
              <a:t>0.1</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的词）。注意点（.）</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表示值为 0 的单元格，</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角线项目为对应正确</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的分类，用尖括号标</a:t>
            </a:r>
          </a:p>
          <a:p>
            <a:pPr marL="0" indent="0">
              <a:lnSpc>
                <a:spcPct val="90000"/>
              </a:lnSpc>
              <a:spcBef>
                <a:spcPts val="0"/>
              </a:spcBef>
              <a:buNone/>
            </a:pPr>
            <a:r>
              <a:rPr lang="zh-CN" altLang="en-US">
                <a:solidFill>
                  <a:schemeClr val="tx1">
                    <a:lumMod val="50000"/>
                  </a:schemeClr>
                </a:solidFill>
                <a:latin typeface="Times New Roman" panose="02020603050405020304" pitchFamily="18" charset="0"/>
                <a:ea typeface="宋体" panose="02010600030101010101" pitchFamily="2" charset="-122"/>
              </a:rPr>
              <a:t>记。</a:t>
            </a:r>
          </a:p>
        </p:txBody>
      </p:sp>
      <p:pic>
        <p:nvPicPr>
          <p:cNvPr id="4" name="图片 3"/>
          <p:cNvPicPr>
            <a:picLocks noChangeAspect="1"/>
          </p:cNvPicPr>
          <p:nvPr/>
        </p:nvPicPr>
        <p:blipFill>
          <a:blip r:embed="rId3"/>
          <a:stretch>
            <a:fillRect/>
          </a:stretch>
        </p:blipFill>
        <p:spPr>
          <a:xfrm>
            <a:off x="5248910" y="3366136"/>
            <a:ext cx="4790440" cy="325691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交叉验证</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交叉验证</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为了评估模型，我们必须为测试集保留一部分已标注的数据。正如我们已经提到，如果测试集太小了，我们的评价可能不准确。然而，测试集设置较大通常意味着训练集设置较小，如果已标注数据的数量有限，这样设置对性能会产生重大影响。</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这个问题的解决方案之一是</a:t>
            </a:r>
            <a:r>
              <a:rPr lang="zh-CN" altLang="en-US">
                <a:solidFill>
                  <a:srgbClr val="002060"/>
                </a:solidFill>
                <a:latin typeface="Times New Roman" panose="02020603050405020304" pitchFamily="18" charset="0"/>
                <a:ea typeface="宋体" panose="02010600030101010101" pitchFamily="2" charset="-122"/>
              </a:rPr>
              <a:t>在不同的测试集上执行多重评估，然后组合这些评估的得分，这种技术被称为</a:t>
            </a:r>
            <a:r>
              <a:rPr lang="zh-CN" altLang="en-US" b="1">
                <a:solidFill>
                  <a:srgbClr val="002060"/>
                </a:solidFill>
                <a:latin typeface="Times New Roman" panose="02020603050405020304" pitchFamily="18" charset="0"/>
                <a:ea typeface="宋体" panose="02010600030101010101" pitchFamily="2" charset="-122"/>
              </a:rPr>
              <a:t>交叉验证</a:t>
            </a:r>
            <a:r>
              <a:rPr lang="zh-CN" altLang="en-US">
                <a:solidFill>
                  <a:schemeClr val="tx1">
                    <a:lumMod val="50000"/>
                  </a:schemeClr>
                </a:solidFill>
                <a:latin typeface="Times New Roman" panose="02020603050405020304" pitchFamily="18" charset="0"/>
                <a:ea typeface="宋体" panose="02010600030101010101" pitchFamily="2" charset="-122"/>
              </a:rPr>
              <a:t>。我们将原始语料细分为 N 个子集称为</a:t>
            </a:r>
            <a:r>
              <a:rPr lang="zh-CN" altLang="en-US" b="1">
                <a:solidFill>
                  <a:schemeClr val="tx1">
                    <a:lumMod val="50000"/>
                  </a:schemeClr>
                </a:solidFill>
                <a:latin typeface="Times New Roman" panose="02020603050405020304" pitchFamily="18" charset="0"/>
                <a:ea typeface="宋体" panose="02010600030101010101" pitchFamily="2" charset="-122"/>
              </a:rPr>
              <a:t>折叠</a:t>
            </a:r>
            <a:r>
              <a:rPr lang="zh-CN" altLang="en-US">
                <a:solidFill>
                  <a:schemeClr val="tx1">
                    <a:lumMod val="50000"/>
                  </a:schemeClr>
                </a:solidFill>
                <a:latin typeface="Times New Roman" panose="02020603050405020304" pitchFamily="18" charset="0"/>
                <a:ea typeface="宋体" panose="02010600030101010101" pitchFamily="2" charset="-122"/>
              </a:rPr>
              <a:t>（folds）。对于每一个折叠，我们使用除这个折叠中的数据外其他所有数据训练模型，然后在这个折叠上测试模型。即使个别的折叠可能是太小了而不能在其上给出准确的评价分数，综合评估得分是基于大量的数据，因此是相当可靠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6.3 </a:t>
            </a:r>
            <a:r>
              <a:rPr lang="zh-CN" altLang="en-US">
                <a:sym typeface="+mn-ea"/>
              </a:rPr>
              <a:t>评估</a:t>
            </a:r>
            <a:r>
              <a:rPr lang="en-US" altLang="zh-CN">
                <a:sym typeface="+mn-ea"/>
              </a:rPr>
              <a:t>-</a:t>
            </a:r>
            <a:r>
              <a:rPr lang="zh-CN" altLang="en-US">
                <a:sym typeface="+mn-ea"/>
              </a:rPr>
              <a:t>交叉验证</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第二点也同样重要，采用交叉验证的优势是，它可以研究不同的训练集上性能变化有多大。如果我们从所有 N 个训练集得到非常相似的分数，那么认为得分的准确性是可信的。另一方面，如果 N 个训练集上分数很大不同，那么，我们应该对评估得分的准确性持怀疑态度。</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接下来的三节中，我们将仔细看看可用于自动生成分类模型的三种机器学习方法：决策树、朴素贝叶斯分类器和最大熵分类器。</a:t>
            </a:r>
          </a:p>
          <a:p>
            <a:pPr marL="0" indent="360045">
              <a:lnSpc>
                <a:spcPct val="100000"/>
              </a:lnSpc>
              <a:buNone/>
            </a:pPr>
            <a:r>
              <a:rPr lang="zh-CN" altLang="en-US" b="1">
                <a:solidFill>
                  <a:schemeClr val="tx1">
                    <a:lumMod val="50000"/>
                  </a:schemeClr>
                </a:solidFill>
                <a:latin typeface="Times New Roman" panose="02020603050405020304" pitchFamily="18" charset="0"/>
                <a:ea typeface="宋体" panose="02010600030101010101" pitchFamily="2" charset="-122"/>
              </a:rPr>
              <a:t>决策树</a:t>
            </a:r>
            <a:r>
              <a:rPr lang="zh-CN" altLang="en-US">
                <a:solidFill>
                  <a:schemeClr val="tx1">
                    <a:lumMod val="50000"/>
                  </a:schemeClr>
                </a:solidFill>
                <a:latin typeface="Times New Roman" panose="02020603050405020304" pitchFamily="18" charset="0"/>
                <a:ea typeface="宋体" panose="02010600030101010101" pitchFamily="2" charset="-122"/>
              </a:rPr>
              <a:t>是一个简单的为输入值选择标签的流程图。这个流程图由检查特征值的</a:t>
            </a:r>
            <a:r>
              <a:rPr lang="zh-CN" altLang="en-US" b="1">
                <a:solidFill>
                  <a:schemeClr val="tx1">
                    <a:lumMod val="50000"/>
                  </a:schemeClr>
                </a:solidFill>
                <a:latin typeface="Times New Roman" panose="02020603050405020304" pitchFamily="18" charset="0"/>
                <a:ea typeface="宋体" panose="02010600030101010101" pitchFamily="2" charset="-122"/>
              </a:rPr>
              <a:t>决策节点</a:t>
            </a:r>
            <a:r>
              <a:rPr lang="zh-CN" altLang="en-US">
                <a:solidFill>
                  <a:schemeClr val="tx1">
                    <a:lumMod val="50000"/>
                  </a:schemeClr>
                </a:solidFill>
                <a:latin typeface="Times New Roman" panose="02020603050405020304" pitchFamily="18" charset="0"/>
                <a:ea typeface="宋体" panose="02010600030101010101" pitchFamily="2" charset="-122"/>
              </a:rPr>
              <a:t>和分配标签的</a:t>
            </a:r>
            <a:r>
              <a:rPr lang="zh-CN" altLang="en-US" b="1">
                <a:solidFill>
                  <a:schemeClr val="tx1">
                    <a:lumMod val="50000"/>
                  </a:schemeClr>
                </a:solidFill>
                <a:latin typeface="Times New Roman" panose="02020603050405020304" pitchFamily="18" charset="0"/>
                <a:ea typeface="宋体" panose="02010600030101010101" pitchFamily="2" charset="-122"/>
              </a:rPr>
              <a:t>叶节点</a:t>
            </a:r>
            <a:r>
              <a:rPr lang="zh-CN" altLang="en-US">
                <a:solidFill>
                  <a:schemeClr val="tx1">
                    <a:lumMod val="50000"/>
                  </a:schemeClr>
                </a:solidFill>
                <a:latin typeface="Times New Roman" panose="02020603050405020304" pitchFamily="18" charset="0"/>
                <a:ea typeface="宋体" panose="02010600030101010101" pitchFamily="2" charset="-122"/>
              </a:rPr>
              <a:t>组成。为输入值选择标签，我们以流程图的初始决策节点（称为其</a:t>
            </a:r>
            <a:r>
              <a:rPr lang="zh-CN" altLang="en-US" b="1">
                <a:solidFill>
                  <a:schemeClr val="tx1">
                    <a:lumMod val="50000"/>
                  </a:schemeClr>
                </a:solidFill>
                <a:latin typeface="Times New Roman" panose="02020603050405020304" pitchFamily="18" charset="0"/>
                <a:ea typeface="宋体" panose="02010600030101010101" pitchFamily="2" charset="-122"/>
              </a:rPr>
              <a:t>根节点</a:t>
            </a:r>
            <a:r>
              <a:rPr lang="zh-CN" altLang="en-US">
                <a:solidFill>
                  <a:schemeClr val="tx1">
                    <a:lumMod val="50000"/>
                  </a:schemeClr>
                </a:solidFill>
                <a:latin typeface="Times New Roman" panose="02020603050405020304" pitchFamily="18" charset="0"/>
                <a:ea typeface="宋体" panose="02010600030101010101" pitchFamily="2" charset="-122"/>
              </a:rPr>
              <a:t>）开始。此节点包含一个条件，检查某个输入值的特征，基于该特征的值选择一个分支。沿着这个描述输入值的分支，每到达了一个新的决策节点，就会产生关于输入值的特征的新的条件。我们继续沿着每个节点的条件选择的分支，直到到达</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输入值提供标签的</a:t>
            </a:r>
            <a:r>
              <a:rPr lang="zh-CN" altLang="en-US">
                <a:solidFill>
                  <a:schemeClr val="tx1">
                    <a:lumMod val="50000"/>
                  </a:schemeClr>
                </a:solidFill>
                <a:latin typeface="Times New Roman" panose="02020603050405020304" pitchFamily="18" charset="0"/>
                <a:ea typeface="宋体" panose="02010600030101010101" pitchFamily="2" charset="-122"/>
              </a:rPr>
              <a:t>叶节点。</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下图显示名字性别任务的决策树模型。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名字名字性别任务的决策树模型。请注意树图按照习惯“颠倒”</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画出的</a:t>
            </a:r>
            <a:r>
              <a:rPr lang="zh-CN" altLang="en-US">
                <a:solidFill>
                  <a:schemeClr val="tx1">
                    <a:lumMod val="50000"/>
                  </a:schemeClr>
                </a:solidFill>
                <a:latin typeface="Times New Roman" panose="02020603050405020304" pitchFamily="18" charset="0"/>
                <a:ea typeface="宋体" panose="02010600030101010101" pitchFamily="2" charset="-122"/>
              </a:rPr>
              <a:t>，根在上面，叶子在下面。</a:t>
            </a:r>
          </a:p>
        </p:txBody>
      </p:sp>
      <p:pic>
        <p:nvPicPr>
          <p:cNvPr id="4" name="图片 3"/>
          <p:cNvPicPr>
            <a:picLocks noChangeAspect="1"/>
          </p:cNvPicPr>
          <p:nvPr/>
        </p:nvPicPr>
        <p:blipFill>
          <a:blip r:embed="rId3"/>
          <a:stretch>
            <a:fillRect/>
          </a:stretch>
        </p:blipFill>
        <p:spPr>
          <a:xfrm>
            <a:off x="3390265" y="1520190"/>
            <a:ext cx="5411470" cy="262128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一旦我们有了决策树，就可以直接用它给新的输入值</a:t>
            </a:r>
            <a:r>
              <a:rPr lang="zh-CN" altLang="en-US">
                <a:solidFill>
                  <a:srgbClr val="002060"/>
                </a:solidFill>
                <a:latin typeface="Times New Roman" panose="02020603050405020304" pitchFamily="18" charset="0"/>
                <a:ea typeface="宋体" panose="02010600030101010101" pitchFamily="2" charset="-122"/>
                <a:sym typeface="+mn-ea"/>
              </a:rPr>
              <a:t>分配标签</a:t>
            </a:r>
            <a:r>
              <a:rPr lang="zh-CN" altLang="en-US">
                <a:solidFill>
                  <a:srgbClr val="002060"/>
                </a:solidFill>
                <a:latin typeface="Times New Roman" panose="02020603050405020304" pitchFamily="18" charset="0"/>
                <a:ea typeface="宋体" panose="02010600030101010101" pitchFamily="2" charset="-122"/>
              </a:rPr>
              <a:t>。问题是</a:t>
            </a:r>
            <a:r>
              <a:rPr lang="zh-CN" altLang="en-US">
                <a:solidFill>
                  <a:schemeClr val="tx1">
                    <a:lumMod val="50000"/>
                  </a:schemeClr>
                </a:solidFill>
                <a:latin typeface="Times New Roman" panose="02020603050405020304" pitchFamily="18" charset="0"/>
                <a:ea typeface="宋体" panose="02010600030101010101" pitchFamily="2" charset="-122"/>
              </a:rPr>
              <a:t>我们如何能够建立决策树为给定的训练集建模。在</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建立决策树的学习算法</a:t>
            </a:r>
            <a:r>
              <a:rPr lang="zh-CN" altLang="en-US">
                <a:solidFill>
                  <a:schemeClr val="tx1">
                    <a:lumMod val="50000"/>
                  </a:schemeClr>
                </a:solidFill>
                <a:latin typeface="Times New Roman" panose="02020603050405020304" pitchFamily="18" charset="0"/>
                <a:ea typeface="宋体" panose="02010600030101010101" pitchFamily="2" charset="-122"/>
              </a:rPr>
              <a:t>之前，先思考一个简单的任务：为语料库选择最好的“决策树桩”。</a:t>
            </a:r>
            <a:r>
              <a:rPr lang="zh-CN" altLang="en-US" b="1">
                <a:solidFill>
                  <a:schemeClr val="tx1">
                    <a:lumMod val="50000"/>
                  </a:schemeClr>
                </a:solidFill>
                <a:latin typeface="Times New Roman" panose="02020603050405020304" pitchFamily="18" charset="0"/>
                <a:ea typeface="宋体" panose="02010600030101010101" pitchFamily="2" charset="-122"/>
              </a:rPr>
              <a:t>决策树桩</a:t>
            </a:r>
            <a:r>
              <a:rPr lang="zh-CN" altLang="en-US">
                <a:solidFill>
                  <a:schemeClr val="tx1">
                    <a:lumMod val="50000"/>
                  </a:schemeClr>
                </a:solidFill>
                <a:latin typeface="Times New Roman" panose="02020603050405020304" pitchFamily="18" charset="0"/>
                <a:ea typeface="宋体" panose="02010600030101010101" pitchFamily="2" charset="-122"/>
              </a:rPr>
              <a:t>是只有一个节点的决策树，基于单个特征决定如何为输入分类。每个可能的特征值包含一个叶子，为特征有那个值的输入指定类标签。</a:t>
            </a:r>
            <a:r>
              <a:rPr lang="zh-CN" altLang="en-US">
                <a:solidFill>
                  <a:srgbClr val="002060"/>
                </a:solidFill>
                <a:latin typeface="Times New Roman" panose="02020603050405020304" pitchFamily="18" charset="0"/>
                <a:ea typeface="宋体" panose="02010600030101010101" pitchFamily="2" charset="-122"/>
              </a:rPr>
              <a:t>为了建立决策树桩，首先必须决定哪些特征应该使用</a:t>
            </a:r>
            <a:r>
              <a:rPr lang="zh-CN" altLang="en-US">
                <a:solidFill>
                  <a:schemeClr val="tx1">
                    <a:lumMod val="50000"/>
                  </a:schemeClr>
                </a:solidFill>
                <a:latin typeface="Times New Roman" panose="02020603050405020304" pitchFamily="18" charset="0"/>
                <a:ea typeface="宋体" panose="02010600030101010101" pitchFamily="2" charset="-122"/>
              </a:rPr>
              <a:t>。最简单的方法是为每个可能的特征建立一个决策树桩，看哪一个在训练数据上得到最高的准确度，也有其他的替代方案，我们将在下面讨论。一旦我们选择了一个特征，就可以</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基于在训练集中所选的例子的最频繁的标签，</a:t>
            </a:r>
            <a:r>
              <a:rPr lang="zh-CN" altLang="en-US">
                <a:solidFill>
                  <a:schemeClr val="tx1">
                    <a:lumMod val="50000"/>
                  </a:schemeClr>
                </a:solidFill>
                <a:latin typeface="Times New Roman" panose="02020603050405020304" pitchFamily="18" charset="0"/>
                <a:ea typeface="宋体" panose="02010600030101010101" pitchFamily="2" charset="-122"/>
              </a:rPr>
              <a:t>通过分配一个标签给每个叶子，建立决策树桩（即选择特征具有那个值的例子）。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给出了选择决策树桩的算法，生长出较大的决策树的算法就很简单了。</a:t>
            </a:r>
            <a:r>
              <a:rPr lang="zh-CN" altLang="en-US">
                <a:solidFill>
                  <a:srgbClr val="002060"/>
                </a:solidFill>
                <a:latin typeface="Times New Roman" panose="02020603050405020304" pitchFamily="18" charset="0"/>
                <a:ea typeface="宋体" panose="02010600030101010101" pitchFamily="2" charset="-122"/>
              </a:rPr>
              <a:t>首先，选择分类任务整体最佳的决策树桩。然后，在训练集上检查每个叶子的准确度</a:t>
            </a:r>
            <a:r>
              <a:rPr lang="zh-CN" altLang="en-US">
                <a:solidFill>
                  <a:schemeClr val="tx1">
                    <a:lumMod val="50000"/>
                  </a:schemeClr>
                </a:solidFill>
                <a:latin typeface="Times New Roman" panose="02020603050405020304" pitchFamily="18" charset="0"/>
                <a:ea typeface="宋体" panose="02010600030101010101" pitchFamily="2" charset="-122"/>
              </a:rPr>
              <a:t>。没有达到足够的准确度的叶片被新的决策树桩替换，新决策树桩是在训练语料的子集上训练的，这些训练语库都是根据到叶子的路径来选择的。例如：我们可以通过替换最左边的叶子为新的决策树桩来生成如上图所示的决策树，这个新的决策树桩是在名字不以 k 开始或以一个元音或 l 结尾的训练集的子集上训练的。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性别鉴定</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大多数分类方法要求特征使用简单的类型进行编码，如布尔类型、数字和字符串。但要注意仅仅因为一个特征是简单类型，并不一定意味着该特征的值易于表达或计算。</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现在，已经定义了特征提取器，</a:t>
            </a:r>
            <a:r>
              <a:rPr lang="zh-CN" altLang="en-US">
                <a:solidFill>
                  <a:srgbClr val="002060"/>
                </a:solidFill>
                <a:latin typeface="Times New Roman" panose="02020603050405020304" pitchFamily="18" charset="0"/>
                <a:ea typeface="宋体" panose="02010600030101010101" pitchFamily="2" charset="-122"/>
              </a:rPr>
              <a:t>需要准备一些例子和与其对应的类标签</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from nltk.corpus import names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import random</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names = ([(name, 'male') for name in names.words('male.txt')] +</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[(name, 'female') for name in names.words('female.txt')])</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random.shuffle(names)</a:t>
            </a:r>
            <a:r>
              <a:rPr lang="en-US" altLang="zh-CN">
                <a:solidFill>
                  <a:schemeClr val="tx1">
                    <a:lumMod val="50000"/>
                  </a:schemeClr>
                </a:solidFill>
                <a:latin typeface="Times New Roman" panose="02020603050405020304" pitchFamily="18" charset="0"/>
                <a:ea typeface="宋体" panose="02010600030101010101" pitchFamily="2" charset="-122"/>
              </a:rPr>
              <a:t>#将序列的所有元素随机排序</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r>
              <a:rPr lang="en-US" altLang="zh-CN">
                <a:sym typeface="+mn-ea"/>
              </a:rPr>
              <a:t>-</a:t>
            </a:r>
            <a:r>
              <a:rPr lang="zh-CN" altLang="en-US">
                <a:sym typeface="+mn-ea"/>
              </a:rPr>
              <a:t>熵和信息增益</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熵和信息增益</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正如之前提到的，有几种方法来</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确定</a:t>
            </a:r>
            <a:r>
              <a:rPr lang="zh-CN" altLang="en-US">
                <a:solidFill>
                  <a:schemeClr val="tx1">
                    <a:lumMod val="50000"/>
                  </a:schemeClr>
                </a:solidFill>
                <a:latin typeface="Times New Roman" panose="02020603050405020304" pitchFamily="18" charset="0"/>
                <a:ea typeface="宋体" panose="02010600030101010101" pitchFamily="2" charset="-122"/>
              </a:rPr>
              <a:t>决策树桩最有信息量的特征。一种流行的方法，被称为</a:t>
            </a:r>
            <a:r>
              <a:rPr lang="zh-CN" altLang="en-US" b="1">
                <a:solidFill>
                  <a:schemeClr val="tx1">
                    <a:lumMod val="50000"/>
                  </a:schemeClr>
                </a:solidFill>
                <a:latin typeface="Times New Roman" panose="02020603050405020304" pitchFamily="18" charset="0"/>
                <a:ea typeface="宋体" panose="02010600030101010101" pitchFamily="2" charset="-122"/>
              </a:rPr>
              <a:t>信息增益</a:t>
            </a:r>
            <a:r>
              <a:rPr lang="zh-CN" altLang="en-US">
                <a:solidFill>
                  <a:schemeClr val="tx1">
                    <a:lumMod val="50000"/>
                  </a:schemeClr>
                </a:solidFill>
                <a:latin typeface="Times New Roman" panose="02020603050405020304" pitchFamily="18" charset="0"/>
                <a:ea typeface="宋体" panose="02010600030101010101" pitchFamily="2" charset="-122"/>
              </a:rPr>
              <a:t>，当利用给定的特征分割输入值时，信息增益能衡量输入值的有序程度。要衡量原始输入值集合如何无序，要计算它们的标签的墒，如果输入值的标签非常不同，墒就高；如果输入值的标签都相同，墒就低。特别是，熵被定义为每个标签的概率乘以那个标签的 log 概率的总和。</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(1) H = Σl ∈ labelsP(l) × log2P(l)</a:t>
            </a:r>
            <a:r>
              <a:rPr lang="en-US" altLang="zh-CN">
                <a:solidFill>
                  <a:schemeClr val="tx1">
                    <a:lumMod val="50000"/>
                  </a:schemeClr>
                </a:solidFill>
                <a:latin typeface="Times New Roman" panose="02020603050405020304" pitchFamily="18" charset="0"/>
                <a:ea typeface="宋体" panose="02010600030101010101" pitchFamily="2" charset="-122"/>
              </a:rPr>
              <a:t>.</a:t>
            </a:r>
          </a:p>
          <a:p>
            <a:pPr marL="0" indent="360045">
              <a:lnSpc>
                <a:spcPct val="100000"/>
              </a:lnSpc>
              <a:buNone/>
            </a:pPr>
            <a:r>
              <a:rPr lang="en-US" altLang="zh-CN">
                <a:solidFill>
                  <a:schemeClr val="tx1">
                    <a:lumMod val="50000"/>
                  </a:schemeClr>
                </a:solidFill>
                <a:latin typeface="Times New Roman" panose="02020603050405020304" pitchFamily="18" charset="0"/>
                <a:ea typeface="宋体" panose="02010600030101010101" pitchFamily="2" charset="-122"/>
              </a:rPr>
              <a:t>例如：</a:t>
            </a:r>
            <a:r>
              <a:rPr lang="zh-CN" altLang="en-US">
                <a:solidFill>
                  <a:schemeClr val="tx1">
                    <a:lumMod val="50000"/>
                  </a:schemeClr>
                </a:solidFill>
                <a:latin typeface="Times New Roman" panose="02020603050405020304" pitchFamily="18" charset="0"/>
                <a:ea typeface="宋体" panose="02010600030101010101" pitchFamily="2" charset="-122"/>
              </a:rPr>
              <a:t>下图</a:t>
            </a:r>
            <a:r>
              <a:rPr lang="en-US" altLang="zh-CN">
                <a:solidFill>
                  <a:schemeClr val="tx1">
                    <a:lumMod val="50000"/>
                  </a:schemeClr>
                </a:solidFill>
                <a:latin typeface="Times New Roman" panose="02020603050405020304" pitchFamily="18" charset="0"/>
                <a:ea typeface="宋体" panose="02010600030101010101" pitchFamily="2" charset="-122"/>
              </a:rPr>
              <a:t>显示了在名字性别预测任务中标签的墒</a:t>
            </a:r>
            <a:r>
              <a:rPr lang="zh-CN" altLang="en-US">
                <a:solidFill>
                  <a:schemeClr val="tx1">
                    <a:lumMod val="50000"/>
                  </a:schemeClr>
                </a:solidFill>
                <a:latin typeface="Times New Roman" panose="02020603050405020304" pitchFamily="18" charset="0"/>
                <a:ea typeface="宋体" panose="02010600030101010101" pitchFamily="2" charset="-122"/>
              </a:rPr>
              <a:t>是由</a:t>
            </a:r>
            <a:r>
              <a:rPr lang="en-US" altLang="zh-CN">
                <a:solidFill>
                  <a:schemeClr val="tx1">
                    <a:lumMod val="50000"/>
                  </a:schemeClr>
                </a:solidFill>
                <a:latin typeface="Times New Roman" panose="02020603050405020304" pitchFamily="18" charset="0"/>
                <a:ea typeface="宋体" panose="02010600030101010101" pitchFamily="2" charset="-122"/>
              </a:rPr>
              <a:t>男性名字</a:t>
            </a:r>
            <a:r>
              <a:rPr lang="zh-CN" altLang="en-US">
                <a:solidFill>
                  <a:schemeClr val="tx1">
                    <a:lumMod val="50000"/>
                  </a:schemeClr>
                </a:solidFill>
                <a:latin typeface="Times New Roman" panose="02020603050405020304" pitchFamily="18" charset="0"/>
                <a:ea typeface="宋体" panose="02010600030101010101" pitchFamily="2" charset="-122"/>
              </a:rPr>
              <a:t>与</a:t>
            </a:r>
            <a:r>
              <a:rPr lang="en-US" altLang="zh-CN">
                <a:solidFill>
                  <a:schemeClr val="tx1">
                    <a:lumMod val="50000"/>
                  </a:schemeClr>
                </a:solidFill>
                <a:latin typeface="Times New Roman" panose="02020603050405020304" pitchFamily="18" charset="0"/>
                <a:ea typeface="宋体" panose="02010600030101010101" pitchFamily="2" charset="-122"/>
              </a:rPr>
              <a:t>女性名字的比例</a:t>
            </a:r>
            <a:r>
              <a:rPr lang="zh-CN" altLang="en-US">
                <a:solidFill>
                  <a:schemeClr val="tx1">
                    <a:lumMod val="50000"/>
                  </a:schemeClr>
                </a:solidFill>
                <a:latin typeface="Times New Roman" panose="02020603050405020304" pitchFamily="18" charset="0"/>
                <a:ea typeface="宋体" panose="02010600030101010101" pitchFamily="2" charset="-122"/>
              </a:rPr>
              <a:t>所决定的</a:t>
            </a:r>
            <a:r>
              <a:rPr lang="en-US" altLang="zh-CN">
                <a:solidFill>
                  <a:schemeClr val="tx1">
                    <a:lumMod val="50000"/>
                  </a:schemeClr>
                </a:solidFill>
                <a:latin typeface="Times New Roman" panose="02020603050405020304" pitchFamily="18" charset="0"/>
                <a:ea typeface="宋体" panose="02010600030101010101" pitchFamily="2" charset="-122"/>
              </a:rPr>
              <a:t>。请注意，如果大多数输入值具有相同的标签（例如，如果 P(male)接近 0 或接近 1），那么墒很低。特别的，低频率的标签</a:t>
            </a:r>
            <a:r>
              <a:rPr lang="zh-CN" altLang="en-US">
                <a:solidFill>
                  <a:schemeClr val="tx1">
                    <a:lumMod val="50000"/>
                  </a:schemeClr>
                </a:solidFill>
                <a:latin typeface="Times New Roman" panose="02020603050405020304" pitchFamily="18" charset="0"/>
                <a:ea typeface="宋体" panose="02010600030101010101" pitchFamily="2" charset="-122"/>
              </a:rPr>
              <a:t>对熵</a:t>
            </a:r>
            <a:r>
              <a:rPr lang="en-US" altLang="zh-CN">
                <a:solidFill>
                  <a:schemeClr val="tx1">
                    <a:lumMod val="50000"/>
                  </a:schemeClr>
                </a:solidFill>
                <a:latin typeface="Times New Roman" panose="02020603050405020304" pitchFamily="18" charset="0"/>
                <a:ea typeface="宋体" panose="02010600030101010101" pitchFamily="2" charset="-122"/>
              </a:rPr>
              <a:t>不会</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r>
              <a:rPr lang="en-US" altLang="zh-CN">
                <a:sym typeface="+mn-ea"/>
              </a:rPr>
              <a:t>-</a:t>
            </a:r>
            <a:r>
              <a:rPr lang="zh-CN" altLang="en-US">
                <a:sym typeface="+mn-ea"/>
              </a:rPr>
              <a:t>熵和信息增益</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有多大帮助（因为 P(l)很小），高频率的标签对熵也没有多大帮助（因为 log2P(l)很小）。另一方面，如果输入值的标签变化很多，那么有很多“中等”频率的标签，它们的 P(l)和 log2P(l)都不小，所以墒很高。例 6-8 演示了如何计算标签链表的墒。</a:t>
            </a: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图为名字性别预测任务中标签的熵，作为给定名字集合中是男性的百分比的函数。</a:t>
            </a:r>
          </a:p>
          <a:p>
            <a:pPr marL="0" indent="0">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4876165" y="3145791"/>
            <a:ext cx="2439670" cy="23564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r>
              <a:rPr lang="en-US" altLang="zh-CN">
                <a:sym typeface="+mn-ea"/>
              </a:rPr>
              <a:t>-</a:t>
            </a:r>
            <a:r>
              <a:rPr lang="zh-CN" altLang="en-US">
                <a:sym typeface="+mn-ea"/>
              </a:rPr>
              <a:t>熵和信息增益</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例 6-8. 计算标签链表的墒。</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&gt;&gt;&gt; import math</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&gt;&gt;&gt; def entropy(labels):</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	freqdist = nltk.FreqDist(labels)</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	probs = [freqdist.freq(l) for l in nltk.FreqDist(labels)]</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	return -sum([p * math.log(p,2) for p in probs])</a:t>
            </a:r>
          </a:p>
          <a:p>
            <a:pPr marL="0" indent="0">
              <a:lnSpc>
                <a:spcPct val="80000"/>
              </a:lnSpc>
              <a:spcBef>
                <a:spcPts val="700"/>
              </a:spcBef>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entropy(['male', 'male', 'male', 'male'])</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-0.0</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entropy(['male', 'female', 'male', 'male'])</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0.811278124459</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entropy(['female', 'male', 'female', 'male'])</a:t>
            </a:r>
          </a:p>
          <a:p>
            <a:pPr marL="0" indent="0">
              <a:lnSpc>
                <a:spcPct val="80000"/>
              </a:lnSpc>
              <a:spcBef>
                <a:spcPts val="700"/>
              </a:spcBef>
              <a:buNone/>
            </a:pPr>
            <a:r>
              <a:rPr lang="zh-CN" altLang="en-US">
                <a:solidFill>
                  <a:schemeClr val="tx1">
                    <a:lumMod val="50000"/>
                  </a:schemeClr>
                </a:solidFill>
                <a:latin typeface="Times New Roman" panose="02020603050405020304" pitchFamily="18" charset="0"/>
                <a:ea typeface="宋体" panose="02010600030101010101" pitchFamily="2" charset="-122"/>
              </a:rPr>
              <a:t>1.0</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r>
              <a:rPr lang="en-US" altLang="zh-CN">
                <a:sym typeface="+mn-ea"/>
              </a:rPr>
              <a:t>-</a:t>
            </a:r>
            <a:r>
              <a:rPr lang="zh-CN" altLang="en-US">
                <a:sym typeface="+mn-ea"/>
              </a:rPr>
              <a:t>熵和信息增益</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entropy(['female', 'female', 'male', 'female'])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0.811278124459</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entropy(['female', 'female', 'female', 'female'])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-0.0</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决策树的另一个考虑因素是效率</a:t>
            </a:r>
            <a:r>
              <a:rPr lang="zh-CN" altLang="en-US">
                <a:solidFill>
                  <a:schemeClr val="tx1">
                    <a:lumMod val="50000"/>
                  </a:schemeClr>
                </a:solidFill>
                <a:latin typeface="Times New Roman" panose="02020603050405020304" pitchFamily="18" charset="0"/>
                <a:ea typeface="宋体" panose="02010600030101010101" pitchFamily="2" charset="-122"/>
              </a:rPr>
              <a:t>。前面描述的选择决策树桩的简单算法必须为每一个可能的特征构建候选决策树桩，并且这个过程必须在构造决策树的每个节点上不断重复。已经开发了一些算法通过存储和重用先前评估的例子的信息减少训练时间。</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然而，决策树也有一些缺点。一个问题是，由于决策树的每个分支会划分训练数据，在训练树的低节点，可用的训练数据量可能会变得非常小。因此，这些</a:t>
            </a:r>
            <a:r>
              <a:rPr lang="zh-CN" altLang="en-US">
                <a:solidFill>
                  <a:srgbClr val="002060"/>
                </a:solidFill>
                <a:latin typeface="Times New Roman" panose="02020603050405020304" pitchFamily="18" charset="0"/>
                <a:ea typeface="宋体" panose="02010600030101010101" pitchFamily="2" charset="-122"/>
              </a:rPr>
              <a:t>较低的决策节点可能</a:t>
            </a:r>
            <a:r>
              <a:rPr lang="zh-CN" altLang="en-US" b="1">
                <a:solidFill>
                  <a:srgbClr val="002060"/>
                </a:solidFill>
                <a:latin typeface="Times New Roman" panose="02020603050405020304" pitchFamily="18" charset="0"/>
                <a:ea typeface="宋体" panose="02010600030101010101" pitchFamily="2" charset="-122"/>
              </a:rPr>
              <a:t>过拟合</a:t>
            </a:r>
            <a:r>
              <a:rPr lang="zh-CN" altLang="en-US">
                <a:solidFill>
                  <a:srgbClr val="002060"/>
                </a:solidFill>
                <a:latin typeface="Times New Roman" panose="02020603050405020304" pitchFamily="18" charset="0"/>
                <a:ea typeface="宋体" panose="02010600030101010101" pitchFamily="2" charset="-122"/>
              </a:rPr>
              <a:t>训练集</a:t>
            </a:r>
            <a:r>
              <a:rPr lang="zh-CN" altLang="en-US">
                <a:solidFill>
                  <a:schemeClr val="tx1">
                    <a:lumMod val="50000"/>
                  </a:schemeClr>
                </a:solidFill>
                <a:latin typeface="Times New Roman" panose="02020603050405020304" pitchFamily="18" charset="0"/>
                <a:ea typeface="宋体" panose="02010600030101010101" pitchFamily="2" charset="-122"/>
              </a:rPr>
              <a:t>，学习模式反映训练集的特质而不是问题底层显著的语言学模式。对这个问题的解决方案是当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6.4 </a:t>
            </a:r>
            <a:r>
              <a:rPr lang="zh-CN" altLang="en-US">
                <a:sym typeface="+mn-ea"/>
              </a:rPr>
              <a:t>决策树</a:t>
            </a:r>
            <a:r>
              <a:rPr lang="en-US" altLang="zh-CN">
                <a:sym typeface="+mn-ea"/>
              </a:rPr>
              <a:t>-</a:t>
            </a:r>
            <a:r>
              <a:rPr lang="zh-CN" altLang="en-US">
                <a:sym typeface="+mn-ea"/>
              </a:rPr>
              <a:t>熵和信息增益</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训练数据量变得太小时停止分裂节点。另一种方案是长出一个完整的决策树，但随后进行</a:t>
            </a:r>
            <a:r>
              <a:rPr lang="zh-CN" altLang="en-US" b="1">
                <a:solidFill>
                  <a:schemeClr val="tx1">
                    <a:lumMod val="50000"/>
                  </a:schemeClr>
                </a:solidFill>
                <a:latin typeface="Times New Roman" panose="02020603050405020304" pitchFamily="18" charset="0"/>
                <a:ea typeface="宋体" panose="02010600030101010101" pitchFamily="2" charset="-122"/>
              </a:rPr>
              <a:t>剪枝</a:t>
            </a:r>
            <a:r>
              <a:rPr lang="zh-CN" altLang="en-US">
                <a:solidFill>
                  <a:schemeClr val="tx1">
                    <a:lumMod val="50000"/>
                  </a:schemeClr>
                </a:solidFill>
                <a:latin typeface="Times New Roman" panose="02020603050405020304" pitchFamily="18" charset="0"/>
                <a:ea typeface="宋体" panose="02010600030101010101" pitchFamily="2" charset="-122"/>
              </a:rPr>
              <a:t>剪去在开发测试集上不能提高性能的决策节点。</a:t>
            </a:r>
          </a:p>
          <a:p>
            <a:pPr marL="0" indent="360045">
              <a:lnSpc>
                <a:spcPct val="110000"/>
              </a:lnSpc>
              <a:buNone/>
            </a:pPr>
            <a:r>
              <a:rPr lang="zh-CN" altLang="en-US">
                <a:solidFill>
                  <a:srgbClr val="002060"/>
                </a:solidFill>
                <a:latin typeface="Times New Roman" panose="02020603050405020304" pitchFamily="18" charset="0"/>
                <a:ea typeface="宋体" panose="02010600030101010101" pitchFamily="2" charset="-122"/>
              </a:rPr>
              <a:t>决策树的第二个问题</a:t>
            </a:r>
            <a:r>
              <a:rPr lang="zh-CN" altLang="en-US">
                <a:solidFill>
                  <a:schemeClr val="tx1">
                    <a:lumMod val="50000"/>
                  </a:schemeClr>
                </a:solidFill>
                <a:latin typeface="Times New Roman" panose="02020603050405020304" pitchFamily="18" charset="0"/>
                <a:ea typeface="宋体" panose="02010600030101010101" pitchFamily="2" charset="-122"/>
              </a:rPr>
              <a:t>是，它们强迫特征按照一个特定的顺序进行检查，即使特征可能是相对独立的。</a:t>
            </a:r>
          </a:p>
          <a:p>
            <a:pPr marL="0" indent="360045">
              <a:lnSpc>
                <a:spcPct val="110000"/>
              </a:lnSpc>
              <a:buNone/>
            </a:pPr>
            <a:r>
              <a:rPr lang="zh-CN" altLang="en-US">
                <a:solidFill>
                  <a:srgbClr val="002060"/>
                </a:solidFill>
                <a:latin typeface="Times New Roman" panose="02020603050405020304" pitchFamily="18" charset="0"/>
                <a:ea typeface="宋体" panose="02010600030101010101" pitchFamily="2" charset="-122"/>
              </a:rPr>
              <a:t>一个相关的问题</a:t>
            </a:r>
            <a:r>
              <a:rPr lang="zh-CN" altLang="en-US">
                <a:solidFill>
                  <a:schemeClr val="tx1">
                    <a:lumMod val="50000"/>
                  </a:schemeClr>
                </a:solidFill>
                <a:latin typeface="Times New Roman" panose="02020603050405020304" pitchFamily="18" charset="0"/>
                <a:ea typeface="宋体" panose="02010600030101010101" pitchFamily="2" charset="-122"/>
              </a:rPr>
              <a:t>是决策树不善于利用对正确的标签具有较弱预测能力的特征。由于这些特征的影响相对较小，它们往往出现在决策树非常低的地方。</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决策树需要按一个特定的顺序检查特征的事实，限制了它们的利用相对独立的特征的能力。我们下面将讨论的朴素贝叶斯分类方法克服了这一限制，允许所有特征“并行”的起作用。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p>
        </p:txBody>
      </p:sp>
      <p:sp>
        <p:nvSpPr>
          <p:cNvPr id="3" name="内容占位符 2"/>
          <p:cNvSpPr>
            <a:spLocks noGrp="1"/>
          </p:cNvSpPr>
          <p:nvPr>
            <p:ph idx="1"/>
          </p:nvPr>
        </p:nvSpPr>
        <p:spPr>
          <a:xfrm>
            <a:off x="2152650" y="1170941"/>
            <a:ext cx="7886700" cy="5544185"/>
          </a:xfrm>
          <a:solidFill>
            <a:schemeClr val="bg2"/>
          </a:solidFill>
        </p:spPr>
        <p:txBody>
          <a:bodyPr>
            <a:normAutofit fontScale="925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a:t>
            </a:r>
            <a:r>
              <a:rPr lang="zh-CN" altLang="en-US" b="1">
                <a:solidFill>
                  <a:schemeClr val="tx1">
                    <a:lumMod val="50000"/>
                  </a:schemeClr>
                </a:solidFill>
                <a:latin typeface="Times New Roman" panose="02020603050405020304" pitchFamily="18" charset="0"/>
                <a:ea typeface="宋体" panose="02010600030101010101" pitchFamily="2" charset="-122"/>
              </a:rPr>
              <a:t>朴素贝叶斯</a:t>
            </a:r>
            <a:r>
              <a:rPr lang="zh-CN" altLang="en-US">
                <a:solidFill>
                  <a:schemeClr val="tx1">
                    <a:lumMod val="50000"/>
                  </a:schemeClr>
                </a:solidFill>
                <a:latin typeface="Times New Roman" panose="02020603050405020304" pitchFamily="18" charset="0"/>
                <a:ea typeface="宋体" panose="02010600030101010101" pitchFamily="2" charset="-122"/>
              </a:rPr>
              <a:t>分类器中，每个特征都得到发言权，来确定哪个标签应该被分配到给定的输入值中。</a:t>
            </a:r>
            <a:r>
              <a:rPr lang="zh-CN" altLang="en-US">
                <a:solidFill>
                  <a:srgbClr val="002060"/>
                </a:solidFill>
                <a:latin typeface="Times New Roman" panose="02020603050405020304" pitchFamily="18" charset="0"/>
                <a:ea typeface="宋体" panose="02010600030101010101" pitchFamily="2" charset="-122"/>
              </a:rPr>
              <a:t>为输入值选择标签，朴素贝叶斯分类器以计算每个标签的</a:t>
            </a:r>
            <a:r>
              <a:rPr lang="zh-CN" altLang="en-US" b="1">
                <a:solidFill>
                  <a:srgbClr val="002060"/>
                </a:solidFill>
                <a:latin typeface="Times New Roman" panose="02020603050405020304" pitchFamily="18" charset="0"/>
                <a:ea typeface="宋体" panose="02010600030101010101" pitchFamily="2" charset="-122"/>
              </a:rPr>
              <a:t>先验概率</a:t>
            </a:r>
            <a:r>
              <a:rPr lang="zh-CN" altLang="en-US">
                <a:solidFill>
                  <a:srgbClr val="002060"/>
                </a:solidFill>
                <a:latin typeface="Times New Roman" panose="02020603050405020304" pitchFamily="18" charset="0"/>
                <a:ea typeface="宋体" panose="02010600030101010101" pitchFamily="2" charset="-122"/>
              </a:rPr>
              <a:t>开始，它通过检查训练集上检查每个标签的频率来确定。之后，每个特征的贡献与它的先验概率组合，可得到每个标签的似然估计。</a:t>
            </a:r>
            <a:r>
              <a:rPr lang="zh-CN" altLang="en-US">
                <a:solidFill>
                  <a:schemeClr val="tx1">
                    <a:lumMod val="50000"/>
                  </a:schemeClr>
                </a:solidFill>
                <a:latin typeface="Times New Roman" panose="02020603050405020304" pitchFamily="18" charset="0"/>
                <a:ea typeface="宋体" panose="02010600030101010101" pitchFamily="2" charset="-122"/>
              </a:rPr>
              <a:t>似然估计最高的标签会分配给输入值。下图说明了这一过程。</a:t>
            </a:r>
          </a:p>
          <a:p>
            <a:pPr marL="0" indent="360045">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右图为使用朴素贝叶斯分类器</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为文档选择主题的程序的抽象图解。。</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分类器从接近“汽车”的标签的点</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上开始，输入文档中包含的词 dark，</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它是谋杀之谜的一个较弱的指标，</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也包含词 football，它是体育文档的</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有力指标。每个特征都作出贡献之</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后，分类器检查哪个标签最接近，</a:t>
            </a:r>
          </a:p>
          <a:p>
            <a:pPr marL="0" indent="0">
              <a:lnSpc>
                <a:spcPct val="11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并将该标签分配给输入。</a:t>
            </a:r>
          </a:p>
        </p:txBody>
      </p:sp>
      <p:pic>
        <p:nvPicPr>
          <p:cNvPr id="4" name="图片 3"/>
          <p:cNvPicPr>
            <a:picLocks noChangeAspect="1"/>
          </p:cNvPicPr>
          <p:nvPr/>
        </p:nvPicPr>
        <p:blipFill>
          <a:blip r:embed="rId3"/>
          <a:stretch>
            <a:fillRect/>
          </a:stretch>
        </p:blipFill>
        <p:spPr>
          <a:xfrm>
            <a:off x="6219826" y="3683001"/>
            <a:ext cx="3819525" cy="255841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个别特征</a:t>
            </a:r>
            <a:r>
              <a:rPr lang="zh-CN" altLang="en-US">
                <a:solidFill>
                  <a:schemeClr val="tx1">
                    <a:lumMod val="50000"/>
                  </a:schemeClr>
                </a:solidFill>
                <a:latin typeface="Times New Roman" panose="02020603050405020304" pitchFamily="18" charset="0"/>
                <a:ea typeface="宋体" panose="02010600030101010101" pitchFamily="2" charset="-122"/>
                <a:sym typeface="+mn-ea"/>
              </a:rPr>
              <a:t>通过“投票反对”那些不经常出现的特征的标签来</a:t>
            </a:r>
            <a:r>
              <a:rPr lang="zh-CN" altLang="en-US">
                <a:solidFill>
                  <a:schemeClr val="tx1">
                    <a:lumMod val="50000"/>
                  </a:schemeClr>
                </a:solidFill>
                <a:latin typeface="Times New Roman" panose="02020603050405020304" pitchFamily="18" charset="0"/>
                <a:ea typeface="宋体" panose="02010600030101010101" pitchFamily="2" charset="-122"/>
              </a:rPr>
              <a:t>对整体决策作出自己的贡献。特别是，每个标签的似然得分因与输入值具有此特征的标签的概率相乘而减小。例如：如果词 run 在 12%的体育文档中出现，在 10%的谋杀之谜的文档中出现，在 2％的汽车文档中出现，那么体育标签的似然得分将被乘以 0.12，谋杀之谜标签将被乘以 0.1，汽车标签将被乘以 0.02。整体效果是：</a:t>
            </a:r>
            <a:r>
              <a:rPr lang="zh-CN" altLang="en-US">
                <a:solidFill>
                  <a:schemeClr val="tx1">
                    <a:lumMod val="50000"/>
                  </a:schemeClr>
                </a:solidFill>
                <a:latin typeface="Times New Roman" panose="02020603050405020304" pitchFamily="18" charset="0"/>
                <a:ea typeface="宋体" panose="02010600030101010101" pitchFamily="2" charset="-122"/>
                <a:sym typeface="+mn-ea"/>
              </a:rPr>
              <a:t>谋杀之谜标签的得分会稍微比</a:t>
            </a:r>
            <a:r>
              <a:rPr lang="zh-CN" altLang="en-US">
                <a:solidFill>
                  <a:schemeClr val="tx1">
                    <a:lumMod val="50000"/>
                  </a:schemeClr>
                </a:solidFill>
                <a:latin typeface="Times New Roman" panose="02020603050405020304" pitchFamily="18" charset="0"/>
                <a:ea typeface="宋体" panose="02010600030101010101" pitchFamily="2" charset="-122"/>
              </a:rPr>
              <a:t>体育标签的得分减少得多一些，而汽车标签相对于其他两个标签会显著减少。这个过程如下图所示。</a:t>
            </a:r>
          </a:p>
          <a:p>
            <a:pPr marL="0" indent="457200">
              <a:lnSpc>
                <a:spcPct val="100000"/>
              </a:lnSpc>
              <a:spcBef>
                <a:spcPts val="1200"/>
              </a:spcBef>
              <a:buNone/>
            </a:pPr>
            <a:r>
              <a:rPr lang="zh-CN" altLang="en-US" sz="2000">
                <a:solidFill>
                  <a:schemeClr val="tx1">
                    <a:lumMod val="50000"/>
                  </a:schemeClr>
                </a:solidFill>
                <a:latin typeface="Times New Roman" panose="02020603050405020304" pitchFamily="18" charset="0"/>
                <a:ea typeface="宋体" panose="02010600030101010101" pitchFamily="2" charset="-122"/>
              </a:rPr>
              <a:t>一个贝叶斯网络图演示朴素贝叶斯</a:t>
            </a: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分类</a:t>
            </a:r>
            <a:endParaRPr lang="zh-CN" altLang="en-US" sz="2000">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器</a:t>
            </a:r>
            <a:r>
              <a:rPr lang="zh-CN" altLang="en-US" sz="2000">
                <a:solidFill>
                  <a:schemeClr val="tx1">
                    <a:lumMod val="50000"/>
                  </a:schemeClr>
                </a:solidFill>
                <a:latin typeface="Times New Roman" panose="02020603050405020304" pitchFamily="18" charset="0"/>
                <a:ea typeface="宋体" panose="02010600030101010101" pitchFamily="2" charset="-122"/>
              </a:rPr>
              <a:t>假定的生成过程。要生成一个标记的输入</a:t>
            </a:r>
          </a:p>
          <a:p>
            <a:pPr marL="0" indent="0">
              <a:lnSpc>
                <a:spcPct val="10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模</a:t>
            </a:r>
            <a:r>
              <a:rPr lang="zh-CN" altLang="en-US" sz="2000">
                <a:solidFill>
                  <a:schemeClr val="tx1">
                    <a:lumMod val="50000"/>
                  </a:schemeClr>
                </a:solidFill>
                <a:latin typeface="Times New Roman" panose="02020603050405020304" pitchFamily="18" charset="0"/>
                <a:ea typeface="宋体" panose="02010600030101010101" pitchFamily="2" charset="-122"/>
              </a:rPr>
              <a:t>型先为输入选择标签，然后基于该标签生</a:t>
            </a:r>
          </a:p>
          <a:p>
            <a:pPr marL="0" indent="0">
              <a:lnSpc>
                <a:spcPct val="10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成</a:t>
            </a:r>
            <a:r>
              <a:rPr lang="zh-CN" altLang="en-US" sz="2000">
                <a:solidFill>
                  <a:schemeClr val="tx1">
                    <a:lumMod val="50000"/>
                  </a:schemeClr>
                </a:solidFill>
                <a:latin typeface="Times New Roman" panose="02020603050405020304" pitchFamily="18" charset="0"/>
                <a:ea typeface="宋体" panose="02010600030101010101" pitchFamily="2" charset="-122"/>
              </a:rPr>
              <a:t>每个输入的特征。对给定标签，每个特征</a:t>
            </a:r>
          </a:p>
          <a:p>
            <a:pPr marL="0" indent="0">
              <a:lnSpc>
                <a:spcPct val="100000"/>
              </a:lnSpc>
              <a:spcBef>
                <a:spcPts val="0"/>
              </a:spcBef>
              <a:buNone/>
            </a:pPr>
            <a:r>
              <a:rPr lang="zh-CN" altLang="en-US" sz="2000">
                <a:solidFill>
                  <a:schemeClr val="tx1">
                    <a:lumMod val="50000"/>
                  </a:schemeClr>
                </a:solidFill>
                <a:latin typeface="Times New Roman" panose="02020603050405020304" pitchFamily="18" charset="0"/>
                <a:ea typeface="宋体" panose="02010600030101010101" pitchFamily="2" charset="-122"/>
                <a:sym typeface="+mn-ea"/>
              </a:rPr>
              <a:t>被</a:t>
            </a:r>
            <a:r>
              <a:rPr lang="zh-CN" altLang="en-US" sz="2000">
                <a:solidFill>
                  <a:schemeClr val="tx1">
                    <a:lumMod val="50000"/>
                  </a:schemeClr>
                </a:solidFill>
                <a:latin typeface="Times New Roman" panose="02020603050405020304" pitchFamily="18" charset="0"/>
                <a:ea typeface="宋体" panose="02010600030101010101" pitchFamily="2" charset="-122"/>
              </a:rPr>
              <a:t>认为是完全独立于所有其他特征的。</a:t>
            </a:r>
          </a:p>
        </p:txBody>
      </p:sp>
      <p:pic>
        <p:nvPicPr>
          <p:cNvPr id="4" name="图片 3"/>
          <p:cNvPicPr>
            <a:picLocks noChangeAspect="1"/>
          </p:cNvPicPr>
          <p:nvPr/>
        </p:nvPicPr>
        <p:blipFill>
          <a:blip r:embed="rId3"/>
          <a:stretch>
            <a:fillRect/>
          </a:stretch>
        </p:blipFill>
        <p:spPr>
          <a:xfrm>
            <a:off x="7174866" y="4775835"/>
            <a:ext cx="2864485" cy="169037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r>
              <a:rPr lang="zh-CN" altLang="en-US" sz="2200">
                <a:solidFill>
                  <a:schemeClr val="tx1">
                    <a:lumMod val="50000"/>
                  </a:schemeClr>
                </a:solidFill>
                <a:latin typeface="Times New Roman" panose="02020603050405020304" pitchFamily="18" charset="0"/>
                <a:ea typeface="宋体" panose="02010600030101010101" pitchFamily="2" charset="-122"/>
              </a:rPr>
              <a:t>上图为计算朴素贝叶斯的标签似然得分。朴素贝叶斯以计算每个标签的先验概率开始，基于每个标签出现在训练数据中的频率。然后每个特征都用于估计每个标签的似然估计，通过用输入值中有那个特征的标签的概率乘以它。似然得分结果可以认为是从具有给定的标签和特征集的训练集中随机选取的值的概率的估计，假设所有特征概率是独立的。</a:t>
            </a:r>
          </a:p>
        </p:txBody>
      </p:sp>
      <p:pic>
        <p:nvPicPr>
          <p:cNvPr id="4" name="图片 3"/>
          <p:cNvPicPr>
            <a:picLocks noChangeAspect="1"/>
          </p:cNvPicPr>
          <p:nvPr/>
        </p:nvPicPr>
        <p:blipFill>
          <a:blip r:embed="rId3"/>
          <a:stretch>
            <a:fillRect/>
          </a:stretch>
        </p:blipFill>
        <p:spPr>
          <a:xfrm>
            <a:off x="3232150" y="1170941"/>
            <a:ext cx="5702300" cy="293306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潜在概率模型</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潜在概率模型</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理解朴素贝叶斯分类器的另一种方式是它为输入选择最有可能的标签，基于下面的假设</a:t>
            </a:r>
            <a:r>
              <a:rPr lang="zh-CN" altLang="en-US">
                <a:solidFill>
                  <a:schemeClr val="tx1">
                    <a:lumMod val="50000"/>
                  </a:schemeClr>
                </a:solidFill>
                <a:latin typeface="Times New Roman" panose="02020603050405020304" pitchFamily="18" charset="0"/>
                <a:ea typeface="宋体" panose="02010600030101010101" pitchFamily="2" charset="-122"/>
              </a:rPr>
              <a:t>：每个输入值是通过首先为那个输入值选择类标签，然后产生每个特征的方式产生的，每个特征与其他特征完全独立。当然，这种假设是不现实的，特征彼此之间高度依赖。我们将在本节结尾回过来讨论这个假设的一些后果。这简化的假设，称为</a:t>
            </a:r>
            <a:r>
              <a:rPr lang="zh-CN" altLang="en-US" b="1">
                <a:solidFill>
                  <a:schemeClr val="tx1">
                    <a:lumMod val="50000"/>
                  </a:schemeClr>
                </a:solidFill>
                <a:latin typeface="Times New Roman" panose="02020603050405020304" pitchFamily="18" charset="0"/>
                <a:ea typeface="宋体" panose="02010600030101010101" pitchFamily="2" charset="-122"/>
              </a:rPr>
              <a:t>朴素贝叶斯假设</a:t>
            </a:r>
            <a:r>
              <a:rPr lang="zh-CN" altLang="en-US">
                <a:solidFill>
                  <a:schemeClr val="tx1">
                    <a:lumMod val="50000"/>
                  </a:schemeClr>
                </a:solidFill>
                <a:latin typeface="Times New Roman" panose="02020603050405020304" pitchFamily="18" charset="0"/>
                <a:ea typeface="宋体" panose="02010600030101010101" pitchFamily="2" charset="-122"/>
              </a:rPr>
              <a:t>（或</a:t>
            </a:r>
            <a:r>
              <a:rPr lang="zh-CN" altLang="en-US" b="1">
                <a:solidFill>
                  <a:schemeClr val="tx1">
                    <a:lumMod val="50000"/>
                  </a:schemeClr>
                </a:solidFill>
                <a:latin typeface="Times New Roman" panose="02020603050405020304" pitchFamily="18" charset="0"/>
                <a:ea typeface="宋体" panose="02010600030101010101" pitchFamily="2" charset="-122"/>
              </a:rPr>
              <a:t>独立性假设</a:t>
            </a:r>
            <a:r>
              <a:rPr lang="zh-CN" altLang="en-US">
                <a:solidFill>
                  <a:schemeClr val="tx1">
                    <a:lumMod val="50000"/>
                  </a:schemeClr>
                </a:solidFill>
                <a:latin typeface="Times New Roman" panose="02020603050405020304" pitchFamily="18" charset="0"/>
                <a:ea typeface="宋体" panose="02010600030101010101" pitchFamily="2" charset="-122"/>
              </a:rPr>
              <a:t>），使得它更容易组合不同特征的贡献，因为我们不必担心它们之间会相互影响。</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基于这个假设，我们可以计算表达式 P(label|features)，给定一个特别的特征集一个输入具有特定标签的概率。要为一个新的输入选择标签，我们可以简单地选择使 P(l|features)最大的标签 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潜在概率模型</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首先，我们注意到 P(label|features)等于具有特定标签和特定特征集的输入的概率除以具有特定特征集的输入的概率：</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(2) P(label|features) = P(features, label)/P(features)</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接下来，我们注意到 P(features)对每个标签选择都相同。因此，如果我们只是对寻找最有可能的标签感兴趣，只需计算 P(features,label)，我们称之为似然标签。</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如果我们想生成每个标签的概率估计，而不是只选择最有可能的标签，那么计算 P(features)的最简单的方法是简单的计算 P(features, label)在所有标签上的总和：</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（3）P(features) = Σlabel ∈ labels P(features, label)</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性别鉴定</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接下来，使用特征提取器处理</a:t>
            </a:r>
            <a:r>
              <a:rPr lang="en-US" altLang="zh-CN">
                <a:solidFill>
                  <a:srgbClr val="002060"/>
                </a:solidFill>
                <a:latin typeface="Times New Roman" panose="02020603050405020304" pitchFamily="18" charset="0"/>
                <a:ea typeface="宋体" panose="02010600030101010101" pitchFamily="2" charset="-122"/>
              </a:rPr>
              <a:t>names</a:t>
            </a:r>
            <a:r>
              <a:rPr lang="zh-CN" altLang="en-US">
                <a:solidFill>
                  <a:srgbClr val="002060"/>
                </a:solidFill>
                <a:latin typeface="Times New Roman" panose="02020603050405020304" pitchFamily="18" charset="0"/>
                <a:ea typeface="宋体" panose="02010600030101010101" pitchFamily="2" charset="-122"/>
              </a:rPr>
              <a:t>数据，并把特征集的结果链表划分为</a:t>
            </a:r>
            <a:r>
              <a:rPr lang="zh-CN" altLang="en-US" b="1">
                <a:solidFill>
                  <a:srgbClr val="002060"/>
                </a:solidFill>
                <a:effectLst/>
                <a:latin typeface="Times New Roman" panose="02020603050405020304" pitchFamily="18" charset="0"/>
                <a:ea typeface="宋体" panose="02010600030101010101" pitchFamily="2" charset="-122"/>
              </a:rPr>
              <a:t>训练集</a:t>
            </a:r>
            <a:r>
              <a:rPr lang="zh-CN" altLang="en-US">
                <a:solidFill>
                  <a:srgbClr val="002060"/>
                </a:solidFill>
                <a:latin typeface="Times New Roman" panose="02020603050405020304" pitchFamily="18" charset="0"/>
                <a:ea typeface="宋体" panose="02010600030101010101" pitchFamily="2" charset="-122"/>
              </a:rPr>
              <a:t>和</a:t>
            </a:r>
            <a:r>
              <a:rPr lang="zh-CN" altLang="en-US" b="1">
                <a:solidFill>
                  <a:srgbClr val="002060"/>
                </a:solidFill>
                <a:latin typeface="Times New Roman" panose="02020603050405020304" pitchFamily="18" charset="0"/>
                <a:ea typeface="宋体" panose="02010600030101010101" pitchFamily="2" charset="-122"/>
              </a:rPr>
              <a:t>测试集</a:t>
            </a:r>
            <a:r>
              <a:rPr lang="zh-CN" altLang="en-US">
                <a:solidFill>
                  <a:srgbClr val="002060"/>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训练集用于训练新的“朴素贝叶斯”分类器。</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featuresets = [(gender_features(n), g) for (n,g) in names]</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train_set, test_set = featuresets[500:], featuresets[:500]</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 = nltk.NaiveBayesClassifier.train(train_set)</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测试一些没有出现在训练数据中的名字：</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classifier.classify(gender_features('Neo'))</a:t>
            </a:r>
            <a:r>
              <a:rPr lang="en-US" altLang="zh-CN" sz="2000">
                <a:solidFill>
                  <a:schemeClr val="tx1">
                    <a:lumMod val="50000"/>
                  </a:schemeClr>
                </a:solidFill>
                <a:latin typeface="Times New Roman" panose="02020603050405020304" pitchFamily="18" charset="0"/>
                <a:ea typeface="宋体" panose="02010600030101010101" pitchFamily="2" charset="-122"/>
              </a:rPr>
              <a:t>#</a:t>
            </a:r>
            <a:r>
              <a:rPr lang="zh-CN" altLang="en-US" sz="2000">
                <a:solidFill>
                  <a:schemeClr val="tx1">
                    <a:lumMod val="50000"/>
                  </a:schemeClr>
                </a:solidFill>
                <a:latin typeface="Times New Roman" panose="02020603050405020304" pitchFamily="18" charset="0"/>
                <a:ea typeface="宋体" panose="02010600030101010101" pitchFamily="2" charset="-122"/>
              </a:rPr>
              <a:t>分类</a:t>
            </a:r>
            <a:r>
              <a:rPr lang="en-US" altLang="zh-CN" sz="2000">
                <a:solidFill>
                  <a:schemeClr val="tx1">
                    <a:lumMod val="50000"/>
                  </a:schemeClr>
                </a:solidFill>
                <a:latin typeface="Times New Roman" panose="02020603050405020304" pitchFamily="18" charset="0"/>
                <a:ea typeface="宋体" panose="02010600030101010101" pitchFamily="2" charset="-122"/>
              </a:rPr>
              <a:t>o</a:t>
            </a:r>
            <a:r>
              <a:rPr lang="zh-CN" altLang="en-US" sz="2000">
                <a:solidFill>
                  <a:schemeClr val="tx1">
                    <a:lumMod val="50000"/>
                  </a:schemeClr>
                </a:solidFill>
                <a:latin typeface="Times New Roman" panose="02020603050405020304" pitchFamily="18" charset="0"/>
                <a:ea typeface="宋体" panose="02010600030101010101" pitchFamily="2" charset="-122"/>
              </a:rPr>
              <a:t>结尾的名字</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'male'</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classifier.classify(gender_features('Trinity'))</a:t>
            </a: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'female'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潜在概率模型</a:t>
            </a:r>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似然</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标签</a:t>
            </a:r>
            <a:r>
              <a:rPr lang="zh-CN" altLang="en-US">
                <a:solidFill>
                  <a:schemeClr val="tx1">
                    <a:lumMod val="50000"/>
                  </a:schemeClr>
                </a:solidFill>
                <a:latin typeface="Times New Roman" panose="02020603050405020304" pitchFamily="18" charset="0"/>
                <a:ea typeface="宋体" panose="02010600030101010101" pitchFamily="2" charset="-122"/>
              </a:rPr>
              <a:t>可以展开为标签的概率乘以给定标签的特征的概率：</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(4) P(features, label) = P(label) × P(features|label)</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此外，由于特征都是独立的（给定标签），我们可以分离每个独立特征的概率：</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(5) P(features, label) = P(label) × ∏f ∈ featuresP(f|label)</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这正是我们前面讨论的用于计算标签可能性的方程式：P(label)是一个给定标签的先验概率，每个 P(f|label)是一个单个特征对标签可能性的贡献。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零计数和平滑</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零计数和平滑</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计算 P(f|label)</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最简单的方法</a:t>
            </a:r>
            <a:r>
              <a:rPr lang="zh-CN" altLang="en-US">
                <a:solidFill>
                  <a:schemeClr val="tx1">
                    <a:lumMod val="50000"/>
                  </a:schemeClr>
                </a:solidFill>
                <a:latin typeface="Times New Roman" panose="02020603050405020304" pitchFamily="18" charset="0"/>
                <a:ea typeface="宋体" panose="02010600030101010101" pitchFamily="2" charset="-122"/>
              </a:rPr>
              <a:t>，特征 f 对标签 label 的标签似然性的贡献，是取得具有给定特征和给定标签的训练实例的百分比：</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(6) P(f|label) = count(f, label)/count(label)</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然而，当训练集中从来没有和给定标签一起出现的特征时，这种简单的方法会产生一个问题。在这种情况下，我们的 P(f|label)计算值将是 0，这将导致给定标签的标签可能性为 0。从而，输入将永远不会被分配给这个标签，不管其他特征有多么适合这个标签。</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这里的基本问题与计算 P(f|label)有关，对于给定标签，输入将具有特征的概率。特别的，如果我们在训练集中没有看到特征/标签组合出现，并不意味着该组合不会出现。例如：我们可能不会看到任何谋杀之迷文档中包含词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零计数和平滑</a:t>
            </a:r>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football，但我们不希望作出结论认为在这些文档中存在是完全不可能。</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虽然</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当 count(f,label)相对高时，</a:t>
            </a:r>
            <a:r>
              <a:rPr lang="zh-CN" altLang="en-US">
                <a:solidFill>
                  <a:schemeClr val="tx1">
                    <a:lumMod val="50000"/>
                  </a:schemeClr>
                </a:solidFill>
                <a:latin typeface="Times New Roman" panose="02020603050405020304" pitchFamily="18" charset="0"/>
                <a:ea typeface="宋体" panose="02010600030101010101" pitchFamily="2" charset="-122"/>
              </a:rPr>
              <a:t> count(f,label)/count(label)是 P(f|label)的好的估计，当 count(f)变小时这个估计变得不那么可靠。因此，建立朴素贝叶斯模型时，我们通常采用更复杂的技术，被称为</a:t>
            </a:r>
            <a:r>
              <a:rPr lang="zh-CN" altLang="en-US" b="1">
                <a:solidFill>
                  <a:schemeClr val="tx1">
                    <a:lumMod val="50000"/>
                  </a:schemeClr>
                </a:solidFill>
                <a:latin typeface="Times New Roman" panose="02020603050405020304" pitchFamily="18" charset="0"/>
                <a:ea typeface="宋体" panose="02010600030101010101" pitchFamily="2" charset="-122"/>
              </a:rPr>
              <a:t>平滑</a:t>
            </a:r>
            <a:r>
              <a:rPr lang="zh-CN" altLang="en-US">
                <a:solidFill>
                  <a:schemeClr val="tx1">
                    <a:lumMod val="50000"/>
                  </a:schemeClr>
                </a:solidFill>
                <a:latin typeface="Times New Roman" panose="02020603050405020304" pitchFamily="18" charset="0"/>
                <a:ea typeface="宋体" panose="02010600030101010101" pitchFamily="2" charset="-122"/>
              </a:rPr>
              <a:t>技术，用于计算 P(f|label)，在给定标签的特征的概率的基础上。例如：给定标签的特征的概率的</a:t>
            </a:r>
            <a:r>
              <a:rPr lang="zh-CN" altLang="en-US" b="1">
                <a:solidFill>
                  <a:schemeClr val="tx1">
                    <a:lumMod val="50000"/>
                  </a:schemeClr>
                </a:solidFill>
                <a:latin typeface="Times New Roman" panose="02020603050405020304" pitchFamily="18" charset="0"/>
                <a:ea typeface="宋体" panose="02010600030101010101" pitchFamily="2" charset="-122"/>
              </a:rPr>
              <a:t>期望似然估计</a:t>
            </a:r>
            <a:r>
              <a:rPr lang="zh-CN" altLang="en-US">
                <a:solidFill>
                  <a:schemeClr val="tx1">
                    <a:lumMod val="50000"/>
                  </a:schemeClr>
                </a:solidFill>
                <a:latin typeface="Times New Roman" panose="02020603050405020304" pitchFamily="18" charset="0"/>
                <a:ea typeface="宋体" panose="02010600030101010101" pitchFamily="2" charset="-122"/>
              </a:rPr>
              <a:t>基本上给每个 count(f,label)值加 0.5，</a:t>
            </a:r>
            <a:r>
              <a:rPr lang="zh-CN" altLang="en-US" b="1">
                <a:solidFill>
                  <a:schemeClr val="tx1">
                    <a:lumMod val="50000"/>
                  </a:schemeClr>
                </a:solidFill>
                <a:latin typeface="Times New Roman" panose="02020603050405020304" pitchFamily="18" charset="0"/>
                <a:ea typeface="宋体" panose="02010600030101010101" pitchFamily="2" charset="-122"/>
              </a:rPr>
              <a:t>Heldout </a:t>
            </a:r>
            <a:r>
              <a:rPr lang="zh-CN" altLang="en-US">
                <a:solidFill>
                  <a:schemeClr val="tx1">
                    <a:lumMod val="50000"/>
                  </a:schemeClr>
                </a:solidFill>
                <a:latin typeface="Times New Roman" panose="02020603050405020304" pitchFamily="18" charset="0"/>
                <a:ea typeface="宋体" panose="02010600030101010101" pitchFamily="2" charset="-122"/>
              </a:rPr>
              <a:t>估计使用一个heldout 语料库计算特征频率与特征概率之间的关系。nltk.probability 模块提供了多种平滑技术的支持。</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非二元特征</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非二元特征</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我们这里假设每个特征是二元的，即每个输入要么有这个特征要么没有。标签值特征（例如：颜色特征，可能有红色、绿色、蓝色、白色或橙色）可通过用二元特征，如“颜色是红色”，替换它们，将它们转换为二元特征。数字特征可以通过</a:t>
            </a:r>
            <a:r>
              <a:rPr lang="zh-CN" altLang="en-US" b="1">
                <a:solidFill>
                  <a:schemeClr val="tx1">
                    <a:lumMod val="50000"/>
                  </a:schemeClr>
                </a:solidFill>
                <a:latin typeface="Times New Roman" panose="02020603050405020304" pitchFamily="18" charset="0"/>
                <a:ea typeface="宋体" panose="02010600030101010101" pitchFamily="2" charset="-122"/>
              </a:rPr>
              <a:t>装箱</a:t>
            </a:r>
            <a:r>
              <a:rPr lang="zh-CN" altLang="en-US">
                <a:solidFill>
                  <a:schemeClr val="tx1">
                    <a:lumMod val="50000"/>
                  </a:schemeClr>
                </a:solidFill>
                <a:latin typeface="Times New Roman" panose="02020603050405020304" pitchFamily="18" charset="0"/>
                <a:ea typeface="宋体" panose="02010600030101010101" pitchFamily="2" charset="-122"/>
              </a:rPr>
              <a:t>转换为二元特征，装箱是用特征，如“4&lt;X &lt;6”，来替换它们。</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另一种方法是使用回归方法模拟数字特征的概率。例如：如果我们假设特征 height 具有贝尔曲线分布，那么我们可以通过找到每个标签的输入的 height 的均值和方差来估算 P(height|label)。在这种情况下，P(f=v|label)将不会是一个固定值，会依赖 v 的值变化。</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独立的朴素</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独立的朴素</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朴素贝叶斯分类器被称为“naive（天真、朴素）”的原因是它不切实际地假设所有特征相互独立（给定标签）。特别的，几乎所有现实世界的问题含有的特征都不同程度的彼此依赖。如果我们要避免任何依赖其他特征的特征，那将很难构建良好的能为</a:t>
            </a:r>
            <a:r>
              <a:rPr lang="zh-CN" altLang="en-US">
                <a:solidFill>
                  <a:schemeClr val="tx1">
                    <a:lumMod val="50000"/>
                  </a:schemeClr>
                </a:solidFill>
                <a:latin typeface="Times New Roman" panose="02020603050405020304" pitchFamily="18" charset="0"/>
                <a:ea typeface="宋体" panose="02010600030101010101" pitchFamily="2" charset="-122"/>
                <a:sym typeface="+mn-ea"/>
              </a:rPr>
              <a:t>机器学习算法</a:t>
            </a:r>
            <a:r>
              <a:rPr lang="zh-CN" altLang="en-US">
                <a:solidFill>
                  <a:schemeClr val="tx1">
                    <a:lumMod val="50000"/>
                  </a:schemeClr>
                </a:solidFill>
                <a:latin typeface="Times New Roman" panose="02020603050405020304" pitchFamily="18" charset="0"/>
                <a:ea typeface="宋体" panose="02010600030101010101" pitchFamily="2" charset="-122"/>
              </a:rPr>
              <a:t>提供所需的信息</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功能集</a:t>
            </a:r>
            <a:r>
              <a:rPr lang="zh-CN" altLang="en-US">
                <a:solidFill>
                  <a:schemeClr val="tx1">
                    <a:lumMod val="50000"/>
                  </a:schemeClr>
                </a:solidFill>
                <a:latin typeface="Times New Roman" panose="02020603050405020304" pitchFamily="18" charset="0"/>
                <a:ea typeface="宋体" panose="02010600030101010101" pitchFamily="2" charset="-122"/>
              </a:rPr>
              <a:t>。</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如果我们忽略了独立性假设，使用特征不独立的朴素贝叶斯分类器产生的一个问题是分类器“双重计数”高度相关的特征的影响，将分类器推向更接近给定的标签而不是非合理的标签。</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来看看这种情况怎么出现的，考虑包含两个相同的特征 f1 和 f2 的名字性别分类器。换句话说，f2 是 f1 的精</a:t>
            </a:r>
            <a:r>
              <a:rPr lang="zh-CN" altLang="en-US">
                <a:solidFill>
                  <a:schemeClr val="tx1">
                    <a:lumMod val="50000"/>
                  </a:schemeClr>
                </a:solidFill>
                <a:latin typeface="Times New Roman" panose="02020603050405020304" pitchFamily="18" charset="0"/>
                <a:ea typeface="宋体" panose="02010600030101010101" pitchFamily="2" charset="-122"/>
                <a:sym typeface="+mn-ea"/>
              </a:rPr>
              <a:t>确副</a:t>
            </a: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独立的朴素</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本，不包含任何新的信息。当分类器考虑输入，在决定选择哪一个标签时，它会同时包含 f1 和 f2 的贡献。因此，这两个特征的信息内容将被赋予比它们应得的更多的比重。</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当然，我们通常不会建立包含两个相同的特征的朴素贝叶斯分类器。不过，我们会建立包含相互依赖特征的分类器。例如：特征 ends-with(a)和 ends-with(vowel)是彼此依赖，因为如果一个输入值有第一个特征，那么它也必有第二个特征。对于这些特征，重复的信息可能会被训练集赋予比合理的更多的比重。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双重计数的原因</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1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双重计数的原因</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双重计数问题的原因是在训练过程中特征的贡献被分开计算，但当使用分类器为新输入选择标签时，这些特征的贡献被组合。因此，解决方案是考虑在训练中特征的贡献之间可能的相互作用。然后，就可以使用这些相互作用调整独立特征所作出的贡献。</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为了使结果更精确，我们可以重写计算标签似然性的方程，分离出每个功能（或标签）所作出的贡献：</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(7) P(features, label) = w[label] × ∏f ∈ features w[f, label]</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在这里，w[label]是一个给定标签的“初始分数”，w[f, label]是给定特征对一个标签的似然性所作的贡献。我们称这些值 w[label]和 w[f, label]为模型的</a:t>
            </a:r>
            <a:r>
              <a:rPr lang="zh-CN" altLang="en-US" b="1">
                <a:solidFill>
                  <a:schemeClr val="tx1">
                    <a:lumMod val="50000"/>
                  </a:schemeClr>
                </a:solidFill>
                <a:latin typeface="Times New Roman" panose="02020603050405020304" pitchFamily="18" charset="0"/>
                <a:ea typeface="宋体" panose="02010600030101010101" pitchFamily="2" charset="-122"/>
              </a:rPr>
              <a:t>参数</a:t>
            </a:r>
            <a:r>
              <a:rPr lang="zh-CN" altLang="en-US">
                <a:solidFill>
                  <a:schemeClr val="tx1">
                    <a:lumMod val="50000"/>
                  </a:schemeClr>
                </a:solidFill>
                <a:latin typeface="Times New Roman" panose="02020603050405020304" pitchFamily="18" charset="0"/>
                <a:ea typeface="宋体" panose="02010600030101010101" pitchFamily="2" charset="-122"/>
              </a:rPr>
              <a:t>或</a:t>
            </a:r>
            <a:r>
              <a:rPr lang="zh-CN" altLang="en-US" b="1">
                <a:solidFill>
                  <a:schemeClr val="tx1">
                    <a:lumMod val="50000"/>
                  </a:schemeClr>
                </a:solidFill>
                <a:latin typeface="Times New Roman" panose="02020603050405020304" pitchFamily="18" charset="0"/>
                <a:ea typeface="宋体" panose="02010600030101010101" pitchFamily="2" charset="-122"/>
              </a:rPr>
              <a:t>权重</a:t>
            </a:r>
            <a:r>
              <a:rPr lang="zh-CN" altLang="en-US">
                <a:solidFill>
                  <a:schemeClr val="tx1">
                    <a:lumMod val="50000"/>
                  </a:schemeClr>
                </a:solidFill>
                <a:latin typeface="Times New Roman" panose="02020603050405020304" pitchFamily="18" charset="0"/>
                <a:ea typeface="宋体" panose="02010600030101010101" pitchFamily="2" charset="-122"/>
              </a:rPr>
              <a:t>。使用朴素贝叶斯算法，我们单独设置这些参数：</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fontScale="90000"/>
          </a:bodyPr>
          <a:lstStyle/>
          <a:p>
            <a:r>
              <a:rPr lang="en-US" altLang="zh-CN">
                <a:sym typeface="+mn-ea"/>
              </a:rPr>
              <a:t>6.5 </a:t>
            </a:r>
            <a:r>
              <a:rPr lang="zh-CN" altLang="en-US">
                <a:sym typeface="+mn-ea"/>
              </a:rPr>
              <a:t>朴素贝叶斯分类器</a:t>
            </a:r>
            <a:r>
              <a:rPr lang="en-US" altLang="zh-CN">
                <a:sym typeface="+mn-ea"/>
              </a:rPr>
              <a:t>-</a:t>
            </a:r>
            <a:r>
              <a:rPr lang="zh-CN" altLang="en-US">
                <a:sym typeface="+mn-ea"/>
              </a:rPr>
              <a:t>双重计数的原因</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(8) w[label] = P(label)</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(9) w[f, label] = P(f|label)</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然而，在下一节中，我们将来看一个分类器，它在选择这些参数的值时会考虑它们之间可能的相互作用的。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20000"/>
          </a:bodyPr>
          <a:lstStyle/>
          <a:p>
            <a:pPr marL="0" indent="457200">
              <a:lnSpc>
                <a:spcPct val="105000"/>
              </a:lnSpc>
              <a:buNone/>
            </a:pPr>
            <a:r>
              <a:rPr lang="zh-CN" altLang="en-US" b="1">
                <a:solidFill>
                  <a:schemeClr val="tx1">
                    <a:lumMod val="50000"/>
                  </a:schemeClr>
                </a:solidFill>
                <a:latin typeface="宋体" panose="02010600030101010101" pitchFamily="2" charset="-122"/>
                <a:ea typeface="宋体" panose="02010600030101010101" pitchFamily="2" charset="-122"/>
                <a:sym typeface="+mn-ea"/>
              </a:rPr>
              <a:t>最大熵分类器</a:t>
            </a:r>
            <a:r>
              <a:rPr lang="zh-CN" altLang="en-US">
                <a:solidFill>
                  <a:schemeClr val="tx1">
                    <a:lumMod val="50000"/>
                  </a:schemeClr>
                </a:solidFill>
                <a:latin typeface="宋体" panose="02010600030101010101" pitchFamily="2" charset="-122"/>
                <a:ea typeface="宋体" panose="02010600030101010101" pitchFamily="2" charset="-122"/>
                <a:sym typeface="+mn-ea"/>
              </a:rPr>
              <a:t>使用的模型与朴素贝叶斯分类器使用的模型非常相似。没有使用概率设置模型的参数，而是使用搜索技术找出一组能最大限度地提高分类器性能的参数。特别的，它查找使训练语料的</a:t>
            </a:r>
            <a:r>
              <a:rPr lang="zh-CN" altLang="en-US" b="1">
                <a:solidFill>
                  <a:schemeClr val="tx1">
                    <a:lumMod val="50000"/>
                  </a:schemeClr>
                </a:solidFill>
                <a:latin typeface="宋体" panose="02010600030101010101" pitchFamily="2" charset="-122"/>
                <a:ea typeface="宋体" panose="02010600030101010101" pitchFamily="2" charset="-122"/>
                <a:sym typeface="+mn-ea"/>
              </a:rPr>
              <a:t>整体似然性</a:t>
            </a:r>
            <a:r>
              <a:rPr lang="zh-CN" altLang="en-US">
                <a:solidFill>
                  <a:schemeClr val="tx1">
                    <a:lumMod val="50000"/>
                  </a:schemeClr>
                </a:solidFill>
                <a:latin typeface="宋体" panose="02010600030101010101" pitchFamily="2" charset="-122"/>
                <a:ea typeface="宋体" panose="02010600030101010101" pitchFamily="2" charset="-122"/>
                <a:sym typeface="+mn-ea"/>
              </a:rPr>
              <a:t>最大的参数组。其定义如下：</a:t>
            </a: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a:solidFill>
                  <a:schemeClr val="tx1">
                    <a:lumMod val="50000"/>
                  </a:schemeClr>
                </a:solidFill>
                <a:latin typeface="Times New Roman" panose="02020603050405020304" pitchFamily="18" charset="0"/>
                <a:ea typeface="宋体" panose="02010600030101010101" pitchFamily="2" charset="-122"/>
                <a:sym typeface="+mn-ea"/>
              </a:rPr>
              <a:t>10</a:t>
            </a: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r>
              <a:rPr lang="zh-CN" altLang="en-US">
                <a:solidFill>
                  <a:srgbClr val="C00000"/>
                </a:solidFill>
                <a:latin typeface="Times New Roman" panose="02020603050405020304" pitchFamily="18" charset="0"/>
                <a:ea typeface="宋体" panose="02010600030101010101" pitchFamily="2" charset="-122"/>
                <a:sym typeface="+mn-ea"/>
              </a:rPr>
              <a:t>P(features) = Σx ∈ corpus P(label(x)|features(x))</a:t>
            </a:r>
            <a:endParaRPr lang="zh-CN" altLang="en-US">
              <a:solidFill>
                <a:srgbClr val="C00000"/>
              </a:solidFill>
              <a:latin typeface="Times New Roman" panose="02020603050405020304" pitchFamily="18" charset="0"/>
              <a:ea typeface="宋体" panose="02010600030101010101" pitchFamily="2" charset="-122"/>
            </a:endParaRPr>
          </a:p>
          <a:p>
            <a:pPr marL="0" indent="45720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其中 P(label|features)，即特征为 features 的输入且类标签为 label 的概率，被定义为：</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a:t>
            </a:r>
            <a:r>
              <a:rPr lang="en-US" altLang="zh-CN">
                <a:solidFill>
                  <a:schemeClr val="tx1">
                    <a:lumMod val="50000"/>
                  </a:schemeClr>
                </a:solidFill>
                <a:latin typeface="Times New Roman" panose="02020603050405020304" pitchFamily="18" charset="0"/>
                <a:ea typeface="宋体" panose="02010600030101010101" pitchFamily="2" charset="-122"/>
                <a:sym typeface="+mn-ea"/>
              </a:rPr>
              <a:t>11</a:t>
            </a:r>
            <a:r>
              <a:rPr lang="zh-CN" altLang="en-US">
                <a:solidFill>
                  <a:schemeClr val="tx1">
                    <a:lumMod val="50000"/>
                  </a:schemeClr>
                </a:solidFill>
                <a:latin typeface="Times New Roman" panose="02020603050405020304" pitchFamily="18" charset="0"/>
                <a:ea typeface="宋体" panose="02010600030101010101" pitchFamily="2" charset="-122"/>
                <a:sym typeface="+mn-ea"/>
              </a:rPr>
              <a:t>）P(label|features) = P(label, features)/Σlabel P(label, features)</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457200">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由于相关特征的影响之间的潜在的复杂的相互作用，没有办法直接计算最大限度地提高训练集的可能性的模型参数。因此，最大熵分类器采用</a:t>
            </a:r>
            <a:r>
              <a:rPr lang="zh-CN" altLang="en-US" b="1">
                <a:solidFill>
                  <a:schemeClr val="tx1">
                    <a:lumMod val="50000"/>
                  </a:schemeClr>
                </a:solidFill>
                <a:latin typeface="Times New Roman" panose="02020603050405020304" pitchFamily="18" charset="0"/>
                <a:ea typeface="宋体" panose="02010600030101010101" pitchFamily="2" charset="-122"/>
                <a:sym typeface="+mn-ea"/>
              </a:rPr>
              <a:t>迭代优化</a:t>
            </a:r>
            <a:r>
              <a:rPr lang="zh-CN" altLang="en-US">
                <a:solidFill>
                  <a:schemeClr val="tx1">
                    <a:lumMod val="50000"/>
                  </a:schemeClr>
                </a:solidFill>
                <a:latin typeface="宋体" panose="02010600030101010101" pitchFamily="2" charset="-122"/>
                <a:ea typeface="宋体" panose="02010600030101010101" pitchFamily="2" charset="-122"/>
                <a:sym typeface="+mn-ea"/>
              </a:rPr>
              <a:t>技术选择模型参数，该技术用随机值初始化模型的参数，然后反复优化这些参数，使它们更接近最优解。这些迭代优化技术保证每</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最大熵模型</a:t>
            </a:r>
          </a:p>
        </p:txBody>
      </p:sp>
      <p:sp>
        <p:nvSpPr>
          <p:cNvPr id="3" name="内容占位符 2"/>
          <p:cNvSpPr>
            <a:spLocks noGrp="1"/>
          </p:cNvSpPr>
          <p:nvPr>
            <p:ph idx="1"/>
          </p:nvPr>
        </p:nvSpPr>
        <p:spPr>
          <a:xfrm>
            <a:off x="2152650" y="1170940"/>
            <a:ext cx="7886700" cy="5452110"/>
          </a:xfrm>
          <a:solidFill>
            <a:schemeClr val="bg2"/>
          </a:solidFill>
        </p:spPr>
        <p:txBody>
          <a:bodyPr>
            <a:normAutofit fontScale="85000" lnSpcReduction="20000"/>
          </a:bodyPr>
          <a:lstStyle/>
          <a:p>
            <a:pPr marL="0" indent="0">
              <a:lnSpc>
                <a:spcPct val="110000"/>
              </a:lnSpc>
              <a:buNone/>
            </a:pPr>
            <a:r>
              <a:rPr lang="zh-CN" altLang="en-US">
                <a:solidFill>
                  <a:schemeClr val="tx1">
                    <a:lumMod val="50000"/>
                  </a:schemeClr>
                </a:solidFill>
                <a:latin typeface="宋体" panose="02010600030101010101" pitchFamily="2" charset="-122"/>
                <a:ea typeface="宋体" panose="02010600030101010101" pitchFamily="2" charset="-122"/>
                <a:sym typeface="+mn-ea"/>
              </a:rPr>
              <a:t>次参数的优化都会使它们更接近最佳值，但不一定提供方法来确定是否已经达到最佳值。由于最大熵分类器使用迭代优化技术选择参数，它们花费很长的时间来学习。当训练集的大小、特征的数目以及标签的数目都很大时尤其如此。</a:t>
            </a:r>
          </a:p>
          <a:p>
            <a:pPr marL="0" indent="0">
              <a:lnSpc>
                <a:spcPct val="110000"/>
              </a:lnSpc>
              <a:buNone/>
            </a:pPr>
            <a:r>
              <a:rPr lang="zh-CN" altLang="en-US">
                <a:solidFill>
                  <a:schemeClr val="tx1">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最大熵模型</a:t>
            </a:r>
          </a:p>
          <a:p>
            <a:pPr marL="0" indent="360045">
              <a:lnSpc>
                <a:spcPct val="11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最大熵分类器模型是一朴素贝叶斯分类器模型的泛化。像朴素贝叶斯模型一样，最大熵分类器为给定的输入值计算每个标签的可能性，通过将适合于输入值和标签的参数乘在一起。朴素贝叶斯分类器模型为每个标签定义一个参数，指定其先验概率，为每个（特征，标签）对定义一个参数，指定独立的特征对一个标签的似然性的贡献。</a:t>
            </a: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相比之下，最大熵分类器模型留给用户来决定什么样的标签和特征组合应该得到自己的参数。特别的，它可以使</a:t>
            </a: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6.1 </a:t>
            </a:r>
            <a:r>
              <a:rPr lang="zh-CN" altLang="en-US">
                <a:sym typeface="+mn-ea"/>
              </a:rPr>
              <a:t>有监督分类</a:t>
            </a:r>
            <a:r>
              <a:rPr lang="en-US" altLang="zh-CN">
                <a:sym typeface="+mn-ea"/>
              </a:rPr>
              <a:t>-</a:t>
            </a:r>
            <a:r>
              <a:rPr lang="zh-CN" altLang="en-US">
                <a:sym typeface="+mn-ea"/>
              </a:rPr>
              <a:t>性别鉴定</a:t>
            </a:r>
            <a:endParaRPr lang="zh-CN" altLang="en-US"/>
          </a:p>
        </p:txBody>
      </p:sp>
      <p:sp>
        <p:nvSpPr>
          <p:cNvPr id="3" name="内容占位符 2"/>
          <p:cNvSpPr>
            <a:spLocks noGrp="1"/>
          </p:cNvSpPr>
          <p:nvPr>
            <p:ph idx="1"/>
          </p:nvPr>
        </p:nvSpPr>
        <p:spPr>
          <a:xfrm>
            <a:off x="2007870" y="1000125"/>
            <a:ext cx="7886700" cy="5768340"/>
          </a:xfrm>
          <a:solidFill>
            <a:schemeClr val="bg2"/>
          </a:solidFill>
        </p:spPr>
        <p:txBody>
          <a:bodyPr>
            <a:normAutofit fontScale="850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从结果看到，《黑客帝国》中这些角色的名字被正确分类出来。我们可以利用大量未见过的数据系统地评估这个分类器：</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print nltk.classify.accuracy(classifier, test_set)</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0.75 </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由于数据集产生的列表是随机的，结果会有不同</a:t>
            </a:r>
          </a:p>
          <a:p>
            <a:pPr marL="0" indent="360045">
              <a:lnSpc>
                <a:spcPct val="100000"/>
              </a:lnSpc>
              <a:buNone/>
            </a:pPr>
            <a:r>
              <a:rPr lang="zh-CN" altLang="en-US">
                <a:solidFill>
                  <a:srgbClr val="002060"/>
                </a:solidFill>
                <a:latin typeface="Times New Roman" panose="02020603050405020304" pitchFamily="18" charset="0"/>
                <a:ea typeface="宋体" panose="02010600030101010101" pitchFamily="2" charset="-122"/>
              </a:rPr>
              <a:t>最后，检查分类器，确定哪些特征对于区分名字的性别是最有效的：</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&gt;&gt;&gt; classifier.show_most_informative_features(5)</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Most Informative Features</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last_letter = u'a'           female : male   =     35.7 : 1.0</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last_letter = u'k'             male : female =     30.1 : 1.0</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last_letter = u'f'             male : female =     26.4 : 1.0</a:t>
            </a:r>
          </a:p>
          <a:p>
            <a:pPr marL="0" indent="0">
              <a:lnSpc>
                <a:spcPct val="8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             last_letter = u'v'             male : female =     10.5 : 1.0</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最大熵模型</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sym typeface="+mn-ea"/>
              </a:rPr>
              <a:t>用一个单独的参数关联一个特征与一个以上的标签；或者关联一个以上的特征与一个给定的标签。这有时会允许模型“概括”相关的标签或特征之间的一些差异。</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每个接收它自己的参数的标签和特征的组合被称为</a:t>
            </a:r>
            <a:r>
              <a:rPr lang="zh-CN" altLang="en-US" b="1">
                <a:solidFill>
                  <a:schemeClr val="tx1">
                    <a:lumMod val="50000"/>
                  </a:schemeClr>
                </a:solidFill>
                <a:latin typeface="Times New Roman" panose="02020603050405020304" pitchFamily="18" charset="0"/>
                <a:ea typeface="宋体" panose="02010600030101010101" pitchFamily="2" charset="-122"/>
              </a:rPr>
              <a:t>联合特征</a:t>
            </a:r>
            <a:r>
              <a:rPr lang="zh-CN" altLang="en-US">
                <a:solidFill>
                  <a:schemeClr val="tx1">
                    <a:lumMod val="50000"/>
                  </a:schemeClr>
                </a:solidFill>
                <a:latin typeface="Times New Roman" panose="02020603050405020304" pitchFamily="18" charset="0"/>
                <a:ea typeface="宋体" panose="02010600030101010101" pitchFamily="2" charset="-122"/>
              </a:rPr>
              <a:t>。请注意，联合特征是加标签值的属性，而（简单）特征是未加标签值的属性。</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描述和讨论最大熵模型的文字中，术语“特征 features”往往指联合特征；术语“上下文 contexts”指我们一直说的（简单）特征。</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通常情况下，用来构建最大熵模型的联合特征完全镜像朴素贝叶斯模型使用的联合特征。特别的，每个标签定义的联合特征对应于 w[label]，每个（简单）特征和标签组合定义的联合特征对应于 w[f, label]。给定一个最大熵模</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最大熵模型</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型的联合特征，分配到一个给定输入的标签的得分与适用于该输入和标签的联合特征相关联的参数的简单的乘积。</a:t>
            </a:r>
          </a:p>
          <a:p>
            <a:pPr marL="0" indent="0">
              <a:lnSpc>
                <a:spcPct val="100000"/>
              </a:lnSpc>
              <a:buNone/>
            </a:pPr>
            <a:r>
              <a:rPr lang="zh-CN" altLang="en-US" sz="2300">
                <a:solidFill>
                  <a:schemeClr val="tx1">
                    <a:lumMod val="50000"/>
                  </a:schemeClr>
                </a:solidFill>
                <a:latin typeface="Times New Roman" panose="02020603050405020304" pitchFamily="18" charset="0"/>
                <a:ea typeface="宋体" panose="02010600030101010101" pitchFamily="2" charset="-122"/>
              </a:rPr>
              <a:t>(12) P(input, label) = ∏joint-features(input,label)w[joint-feature]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熵的最大化</a:t>
            </a:r>
            <a:endParaRPr lang="zh-CN" altLang="en-US"/>
          </a:p>
        </p:txBody>
      </p:sp>
      <p:sp>
        <p:nvSpPr>
          <p:cNvPr id="3" name="内容占位符 2"/>
          <p:cNvSpPr>
            <a:spLocks noGrp="1"/>
          </p:cNvSpPr>
          <p:nvPr>
            <p:ph idx="1"/>
          </p:nvPr>
        </p:nvSpPr>
        <p:spPr>
          <a:xfrm>
            <a:off x="2152650" y="1170940"/>
            <a:ext cx="7886700" cy="5622290"/>
          </a:xfrm>
          <a:solidFill>
            <a:schemeClr val="bg2"/>
          </a:solidFill>
        </p:spPr>
        <p:txBody>
          <a:bodyPr>
            <a:normAutofit fontScale="92500" lnSpcReduction="20000"/>
          </a:bodyPr>
          <a:lstStyle/>
          <a:p>
            <a:pPr marL="0" indent="0">
              <a:lnSpc>
                <a:spcPct val="100000"/>
              </a:lnSpc>
              <a:buNone/>
            </a:pPr>
            <a:r>
              <a:rPr lang="zh-CN" altLang="en-US">
                <a:solidFill>
                  <a:schemeClr val="tx1">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熵的最大化</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进行最大熵分类的直觉是我们应该建立一个模型，捕捉单独的联合特征的频率，不必作任何无根据的假设。举一个例子将有助于说明这一原则。</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假设我们被分配从 10 个可能的任务的列表（标签从 A-J）中为一个给定的词找出正确词意的任务。首先，我们没有被告知其他任何关于词或词意的信息。我们可以为 10 种词意选择的概率分布很多，例如：</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a:solidFill>
                <a:schemeClr val="tx1">
                  <a:lumMod val="50000"/>
                </a:schemeClr>
              </a:solidFill>
              <a:latin typeface="Times New Roman" panose="02020603050405020304" pitchFamily="18" charset="0"/>
              <a:ea typeface="宋体" panose="02010600030101010101" pitchFamily="2" charset="-122"/>
              <a:sym typeface="+mn-ea"/>
            </a:endParaRPr>
          </a:p>
          <a:p>
            <a:pPr marL="0" indent="360045">
              <a:lnSpc>
                <a:spcPct val="100000"/>
              </a:lnSpc>
              <a:buNone/>
            </a:pPr>
            <a:r>
              <a:rPr>
                <a:solidFill>
                  <a:schemeClr val="tx1">
                    <a:lumMod val="50000"/>
                  </a:schemeClr>
                </a:solidFill>
                <a:latin typeface="Times New Roman" panose="02020603050405020304" pitchFamily="18" charset="0"/>
                <a:ea typeface="宋体" panose="02010600030101010101" pitchFamily="2" charset="-122"/>
                <a:sym typeface="+mn-ea"/>
              </a:rPr>
              <a:t>虽然这些分布都可能是正确的，我们很可能会选择分布（i），因为没有任何更多的信息，也没有理由相信任何词的词意比其他的更有可能。另一方面，分布（ii）及</a:t>
            </a:r>
            <a:endParaRPr lang="zh-CN" altLang="en-US">
              <a:solidFill>
                <a:schemeClr val="tx1">
                  <a:lumMod val="50000"/>
                </a:schemeClr>
              </a:solidFill>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2281556" y="4225290"/>
            <a:ext cx="7628255" cy="119634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熵的最大化</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lnSpcReduction="10000"/>
          </a:bodyPr>
          <a:lstStyle/>
          <a:p>
            <a:pPr marL="0" indent="0">
              <a:lnSpc>
                <a:spcPct val="100000"/>
              </a:lnSpc>
              <a:buNone/>
            </a:pPr>
            <a:r>
              <a:rPr>
                <a:solidFill>
                  <a:schemeClr val="tx1">
                    <a:lumMod val="50000"/>
                  </a:schemeClr>
                </a:solidFill>
                <a:latin typeface="宋体" panose="02010600030101010101" pitchFamily="2" charset="-122"/>
                <a:ea typeface="宋体" panose="02010600030101010101" pitchFamily="2" charset="-122"/>
                <a:sym typeface="+mn-ea"/>
              </a:rPr>
              <a:t>（iii）反映的假设不被我们已知的信息支持。</a:t>
            </a:r>
            <a:endParaRPr>
              <a:solidFill>
                <a:schemeClr val="tx1">
                  <a:lumMod val="50000"/>
                </a:schemeClr>
              </a:solidFill>
              <a:latin typeface="宋体" panose="02010600030101010101" pitchFamily="2" charset="-122"/>
              <a:ea typeface="宋体" panose="02010600030101010101" pitchFamily="2" charset="-122"/>
            </a:endParaRP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直觉上这种分布（i）比其他的更“公平”，解释这个的一个方法是引用熵的概念。在决策树的讨论中，我们描述了熵作为衡量一套标签是如何“无序”。特别的，如果是一个单独的标签则熵较低，但如果标签的分布比较均匀则熵较高。在我们的例子中，我们选择了分布（i）因为它的标签概率分布均匀——换句话说，因为它的熵较高。一般情况下，</a:t>
            </a:r>
            <a:r>
              <a:rPr lang="zh-CN" altLang="en-US" b="1">
                <a:solidFill>
                  <a:schemeClr val="tx1">
                    <a:lumMod val="50000"/>
                  </a:schemeClr>
                </a:solidFill>
                <a:latin typeface="Times New Roman" panose="02020603050405020304" pitchFamily="18" charset="0"/>
                <a:ea typeface="宋体" panose="02010600030101010101" pitchFamily="2" charset="-122"/>
              </a:rPr>
              <a:t>最大熵原理</a:t>
            </a:r>
            <a:r>
              <a:rPr lang="zh-CN" altLang="en-US">
                <a:solidFill>
                  <a:schemeClr val="tx1">
                    <a:lumMod val="50000"/>
                  </a:schemeClr>
                </a:solidFill>
                <a:latin typeface="Times New Roman" panose="02020603050405020304" pitchFamily="18" charset="0"/>
                <a:ea typeface="宋体" panose="02010600030101010101" pitchFamily="2" charset="-122"/>
              </a:rPr>
              <a:t>是指在已知的分布下，我们会选择熵最高的分布。</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接下来，假设我们被告知词意 A 出现的次数占 55%。再一次，有许多分布与这一条新信息一致，例如：</a:t>
            </a:r>
          </a:p>
        </p:txBody>
      </p:sp>
      <p:pic>
        <p:nvPicPr>
          <p:cNvPr id="4" name="图片 3"/>
          <p:cNvPicPr>
            <a:picLocks noChangeAspect="1"/>
          </p:cNvPicPr>
          <p:nvPr/>
        </p:nvPicPr>
        <p:blipFill>
          <a:blip r:embed="rId3"/>
          <a:stretch>
            <a:fillRect/>
          </a:stretch>
        </p:blipFill>
        <p:spPr>
          <a:xfrm>
            <a:off x="2277746" y="5472430"/>
            <a:ext cx="7635875" cy="11506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熵的最大化</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但是，我们可能会选择最少无根据的假设的分布——在这种情况下，分布（v）。</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最后，假设我们被告知词 up 出现在 nearby 上下文中的次数占 10%，当它出现在这个上下文中时有 80%的可能使用词意 A 或 C。从这个意义上讲，将使用 A 或 C。在这种情况下，我们很难手工找到合适的分布；然而，可以验证下面的看起来适当的分布：</a:t>
            </a: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endParaRPr lang="zh-CN" altLang="en-US">
              <a:solidFill>
                <a:schemeClr val="tx1">
                  <a:lumMod val="50000"/>
                </a:schemeClr>
              </a:solidFill>
              <a:latin typeface="Times New Roman" panose="02020603050405020304" pitchFamily="18" charset="0"/>
              <a:ea typeface="宋体" panose="02010600030101010101" pitchFamily="2" charset="-122"/>
            </a:endParaRP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特别的，这个</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分布</a:t>
            </a:r>
            <a:r>
              <a:rPr lang="zh-CN" altLang="en-US">
                <a:solidFill>
                  <a:schemeClr val="tx1">
                    <a:lumMod val="50000"/>
                  </a:schemeClr>
                </a:solidFill>
                <a:latin typeface="Times New Roman" panose="02020603050405020304" pitchFamily="18" charset="0"/>
                <a:ea typeface="宋体" panose="02010600030101010101" pitchFamily="2" charset="-122"/>
              </a:rPr>
              <a:t>与我们所知道的一致：如果我们将 A 列的概率加起来是 55％，如果我们将第 1 行的概率加起来是 10％；如果我们将+up 行词意 A 和 C 的概率加起来是 8%（或+up 行的 80％）。此外，其余的概率好像是“均匀分布”的。</a:t>
            </a:r>
          </a:p>
        </p:txBody>
      </p:sp>
      <p:pic>
        <p:nvPicPr>
          <p:cNvPr id="4" name="图片 3"/>
          <p:cNvPicPr>
            <a:picLocks noChangeAspect="1"/>
          </p:cNvPicPr>
          <p:nvPr/>
        </p:nvPicPr>
        <p:blipFill>
          <a:blip r:embed="rId3"/>
          <a:stretch>
            <a:fillRect/>
          </a:stretch>
        </p:blipFill>
        <p:spPr>
          <a:xfrm>
            <a:off x="2152651" y="3622040"/>
            <a:ext cx="7635875" cy="9969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6.6 </a:t>
            </a:r>
            <a:r>
              <a:rPr lang="zh-CN" altLang="en-US">
                <a:sym typeface="+mn-ea"/>
              </a:rPr>
              <a:t>最大熵分类器</a:t>
            </a:r>
            <a:r>
              <a:rPr lang="en-US" altLang="zh-CN">
                <a:sym typeface="+mn-ea"/>
              </a:rPr>
              <a:t>-</a:t>
            </a:r>
            <a:r>
              <a:rPr lang="zh-CN" altLang="en-US">
                <a:sym typeface="+mn-ea"/>
              </a:rPr>
              <a:t>熵的最大化</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纵观这个例子，我们将自己限制在与我们所知道的一致的分布上。其中，我们选择最高熵的分布。这正是最大熵分类器所做的。特别的，对于每个联合特征，最大熵模型计算该特征的“经验频率”——即它出现在训练集中的频率。然后，它搜索熵最大的分布，同时也预测每个联合特征正确的频率。</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a:bodyPr>
          <a:lstStyle/>
          <a:p>
            <a:r>
              <a:rPr lang="en-US" altLang="zh-CN" sz="2700">
                <a:sym typeface="+mn-ea"/>
              </a:rPr>
              <a:t>6.6 </a:t>
            </a:r>
            <a:r>
              <a:rPr lang="zh-CN" altLang="en-US" sz="2700">
                <a:sym typeface="+mn-ea"/>
              </a:rPr>
              <a:t>最大熵分类器</a:t>
            </a:r>
            <a:r>
              <a:rPr lang="en-US" altLang="zh-CN" sz="2700">
                <a:sym typeface="+mn-ea"/>
              </a:rPr>
              <a:t>-</a:t>
            </a:r>
            <a:r>
              <a:rPr lang="zh-CN" altLang="en-US" sz="2700">
                <a:sym typeface="+mn-ea"/>
              </a:rPr>
              <a:t>生成式分类器对比条件式分类器</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1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朴素贝叶斯分类器和最大熵分类器之间的一个重要差异是它们可以被用来回答问题的类型。朴素贝叶斯分类器是一个生成式分类器的例子，建立一个模型，预测 P(input, label)，即(input, label)对的联合概率。因此，生成式模型可以用来回答下列问题：</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1. 一个给定输入的最可能的标签是什么？</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2. 对于一个给定输入，一个给定标签有多大可能性？</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3. 最有可能的输入值是什么？</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4. 一个给定输入值的可能性有多大？</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5. 一个给定输入具有一个给定标签的可能性有多大？</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6. 对于一个可能有两个值中的一个值（但我们不知道是哪个）的输入，最可能的标签是什么？</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a:bodyPr>
          <a:lstStyle/>
          <a:p>
            <a:r>
              <a:rPr lang="en-US" altLang="zh-CN" sz="2700">
                <a:sym typeface="+mn-ea"/>
              </a:rPr>
              <a:t>6.6 </a:t>
            </a:r>
            <a:r>
              <a:rPr lang="zh-CN" altLang="en-US" sz="2700">
                <a:sym typeface="+mn-ea"/>
              </a:rPr>
              <a:t>最大熵分类器</a:t>
            </a:r>
            <a:r>
              <a:rPr lang="en-US" altLang="zh-CN" sz="2700">
                <a:sym typeface="+mn-ea"/>
              </a:rPr>
              <a:t>-</a:t>
            </a:r>
            <a:r>
              <a:rPr lang="zh-CN" altLang="en-US" sz="2700">
                <a:sym typeface="+mn-ea"/>
              </a:rPr>
              <a:t>生成式分类器对比条件式分类器</a:t>
            </a:r>
            <a:endParaRPr lang="zh-CN" altLang="en-US" sz="2700"/>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另一方面，最大熵分类器是条件式分类器的一个例子。条件式分类器建立模型预测 P(label|input)——一个给定输入值的标签的概率。因此，条件式模型仍然可以被用来回答问题 1和 2。然而，条件式模型不能用来回答剩下的问题 3</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6。</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一般情况下，生成式模型确实比条件式模型强大，因为我们可以从联合概率 P(input, label)计算出条件概率 P(label|input)，但反过来不行。然而，这种额外的能力是要付出代价的。由于该模型更强大的，它也有更多的“自由参数”需要学习的。而训练集的大小是固定的。因此，使用一个更强大的模型时，我们可用来训练每个参数的值的数据也更少，使其难以找到最佳参数值。结果是一个生成式模型回答问题 1 和 2 可能不会与条件式模型一样好，因为条件式模型可以集中精力在这两个问题上。然而，如</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normAutofit/>
          </a:bodyPr>
          <a:lstStyle/>
          <a:p>
            <a:r>
              <a:rPr lang="en-US" altLang="zh-CN" sz="2700">
                <a:sym typeface="+mn-ea"/>
              </a:rPr>
              <a:t>6.6 </a:t>
            </a:r>
            <a:r>
              <a:rPr lang="zh-CN" altLang="en-US" sz="2700">
                <a:sym typeface="+mn-ea"/>
              </a:rPr>
              <a:t>最大熵分类器</a:t>
            </a:r>
            <a:r>
              <a:rPr lang="en-US" altLang="zh-CN" sz="2700">
                <a:sym typeface="+mn-ea"/>
              </a:rPr>
              <a:t>-</a:t>
            </a:r>
            <a:r>
              <a:rPr lang="zh-CN" altLang="en-US" sz="2700">
                <a:sym typeface="+mn-ea"/>
              </a:rPr>
              <a:t>生成式分类器对比条件式分类器</a:t>
            </a:r>
            <a:endParaRPr lang="zh-CN" altLang="en-US"/>
          </a:p>
        </p:txBody>
      </p:sp>
      <p:sp>
        <p:nvSpPr>
          <p:cNvPr id="3" name="内容占位符 2"/>
          <p:cNvSpPr>
            <a:spLocks noGrp="1"/>
          </p:cNvSpPr>
          <p:nvPr>
            <p:ph idx="1"/>
          </p:nvPr>
        </p:nvSpPr>
        <p:spPr>
          <a:xfrm>
            <a:off x="2152650" y="1170940"/>
            <a:ext cx="7886700" cy="5452110"/>
          </a:xfrm>
          <a:solidFill>
            <a:schemeClr val="bg2"/>
          </a:solidFill>
        </p:spPr>
        <p:txBody>
          <a:bodyPr>
            <a:normAutofit/>
          </a:bodyPr>
          <a:lstStyle/>
          <a:p>
            <a:pPr marL="0" indent="0">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果我们确实需要像 3</a:t>
            </a:r>
            <a:r>
              <a:rPr lang="en-US" altLang="zh-CN">
                <a:solidFill>
                  <a:schemeClr val="tx1">
                    <a:lumMod val="50000"/>
                  </a:schemeClr>
                </a:solidFill>
                <a:latin typeface="Times New Roman" panose="02020603050405020304" pitchFamily="18" charset="0"/>
                <a:ea typeface="宋体" panose="02010600030101010101" pitchFamily="2" charset="-122"/>
              </a:rPr>
              <a:t>~</a:t>
            </a:r>
            <a:r>
              <a:rPr lang="zh-CN" altLang="en-US">
                <a:solidFill>
                  <a:schemeClr val="tx1">
                    <a:lumMod val="50000"/>
                  </a:schemeClr>
                </a:solidFill>
                <a:latin typeface="Times New Roman" panose="02020603050405020304" pitchFamily="18" charset="0"/>
                <a:ea typeface="宋体" panose="02010600030101010101" pitchFamily="2" charset="-122"/>
              </a:rPr>
              <a:t>6 问题的答案，那么我们别无选择，只能使用生成式模型。</a:t>
            </a:r>
          </a:p>
          <a:p>
            <a:pPr marL="0" indent="360045">
              <a:lnSpc>
                <a:spcPct val="100000"/>
              </a:lnSpc>
              <a:buNone/>
            </a:pPr>
            <a:r>
              <a:rPr lang="zh-CN" altLang="en-US">
                <a:solidFill>
                  <a:schemeClr val="tx1">
                    <a:lumMod val="50000"/>
                  </a:schemeClr>
                </a:solidFill>
                <a:latin typeface="Times New Roman" panose="02020603050405020304" pitchFamily="18" charset="0"/>
                <a:ea typeface="宋体" panose="02010600030101010101" pitchFamily="2" charset="-122"/>
              </a:rPr>
              <a:t>生成式模型与条件式模型之间的差别类似与一张地形图和一张地平线的图片之间的区别。虽然地形图可用于回答问题的更广泛，制作一张精确的地形图也明显比制作一张精确的地平线图片更加困难。</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25120"/>
            <a:ext cx="7886700" cy="845820"/>
          </a:xfrm>
        </p:spPr>
        <p:txBody>
          <a:bodyPr/>
          <a:lstStyle/>
          <a:p>
            <a:r>
              <a:rPr lang="en-US" altLang="zh-CN">
                <a:sym typeface="+mn-ea"/>
              </a:rPr>
              <a:t>6.7 </a:t>
            </a:r>
            <a:r>
              <a:rPr lang="zh-CN" altLang="en-US">
                <a:sym typeface="+mn-ea"/>
              </a:rPr>
              <a:t>为语言建模</a:t>
            </a:r>
          </a:p>
        </p:txBody>
      </p:sp>
      <p:sp>
        <p:nvSpPr>
          <p:cNvPr id="3" name="内容占位符 2"/>
          <p:cNvSpPr>
            <a:spLocks noGrp="1"/>
          </p:cNvSpPr>
          <p:nvPr>
            <p:ph idx="1"/>
          </p:nvPr>
        </p:nvSpPr>
        <p:spPr>
          <a:xfrm>
            <a:off x="2152650" y="1170940"/>
            <a:ext cx="7886700" cy="5452110"/>
          </a:xfrm>
          <a:solidFill>
            <a:schemeClr val="bg2"/>
          </a:solidFill>
        </p:spPr>
        <p:txBody>
          <a:bodyPr>
            <a:normAutofit fontScale="92500" lnSpcReduction="20000"/>
          </a:bodyPr>
          <a:lstStyle/>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分类器可以帮助我们理解自然语言中存在的语言模式，允许我们建立明确的模型捕捉这些模式。通常情况下，这些模型使用有监督的分类技术，但也可以建立分析型激励模型。无论哪种方式，这些明确的模型有两个重要目的：它们帮助我们了解语言模式，它们可以被用来预测新的语言数据。</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明确的模型可以让我们洞察语言模式，在很大程度上取决于使用哪种模型。一些模型，如决策树，相对透明，直接给我们信息：哪些因素是决策中重要的，哪些因素是彼此相关的。另一些模型，如多级神经网络，比较不透明。虽然有可能通过研究它们获得洞察力，但通常需要大量的工作。</a:t>
            </a:r>
          </a:p>
          <a:p>
            <a:pPr marL="0" indent="360045">
              <a:lnSpc>
                <a:spcPct val="105000"/>
              </a:lnSpc>
              <a:buNone/>
            </a:pPr>
            <a:r>
              <a:rPr lang="zh-CN" altLang="en-US">
                <a:solidFill>
                  <a:schemeClr val="tx1">
                    <a:lumMod val="50000"/>
                  </a:schemeClr>
                </a:solidFill>
                <a:latin typeface="Times New Roman" panose="02020603050405020304" pitchFamily="18" charset="0"/>
                <a:ea typeface="宋体" panose="02010600030101010101" pitchFamily="2" charset="-122"/>
              </a:rPr>
              <a:t>但是，所有明确的模型都可以预测新的未见过的建立模</a:t>
            </a:r>
            <a:r>
              <a:rPr lang="zh-CN" altLang="en-US">
                <a:solidFill>
                  <a:schemeClr val="tx1">
                    <a:lumMod val="50000"/>
                  </a:schemeClr>
                </a:solidFill>
                <a:latin typeface="Times New Roman" panose="02020603050405020304" pitchFamily="18" charset="0"/>
                <a:ea typeface="宋体" panose="02010600030101010101" pitchFamily="2" charset="-122"/>
                <a:sym typeface="+mn-ea"/>
              </a:rPr>
              <a:t>型时未包括在语料中的语言数据。这些预测进行评估获得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5、8、12、16、23、25、27"/>
  <p:tag name="KSO_WM_TEMPLATE_CATEGORY" val="custom"/>
  <p:tag name="KSO_WM_TEMPLATE_INDEX" val="645"/>
  <p:tag name="KSO_WM_TAG_VERSION" val="1.0"/>
  <p:tag name="KSO_WM_SLIDE_ID" val="custom645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645"/>
  <p:tag name="KSO_WM_UNIT_TYPE" val="a"/>
  <p:tag name="KSO_WM_UNIT_INDEX" val="1"/>
  <p:tag name="KSO_WM_UNIT_ID" val="custom439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645"/>
  <p:tag name="KSO_WM_UNIT_TYPE" val="b"/>
  <p:tag name="KSO_WM_UNIT_INDEX" val="1"/>
  <p:tag name="KSO_WM_UNIT_ID" val="custom439_1*b*1"/>
  <p:tag name="KSO_WM_UNIT_CLEAR" val="1"/>
  <p:tag name="KSO_WM_UNIT_LAYERLEVEL" val="1"/>
  <p:tag name="KSO_WM_UNIT_VALUE" val="51"/>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6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15025</Words>
  <Application>Microsoft Office PowerPoint</Application>
  <PresentationFormat>宽屏</PresentationFormat>
  <Paragraphs>689</Paragraphs>
  <Slides>101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101</vt:i4>
      </vt:variant>
    </vt:vector>
  </HeadingPairs>
  <TitlesOfParts>
    <vt:vector size="107" baseType="lpstr">
      <vt:lpstr>宋体</vt:lpstr>
      <vt:lpstr>微软雅黑</vt:lpstr>
      <vt:lpstr>微软雅黑 Light</vt:lpstr>
      <vt:lpstr>Arial</vt:lpstr>
      <vt:lpstr>Times New Roman</vt:lpstr>
      <vt:lpstr>Office 主题</vt:lpstr>
      <vt:lpstr>PowerPoint 演示文稿</vt:lpstr>
      <vt:lpstr>自然语言处理</vt:lpstr>
      <vt:lpstr>章节内容</vt:lpstr>
      <vt:lpstr>6.1 有监督分类</vt:lpstr>
      <vt:lpstr>6.1 有监督分类</vt:lpstr>
      <vt:lpstr>6.1 有监督分类-性别鉴定</vt:lpstr>
      <vt:lpstr>6.1 有监督分类-性别鉴定</vt:lpstr>
      <vt:lpstr>6.1 有监督分类-性别鉴定</vt:lpstr>
      <vt:lpstr>6.1 有监督分类-性别鉴定</vt:lpstr>
      <vt:lpstr>6.1 有监督分类-性别鉴定</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有监督分类-选择正确的特征</vt:lpstr>
      <vt:lpstr>6.1 有监督分类-文档分类</vt:lpstr>
      <vt:lpstr>6.1 有监督分类-文档分类</vt:lpstr>
      <vt:lpstr>6.1 有监督分类-文档分类</vt:lpstr>
      <vt:lpstr>6.1 有监督分类-文档分类</vt:lpstr>
      <vt:lpstr>6.1 有监督分类-文档分类</vt:lpstr>
      <vt:lpstr>6.1 有监督分类-词性标注</vt:lpstr>
      <vt:lpstr>6.1 有监督分类-词性标注</vt:lpstr>
      <vt:lpstr>6.1 有监督分类-词性标注</vt:lpstr>
      <vt:lpstr>6.1 有监督分类-词性标注</vt:lpstr>
      <vt:lpstr>6.1 有监督分类-词性标注</vt:lpstr>
      <vt:lpstr>6.1 有监督分类-探索上下文语境</vt:lpstr>
      <vt:lpstr>6.1 有监督分类-探索上下文语境</vt:lpstr>
      <vt:lpstr>6.1 有监督分类-探索上下文语境</vt:lpstr>
      <vt:lpstr>6.1 有监督分类-探索上下文语境</vt:lpstr>
      <vt:lpstr>6.1 有监督分类-序列分类</vt:lpstr>
      <vt:lpstr>6.1 有监督分类-序列分类</vt:lpstr>
      <vt:lpstr>6.1 有监督分类-序列分类</vt:lpstr>
      <vt:lpstr>6.1 有监督分类-序列分类</vt:lpstr>
      <vt:lpstr>6.1 有监督分类-序列分类</vt:lpstr>
      <vt:lpstr>6.1 有监督分类-其他序列分类方法</vt:lpstr>
      <vt:lpstr>6.1 有监督分类-其他序列分类方法</vt:lpstr>
      <vt:lpstr>6.2 有监督分类的更多例子-句子分割</vt:lpstr>
      <vt:lpstr>6.2 有监督分类的更多例子-句子分割</vt:lpstr>
      <vt:lpstr>6.2 有监督分类的更多例子-句子分割</vt:lpstr>
      <vt:lpstr>6.2 有监督分类的更多例子-句子分割</vt:lpstr>
      <vt:lpstr>6.2 有监督分类的更多例子-句子分割</vt:lpstr>
      <vt:lpstr>6.2 有监督分类的更多例子-识别对话行为类型</vt:lpstr>
      <vt:lpstr>6.2 有监督分类的更多例子-识别对话行为类型</vt:lpstr>
      <vt:lpstr>6.2 有监督分类的更多例子-识别对话行为类型</vt:lpstr>
      <vt:lpstr>6.2 有监督分类的更多例子-识别文字蕴含</vt:lpstr>
      <vt:lpstr>6.2 有监督分类的更多例子-识别文字蕴含</vt:lpstr>
      <vt:lpstr>6.2 有监督分类的更多例子-识别文字蕴含</vt:lpstr>
      <vt:lpstr>6.2 有监督分类的更多例子-识别文字蕴含</vt:lpstr>
      <vt:lpstr>6.2 有监督分类的更多例子-识别文字蕴含</vt:lpstr>
      <vt:lpstr>6.3 评估</vt:lpstr>
      <vt:lpstr>6.3 评估-测试集</vt:lpstr>
      <vt:lpstr>6.3 评估-测试集</vt:lpstr>
      <vt:lpstr>6.3 评估-测试集</vt:lpstr>
      <vt:lpstr>6.3 评估-准确度</vt:lpstr>
      <vt:lpstr>6.3 评估-精确度和召回率</vt:lpstr>
      <vt:lpstr>6.3 评估-精确度和召回率</vt:lpstr>
      <vt:lpstr>6.3 评估-混淆矩阵</vt:lpstr>
      <vt:lpstr>6.3 评估-混淆矩阵</vt:lpstr>
      <vt:lpstr>6.3 评估-交叉验证</vt:lpstr>
      <vt:lpstr>6.3 评估-交叉验证</vt:lpstr>
      <vt:lpstr>6.4 决策树</vt:lpstr>
      <vt:lpstr>6.4 决策树</vt:lpstr>
      <vt:lpstr>6.4 决策树</vt:lpstr>
      <vt:lpstr>6.4 决策树</vt:lpstr>
      <vt:lpstr>6.4 决策树-熵和信息增益</vt:lpstr>
      <vt:lpstr>6.4 决策树-熵和信息增益</vt:lpstr>
      <vt:lpstr>6.4 决策树-熵和信息增益</vt:lpstr>
      <vt:lpstr>6.4 决策树-熵和信息增益</vt:lpstr>
      <vt:lpstr>6.4 决策树-熵和信息增益</vt:lpstr>
      <vt:lpstr>6.5 朴素贝叶斯分类器</vt:lpstr>
      <vt:lpstr>6.5 朴素贝叶斯分类器</vt:lpstr>
      <vt:lpstr>6.5 朴素贝叶斯分类器</vt:lpstr>
      <vt:lpstr>6.5 朴素贝叶斯分类器-潜在概率模型</vt:lpstr>
      <vt:lpstr>6.5 朴素贝叶斯分类器-潜在概率模型</vt:lpstr>
      <vt:lpstr>6.5 朴素贝叶斯分类器-潜在概率模型</vt:lpstr>
      <vt:lpstr>6.5 朴素贝叶斯分类器-零计数和平滑</vt:lpstr>
      <vt:lpstr>6.5 朴素贝叶斯分类器-零计数和平滑</vt:lpstr>
      <vt:lpstr>6.5 朴素贝叶斯分类器-非二元特征</vt:lpstr>
      <vt:lpstr>6.5 朴素贝叶斯分类器-独立的朴素</vt:lpstr>
      <vt:lpstr>6.5 朴素贝叶斯分类器-独立的朴素</vt:lpstr>
      <vt:lpstr>6.5 朴素贝叶斯分类器-双重计数的原因</vt:lpstr>
      <vt:lpstr>6.5 朴素贝叶斯分类器-双重计数的原因</vt:lpstr>
      <vt:lpstr>6.6 最大熵分类器</vt:lpstr>
      <vt:lpstr>6.6 最大熵分类器-最大熵模型</vt:lpstr>
      <vt:lpstr>6.6 最大熵分类器-最大熵模型</vt:lpstr>
      <vt:lpstr>6.6 最大熵分类器-最大熵模型</vt:lpstr>
      <vt:lpstr>6.6 最大熵分类器-熵的最大化</vt:lpstr>
      <vt:lpstr>6.6 最大熵分类器-熵的最大化</vt:lpstr>
      <vt:lpstr>6.6 最大熵分类器-熵的最大化</vt:lpstr>
      <vt:lpstr>6.6 最大熵分类器-熵的最大化</vt:lpstr>
      <vt:lpstr>6.6 最大熵分类器-生成式分类器对比条件式分类器</vt:lpstr>
      <vt:lpstr>6.6 最大熵分类器-生成式分类器对比条件式分类器</vt:lpstr>
      <vt:lpstr>6.6 最大熵分类器-生成式分类器对比条件式分类器</vt:lpstr>
      <vt:lpstr>6.7 为语言建模</vt:lpstr>
      <vt:lpstr>6.7 为语言建模-模型告诉我们什么</vt:lpstr>
      <vt:lpstr>6.7 为语言建模-模型告诉我们什么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LENONO</cp:lastModifiedBy>
  <cp:revision>138</cp:revision>
  <dcterms:created xsi:type="dcterms:W3CDTF">2017-08-03T09:01:00Z</dcterms:created>
  <dcterms:modified xsi:type="dcterms:W3CDTF">2023-02-11T08:25:10Z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