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5"/>
  </p:notesMasterIdLst>
  <p:sldIdLst>
    <p:sldId id="260" r:id="rId2"/>
    <p:sldId id="256" r:id="rId3"/>
    <p:sldId id="331" r:id="rId4"/>
    <p:sldId id="266" r:id="rId5"/>
    <p:sldId id="267" r:id="rId6"/>
    <p:sldId id="268" r:id="rId7"/>
    <p:sldId id="270" r:id="rId8"/>
    <p:sldId id="271" r:id="rId9"/>
    <p:sldId id="272" r:id="rId10"/>
    <p:sldId id="269" r:id="rId11"/>
    <p:sldId id="274" r:id="rId12"/>
    <p:sldId id="280" r:id="rId13"/>
    <p:sldId id="281" r:id="rId14"/>
    <p:sldId id="282" r:id="rId15"/>
    <p:sldId id="283" r:id="rId16"/>
    <p:sldId id="284" r:id="rId17"/>
    <p:sldId id="287" r:id="rId18"/>
    <p:sldId id="288" r:id="rId19"/>
    <p:sldId id="290" r:id="rId20"/>
    <p:sldId id="291" r:id="rId21"/>
    <p:sldId id="292" r:id="rId22"/>
    <p:sldId id="293" r:id="rId23"/>
    <p:sldId id="294" r:id="rId24"/>
    <p:sldId id="295" r:id="rId25"/>
    <p:sldId id="296" r:id="rId26"/>
    <p:sldId id="298" r:id="rId27"/>
    <p:sldId id="299" r:id="rId28"/>
    <p:sldId id="300" r:id="rId29"/>
    <p:sldId id="308" r:id="rId30"/>
    <p:sldId id="321" r:id="rId31"/>
    <p:sldId id="322" r:id="rId32"/>
    <p:sldId id="323" r:id="rId33"/>
    <p:sldId id="324" r:id="rId34"/>
    <p:sldId id="325" r:id="rId35"/>
    <p:sldId id="442" r:id="rId36"/>
    <p:sldId id="443" r:id="rId37"/>
    <p:sldId id="327" r:id="rId38"/>
    <p:sldId id="335" r:id="rId39"/>
    <p:sldId id="333" r:id="rId40"/>
    <p:sldId id="336" r:id="rId41"/>
    <p:sldId id="337" r:id="rId42"/>
    <p:sldId id="338" r:id="rId43"/>
    <p:sldId id="387" r:id="rId44"/>
    <p:sldId id="397" r:id="rId45"/>
    <p:sldId id="388" r:id="rId46"/>
    <p:sldId id="389" r:id="rId47"/>
    <p:sldId id="390" r:id="rId48"/>
    <p:sldId id="391" r:id="rId49"/>
    <p:sldId id="392" r:id="rId50"/>
    <p:sldId id="393" r:id="rId51"/>
    <p:sldId id="394" r:id="rId52"/>
    <p:sldId id="395" r:id="rId53"/>
    <p:sldId id="396" r:id="rId54"/>
    <p:sldId id="407" r:id="rId55"/>
    <p:sldId id="408" r:id="rId56"/>
    <p:sldId id="409" r:id="rId57"/>
    <p:sldId id="410" r:id="rId58"/>
    <p:sldId id="411" r:id="rId59"/>
    <p:sldId id="412" r:id="rId60"/>
    <p:sldId id="413" r:id="rId61"/>
    <p:sldId id="414" r:id="rId62"/>
    <p:sldId id="415" r:id="rId63"/>
    <p:sldId id="416" r:id="rId64"/>
    <p:sldId id="417" r:id="rId65"/>
    <p:sldId id="419" r:id="rId66"/>
    <p:sldId id="420" r:id="rId67"/>
    <p:sldId id="421" r:id="rId68"/>
    <p:sldId id="422" r:id="rId69"/>
    <p:sldId id="423" r:id="rId70"/>
    <p:sldId id="424" r:id="rId71"/>
    <p:sldId id="425" r:id="rId72"/>
    <p:sldId id="426" r:id="rId73"/>
    <p:sldId id="427" r:id="rId74"/>
    <p:sldId id="428" r:id="rId75"/>
    <p:sldId id="429" r:id="rId76"/>
    <p:sldId id="430" r:id="rId77"/>
    <p:sldId id="431" r:id="rId78"/>
    <p:sldId id="432" r:id="rId79"/>
    <p:sldId id="433" r:id="rId80"/>
    <p:sldId id="434" r:id="rId81"/>
    <p:sldId id="435" r:id="rId82"/>
    <p:sldId id="436" r:id="rId83"/>
    <p:sldId id="437" r:id="rId84"/>
    <p:sldId id="438" r:id="rId85"/>
    <p:sldId id="439" r:id="rId86"/>
    <p:sldId id="440" r:id="rId87"/>
    <p:sldId id="494" r:id="rId88"/>
    <p:sldId id="495" r:id="rId89"/>
    <p:sldId id="496" r:id="rId90"/>
    <p:sldId id="497" r:id="rId91"/>
    <p:sldId id="498" r:id="rId92"/>
    <p:sldId id="499" r:id="rId93"/>
    <p:sldId id="500" r:id="rId9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743" autoAdjust="0"/>
  </p:normalViewPr>
  <p:slideViewPr>
    <p:cSldViewPr snapToGrid="0">
      <p:cViewPr varScale="1">
        <p:scale>
          <a:sx n="63" d="100"/>
          <a:sy n="63" d="100"/>
        </p:scale>
        <p:origin x="7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13529C6F-F8E1-4BBF-86C1-6FE71281F98E}" type="datetimeFigureOut">
              <a:rPr lang="zh-CN" altLang="en-US" smtClean="0"/>
              <a:t>2023/2/11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51E18F1A-37B8-4D85-A23C-9352E74572D8}" type="slidenum">
              <a:rPr lang="zh-CN" altLang="en-US" smtClean="0"/>
              <a:t>‹#›</a:t>
            </a:fld>
            <a:endParaRPr lang="zh-CN" altLang="en-US"/>
          </a:p>
        </p:txBody>
      </p:sp>
    </p:spTree>
    <p:extLst>
      <p:ext uri="{BB962C8B-B14F-4D97-AF65-F5344CB8AC3E}">
        <p14:creationId xmlns:p14="http://schemas.microsoft.com/office/powerpoint/2010/main" val="3904385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11183"/>
            <a:ext cx="10515600" cy="2298818"/>
          </a:xfrm>
        </p:spPr>
        <p:txBody>
          <a:bodyPr/>
          <a:lstStyle/>
          <a:p>
            <a:pPr marL="0" indent="0">
              <a:lnSpc>
                <a:spcPct val="100000"/>
              </a:lnSpc>
              <a:buNone/>
            </a:pPr>
            <a:r>
              <a:rPr lang="zh-CN" altLang="en-US" sz="3200" dirty="0">
                <a:sym typeface="+mn-ea"/>
              </a:rPr>
              <a:t>实验三：词汇标注及相关应用</a:t>
            </a:r>
            <a:endParaRPr lang="en-US" altLang="zh-CN" sz="3200" dirty="0">
              <a:sym typeface="+mn-ea"/>
            </a:endParaRPr>
          </a:p>
          <a:p>
            <a:pPr marL="0" indent="457200" algn="l" fontAlgn="auto">
              <a:lnSpc>
                <a:spcPct val="100000"/>
              </a:lnSpc>
              <a:buNone/>
            </a:pPr>
            <a:r>
              <a:rPr lang="zh-CN" altLang="en-US" sz="2400" dirty="0">
                <a:sym typeface="+mn-ea"/>
              </a:rPr>
              <a:t>编写代码：获取一个已标注语料库，递增地更新字典，按值排序，并通过开头两个字母（可任意设置）索引词汇。训练一个组合标注器（回退标注器可自行选择，要求训练数据与测试数据不同），评估其性能并保存，然后检查它是否可以用来标注。</a:t>
            </a:r>
            <a:endParaRPr lang="en-US" altLang="zh-CN" sz="2400" dirty="0">
              <a:solidFill>
                <a:schemeClr val="tx1"/>
              </a:solidFill>
              <a:sym typeface="+mn-ea"/>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normAutofit fontScale="90000"/>
          </a:bodyPr>
          <a:lstStyle/>
          <a:p>
            <a:r>
              <a:rPr lang="en-US" altLang="zh-CN" dirty="0">
                <a:sym typeface="+mn-ea"/>
              </a:rPr>
              <a:t>5.2</a:t>
            </a:r>
            <a:r>
              <a:rPr lang="zh-CN" altLang="en-US" dirty="0">
                <a:sym typeface="+mn-ea"/>
              </a:rPr>
              <a:t> 标注语料库</a:t>
            </a:r>
            <a:r>
              <a:rPr lang="en-US" altLang="zh-CN" dirty="0">
                <a:sym typeface="+mn-ea"/>
              </a:rPr>
              <a:t>-</a:t>
            </a:r>
            <a:r>
              <a:rPr lang="zh-CN" altLang="en-US" dirty="0">
                <a:sym typeface="+mn-ea"/>
              </a:rPr>
              <a:t>表示已标注的标识符</a:t>
            </a:r>
          </a:p>
        </p:txBody>
      </p:sp>
      <p:sp>
        <p:nvSpPr>
          <p:cNvPr id="3" name="内容占位符 2"/>
          <p:cNvSpPr>
            <a:spLocks noGrp="1"/>
          </p:cNvSpPr>
          <p:nvPr>
            <p:ph idx="1"/>
          </p:nvPr>
        </p:nvSpPr>
        <p:spPr>
          <a:xfrm>
            <a:off x="591127" y="1200150"/>
            <a:ext cx="11536218" cy="5657850"/>
          </a:xfrm>
          <a:solidFill>
            <a:schemeClr val="bg2"/>
          </a:solidFill>
        </p:spPr>
        <p:txBody>
          <a:bodyPr>
            <a:noAutofit/>
          </a:bodyPr>
          <a:lstStyle/>
          <a:p>
            <a:pPr marL="0" indent="609600">
              <a:buNone/>
              <a:extLst>
                <a:ext uri="{35155182-B16C-46BC-9424-99874614C6A1}">
                  <wpsdc:indentchars xmlns="" xmlns:wpsdc="http://www.wps.cn/officeDocument/2017/drawingmlCustomData" val="200" checksum="4158780845"/>
                </a:ext>
              </a:extLst>
            </a:pPr>
            <a:r>
              <a:rPr lang="zh-CN" altLang="en-US" dirty="0">
                <a:solidFill>
                  <a:schemeClr val="tx1">
                    <a:lumMod val="50000"/>
                  </a:schemeClr>
                </a:solidFill>
                <a:latin typeface="Times New Roman" panose="02020603050405020304" pitchFamily="18" charset="0"/>
                <a:ea typeface="宋体" panose="02010600030101010101" pitchFamily="2" charset="-122"/>
              </a:rPr>
              <a:t>我们可以直接</a:t>
            </a:r>
            <a:r>
              <a:rPr lang="zh-CN" altLang="en-US" b="1" dirty="0">
                <a:solidFill>
                  <a:schemeClr val="tx1">
                    <a:lumMod val="50000"/>
                  </a:schemeClr>
                </a:solidFill>
                <a:latin typeface="Times New Roman" panose="02020603050405020304" pitchFamily="18" charset="0"/>
                <a:ea typeface="宋体" panose="02010600030101010101" pitchFamily="2" charset="-122"/>
              </a:rPr>
              <a:t>从一个字符串构造一个已标注的标识符的链表</a:t>
            </a:r>
            <a:r>
              <a:rPr lang="zh-CN" altLang="en-US" dirty="0">
                <a:solidFill>
                  <a:schemeClr val="tx1">
                    <a:lumMod val="50000"/>
                  </a:schemeClr>
                </a:solidFill>
                <a:latin typeface="Times New Roman" panose="02020603050405020304" pitchFamily="18" charset="0"/>
                <a:ea typeface="宋体" panose="02010600030101010101" pitchFamily="2" charset="-122"/>
              </a:rPr>
              <a:t>。第一步是对字符串分词以便能访问单独的词/标记字符串，然后将每一个转换成一个元组（使用 str2tuple()）。</a:t>
            </a:r>
          </a:p>
          <a:p>
            <a:pPr marL="0" indent="0">
              <a:buNone/>
            </a:pPr>
            <a:r>
              <a:rPr lang="zh-CN" altLang="en-US" sz="2300" dirty="0">
                <a:solidFill>
                  <a:schemeClr val="tx1">
                    <a:lumMod val="50000"/>
                  </a:schemeClr>
                </a:solidFill>
                <a:latin typeface="Times New Roman" panose="02020603050405020304" pitchFamily="18" charset="0"/>
                <a:ea typeface="宋体" panose="02010600030101010101" pitchFamily="2" charset="-122"/>
              </a:rPr>
              <a:t>&gt;&gt;&gt; sent = '''</a:t>
            </a:r>
          </a:p>
          <a:p>
            <a:pPr marL="0" indent="0">
              <a:buNone/>
            </a:pPr>
            <a:r>
              <a:rPr lang="zh-CN" altLang="en-US" sz="2300" dirty="0">
                <a:solidFill>
                  <a:schemeClr val="tx1">
                    <a:lumMod val="50000"/>
                  </a:schemeClr>
                </a:solidFill>
                <a:latin typeface="Times New Roman" panose="02020603050405020304" pitchFamily="18" charset="0"/>
                <a:ea typeface="宋体" panose="02010600030101010101" pitchFamily="2" charset="-122"/>
              </a:rPr>
              <a:t> The/AT grand/JJ jury/NN commented/VBD on/IN a/AT number/NN of/IN other/AP topics/NNS ,/, AMONG/IN them/PPO the/AT Atlanta/NP and/CC Fulton/NP-tl County/NN-tl purchasing/VBG departments/NNS which/WDT it/PP said/VBD ``/`` ARE/BER well/QL operated/VBN and/CC follow/VB generally/R accepted/VBN practices/NNS which/WDT inure/VB to/IN the/AT best/JJT interest/NN of/IN both/ABX governments/NNS ''/'' ./. '''</a:t>
            </a:r>
          </a:p>
          <a:p>
            <a:pPr marL="0" indent="0">
              <a:buNone/>
            </a:pPr>
            <a:r>
              <a:rPr lang="zh-CN" altLang="en-US" sz="2300" dirty="0">
                <a:solidFill>
                  <a:schemeClr val="tx1">
                    <a:lumMod val="50000"/>
                  </a:schemeClr>
                </a:solidFill>
                <a:latin typeface="Times New Roman" panose="02020603050405020304" pitchFamily="18" charset="0"/>
                <a:ea typeface="宋体" panose="02010600030101010101" pitchFamily="2" charset="-122"/>
              </a:rPr>
              <a:t>&gt;&gt;&gt; [nltk.tag.str2tuple(t) for t in sent.split()]</a:t>
            </a:r>
          </a:p>
          <a:p>
            <a:pPr marL="0" indent="0">
              <a:buNone/>
            </a:pPr>
            <a:r>
              <a:rPr lang="zh-CN" altLang="en-US" sz="2300" dirty="0">
                <a:solidFill>
                  <a:schemeClr val="tx1">
                    <a:lumMod val="50000"/>
                  </a:schemeClr>
                </a:solidFill>
                <a:latin typeface="Times New Roman" panose="02020603050405020304" pitchFamily="18" charset="0"/>
                <a:ea typeface="宋体" panose="02010600030101010101" pitchFamily="2" charset="-122"/>
              </a:rPr>
              <a:t>[('The', 'AT'), ('grand', 'JJ'), ('jury', 'NN'), ('commented', 'VBD'), ('on', 'IN'), ... ('.',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normAutofit fontScale="90000"/>
          </a:bodyPr>
          <a:lstStyle/>
          <a:p>
            <a:r>
              <a:rPr lang="en-US" altLang="zh-CN">
                <a:sym typeface="+mn-ea"/>
              </a:rPr>
              <a:t>5.2</a:t>
            </a:r>
            <a:r>
              <a:rPr lang="zh-CN" altLang="en-US">
                <a:sym typeface="+mn-ea"/>
              </a:rPr>
              <a:t> 标注语料库</a:t>
            </a:r>
            <a:r>
              <a:rPr lang="en-US" altLang="zh-CN">
                <a:sym typeface="+mn-ea"/>
              </a:rPr>
              <a:t>-</a:t>
            </a:r>
            <a:r>
              <a:rPr lang="zh-CN" altLang="en-US">
                <a:sym typeface="+mn-ea"/>
              </a:rPr>
              <a:t>获取已标注的语料库</a:t>
            </a:r>
          </a:p>
        </p:txBody>
      </p:sp>
      <p:sp>
        <p:nvSpPr>
          <p:cNvPr id="3" name="内容占位符 2"/>
          <p:cNvSpPr>
            <a:spLocks noGrp="1"/>
          </p:cNvSpPr>
          <p:nvPr>
            <p:ph idx="1"/>
          </p:nvPr>
        </p:nvSpPr>
        <p:spPr>
          <a:xfrm>
            <a:off x="1764145" y="1137286"/>
            <a:ext cx="9531927" cy="5564505"/>
          </a:xfrm>
          <a:solidFill>
            <a:schemeClr val="bg2"/>
          </a:solidFill>
        </p:spPr>
        <p:txBody>
          <a:bodyPr>
            <a:normAutofit fontScale="92500" lnSpcReduction="20000"/>
          </a:bodyPr>
          <a:lstStyle/>
          <a:p>
            <a:pPr marL="0" indent="0">
              <a:buNone/>
            </a:pPr>
            <a:r>
              <a:rPr lang="zh-CN" altLang="en-US" dirty="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读取已标注的语料库</a:t>
            </a:r>
          </a:p>
          <a:p>
            <a:pPr marL="0" indent="457200">
              <a:buNone/>
            </a:pPr>
            <a:r>
              <a:rPr lang="zh-CN" altLang="en-US" dirty="0">
                <a:solidFill>
                  <a:schemeClr val="tx1">
                    <a:lumMod val="50000"/>
                  </a:schemeClr>
                </a:solidFill>
                <a:latin typeface="Times New Roman" panose="02020603050405020304" pitchFamily="18" charset="0"/>
                <a:ea typeface="宋体" panose="02010600030101010101" pitchFamily="2" charset="-122"/>
              </a:rPr>
              <a:t>NLTK 中包括的若干语料库已标注了词性。如用文本编辑器打开布朗语料库的例子</a:t>
            </a:r>
            <a:r>
              <a:rPr lang="zh-CN" altLang="en-US" sz="2200" dirty="0">
                <a:solidFill>
                  <a:schemeClr val="tx1">
                    <a:lumMod val="50000"/>
                  </a:schemeClr>
                </a:solidFill>
                <a:latin typeface="Times New Roman" panose="02020603050405020304" pitchFamily="18" charset="0"/>
                <a:ea typeface="宋体" panose="02010600030101010101" pitchFamily="2" charset="-122"/>
              </a:rPr>
              <a:t>（文件保存在下载的默认路径的</a:t>
            </a:r>
            <a:r>
              <a:rPr lang="en-US" altLang="zh-CN" sz="2200" dirty="0" err="1">
                <a:solidFill>
                  <a:schemeClr val="tx1">
                    <a:lumMod val="50000"/>
                  </a:schemeClr>
                </a:solidFill>
                <a:latin typeface="Times New Roman" panose="02020603050405020304" pitchFamily="18" charset="0"/>
                <a:ea typeface="宋体" panose="02010600030101010101" pitchFamily="2" charset="-122"/>
              </a:rPr>
              <a:t>Appdata</a:t>
            </a:r>
            <a:r>
              <a:rPr lang="en-US" altLang="zh-CN" sz="2200" dirty="0">
                <a:solidFill>
                  <a:schemeClr val="tx1">
                    <a:lumMod val="50000"/>
                  </a:schemeClr>
                </a:solidFill>
                <a:latin typeface="Times New Roman" panose="02020603050405020304" pitchFamily="18" charset="0"/>
                <a:ea typeface="宋体" panose="02010600030101010101" pitchFamily="2" charset="-122"/>
              </a:rPr>
              <a:t>/</a:t>
            </a:r>
            <a:r>
              <a:rPr lang="en-US" altLang="zh-CN" sz="2200" dirty="0" err="1">
                <a:solidFill>
                  <a:schemeClr val="tx1">
                    <a:lumMod val="50000"/>
                  </a:schemeClr>
                </a:solidFill>
                <a:latin typeface="Times New Roman" panose="02020603050405020304" pitchFamily="18" charset="0"/>
                <a:ea typeface="宋体" panose="02010600030101010101" pitchFamily="2" charset="-122"/>
              </a:rPr>
              <a:t>nltk_data</a:t>
            </a:r>
            <a:r>
              <a:rPr lang="zh-CN" altLang="en-US" sz="2200" dirty="0">
                <a:solidFill>
                  <a:schemeClr val="tx1">
                    <a:lumMod val="50000"/>
                  </a:schemeClr>
                </a:solidFill>
                <a:latin typeface="Times New Roman" panose="02020603050405020304" pitchFamily="18" charset="0"/>
                <a:ea typeface="宋体" panose="02010600030101010101" pitchFamily="2" charset="-122"/>
              </a:rPr>
              <a:t>文件中，可在</a:t>
            </a:r>
            <a:r>
              <a:rPr lang="en-US" altLang="zh-CN" sz="2200" dirty="0">
                <a:solidFill>
                  <a:schemeClr val="tx1">
                    <a:lumMod val="50000"/>
                  </a:schemeClr>
                </a:solidFill>
                <a:latin typeface="Times New Roman" panose="02020603050405020304" pitchFamily="18" charset="0"/>
                <a:ea typeface="宋体" panose="02010600030101010101" pitchFamily="2" charset="-122"/>
              </a:rPr>
              <a:t>C</a:t>
            </a:r>
            <a:r>
              <a:rPr lang="zh-CN" altLang="en-US" sz="2200" dirty="0">
                <a:solidFill>
                  <a:schemeClr val="tx1">
                    <a:lumMod val="50000"/>
                  </a:schemeClr>
                </a:solidFill>
                <a:latin typeface="Times New Roman" panose="02020603050405020304" pitchFamily="18" charset="0"/>
                <a:ea typeface="宋体" panose="02010600030101010101" pitchFamily="2" charset="-122"/>
              </a:rPr>
              <a:t>盘搜索</a:t>
            </a:r>
            <a:r>
              <a:rPr lang="en-US" altLang="zh-CN" sz="2200" dirty="0">
                <a:solidFill>
                  <a:schemeClr val="tx1">
                    <a:lumMod val="50000"/>
                  </a:schemeClr>
                </a:solidFill>
                <a:latin typeface="Times New Roman" panose="02020603050405020304" pitchFamily="18" charset="0"/>
                <a:ea typeface="宋体" panose="02010600030101010101" pitchFamily="2" charset="-122"/>
              </a:rPr>
              <a:t>brown</a:t>
            </a:r>
            <a:r>
              <a:rPr lang="zh-CN" altLang="en-US" sz="2200" dirty="0">
                <a:solidFill>
                  <a:schemeClr val="tx1">
                    <a:lumMod val="50000"/>
                  </a:schemeClr>
                </a:solidFill>
                <a:latin typeface="Times New Roman" panose="02020603050405020304" pitchFamily="18" charset="0"/>
                <a:ea typeface="宋体" panose="02010600030101010101" pitchFamily="2" charset="-122"/>
              </a:rPr>
              <a:t>）</a:t>
            </a:r>
            <a:r>
              <a:rPr lang="zh-CN" altLang="en-US" dirty="0">
                <a:solidFill>
                  <a:schemeClr val="tx1">
                    <a:lumMod val="50000"/>
                  </a:schemeClr>
                </a:solidFill>
                <a:latin typeface="Times New Roman" panose="02020603050405020304" pitchFamily="18" charset="0"/>
                <a:ea typeface="宋体" panose="02010600030101010101" pitchFamily="2" charset="-122"/>
              </a:rPr>
              <a:t>：</a:t>
            </a:r>
          </a:p>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The/at Fulton/np-tl County/nn-tl Grand/jj-tl Jury/nn-tl said/vbd Friday/nr an/at inves_x0002_tigation/nn of/in Atlanta’s/np$ recent/jj primary/nn election/nn produced/vbd / no/at evidence/nn ''/'' that/cs any/dti irregularities/nns took/vbd place/nn ./.</a:t>
            </a:r>
          </a:p>
          <a:p>
            <a:pPr marL="0" indent="457200">
              <a:buNone/>
            </a:pPr>
            <a:r>
              <a:rPr lang="zh-CN" altLang="en-US" dirty="0">
                <a:solidFill>
                  <a:schemeClr val="tx1">
                    <a:lumMod val="50000"/>
                  </a:schemeClr>
                </a:solidFill>
                <a:latin typeface="Times New Roman" panose="02020603050405020304" pitchFamily="18" charset="0"/>
                <a:ea typeface="宋体" panose="02010600030101010101" pitchFamily="2" charset="-122"/>
              </a:rPr>
              <a:t>NLTK 中的语料库阅读器提供了一个统一的接口</a:t>
            </a:r>
            <a:r>
              <a:rPr lang="en-US" altLang="zh-CN" dirty="0">
                <a:solidFill>
                  <a:schemeClr val="tx1">
                    <a:lumMod val="50000"/>
                  </a:schemeClr>
                </a:solidFill>
                <a:latin typeface="Times New Roman" panose="02020603050405020304" pitchFamily="18" charset="0"/>
                <a:ea typeface="宋体" panose="02010600030101010101" pitchFamily="2" charset="-122"/>
              </a:rPr>
              <a:t>,</a:t>
            </a:r>
            <a:r>
              <a:rPr lang="zh-CN" altLang="zh-CN" dirty="0">
                <a:solidFill>
                  <a:schemeClr val="tx1">
                    <a:lumMod val="50000"/>
                  </a:schemeClr>
                </a:solidFill>
                <a:latin typeface="Times New Roman" panose="02020603050405020304" pitchFamily="18" charset="0"/>
                <a:ea typeface="宋体" panose="02010600030101010101" pitchFamily="2" charset="-122"/>
              </a:rPr>
              <a:t>保证了其他语料库使用各种格式存储词性标记时，均可被阅读。与上面文件的打开方式不同，布朗语料库的语料库阅读器按如下所示的方式表示数据。注意：部分词性标记已转换为大写。</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normAutofit fontScale="90000"/>
          </a:bodyPr>
          <a:lstStyle/>
          <a:p>
            <a:r>
              <a:rPr lang="en-US" altLang="zh-CN">
                <a:sym typeface="+mn-ea"/>
              </a:rPr>
              <a:t>5.2</a:t>
            </a:r>
            <a:r>
              <a:rPr lang="zh-CN" altLang="en-US">
                <a:sym typeface="+mn-ea"/>
              </a:rPr>
              <a:t> 标注语料库</a:t>
            </a:r>
            <a:r>
              <a:rPr lang="en-US" altLang="zh-CN">
                <a:sym typeface="+mn-ea"/>
              </a:rPr>
              <a:t>-</a:t>
            </a:r>
            <a:r>
              <a:rPr lang="zh-CN" altLang="en-US">
                <a:sym typeface="+mn-ea"/>
              </a:rPr>
              <a:t>获取已标注的语料库</a:t>
            </a:r>
            <a:endParaRPr lang="zh-CN" altLang="en-US"/>
          </a:p>
        </p:txBody>
      </p:sp>
      <p:sp>
        <p:nvSpPr>
          <p:cNvPr id="3" name="内容占位符 2"/>
          <p:cNvSpPr>
            <a:spLocks noGrp="1"/>
          </p:cNvSpPr>
          <p:nvPr>
            <p:ph idx="1"/>
          </p:nvPr>
        </p:nvSpPr>
        <p:spPr>
          <a:xfrm>
            <a:off x="1597891" y="1305560"/>
            <a:ext cx="9652000" cy="5552440"/>
          </a:xfrm>
          <a:solidFill>
            <a:schemeClr val="bg2"/>
          </a:solidFill>
        </p:spPr>
        <p:txBody>
          <a:bodyPr>
            <a:normAutofit fontScale="92500" lnSpcReduction="20000"/>
          </a:bodyPr>
          <a:lstStyle/>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&gt;&gt;&gt; nltk.corpus.brown.tagged_words()</a:t>
            </a:r>
          </a:p>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[(u'The', u'AT'), (u'Fulton', u'NP-TL'), ...]</a:t>
            </a:r>
          </a:p>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&gt;&gt;&gt; nltk.corpus.brown.tagged_words(simplify_tags=True)</a:t>
            </a:r>
          </a:p>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[('The', 'DET'), ('Fulton', 'N'), ('County', 'N'), ...]    </a:t>
            </a:r>
            <a:r>
              <a:rPr lang="en-US" altLang="zh-CN" sz="2200" dirty="0">
                <a:solidFill>
                  <a:srgbClr val="FF0000"/>
                </a:solidFill>
                <a:latin typeface="Times New Roman" panose="02020603050405020304" pitchFamily="18" charset="0"/>
                <a:ea typeface="宋体" panose="02010600030101010101" pitchFamily="2" charset="-122"/>
              </a:rPr>
              <a:t>#</a:t>
            </a:r>
            <a:r>
              <a:rPr lang="zh-CN" altLang="zh-CN" sz="2200" dirty="0">
                <a:solidFill>
                  <a:srgbClr val="FF0000"/>
                </a:solidFill>
                <a:latin typeface="Times New Roman" panose="02020603050405020304" pitchFamily="18" charset="0"/>
                <a:ea typeface="宋体" panose="02010600030101010101" pitchFamily="2" charset="-122"/>
                <a:sym typeface="+mn-ea"/>
              </a:rPr>
              <a:t>读取已标注的语料库（</a:t>
            </a:r>
            <a:r>
              <a:rPr lang="zh-CN" altLang="zh-CN" sz="2200" dirty="0">
                <a:solidFill>
                  <a:srgbClr val="FF0000"/>
                </a:solidFill>
                <a:latin typeface="Times New Roman" panose="02020603050405020304" pitchFamily="18" charset="0"/>
                <a:ea typeface="宋体" panose="02010600030101010101" pitchFamily="2" charset="-122"/>
              </a:rPr>
              <a:t>若这一命令出错，可用</a:t>
            </a:r>
            <a:r>
              <a:rPr lang="zh-CN" altLang="en-US" sz="2200" dirty="0">
                <a:solidFill>
                  <a:schemeClr val="tx1">
                    <a:lumMod val="50000"/>
                  </a:schemeClr>
                </a:solidFill>
                <a:latin typeface="Times New Roman" panose="02020603050405020304" pitchFamily="18" charset="0"/>
                <a:ea typeface="宋体" panose="02010600030101010101" pitchFamily="2" charset="-122"/>
                <a:sym typeface="+mn-ea"/>
              </a:rPr>
              <a:t>tagset = 'universal'</a:t>
            </a:r>
            <a:r>
              <a:rPr lang="zh-CN" altLang="zh-CN" sz="2200" dirty="0">
                <a:solidFill>
                  <a:srgbClr val="FF0000"/>
                </a:solidFill>
                <a:latin typeface="Times New Roman" panose="02020603050405020304" pitchFamily="18" charset="0"/>
                <a:ea typeface="宋体" panose="02010600030101010101" pitchFamily="2" charset="-122"/>
              </a:rPr>
              <a:t>替换）</a:t>
            </a:r>
          </a:p>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&gt;&gt;&gt; nltk.corpus.brown.tagged_words(tagset = 'universal')</a:t>
            </a:r>
          </a:p>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[(u'The', u'DET'), (u'Fulton', u'NOUN'), ...]</a:t>
            </a:r>
          </a:p>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只要语料库包含已标注的文本，NLTK 的语料库接口都将有一个 tagged_words()方法。如</a:t>
            </a:r>
            <a:r>
              <a:rPr lang="en-US" altLang="zh-CN" dirty="0">
                <a:solidFill>
                  <a:schemeClr val="tx1">
                    <a:lumMod val="50000"/>
                  </a:schemeClr>
                </a:solidFill>
                <a:latin typeface="Times New Roman" panose="02020603050405020304" pitchFamily="18" charset="0"/>
                <a:ea typeface="宋体" panose="02010600030101010101" pitchFamily="2" charset="-122"/>
              </a:rPr>
              <a:t>2.1</a:t>
            </a:r>
            <a:r>
              <a:rPr lang="zh-CN" altLang="en-US" dirty="0">
                <a:solidFill>
                  <a:schemeClr val="tx1">
                    <a:lumMod val="50000"/>
                  </a:schemeClr>
                </a:solidFill>
                <a:latin typeface="Times New Roman" panose="02020603050405020304" pitchFamily="18" charset="0"/>
                <a:ea typeface="宋体" panose="02010600030101010101" pitchFamily="2" charset="-122"/>
              </a:rPr>
              <a:t>节中提到的一些标注文本语料库：</a:t>
            </a:r>
          </a:p>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&gt;&gt;&gt; print nltk.corpus.nps_chat.tagged_words()</a:t>
            </a:r>
          </a:p>
          <a:p>
            <a:pPr marL="0" indent="0">
              <a:buNone/>
            </a:pPr>
            <a:r>
              <a:rPr lang="zh-CN" altLang="en-US" dirty="0">
                <a:solidFill>
                  <a:schemeClr val="tx1">
                    <a:lumMod val="50000"/>
                  </a:schemeClr>
                </a:solidFill>
                <a:latin typeface="Times New Roman" panose="02020603050405020304" pitchFamily="18" charset="0"/>
                <a:ea typeface="宋体" panose="02010600030101010101" pitchFamily="2" charset="-122"/>
              </a:rPr>
              <a:t>[(u'now', 'RB'), (u'im', 'PRP'), (u'left', 'VBD'),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normAutofit fontScale="90000"/>
          </a:bodyPr>
          <a:lstStyle/>
          <a:p>
            <a:r>
              <a:rPr lang="en-US" altLang="zh-CN">
                <a:sym typeface="+mn-ea"/>
              </a:rPr>
              <a:t>5.2</a:t>
            </a:r>
            <a:r>
              <a:rPr lang="zh-CN" altLang="en-US">
                <a:sym typeface="+mn-ea"/>
              </a:rPr>
              <a:t> 标注语料库</a:t>
            </a:r>
            <a:r>
              <a:rPr lang="en-US" altLang="zh-CN">
                <a:sym typeface="+mn-ea"/>
              </a:rPr>
              <a:t>-</a:t>
            </a:r>
            <a:r>
              <a:rPr lang="zh-CN" altLang="en-US">
                <a:sym typeface="+mn-ea"/>
              </a:rPr>
              <a:t>获取已标注的语料库</a:t>
            </a:r>
            <a:endParaRPr lang="zh-CN" altLang="en-US"/>
          </a:p>
        </p:txBody>
      </p:sp>
      <p:sp>
        <p:nvSpPr>
          <p:cNvPr id="3" name="内容占位符 2"/>
          <p:cNvSpPr>
            <a:spLocks noGrp="1"/>
          </p:cNvSpPr>
          <p:nvPr>
            <p:ph idx="1"/>
          </p:nvPr>
        </p:nvSpPr>
        <p:spPr>
          <a:xfrm>
            <a:off x="2152650" y="1019175"/>
            <a:ext cx="7886700" cy="5552440"/>
          </a:xfrm>
          <a:solidFill>
            <a:schemeClr val="bg2"/>
          </a:solidFill>
        </p:spPr>
        <p:txBody>
          <a:bodyPr>
            <a:normAutofit fontScale="85000" lnSpcReduction="20000"/>
          </a:bodyPr>
          <a:lstStyle/>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nltk.corpus.conll2000.tagged_words()</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[(u'Confidence', u'NN'), (u'in', u'IN'), ...]</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nltk.corpus.treebank.tagged_words()</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[(u'Pierre', u'NNP'), (u'Vinken', u'NNP'), ...]</a:t>
            </a:r>
          </a:p>
          <a:p>
            <a:pPr marL="0" indent="457200">
              <a:buNone/>
            </a:pPr>
            <a:r>
              <a:rPr lang="zh-CN" altLang="en-US">
                <a:solidFill>
                  <a:schemeClr val="tx1">
                    <a:lumMod val="50000"/>
                  </a:schemeClr>
                </a:solidFill>
                <a:latin typeface="Times New Roman" panose="02020603050405020304" pitchFamily="18" charset="0"/>
                <a:ea typeface="宋体" panose="02010600030101010101" pitchFamily="2" charset="-122"/>
              </a:rPr>
              <a:t>并非所有的语料库都采用同一组标记。查看前面提到的标记集的帮助函数和 readme()方法中的文档。可以使用一个内置的到一个简化的标记集的映射来想避免这些标记集的复杂化：</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nltk.corpus.brown.tagged_words(simplify_tags=True)</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[(u'The', u'DET'), (u'Fulton', u'NOUN'), ...]</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nltk.corpus.treebank.tagged_words(simplify_tags=True)</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[(u'Pierre', u'NOUN'), (u'Vinken', u'NOUN'),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normAutofit fontScale="90000"/>
          </a:bodyPr>
          <a:lstStyle/>
          <a:p>
            <a:r>
              <a:rPr lang="en-US" altLang="zh-CN">
                <a:sym typeface="+mn-ea"/>
              </a:rPr>
              <a:t>5.2</a:t>
            </a:r>
            <a:r>
              <a:rPr lang="zh-CN" altLang="en-US">
                <a:sym typeface="+mn-ea"/>
              </a:rPr>
              <a:t> 标注语料库</a:t>
            </a:r>
            <a:r>
              <a:rPr lang="en-US" altLang="zh-CN">
                <a:sym typeface="+mn-ea"/>
              </a:rPr>
              <a:t>-</a:t>
            </a:r>
            <a:r>
              <a:rPr lang="zh-CN" altLang="en-US">
                <a:sym typeface="+mn-ea"/>
              </a:rPr>
              <a:t>获取已标注的语料库</a:t>
            </a:r>
            <a:endParaRPr lang="zh-CN" altLang="en-US"/>
          </a:p>
        </p:txBody>
      </p:sp>
      <p:sp>
        <p:nvSpPr>
          <p:cNvPr id="3" name="内容占位符 2"/>
          <p:cNvSpPr>
            <a:spLocks noGrp="1"/>
          </p:cNvSpPr>
          <p:nvPr>
            <p:ph idx="1"/>
          </p:nvPr>
        </p:nvSpPr>
        <p:spPr>
          <a:xfrm>
            <a:off x="2152650" y="1137285"/>
            <a:ext cx="7886700" cy="5486400"/>
          </a:xfrm>
          <a:solidFill>
            <a:schemeClr val="bg2"/>
          </a:solidFill>
        </p:spPr>
        <p:txBody>
          <a:bodyPr>
            <a:normAutofit fontScale="92500" lnSpcReduction="20000"/>
          </a:bodyPr>
          <a:lstStyle/>
          <a:p>
            <a:pPr marL="0" indent="45720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NLTK 中还有其他几种语言的已标注语料库，包括中文，印地语，葡萄牙语，西班牙语，荷兰语和加泰罗尼亚语。这些通常含有非 ASCII 文本，当输出较大的结构如列表时，Python 总是以十六进制显示这些。</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nltk.corpus.indian.tagged_words()  </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印地语</a:t>
            </a:r>
            <a:endParaRPr lang="en-US" altLang="zh-CN">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[(u'\u09ae\u09b9\u09bf\u09b7\u09c7\u09b0', u'NN'), (u'\u09b8\u09a8\u09cd\u09a4\u09be\u09a8', u'NN'),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nltk.corpus.mac_morpho.tagged_words()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[(u'Jersei', u'N'), (u'atinge', u'V'),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nltk.corpus.conll2002.tagged_words()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[(u'Sao', u'NC'), (u'Paulo', u'VMI'), (u'(', u'Fpa'),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nltk.corpus.cess_cat.tagged_words()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[('El', 'da0ms0'), ('TribunalSuprem', 'np0000o')</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20652"/>
            <a:ext cx="7886700" cy="1016413"/>
          </a:xfrm>
        </p:spPr>
        <p:txBody>
          <a:bodyPr>
            <a:normAutofit fontScale="90000"/>
          </a:bodyPr>
          <a:lstStyle/>
          <a:p>
            <a:r>
              <a:rPr lang="en-US" altLang="zh-CN">
                <a:sym typeface="+mn-ea"/>
              </a:rPr>
              <a:t>5.2</a:t>
            </a:r>
            <a:r>
              <a:rPr lang="zh-CN" altLang="en-US">
                <a:sym typeface="+mn-ea"/>
              </a:rPr>
              <a:t> 标注语料库</a:t>
            </a:r>
            <a:r>
              <a:rPr lang="en-US" altLang="zh-CN">
                <a:sym typeface="+mn-ea"/>
              </a:rPr>
              <a:t>-</a:t>
            </a:r>
            <a:r>
              <a:rPr lang="zh-CN" altLang="en-US">
                <a:sym typeface="+mn-ea"/>
              </a:rPr>
              <a:t>获取已标注的语料库</a:t>
            </a:r>
            <a:endParaRPr lang="zh-CN" altLang="en-US"/>
          </a:p>
        </p:txBody>
      </p:sp>
      <p:sp>
        <p:nvSpPr>
          <p:cNvPr id="3" name="内容占位符 2"/>
          <p:cNvSpPr>
            <a:spLocks noGrp="1"/>
          </p:cNvSpPr>
          <p:nvPr>
            <p:ph idx="1"/>
          </p:nvPr>
        </p:nvSpPr>
        <p:spPr>
          <a:xfrm>
            <a:off x="2152650" y="992505"/>
            <a:ext cx="7886700" cy="5723890"/>
          </a:xfrm>
          <a:solidFill>
            <a:schemeClr val="bg2"/>
          </a:solidFill>
        </p:spPr>
        <p:txBody>
          <a:bodyPr>
            <a:normAutofit fontScale="70000" lnSpcReduction="20000"/>
          </a:bodyPr>
          <a:lstStyle/>
          <a:p>
            <a:pPr marL="0" indent="457200">
              <a:buNone/>
            </a:pPr>
            <a:r>
              <a:rPr lang="zh-CN" altLang="en-US">
                <a:solidFill>
                  <a:schemeClr val="tx1">
                    <a:lumMod val="50000"/>
                  </a:schemeClr>
                </a:solidFill>
                <a:latin typeface="Times New Roman" panose="02020603050405020304" pitchFamily="18" charset="0"/>
                <a:ea typeface="宋体" panose="02010600030101010101" pitchFamily="2" charset="-122"/>
              </a:rPr>
              <a:t>如果你的环境设置正确，有适合的编辑器和字体，你应该能够以人可读的方式显示单个字符串。例如下图显示的使用 nltk.corpus.indian 访问的数据。</a:t>
            </a:r>
          </a:p>
          <a:p>
            <a:pPr marL="0" indent="457200">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buNone/>
            </a:pPr>
            <a:r>
              <a:rPr lang="zh-CN" altLang="en-US">
                <a:solidFill>
                  <a:schemeClr val="tx1">
                    <a:lumMod val="50000"/>
                  </a:schemeClr>
                </a:solidFill>
                <a:latin typeface="Times New Roman" panose="02020603050405020304" pitchFamily="18" charset="0"/>
                <a:ea typeface="宋体" panose="02010600030101010101" pitchFamily="2" charset="-122"/>
              </a:rPr>
              <a:t>如果语料库也被分割成句子，将有一个 tagged_sents()方法将已标注的词划分成句子，而不是将它们表示成一个大链表。这对开发自动标注器有益，因为它们在句子链表上被训练和测试，而不是词链表。</a:t>
            </a:r>
            <a:endParaRPr lang="zh-CN" altLang="en-US" sz="2200">
              <a:solidFill>
                <a:schemeClr val="tx1">
                  <a:lumMod val="50000"/>
                </a:schemeClr>
              </a:solidFill>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3027681" y="2002790"/>
            <a:ext cx="5814695" cy="324739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简化的词性标记集</a:t>
            </a:r>
          </a:p>
        </p:txBody>
      </p:sp>
      <p:sp>
        <p:nvSpPr>
          <p:cNvPr id="3" name="内容占位符 2"/>
          <p:cNvSpPr>
            <a:spLocks noGrp="1"/>
          </p:cNvSpPr>
          <p:nvPr>
            <p:ph idx="1"/>
          </p:nvPr>
        </p:nvSpPr>
        <p:spPr>
          <a:xfrm>
            <a:off x="609601" y="1236760"/>
            <a:ext cx="11185236" cy="5552440"/>
          </a:xfrm>
          <a:solidFill>
            <a:schemeClr val="bg2"/>
          </a:solidFill>
        </p:spPr>
        <p:txBody>
          <a:bodyPr>
            <a:normAutofit/>
          </a:bodyPr>
          <a:lstStyle/>
          <a:p>
            <a:pPr marL="0" indent="0">
              <a:buNone/>
            </a:pPr>
            <a:r>
              <a:rPr lang="zh-CN" altLang="en-US" sz="2200" dirty="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简化的词性标记集</a:t>
            </a:r>
          </a:p>
          <a:p>
            <a:pPr marL="0" indent="558800">
              <a:buNone/>
              <a:extLst>
                <a:ext uri="{35155182-B16C-46BC-9424-99874614C6A1}">
                  <wpsdc:indentchars xmlns="" xmlns:wpsdc="http://www.wps.cn/officeDocument/2017/drawingmlCustomData" val="200" checksum="1956455923"/>
                </a:ext>
              </a:extLst>
            </a:pPr>
            <a:r>
              <a:rPr lang="zh-CN" altLang="en-US" sz="2200" dirty="0">
                <a:solidFill>
                  <a:schemeClr val="tx1">
                    <a:lumMod val="50000"/>
                  </a:schemeClr>
                </a:solidFill>
                <a:latin typeface="Times New Roman" panose="02020603050405020304" pitchFamily="18" charset="0"/>
                <a:ea typeface="宋体" panose="02010600030101010101" pitchFamily="2" charset="-122"/>
              </a:rPr>
              <a:t>已标注的语料库使用许多不同的标记集约定来标注词汇。为了帮助我们开始，我们将学习简化的标记集（如下表所示）。</a:t>
            </a:r>
          </a:p>
        </p:txBody>
      </p:sp>
      <p:graphicFrame>
        <p:nvGraphicFramePr>
          <p:cNvPr id="4" name="表格 3"/>
          <p:cNvGraphicFramePr/>
          <p:nvPr>
            <p:extLst>
              <p:ext uri="{D42A27DB-BD31-4B8C-83A1-F6EECF244321}">
                <p14:modId xmlns:p14="http://schemas.microsoft.com/office/powerpoint/2010/main" val="2469652577"/>
              </p:ext>
            </p:extLst>
          </p:nvPr>
        </p:nvGraphicFramePr>
        <p:xfrm>
          <a:off x="4778202" y="2253173"/>
          <a:ext cx="6385560" cy="43891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316355">
                  <a:extLst>
                    <a:ext uri="{9D8B030D-6E8A-4147-A177-3AD203B41FA5}">
                      <a16:colId xmlns:a16="http://schemas.microsoft.com/office/drawing/2014/main" val="20001"/>
                    </a:ext>
                  </a:extLst>
                </a:gridCol>
                <a:gridCol w="4002405">
                  <a:extLst>
                    <a:ext uri="{9D8B030D-6E8A-4147-A177-3AD203B41FA5}">
                      <a16:colId xmlns:a16="http://schemas.microsoft.com/office/drawing/2014/main" val="20002"/>
                    </a:ext>
                  </a:extLst>
                </a:gridCol>
              </a:tblGrid>
              <a:tr h="314960">
                <a:tc>
                  <a:txBody>
                    <a:bodyPr/>
                    <a:lstStyle/>
                    <a:p>
                      <a:pPr>
                        <a:buNone/>
                      </a:pPr>
                      <a:r>
                        <a:rPr lang="zh-CN" altLang="en-US"/>
                        <a:t>标记 </a:t>
                      </a:r>
                    </a:p>
                  </a:txBody>
                  <a:tcPr/>
                </a:tc>
                <a:tc>
                  <a:txBody>
                    <a:bodyPr/>
                    <a:lstStyle/>
                    <a:p>
                      <a:pPr>
                        <a:buNone/>
                      </a:pPr>
                      <a:r>
                        <a:rPr lang="zh-CN" altLang="en-US" sz="1800">
                          <a:sym typeface="+mn-ea"/>
                        </a:rPr>
                        <a:t>含义 </a:t>
                      </a:r>
                      <a:endParaRPr lang="zh-CN" altLang="en-US"/>
                    </a:p>
                  </a:txBody>
                  <a:tcPr/>
                </a:tc>
                <a:tc>
                  <a:txBody>
                    <a:bodyPr/>
                    <a:lstStyle/>
                    <a:p>
                      <a:pPr>
                        <a:buNone/>
                      </a:pPr>
                      <a:r>
                        <a:rPr lang="zh-CN" altLang="en-US" sz="1800">
                          <a:sym typeface="+mn-ea"/>
                        </a:rPr>
                        <a:t>例子</a:t>
                      </a:r>
                      <a:endParaRPr lang="zh-CN" altLang="en-US"/>
                    </a:p>
                  </a:txBody>
                  <a:tcPr/>
                </a:tc>
                <a:extLst>
                  <a:ext uri="{0D108BD9-81ED-4DB2-BD59-A6C34878D82A}">
                    <a16:rowId xmlns:a16="http://schemas.microsoft.com/office/drawing/2014/main" val="10000"/>
                  </a:ext>
                </a:extLst>
              </a:tr>
              <a:tr h="236220">
                <a:tc>
                  <a:txBody>
                    <a:bodyPr/>
                    <a:lstStyle/>
                    <a:p>
                      <a:pPr>
                        <a:buNone/>
                      </a:pPr>
                      <a:r>
                        <a:rPr lang="zh-CN" altLang="en-US"/>
                        <a:t>ADJ </a:t>
                      </a:r>
                    </a:p>
                  </a:txBody>
                  <a:tcPr/>
                </a:tc>
                <a:tc>
                  <a:txBody>
                    <a:bodyPr/>
                    <a:lstStyle/>
                    <a:p>
                      <a:pPr>
                        <a:buNone/>
                      </a:pPr>
                      <a:r>
                        <a:rPr lang="zh-CN" altLang="en-US" sz="1800">
                          <a:sym typeface="+mn-ea"/>
                        </a:rPr>
                        <a:t>形容词 </a:t>
                      </a:r>
                      <a:endParaRPr lang="zh-CN" altLang="en-US"/>
                    </a:p>
                  </a:txBody>
                  <a:tcPr/>
                </a:tc>
                <a:tc>
                  <a:txBody>
                    <a:bodyPr/>
                    <a:lstStyle/>
                    <a:p>
                      <a:pPr>
                        <a:buNone/>
                      </a:pPr>
                      <a:r>
                        <a:rPr lang="zh-CN" altLang="en-US" sz="1800">
                          <a:sym typeface="+mn-ea"/>
                        </a:rPr>
                        <a:t>new, good, high, special, big, local</a:t>
                      </a:r>
                      <a:endParaRPr lang="zh-CN" altLang="en-US"/>
                    </a:p>
                  </a:txBody>
                  <a:tcPr/>
                </a:tc>
                <a:extLst>
                  <a:ext uri="{0D108BD9-81ED-4DB2-BD59-A6C34878D82A}">
                    <a16:rowId xmlns:a16="http://schemas.microsoft.com/office/drawing/2014/main" val="10001"/>
                  </a:ext>
                </a:extLst>
              </a:tr>
              <a:tr h="157480">
                <a:tc>
                  <a:txBody>
                    <a:bodyPr/>
                    <a:lstStyle/>
                    <a:p>
                      <a:pPr>
                        <a:buNone/>
                      </a:pPr>
                      <a:r>
                        <a:rPr lang="zh-CN" altLang="en-US"/>
                        <a:t>ADV  </a:t>
                      </a:r>
                    </a:p>
                  </a:txBody>
                  <a:tcPr/>
                </a:tc>
                <a:tc>
                  <a:txBody>
                    <a:bodyPr/>
                    <a:lstStyle/>
                    <a:p>
                      <a:pPr>
                        <a:buNone/>
                      </a:pPr>
                      <a:r>
                        <a:rPr lang="zh-CN" altLang="en-US" sz="1800">
                          <a:sym typeface="+mn-ea"/>
                        </a:rPr>
                        <a:t>动词</a:t>
                      </a:r>
                      <a:endParaRPr lang="zh-CN" altLang="en-US"/>
                    </a:p>
                  </a:txBody>
                  <a:tcPr/>
                </a:tc>
                <a:tc>
                  <a:txBody>
                    <a:bodyPr/>
                    <a:lstStyle/>
                    <a:p>
                      <a:pPr>
                        <a:buNone/>
                      </a:pPr>
                      <a:r>
                        <a:rPr lang="zh-CN" altLang="en-US" sz="1800">
                          <a:sym typeface="+mn-ea"/>
                        </a:rPr>
                        <a:t>really, already, still, early, now</a:t>
                      </a:r>
                      <a:endParaRPr lang="zh-CN" altLang="en-US"/>
                    </a:p>
                  </a:txBody>
                  <a:tcPr/>
                </a:tc>
                <a:extLst>
                  <a:ext uri="{0D108BD9-81ED-4DB2-BD59-A6C34878D82A}">
                    <a16:rowId xmlns:a16="http://schemas.microsoft.com/office/drawing/2014/main" val="10002"/>
                  </a:ext>
                </a:extLst>
              </a:tr>
              <a:tr h="0">
                <a:tc>
                  <a:txBody>
                    <a:bodyPr/>
                    <a:lstStyle/>
                    <a:p>
                      <a:pPr>
                        <a:buNone/>
                      </a:pPr>
                      <a:r>
                        <a:rPr lang="zh-CN" altLang="en-US"/>
                        <a:t>CNJ  </a:t>
                      </a:r>
                    </a:p>
                  </a:txBody>
                  <a:tcPr/>
                </a:tc>
                <a:tc>
                  <a:txBody>
                    <a:bodyPr/>
                    <a:lstStyle/>
                    <a:p>
                      <a:pPr>
                        <a:buNone/>
                      </a:pPr>
                      <a:r>
                        <a:rPr lang="zh-CN" altLang="en-US" sz="1800">
                          <a:sym typeface="+mn-ea"/>
                        </a:rPr>
                        <a:t>连词</a:t>
                      </a:r>
                      <a:endParaRPr lang="zh-CN" altLang="en-US"/>
                    </a:p>
                  </a:txBody>
                  <a:tcPr/>
                </a:tc>
                <a:tc>
                  <a:txBody>
                    <a:bodyPr/>
                    <a:lstStyle/>
                    <a:p>
                      <a:pPr>
                        <a:buNone/>
                      </a:pPr>
                      <a:r>
                        <a:rPr lang="zh-CN" altLang="en-US" sz="1800">
                          <a:sym typeface="+mn-ea"/>
                        </a:rPr>
                        <a:t>and, or, but, if, while, although</a:t>
                      </a:r>
                      <a:endParaRPr lang="zh-CN" altLang="en-US"/>
                    </a:p>
                  </a:txBody>
                  <a:tcPr/>
                </a:tc>
                <a:extLst>
                  <a:ext uri="{0D108BD9-81ED-4DB2-BD59-A6C34878D82A}">
                    <a16:rowId xmlns:a16="http://schemas.microsoft.com/office/drawing/2014/main" val="10003"/>
                  </a:ext>
                </a:extLst>
              </a:tr>
              <a:tr h="0">
                <a:tc>
                  <a:txBody>
                    <a:bodyPr/>
                    <a:lstStyle/>
                    <a:p>
                      <a:pPr>
                        <a:buNone/>
                      </a:pPr>
                      <a:r>
                        <a:rPr lang="zh-CN" altLang="en-US"/>
                        <a:t>DET  </a:t>
                      </a:r>
                    </a:p>
                  </a:txBody>
                  <a:tcPr/>
                </a:tc>
                <a:tc>
                  <a:txBody>
                    <a:bodyPr/>
                    <a:lstStyle/>
                    <a:p>
                      <a:pPr>
                        <a:buNone/>
                      </a:pPr>
                      <a:r>
                        <a:rPr lang="zh-CN" altLang="en-US" sz="1800">
                          <a:sym typeface="+mn-ea"/>
                        </a:rPr>
                        <a:t>限定词</a:t>
                      </a:r>
                      <a:endParaRPr lang="zh-CN" altLang="en-US"/>
                    </a:p>
                  </a:txBody>
                  <a:tcPr/>
                </a:tc>
                <a:tc>
                  <a:txBody>
                    <a:bodyPr/>
                    <a:lstStyle/>
                    <a:p>
                      <a:pPr>
                        <a:buNone/>
                      </a:pPr>
                      <a:r>
                        <a:rPr lang="zh-CN" altLang="en-US" sz="1800">
                          <a:sym typeface="+mn-ea"/>
                        </a:rPr>
                        <a:t>the, a, some, most, every, no</a:t>
                      </a:r>
                      <a:endParaRPr lang="zh-CN" altLang="en-US"/>
                    </a:p>
                  </a:txBody>
                  <a:tcPr/>
                </a:tc>
                <a:extLst>
                  <a:ext uri="{0D108BD9-81ED-4DB2-BD59-A6C34878D82A}">
                    <a16:rowId xmlns:a16="http://schemas.microsoft.com/office/drawing/2014/main" val="10004"/>
                  </a:ext>
                </a:extLst>
              </a:tr>
              <a:tr h="130810">
                <a:tc>
                  <a:txBody>
                    <a:bodyPr/>
                    <a:lstStyle/>
                    <a:p>
                      <a:pPr>
                        <a:buNone/>
                      </a:pPr>
                      <a:r>
                        <a:rPr lang="zh-CN" altLang="en-US"/>
                        <a:t>EX  </a:t>
                      </a:r>
                    </a:p>
                  </a:txBody>
                  <a:tcPr/>
                </a:tc>
                <a:tc>
                  <a:txBody>
                    <a:bodyPr/>
                    <a:lstStyle/>
                    <a:p>
                      <a:pPr>
                        <a:buNone/>
                      </a:pPr>
                      <a:r>
                        <a:rPr lang="zh-CN" altLang="en-US" sz="1800">
                          <a:sym typeface="+mn-ea"/>
                        </a:rPr>
                        <a:t>存在量词</a:t>
                      </a:r>
                      <a:endParaRPr lang="zh-CN" altLang="en-US"/>
                    </a:p>
                  </a:txBody>
                  <a:tcPr/>
                </a:tc>
                <a:tc>
                  <a:txBody>
                    <a:bodyPr/>
                    <a:lstStyle/>
                    <a:p>
                      <a:pPr>
                        <a:buNone/>
                      </a:pPr>
                      <a:r>
                        <a:rPr lang="zh-CN" altLang="en-US" sz="1800">
                          <a:sym typeface="+mn-ea"/>
                        </a:rPr>
                        <a:t>there, there's</a:t>
                      </a:r>
                      <a:endParaRPr lang="zh-CN" altLang="en-US"/>
                    </a:p>
                  </a:txBody>
                  <a:tcPr/>
                </a:tc>
                <a:extLst>
                  <a:ext uri="{0D108BD9-81ED-4DB2-BD59-A6C34878D82A}">
                    <a16:rowId xmlns:a16="http://schemas.microsoft.com/office/drawing/2014/main" val="10005"/>
                  </a:ext>
                </a:extLst>
              </a:tr>
              <a:tr h="0">
                <a:tc>
                  <a:txBody>
                    <a:bodyPr/>
                    <a:lstStyle/>
                    <a:p>
                      <a:pPr>
                        <a:buNone/>
                      </a:pPr>
                      <a:r>
                        <a:rPr lang="zh-CN" altLang="en-US"/>
                        <a:t>FW  </a:t>
                      </a:r>
                    </a:p>
                  </a:txBody>
                  <a:tcPr/>
                </a:tc>
                <a:tc>
                  <a:txBody>
                    <a:bodyPr/>
                    <a:lstStyle/>
                    <a:p>
                      <a:pPr>
                        <a:buNone/>
                      </a:pPr>
                      <a:r>
                        <a:rPr lang="zh-CN" altLang="en-US" sz="1800">
                          <a:sym typeface="+mn-ea"/>
                        </a:rPr>
                        <a:t>外来词</a:t>
                      </a:r>
                      <a:endParaRPr lang="zh-CN" altLang="en-US"/>
                    </a:p>
                  </a:txBody>
                  <a:tcPr/>
                </a:tc>
                <a:tc>
                  <a:txBody>
                    <a:bodyPr/>
                    <a:lstStyle/>
                    <a:p>
                      <a:pPr>
                        <a:buNone/>
                      </a:pPr>
                      <a:r>
                        <a:rPr lang="zh-CN" altLang="en-US" sz="1800">
                          <a:sym typeface="+mn-ea"/>
                        </a:rPr>
                        <a:t>dolce, ersatz, esprit, quo, maitre</a:t>
                      </a:r>
                      <a:endParaRPr lang="zh-CN" altLang="en-US"/>
                    </a:p>
                  </a:txBody>
                  <a:tcPr/>
                </a:tc>
                <a:extLst>
                  <a:ext uri="{0D108BD9-81ED-4DB2-BD59-A6C34878D82A}">
                    <a16:rowId xmlns:a16="http://schemas.microsoft.com/office/drawing/2014/main" val="10006"/>
                  </a:ext>
                </a:extLst>
              </a:tr>
              <a:tr h="144145">
                <a:tc>
                  <a:txBody>
                    <a:bodyPr/>
                    <a:lstStyle/>
                    <a:p>
                      <a:pPr>
                        <a:buNone/>
                      </a:pPr>
                      <a:r>
                        <a:rPr lang="zh-CN" altLang="en-US"/>
                        <a:t>MOD </a:t>
                      </a:r>
                    </a:p>
                  </a:txBody>
                  <a:tcPr/>
                </a:tc>
                <a:tc>
                  <a:txBody>
                    <a:bodyPr/>
                    <a:lstStyle/>
                    <a:p>
                      <a:pPr>
                        <a:buNone/>
                      </a:pPr>
                      <a:r>
                        <a:rPr lang="zh-CN" altLang="en-US" sz="1800">
                          <a:sym typeface="+mn-ea"/>
                        </a:rPr>
                        <a:t> 情态动词</a:t>
                      </a:r>
                      <a:endParaRPr lang="zh-CN" altLang="en-US"/>
                    </a:p>
                  </a:txBody>
                  <a:tcPr/>
                </a:tc>
                <a:tc>
                  <a:txBody>
                    <a:bodyPr/>
                    <a:lstStyle/>
                    <a:p>
                      <a:pPr>
                        <a:buNone/>
                      </a:pPr>
                      <a:r>
                        <a:rPr lang="zh-CN" altLang="en-US" sz="1800">
                          <a:sym typeface="+mn-ea"/>
                        </a:rPr>
                        <a:t>will, can, would, may, must, should</a:t>
                      </a:r>
                      <a:endParaRPr lang="zh-CN" altLang="en-US"/>
                    </a:p>
                  </a:txBody>
                  <a:tcPr/>
                </a:tc>
                <a:extLst>
                  <a:ext uri="{0D108BD9-81ED-4DB2-BD59-A6C34878D82A}">
                    <a16:rowId xmlns:a16="http://schemas.microsoft.com/office/drawing/2014/main" val="10007"/>
                  </a:ext>
                </a:extLst>
              </a:tr>
              <a:tr h="196215">
                <a:tc>
                  <a:txBody>
                    <a:bodyPr/>
                    <a:lstStyle/>
                    <a:p>
                      <a:pPr>
                        <a:buNone/>
                      </a:pPr>
                      <a:r>
                        <a:rPr lang="zh-CN" altLang="en-US"/>
                        <a:t>N  </a:t>
                      </a:r>
                    </a:p>
                  </a:txBody>
                  <a:tcPr/>
                </a:tc>
                <a:tc>
                  <a:txBody>
                    <a:bodyPr/>
                    <a:lstStyle/>
                    <a:p>
                      <a:pPr>
                        <a:buNone/>
                      </a:pPr>
                      <a:r>
                        <a:rPr lang="zh-CN" altLang="en-US" sz="1800">
                          <a:sym typeface="+mn-ea"/>
                        </a:rPr>
                        <a:t>名词</a:t>
                      </a:r>
                      <a:endParaRPr lang="zh-CN" altLang="en-US"/>
                    </a:p>
                  </a:txBody>
                  <a:tcPr/>
                </a:tc>
                <a:tc>
                  <a:txBody>
                    <a:bodyPr/>
                    <a:lstStyle/>
                    <a:p>
                      <a:pPr>
                        <a:buNone/>
                      </a:pPr>
                      <a:r>
                        <a:rPr lang="zh-CN" altLang="en-US" sz="1800">
                          <a:sym typeface="+mn-ea"/>
                        </a:rPr>
                        <a:t>year, home, costs, time, education</a:t>
                      </a:r>
                      <a:endParaRPr lang="zh-CN" altLang="en-US"/>
                    </a:p>
                  </a:txBody>
                  <a:tcPr/>
                </a:tc>
                <a:extLst>
                  <a:ext uri="{0D108BD9-81ED-4DB2-BD59-A6C34878D82A}">
                    <a16:rowId xmlns:a16="http://schemas.microsoft.com/office/drawing/2014/main" val="10008"/>
                  </a:ext>
                </a:extLst>
              </a:tr>
              <a:tr h="288925">
                <a:tc>
                  <a:txBody>
                    <a:bodyPr/>
                    <a:lstStyle/>
                    <a:p>
                      <a:pPr>
                        <a:buNone/>
                      </a:pPr>
                      <a:r>
                        <a:rPr lang="zh-CN" altLang="en-US"/>
                        <a:t>NP </a:t>
                      </a:r>
                    </a:p>
                  </a:txBody>
                  <a:tcPr/>
                </a:tc>
                <a:tc>
                  <a:txBody>
                    <a:bodyPr/>
                    <a:lstStyle/>
                    <a:p>
                      <a:pPr>
                        <a:buNone/>
                      </a:pPr>
                      <a:r>
                        <a:rPr lang="zh-CN" altLang="en-US" sz="1800">
                          <a:sym typeface="+mn-ea"/>
                        </a:rPr>
                        <a:t>专有名词 </a:t>
                      </a:r>
                      <a:endParaRPr lang="zh-CN" altLang="en-US"/>
                    </a:p>
                  </a:txBody>
                  <a:tcPr/>
                </a:tc>
                <a:tc>
                  <a:txBody>
                    <a:bodyPr/>
                    <a:lstStyle/>
                    <a:p>
                      <a:pPr>
                        <a:buNone/>
                      </a:pPr>
                      <a:r>
                        <a:rPr lang="zh-CN" altLang="en-US" sz="1800">
                          <a:sym typeface="+mn-ea"/>
                        </a:rPr>
                        <a:t>Alison, Africa, April, Washington</a:t>
                      </a:r>
                      <a:endParaRPr lang="zh-CN" altLang="en-US"/>
                    </a:p>
                  </a:txBody>
                  <a:tcPr/>
                </a:tc>
                <a:extLst>
                  <a:ext uri="{0D108BD9-81ED-4DB2-BD59-A6C34878D82A}">
                    <a16:rowId xmlns:a16="http://schemas.microsoft.com/office/drawing/2014/main" val="10009"/>
                  </a:ext>
                </a:extLst>
              </a:tr>
              <a:tr h="236220">
                <a:tc>
                  <a:txBody>
                    <a:bodyPr/>
                    <a:lstStyle/>
                    <a:p>
                      <a:pPr>
                        <a:buNone/>
                      </a:pPr>
                      <a:r>
                        <a:rPr lang="zh-CN" altLang="en-US"/>
                        <a:t>NUM</a:t>
                      </a:r>
                    </a:p>
                  </a:txBody>
                  <a:tcPr/>
                </a:tc>
                <a:tc>
                  <a:txBody>
                    <a:bodyPr/>
                    <a:lstStyle/>
                    <a:p>
                      <a:pPr>
                        <a:buNone/>
                      </a:pPr>
                      <a:r>
                        <a:rPr lang="zh-CN" altLang="en-US" sz="1800">
                          <a:sym typeface="+mn-ea"/>
                        </a:rPr>
                        <a:t> 数词 </a:t>
                      </a:r>
                      <a:endParaRPr lang="zh-CN" altLang="en-US"/>
                    </a:p>
                  </a:txBody>
                  <a:tcPr/>
                </a:tc>
                <a:tc>
                  <a:txBody>
                    <a:bodyPr/>
                    <a:lstStyle/>
                    <a:p>
                      <a:pPr>
                        <a:buNone/>
                      </a:pPr>
                      <a:r>
                        <a:rPr lang="zh-CN" altLang="en-US" sz="1800">
                          <a:sym typeface="+mn-ea"/>
                        </a:rPr>
                        <a:t>twenty-four, fourth, 1991, 14:24</a:t>
                      </a:r>
                      <a:endParaRPr lang="zh-CN" altLang="en-US"/>
                    </a:p>
                  </a:txBody>
                  <a:tcPr/>
                </a:tc>
                <a:extLst>
                  <a:ext uri="{0D108BD9-81ED-4DB2-BD59-A6C34878D82A}">
                    <a16:rowId xmlns:a16="http://schemas.microsoft.com/office/drawing/2014/main" val="10010"/>
                  </a:ext>
                </a:extLst>
              </a:tr>
              <a:tr h="236220">
                <a:tc>
                  <a:txBody>
                    <a:bodyPr/>
                    <a:lstStyle/>
                    <a:p>
                      <a:pPr>
                        <a:buNone/>
                      </a:pPr>
                      <a:r>
                        <a:rPr lang="zh-CN" altLang="en-US"/>
                        <a:t>PRO  </a:t>
                      </a:r>
                    </a:p>
                  </a:txBody>
                  <a:tcPr/>
                </a:tc>
                <a:tc>
                  <a:txBody>
                    <a:bodyPr/>
                    <a:lstStyle/>
                    <a:p>
                      <a:pPr>
                        <a:buNone/>
                      </a:pPr>
                      <a:r>
                        <a:rPr lang="zh-CN" altLang="en-US" sz="1800">
                          <a:sym typeface="+mn-ea"/>
                        </a:rPr>
                        <a:t>代词</a:t>
                      </a:r>
                      <a:endParaRPr lang="zh-CN" altLang="en-US"/>
                    </a:p>
                  </a:txBody>
                  <a:tcPr/>
                </a:tc>
                <a:tc>
                  <a:txBody>
                    <a:bodyPr/>
                    <a:lstStyle/>
                    <a:p>
                      <a:pPr>
                        <a:buNone/>
                      </a:pPr>
                      <a:r>
                        <a:rPr lang="zh-CN" altLang="en-US" sz="1800" dirty="0">
                          <a:sym typeface="+mn-ea"/>
                        </a:rPr>
                        <a:t>he, their, her, its, my, I, us</a:t>
                      </a:r>
                      <a:endParaRPr lang="zh-CN" altLang="en-US" dirty="0"/>
                    </a:p>
                  </a:txBody>
                  <a:tcPr/>
                </a:tc>
                <a:extLst>
                  <a:ext uri="{0D108BD9-81ED-4DB2-BD59-A6C34878D82A}">
                    <a16:rowId xmlns:a16="http://schemas.microsoft.com/office/drawing/2014/main" val="10011"/>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简化的词性标记集</a:t>
            </a:r>
            <a:endParaRPr lang="zh-CN"/>
          </a:p>
        </p:txBody>
      </p:sp>
      <p:sp>
        <p:nvSpPr>
          <p:cNvPr id="3" name="内容占位符 2"/>
          <p:cNvSpPr>
            <a:spLocks noGrp="1"/>
          </p:cNvSpPr>
          <p:nvPr>
            <p:ph idx="1"/>
          </p:nvPr>
        </p:nvSpPr>
        <p:spPr>
          <a:xfrm>
            <a:off x="2152650" y="1137285"/>
            <a:ext cx="7886700" cy="5552440"/>
          </a:xfrm>
          <a:solidFill>
            <a:schemeClr val="bg2"/>
          </a:solidFill>
        </p:spPr>
        <p:txBody>
          <a:bodyPr>
            <a:normAutofit fontScale="92500"/>
          </a:bodyPr>
          <a:lstStyle/>
          <a:p>
            <a:pPr marL="0" indent="0">
              <a:buNone/>
            </a:pPr>
            <a:endPar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p>
            <a:pPr marL="0" indent="457200">
              <a:lnSpc>
                <a:spcPct val="130000"/>
              </a:lnSpc>
              <a:buNone/>
            </a:pPr>
            <a:endPar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p>
            <a:pPr marL="0" indent="457200">
              <a:lnSpc>
                <a:spcPct val="13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lnSpc>
                <a:spcPct val="130000"/>
              </a:lnSpc>
              <a:buNone/>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457200">
              <a:lnSpc>
                <a:spcPct val="130000"/>
              </a:lnSpc>
              <a:buNone/>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457200">
              <a:lnSpc>
                <a:spcPct val="13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lnSpc>
                <a:spcPct val="13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让我们来看看这些标记中哪些是布朗语料库的新闻类中最常见的：</a:t>
            </a:r>
          </a:p>
          <a:p>
            <a:pPr marL="0" indent="0">
              <a:buNone/>
            </a:pPr>
            <a:r>
              <a:rPr lang="zh-CN" altLang="en-US" sz="2200">
                <a:solidFill>
                  <a:schemeClr val="tx1">
                    <a:lumMod val="50000"/>
                  </a:schemeClr>
                </a:solidFill>
                <a:latin typeface="Times New Roman" panose="02020603050405020304" pitchFamily="18" charset="0"/>
                <a:ea typeface="宋体" panose="02010600030101010101" pitchFamily="2" charset="-122"/>
              </a:rPr>
              <a:t>&gt;&gt;&gt; from nltk.corpus import brown</a:t>
            </a:r>
          </a:p>
          <a:p>
            <a:pPr marL="0" indent="0">
              <a:buNone/>
            </a:pPr>
            <a:r>
              <a:rPr lang="zh-CN" altLang="en-US" sz="2200">
                <a:solidFill>
                  <a:schemeClr val="tx1">
                    <a:lumMod val="50000"/>
                  </a:schemeClr>
                </a:solidFill>
                <a:latin typeface="Times New Roman" panose="02020603050405020304" pitchFamily="18" charset="0"/>
                <a:ea typeface="宋体" panose="02010600030101010101" pitchFamily="2" charset="-122"/>
              </a:rPr>
              <a:t>&gt;&gt;&gt; brown_news_tagged = brown.tagged_words(categories='news', simplify_tags=True)</a:t>
            </a:r>
          </a:p>
        </p:txBody>
      </p:sp>
      <p:graphicFrame>
        <p:nvGraphicFramePr>
          <p:cNvPr id="5" name="表格 4"/>
          <p:cNvGraphicFramePr/>
          <p:nvPr/>
        </p:nvGraphicFramePr>
        <p:xfrm>
          <a:off x="2961641" y="1137285"/>
          <a:ext cx="6268085" cy="3291840"/>
        </p:xfrm>
        <a:graphic>
          <a:graphicData uri="http://schemas.openxmlformats.org/drawingml/2006/table">
            <a:tbl>
              <a:tblPr firstRow="1" bandRow="1">
                <a:tableStyleId>{5C22544A-7EE6-4342-B048-85BDC9FD1C3A}</a:tableStyleId>
              </a:tblPr>
              <a:tblGrid>
                <a:gridCol w="909955">
                  <a:extLst>
                    <a:ext uri="{9D8B030D-6E8A-4147-A177-3AD203B41FA5}">
                      <a16:colId xmlns:a16="http://schemas.microsoft.com/office/drawing/2014/main" val="20000"/>
                    </a:ext>
                  </a:extLst>
                </a:gridCol>
                <a:gridCol w="1462405">
                  <a:extLst>
                    <a:ext uri="{9D8B030D-6E8A-4147-A177-3AD203B41FA5}">
                      <a16:colId xmlns:a16="http://schemas.microsoft.com/office/drawing/2014/main" val="20001"/>
                    </a:ext>
                  </a:extLst>
                </a:gridCol>
                <a:gridCol w="3895725">
                  <a:extLst>
                    <a:ext uri="{9D8B030D-6E8A-4147-A177-3AD203B41FA5}">
                      <a16:colId xmlns:a16="http://schemas.microsoft.com/office/drawing/2014/main" val="20002"/>
                    </a:ext>
                  </a:extLst>
                </a:gridCol>
              </a:tblGrid>
              <a:tr h="365760">
                <a:tc>
                  <a:txBody>
                    <a:bodyPr/>
                    <a:lstStyle/>
                    <a:p>
                      <a:pPr>
                        <a:buNone/>
                      </a:pPr>
                      <a:r>
                        <a:rPr lang="zh-CN" altLang="en-US"/>
                        <a:t>标记 </a:t>
                      </a:r>
                    </a:p>
                  </a:txBody>
                  <a:tcPr/>
                </a:tc>
                <a:tc>
                  <a:txBody>
                    <a:bodyPr/>
                    <a:lstStyle/>
                    <a:p>
                      <a:pPr>
                        <a:buNone/>
                      </a:pPr>
                      <a:r>
                        <a:rPr lang="zh-CN" altLang="en-US" sz="1800">
                          <a:sym typeface="+mn-ea"/>
                        </a:rPr>
                        <a:t>含义 </a:t>
                      </a:r>
                      <a:endParaRPr lang="zh-CN" altLang="en-US"/>
                    </a:p>
                  </a:txBody>
                  <a:tcPr/>
                </a:tc>
                <a:tc>
                  <a:txBody>
                    <a:bodyPr/>
                    <a:lstStyle/>
                    <a:p>
                      <a:pPr>
                        <a:buNone/>
                      </a:pPr>
                      <a:r>
                        <a:rPr lang="zh-CN" altLang="en-US" sz="1800">
                          <a:sym typeface="+mn-ea"/>
                        </a:rPr>
                        <a:t>例子</a:t>
                      </a:r>
                      <a:endParaRPr lang="zh-CN" altLang="en-US"/>
                    </a:p>
                  </a:txBody>
                  <a:tcPr/>
                </a:tc>
                <a:extLst>
                  <a:ext uri="{0D108BD9-81ED-4DB2-BD59-A6C34878D82A}">
                    <a16:rowId xmlns:a16="http://schemas.microsoft.com/office/drawing/2014/main" val="10000"/>
                  </a:ext>
                </a:extLst>
              </a:tr>
              <a:tr h="365760">
                <a:tc>
                  <a:txBody>
                    <a:bodyPr/>
                    <a:lstStyle/>
                    <a:p>
                      <a:pPr>
                        <a:buNone/>
                      </a:pPr>
                      <a:r>
                        <a:rPr lang="zh-CN" altLang="en-US"/>
                        <a:t>P  </a:t>
                      </a:r>
                    </a:p>
                  </a:txBody>
                  <a:tcPr/>
                </a:tc>
                <a:tc>
                  <a:txBody>
                    <a:bodyPr/>
                    <a:lstStyle/>
                    <a:p>
                      <a:pPr>
                        <a:buNone/>
                      </a:pPr>
                      <a:r>
                        <a:rPr lang="zh-CN" altLang="en-US" sz="1800">
                          <a:sym typeface="+mn-ea"/>
                        </a:rPr>
                        <a:t>介词</a:t>
                      </a:r>
                      <a:endParaRPr lang="zh-CN" altLang="en-US"/>
                    </a:p>
                  </a:txBody>
                  <a:tcPr/>
                </a:tc>
                <a:tc>
                  <a:txBody>
                    <a:bodyPr/>
                    <a:lstStyle/>
                    <a:p>
                      <a:pPr>
                        <a:buNone/>
                      </a:pPr>
                      <a:r>
                        <a:rPr lang="zh-CN" altLang="en-US" sz="1800">
                          <a:sym typeface="+mn-ea"/>
                        </a:rPr>
                        <a:t>on, of, at, with, by, into, under</a:t>
                      </a:r>
                      <a:endParaRPr lang="zh-CN" altLang="en-US"/>
                    </a:p>
                  </a:txBody>
                  <a:tcPr/>
                </a:tc>
                <a:extLst>
                  <a:ext uri="{0D108BD9-81ED-4DB2-BD59-A6C34878D82A}">
                    <a16:rowId xmlns:a16="http://schemas.microsoft.com/office/drawing/2014/main" val="10001"/>
                  </a:ext>
                </a:extLst>
              </a:tr>
              <a:tr h="365760">
                <a:tc>
                  <a:txBody>
                    <a:bodyPr/>
                    <a:lstStyle/>
                    <a:p>
                      <a:pPr>
                        <a:buNone/>
                      </a:pPr>
                      <a:r>
                        <a:rPr lang="zh-CN" altLang="en-US"/>
                        <a:t>TO  </a:t>
                      </a:r>
                    </a:p>
                  </a:txBody>
                  <a:tcPr/>
                </a:tc>
                <a:tc>
                  <a:txBody>
                    <a:bodyPr/>
                    <a:lstStyle/>
                    <a:p>
                      <a:pPr>
                        <a:buNone/>
                      </a:pPr>
                      <a:r>
                        <a:rPr lang="zh-CN" altLang="en-US" sz="1800">
                          <a:sym typeface="+mn-ea"/>
                        </a:rPr>
                        <a:t>词 to </a:t>
                      </a:r>
                      <a:endParaRPr lang="zh-CN" altLang="en-US"/>
                    </a:p>
                  </a:txBody>
                  <a:tcPr/>
                </a:tc>
                <a:tc>
                  <a:txBody>
                    <a:bodyPr/>
                    <a:lstStyle/>
                    <a:p>
                      <a:pPr>
                        <a:buNone/>
                      </a:pPr>
                      <a:r>
                        <a:rPr lang="zh-CN" altLang="en-US" sz="1800">
                          <a:sym typeface="+mn-ea"/>
                        </a:rPr>
                        <a:t>to</a:t>
                      </a:r>
                      <a:endParaRPr lang="zh-CN" altLang="en-US"/>
                    </a:p>
                  </a:txBody>
                  <a:tcPr/>
                </a:tc>
                <a:extLst>
                  <a:ext uri="{0D108BD9-81ED-4DB2-BD59-A6C34878D82A}">
                    <a16:rowId xmlns:a16="http://schemas.microsoft.com/office/drawing/2014/main" val="10002"/>
                  </a:ext>
                </a:extLst>
              </a:tr>
              <a:tr h="365760">
                <a:tc>
                  <a:txBody>
                    <a:bodyPr/>
                    <a:lstStyle/>
                    <a:p>
                      <a:pPr>
                        <a:buNone/>
                      </a:pPr>
                      <a:r>
                        <a:rPr lang="zh-CN" altLang="en-US"/>
                        <a:t>UH  </a:t>
                      </a:r>
                    </a:p>
                  </a:txBody>
                  <a:tcPr/>
                </a:tc>
                <a:tc>
                  <a:txBody>
                    <a:bodyPr/>
                    <a:lstStyle/>
                    <a:p>
                      <a:pPr>
                        <a:buNone/>
                      </a:pPr>
                      <a:r>
                        <a:rPr lang="zh-CN" altLang="en-US" sz="1800">
                          <a:sym typeface="+mn-ea"/>
                        </a:rPr>
                        <a:t>感叹词</a:t>
                      </a:r>
                      <a:endParaRPr lang="zh-CN" altLang="en-US"/>
                    </a:p>
                  </a:txBody>
                  <a:tcPr/>
                </a:tc>
                <a:tc>
                  <a:txBody>
                    <a:bodyPr/>
                    <a:lstStyle/>
                    <a:p>
                      <a:pPr>
                        <a:buNone/>
                      </a:pPr>
                      <a:r>
                        <a:rPr lang="zh-CN" altLang="en-US" sz="1800">
                          <a:sym typeface="+mn-ea"/>
                        </a:rPr>
                        <a:t>ah, bang, ha, whee, hmpf, oops</a:t>
                      </a:r>
                      <a:endParaRPr lang="zh-CN" altLang="en-US"/>
                    </a:p>
                  </a:txBody>
                  <a:tcPr/>
                </a:tc>
                <a:extLst>
                  <a:ext uri="{0D108BD9-81ED-4DB2-BD59-A6C34878D82A}">
                    <a16:rowId xmlns:a16="http://schemas.microsoft.com/office/drawing/2014/main" val="10003"/>
                  </a:ext>
                </a:extLst>
              </a:tr>
              <a:tr h="365760">
                <a:tc>
                  <a:txBody>
                    <a:bodyPr/>
                    <a:lstStyle/>
                    <a:p>
                      <a:pPr>
                        <a:buNone/>
                      </a:pPr>
                      <a:r>
                        <a:rPr lang="zh-CN" altLang="en-US"/>
                        <a:t>V </a:t>
                      </a:r>
                    </a:p>
                  </a:txBody>
                  <a:tcPr/>
                </a:tc>
                <a:tc>
                  <a:txBody>
                    <a:bodyPr/>
                    <a:lstStyle/>
                    <a:p>
                      <a:pPr>
                        <a:buNone/>
                      </a:pPr>
                      <a:r>
                        <a:rPr lang="zh-CN" altLang="en-US" sz="1800">
                          <a:sym typeface="+mn-ea"/>
                        </a:rPr>
                        <a:t>动词</a:t>
                      </a:r>
                      <a:endParaRPr lang="zh-CN" altLang="en-US"/>
                    </a:p>
                  </a:txBody>
                  <a:tcPr/>
                </a:tc>
                <a:tc>
                  <a:txBody>
                    <a:bodyPr/>
                    <a:lstStyle/>
                    <a:p>
                      <a:pPr>
                        <a:buNone/>
                      </a:pPr>
                      <a:r>
                        <a:rPr lang="zh-CN" altLang="en-US" sz="1800">
                          <a:sym typeface="+mn-ea"/>
                        </a:rPr>
                        <a:t>is, has, get, do, make, see, run</a:t>
                      </a:r>
                      <a:endParaRPr lang="zh-CN" altLang="en-US"/>
                    </a:p>
                  </a:txBody>
                  <a:tcPr/>
                </a:tc>
                <a:extLst>
                  <a:ext uri="{0D108BD9-81ED-4DB2-BD59-A6C34878D82A}">
                    <a16:rowId xmlns:a16="http://schemas.microsoft.com/office/drawing/2014/main" val="10004"/>
                  </a:ext>
                </a:extLst>
              </a:tr>
              <a:tr h="365760">
                <a:tc>
                  <a:txBody>
                    <a:bodyPr/>
                    <a:lstStyle/>
                    <a:p>
                      <a:pPr>
                        <a:buNone/>
                      </a:pPr>
                      <a:r>
                        <a:rPr lang="zh-CN" altLang="en-US"/>
                        <a:t>VD  </a:t>
                      </a:r>
                    </a:p>
                  </a:txBody>
                  <a:tcPr/>
                </a:tc>
                <a:tc>
                  <a:txBody>
                    <a:bodyPr/>
                    <a:lstStyle/>
                    <a:p>
                      <a:pPr>
                        <a:buNone/>
                      </a:pPr>
                      <a:r>
                        <a:rPr lang="zh-CN" altLang="en-US" sz="1800">
                          <a:sym typeface="+mn-ea"/>
                        </a:rPr>
                        <a:t>过去式</a:t>
                      </a:r>
                      <a:endParaRPr lang="zh-CN" altLang="en-US"/>
                    </a:p>
                  </a:txBody>
                  <a:tcPr/>
                </a:tc>
                <a:tc>
                  <a:txBody>
                    <a:bodyPr/>
                    <a:lstStyle/>
                    <a:p>
                      <a:pPr>
                        <a:buNone/>
                      </a:pPr>
                      <a:r>
                        <a:rPr lang="zh-CN" altLang="en-US" sz="1800">
                          <a:sym typeface="+mn-ea"/>
                        </a:rPr>
                        <a:t>said took told made asked</a:t>
                      </a:r>
                      <a:endParaRPr lang="zh-CN" altLang="en-US"/>
                    </a:p>
                  </a:txBody>
                  <a:tcPr/>
                </a:tc>
                <a:extLst>
                  <a:ext uri="{0D108BD9-81ED-4DB2-BD59-A6C34878D82A}">
                    <a16:rowId xmlns:a16="http://schemas.microsoft.com/office/drawing/2014/main" val="10005"/>
                  </a:ext>
                </a:extLst>
              </a:tr>
              <a:tr h="365760">
                <a:tc>
                  <a:txBody>
                    <a:bodyPr/>
                    <a:lstStyle/>
                    <a:p>
                      <a:pPr>
                        <a:buNone/>
                      </a:pPr>
                      <a:r>
                        <a:rPr lang="zh-CN" altLang="en-US"/>
                        <a:t>VG  </a:t>
                      </a:r>
                    </a:p>
                  </a:txBody>
                  <a:tcPr/>
                </a:tc>
                <a:tc>
                  <a:txBody>
                    <a:bodyPr/>
                    <a:lstStyle/>
                    <a:p>
                      <a:pPr>
                        <a:buNone/>
                      </a:pPr>
                      <a:r>
                        <a:rPr lang="zh-CN" altLang="en-US" sz="1800">
                          <a:sym typeface="+mn-ea"/>
                        </a:rPr>
                        <a:t>现在分词</a:t>
                      </a:r>
                      <a:endParaRPr lang="zh-CN" altLang="en-US"/>
                    </a:p>
                  </a:txBody>
                  <a:tcPr/>
                </a:tc>
                <a:tc>
                  <a:txBody>
                    <a:bodyPr/>
                    <a:lstStyle/>
                    <a:p>
                      <a:pPr>
                        <a:buNone/>
                      </a:pPr>
                      <a:r>
                        <a:rPr lang="zh-CN" altLang="en-US" sz="1800">
                          <a:sym typeface="+mn-ea"/>
                        </a:rPr>
                        <a:t>making, going, playing, working</a:t>
                      </a:r>
                      <a:endParaRPr lang="zh-CN" altLang="en-US"/>
                    </a:p>
                  </a:txBody>
                  <a:tcPr/>
                </a:tc>
                <a:extLst>
                  <a:ext uri="{0D108BD9-81ED-4DB2-BD59-A6C34878D82A}">
                    <a16:rowId xmlns:a16="http://schemas.microsoft.com/office/drawing/2014/main" val="10006"/>
                  </a:ext>
                </a:extLst>
              </a:tr>
              <a:tr h="365760">
                <a:tc>
                  <a:txBody>
                    <a:bodyPr/>
                    <a:lstStyle/>
                    <a:p>
                      <a:pPr>
                        <a:buNone/>
                      </a:pPr>
                      <a:r>
                        <a:rPr lang="zh-CN" altLang="en-US"/>
                        <a:t>VN </a:t>
                      </a:r>
                    </a:p>
                  </a:txBody>
                  <a:tcPr/>
                </a:tc>
                <a:tc>
                  <a:txBody>
                    <a:bodyPr/>
                    <a:lstStyle/>
                    <a:p>
                      <a:pPr>
                        <a:buNone/>
                      </a:pPr>
                      <a:r>
                        <a:rPr lang="zh-CN" altLang="en-US" sz="1800">
                          <a:sym typeface="+mn-ea"/>
                        </a:rPr>
                        <a:t>过去分词</a:t>
                      </a:r>
                      <a:endParaRPr lang="zh-CN" altLang="en-US"/>
                    </a:p>
                  </a:txBody>
                  <a:tcPr/>
                </a:tc>
                <a:tc>
                  <a:txBody>
                    <a:bodyPr/>
                    <a:lstStyle/>
                    <a:p>
                      <a:pPr>
                        <a:buNone/>
                      </a:pPr>
                      <a:r>
                        <a:rPr lang="zh-CN" altLang="en-US" sz="1800">
                          <a:sym typeface="+mn-ea"/>
                        </a:rPr>
                        <a:t> given, taken, begun, sung</a:t>
                      </a:r>
                      <a:endParaRPr lang="zh-CN" altLang="en-US"/>
                    </a:p>
                  </a:txBody>
                  <a:tcPr/>
                </a:tc>
                <a:extLst>
                  <a:ext uri="{0D108BD9-81ED-4DB2-BD59-A6C34878D82A}">
                    <a16:rowId xmlns:a16="http://schemas.microsoft.com/office/drawing/2014/main" val="10007"/>
                  </a:ext>
                </a:extLst>
              </a:tr>
              <a:tr h="326390">
                <a:tc>
                  <a:txBody>
                    <a:bodyPr/>
                    <a:lstStyle/>
                    <a:p>
                      <a:pPr>
                        <a:buNone/>
                      </a:pPr>
                      <a:r>
                        <a:rPr lang="zh-CN" altLang="en-US"/>
                        <a:t>WH  </a:t>
                      </a:r>
                    </a:p>
                  </a:txBody>
                  <a:tcPr/>
                </a:tc>
                <a:tc>
                  <a:txBody>
                    <a:bodyPr/>
                    <a:lstStyle/>
                    <a:p>
                      <a:pPr>
                        <a:buNone/>
                      </a:pPr>
                      <a:r>
                        <a:rPr lang="zh-CN" altLang="en-US" sz="1800">
                          <a:sym typeface="+mn-ea"/>
                        </a:rPr>
                        <a:t>Wh 限定词</a:t>
                      </a:r>
                      <a:endParaRPr lang="zh-CN" altLang="en-US"/>
                    </a:p>
                  </a:txBody>
                  <a:tcPr/>
                </a:tc>
                <a:tc>
                  <a:txBody>
                    <a:bodyPr/>
                    <a:lstStyle/>
                    <a:p>
                      <a:pPr>
                        <a:buNone/>
                      </a:pPr>
                      <a:r>
                        <a:rPr lang="zh-CN" altLang="en-US" sz="1800">
                          <a:sym typeface="+mn-ea"/>
                        </a:rPr>
                        <a:t>who, which, when, what, where, how</a:t>
                      </a:r>
                      <a:endParaRPr lang="zh-CN" altLang="en-US"/>
                    </a:p>
                  </a:txBody>
                  <a:tcPr/>
                </a:tc>
                <a:extLst>
                  <a:ext uri="{0D108BD9-81ED-4DB2-BD59-A6C34878D82A}">
                    <a16:rowId xmlns:a16="http://schemas.microsoft.com/office/drawing/2014/main" val="10008"/>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简化的词性标记集</a:t>
            </a:r>
            <a:endParaRPr lang="zh-CN">
              <a:sym typeface="+mn-ea"/>
            </a:endParaRPr>
          </a:p>
        </p:txBody>
      </p:sp>
      <p:sp>
        <p:nvSpPr>
          <p:cNvPr id="3" name="内容占位符 2"/>
          <p:cNvSpPr>
            <a:spLocks noGrp="1"/>
          </p:cNvSpPr>
          <p:nvPr>
            <p:ph idx="1"/>
          </p:nvPr>
        </p:nvSpPr>
        <p:spPr>
          <a:xfrm>
            <a:off x="2152650" y="1137285"/>
            <a:ext cx="7886700" cy="5552440"/>
          </a:xfrm>
          <a:solidFill>
            <a:schemeClr val="bg2"/>
          </a:solidFill>
        </p:spPr>
        <p:txBody>
          <a:bodyPr>
            <a:normAutofit fontScale="92500" lnSpcReduction="10000"/>
          </a:bodyPr>
          <a:lstStyle/>
          <a:p>
            <a:pPr marL="0" indent="0">
              <a:buNone/>
            </a:pP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&gt;&gt;&gt; tag_fd = nltk.FreqDist(tag for (word, tag) in brown_news_tagged)</a:t>
            </a:r>
          </a:p>
          <a:p>
            <a:pPr marL="0" indent="0">
              <a:buNone/>
            </a:pP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&gt;&gt;&gt; tag_fd.keys()</a:t>
            </a:r>
          </a:p>
          <a:p>
            <a:pPr marL="0" indent="0">
              <a:buNone/>
            </a:pP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['N', 'P', 'DET', 'NP', 'V', 'ADJ', ',', '.', 'CNJ', 'PRO', 'ADV',  ...]</a:t>
            </a:r>
          </a:p>
          <a:p>
            <a:pPr marL="0" indent="457200">
              <a:buNone/>
            </a:pPr>
            <a:r>
              <a:rPr lang="zh-CN" altLang="en-US">
                <a:solidFill>
                  <a:schemeClr val="tx1">
                    <a:lumMod val="50000"/>
                  </a:schemeClr>
                </a:solidFill>
                <a:effectLst/>
                <a:latin typeface="Times New Roman" panose="02020603050405020304" pitchFamily="18" charset="0"/>
                <a:ea typeface="宋体" panose="02010600030101010101" pitchFamily="2" charset="-122"/>
                <a:sym typeface="+mn-ea"/>
              </a:rPr>
              <a:t>可以使用</a:t>
            </a: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使用 tag_fd.plot(cumulative=True)为上面显示的频率分布绘图</a:t>
            </a:r>
            <a:r>
              <a:rPr lang="zh-CN" altLang="en-US">
                <a:solidFill>
                  <a:schemeClr val="tx1">
                    <a:lumMod val="50000"/>
                  </a:schemeClr>
                </a:solidFill>
                <a:effectLst/>
                <a:latin typeface="Times New Roman" panose="02020603050405020304" pitchFamily="18" charset="0"/>
                <a:ea typeface="宋体" panose="02010600030101010101" pitchFamily="2" charset="-122"/>
                <a:sym typeface="+mn-ea"/>
              </a:rPr>
              <a:t>。</a:t>
            </a:r>
          </a:p>
          <a:p>
            <a:pPr marL="0" indent="457200">
              <a:buNone/>
            </a:pPr>
            <a:r>
              <a:rPr lang="zh-CN" altLang="en-US">
                <a:solidFill>
                  <a:schemeClr val="tx1">
                    <a:lumMod val="50000"/>
                  </a:schemeClr>
                </a:solidFill>
                <a:effectLst/>
                <a:latin typeface="Times New Roman" panose="02020603050405020304" pitchFamily="18" charset="0"/>
                <a:ea typeface="宋体" panose="02010600030101010101" pitchFamily="2" charset="-122"/>
                <a:sym typeface="+mn-ea"/>
              </a:rPr>
              <a:t>我们可以使用这些标记进行强有力的搜索，结合图形化的 POS 一致性工具 nltk.app.concordance()。用它来寻找任一词和 POS 标记的组合，如：N N N N, hit/VD, hit/VN或 the ADJ man。</a:t>
            </a:r>
          </a:p>
          <a:p>
            <a:pPr marL="0" indent="0">
              <a:buNone/>
            </a:pPr>
            <a:endParaRPr lang="zh-CN" altLang="en-US">
              <a:solidFill>
                <a:schemeClr val="tx1">
                  <a:lumMod val="50000"/>
                </a:schemeClr>
              </a:solidFill>
              <a:effectLst/>
              <a:latin typeface="Times New Roman" panose="02020603050405020304" pitchFamily="18" charset="0"/>
              <a:ea typeface="宋体" panose="02010600030101010101" pitchFamily="2"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名词</a:t>
            </a:r>
          </a:p>
        </p:txBody>
      </p:sp>
      <p:sp>
        <p:nvSpPr>
          <p:cNvPr id="3" name="内容占位符 2"/>
          <p:cNvSpPr>
            <a:spLocks noGrp="1"/>
          </p:cNvSpPr>
          <p:nvPr>
            <p:ph idx="1"/>
          </p:nvPr>
        </p:nvSpPr>
        <p:spPr>
          <a:xfrm>
            <a:off x="2152650" y="1137285"/>
            <a:ext cx="7886700" cy="5552440"/>
          </a:xfrm>
          <a:solidFill>
            <a:schemeClr val="bg2"/>
          </a:solidFill>
        </p:spPr>
        <p:txBody>
          <a:bodyPr>
            <a:normAutofit fontScale="92500" lnSpcReduction="20000"/>
          </a:bodyPr>
          <a:lstStyle/>
          <a:p>
            <a:pPr marL="0" indent="0">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名词</a:t>
            </a:r>
          </a:p>
          <a:p>
            <a:pPr marL="0" indent="558800">
              <a:buNone/>
              <a:extLst>
                <a:ext uri="{35155182-B16C-46BC-9424-99874614C6A1}">
                  <wpsdc:indentchars xmlns="" xmlns:wpsdc="http://www.wps.cn/officeDocument/2017/drawingmlCustomData" val="200" checksum="1956455923"/>
                </a:ext>
              </a:extLst>
            </a:pPr>
            <a:r>
              <a:rPr lang="zh-CN" altLang="en-US" sz="2200">
                <a:solidFill>
                  <a:schemeClr val="tx1">
                    <a:lumMod val="50000"/>
                  </a:schemeClr>
                </a:solidFill>
                <a:latin typeface="Times New Roman" panose="02020603050405020304" pitchFamily="18" charset="0"/>
                <a:ea typeface="宋体" panose="02010600030101010101" pitchFamily="2" charset="-122"/>
              </a:rPr>
              <a:t>名词一般指的是人、地点、事情或概念，例如：女人、苏格兰、图书、情报。名词可能出现在限定词和形容词之后，可以是动词的主语或宾语，如下表所示。</a:t>
            </a:r>
          </a:p>
          <a:p>
            <a:pPr marL="0" indent="558800">
              <a:buNone/>
              <a:extLst>
                <a:ext uri="{35155182-B16C-46BC-9424-99874614C6A1}">
                  <wpsdc:indentchars xmlns="" xmlns:wpsdc="http://www.wps.cn/officeDocument/2017/drawingmlCustomData" val="200" checksum="1956455923"/>
                </a:ext>
              </a:extLst>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558800">
              <a:buNone/>
              <a:extLst>
                <a:ext uri="{35155182-B16C-46BC-9424-99874614C6A1}">
                  <wpsdc:indentchars xmlns="" xmlns:wpsdc="http://www.wps.cn/officeDocument/2017/drawingmlCustomData" val="200" checksum="1956455923"/>
                </a:ext>
              </a:extLst>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558800">
              <a:buNone/>
              <a:extLst>
                <a:ext uri="{35155182-B16C-46BC-9424-99874614C6A1}">
                  <wpsdc:indentchars xmlns="" xmlns:wpsdc="http://www.wps.cn/officeDocument/2017/drawingmlCustomData" val="200" checksum="1956455923"/>
                </a:ext>
              </a:extLst>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558800">
              <a:buNone/>
              <a:extLst>
                <a:ext uri="{35155182-B16C-46BC-9424-99874614C6A1}">
                  <wpsdc:indentchars xmlns="" xmlns:wpsdc="http://www.wps.cn/officeDocument/2017/drawingmlCustomData" val="200" checksum="1956455923"/>
                </a:ext>
              </a:extLst>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558800">
              <a:buNone/>
              <a:extLst>
                <a:ext uri="{35155182-B16C-46BC-9424-99874614C6A1}">
                  <wpsdc:indentchars xmlns="" xmlns:wpsdc="http://www.wps.cn/officeDocument/2017/drawingmlCustomData" val="200" checksum="1956455923"/>
                </a:ext>
              </a:extLst>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558800">
              <a:buNone/>
              <a:extLst>
                <a:ext uri="{35155182-B16C-46BC-9424-99874614C6A1}">
                  <wpsdc:indentchars xmlns="" xmlns:wpsdc="http://www.wps.cn/officeDocument/2017/drawingmlCustomData" val="200" checksum="1956455923"/>
                </a:ext>
              </a:extLst>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558800">
              <a:buNone/>
              <a:extLst>
                <a:ext uri="{35155182-B16C-46BC-9424-99874614C6A1}">
                  <wpsdc:indentchars xmlns="" xmlns:wpsdc="http://www.wps.cn/officeDocument/2017/drawingmlCustomData" val="200" checksum="1956455923"/>
                </a:ext>
              </a:extLst>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558800">
              <a:buNone/>
              <a:extLst>
                <a:ext uri="{35155182-B16C-46BC-9424-99874614C6A1}">
                  <wpsdc:indentchars xmlns="" xmlns:wpsdc="http://www.wps.cn/officeDocument/2017/drawingmlCustomData" val="200" checksum="1956455923"/>
                </a:ext>
              </a:extLst>
            </a:pPr>
            <a:r>
              <a:rPr lang="zh-CN" altLang="en-US" sz="2200">
                <a:solidFill>
                  <a:schemeClr val="tx1">
                    <a:lumMod val="50000"/>
                  </a:schemeClr>
                </a:solidFill>
                <a:latin typeface="Times New Roman" panose="02020603050405020304" pitchFamily="18" charset="0"/>
                <a:ea typeface="宋体" panose="02010600030101010101" pitchFamily="2" charset="-122"/>
              </a:rPr>
              <a:t>简化的名词标记对普通名词是 N，如：书，对专有名词是 NP，如苏格兰。</a:t>
            </a:r>
          </a:p>
        </p:txBody>
      </p:sp>
      <p:graphicFrame>
        <p:nvGraphicFramePr>
          <p:cNvPr id="4" name="表格 3"/>
          <p:cNvGraphicFramePr/>
          <p:nvPr/>
        </p:nvGraphicFramePr>
        <p:xfrm>
          <a:off x="2461896" y="2641600"/>
          <a:ext cx="7268845" cy="2941320"/>
        </p:xfrm>
        <a:graphic>
          <a:graphicData uri="http://schemas.openxmlformats.org/drawingml/2006/table">
            <a:tbl>
              <a:tblPr firstRow="1" bandRow="1">
                <a:tableStyleId>{5C22544A-7EE6-4342-B048-85BDC9FD1C3A}</a:tableStyleId>
              </a:tblPr>
              <a:tblGrid>
                <a:gridCol w="1365250">
                  <a:extLst>
                    <a:ext uri="{9D8B030D-6E8A-4147-A177-3AD203B41FA5}">
                      <a16:colId xmlns:a16="http://schemas.microsoft.com/office/drawing/2014/main" val="20000"/>
                    </a:ext>
                  </a:extLst>
                </a:gridCol>
                <a:gridCol w="2680970">
                  <a:extLst>
                    <a:ext uri="{9D8B030D-6E8A-4147-A177-3AD203B41FA5}">
                      <a16:colId xmlns:a16="http://schemas.microsoft.com/office/drawing/2014/main" val="20001"/>
                    </a:ext>
                  </a:extLst>
                </a:gridCol>
                <a:gridCol w="3222625">
                  <a:extLst>
                    <a:ext uri="{9D8B030D-6E8A-4147-A177-3AD203B41FA5}">
                      <a16:colId xmlns:a16="http://schemas.microsoft.com/office/drawing/2014/main" val="20002"/>
                    </a:ext>
                  </a:extLst>
                </a:gridCol>
              </a:tblGrid>
              <a:tr h="381000">
                <a:tc>
                  <a:txBody>
                    <a:bodyPr/>
                    <a:lstStyle/>
                    <a:p>
                      <a:pPr>
                        <a:buNone/>
                      </a:pPr>
                      <a:r>
                        <a:rPr lang="zh-CN" altLang="en-US"/>
                        <a:t>词  </a:t>
                      </a:r>
                    </a:p>
                  </a:txBody>
                  <a:tcPr/>
                </a:tc>
                <a:tc>
                  <a:txBody>
                    <a:bodyPr/>
                    <a:lstStyle/>
                    <a:p>
                      <a:pPr>
                        <a:buNone/>
                      </a:pPr>
                      <a:r>
                        <a:rPr lang="zh-CN" altLang="en-US" sz="1800">
                          <a:sym typeface="+mn-ea"/>
                        </a:rPr>
                        <a:t>限定词之后</a:t>
                      </a:r>
                      <a:endParaRPr lang="zh-CN" altLang="en-US"/>
                    </a:p>
                  </a:txBody>
                  <a:tcPr/>
                </a:tc>
                <a:tc>
                  <a:txBody>
                    <a:bodyPr/>
                    <a:lstStyle/>
                    <a:p>
                      <a:pPr>
                        <a:buNone/>
                      </a:pPr>
                      <a:r>
                        <a:rPr lang="zh-CN" altLang="en-US" sz="1800">
                          <a:sym typeface="+mn-ea"/>
                        </a:rPr>
                        <a:t>动词的主语</a:t>
                      </a:r>
                      <a:endParaRPr lang="zh-CN" altLang="en-US"/>
                    </a:p>
                  </a:txBody>
                  <a:tcPr/>
                </a:tc>
                <a:extLst>
                  <a:ext uri="{0D108BD9-81ED-4DB2-BD59-A6C34878D82A}">
                    <a16:rowId xmlns:a16="http://schemas.microsoft.com/office/drawing/2014/main" val="10000"/>
                  </a:ext>
                </a:extLst>
              </a:tr>
              <a:tr h="640080">
                <a:tc>
                  <a:txBody>
                    <a:bodyPr/>
                    <a:lstStyle/>
                    <a:p>
                      <a:pPr>
                        <a:buNone/>
                      </a:pPr>
                      <a:r>
                        <a:rPr lang="zh-CN" altLang="en-US"/>
                        <a:t>woman  </a:t>
                      </a:r>
                    </a:p>
                  </a:txBody>
                  <a:tcPr/>
                </a:tc>
                <a:tc>
                  <a:txBody>
                    <a:bodyPr/>
                    <a:lstStyle/>
                    <a:p>
                      <a:pPr>
                        <a:buNone/>
                      </a:pPr>
                      <a:r>
                        <a:rPr lang="zh-CN" altLang="en-US" sz="1800">
                          <a:sym typeface="+mn-ea"/>
                        </a:rPr>
                        <a:t>the woman who I saw yesterday ...</a:t>
                      </a:r>
                      <a:endParaRPr lang="zh-CN" altLang="en-US"/>
                    </a:p>
                  </a:txBody>
                  <a:tcPr/>
                </a:tc>
                <a:tc>
                  <a:txBody>
                    <a:bodyPr/>
                    <a:lstStyle/>
                    <a:p>
                      <a:pPr>
                        <a:buNone/>
                      </a:pPr>
                      <a:r>
                        <a:rPr lang="zh-CN" altLang="en-US" sz="1800">
                          <a:sym typeface="+mn-ea"/>
                        </a:rPr>
                        <a:t>the woman sat down</a:t>
                      </a:r>
                      <a:endParaRPr lang="zh-CN" altLang="en-US"/>
                    </a:p>
                  </a:txBody>
                  <a:tcPr/>
                </a:tc>
                <a:extLst>
                  <a:ext uri="{0D108BD9-81ED-4DB2-BD59-A6C34878D82A}">
                    <a16:rowId xmlns:a16="http://schemas.microsoft.com/office/drawing/2014/main" val="10001"/>
                  </a:ext>
                </a:extLst>
              </a:tr>
              <a:tr h="640080">
                <a:tc>
                  <a:txBody>
                    <a:bodyPr/>
                    <a:lstStyle/>
                    <a:p>
                      <a:pPr>
                        <a:buNone/>
                      </a:pPr>
                      <a:r>
                        <a:rPr lang="zh-CN" altLang="en-US"/>
                        <a:t>Scotland</a:t>
                      </a:r>
                    </a:p>
                  </a:txBody>
                  <a:tcPr/>
                </a:tc>
                <a:tc>
                  <a:txBody>
                    <a:bodyPr/>
                    <a:lstStyle/>
                    <a:p>
                      <a:pPr>
                        <a:buNone/>
                      </a:pPr>
                      <a:r>
                        <a:rPr lang="zh-CN" altLang="en-US"/>
                        <a:t>the Scotland I remember as a child ...</a:t>
                      </a:r>
                    </a:p>
                  </a:txBody>
                  <a:tcPr/>
                </a:tc>
                <a:tc>
                  <a:txBody>
                    <a:bodyPr/>
                    <a:lstStyle/>
                    <a:p>
                      <a:pPr>
                        <a:buNone/>
                      </a:pPr>
                      <a:r>
                        <a:rPr lang="zh-CN" altLang="en-US"/>
                        <a:t>Scotland has five million people</a:t>
                      </a:r>
                    </a:p>
                  </a:txBody>
                  <a:tcPr/>
                </a:tc>
                <a:extLst>
                  <a:ext uri="{0D108BD9-81ED-4DB2-BD59-A6C34878D82A}">
                    <a16:rowId xmlns:a16="http://schemas.microsoft.com/office/drawing/2014/main" val="10002"/>
                  </a:ext>
                </a:extLst>
              </a:tr>
              <a:tr h="381000">
                <a:tc>
                  <a:txBody>
                    <a:bodyPr/>
                    <a:lstStyle/>
                    <a:p>
                      <a:pPr>
                        <a:buNone/>
                      </a:pPr>
                      <a:r>
                        <a:rPr lang="zh-CN" altLang="en-US"/>
                        <a:t>book</a:t>
                      </a:r>
                    </a:p>
                  </a:txBody>
                  <a:tcPr/>
                </a:tc>
                <a:tc>
                  <a:txBody>
                    <a:bodyPr/>
                    <a:lstStyle/>
                    <a:p>
                      <a:pPr>
                        <a:buNone/>
                      </a:pPr>
                      <a:r>
                        <a:rPr lang="zh-CN" altLang="en-US"/>
                        <a:t>the book I bought yesterday ... </a:t>
                      </a:r>
                    </a:p>
                  </a:txBody>
                  <a:tcPr/>
                </a:tc>
                <a:tc>
                  <a:txBody>
                    <a:bodyPr/>
                    <a:lstStyle/>
                    <a:p>
                      <a:pPr>
                        <a:buNone/>
                      </a:pPr>
                      <a:r>
                        <a:rPr lang="zh-CN" altLang="en-US" sz="1800">
                          <a:sym typeface="+mn-ea"/>
                        </a:rPr>
                        <a:t>this book recounts the colonization of Australia</a:t>
                      </a:r>
                      <a:endParaRPr lang="zh-CN" altLang="en-US"/>
                    </a:p>
                  </a:txBody>
                  <a:tcPr/>
                </a:tc>
                <a:extLst>
                  <a:ext uri="{0D108BD9-81ED-4DB2-BD59-A6C34878D82A}">
                    <a16:rowId xmlns:a16="http://schemas.microsoft.com/office/drawing/2014/main" val="10003"/>
                  </a:ext>
                </a:extLst>
              </a:tr>
              <a:tr h="381000">
                <a:tc>
                  <a:txBody>
                    <a:bodyPr/>
                    <a:lstStyle/>
                    <a:p>
                      <a:pPr>
                        <a:buNone/>
                      </a:pPr>
                      <a:r>
                        <a:rPr lang="zh-CN" altLang="en-US"/>
                        <a:t>intelligence</a:t>
                      </a:r>
                    </a:p>
                  </a:txBody>
                  <a:tcPr/>
                </a:tc>
                <a:tc>
                  <a:txBody>
                    <a:bodyPr/>
                    <a:lstStyle/>
                    <a:p>
                      <a:pPr>
                        <a:buNone/>
                      </a:pPr>
                      <a:r>
                        <a:rPr lang="zh-CN" altLang="en-US"/>
                        <a:t>the intelligence displayed by the child ... </a:t>
                      </a:r>
                    </a:p>
                  </a:txBody>
                  <a:tcPr/>
                </a:tc>
                <a:tc>
                  <a:txBody>
                    <a:bodyPr/>
                    <a:lstStyle/>
                    <a:p>
                      <a:pPr>
                        <a:buNone/>
                      </a:pPr>
                      <a:r>
                        <a:rPr lang="zh-CN" altLang="en-US" sz="1800">
                          <a:sym typeface="+mn-ea"/>
                        </a:rPr>
                        <a:t>Mary's intelligence imp ressed her teachers</a:t>
                      </a:r>
                      <a:endParaRPr lang="zh-CN" altLang="en-US"/>
                    </a:p>
                  </a:txBody>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checkerboard(across)">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2"/>
            </p:custDataLst>
          </p:nvPr>
        </p:nvSpPr>
        <p:spPr/>
        <p:txBody>
          <a:bodyPr/>
          <a:lstStyle/>
          <a:p>
            <a:pPr>
              <a:lnSpc>
                <a:spcPct val="100000"/>
              </a:lnSpc>
              <a:buSzPct val="100000"/>
            </a:pPr>
            <a:r>
              <a:rPr lang="zh-CN" altLang="en-US" baseline="0"/>
              <a:t>自然语言处理</a:t>
            </a:r>
          </a:p>
        </p:txBody>
      </p:sp>
      <p:sp>
        <p:nvSpPr>
          <p:cNvPr id="6" name="副标题 5"/>
          <p:cNvSpPr>
            <a:spLocks noGrp="1"/>
          </p:cNvSpPr>
          <p:nvPr>
            <p:ph type="subTitle" idx="1"/>
            <p:custDataLst>
              <p:tags r:id="rId3"/>
            </p:custDataLst>
          </p:nvPr>
        </p:nvSpPr>
        <p:spPr/>
        <p:txBody>
          <a:bodyPr/>
          <a:lstStyle/>
          <a:p>
            <a:pPr>
              <a:buSzPct val="110000"/>
            </a:pPr>
            <a:r>
              <a:rPr lang="zh-CN" altLang="en-US" baseline="0"/>
              <a:t>     </a:t>
            </a:r>
            <a:r>
              <a:rPr lang="en-US" altLang="zh-CN" baseline="0"/>
              <a:t>——</a:t>
            </a:r>
            <a:r>
              <a:rPr lang="zh-CN" altLang="zh-CN" baseline="0"/>
              <a:t>分类和标注词汇</a:t>
            </a:r>
            <a:r>
              <a:rPr lang="zh-CN" altLang="en-US" baseline="0"/>
              <a:t>  </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normAutofit fontScale="90000"/>
          </a:bodyPr>
          <a:lstStyle/>
          <a:p>
            <a:r>
              <a:rPr lang="en-US" altLang="zh-CN">
                <a:sym typeface="+mn-ea"/>
              </a:rPr>
              <a:t>5.2</a:t>
            </a:r>
            <a:r>
              <a:rPr lang="zh-CN" altLang="en-US">
                <a:sym typeface="+mn-ea"/>
              </a:rPr>
              <a:t> 标注语料库</a:t>
            </a:r>
            <a:r>
              <a:rPr lang="en-US" altLang="zh-CN">
                <a:sym typeface="+mn-ea"/>
              </a:rPr>
              <a:t>-</a:t>
            </a:r>
            <a:r>
              <a:rPr lang="zh-CN" altLang="en-US">
                <a:sym typeface="+mn-ea"/>
              </a:rPr>
              <a:t>名词</a:t>
            </a:r>
            <a:br>
              <a:rPr lang="zh-CN" altLang="en-US">
                <a:sym typeface="+mn-ea"/>
              </a:rPr>
            </a:br>
            <a:endParaRPr lang="zh-CN"/>
          </a:p>
        </p:txBody>
      </p:sp>
      <p:sp>
        <p:nvSpPr>
          <p:cNvPr id="3" name="内容占位符 2"/>
          <p:cNvSpPr>
            <a:spLocks noGrp="1"/>
          </p:cNvSpPr>
          <p:nvPr>
            <p:ph idx="1"/>
          </p:nvPr>
        </p:nvSpPr>
        <p:spPr>
          <a:xfrm>
            <a:off x="2152650" y="1137285"/>
            <a:ext cx="7886700" cy="5552440"/>
          </a:xfrm>
          <a:solidFill>
            <a:schemeClr val="bg2"/>
          </a:solidFill>
        </p:spPr>
        <p:txBody>
          <a:bodyPr>
            <a:normAutofit fontScale="92500" lnSpcReduction="10000"/>
          </a:bodyPr>
          <a:lstStyle/>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检查一些已标注的文本，看看哪些词类出现在一个名词前，频率最高的在最前面。</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首先，我们构建一个双连词链表，它的成员是它们自己的词-标记对，例如：(('The', 'DET')，('Fulton', 'NP'))和(('Fulton', 'NP')，('County', 'N'))。然后，我们构建了一个双连词的标记部分的 FreqDist。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word_tag_pairs = nltk.bigrams(brown_news_tagged)</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list(nltk.FreqDist(a[1] for (a, b) in word_tag_pairs if b[1] == 'N'))</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['DET', 'ADJ', 'N', 'P', 'NP', 'NUM', 'V', 'PRO', 'CNJ', '.', ',', 'VG', 'VN', ...]</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这证实了：名词出现在限定词和形容词之后，包括数字形容词（数词，标注为 NUM）。</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动词</a:t>
            </a:r>
            <a:endParaRPr lang="zh-CN"/>
          </a:p>
        </p:txBody>
      </p:sp>
      <p:sp>
        <p:nvSpPr>
          <p:cNvPr id="3" name="内容占位符 2"/>
          <p:cNvSpPr>
            <a:spLocks noGrp="1"/>
          </p:cNvSpPr>
          <p:nvPr>
            <p:ph idx="1"/>
          </p:nvPr>
        </p:nvSpPr>
        <p:spPr>
          <a:xfrm>
            <a:off x="2152650" y="1137285"/>
            <a:ext cx="7886700" cy="5552440"/>
          </a:xfrm>
          <a:solidFill>
            <a:schemeClr val="bg2"/>
          </a:solidFill>
        </p:spPr>
        <p:txBody>
          <a:bodyPr>
            <a:normAutofit fontScale="85000" lnSpcReduction="20000"/>
          </a:bodyPr>
          <a:lstStyle/>
          <a:p>
            <a:pPr marL="0" indent="0">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动词</a:t>
            </a:r>
          </a:p>
          <a:p>
            <a:pPr marL="0" indent="609600">
              <a:lnSpc>
                <a:spcPct val="105000"/>
              </a:lnSpc>
              <a:buNone/>
              <a:extLst>
                <a:ext uri="{35155182-B16C-46BC-9424-99874614C6A1}">
                  <wpsdc:indentchars xmlns="" xmlns:wpsdc="http://www.wps.cn/officeDocument/2017/drawingmlCustomData" val="200" checksum="4158780845"/>
                </a:ext>
              </a:extLst>
            </a:pPr>
            <a:r>
              <a:rPr lang="zh-CN" altLang="en-US">
                <a:solidFill>
                  <a:schemeClr val="tx1">
                    <a:lumMod val="50000"/>
                  </a:schemeClr>
                </a:solidFill>
                <a:latin typeface="Times New Roman" panose="02020603050405020304" pitchFamily="18" charset="0"/>
                <a:ea typeface="宋体" panose="02010600030101010101" pitchFamily="2" charset="-122"/>
              </a:rPr>
              <a:t>动词是用来描述事件和行动的词，例如：fall 和 eat，如下表所示。在一个句子中，动词通常表示涉及一个或多个名词短语所指示物的关系。</a:t>
            </a:r>
          </a:p>
          <a:p>
            <a:pPr marL="0" indent="558800">
              <a:lnSpc>
                <a:spcPct val="105000"/>
              </a:lnSpc>
              <a:buNone/>
              <a:extLst>
                <a:ext uri="{35155182-B16C-46BC-9424-99874614C6A1}">
                  <wpsdc:indentchars xmlns="" xmlns:wpsdc="http://www.wps.cn/officeDocument/2017/drawingmlCustomData" val="200" checksum="1956455923"/>
                </a:ext>
              </a:extLst>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a:p>
            <a:pPr marL="0" indent="508000">
              <a:lnSpc>
                <a:spcPct val="105000"/>
              </a:lnSpc>
              <a:buNone/>
              <a:extLst>
                <a:ext uri="{35155182-B16C-46BC-9424-99874614C6A1}">
                  <wpsdc:indentchars xmlns="" xmlns:wpsdc="http://www.wps.cn/officeDocument/2017/drawingmlCustomData" val="200" checksum="282533468"/>
                </a:ext>
              </a:extLst>
            </a:pPr>
            <a:endParaRPr lang="zh-CN" altLang="en-US" sz="2000">
              <a:solidFill>
                <a:schemeClr val="tx1">
                  <a:lumMod val="50000"/>
                </a:schemeClr>
              </a:solidFill>
              <a:latin typeface="Times New Roman" panose="02020603050405020304" pitchFamily="18" charset="0"/>
              <a:ea typeface="宋体" panose="02010600030101010101" pitchFamily="2" charset="-122"/>
            </a:endParaRPr>
          </a:p>
          <a:p>
            <a:pPr marL="0" indent="508000">
              <a:lnSpc>
                <a:spcPct val="105000"/>
              </a:lnSpc>
              <a:buNone/>
              <a:extLst>
                <a:ext uri="{35155182-B16C-46BC-9424-99874614C6A1}">
                  <wpsdc:indentchars xmlns="" xmlns:wpsdc="http://www.wps.cn/officeDocument/2017/drawingmlCustomData" val="200" checksum="282533468"/>
                </a:ext>
              </a:extLst>
            </a:pPr>
            <a:endParaRPr lang="zh-CN" altLang="en-US" sz="2000">
              <a:solidFill>
                <a:schemeClr val="tx1">
                  <a:lumMod val="50000"/>
                </a:schemeClr>
              </a:solidFill>
              <a:latin typeface="Times New Roman" panose="02020603050405020304" pitchFamily="18" charset="0"/>
              <a:ea typeface="宋体" panose="02010600030101010101" pitchFamily="2" charset="-122"/>
            </a:endParaRPr>
          </a:p>
          <a:p>
            <a:pPr marL="0" indent="609600">
              <a:lnSpc>
                <a:spcPct val="105000"/>
              </a:lnSpc>
              <a:buNone/>
              <a:extLst>
                <a:ext uri="{35155182-B16C-46BC-9424-99874614C6A1}">
                  <wpsdc:indentchars xmlns="" xmlns:wpsdc="http://www.wps.cn/officeDocument/2017/drawingmlCustomData" val="200" checksum="4158780845"/>
                </a:ext>
              </a:extLst>
            </a:pPr>
            <a:r>
              <a:rPr lang="zh-CN" altLang="en-US">
                <a:solidFill>
                  <a:schemeClr val="tx1">
                    <a:lumMod val="50000"/>
                  </a:schemeClr>
                </a:solidFill>
                <a:latin typeface="Times New Roman" panose="02020603050405020304" pitchFamily="18" charset="0"/>
                <a:ea typeface="宋体" panose="02010600030101010101" pitchFamily="2" charset="-122"/>
              </a:rPr>
              <a:t>按频率排序所有动词，得到新闻文本中最常见的动词是什么：</a:t>
            </a:r>
          </a:p>
          <a:p>
            <a:pPr marL="0" indent="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wsj = nltk.corpus.treebank.tagged_words(simplify_tags=True)</a:t>
            </a:r>
          </a:p>
          <a:p>
            <a:pPr marL="0" indent="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word_tag_fd = nltk.FreqDist(wsj)</a:t>
            </a:r>
          </a:p>
          <a:p>
            <a:pPr marL="0" indent="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[word + "/" + tag for (word, tag) in word_tag_fd if tag.startswith('V')]</a:t>
            </a:r>
          </a:p>
        </p:txBody>
      </p:sp>
      <p:graphicFrame>
        <p:nvGraphicFramePr>
          <p:cNvPr id="4" name="表格 3"/>
          <p:cNvGraphicFramePr/>
          <p:nvPr/>
        </p:nvGraphicFramePr>
        <p:xfrm>
          <a:off x="2627630" y="2554605"/>
          <a:ext cx="6936740" cy="1143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873250">
                  <a:extLst>
                    <a:ext uri="{9D8B030D-6E8A-4147-A177-3AD203B41FA5}">
                      <a16:colId xmlns:a16="http://schemas.microsoft.com/office/drawing/2014/main" val="20001"/>
                    </a:ext>
                  </a:extLst>
                </a:gridCol>
                <a:gridCol w="4377690">
                  <a:extLst>
                    <a:ext uri="{9D8B030D-6E8A-4147-A177-3AD203B41FA5}">
                      <a16:colId xmlns:a16="http://schemas.microsoft.com/office/drawing/2014/main" val="20002"/>
                    </a:ext>
                  </a:extLst>
                </a:gridCol>
              </a:tblGrid>
              <a:tr h="381000">
                <a:tc>
                  <a:txBody>
                    <a:bodyPr/>
                    <a:lstStyle/>
                    <a:p>
                      <a:pPr>
                        <a:buNone/>
                      </a:pPr>
                      <a:r>
                        <a:rPr lang="zh-CN" altLang="en-US"/>
                        <a:t>词  </a:t>
                      </a:r>
                    </a:p>
                  </a:txBody>
                  <a:tcPr/>
                </a:tc>
                <a:tc>
                  <a:txBody>
                    <a:bodyPr/>
                    <a:lstStyle/>
                    <a:p>
                      <a:pPr>
                        <a:buNone/>
                      </a:pPr>
                      <a:r>
                        <a:rPr lang="zh-CN" altLang="en-US" sz="1800">
                          <a:sym typeface="+mn-ea"/>
                        </a:rPr>
                        <a:t>例子</a:t>
                      </a:r>
                      <a:endParaRPr lang="zh-CN" altLang="en-US"/>
                    </a:p>
                  </a:txBody>
                  <a:tcPr/>
                </a:tc>
                <a:tc>
                  <a:txBody>
                    <a:bodyPr/>
                    <a:lstStyle/>
                    <a:p>
                      <a:pPr>
                        <a:buNone/>
                      </a:pPr>
                      <a:r>
                        <a:rPr lang="zh-CN" altLang="en-US" sz="1800">
                          <a:sym typeface="+mn-ea"/>
                        </a:rPr>
                        <a:t>修饰符与修饰语（斜体字）</a:t>
                      </a:r>
                      <a:endParaRPr lang="zh-CN" altLang="en-US"/>
                    </a:p>
                  </a:txBody>
                  <a:tcPr/>
                </a:tc>
                <a:extLst>
                  <a:ext uri="{0D108BD9-81ED-4DB2-BD59-A6C34878D82A}">
                    <a16:rowId xmlns:a16="http://schemas.microsoft.com/office/drawing/2014/main" val="10000"/>
                  </a:ext>
                </a:extLst>
              </a:tr>
              <a:tr h="381000">
                <a:tc>
                  <a:txBody>
                    <a:bodyPr/>
                    <a:lstStyle/>
                    <a:p>
                      <a:pPr>
                        <a:buNone/>
                      </a:pPr>
                      <a:r>
                        <a:rPr lang="zh-CN" altLang="en-US">
                          <a:latin typeface="Times New Roman" panose="02020603050405020304" pitchFamily="18" charset="0"/>
                        </a:rPr>
                        <a:t>fall </a:t>
                      </a:r>
                    </a:p>
                  </a:txBody>
                  <a:tcPr/>
                </a:tc>
                <a:tc>
                  <a:txBody>
                    <a:bodyPr/>
                    <a:lstStyle/>
                    <a:p>
                      <a:pPr>
                        <a:buNone/>
                      </a:pPr>
                      <a:r>
                        <a:rPr lang="zh-CN" altLang="en-US" sz="1800">
                          <a:latin typeface="Times New Roman" panose="02020603050405020304" pitchFamily="18" charset="0"/>
                          <a:sym typeface="+mn-ea"/>
                        </a:rPr>
                        <a:t>Rome fell</a:t>
                      </a:r>
                    </a:p>
                  </a:txBody>
                  <a:tcPr/>
                </a:tc>
                <a:tc>
                  <a:txBody>
                    <a:bodyPr/>
                    <a:lstStyle/>
                    <a:p>
                      <a:pPr>
                        <a:buNone/>
                      </a:pPr>
                      <a:r>
                        <a:rPr lang="zh-CN" altLang="en-US">
                          <a:latin typeface="Times New Roman" panose="02020603050405020304" pitchFamily="18" charset="0"/>
                        </a:rPr>
                        <a:t>Dot com stocks </a:t>
                      </a:r>
                      <a:r>
                        <a:rPr lang="zh-CN" altLang="en-US" i="1">
                          <a:latin typeface="Times New Roman" panose="02020603050405020304" pitchFamily="18" charset="0"/>
                        </a:rPr>
                        <a:t>suddenly</a:t>
                      </a:r>
                      <a:r>
                        <a:rPr lang="zh-CN" altLang="en-US">
                          <a:latin typeface="Times New Roman" panose="02020603050405020304" pitchFamily="18" charset="0"/>
                        </a:rPr>
                        <a:t> fell like a stone</a:t>
                      </a:r>
                    </a:p>
                  </a:txBody>
                  <a:tcPr/>
                </a:tc>
                <a:extLst>
                  <a:ext uri="{0D108BD9-81ED-4DB2-BD59-A6C34878D82A}">
                    <a16:rowId xmlns:a16="http://schemas.microsoft.com/office/drawing/2014/main" val="10001"/>
                  </a:ext>
                </a:extLst>
              </a:tr>
              <a:tr h="381000">
                <a:tc>
                  <a:txBody>
                    <a:bodyPr/>
                    <a:lstStyle/>
                    <a:p>
                      <a:pPr>
                        <a:buNone/>
                      </a:pPr>
                      <a:r>
                        <a:rPr lang="zh-CN" altLang="en-US">
                          <a:latin typeface="Times New Roman" panose="02020603050405020304" pitchFamily="18" charset="0"/>
                        </a:rPr>
                        <a:t>eat </a:t>
                      </a:r>
                    </a:p>
                  </a:txBody>
                  <a:tcPr/>
                </a:tc>
                <a:tc>
                  <a:txBody>
                    <a:bodyPr/>
                    <a:lstStyle/>
                    <a:p>
                      <a:pPr>
                        <a:buNone/>
                      </a:pPr>
                      <a:r>
                        <a:rPr lang="zh-CN" altLang="en-US" sz="1800">
                          <a:latin typeface="Times New Roman" panose="02020603050405020304" pitchFamily="18" charset="0"/>
                          <a:sym typeface="+mn-ea"/>
                        </a:rPr>
                        <a:t>Mice eat cheese</a:t>
                      </a:r>
                    </a:p>
                  </a:txBody>
                  <a:tcPr/>
                </a:tc>
                <a:tc>
                  <a:txBody>
                    <a:bodyPr/>
                    <a:lstStyle/>
                    <a:p>
                      <a:pPr>
                        <a:buNone/>
                      </a:pPr>
                      <a:r>
                        <a:rPr lang="zh-CN" altLang="en-US">
                          <a:latin typeface="Times New Roman" panose="02020603050405020304" pitchFamily="18" charset="0"/>
                        </a:rPr>
                        <a:t>John ate the pizza </a:t>
                      </a:r>
                      <a:r>
                        <a:rPr lang="zh-CN" altLang="en-US" i="1">
                          <a:latin typeface="Times New Roman" panose="02020603050405020304" pitchFamily="18" charset="0"/>
                        </a:rPr>
                        <a:t>with</a:t>
                      </a:r>
                      <a:r>
                        <a:rPr lang="zh-CN" altLang="en-US">
                          <a:latin typeface="Times New Roman" panose="02020603050405020304" pitchFamily="18" charset="0"/>
                        </a:rPr>
                        <a:t> gusto</a:t>
                      </a:r>
                    </a:p>
                  </a:txBody>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normAutofit/>
          </a:bodyPr>
          <a:lstStyle/>
          <a:p>
            <a:r>
              <a:rPr lang="en-US" altLang="zh-CN">
                <a:sym typeface="+mn-ea"/>
              </a:rPr>
              <a:t>5.2</a:t>
            </a:r>
            <a:r>
              <a:rPr lang="zh-CN" altLang="en-US">
                <a:sym typeface="+mn-ea"/>
              </a:rPr>
              <a:t> 标注语料库</a:t>
            </a:r>
            <a:r>
              <a:rPr lang="en-US" altLang="zh-CN">
                <a:sym typeface="+mn-ea"/>
              </a:rPr>
              <a:t>-</a:t>
            </a:r>
            <a:r>
              <a:rPr lang="zh-CN" altLang="en-US">
                <a:sym typeface="+mn-ea"/>
              </a:rPr>
              <a:t>动词</a:t>
            </a:r>
          </a:p>
        </p:txBody>
      </p:sp>
      <p:sp>
        <p:nvSpPr>
          <p:cNvPr id="3" name="内容占位符 2"/>
          <p:cNvSpPr>
            <a:spLocks noGrp="1"/>
          </p:cNvSpPr>
          <p:nvPr>
            <p:ph idx="1"/>
          </p:nvPr>
        </p:nvSpPr>
        <p:spPr>
          <a:xfrm>
            <a:off x="2152650" y="1137285"/>
            <a:ext cx="7886700" cy="5552440"/>
          </a:xfrm>
          <a:solidFill>
            <a:schemeClr val="bg2"/>
          </a:solidFill>
        </p:spPr>
        <p:txBody>
          <a:bodyPr>
            <a:normAutofit fontScale="92500" lnSpcReduction="20000"/>
          </a:bodyPr>
          <a:lstStyle/>
          <a:p>
            <a:pPr marL="0" indent="45720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请注意，频率分布中计算的项目是词-标记对。由于词汇和标记是成对的，我们可以把词作作为条件，标记作为事件，使用条件-事件对的链表初始化一个条件频率分布。这让我们看到了一个给定的词的标记的频率顺序列表。</a:t>
            </a:r>
          </a:p>
          <a:p>
            <a:pPr marL="0" indent="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cfd1 = nltk.ConditionalFreqDist(wsj)</a:t>
            </a:r>
          </a:p>
          <a:p>
            <a:pPr marL="0" indent="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cfd1['yield'].keys()</a:t>
            </a:r>
          </a:p>
          <a:p>
            <a:pPr marL="0" indent="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['V', 'N']</a:t>
            </a:r>
          </a:p>
          <a:p>
            <a:pPr marL="0" indent="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cfd1['cut'].keys()</a:t>
            </a:r>
          </a:p>
          <a:p>
            <a:pPr marL="0" indent="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['V', 'VD', 'N', 'VN']</a:t>
            </a:r>
          </a:p>
          <a:p>
            <a:pPr marL="0" indent="45720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也可以颠倒配对的顺序，这样标记作为条件，词汇作为事件。现在我们可以看到对于给定标记</a:t>
            </a:r>
            <a:r>
              <a:rPr lang="zh-CN" altLang="en-US">
                <a:solidFill>
                  <a:schemeClr val="tx1">
                    <a:lumMod val="50000"/>
                  </a:schemeClr>
                </a:solidFill>
                <a:latin typeface="Times New Roman" panose="02020603050405020304" pitchFamily="18" charset="0"/>
                <a:ea typeface="宋体" panose="02010600030101010101" pitchFamily="2" charset="-122"/>
                <a:sym typeface="+mn-ea"/>
              </a:rPr>
              <a:t>的</a:t>
            </a:r>
            <a:r>
              <a:rPr lang="zh-CN" altLang="en-US">
                <a:solidFill>
                  <a:schemeClr val="tx1">
                    <a:lumMod val="50000"/>
                  </a:schemeClr>
                </a:solidFill>
                <a:latin typeface="Times New Roman" panose="02020603050405020304" pitchFamily="18" charset="0"/>
                <a:ea typeface="宋体" panose="02010600030101010101" pitchFamily="2" charset="-122"/>
              </a:rPr>
              <a:t>可能词。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动词</a:t>
            </a:r>
            <a:endParaRPr lang="zh-CN"/>
          </a:p>
        </p:txBody>
      </p:sp>
      <p:sp>
        <p:nvSpPr>
          <p:cNvPr id="3" name="内容占位符 2"/>
          <p:cNvSpPr>
            <a:spLocks noGrp="1"/>
          </p:cNvSpPr>
          <p:nvPr>
            <p:ph idx="1"/>
          </p:nvPr>
        </p:nvSpPr>
        <p:spPr>
          <a:xfrm>
            <a:off x="2152650" y="1137285"/>
            <a:ext cx="7886700" cy="5552440"/>
          </a:xfrm>
          <a:solidFill>
            <a:schemeClr val="bg2"/>
          </a:solidFill>
        </p:spPr>
        <p:txBody>
          <a:bodyPr>
            <a:normAutofit fontScale="85000" lnSpcReduction="20000"/>
          </a:bodyPr>
          <a:lstStyle/>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cfd2 = nltk.ConditionalFreqDist((tag, word) for (word, tag) in wsj)</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cfd2['VN'].keys()</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['been', 'expected', 'made', 'compared', 'based', 'priced', 'used', 'sold','named', 'designed', 'held', 'fined', 'taken', 'paid', 'traded', 'said', ...]</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要弄清 VD（过去式）和 VN（过去分词）之间的区别，让我们找到可以同是 VD 和 VN 的词汇，看看它们周围的文字的情况：</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[w for w in cfd1.conditions() if 'VD' in cfd1[w] and 'VN' in cfd1[w]]</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['Asked', 'accelerated', 'accepted', 'accused', 'acquired', 'added', 'adopted',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动词</a:t>
            </a:r>
            <a:endParaRPr lang="zh-CN"/>
          </a:p>
        </p:txBody>
      </p:sp>
      <p:sp>
        <p:nvSpPr>
          <p:cNvPr id="3" name="内容占位符 2"/>
          <p:cNvSpPr>
            <a:spLocks noGrp="1"/>
          </p:cNvSpPr>
          <p:nvPr>
            <p:ph idx="1"/>
          </p:nvPr>
        </p:nvSpPr>
        <p:spPr>
          <a:xfrm>
            <a:off x="2152650" y="1137285"/>
            <a:ext cx="7886700" cy="5552440"/>
          </a:xfrm>
          <a:solidFill>
            <a:schemeClr val="bg2"/>
          </a:solidFill>
        </p:spPr>
        <p:txBody>
          <a:bodyPr>
            <a:normAutofit lnSpcReduction="10000"/>
          </a:bodyPr>
          <a:lstStyle/>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idx1 = wsj.index(('kicked', 'VD'))</a:t>
            </a: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wsj[idx1-4:idx1+1]</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[('While', 'P'), ('program', 'N'), ('trades', '('kicked', 'VD')]</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idx2 = wsj.index(('kicked', 'VN'))</a:t>
            </a:r>
            <a:endParaRPr lang="zh-CN" altLang="en-US">
              <a:solidFill>
                <a:schemeClr val="tx1">
                  <a:lumMod val="50000"/>
                </a:schemeClr>
              </a:solidFill>
              <a:latin typeface="Times New Roman" panose="02020603050405020304" pitchFamily="18" charset="0"/>
              <a:ea typeface="宋体" panose="02010600030101010101" pitchFamily="2" charset="-122"/>
              <a:sym typeface="+mn-ea"/>
            </a:endParaRP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wsj[idx2-4:idx2+1]</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[('head', 'N'), ('of', 'P'), ('state', 'N'), ('has', 'V'), ('kicked', 'VN')]</a:t>
            </a:r>
          </a:p>
          <a:p>
            <a:pPr marL="0" indent="457200">
              <a:buNone/>
            </a:pPr>
            <a:r>
              <a:rPr lang="zh-CN" altLang="en-US">
                <a:solidFill>
                  <a:schemeClr val="tx1">
                    <a:lumMod val="50000"/>
                  </a:schemeClr>
                </a:solidFill>
                <a:latin typeface="Times New Roman" panose="02020603050405020304" pitchFamily="18" charset="0"/>
                <a:ea typeface="宋体" panose="02010600030101010101" pitchFamily="2" charset="-122"/>
              </a:rPr>
              <a:t>通过 cfd2['VN'].keys()指定一个过去分词的链表，尝试收集所有直接在链表中项目前面的词-标记对。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7054" y="1162869"/>
            <a:ext cx="11757891" cy="5621240"/>
          </a:xfrm>
          <a:solidFill>
            <a:schemeClr val="bg2"/>
          </a:solidFill>
        </p:spPr>
        <p:txBody>
          <a:bodyPr>
            <a:noAutofit/>
          </a:bodyPr>
          <a:lstStyle/>
          <a:p>
            <a:pPr marL="0" indent="0">
              <a:buNone/>
            </a:pPr>
            <a:r>
              <a:rPr lang="zh-CN" altLang="en-US" dirty="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形容词和副词</a:t>
            </a:r>
          </a:p>
          <a:p>
            <a:pPr marL="0" indent="457200">
              <a:lnSpc>
                <a:spcPct val="100000"/>
              </a:lnSpc>
              <a:buNone/>
            </a:pPr>
            <a:r>
              <a:rPr lang="zh-CN" altLang="en-US" dirty="0">
                <a:solidFill>
                  <a:schemeClr val="tx1">
                    <a:lumMod val="50000"/>
                  </a:schemeClr>
                </a:solidFill>
                <a:latin typeface="Times New Roman" panose="02020603050405020304" pitchFamily="18" charset="0"/>
                <a:ea typeface="宋体" panose="02010600030101010101" pitchFamily="2" charset="-122"/>
              </a:rPr>
              <a:t>另外两个重要的词类是</a:t>
            </a:r>
            <a:r>
              <a:rPr lang="zh-CN" altLang="en-US" b="1" dirty="0">
                <a:solidFill>
                  <a:schemeClr val="tx1">
                    <a:lumMod val="50000"/>
                  </a:schemeClr>
                </a:solidFill>
                <a:latin typeface="Times New Roman" panose="02020603050405020304" pitchFamily="18" charset="0"/>
                <a:ea typeface="宋体" panose="02010600030101010101" pitchFamily="2" charset="-122"/>
              </a:rPr>
              <a:t>形容词</a:t>
            </a:r>
            <a:r>
              <a:rPr lang="zh-CN" altLang="en-US" dirty="0">
                <a:solidFill>
                  <a:schemeClr val="tx1">
                    <a:lumMod val="50000"/>
                  </a:schemeClr>
                </a:solidFill>
                <a:latin typeface="Times New Roman" panose="02020603050405020304" pitchFamily="18" charset="0"/>
                <a:ea typeface="宋体" panose="02010600030101010101" pitchFamily="2" charset="-122"/>
              </a:rPr>
              <a:t>和</a:t>
            </a:r>
            <a:r>
              <a:rPr lang="zh-CN" altLang="en-US" b="1" dirty="0">
                <a:solidFill>
                  <a:schemeClr val="tx1">
                    <a:lumMod val="50000"/>
                  </a:schemeClr>
                </a:solidFill>
                <a:latin typeface="Times New Roman" panose="02020603050405020304" pitchFamily="18" charset="0"/>
                <a:ea typeface="宋体" panose="02010600030101010101" pitchFamily="2" charset="-122"/>
              </a:rPr>
              <a:t>副词</a:t>
            </a:r>
            <a:r>
              <a:rPr lang="zh-CN" altLang="en-US" dirty="0">
                <a:solidFill>
                  <a:schemeClr val="tx1">
                    <a:lumMod val="50000"/>
                  </a:schemeClr>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形容词修饰名词</a:t>
            </a:r>
            <a:r>
              <a:rPr lang="zh-CN" altLang="en-US" dirty="0">
                <a:solidFill>
                  <a:schemeClr val="tx1">
                    <a:lumMod val="50000"/>
                  </a:schemeClr>
                </a:solidFill>
                <a:latin typeface="Times New Roman" panose="02020603050405020304" pitchFamily="18" charset="0"/>
                <a:ea typeface="宋体" panose="02010600030101010101" pitchFamily="2" charset="-122"/>
              </a:rPr>
              <a:t>，可以作为修饰符（如：the large pizza 中的 large）或谓语（如：the pizza is large）。英语形容词可以有内部结构（如：the falling stocks 中的 fall+ing）。</a:t>
            </a:r>
            <a:r>
              <a:rPr lang="zh-CN" altLang="en-US" dirty="0">
                <a:solidFill>
                  <a:srgbClr val="FF0000"/>
                </a:solidFill>
                <a:latin typeface="Times New Roman" panose="02020603050405020304" pitchFamily="18" charset="0"/>
                <a:ea typeface="宋体" panose="02010600030101010101" pitchFamily="2" charset="-122"/>
              </a:rPr>
              <a:t>副词修饰动词，指定时间、方式、地点或动词描述的事件的方向</a:t>
            </a:r>
            <a:r>
              <a:rPr lang="zh-CN" altLang="en-US" dirty="0">
                <a:solidFill>
                  <a:schemeClr val="tx1">
                    <a:lumMod val="50000"/>
                  </a:schemeClr>
                </a:solidFill>
                <a:latin typeface="Times New Roman" panose="02020603050405020304" pitchFamily="18" charset="0"/>
                <a:ea typeface="宋体" panose="02010600030101010101" pitchFamily="2" charset="-122"/>
              </a:rPr>
              <a:t>（如：the stocks fell quickly 中的 quickly）。</a:t>
            </a:r>
            <a:r>
              <a:rPr lang="zh-CN" altLang="en-US" dirty="0">
                <a:solidFill>
                  <a:srgbClr val="FF0000"/>
                </a:solidFill>
                <a:latin typeface="Times New Roman" panose="02020603050405020304" pitchFamily="18" charset="0"/>
                <a:ea typeface="宋体" panose="02010600030101010101" pitchFamily="2" charset="-122"/>
              </a:rPr>
              <a:t>副词也可以修饰的形容词</a:t>
            </a:r>
            <a:r>
              <a:rPr lang="zh-CN" altLang="en-US" dirty="0">
                <a:solidFill>
                  <a:schemeClr val="tx1">
                    <a:lumMod val="50000"/>
                  </a:schemeClr>
                </a:solidFill>
                <a:latin typeface="Times New Roman" panose="02020603050405020304" pitchFamily="18" charset="0"/>
                <a:ea typeface="宋体" panose="02010600030101010101" pitchFamily="2" charset="-122"/>
              </a:rPr>
              <a:t>（如：Mary’s teacher was really nice 中的 really）。</a:t>
            </a:r>
          </a:p>
          <a:p>
            <a:pPr marL="0" indent="457200">
              <a:lnSpc>
                <a:spcPct val="100000"/>
              </a:lnSpc>
              <a:buNone/>
            </a:pPr>
            <a:r>
              <a:rPr lang="zh-CN" altLang="en-US" dirty="0">
                <a:solidFill>
                  <a:schemeClr val="tx1">
                    <a:lumMod val="50000"/>
                  </a:schemeClr>
                </a:solidFill>
                <a:latin typeface="Times New Roman" panose="02020603050405020304" pitchFamily="18" charset="0"/>
                <a:ea typeface="宋体" panose="02010600030101010101" pitchFamily="2" charset="-122"/>
              </a:rPr>
              <a:t>英语中还有几个封闭的词类，如介词、</a:t>
            </a:r>
            <a:r>
              <a:rPr lang="zh-CN" altLang="en-US" b="1" dirty="0">
                <a:solidFill>
                  <a:schemeClr val="tx1">
                    <a:lumMod val="50000"/>
                  </a:schemeClr>
                </a:solidFill>
                <a:latin typeface="Times New Roman" panose="02020603050405020304" pitchFamily="18" charset="0"/>
                <a:ea typeface="宋体" panose="02010600030101010101" pitchFamily="2" charset="-122"/>
              </a:rPr>
              <a:t>冠词</a:t>
            </a:r>
            <a:r>
              <a:rPr lang="zh-CN" altLang="en-US" dirty="0">
                <a:solidFill>
                  <a:schemeClr val="tx1">
                    <a:lumMod val="50000"/>
                  </a:schemeClr>
                </a:solidFill>
                <a:latin typeface="Times New Roman" panose="02020603050405020304" pitchFamily="18" charset="0"/>
                <a:ea typeface="宋体" panose="02010600030101010101" pitchFamily="2" charset="-122"/>
              </a:rPr>
              <a:t>（也常称为</a:t>
            </a:r>
            <a:r>
              <a:rPr lang="zh-CN" altLang="en-US" b="1" dirty="0">
                <a:solidFill>
                  <a:schemeClr val="tx1">
                    <a:lumMod val="50000"/>
                  </a:schemeClr>
                </a:solidFill>
                <a:latin typeface="Times New Roman" panose="02020603050405020304" pitchFamily="18" charset="0"/>
                <a:ea typeface="宋体" panose="02010600030101010101" pitchFamily="2" charset="-122"/>
              </a:rPr>
              <a:t>限定词</a:t>
            </a:r>
            <a:r>
              <a:rPr lang="zh-CN" altLang="en-US" dirty="0">
                <a:solidFill>
                  <a:schemeClr val="tx1">
                    <a:lumMod val="50000"/>
                  </a:schemeClr>
                </a:solidFill>
                <a:latin typeface="Times New Roman" panose="02020603050405020304" pitchFamily="18" charset="0"/>
                <a:ea typeface="宋体" panose="02010600030101010101" pitchFamily="2" charset="-122"/>
              </a:rPr>
              <a:t>，如：the，a）、</a:t>
            </a:r>
            <a:r>
              <a:rPr lang="zh-CN" altLang="en-US" b="1" dirty="0">
                <a:solidFill>
                  <a:schemeClr val="tx1">
                    <a:lumMod val="50000"/>
                  </a:schemeClr>
                </a:solidFill>
                <a:latin typeface="Times New Roman" panose="02020603050405020304" pitchFamily="18" charset="0"/>
                <a:ea typeface="宋体" panose="02010600030101010101" pitchFamily="2" charset="-122"/>
              </a:rPr>
              <a:t>情态动词</a:t>
            </a:r>
            <a:r>
              <a:rPr lang="zh-CN" altLang="en-US" dirty="0">
                <a:solidFill>
                  <a:schemeClr val="tx1">
                    <a:lumMod val="50000"/>
                  </a:schemeClr>
                </a:solidFill>
                <a:latin typeface="Times New Roman" panose="02020603050405020304" pitchFamily="18" charset="0"/>
                <a:ea typeface="宋体" panose="02010600030101010101" pitchFamily="2" charset="-122"/>
              </a:rPr>
              <a:t>（如：should，may）、</a:t>
            </a:r>
            <a:r>
              <a:rPr lang="zh-CN" altLang="en-US" b="1" dirty="0">
                <a:solidFill>
                  <a:schemeClr val="tx1">
                    <a:lumMod val="50000"/>
                  </a:schemeClr>
                </a:solidFill>
                <a:latin typeface="Times New Roman" panose="02020603050405020304" pitchFamily="18" charset="0"/>
                <a:ea typeface="宋体" panose="02010600030101010101" pitchFamily="2" charset="-122"/>
              </a:rPr>
              <a:t>人称代词</a:t>
            </a:r>
            <a:r>
              <a:rPr lang="zh-CN" altLang="en-US" dirty="0">
                <a:solidFill>
                  <a:schemeClr val="tx1">
                    <a:lumMod val="50000"/>
                  </a:schemeClr>
                </a:solidFill>
                <a:latin typeface="Times New Roman" panose="02020603050405020304" pitchFamily="18" charset="0"/>
                <a:ea typeface="宋体" panose="02010600030101010101" pitchFamily="2" charset="-122"/>
              </a:rPr>
              <a:t>（如：she，they）。每个词典和语法对这些词的分类都不同。</a:t>
            </a:r>
          </a:p>
          <a:p>
            <a:pPr marL="0" indent="457200">
              <a:lnSpc>
                <a:spcPct val="100000"/>
              </a:lnSpc>
              <a:buNone/>
            </a:pPr>
            <a:r>
              <a:rPr lang="zh-CN" altLang="en-US" dirty="0">
                <a:solidFill>
                  <a:schemeClr val="tx1">
                    <a:lumMod val="50000"/>
                  </a:schemeClr>
                </a:solidFill>
                <a:latin typeface="Times New Roman" panose="02020603050405020304" pitchFamily="18" charset="0"/>
                <a:ea typeface="宋体" panose="02010600030101010101" pitchFamily="2" charset="-122"/>
              </a:rPr>
              <a:t>如果你对这些词性中的一些不确定，使用 nltk.app.concordance()学习它们。</a:t>
            </a:r>
          </a:p>
        </p:txBody>
      </p:sp>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形容词和副词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未简化的标记</a:t>
            </a:r>
          </a:p>
        </p:txBody>
      </p:sp>
      <p:sp>
        <p:nvSpPr>
          <p:cNvPr id="3" name="内容占位符 2"/>
          <p:cNvSpPr>
            <a:spLocks noGrp="1"/>
          </p:cNvSpPr>
          <p:nvPr>
            <p:ph idx="1"/>
          </p:nvPr>
        </p:nvSpPr>
        <p:spPr>
          <a:xfrm>
            <a:off x="2152650" y="1137285"/>
            <a:ext cx="7886700" cy="5552440"/>
          </a:xfrm>
          <a:solidFill>
            <a:schemeClr val="bg2"/>
          </a:solidFill>
        </p:spPr>
        <p:txBody>
          <a:bodyPr>
            <a:normAutofit fontScale="92500" lnSpcReduction="10000"/>
          </a:bodyPr>
          <a:lstStyle/>
          <a:p>
            <a:pPr marL="0" indent="0">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未简化的标记</a:t>
            </a:r>
          </a:p>
          <a:p>
            <a:pPr marL="0" indent="45720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找出每个名词类型中最频繁的名词。如下例中找出所有以NN 开始的标记，并为每个标记提供了几个示例词汇。</a:t>
            </a:r>
          </a:p>
          <a:p>
            <a:pPr marL="0" indent="0">
              <a:buNone/>
            </a:pPr>
            <a:r>
              <a:rPr lang="zh-CN" altLang="en-US" sz="2300">
                <a:solidFill>
                  <a:schemeClr val="tx1">
                    <a:lumMod val="50000"/>
                  </a:schemeClr>
                </a:solidFill>
                <a:latin typeface="Times New Roman" panose="02020603050405020304" pitchFamily="18" charset="0"/>
                <a:ea typeface="宋体" panose="02010600030101010101" pitchFamily="2" charset="-122"/>
              </a:rPr>
              <a:t>例 5-1. 找出最频繁的名词标记的程序</a:t>
            </a:r>
          </a:p>
          <a:p>
            <a:pPr marL="0" indent="0">
              <a:buNone/>
            </a:pPr>
            <a:r>
              <a:rPr lang="zh-CN" altLang="en-US" sz="2300">
                <a:solidFill>
                  <a:schemeClr val="tx1">
                    <a:lumMod val="50000"/>
                  </a:schemeClr>
                </a:solidFill>
                <a:latin typeface="Times New Roman" panose="02020603050405020304" pitchFamily="18" charset="0"/>
                <a:ea typeface="宋体" panose="02010600030101010101" pitchFamily="2" charset="-122"/>
              </a:rPr>
              <a:t>def findtags(tag_prefix, tagged_text):</a:t>
            </a:r>
          </a:p>
          <a:p>
            <a:pPr marL="0" indent="0">
              <a:buNone/>
            </a:pPr>
            <a:r>
              <a:rPr lang="zh-CN" altLang="en-US" sz="2300">
                <a:solidFill>
                  <a:schemeClr val="tx1">
                    <a:lumMod val="50000"/>
                  </a:schemeClr>
                </a:solidFill>
                <a:latin typeface="Times New Roman" panose="02020603050405020304" pitchFamily="18" charset="0"/>
                <a:ea typeface="宋体" panose="02010600030101010101" pitchFamily="2" charset="-122"/>
              </a:rPr>
              <a:t>    cfd = nltk.ConditionalFreqDist((tag, word) for (word, tag) in tagged_text</a:t>
            </a:r>
          </a:p>
          <a:p>
            <a:pPr marL="0" indent="0">
              <a:buNone/>
            </a:pPr>
            <a:r>
              <a:rPr lang="zh-CN" altLang="en-US" sz="2300">
                <a:solidFill>
                  <a:schemeClr val="tx1">
                    <a:lumMod val="50000"/>
                  </a:schemeClr>
                </a:solidFill>
                <a:latin typeface="Times New Roman" panose="02020603050405020304" pitchFamily="18" charset="0"/>
                <a:ea typeface="宋体" panose="02010600030101010101" pitchFamily="2" charset="-122"/>
              </a:rPr>
              <a:t>                                   if tag.startswith(tag_prefix))</a:t>
            </a:r>
          </a:p>
          <a:p>
            <a:pPr marL="0" indent="0">
              <a:buNone/>
            </a:pPr>
            <a:r>
              <a:rPr lang="zh-CN" altLang="en-US" sz="2300">
                <a:solidFill>
                  <a:schemeClr val="tx1">
                    <a:lumMod val="50000"/>
                  </a:schemeClr>
                </a:solidFill>
                <a:latin typeface="Times New Roman" panose="02020603050405020304" pitchFamily="18" charset="0"/>
                <a:ea typeface="宋体" panose="02010600030101010101" pitchFamily="2" charset="-122"/>
              </a:rPr>
              <a:t>    return dict((tag, cfd[tag].keys()[:5]) for tag in cfd.conditions())</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&gt;&gt;&gt; tagdict = findtags('NN', nltk.corpus.brown.tagged_words(categories='news'))</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&gt;&gt;&gt; for tag in sorted(tagdict):</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	print tag, tagdict[tag]</a:t>
            </a:r>
          </a:p>
          <a:p>
            <a:pPr marL="0" indent="0">
              <a:buNone/>
            </a:pPr>
            <a:endParaRPr lang="zh-CN" altLang="en-US" sz="2300">
              <a:solidFill>
                <a:schemeClr val="tx1">
                  <a:lumMod val="50000"/>
                </a:schemeClr>
              </a:solidFill>
              <a:latin typeface="Times New Roman" panose="02020603050405020304" pitchFamily="18" charset="0"/>
              <a:ea typeface="宋体" panose="02010600030101010101" pitchFamily="2" charset="-122"/>
            </a:endParaRPr>
          </a:p>
          <a:p>
            <a:pPr marL="0" indent="457200">
              <a:buNone/>
            </a:pPr>
            <a:endParaRPr lang="zh-CN" altLang="en-US" sz="2300">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lstStyle/>
          <a:p>
            <a:r>
              <a:rPr lang="en-US" altLang="zh-CN">
                <a:sym typeface="+mn-ea"/>
              </a:rPr>
              <a:t>5.2</a:t>
            </a:r>
            <a:r>
              <a:rPr lang="zh-CN" altLang="en-US">
                <a:sym typeface="+mn-ea"/>
              </a:rPr>
              <a:t> 标注语料库</a:t>
            </a:r>
            <a:r>
              <a:rPr lang="en-US" altLang="zh-CN">
                <a:sym typeface="+mn-ea"/>
              </a:rPr>
              <a:t>-</a:t>
            </a:r>
            <a:r>
              <a:rPr lang="zh-CN" altLang="en-US">
                <a:sym typeface="+mn-ea"/>
              </a:rPr>
              <a:t>未简化的标记</a:t>
            </a:r>
            <a:endParaRPr lang="zh-CN"/>
          </a:p>
        </p:txBody>
      </p:sp>
      <p:sp>
        <p:nvSpPr>
          <p:cNvPr id="3" name="内容占位符 2"/>
          <p:cNvSpPr>
            <a:spLocks noGrp="1"/>
          </p:cNvSpPr>
          <p:nvPr>
            <p:ph idx="1"/>
          </p:nvPr>
        </p:nvSpPr>
        <p:spPr>
          <a:xfrm>
            <a:off x="2152650" y="1137285"/>
            <a:ext cx="7886700" cy="5552440"/>
          </a:xfrm>
          <a:solidFill>
            <a:schemeClr val="bg2"/>
          </a:solidFill>
        </p:spPr>
        <p:txBody>
          <a:bodyPr>
            <a:normAutofit/>
          </a:bodyPr>
          <a:lstStyle/>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NN [u'inning', u'pardon', u'sunbonnet', u'temperament', u'hitch']</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NN$ [u"junior's", u"player's", u"wife's", u"layman's", u"coach's"]</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NN$-HL [u"Golf's", u"Navy's"]</a:t>
            </a:r>
          </a:p>
          <a:p>
            <a:pPr marL="0" indent="0">
              <a:lnSpc>
                <a:spcPct val="100000"/>
              </a:lnSpc>
              <a:buNone/>
            </a:pPr>
            <a:r>
              <a:rPr lang="en-US" altLang="zh-CN" sz="2200">
                <a:solidFill>
                  <a:schemeClr val="tx1">
                    <a:lumMod val="50000"/>
                  </a:schemeClr>
                </a:solidFill>
                <a:latin typeface="Times New Roman" panose="02020603050405020304" pitchFamily="18" charset="0"/>
                <a:ea typeface="宋体" panose="02010600030101010101" pitchFamily="2" charset="-122"/>
              </a:rPr>
              <a:t>...</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从运行结果中可以看到名词</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有许多变化形式，</a:t>
            </a:r>
            <a:r>
              <a:rPr lang="zh-CN" altLang="en-US">
                <a:solidFill>
                  <a:schemeClr val="tx1">
                    <a:lumMod val="50000"/>
                  </a:schemeClr>
                </a:solidFill>
                <a:latin typeface="Times New Roman" panose="02020603050405020304" pitchFamily="18" charset="0"/>
                <a:ea typeface="宋体" panose="02010600030101010101" pitchFamily="2" charset="-122"/>
              </a:rPr>
              <a:t>最重要的是：含有$的名词所有格，含有 S 的复数名词（因为复数名词通常以 s 结尾），以及含有 P 的专有名词。此外，大多数的标记都有后缀修饰符：-NC 表示引用，-HL 表示标题中的词，-TL 表示标题（布朗标记的特征）。</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在本章后续部分创建词性标注器时，我们将使用这些未简化的标记。</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normAutofit fontScale="90000"/>
          </a:bodyPr>
          <a:lstStyle/>
          <a:p>
            <a:r>
              <a:rPr lang="en-US" altLang="zh-CN">
                <a:sym typeface="+mn-ea"/>
              </a:rPr>
              <a:t>5.2</a:t>
            </a:r>
            <a:r>
              <a:rPr lang="zh-CN" altLang="en-US">
                <a:sym typeface="+mn-ea"/>
              </a:rPr>
              <a:t> 标注语料库</a:t>
            </a:r>
            <a:r>
              <a:rPr lang="en-US" altLang="zh-CN">
                <a:sym typeface="+mn-ea"/>
              </a:rPr>
              <a:t>-</a:t>
            </a:r>
            <a:r>
              <a:rPr lang="zh-CN" altLang="en-US">
                <a:sym typeface="+mn-ea"/>
              </a:rPr>
              <a:t>探索已标注的语料库</a:t>
            </a:r>
          </a:p>
        </p:txBody>
      </p:sp>
      <p:sp>
        <p:nvSpPr>
          <p:cNvPr id="3" name="内容占位符 2"/>
          <p:cNvSpPr>
            <a:spLocks noGrp="1"/>
          </p:cNvSpPr>
          <p:nvPr>
            <p:ph idx="1"/>
          </p:nvPr>
        </p:nvSpPr>
        <p:spPr>
          <a:xfrm>
            <a:off x="2152650" y="1137285"/>
            <a:ext cx="7886700" cy="5552440"/>
          </a:xfrm>
          <a:solidFill>
            <a:schemeClr val="bg2"/>
          </a:solidFill>
        </p:spPr>
        <p:txBody>
          <a:bodyPr>
            <a:normAutofit fontScale="77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探索已标注的语料库</a:t>
            </a:r>
          </a:p>
          <a:p>
            <a:pPr marL="0" indent="0">
              <a:buNone/>
            </a:pPr>
            <a:r>
              <a:rPr lang="en-US" altLang="zh-CN">
                <a:solidFill>
                  <a:schemeClr val="tx1">
                    <a:lumMod val="50000"/>
                  </a:schemeClr>
                </a:solidFill>
                <a:latin typeface="Times New Roman" panose="02020603050405020304" pitchFamily="18" charset="0"/>
                <a:ea typeface="宋体" panose="02010600030101010101" pitchFamily="2" charset="-122"/>
              </a:rPr>
              <a:t>1.</a:t>
            </a:r>
            <a:r>
              <a:rPr lang="zh-CN" altLang="en-US">
                <a:solidFill>
                  <a:schemeClr val="tx1">
                    <a:lumMod val="50000"/>
                  </a:schemeClr>
                </a:solidFill>
                <a:latin typeface="Times New Roman" panose="02020603050405020304" pitchFamily="18" charset="0"/>
                <a:ea typeface="宋体" panose="02010600030101010101" pitchFamily="2" charset="-122"/>
              </a:rPr>
              <a:t>探索 POS 标记：</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假设我们正在研究词 often，想看看它是如何在文本中使用的。我们可以试着观察跟在often 后面的词汇：</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brown_learned_text = brown.words(categories='learned')</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sorted(set(b for (a, b) in nltk.bigrams(brown_learned_text) if a == 'often')) </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源程序中为</a:t>
            </a:r>
            <a:r>
              <a:rPr lang="en-US" altLang="zh-CN">
                <a:solidFill>
                  <a:schemeClr val="tx1">
                    <a:lumMod val="50000"/>
                  </a:schemeClr>
                </a:solidFill>
                <a:latin typeface="Times New Roman" panose="02020603050405020304" pitchFamily="18" charset="0"/>
                <a:ea typeface="宋体" panose="02010600030101010101" pitchFamily="2" charset="-122"/>
              </a:rPr>
              <a:t>ibigrams</a:t>
            </a:r>
            <a:r>
              <a:rPr lang="zh-CN" altLang="en-US">
                <a:solidFill>
                  <a:schemeClr val="tx1">
                    <a:lumMod val="50000"/>
                  </a:schemeClr>
                </a:solidFill>
                <a:latin typeface="Times New Roman" panose="02020603050405020304" pitchFamily="18" charset="0"/>
                <a:ea typeface="宋体" panose="02010600030101010101" pitchFamily="2" charset="-122"/>
              </a:rPr>
              <a:t>（使用出错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[u',', u'.', u'accomplished', u'analytically', u'appear', u'apt', u'associated', u'assuming', u'became', u'become',</a:t>
            </a:r>
            <a:r>
              <a:rPr lang="en-US" altLang="zh-CN">
                <a:solidFill>
                  <a:schemeClr val="tx1">
                    <a:lumMod val="50000"/>
                  </a:schemeClr>
                </a:solidFill>
                <a:latin typeface="Times New Roman" panose="02020603050405020304" pitchFamily="18" charset="0"/>
                <a:ea typeface="宋体" panose="02010600030101010101" pitchFamily="2" charset="-122"/>
              </a:rPr>
              <a:t>...]</a:t>
            </a:r>
          </a:p>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使用 tagged_words()方法查看跟随词的词性标记可能更有指导性</a:t>
            </a:r>
            <a:r>
              <a:rPr lang="zh-CN" altLang="en-US">
                <a:solidFill>
                  <a:schemeClr val="tx1">
                    <a:lumMod val="50000"/>
                  </a:schemeClr>
                </a:solidFill>
                <a:latin typeface="Times New Roman" panose="02020603050405020304" pitchFamily="18" charset="0"/>
                <a:ea typeface="宋体" panose="02010600030101010101" pitchFamily="2" charset="-122"/>
              </a:rPr>
              <a: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brown_lrnd_tagged = brown.tagged_words(categories='learned', simplify_tags=True)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tags = [b[1] for (a, b) in nltk.bigrams(brown_lrnd_tagged) if a[0] == 'often']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源程序中为</a:t>
            </a:r>
            <a:r>
              <a:rPr lang="en-US" altLang="zh-CN">
                <a:solidFill>
                  <a:schemeClr val="tx1">
                    <a:lumMod val="50000"/>
                  </a:schemeClr>
                </a:solidFill>
                <a:latin typeface="Times New Roman" panose="02020603050405020304" pitchFamily="18" charset="0"/>
                <a:ea typeface="宋体" panose="02010600030101010101" pitchFamily="2" charset="-122"/>
                <a:sym typeface="+mn-ea"/>
              </a:rPr>
              <a:t>ibigrams</a:t>
            </a: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20347"/>
            <a:ext cx="7886700" cy="1016413"/>
          </a:xfrm>
        </p:spPr>
        <p:txBody>
          <a:bodyPr>
            <a:normAutofit fontScale="90000"/>
          </a:bodyPr>
          <a:lstStyle/>
          <a:p>
            <a:r>
              <a:rPr lang="en-US" altLang="zh-CN">
                <a:sym typeface="+mn-ea"/>
              </a:rPr>
              <a:t>5.2</a:t>
            </a:r>
            <a:r>
              <a:rPr lang="zh-CN" altLang="en-US">
                <a:sym typeface="+mn-ea"/>
              </a:rPr>
              <a:t> 标注语料库</a:t>
            </a:r>
            <a:r>
              <a:rPr lang="en-US" altLang="zh-CN">
                <a:sym typeface="+mn-ea"/>
              </a:rPr>
              <a:t>-</a:t>
            </a:r>
            <a:r>
              <a:rPr lang="zh-CN" altLang="en-US">
                <a:sym typeface="+mn-ea"/>
              </a:rPr>
              <a:t>探索已标注的语料库</a:t>
            </a:r>
            <a:endParaRPr lang="zh-CN"/>
          </a:p>
        </p:txBody>
      </p:sp>
      <p:sp>
        <p:nvSpPr>
          <p:cNvPr id="3" name="内容占位符 2"/>
          <p:cNvSpPr>
            <a:spLocks noGrp="1"/>
          </p:cNvSpPr>
          <p:nvPr>
            <p:ph idx="1"/>
          </p:nvPr>
        </p:nvSpPr>
        <p:spPr>
          <a:xfrm>
            <a:off x="2152650" y="1137285"/>
            <a:ext cx="7886700" cy="5552440"/>
          </a:xfrm>
          <a:solidFill>
            <a:schemeClr val="bg2"/>
          </a:solidFill>
        </p:spPr>
        <p:txBody>
          <a:bodyPr>
            <a:normAutofit fontScale="77500" lnSpcReduction="20000"/>
          </a:bodyPr>
          <a:lstStyle/>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fd = nltk.FreqDist(tags)</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&gt;&gt;&gt; fd.tabulate()</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VN V VD DET ADJ ADV P CNJ , TO VG WH VBZ .</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15  12  8     5      5       4    4     3   3   1    1    1      1     1</a:t>
            </a:r>
          </a:p>
          <a:p>
            <a:pPr marL="0" indent="457200">
              <a:buNone/>
            </a:pPr>
            <a:r>
              <a:rPr lang="zh-CN" altLang="en-US">
                <a:solidFill>
                  <a:schemeClr val="tx1">
                    <a:lumMod val="50000"/>
                  </a:schemeClr>
                </a:solidFill>
                <a:latin typeface="Times New Roman" panose="02020603050405020304" pitchFamily="18" charset="0"/>
                <a:ea typeface="宋体" panose="02010600030101010101" pitchFamily="2" charset="-122"/>
              </a:rPr>
              <a:t>从结果中可以得知often 后面最高频率的词性是动词，没有名词。</a:t>
            </a:r>
          </a:p>
          <a:p>
            <a:pPr marL="0" indent="0">
              <a:buNone/>
            </a:pPr>
            <a:r>
              <a:rPr lang="en-US" altLang="zh-CN">
                <a:solidFill>
                  <a:schemeClr val="tx1">
                    <a:lumMod val="50000"/>
                  </a:schemeClr>
                </a:solidFill>
                <a:latin typeface="Times New Roman" panose="02020603050405020304" pitchFamily="18" charset="0"/>
                <a:ea typeface="宋体" panose="02010600030101010101" pitchFamily="2" charset="-122"/>
              </a:rPr>
              <a:t>2.</a:t>
            </a:r>
            <a:r>
              <a:rPr lang="zh-CN" altLang="en-US">
                <a:solidFill>
                  <a:schemeClr val="tx1">
                    <a:lumMod val="50000"/>
                  </a:schemeClr>
                </a:solidFill>
                <a:latin typeface="Times New Roman" panose="02020603050405020304" pitchFamily="18" charset="0"/>
                <a:ea typeface="宋体" panose="02010600030101010101" pitchFamily="2" charset="-122"/>
              </a:rPr>
              <a:t>在一些较大范围的上下文中找出涉及特定标记和词序列的词（在这种情况下，“&lt;Verb&gt;到&lt;Verb&gt;”）。</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例 5-2. 使用 POS 标记寻找三词短语。（考虑句子中的每个三词窗口①，检查它们是否符合我们的标准②。如果标记匹配，我们输出对应的词③）</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from nltk.corpus import brown</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rPr>
              <a:t>def process(sentence):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章节内容</a:t>
            </a:r>
          </a:p>
        </p:txBody>
      </p:sp>
      <p:sp>
        <p:nvSpPr>
          <p:cNvPr id="3" name="内容占位符 2"/>
          <p:cNvSpPr>
            <a:spLocks noGrp="1"/>
          </p:cNvSpPr>
          <p:nvPr>
            <p:ph idx="1"/>
          </p:nvPr>
        </p:nvSpPr>
        <p:spPr>
          <a:solidFill>
            <a:schemeClr val="bg1"/>
          </a:solidFill>
        </p:spPr>
        <p:txBody>
          <a:bodyPr/>
          <a:lstStyle/>
          <a:p>
            <a:r>
              <a:rPr lang="en-US" altLang="zh-CN">
                <a:solidFill>
                  <a:schemeClr val="tx1">
                    <a:lumMod val="50000"/>
                  </a:schemeClr>
                </a:solidFill>
                <a:sym typeface="+mn-ea"/>
              </a:rPr>
              <a:t>5.1 </a:t>
            </a:r>
            <a:r>
              <a:rPr lang="zh-CN" altLang="en-US">
                <a:solidFill>
                  <a:schemeClr val="tx1">
                    <a:lumMod val="50000"/>
                  </a:schemeClr>
                </a:solidFill>
                <a:sym typeface="+mn-ea"/>
              </a:rPr>
              <a:t>使用词性标注器</a:t>
            </a:r>
          </a:p>
          <a:p>
            <a:r>
              <a:rPr lang="en-US" altLang="zh-CN">
                <a:solidFill>
                  <a:schemeClr val="tx1">
                    <a:lumMod val="50000"/>
                  </a:schemeClr>
                </a:solidFill>
                <a:sym typeface="+mn-ea"/>
              </a:rPr>
              <a:t>5.2 </a:t>
            </a:r>
            <a:r>
              <a:rPr lang="zh-CN" altLang="en-US">
                <a:solidFill>
                  <a:schemeClr val="tx1">
                    <a:lumMod val="50000"/>
                  </a:schemeClr>
                </a:solidFill>
                <a:sym typeface="+mn-ea"/>
              </a:rPr>
              <a:t>标注语料库</a:t>
            </a:r>
          </a:p>
          <a:p>
            <a:r>
              <a:rPr lang="en-US" altLang="zh-CN">
                <a:solidFill>
                  <a:schemeClr val="tx1">
                    <a:lumMod val="50000"/>
                  </a:schemeClr>
                </a:solidFill>
                <a:sym typeface="+mn-ea"/>
              </a:rPr>
              <a:t>5.3 </a:t>
            </a:r>
            <a:r>
              <a:rPr lang="zh-CN" altLang="en-US">
                <a:solidFill>
                  <a:schemeClr val="tx1">
                    <a:lumMod val="50000"/>
                  </a:schemeClr>
                </a:solidFill>
                <a:sym typeface="+mn-ea"/>
              </a:rPr>
              <a:t>使用</a:t>
            </a:r>
            <a:r>
              <a:rPr lang="en-US">
                <a:solidFill>
                  <a:schemeClr val="tx1">
                    <a:lumMod val="50000"/>
                  </a:schemeClr>
                </a:solidFill>
                <a:sym typeface="+mn-ea"/>
              </a:rPr>
              <a:t>Python</a:t>
            </a:r>
            <a:r>
              <a:rPr lang="zh-CN" altLang="en-US">
                <a:solidFill>
                  <a:schemeClr val="tx1">
                    <a:lumMod val="50000"/>
                  </a:schemeClr>
                </a:solidFill>
                <a:sym typeface="+mn-ea"/>
              </a:rPr>
              <a:t>字典映射词及其属性</a:t>
            </a:r>
          </a:p>
          <a:p>
            <a:r>
              <a:rPr lang="en-US" altLang="zh-CN">
                <a:solidFill>
                  <a:schemeClr val="tx1">
                    <a:lumMod val="50000"/>
                  </a:schemeClr>
                </a:solidFill>
                <a:sym typeface="+mn-ea"/>
              </a:rPr>
              <a:t>5.4 </a:t>
            </a:r>
            <a:r>
              <a:rPr lang="zh-CN" altLang="en-US">
                <a:solidFill>
                  <a:schemeClr val="tx1">
                    <a:lumMod val="50000"/>
                  </a:schemeClr>
                </a:solidFill>
                <a:sym typeface="+mn-ea"/>
              </a:rPr>
              <a:t>自动标注</a:t>
            </a:r>
          </a:p>
          <a:p>
            <a:pPr algn="l"/>
            <a:r>
              <a:rPr lang="en-US" altLang="zh-CN">
                <a:solidFill>
                  <a:schemeClr val="tx1">
                    <a:lumMod val="50000"/>
                  </a:schemeClr>
                </a:solidFill>
                <a:sym typeface="+mn-ea"/>
              </a:rPr>
              <a:t>5.5 N-gram</a:t>
            </a:r>
            <a:r>
              <a:rPr lang="zh-CN" altLang="en-US">
                <a:solidFill>
                  <a:schemeClr val="tx1">
                    <a:lumMod val="50000"/>
                  </a:schemeClr>
                </a:solidFill>
                <a:sym typeface="+mn-ea"/>
              </a:rPr>
              <a:t>标注</a:t>
            </a:r>
          </a:p>
          <a:p>
            <a:r>
              <a:rPr lang="en-US" altLang="zh-CN">
                <a:solidFill>
                  <a:schemeClr val="tx1">
                    <a:lumMod val="50000"/>
                  </a:schemeClr>
                </a:solidFill>
                <a:sym typeface="+mn-ea"/>
              </a:rPr>
              <a:t>5.6 </a:t>
            </a:r>
            <a:r>
              <a:rPr lang="zh-CN" altLang="en-US">
                <a:solidFill>
                  <a:schemeClr val="tx1">
                    <a:lumMod val="50000"/>
                  </a:schemeClr>
                </a:solidFill>
                <a:sym typeface="+mn-ea"/>
              </a:rPr>
              <a:t>基于转换的标注</a:t>
            </a:r>
          </a:p>
          <a:p>
            <a:r>
              <a:rPr lang="en-US" altLang="zh-CN">
                <a:solidFill>
                  <a:schemeClr val="tx1">
                    <a:lumMod val="50000"/>
                  </a:schemeClr>
                </a:solidFill>
                <a:sym typeface="+mn-ea"/>
              </a:rPr>
              <a:t>5.7 </a:t>
            </a:r>
            <a:r>
              <a:rPr lang="zh-CN" altLang="en-US">
                <a:solidFill>
                  <a:schemeClr val="tx1">
                    <a:lumMod val="50000"/>
                  </a:schemeClr>
                </a:solidFill>
                <a:sym typeface="+mn-ea"/>
              </a:rPr>
              <a:t>如何确定一个词的分类</a:t>
            </a:r>
          </a:p>
          <a:p>
            <a:endParaRPr lang="zh-CN" altLang="en-US">
              <a:solidFill>
                <a:schemeClr val="tx1">
                  <a:lumMod val="50000"/>
                </a:schemeClr>
              </a:solidFill>
              <a:sym typeface="+mn-ea"/>
            </a:endParaRPr>
          </a:p>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5.2</a:t>
            </a:r>
            <a:r>
              <a:rPr lang="zh-CN" altLang="en-US">
                <a:sym typeface="+mn-ea"/>
              </a:rPr>
              <a:t> 标注语料库</a:t>
            </a:r>
            <a:r>
              <a:rPr lang="en-US" altLang="zh-CN">
                <a:sym typeface="+mn-ea"/>
              </a:rPr>
              <a:t>-</a:t>
            </a:r>
            <a:r>
              <a:rPr lang="zh-CN" altLang="en-US">
                <a:sym typeface="+mn-ea"/>
              </a:rPr>
              <a:t>探索已标注的语料库</a:t>
            </a:r>
            <a:endParaRPr lang="zh-CN" altLang="en-US"/>
          </a:p>
        </p:txBody>
      </p:sp>
      <p:sp>
        <p:nvSpPr>
          <p:cNvPr id="3" name="内容占位符 2"/>
          <p:cNvSpPr>
            <a:spLocks noGrp="1"/>
          </p:cNvSpPr>
          <p:nvPr>
            <p:ph idx="1"/>
          </p:nvPr>
        </p:nvSpPr>
        <p:spPr>
          <a:xfrm>
            <a:off x="2152650" y="1294131"/>
            <a:ext cx="7886700" cy="5329555"/>
          </a:xfrm>
          <a:solidFill>
            <a:schemeClr val="bg1"/>
          </a:solidFill>
        </p:spPr>
        <p:txBody>
          <a:bodyPr>
            <a:noAutofit/>
          </a:bodyPr>
          <a:lstStyle/>
          <a:p>
            <a:pPr marL="0" indent="0">
              <a:lnSpc>
                <a:spcPct val="11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for (w1,t1), (w2,t2), (w3,t3) in nltk.trigrams(sentence):①</a:t>
            </a:r>
          </a:p>
          <a:p>
            <a:pPr marL="0" indent="0">
              <a:lnSpc>
                <a:spcPct val="11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if (t1.startswith('V') and t2 == 'TO' and t3.startswith('V')):②</a:t>
            </a:r>
          </a:p>
          <a:p>
            <a:pPr marL="0" indent="0">
              <a:lnSpc>
                <a:spcPct val="11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print w1, w2, w3③</a:t>
            </a:r>
          </a:p>
          <a:p>
            <a:pPr marL="0" indent="0">
              <a:lnSpc>
                <a:spcPct val="11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&gt;&gt;&gt; for tagged_sent in brown.tagged_sents():</a:t>
            </a:r>
          </a:p>
          <a:p>
            <a:pPr marL="0" indent="0">
              <a:lnSpc>
                <a:spcPct val="11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process(tagged_sent)</a:t>
            </a:r>
          </a:p>
          <a:p>
            <a:pPr marL="0" indent="0">
              <a:lnSpc>
                <a:spcPct val="11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运行结果：</a:t>
            </a:r>
          </a:p>
          <a:p>
            <a:pPr marL="0" indent="0">
              <a:lnSpc>
                <a:spcPct val="11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combined to achieve</a:t>
            </a:r>
          </a:p>
          <a:p>
            <a:pPr marL="0" indent="0">
              <a:lnSpc>
                <a:spcPct val="11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continue to place</a:t>
            </a:r>
          </a:p>
          <a:p>
            <a:pPr marL="0" indent="0">
              <a:lnSpc>
                <a:spcPct val="11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serve to protect</a:t>
            </a:r>
          </a:p>
          <a:p>
            <a:pPr marL="0" indent="0">
              <a:lnSpc>
                <a:spcPct val="11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a:t>
            </a:r>
          </a:p>
          <a:p>
            <a:pPr marL="0" indent="457200">
              <a:lnSpc>
                <a:spcPct val="110000"/>
              </a:lnSpc>
              <a:buNone/>
            </a:pPr>
            <a:endParaRPr lang="zh-CN" altLang="en-US">
              <a:solidFill>
                <a:schemeClr val="tx1">
                  <a:lumMod val="50000"/>
                </a:schemeClr>
              </a:solidFill>
              <a:latin typeface="Times New Roman" panose="02020603050405020304" pitchFamily="18" charset="0"/>
              <a:ea typeface="宋体" panose="02010600030101010101" pitchFamily="2"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5.2</a:t>
            </a:r>
            <a:r>
              <a:rPr lang="zh-CN" altLang="en-US">
                <a:sym typeface="+mn-ea"/>
              </a:rPr>
              <a:t> 标注语料库</a:t>
            </a:r>
            <a:r>
              <a:rPr lang="en-US" altLang="zh-CN">
                <a:sym typeface="+mn-ea"/>
              </a:rPr>
              <a:t>-</a:t>
            </a:r>
            <a:r>
              <a:rPr lang="zh-CN" altLang="en-US">
                <a:sym typeface="+mn-ea"/>
              </a:rPr>
              <a:t>探索已标注的语料库</a:t>
            </a:r>
            <a:endParaRPr lang="zh-CN" altLang="en-US"/>
          </a:p>
        </p:txBody>
      </p:sp>
      <p:sp>
        <p:nvSpPr>
          <p:cNvPr id="3" name="内容占位符 2"/>
          <p:cNvSpPr>
            <a:spLocks noGrp="1"/>
          </p:cNvSpPr>
          <p:nvPr>
            <p:ph idx="1"/>
          </p:nvPr>
        </p:nvSpPr>
        <p:spPr>
          <a:xfrm>
            <a:off x="2152650" y="1294131"/>
            <a:ext cx="7886700" cy="5329555"/>
          </a:xfrm>
          <a:solidFill>
            <a:schemeClr val="bg1"/>
          </a:solidFill>
        </p:spPr>
        <p:txBody>
          <a:bodyPr>
            <a:normAutofit fontScale="92500" lnSpcReduction="10000"/>
          </a:bodyPr>
          <a:lstStyle/>
          <a:p>
            <a:pPr marL="0" indent="0">
              <a:lnSpc>
                <a:spcPct val="100000"/>
              </a:lnSpc>
              <a:buNone/>
            </a:pPr>
            <a:r>
              <a:rPr lang="en-US" altLang="zh-CN">
                <a:solidFill>
                  <a:schemeClr val="tx1">
                    <a:lumMod val="50000"/>
                  </a:schemeClr>
                </a:solidFill>
                <a:ea typeface="宋体" panose="02010600030101010101" pitchFamily="2" charset="-122"/>
                <a:sym typeface="+mn-ea"/>
              </a:rPr>
              <a:t>3.</a:t>
            </a:r>
            <a:r>
              <a:rPr lang="zh-CN" altLang="en-US">
                <a:solidFill>
                  <a:schemeClr val="tx1">
                    <a:lumMod val="50000"/>
                  </a:schemeClr>
                </a:solidFill>
                <a:ea typeface="宋体" panose="02010600030101010101" pitchFamily="2" charset="-122"/>
                <a:sym typeface="+mn-ea"/>
              </a:rPr>
              <a:t>观察与它们的标记关系高度模糊不清的词。这些词各自的上下文可以帮助我们弄清楚标记之间的区别。</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brown_news_tagged = brown.tagged_words(categories='news', simplify_tags=True)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data = nltk.ConditionalFreqDist((word.lower(), tag)</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for (word, tag) in brown_news_tagged)</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for word in data.conditions():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if len(data[word]) &gt; 3:</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tags = data[word].keys()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print word, ' '.join(tags)</a:t>
            </a:r>
            <a:endParaRPr lang="zh-CN" altLang="en-US">
              <a:solidFill>
                <a:schemeClr val="tx1">
                  <a:lumMod val="50000"/>
                </a:schemeClr>
              </a:solidFill>
              <a:ea typeface="宋体" panose="02010600030101010101" pitchFamily="2"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5.3</a:t>
            </a:r>
            <a:r>
              <a:rPr lang="zh-CN" altLang="en-US">
                <a:sym typeface="+mn-ea"/>
              </a:rPr>
              <a:t> 使用</a:t>
            </a:r>
            <a:r>
              <a:rPr lang="en-US" altLang="zh-CN">
                <a:sym typeface="+mn-ea"/>
              </a:rPr>
              <a:t>Python</a:t>
            </a:r>
            <a:r>
              <a:rPr lang="zh-CN" altLang="en-US">
                <a:sym typeface="+mn-ea"/>
              </a:rPr>
              <a:t>字典映射词及其属性</a:t>
            </a:r>
            <a:endParaRPr lang="en-US" altLang="zh-CN">
              <a:sym typeface="+mn-ea"/>
            </a:endParaRPr>
          </a:p>
        </p:txBody>
      </p:sp>
      <p:sp>
        <p:nvSpPr>
          <p:cNvPr id="3" name="内容占位符 2"/>
          <p:cNvSpPr>
            <a:spLocks noGrp="1"/>
          </p:cNvSpPr>
          <p:nvPr>
            <p:ph idx="1"/>
          </p:nvPr>
        </p:nvSpPr>
        <p:spPr>
          <a:xfrm>
            <a:off x="2152650" y="1188721"/>
            <a:ext cx="7886700" cy="5407025"/>
          </a:xfrm>
          <a:solidFill>
            <a:schemeClr val="bg1"/>
          </a:solidFill>
        </p:spPr>
        <p:txBody>
          <a:bodyPr>
            <a:normAutofit fontScale="92500" lnSpcReduction="10000"/>
          </a:bodyPr>
          <a:lstStyle/>
          <a:p>
            <a:pPr marL="0" indent="457200">
              <a:lnSpc>
                <a:spcPct val="90000"/>
              </a:lnSpc>
              <a:buNone/>
            </a:pPr>
            <a:r>
              <a:rPr lang="zh-CN" altLang="en-US" dirty="0">
                <a:solidFill>
                  <a:schemeClr val="tx1">
                    <a:lumMod val="50000"/>
                  </a:schemeClr>
                </a:solidFill>
                <a:ea typeface="宋体" panose="02010600030101010101" pitchFamily="2" charset="-122"/>
                <a:sym typeface="+mn-ea"/>
              </a:rPr>
              <a:t>正如我们已经看到，</a:t>
            </a:r>
            <a:r>
              <a:rPr lang="zh-CN" altLang="en-US" dirty="0">
                <a:solidFill>
                  <a:srgbClr val="FF0000"/>
                </a:solidFill>
                <a:ea typeface="宋体" panose="02010600030101010101" pitchFamily="2" charset="-122"/>
                <a:sym typeface="+mn-ea"/>
              </a:rPr>
              <a:t> (word, tag)的形式表示词是词和词性标记的关联</a:t>
            </a:r>
            <a:r>
              <a:rPr lang="zh-CN" altLang="en-US" dirty="0">
                <a:solidFill>
                  <a:schemeClr val="tx1">
                    <a:lumMod val="50000"/>
                  </a:schemeClr>
                </a:solidFill>
                <a:ea typeface="宋体" panose="02010600030101010101" pitchFamily="2" charset="-122"/>
                <a:sym typeface="+mn-ea"/>
              </a:rPr>
              <a:t>。一旦开始做词性标注，我们将会创建一个</a:t>
            </a:r>
            <a:r>
              <a:rPr lang="zh-CN" altLang="en-US" dirty="0">
                <a:solidFill>
                  <a:srgbClr val="FF0000"/>
                </a:solidFill>
                <a:ea typeface="宋体" panose="02010600030101010101" pitchFamily="2" charset="-122"/>
                <a:sym typeface="+mn-ea"/>
              </a:rPr>
              <a:t>将标记分配给词</a:t>
            </a:r>
            <a:r>
              <a:rPr lang="zh-CN" altLang="en-US" dirty="0">
                <a:solidFill>
                  <a:schemeClr val="tx1">
                    <a:lumMod val="50000"/>
                  </a:schemeClr>
                </a:solidFill>
                <a:ea typeface="宋体" panose="02010600030101010101" pitchFamily="2" charset="-122"/>
                <a:sym typeface="+mn-ea"/>
              </a:rPr>
              <a:t>的程序，这是在给定上下文中最可能出现的标记。我们可以认为</a:t>
            </a:r>
            <a:r>
              <a:rPr lang="zh-CN" altLang="en-US" dirty="0">
                <a:solidFill>
                  <a:srgbClr val="FF0000"/>
                </a:solidFill>
                <a:ea typeface="宋体" panose="02010600030101010101" pitchFamily="2" charset="-122"/>
                <a:sym typeface="+mn-ea"/>
              </a:rPr>
              <a:t>这个过程是从词到标记的</a:t>
            </a:r>
            <a:r>
              <a:rPr lang="zh-CN" altLang="en-US" b="1" dirty="0">
                <a:solidFill>
                  <a:srgbClr val="FF0000"/>
                </a:solidFill>
                <a:ea typeface="宋体" panose="02010600030101010101" pitchFamily="2" charset="-122"/>
                <a:sym typeface="+mn-ea"/>
              </a:rPr>
              <a:t>映射</a:t>
            </a:r>
            <a:r>
              <a:rPr lang="zh-CN" altLang="en-US" dirty="0">
                <a:solidFill>
                  <a:schemeClr val="tx1">
                    <a:lumMod val="50000"/>
                  </a:schemeClr>
                </a:solidFill>
                <a:ea typeface="宋体" panose="02010600030101010101" pitchFamily="2" charset="-122"/>
                <a:sym typeface="+mn-ea"/>
              </a:rPr>
              <a:t>。在 Python 中</a:t>
            </a:r>
            <a:r>
              <a:rPr lang="zh-CN" altLang="en-US" u="sng" dirty="0">
                <a:solidFill>
                  <a:schemeClr val="tx1">
                    <a:lumMod val="50000"/>
                  </a:schemeClr>
                </a:solidFill>
                <a:ea typeface="宋体" panose="02010600030101010101" pitchFamily="2" charset="-122"/>
                <a:sym typeface="+mn-ea"/>
              </a:rPr>
              <a:t>存储映射最自然的方式是使用所谓的字典数据类型</a:t>
            </a:r>
            <a:r>
              <a:rPr lang="zh-CN" altLang="en-US" dirty="0">
                <a:solidFill>
                  <a:schemeClr val="tx1">
                    <a:lumMod val="50000"/>
                  </a:schemeClr>
                </a:solidFill>
                <a:ea typeface="宋体" panose="02010600030101010101" pitchFamily="2" charset="-122"/>
                <a:sym typeface="+mn-ea"/>
              </a:rPr>
              <a:t>（在其他的编程语言又称为</a:t>
            </a:r>
            <a:r>
              <a:rPr lang="zh-CN" altLang="en-US" b="1" dirty="0">
                <a:solidFill>
                  <a:schemeClr val="tx1">
                    <a:lumMod val="50000"/>
                  </a:schemeClr>
                </a:solidFill>
                <a:ea typeface="宋体" panose="02010600030101010101" pitchFamily="2" charset="-122"/>
                <a:sym typeface="+mn-ea"/>
              </a:rPr>
              <a:t>关联数组</a:t>
            </a:r>
            <a:r>
              <a:rPr lang="zh-CN" altLang="en-US" dirty="0">
                <a:solidFill>
                  <a:schemeClr val="tx1">
                    <a:lumMod val="50000"/>
                  </a:schemeClr>
                </a:solidFill>
                <a:ea typeface="宋体" panose="02010600030101010101" pitchFamily="2" charset="-122"/>
                <a:sym typeface="+mn-ea"/>
              </a:rPr>
              <a:t>或</a:t>
            </a:r>
            <a:r>
              <a:rPr lang="zh-CN" altLang="en-US" b="1" dirty="0">
                <a:solidFill>
                  <a:schemeClr val="tx1">
                    <a:lumMod val="50000"/>
                  </a:schemeClr>
                </a:solidFill>
                <a:ea typeface="宋体" panose="02010600030101010101" pitchFamily="2" charset="-122"/>
                <a:sym typeface="+mn-ea"/>
              </a:rPr>
              <a:t>哈希数组</a:t>
            </a:r>
            <a:r>
              <a:rPr lang="zh-CN" altLang="en-US" dirty="0">
                <a:solidFill>
                  <a:schemeClr val="tx1">
                    <a:lumMod val="50000"/>
                  </a:schemeClr>
                </a:solidFill>
                <a:ea typeface="宋体" panose="02010600030101010101" pitchFamily="2" charset="-122"/>
                <a:sym typeface="+mn-ea"/>
              </a:rPr>
              <a:t>）。在本节中，我们学习字典是如何表示包括词性在内的各种不同的语言信息的。</a:t>
            </a:r>
          </a:p>
          <a:p>
            <a:pPr marL="0" indent="0">
              <a:lnSpc>
                <a:spcPct val="100000"/>
              </a:lnSpc>
              <a:buNone/>
            </a:pPr>
            <a:r>
              <a:rPr lang="zh-CN" altLang="en-US" dirty="0">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索引链表 VS 字典</a:t>
            </a:r>
          </a:p>
          <a:p>
            <a:pPr marL="0" indent="457200">
              <a:lnSpc>
                <a:spcPct val="100000"/>
              </a:lnSpc>
              <a:buNone/>
            </a:pPr>
            <a:r>
              <a:rPr lang="zh-CN" altLang="en-US" dirty="0">
                <a:solidFill>
                  <a:schemeClr val="tx1">
                    <a:lumMod val="50000"/>
                  </a:schemeClr>
                </a:solidFill>
                <a:ea typeface="宋体" panose="02010600030101010101" pitchFamily="2" charset="-122"/>
                <a:sym typeface="+mn-ea"/>
              </a:rPr>
              <a:t>文本在 Python 中被视为一个词链表。链表的一个重要的属性是我们可以通过给出其索引来“查找”特定项目，例如：text1[100]。请注意我们是如何指定一个数字，然后取回一个词。可以把链表看作一种简单的表格，如下图所示。</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索引链表 </a:t>
            </a:r>
            <a:r>
              <a:rPr lang="en-US" altLang="zh-CN">
                <a:sym typeface="+mn-ea"/>
              </a:rPr>
              <a:t>VS </a:t>
            </a:r>
            <a:r>
              <a:rPr lang="zh-CN" altLang="en-US">
                <a:sym typeface="+mn-ea"/>
              </a:rPr>
              <a:t>字典</a:t>
            </a:r>
            <a:endParaRPr lang="zh-CN" altLang="en-US"/>
          </a:p>
        </p:txBody>
      </p:sp>
      <p:sp>
        <p:nvSpPr>
          <p:cNvPr id="3" name="内容占位符 2"/>
          <p:cNvSpPr>
            <a:spLocks noGrp="1"/>
          </p:cNvSpPr>
          <p:nvPr>
            <p:ph idx="1"/>
          </p:nvPr>
        </p:nvSpPr>
        <p:spPr>
          <a:xfrm>
            <a:off x="2152650" y="1188721"/>
            <a:ext cx="7886700" cy="5498465"/>
          </a:xfrm>
          <a:solidFill>
            <a:schemeClr val="bg1"/>
          </a:solidFill>
        </p:spPr>
        <p:txBody>
          <a:bodyPr>
            <a:normAutofit fontScale="85000" lnSpcReduction="20000"/>
          </a:bodyPr>
          <a:lstStyle/>
          <a:p>
            <a:pPr marL="0" indent="457200">
              <a:lnSpc>
                <a:spcPct val="100000"/>
              </a:lnSpc>
              <a:buNone/>
            </a:pPr>
            <a:r>
              <a:rPr lang="zh-CN" altLang="en-US">
                <a:solidFill>
                  <a:schemeClr val="tx1">
                    <a:lumMod val="50000"/>
                  </a:schemeClr>
                </a:solidFill>
                <a:ea typeface="宋体" panose="02010600030101010101" pitchFamily="2" charset="-122"/>
                <a:sym typeface="+mn-ea"/>
              </a:rPr>
              <a:t>链表查找：一个整数索引帮助我们访问</a:t>
            </a:r>
          </a:p>
          <a:p>
            <a:pPr marL="0" indent="0">
              <a:lnSpc>
                <a:spcPct val="100000"/>
              </a:lnSpc>
              <a:buNone/>
            </a:pPr>
            <a:r>
              <a:rPr lang="en-US" altLang="zh-CN">
                <a:solidFill>
                  <a:schemeClr val="tx1">
                    <a:lumMod val="50000"/>
                  </a:schemeClr>
                </a:solidFill>
                <a:ea typeface="宋体" panose="02010600030101010101" pitchFamily="2" charset="-122"/>
                <a:sym typeface="+mn-ea"/>
              </a:rPr>
              <a:t>Python</a:t>
            </a:r>
            <a:r>
              <a:rPr lang="zh-CN" altLang="en-US">
                <a:solidFill>
                  <a:schemeClr val="tx1">
                    <a:lumMod val="50000"/>
                  </a:schemeClr>
                </a:solidFill>
                <a:ea typeface="宋体" panose="02010600030101010101" pitchFamily="2" charset="-122"/>
                <a:sym typeface="+mn-ea"/>
              </a:rPr>
              <a:t>链表的内容。</a:t>
            </a:r>
          </a:p>
          <a:p>
            <a:pPr marL="0" indent="457200">
              <a:lnSpc>
                <a:spcPct val="100000"/>
              </a:lnSpc>
              <a:buNone/>
            </a:pPr>
            <a:r>
              <a:rPr lang="zh-CN" altLang="en-US">
                <a:solidFill>
                  <a:schemeClr val="tx1">
                    <a:lumMod val="50000"/>
                  </a:schemeClr>
                </a:solidFill>
                <a:ea typeface="宋体" panose="02010600030101010101" pitchFamily="2" charset="-122"/>
                <a:sym typeface="+mn-ea"/>
              </a:rPr>
              <a:t>对比上述情况与频率分布，在</a:t>
            </a:r>
            <a:r>
              <a:rPr lang="en-US" altLang="zh-CN">
                <a:solidFill>
                  <a:schemeClr val="tx1">
                    <a:lumMod val="50000"/>
                  </a:schemeClr>
                </a:solidFill>
                <a:ea typeface="宋体" panose="02010600030101010101" pitchFamily="2" charset="-122"/>
                <a:sym typeface="+mn-ea"/>
              </a:rPr>
              <a:t>1.3</a:t>
            </a:r>
            <a:r>
              <a:rPr lang="zh-CN" altLang="en-US">
                <a:solidFill>
                  <a:schemeClr val="tx1">
                    <a:lumMod val="50000"/>
                  </a:schemeClr>
                </a:solidFill>
                <a:ea typeface="宋体" panose="02010600030101010101" pitchFamily="2" charset="-122"/>
                <a:sym typeface="+mn-ea"/>
              </a:rPr>
              <a:t>节我们指</a:t>
            </a:r>
          </a:p>
          <a:p>
            <a:pPr marL="0" indent="0">
              <a:lnSpc>
                <a:spcPct val="100000"/>
              </a:lnSpc>
              <a:buNone/>
            </a:pPr>
            <a:r>
              <a:rPr lang="zh-CN" altLang="en-US">
                <a:solidFill>
                  <a:schemeClr val="tx1">
                    <a:lumMod val="50000"/>
                  </a:schemeClr>
                </a:solidFill>
                <a:ea typeface="宋体" panose="02010600030101010101" pitchFamily="2" charset="-122"/>
                <a:sym typeface="+mn-ea"/>
              </a:rPr>
              <a:t>定词然后取回数字，如：fdist['monstrous']，表示的是给定的词在文本中出现的次数。用词查询类似于使用一本字典。</a:t>
            </a:r>
          </a:p>
          <a:p>
            <a:pPr marL="0" indent="457200">
              <a:lnSpc>
                <a:spcPct val="100000"/>
              </a:lnSpc>
              <a:buNone/>
            </a:pPr>
            <a:endParaRPr lang="zh-CN" altLang="en-US">
              <a:solidFill>
                <a:schemeClr val="tx1">
                  <a:lumMod val="50000"/>
                </a:schemeClr>
              </a:solidFill>
              <a:ea typeface="宋体" panose="02010600030101010101" pitchFamily="2" charset="-122"/>
              <a:sym typeface="+mn-ea"/>
            </a:endParaRPr>
          </a:p>
          <a:p>
            <a:pPr marL="0" indent="457200">
              <a:lnSpc>
                <a:spcPct val="100000"/>
              </a:lnSpc>
              <a:buNone/>
            </a:pPr>
            <a:endParaRPr lang="zh-CN" altLang="en-US">
              <a:solidFill>
                <a:schemeClr val="tx1">
                  <a:lumMod val="50000"/>
                </a:schemeClr>
              </a:solidFill>
              <a:ea typeface="宋体" panose="02010600030101010101" pitchFamily="2" charset="-122"/>
              <a:sym typeface="+mn-ea"/>
            </a:endParaRPr>
          </a:p>
          <a:p>
            <a:pPr marL="0" indent="457200">
              <a:lnSpc>
                <a:spcPct val="100000"/>
              </a:lnSpc>
              <a:buNone/>
            </a:pPr>
            <a:endParaRPr lang="zh-CN" altLang="en-US">
              <a:solidFill>
                <a:schemeClr val="tx1">
                  <a:lumMod val="50000"/>
                </a:schemeClr>
              </a:solidFill>
              <a:ea typeface="宋体" panose="02010600030101010101" pitchFamily="2" charset="-122"/>
              <a:sym typeface="+mn-ea"/>
            </a:endParaRPr>
          </a:p>
          <a:p>
            <a:pPr marL="0" indent="457200">
              <a:lnSpc>
                <a:spcPct val="100000"/>
              </a:lnSpc>
              <a:buNone/>
            </a:pPr>
            <a:endParaRPr lang="zh-CN" altLang="en-US">
              <a:solidFill>
                <a:schemeClr val="tx1">
                  <a:lumMod val="50000"/>
                </a:schemeClr>
              </a:solidFill>
              <a:ea typeface="宋体" panose="02010600030101010101" pitchFamily="2" charset="-122"/>
              <a:sym typeface="+mn-ea"/>
            </a:endParaRPr>
          </a:p>
          <a:p>
            <a:pPr marL="0" indent="0">
              <a:lnSpc>
                <a:spcPct val="100000"/>
              </a:lnSpc>
              <a:buNone/>
            </a:pPr>
            <a:r>
              <a:rPr lang="zh-CN" altLang="en-US">
                <a:solidFill>
                  <a:schemeClr val="tx1">
                    <a:lumMod val="50000"/>
                  </a:schemeClr>
                </a:solidFill>
                <a:ea typeface="宋体" panose="02010600030101010101" pitchFamily="2" charset="-122"/>
                <a:sym typeface="+mn-ea"/>
              </a:rPr>
              <a:t>图中字典查询：使用一个关键字，如某人的名字、一个域名或一个英文单词，访问一个字典的条目；映射</a:t>
            </a:r>
            <a:r>
              <a:rPr lang="zh-CN" altLang="en-US">
                <a:solidFill>
                  <a:schemeClr val="tx1">
                    <a:lumMod val="50000"/>
                  </a:schemeClr>
                </a:solidFill>
                <a:latin typeface="Times New Roman" panose="02020603050405020304" pitchFamily="18" charset="0"/>
                <a:ea typeface="仿宋" panose="02010609060101010101" charset="-122"/>
                <a:sym typeface="+mn-ea"/>
              </a:rPr>
              <a:t>（map）</a:t>
            </a:r>
            <a:r>
              <a:rPr lang="zh-CN" altLang="en-US">
                <a:solidFill>
                  <a:schemeClr val="tx1">
                    <a:lumMod val="50000"/>
                  </a:schemeClr>
                </a:solidFill>
                <a:ea typeface="宋体" panose="02010600030101010101" pitchFamily="2" charset="-122"/>
                <a:sym typeface="+mn-ea"/>
              </a:rPr>
              <a:t>、哈希表（hashmap）、哈希（hash）、关联数组（associativearray）是字典的其他名字。</a:t>
            </a:r>
          </a:p>
        </p:txBody>
      </p:sp>
      <p:pic>
        <p:nvPicPr>
          <p:cNvPr id="5" name="图片 4"/>
          <p:cNvPicPr>
            <a:picLocks noChangeAspect="1"/>
          </p:cNvPicPr>
          <p:nvPr/>
        </p:nvPicPr>
        <p:blipFill>
          <a:blip r:embed="rId3"/>
          <a:stretch>
            <a:fillRect/>
          </a:stretch>
        </p:blipFill>
        <p:spPr>
          <a:xfrm>
            <a:off x="8454390" y="1188720"/>
            <a:ext cx="1295400" cy="1066800"/>
          </a:xfrm>
          <a:prstGeom prst="rect">
            <a:avLst/>
          </a:prstGeom>
        </p:spPr>
      </p:pic>
      <p:pic>
        <p:nvPicPr>
          <p:cNvPr id="6" name="图片 5"/>
          <p:cNvPicPr>
            <a:picLocks noChangeAspect="1"/>
          </p:cNvPicPr>
          <p:nvPr/>
        </p:nvPicPr>
        <p:blipFill>
          <a:blip r:embed="rId4"/>
          <a:stretch>
            <a:fillRect/>
          </a:stretch>
        </p:blipFill>
        <p:spPr>
          <a:xfrm>
            <a:off x="2782571" y="3144521"/>
            <a:ext cx="6863715" cy="196278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7"/>
            <a:ext cx="7886700" cy="1016413"/>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索引链表 </a:t>
            </a:r>
            <a:r>
              <a:rPr lang="en-US" altLang="zh-CN">
                <a:sym typeface="+mn-ea"/>
              </a:rPr>
              <a:t>VS </a:t>
            </a:r>
            <a:r>
              <a:rPr lang="zh-CN" altLang="en-US">
                <a:sym typeface="+mn-ea"/>
              </a:rPr>
              <a:t>字典</a:t>
            </a:r>
            <a:endParaRPr lang="zh-CN" altLang="en-US"/>
          </a:p>
        </p:txBody>
      </p:sp>
      <p:sp>
        <p:nvSpPr>
          <p:cNvPr id="3" name="内容占位符 2"/>
          <p:cNvSpPr>
            <a:spLocks noGrp="1"/>
          </p:cNvSpPr>
          <p:nvPr>
            <p:ph idx="1"/>
          </p:nvPr>
        </p:nvSpPr>
        <p:spPr>
          <a:xfrm>
            <a:off x="2231390" y="1017270"/>
            <a:ext cx="7886700" cy="5657850"/>
          </a:xfrm>
          <a:solidFill>
            <a:schemeClr val="bg1"/>
          </a:solidFill>
        </p:spPr>
        <p:txBody>
          <a:bodyPr>
            <a:normAutofit/>
          </a:bodyPr>
          <a:lstStyle/>
          <a:p>
            <a:pPr marL="0" indent="457200">
              <a:lnSpc>
                <a:spcPct val="90000"/>
              </a:lnSpc>
              <a:buNone/>
            </a:pPr>
            <a:r>
              <a:rPr lang="zh-CN" altLang="en-US" sz="2300">
                <a:solidFill>
                  <a:schemeClr val="tx1">
                    <a:lumMod val="50000"/>
                  </a:schemeClr>
                </a:solidFill>
                <a:ea typeface="宋体" panose="02010600030101010101" pitchFamily="2" charset="-122"/>
                <a:sym typeface="+mn-ea"/>
              </a:rPr>
              <a:t>下表列出了各种语言学对象以及它们的映射（</a:t>
            </a:r>
            <a:r>
              <a:rPr lang="zh-CN" altLang="zh-CN" sz="2300">
                <a:solidFill>
                  <a:schemeClr val="tx1">
                    <a:lumMod val="50000"/>
                  </a:schemeClr>
                </a:solidFill>
                <a:ea typeface="宋体" panose="02010600030101010101" pitchFamily="2" charset="-122"/>
                <a:sym typeface="+mn-ea"/>
              </a:rPr>
              <a:t>即语言学对象从键到值的映射）</a:t>
            </a:r>
            <a:r>
              <a:rPr lang="zh-CN" altLang="en-US" sz="2300">
                <a:solidFill>
                  <a:schemeClr val="tx1">
                    <a:lumMod val="50000"/>
                  </a:schemeClr>
                </a:solidFill>
                <a:ea typeface="宋体" panose="02010600030101010101" pitchFamily="2" charset="-122"/>
                <a:sym typeface="+mn-ea"/>
              </a:rPr>
              <a:t>。</a:t>
            </a:r>
          </a:p>
          <a:p>
            <a:pPr marL="0" indent="457200">
              <a:lnSpc>
                <a:spcPct val="90000"/>
              </a:lnSpc>
              <a:buNone/>
            </a:pPr>
            <a:endParaRPr lang="zh-CN" altLang="en-US" sz="2300">
              <a:solidFill>
                <a:schemeClr val="tx1">
                  <a:lumMod val="50000"/>
                </a:schemeClr>
              </a:solidFill>
              <a:ea typeface="宋体" panose="02010600030101010101" pitchFamily="2" charset="-122"/>
              <a:sym typeface="+mn-ea"/>
            </a:endParaRPr>
          </a:p>
          <a:p>
            <a:pPr marL="0" indent="457200">
              <a:lnSpc>
                <a:spcPct val="90000"/>
              </a:lnSpc>
              <a:buNone/>
            </a:pPr>
            <a:endParaRPr lang="zh-CN" altLang="en-US" sz="2300">
              <a:solidFill>
                <a:schemeClr val="tx1">
                  <a:lumMod val="50000"/>
                </a:schemeClr>
              </a:solidFill>
              <a:ea typeface="宋体" panose="02010600030101010101" pitchFamily="2" charset="-122"/>
              <a:sym typeface="+mn-ea"/>
            </a:endParaRPr>
          </a:p>
          <a:p>
            <a:pPr marL="0" indent="457200">
              <a:lnSpc>
                <a:spcPct val="90000"/>
              </a:lnSpc>
              <a:buNone/>
            </a:pPr>
            <a:endParaRPr lang="zh-CN" altLang="en-US" sz="2300">
              <a:solidFill>
                <a:schemeClr val="tx1">
                  <a:lumMod val="50000"/>
                </a:schemeClr>
              </a:solidFill>
              <a:ea typeface="宋体" panose="02010600030101010101" pitchFamily="2" charset="-122"/>
              <a:sym typeface="+mn-ea"/>
            </a:endParaRPr>
          </a:p>
          <a:p>
            <a:pPr marL="0" indent="457200">
              <a:lnSpc>
                <a:spcPct val="90000"/>
              </a:lnSpc>
              <a:buNone/>
            </a:pPr>
            <a:endParaRPr lang="zh-CN" altLang="en-US" sz="2300">
              <a:solidFill>
                <a:schemeClr val="tx1">
                  <a:lumMod val="50000"/>
                </a:schemeClr>
              </a:solidFill>
              <a:ea typeface="宋体" panose="02010600030101010101" pitchFamily="2" charset="-122"/>
              <a:sym typeface="+mn-ea"/>
            </a:endParaRPr>
          </a:p>
          <a:p>
            <a:pPr marL="0" indent="457200">
              <a:lnSpc>
                <a:spcPct val="90000"/>
              </a:lnSpc>
              <a:buNone/>
            </a:pPr>
            <a:endParaRPr lang="zh-CN" altLang="en-US" sz="2300">
              <a:solidFill>
                <a:schemeClr val="tx1">
                  <a:lumMod val="50000"/>
                </a:schemeClr>
              </a:solidFill>
              <a:ea typeface="宋体" panose="02010600030101010101" pitchFamily="2" charset="-122"/>
              <a:sym typeface="+mn-ea"/>
            </a:endParaRPr>
          </a:p>
          <a:p>
            <a:pPr marL="0" indent="457200">
              <a:lnSpc>
                <a:spcPct val="90000"/>
              </a:lnSpc>
              <a:buNone/>
            </a:pPr>
            <a:endParaRPr lang="zh-CN" altLang="en-US" sz="2300">
              <a:solidFill>
                <a:schemeClr val="tx1">
                  <a:lumMod val="50000"/>
                </a:schemeClr>
              </a:solidFill>
              <a:ea typeface="宋体" panose="02010600030101010101" pitchFamily="2" charset="-122"/>
              <a:sym typeface="+mn-ea"/>
            </a:endParaRPr>
          </a:p>
          <a:p>
            <a:pPr marL="0" indent="457200">
              <a:lnSpc>
                <a:spcPct val="90000"/>
              </a:lnSpc>
              <a:buNone/>
            </a:pPr>
            <a:r>
              <a:rPr lang="zh-CN" altLang="en-US" sz="2300">
                <a:solidFill>
                  <a:schemeClr val="tx1">
                    <a:lumMod val="50000"/>
                  </a:schemeClr>
                </a:solidFill>
                <a:ea typeface="宋体" panose="02010600030101010101" pitchFamily="2" charset="-122"/>
                <a:sym typeface="+mn-ea"/>
              </a:rPr>
              <a:t>大多数情况下，从一个“词”映射到一些结构化对象。例如：一个文档索引从一个词（可以表示为一个字符串）映射到页面列表（表示为一个整数列表）。</a:t>
            </a:r>
          </a:p>
        </p:txBody>
      </p:sp>
      <p:graphicFrame>
        <p:nvGraphicFramePr>
          <p:cNvPr id="4" name="表格 3"/>
          <p:cNvGraphicFramePr/>
          <p:nvPr/>
        </p:nvGraphicFramePr>
        <p:xfrm>
          <a:off x="2896236" y="1680845"/>
          <a:ext cx="6398895" cy="2286000"/>
        </p:xfrm>
        <a:graphic>
          <a:graphicData uri="http://schemas.openxmlformats.org/drawingml/2006/table">
            <a:tbl>
              <a:tblPr firstRow="1" bandRow="1">
                <a:tableStyleId>{5C22544A-7EE6-4342-B048-85BDC9FD1C3A}</a:tableStyleId>
              </a:tblPr>
              <a:tblGrid>
                <a:gridCol w="1685290">
                  <a:extLst>
                    <a:ext uri="{9D8B030D-6E8A-4147-A177-3AD203B41FA5}">
                      <a16:colId xmlns:a16="http://schemas.microsoft.com/office/drawing/2014/main" val="20000"/>
                    </a:ext>
                  </a:extLst>
                </a:gridCol>
                <a:gridCol w="1224915">
                  <a:extLst>
                    <a:ext uri="{9D8B030D-6E8A-4147-A177-3AD203B41FA5}">
                      <a16:colId xmlns:a16="http://schemas.microsoft.com/office/drawing/2014/main" val="20001"/>
                    </a:ext>
                  </a:extLst>
                </a:gridCol>
                <a:gridCol w="3488690">
                  <a:extLst>
                    <a:ext uri="{9D8B030D-6E8A-4147-A177-3AD203B41FA5}">
                      <a16:colId xmlns:a16="http://schemas.microsoft.com/office/drawing/2014/main" val="20002"/>
                    </a:ext>
                  </a:extLst>
                </a:gridCol>
              </a:tblGrid>
              <a:tr h="381000">
                <a:tc>
                  <a:txBody>
                    <a:bodyPr/>
                    <a:lstStyle/>
                    <a:p>
                      <a:pPr>
                        <a:buNone/>
                      </a:pPr>
                      <a:r>
                        <a:rPr lang="zh-CN" altLang="en-US"/>
                        <a:t>语言学对象  </a:t>
                      </a:r>
                    </a:p>
                  </a:txBody>
                  <a:tcPr/>
                </a:tc>
                <a:tc>
                  <a:txBody>
                    <a:bodyPr/>
                    <a:lstStyle/>
                    <a:p>
                      <a:pPr>
                        <a:buNone/>
                      </a:pPr>
                      <a:r>
                        <a:rPr lang="zh-CN" altLang="en-US" sz="1800">
                          <a:sym typeface="+mn-ea"/>
                        </a:rPr>
                        <a:t>映射来自</a:t>
                      </a:r>
                      <a:endParaRPr lang="zh-CN" altLang="en-US"/>
                    </a:p>
                  </a:txBody>
                  <a:tcPr/>
                </a:tc>
                <a:tc>
                  <a:txBody>
                    <a:bodyPr/>
                    <a:lstStyle/>
                    <a:p>
                      <a:pPr>
                        <a:buNone/>
                      </a:pPr>
                      <a:r>
                        <a:rPr lang="zh-CN" altLang="en-US" sz="1800">
                          <a:sym typeface="+mn-ea"/>
                        </a:rPr>
                        <a:t>映射到</a:t>
                      </a:r>
                      <a:endParaRPr lang="zh-CN" altLang="en-US"/>
                    </a:p>
                  </a:txBody>
                  <a:tcPr/>
                </a:tc>
                <a:extLst>
                  <a:ext uri="{0D108BD9-81ED-4DB2-BD59-A6C34878D82A}">
                    <a16:rowId xmlns:a16="http://schemas.microsoft.com/office/drawing/2014/main" val="10000"/>
                  </a:ext>
                </a:extLst>
              </a:tr>
              <a:tr h="381000">
                <a:tc>
                  <a:txBody>
                    <a:bodyPr/>
                    <a:lstStyle/>
                    <a:p>
                      <a:pPr>
                        <a:buNone/>
                      </a:pPr>
                      <a:r>
                        <a:rPr lang="zh-CN" altLang="en-US"/>
                        <a:t>文档索引  </a:t>
                      </a:r>
                    </a:p>
                  </a:txBody>
                  <a:tcPr/>
                </a:tc>
                <a:tc>
                  <a:txBody>
                    <a:bodyPr/>
                    <a:lstStyle/>
                    <a:p>
                      <a:pPr>
                        <a:buNone/>
                      </a:pPr>
                      <a:r>
                        <a:rPr lang="zh-CN" altLang="en-US" sz="1800">
                          <a:sym typeface="+mn-ea"/>
                        </a:rPr>
                        <a:t>词</a:t>
                      </a:r>
                      <a:endParaRPr lang="zh-CN" altLang="en-US"/>
                    </a:p>
                  </a:txBody>
                  <a:tcPr/>
                </a:tc>
                <a:tc>
                  <a:txBody>
                    <a:bodyPr/>
                    <a:lstStyle/>
                    <a:p>
                      <a:pPr>
                        <a:buNone/>
                      </a:pPr>
                      <a:r>
                        <a:rPr lang="zh-CN" altLang="en-US" sz="1800">
                          <a:sym typeface="+mn-ea"/>
                        </a:rPr>
                        <a:t>页面列表（找到词的地方）</a:t>
                      </a:r>
                      <a:endParaRPr lang="zh-CN" altLang="en-US"/>
                    </a:p>
                  </a:txBody>
                  <a:tcPr/>
                </a:tc>
                <a:extLst>
                  <a:ext uri="{0D108BD9-81ED-4DB2-BD59-A6C34878D82A}">
                    <a16:rowId xmlns:a16="http://schemas.microsoft.com/office/drawing/2014/main" val="10001"/>
                  </a:ext>
                </a:extLst>
              </a:tr>
              <a:tr h="381000">
                <a:tc>
                  <a:txBody>
                    <a:bodyPr/>
                    <a:lstStyle/>
                    <a:p>
                      <a:pPr>
                        <a:buNone/>
                      </a:pPr>
                      <a:r>
                        <a:rPr lang="zh-CN" altLang="en-US"/>
                        <a:t>同义词  </a:t>
                      </a:r>
                    </a:p>
                  </a:txBody>
                  <a:tcPr/>
                </a:tc>
                <a:tc>
                  <a:txBody>
                    <a:bodyPr/>
                    <a:lstStyle/>
                    <a:p>
                      <a:pPr>
                        <a:buNone/>
                      </a:pPr>
                      <a:r>
                        <a:rPr lang="zh-CN" altLang="en-US" sz="1800">
                          <a:sym typeface="+mn-ea"/>
                        </a:rPr>
                        <a:t>词意</a:t>
                      </a:r>
                      <a:endParaRPr lang="zh-CN" altLang="en-US"/>
                    </a:p>
                  </a:txBody>
                  <a:tcPr/>
                </a:tc>
                <a:tc>
                  <a:txBody>
                    <a:bodyPr/>
                    <a:lstStyle/>
                    <a:p>
                      <a:pPr>
                        <a:buNone/>
                      </a:pPr>
                      <a:r>
                        <a:rPr lang="zh-CN" altLang="en-US" sz="1800">
                          <a:sym typeface="+mn-ea"/>
                        </a:rPr>
                        <a:t>同义词列表</a:t>
                      </a:r>
                      <a:endParaRPr lang="zh-CN" altLang="en-US"/>
                    </a:p>
                  </a:txBody>
                  <a:tcPr/>
                </a:tc>
                <a:extLst>
                  <a:ext uri="{0D108BD9-81ED-4DB2-BD59-A6C34878D82A}">
                    <a16:rowId xmlns:a16="http://schemas.microsoft.com/office/drawing/2014/main" val="10002"/>
                  </a:ext>
                </a:extLst>
              </a:tr>
              <a:tr h="381000">
                <a:tc>
                  <a:txBody>
                    <a:bodyPr/>
                    <a:lstStyle/>
                    <a:p>
                      <a:pPr>
                        <a:buNone/>
                      </a:pPr>
                      <a:r>
                        <a:rPr lang="zh-CN" altLang="en-US"/>
                        <a:t>词典  </a:t>
                      </a:r>
                    </a:p>
                  </a:txBody>
                  <a:tcPr/>
                </a:tc>
                <a:tc>
                  <a:txBody>
                    <a:bodyPr/>
                    <a:lstStyle/>
                    <a:p>
                      <a:pPr>
                        <a:buNone/>
                      </a:pPr>
                      <a:r>
                        <a:rPr lang="zh-CN" altLang="en-US" sz="1800">
                          <a:sym typeface="+mn-ea"/>
                        </a:rPr>
                        <a:t>中心词</a:t>
                      </a:r>
                      <a:endParaRPr lang="zh-CN" altLang="en-US"/>
                    </a:p>
                  </a:txBody>
                  <a:tcPr/>
                </a:tc>
                <a:tc>
                  <a:txBody>
                    <a:bodyPr/>
                    <a:lstStyle/>
                    <a:p>
                      <a:pPr>
                        <a:buNone/>
                      </a:pPr>
                      <a:r>
                        <a:rPr lang="zh-CN" altLang="en-US" sz="1800">
                          <a:sym typeface="+mn-ea"/>
                        </a:rPr>
                        <a:t>词条项（词性、意思定义、词源）</a:t>
                      </a:r>
                      <a:endParaRPr lang="zh-CN" altLang="en-US"/>
                    </a:p>
                  </a:txBody>
                  <a:tcPr/>
                </a:tc>
                <a:extLst>
                  <a:ext uri="{0D108BD9-81ED-4DB2-BD59-A6C34878D82A}">
                    <a16:rowId xmlns:a16="http://schemas.microsoft.com/office/drawing/2014/main" val="10003"/>
                  </a:ext>
                </a:extLst>
              </a:tr>
              <a:tr h="381000">
                <a:tc>
                  <a:txBody>
                    <a:bodyPr/>
                    <a:lstStyle/>
                    <a:p>
                      <a:pPr>
                        <a:buNone/>
                      </a:pPr>
                      <a:r>
                        <a:rPr lang="zh-CN" altLang="en-US"/>
                        <a:t>比较单词列表  </a:t>
                      </a:r>
                    </a:p>
                  </a:txBody>
                  <a:tcPr/>
                </a:tc>
                <a:tc>
                  <a:txBody>
                    <a:bodyPr/>
                    <a:lstStyle/>
                    <a:p>
                      <a:pPr>
                        <a:buNone/>
                      </a:pPr>
                      <a:r>
                        <a:rPr lang="zh-CN" altLang="en-US" sz="1800">
                          <a:sym typeface="+mn-ea"/>
                        </a:rPr>
                        <a:t>注释术语</a:t>
                      </a:r>
                      <a:endParaRPr lang="zh-CN" altLang="en-US"/>
                    </a:p>
                  </a:txBody>
                  <a:tcPr/>
                </a:tc>
                <a:tc>
                  <a:txBody>
                    <a:bodyPr/>
                    <a:lstStyle/>
                    <a:p>
                      <a:pPr>
                        <a:buNone/>
                      </a:pPr>
                      <a:r>
                        <a:rPr lang="zh-CN" altLang="en-US" sz="1800">
                          <a:sym typeface="+mn-ea"/>
                        </a:rPr>
                        <a:t>同源词（词列表，每种语言一个）</a:t>
                      </a:r>
                      <a:endParaRPr lang="zh-CN" altLang="en-US"/>
                    </a:p>
                  </a:txBody>
                  <a:tcPr/>
                </a:tc>
                <a:extLst>
                  <a:ext uri="{0D108BD9-81ED-4DB2-BD59-A6C34878D82A}">
                    <a16:rowId xmlns:a16="http://schemas.microsoft.com/office/drawing/2014/main" val="10004"/>
                  </a:ext>
                </a:extLst>
              </a:tr>
              <a:tr h="381000">
                <a:tc>
                  <a:txBody>
                    <a:bodyPr/>
                    <a:lstStyle/>
                    <a:p>
                      <a:pPr>
                        <a:buNone/>
                      </a:pPr>
                      <a:r>
                        <a:rPr lang="zh-CN" altLang="en-US"/>
                        <a:t>词形分析  </a:t>
                      </a:r>
                    </a:p>
                  </a:txBody>
                  <a:tcPr/>
                </a:tc>
                <a:tc>
                  <a:txBody>
                    <a:bodyPr/>
                    <a:lstStyle/>
                    <a:p>
                      <a:pPr>
                        <a:buNone/>
                      </a:pPr>
                      <a:r>
                        <a:rPr lang="zh-CN" altLang="en-US" sz="1800">
                          <a:sym typeface="+mn-ea"/>
                        </a:rPr>
                        <a:t>表面形式</a:t>
                      </a:r>
                      <a:endParaRPr lang="zh-CN" altLang="en-US"/>
                    </a:p>
                  </a:txBody>
                  <a:tcPr/>
                </a:tc>
                <a:tc>
                  <a:txBody>
                    <a:bodyPr/>
                    <a:lstStyle/>
                    <a:p>
                      <a:pPr>
                        <a:buNone/>
                      </a:pPr>
                      <a:r>
                        <a:rPr lang="zh-CN" altLang="en-US" sz="1800">
                          <a:sym typeface="+mn-ea"/>
                        </a:rPr>
                        <a:t>形态学分析（词素组件列表）</a:t>
                      </a:r>
                      <a:endParaRPr lang="zh-CN" altLang="en-US"/>
                    </a:p>
                  </a:txBody>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en-US">
                <a:sym typeface="+mn-ea"/>
              </a:rPr>
              <a:t>Python </a:t>
            </a:r>
            <a:r>
              <a:rPr lang="zh-CN" altLang="en-US">
                <a:sym typeface="+mn-ea"/>
              </a:rPr>
              <a:t>字典</a:t>
            </a:r>
            <a:endParaRPr lang="en-US" altLang="zh-CN">
              <a:sym typeface="+mn-ea"/>
            </a:endParaRPr>
          </a:p>
        </p:txBody>
      </p:sp>
      <p:sp>
        <p:nvSpPr>
          <p:cNvPr id="3" name="内容占位符 2"/>
          <p:cNvSpPr>
            <a:spLocks noGrp="1"/>
          </p:cNvSpPr>
          <p:nvPr>
            <p:ph idx="1"/>
          </p:nvPr>
        </p:nvSpPr>
        <p:spPr>
          <a:xfrm>
            <a:off x="2244725" y="1043306"/>
            <a:ext cx="7886700" cy="5763895"/>
          </a:xfrm>
          <a:solidFill>
            <a:schemeClr val="bg1"/>
          </a:solidFill>
        </p:spPr>
        <p:txBody>
          <a:bodyPr>
            <a:normAutofit fontScale="92500" lnSpcReduction="10000"/>
          </a:bodyPr>
          <a:lstStyle/>
          <a:p>
            <a:pPr marL="0" indent="457200">
              <a:lnSpc>
                <a:spcPct val="100000"/>
              </a:lnSpc>
              <a:buNone/>
            </a:pPr>
            <a:r>
              <a:rPr lang="en-US" altLang="zh-CN">
                <a:solidFill>
                  <a:schemeClr val="tx1">
                    <a:lumMod val="50000"/>
                  </a:schemeClr>
                </a:solidFill>
                <a:ea typeface="宋体" panose="02010600030101010101" pitchFamily="2" charset="-122"/>
                <a:sym typeface="+mn-ea"/>
              </a:rPr>
              <a:t>Python 提供了一个字典数据类型，可用来做任意类型之间的映射。定义pos为一个空字典，然后给它添加四个项目，指定一些词的词性。使用熟悉的方括号将条目添加到字典。</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pos = {}</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pos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pos['colorless'] = 'ADJ' #colorless 的词性是形容词</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pos    #</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即</a:t>
            </a:r>
            <a:r>
              <a:rPr lang="en-US" altLang="zh-CN">
                <a:solidFill>
                  <a:schemeClr val="tx1">
                    <a:lumMod val="50000"/>
                  </a:schemeClr>
                </a:solidFill>
                <a:latin typeface="Times New Roman" panose="02020603050405020304" pitchFamily="18" charset="0"/>
                <a:ea typeface="宋体" panose="02010600030101010101" pitchFamily="2" charset="-122"/>
                <a:sym typeface="+mn-ea"/>
              </a:rPr>
              <a:t>字典 pos 中，键'colorless'被分配了值'ADJ'</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{'colorless': 'ADJ'}</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pos['ideas'] = 'N'</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pos['sleep'] = 'V'</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en-US">
                <a:sym typeface="+mn-ea"/>
              </a:rPr>
              <a:t>Python </a:t>
            </a:r>
            <a:r>
              <a:rPr lang="zh-CN" altLang="en-US">
                <a:sym typeface="+mn-ea"/>
              </a:rPr>
              <a:t>字典</a:t>
            </a:r>
            <a:endParaRPr lang="en-US" altLang="zh-CN">
              <a:sym typeface="+mn-ea"/>
            </a:endParaRPr>
          </a:p>
        </p:txBody>
      </p:sp>
      <p:sp>
        <p:nvSpPr>
          <p:cNvPr id="3" name="内容占位符 2"/>
          <p:cNvSpPr>
            <a:spLocks noGrp="1"/>
          </p:cNvSpPr>
          <p:nvPr>
            <p:ph idx="1"/>
          </p:nvPr>
        </p:nvSpPr>
        <p:spPr>
          <a:xfrm>
            <a:off x="2244725" y="1043306"/>
            <a:ext cx="7886700" cy="5671185"/>
          </a:xfrm>
          <a:solidFill>
            <a:schemeClr val="bg1"/>
          </a:solidFill>
        </p:spPr>
        <p:txBody>
          <a:bodyPr>
            <a:normAutofit fontScale="92500" lnSpcReduction="20000"/>
          </a:bodyPr>
          <a:lstStyle/>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pos['furiously'] = 'ADV'</a:t>
            </a:r>
          </a:p>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pos  </a:t>
            </a:r>
          </a:p>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{'furiously': 'ADV', 'sleep': 'V', 'ideas': 'N', 'colorless': 'ADJ'}</a:t>
            </a:r>
          </a:p>
          <a:p>
            <a:pPr marL="0" indent="45720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上例中查看pos 的值可以看到</a:t>
            </a:r>
            <a:r>
              <a:rPr lang="en-US" altLang="zh-CN">
                <a:solidFill>
                  <a:schemeClr val="tx1">
                    <a:lumMod val="50000"/>
                  </a:schemeClr>
                </a:solidFill>
                <a:latin typeface="Times New Roman" panose="02020603050405020304" pitchFamily="18" charset="0"/>
                <a:ea typeface="宋体" panose="02010600030101010101" pitchFamily="2" charset="-122"/>
                <a:sym typeface="+mn-ea"/>
              </a:rPr>
              <a:t>键-值对的集合</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。一旦我们以这样的方式填充了字典，就可以使用键来检索值：</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pos['ideas']</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'N'</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pos['colorless']</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'ADJ'</a:t>
            </a:r>
          </a:p>
          <a:p>
            <a:pPr marL="0" indent="45720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无意中使用一个尚未分配值的键</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时，按照</a:t>
            </a:r>
            <a:r>
              <a:rPr lang="en-US" altLang="zh-CN">
                <a:solidFill>
                  <a:schemeClr val="tx1">
                    <a:lumMod val="50000"/>
                  </a:schemeClr>
                </a:solidFill>
                <a:latin typeface="Times New Roman" panose="02020603050405020304" pitchFamily="18" charset="0"/>
                <a:ea typeface="宋体" panose="02010600030101010101" pitchFamily="2" charset="-122"/>
                <a:sym typeface="+mn-ea"/>
              </a:rPr>
              <a:t>python</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字典的属性，程序会报错。如：</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pos['green']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7"/>
            <a:ext cx="7886700" cy="1016413"/>
          </a:xfrm>
        </p:spPr>
        <p:txBody>
          <a:bodyPr>
            <a:normAutofit/>
          </a:bodyPr>
          <a:lstStyle/>
          <a:p>
            <a:r>
              <a:rPr lang="en-US" altLang="zh-CN">
                <a:sym typeface="+mn-ea"/>
              </a:rPr>
              <a:t>5.3</a:t>
            </a:r>
            <a:r>
              <a:rPr lang="zh-CN" altLang="en-US">
                <a:sym typeface="+mn-ea"/>
              </a:rPr>
              <a:t> 字典</a:t>
            </a:r>
            <a:r>
              <a:rPr lang="en-US" altLang="zh-CN">
                <a:sym typeface="+mn-ea"/>
              </a:rPr>
              <a:t>-</a:t>
            </a:r>
            <a:r>
              <a:rPr lang="en-US">
                <a:sym typeface="+mn-ea"/>
              </a:rPr>
              <a:t>Python </a:t>
            </a:r>
            <a:r>
              <a:rPr lang="zh-CN" altLang="en-US">
                <a:sym typeface="+mn-ea"/>
              </a:rPr>
              <a:t>字典</a:t>
            </a:r>
            <a:endParaRPr lang="zh-CN" altLang="en-US"/>
          </a:p>
        </p:txBody>
      </p:sp>
      <p:sp>
        <p:nvSpPr>
          <p:cNvPr id="3" name="内容占位符 2"/>
          <p:cNvSpPr>
            <a:spLocks noGrp="1"/>
          </p:cNvSpPr>
          <p:nvPr>
            <p:ph idx="1"/>
          </p:nvPr>
        </p:nvSpPr>
        <p:spPr>
          <a:xfrm>
            <a:off x="2244725" y="1017271"/>
            <a:ext cx="7886700" cy="5631815"/>
          </a:xfrm>
          <a:solidFill>
            <a:schemeClr val="bg1"/>
          </a:solidFill>
        </p:spPr>
        <p:txBody>
          <a:bodyPr>
            <a:normAutofit fontScale="92500" lnSpcReduction="10000"/>
          </a:bodyPr>
          <a:lstStyle/>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要找到键，我们可以将字典转换成一个链表或在需要使用链表的地方使用字典，如作为 sorted()的参数或用在 for 循环中。</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list(pos) #字典转换成链表</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['furiously', 'sleep', 'ideas', 'colorless'] #显示的顺序</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会有</a:t>
            </a:r>
            <a:r>
              <a:rPr lang="en-US" altLang="zh-CN">
                <a:solidFill>
                  <a:schemeClr val="tx1">
                    <a:lumMod val="50000"/>
                  </a:schemeClr>
                </a:solidFill>
                <a:latin typeface="Times New Roman" panose="02020603050405020304" pitchFamily="18" charset="0"/>
                <a:ea typeface="宋体" panose="02010600030101010101" pitchFamily="2" charset="-122"/>
                <a:sym typeface="+mn-ea"/>
              </a:rPr>
              <a:t>不同</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sorted(pos)  #对它们进行排序</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['colorless', 'furiously', 'ideas', 'sleep']</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[w for w in pos if w.endswith('s')] #</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查找以</a:t>
            </a:r>
            <a:r>
              <a:rPr lang="en-US" altLang="zh-CN">
                <a:solidFill>
                  <a:schemeClr val="tx1">
                    <a:lumMod val="50000"/>
                  </a:schemeClr>
                </a:solidFill>
                <a:latin typeface="Times New Roman" panose="02020603050405020304" pitchFamily="18" charset="0"/>
                <a:ea typeface="宋体" panose="02010600030101010101" pitchFamily="2" charset="-122"/>
                <a:sym typeface="+mn-ea"/>
              </a:rPr>
              <a:t>s</a:t>
            </a:r>
            <a:r>
              <a:rPr lang="zh-CN" altLang="en-US">
                <a:solidFill>
                  <a:schemeClr val="tx1">
                    <a:lumMod val="50000"/>
                  </a:schemeClr>
                </a:solidFill>
                <a:latin typeface="Times New Roman" panose="02020603050405020304" pitchFamily="18" charset="0"/>
                <a:ea typeface="宋体" panose="02010600030101010101" pitchFamily="2" charset="-122"/>
                <a:sym typeface="+mn-ea"/>
              </a:rPr>
              <a:t>结尾的键</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['ideas', 'colorless']</a:t>
            </a:r>
          </a:p>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与使用一个 for 循环遍历字典中的所有键一样，我们可以使用 for 循环输出字典的内容：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en-US">
                <a:sym typeface="+mn-ea"/>
              </a:rPr>
              <a:t>Python </a:t>
            </a:r>
            <a:r>
              <a:rPr lang="zh-CN" altLang="en-US">
                <a:sym typeface="+mn-ea"/>
              </a:rPr>
              <a:t>字典</a:t>
            </a:r>
          </a:p>
        </p:txBody>
      </p:sp>
      <p:sp>
        <p:nvSpPr>
          <p:cNvPr id="3" name="内容占位符 2"/>
          <p:cNvSpPr>
            <a:spLocks noGrp="1"/>
          </p:cNvSpPr>
          <p:nvPr>
            <p:ph idx="1"/>
          </p:nvPr>
        </p:nvSpPr>
        <p:spPr>
          <a:xfrm>
            <a:off x="2244725" y="911226"/>
            <a:ext cx="7886700" cy="5880735"/>
          </a:xfrm>
          <a:solidFill>
            <a:schemeClr val="bg1"/>
          </a:solidFill>
        </p:spPr>
        <p:txBody>
          <a:bodyPr>
            <a:normAutofit fontScale="92500" lnSpcReduction="20000"/>
          </a:bodyPr>
          <a:lstStyle/>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for word in sorted(pos):</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	print word + ":", pos[word]</a:t>
            </a:r>
          </a:p>
          <a:p>
            <a:pPr marL="0" indent="0">
              <a:lnSpc>
                <a:spcPct val="100000"/>
              </a:lnSpc>
              <a:buNone/>
            </a:pPr>
            <a:endParaRPr lang="zh-CN">
              <a:solidFill>
                <a:schemeClr val="tx1">
                  <a:lumMod val="50000"/>
                </a:schemeClr>
              </a:solidFill>
              <a:latin typeface="Times New Roman" panose="02020603050405020304" pitchFamily="18" charset="0"/>
              <a:ea typeface="宋体" panose="02010600030101010101" pitchFamily="2" charset="-122"/>
              <a:sym typeface="+mn-ea"/>
            </a:endParaRP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colorless: ADJ</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furiously: ADV</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ideas: N</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sleep: V</a:t>
            </a:r>
          </a:p>
          <a:p>
            <a:pPr marL="0" indent="45720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字典的方法 keys()、values()和 items()允许我们访问作为单独的链表的键、值以及键-值对。</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pos.keys()</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['furiously', 'sleep', 'ideas', 'colorless']</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pos.values()</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['ADV', 'V', 'N', 'ADJ']</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en-US">
                <a:sym typeface="+mn-ea"/>
              </a:rPr>
              <a:t>Python </a:t>
            </a:r>
            <a:r>
              <a:rPr lang="zh-CN" altLang="en-US">
                <a:sym typeface="+mn-ea"/>
              </a:rPr>
              <a:t>字典</a:t>
            </a:r>
            <a:endParaRPr lang="en-US" altLang="zh-CN"/>
          </a:p>
        </p:txBody>
      </p:sp>
      <p:sp>
        <p:nvSpPr>
          <p:cNvPr id="3" name="内容占位符 2"/>
          <p:cNvSpPr>
            <a:spLocks noGrp="1"/>
          </p:cNvSpPr>
          <p:nvPr>
            <p:ph idx="1"/>
          </p:nvPr>
        </p:nvSpPr>
        <p:spPr>
          <a:xfrm>
            <a:off x="2270125" y="842010"/>
            <a:ext cx="7886700" cy="5739130"/>
          </a:xfrm>
          <a:solidFill>
            <a:schemeClr val="bg1"/>
          </a:solidFill>
        </p:spPr>
        <p:txBody>
          <a:bodyPr>
            <a:normAutofit fontScale="92500"/>
          </a:bodyPr>
          <a:lstStyle/>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pos.items()</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[('furiously', 'ADV'), ('sleep', 'V'), ('ideas', 'N'), ('colorless', 'ADJ')]</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for key, val in sorted(pos.items()): </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#以按它们的第一个元素排序元组</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	print key + ":", val</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colorless: ADJ</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furiously: ADV</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ideas: N</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sleep: V</a:t>
            </a:r>
          </a:p>
          <a:p>
            <a:pPr marL="0" indent="45720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由于字典的属性，我们要确保当我们在字典中查找某词时，一个键只得到一个值。现在假设我们试图用字典来存储可同时作为动词和名词的词 sleep：</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5.1</a:t>
            </a:r>
            <a:r>
              <a:rPr lang="zh-CN" altLang="en-US"/>
              <a:t> 使用词性标注器</a:t>
            </a:r>
          </a:p>
        </p:txBody>
      </p:sp>
      <p:sp>
        <p:nvSpPr>
          <p:cNvPr id="3" name="内容占位符 2"/>
          <p:cNvSpPr>
            <a:spLocks noGrp="1"/>
          </p:cNvSpPr>
          <p:nvPr>
            <p:ph idx="1"/>
          </p:nvPr>
        </p:nvSpPr>
        <p:spPr>
          <a:solidFill>
            <a:schemeClr val="bg2"/>
          </a:solidFill>
        </p:spPr>
        <p:txBody>
          <a:bodyPr>
            <a:normAutofit lnSpcReduction="10000"/>
          </a:bodyPr>
          <a:lstStyle/>
          <a:p>
            <a:pPr marL="0" indent="0">
              <a:buNone/>
            </a:pPr>
            <a:r>
              <a:rPr lang="zh-CN" altLang="en-US">
                <a:solidFill>
                  <a:schemeClr val="tx1">
                    <a:lumMod val="50000"/>
                  </a:schemeClr>
                </a:solidFill>
                <a:latin typeface="宋体" panose="02010600030101010101" pitchFamily="2" charset="-122"/>
                <a:ea typeface="宋体" panose="02010600030101010101" pitchFamily="2" charset="-122"/>
              </a:rPr>
              <a:t>本章的目的是要回答下列问题：</a:t>
            </a:r>
          </a:p>
          <a:p>
            <a:pPr marL="0" indent="0">
              <a:buNone/>
            </a:pPr>
            <a:r>
              <a:rPr lang="zh-CN" altLang="en-US">
                <a:solidFill>
                  <a:schemeClr val="tx1">
                    <a:lumMod val="50000"/>
                  </a:schemeClr>
                </a:solidFill>
                <a:latin typeface="宋体" panose="02010600030101010101" pitchFamily="2" charset="-122"/>
                <a:ea typeface="宋体" panose="02010600030101010101" pitchFamily="2" charset="-122"/>
              </a:rPr>
              <a:t>1. 什么是词汇分类，在自然语言处理中它们是如何使用？</a:t>
            </a:r>
          </a:p>
          <a:p>
            <a:pPr marL="0" indent="0">
              <a:buNone/>
            </a:pPr>
            <a:r>
              <a:rPr lang="zh-CN" altLang="en-US">
                <a:solidFill>
                  <a:schemeClr val="tx1">
                    <a:lumMod val="50000"/>
                  </a:schemeClr>
                </a:solidFill>
                <a:latin typeface="宋体" panose="02010600030101010101" pitchFamily="2" charset="-122"/>
                <a:ea typeface="宋体" panose="02010600030101010101" pitchFamily="2" charset="-122"/>
              </a:rPr>
              <a:t>2. 一个好的存储词汇和它们的分类的</a:t>
            </a:r>
            <a:r>
              <a:rPr lang="zh-CN" altLang="en-US">
                <a:solidFill>
                  <a:schemeClr val="tx1">
                    <a:lumMod val="50000"/>
                  </a:schemeClr>
                </a:solidFill>
                <a:latin typeface="Times New Roman" panose="02020603050405020304" pitchFamily="18" charset="0"/>
                <a:ea typeface="宋体" panose="02010600030101010101" pitchFamily="2" charset="-122"/>
              </a:rPr>
              <a:t>Python</a:t>
            </a:r>
            <a:r>
              <a:rPr lang="zh-CN" altLang="en-US">
                <a:solidFill>
                  <a:schemeClr val="tx1">
                    <a:lumMod val="50000"/>
                  </a:schemeClr>
                </a:solidFill>
                <a:latin typeface="宋体" panose="02010600030101010101" pitchFamily="2" charset="-122"/>
                <a:ea typeface="宋体" panose="02010600030101010101" pitchFamily="2" charset="-122"/>
              </a:rPr>
              <a:t>数据结构是什么？</a:t>
            </a:r>
          </a:p>
          <a:p>
            <a:pPr marL="0" indent="0">
              <a:buNone/>
            </a:pPr>
            <a:r>
              <a:rPr lang="zh-CN" altLang="en-US">
                <a:solidFill>
                  <a:schemeClr val="tx1">
                    <a:lumMod val="50000"/>
                  </a:schemeClr>
                </a:solidFill>
                <a:latin typeface="宋体" panose="02010600030101010101" pitchFamily="2" charset="-122"/>
                <a:ea typeface="宋体" panose="02010600030101010101" pitchFamily="2" charset="-122"/>
              </a:rPr>
              <a:t>3. 我们如何自动标注文本中词汇的词类？</a:t>
            </a:r>
          </a:p>
          <a:p>
            <a:pPr marL="0" indent="457200">
              <a:lnSpc>
                <a:spcPct val="100000"/>
              </a:lnSpc>
              <a:buNone/>
            </a:pPr>
            <a:r>
              <a:rPr lang="zh-CN" altLang="en-US">
                <a:solidFill>
                  <a:schemeClr val="tx1">
                    <a:lumMod val="50000"/>
                  </a:schemeClr>
                </a:solidFill>
                <a:latin typeface="宋体" panose="02010600030101010101" pitchFamily="2" charset="-122"/>
                <a:ea typeface="宋体" panose="02010600030101010101" pitchFamily="2" charset="-122"/>
              </a:rPr>
              <a:t>将词汇按它们的</a:t>
            </a:r>
            <a:r>
              <a:rPr lang="zh-CN" altLang="en-US" b="1">
                <a:solidFill>
                  <a:schemeClr val="tx1">
                    <a:lumMod val="50000"/>
                  </a:schemeClr>
                </a:solidFill>
                <a:latin typeface="宋体" panose="02010600030101010101" pitchFamily="2" charset="-122"/>
                <a:ea typeface="宋体" panose="02010600030101010101" pitchFamily="2" charset="-122"/>
              </a:rPr>
              <a:t>词性</a:t>
            </a:r>
            <a:r>
              <a:rPr lang="zh-CN" altLang="en-US">
                <a:solidFill>
                  <a:schemeClr val="tx1">
                    <a:lumMod val="50000"/>
                  </a:schemeClr>
                </a:solidFill>
                <a:latin typeface="宋体" panose="02010600030101010101" pitchFamily="2" charset="-122"/>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parts-of-speech，POS</a:t>
            </a:r>
            <a:r>
              <a:rPr lang="zh-CN" altLang="en-US">
                <a:solidFill>
                  <a:schemeClr val="tx1">
                    <a:lumMod val="50000"/>
                  </a:schemeClr>
                </a:solidFill>
                <a:latin typeface="宋体" panose="02010600030101010101" pitchFamily="2" charset="-122"/>
                <a:ea typeface="宋体" panose="02010600030101010101" pitchFamily="2" charset="-122"/>
              </a:rPr>
              <a:t>）分类以及相应的标注它们的过程被称为</a:t>
            </a:r>
            <a:r>
              <a:rPr lang="zh-CN" altLang="en-US" b="1">
                <a:solidFill>
                  <a:schemeClr val="tx1">
                    <a:lumMod val="50000"/>
                  </a:schemeClr>
                </a:solidFill>
                <a:latin typeface="宋体" panose="02010600030101010101" pitchFamily="2" charset="-122"/>
                <a:ea typeface="宋体" panose="02010600030101010101" pitchFamily="2" charset="-122"/>
              </a:rPr>
              <a:t>词性标注</a:t>
            </a:r>
            <a:r>
              <a:rPr lang="zh-CN" altLang="en-US">
                <a:solidFill>
                  <a:schemeClr val="tx1">
                    <a:lumMod val="50000"/>
                  </a:schemeClr>
                </a:solidFill>
                <a:latin typeface="宋体" panose="02010600030101010101" pitchFamily="2" charset="-122"/>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part-of-speech tagging, POS tagging</a:t>
            </a:r>
            <a:r>
              <a:rPr lang="zh-CN" altLang="en-US">
                <a:solidFill>
                  <a:schemeClr val="tx1">
                    <a:lumMod val="50000"/>
                  </a:schemeClr>
                </a:solidFill>
                <a:latin typeface="宋体" panose="02010600030101010101" pitchFamily="2" charset="-122"/>
                <a:ea typeface="宋体" panose="02010600030101010101" pitchFamily="2" charset="-122"/>
              </a:rPr>
              <a:t>）或干脆简称</a:t>
            </a:r>
            <a:r>
              <a:rPr lang="zh-CN" altLang="en-US" b="1">
                <a:solidFill>
                  <a:schemeClr val="tx1">
                    <a:lumMod val="50000"/>
                  </a:schemeClr>
                </a:solidFill>
                <a:latin typeface="宋体" panose="02010600030101010101" pitchFamily="2" charset="-122"/>
                <a:ea typeface="宋体" panose="02010600030101010101" pitchFamily="2" charset="-122"/>
              </a:rPr>
              <a:t>标注</a:t>
            </a:r>
            <a:r>
              <a:rPr lang="zh-CN" altLang="en-US">
                <a:solidFill>
                  <a:schemeClr val="tx1">
                    <a:lumMod val="50000"/>
                  </a:schemeClr>
                </a:solidFill>
                <a:latin typeface="宋体" panose="02010600030101010101" pitchFamily="2" charset="-122"/>
                <a:ea typeface="宋体" panose="02010600030101010101" pitchFamily="2" charset="-122"/>
              </a:rPr>
              <a:t>。词性也称为</a:t>
            </a:r>
            <a:r>
              <a:rPr lang="zh-CN" altLang="en-US" b="1">
                <a:solidFill>
                  <a:schemeClr val="tx1">
                    <a:lumMod val="50000"/>
                  </a:schemeClr>
                </a:solidFill>
                <a:latin typeface="宋体" panose="02010600030101010101" pitchFamily="2" charset="-122"/>
                <a:ea typeface="宋体" panose="02010600030101010101" pitchFamily="2" charset="-122"/>
              </a:rPr>
              <a:t>词类</a:t>
            </a:r>
            <a:r>
              <a:rPr lang="zh-CN" altLang="en-US">
                <a:solidFill>
                  <a:schemeClr val="tx1">
                    <a:lumMod val="50000"/>
                  </a:schemeClr>
                </a:solidFill>
                <a:latin typeface="宋体" panose="02010600030101010101" pitchFamily="2" charset="-122"/>
                <a:ea typeface="宋体" panose="02010600030101010101" pitchFamily="2" charset="-122"/>
              </a:rPr>
              <a:t>或</a:t>
            </a:r>
            <a:r>
              <a:rPr lang="zh-CN" altLang="en-US" b="1">
                <a:solidFill>
                  <a:schemeClr val="tx1">
                    <a:lumMod val="50000"/>
                  </a:schemeClr>
                </a:solidFill>
                <a:latin typeface="宋体" panose="02010600030101010101" pitchFamily="2" charset="-122"/>
                <a:ea typeface="宋体" panose="02010600030101010101" pitchFamily="2" charset="-122"/>
              </a:rPr>
              <a:t>词汇范畴</a:t>
            </a:r>
            <a:r>
              <a:rPr lang="zh-CN" altLang="en-US">
                <a:solidFill>
                  <a:schemeClr val="tx1">
                    <a:lumMod val="50000"/>
                  </a:schemeClr>
                </a:solidFill>
                <a:latin typeface="宋体" panose="02010600030101010101" pitchFamily="2" charset="-122"/>
                <a:ea typeface="宋体" panose="02010600030101010101" pitchFamily="2" charset="-122"/>
              </a:rPr>
              <a:t>。用于特定任务的标记的集合被称为一个</a:t>
            </a:r>
            <a:r>
              <a:rPr lang="zh-CN" altLang="en-US" b="1">
                <a:solidFill>
                  <a:schemeClr val="tx1">
                    <a:lumMod val="50000"/>
                  </a:schemeClr>
                </a:solidFill>
                <a:latin typeface="宋体" panose="02010600030101010101" pitchFamily="2" charset="-122"/>
                <a:ea typeface="宋体" panose="02010600030101010101" pitchFamily="2" charset="-122"/>
              </a:rPr>
              <a:t>标记集</a:t>
            </a:r>
            <a:r>
              <a:rPr lang="zh-CN" altLang="en-US">
                <a:solidFill>
                  <a:schemeClr val="tx1">
                    <a:lumMod val="50000"/>
                  </a:schemeClr>
                </a:solidFill>
                <a:latin typeface="宋体" panose="02010600030101010101" pitchFamily="2" charset="-122"/>
                <a:ea typeface="宋体" panose="02010600030101010101" pitchFamily="2" charset="-122"/>
              </a:rPr>
              <a:t>。我们在本章的重点是利用标记和自动标注文本。</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en-US">
                <a:sym typeface="+mn-ea"/>
              </a:rPr>
              <a:t>Python </a:t>
            </a:r>
            <a:r>
              <a:rPr lang="zh-CN" altLang="en-US">
                <a:sym typeface="+mn-ea"/>
              </a:rPr>
              <a:t>字典</a:t>
            </a:r>
            <a:endParaRPr lang="en-US" altLang="zh-CN"/>
          </a:p>
        </p:txBody>
      </p:sp>
      <p:sp>
        <p:nvSpPr>
          <p:cNvPr id="3" name="内容占位符 2"/>
          <p:cNvSpPr>
            <a:spLocks noGrp="1"/>
          </p:cNvSpPr>
          <p:nvPr>
            <p:ph idx="1"/>
          </p:nvPr>
        </p:nvSpPr>
        <p:spPr>
          <a:xfrm>
            <a:off x="2244725" y="1043306"/>
            <a:ext cx="7886700" cy="5683885"/>
          </a:xfrm>
          <a:solidFill>
            <a:schemeClr val="bg1"/>
          </a:solidFill>
        </p:spPr>
        <p:txBody>
          <a:bodyPr>
            <a:normAutofit/>
          </a:bodyPr>
          <a:lstStyle/>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pos['sleep'] = 'V'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先给</a:t>
            </a:r>
            <a:r>
              <a:rPr lang="en-US" altLang="zh-CN">
                <a:solidFill>
                  <a:schemeClr val="tx1">
                    <a:lumMod val="50000"/>
                  </a:schemeClr>
                </a:solidFill>
                <a:latin typeface="Times New Roman" panose="02020603050405020304" pitchFamily="18" charset="0"/>
                <a:ea typeface="宋体" panose="02010600030101010101" pitchFamily="2" charset="-122"/>
                <a:sym typeface="+mn-ea"/>
              </a:rPr>
              <a:t>pos['sleep']的值是'V'</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pos['sleep']</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'V'</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pos['sleep'] = 'N'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#pos['sleep']的值是'V'被新值'N'覆盖</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pos['sleep']</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'N</a:t>
            </a:r>
          </a:p>
          <a:p>
            <a:pPr marL="0" indent="45720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由此可见，字典中只能有'sleep'的一个条目。然而，</a:t>
            </a:r>
            <a:r>
              <a:rPr lang="zh-CN">
                <a:solidFill>
                  <a:srgbClr val="FF0000"/>
                </a:solidFill>
                <a:latin typeface="Times New Roman" panose="02020603050405020304" pitchFamily="18" charset="0"/>
                <a:ea typeface="宋体" panose="02010600030101010101" pitchFamily="2" charset="-122"/>
                <a:sym typeface="+mn-ea"/>
              </a:rPr>
              <a:t>使用一个链表值可以在该项目中存储多个值</a:t>
            </a:r>
            <a:r>
              <a:rPr lang="zh-CN">
                <a:solidFill>
                  <a:schemeClr val="tx1">
                    <a:lumMod val="50000"/>
                  </a:schemeClr>
                </a:solidFill>
                <a:latin typeface="Times New Roman" panose="02020603050405020304" pitchFamily="18" charset="0"/>
                <a:ea typeface="宋体" panose="02010600030101010101" pitchFamily="2" charset="-122"/>
                <a:sym typeface="+mn-ea"/>
              </a:rPr>
              <a:t>，例如：pos['sleep'] = ['N', 'V']。同</a:t>
            </a:r>
            <a:r>
              <a:rPr lang="en-US" altLang="zh-CN">
                <a:solidFill>
                  <a:schemeClr val="tx1">
                    <a:lumMod val="50000"/>
                  </a:schemeClr>
                </a:solidFill>
                <a:latin typeface="Times New Roman" panose="02020603050405020304" pitchFamily="18" charset="0"/>
                <a:ea typeface="宋体" panose="02010600030101010101" pitchFamily="2" charset="-122"/>
                <a:sym typeface="+mn-ea"/>
              </a:rPr>
              <a:t>2.4</a:t>
            </a:r>
            <a:r>
              <a:rPr lang="zh-CN" altLang="en-US">
                <a:solidFill>
                  <a:schemeClr val="tx1">
                    <a:lumMod val="50000"/>
                  </a:schemeClr>
                </a:solidFill>
                <a:latin typeface="Times New Roman" panose="02020603050405020304" pitchFamily="18" charset="0"/>
                <a:ea typeface="宋体" panose="02010600030101010101" pitchFamily="2" charset="-122"/>
                <a:sym typeface="+mn-ea"/>
              </a:rPr>
              <a:t>节中的CMU 发音字典可以为一个词存储多个发音相似。</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定义字典</a:t>
            </a:r>
            <a:endParaRPr lang="en-US" altLang="zh-CN"/>
          </a:p>
        </p:txBody>
      </p:sp>
      <p:sp>
        <p:nvSpPr>
          <p:cNvPr id="3" name="内容占位符 2"/>
          <p:cNvSpPr>
            <a:spLocks noGrp="1"/>
          </p:cNvSpPr>
          <p:nvPr>
            <p:ph idx="1"/>
          </p:nvPr>
        </p:nvSpPr>
        <p:spPr>
          <a:xfrm>
            <a:off x="2244725" y="1043306"/>
            <a:ext cx="7886700" cy="5683885"/>
          </a:xfrm>
          <a:solidFill>
            <a:schemeClr val="bg1"/>
          </a:solidFill>
        </p:spPr>
        <p:txBody>
          <a:bodyPr>
            <a:normAutofit fontScale="92500" lnSpcReduction="20000"/>
          </a:bodyPr>
          <a:lstStyle/>
          <a:p>
            <a:pPr marL="0" indent="0">
              <a:lnSpc>
                <a:spcPct val="90000"/>
              </a:lnSpc>
              <a:buNone/>
            </a:pPr>
            <a:r>
              <a:rPr lang="en-US">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定义字典</a:t>
            </a:r>
          </a:p>
          <a:p>
            <a:pPr marL="0" indent="457200">
              <a:lnSpc>
                <a:spcPct val="100000"/>
              </a:lnSpc>
              <a:buNone/>
            </a:pPr>
            <a:r>
              <a:rPr lang="en-US">
                <a:solidFill>
                  <a:schemeClr val="tx1">
                    <a:lumMod val="50000"/>
                  </a:schemeClr>
                </a:solidFill>
                <a:ea typeface="宋体" panose="02010600030101010101" pitchFamily="2" charset="-122"/>
                <a:sym typeface="+mn-ea"/>
              </a:rPr>
              <a:t>可以使用键-值对格式创建字典。</a:t>
            </a:r>
            <a:r>
              <a:rPr lang="zh-CN" altLang="en-US">
                <a:solidFill>
                  <a:schemeClr val="tx1">
                    <a:lumMod val="50000"/>
                  </a:schemeClr>
                </a:solidFill>
                <a:ea typeface="宋体" panose="02010600030101010101" pitchFamily="2" charset="-122"/>
                <a:sym typeface="+mn-ea"/>
              </a:rPr>
              <a:t>共</a:t>
            </a:r>
            <a:r>
              <a:rPr lang="en-US">
                <a:solidFill>
                  <a:schemeClr val="tx1">
                    <a:lumMod val="50000"/>
                  </a:schemeClr>
                </a:solidFill>
                <a:ea typeface="宋体" panose="02010600030101010101" pitchFamily="2" charset="-122"/>
                <a:sym typeface="+mn-ea"/>
              </a:rPr>
              <a:t>有两种方式，我们通常会使用第一</a:t>
            </a:r>
            <a:r>
              <a:rPr lang="zh-CN" altLang="en-US">
                <a:solidFill>
                  <a:schemeClr val="tx1">
                    <a:lumMod val="50000"/>
                  </a:schemeClr>
                </a:solidFill>
                <a:ea typeface="宋体" panose="02010600030101010101" pitchFamily="2" charset="-122"/>
                <a:sym typeface="+mn-ea"/>
              </a:rPr>
              <a:t>种</a:t>
            </a:r>
            <a:r>
              <a:rPr lang="en-US">
                <a:solidFill>
                  <a:schemeClr val="tx1">
                    <a:lumMod val="50000"/>
                  </a:schemeClr>
                </a:solidFill>
                <a:ea typeface="宋体" panose="02010600030101010101" pitchFamily="2" charset="-122"/>
                <a:sym typeface="+mn-ea"/>
              </a:rPr>
              <a:t>：</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 = {'colorless': 'ADJ', 'ideas': 'N', 'sleep': 'V', 'furiously': 'ADV'}</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 = dict(colorless='ADJ', ideas='N', sleep='V', furiously='ADV')</a:t>
            </a:r>
          </a:p>
          <a:p>
            <a:pPr marL="0" indent="45720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请注意：字典的键必须是不可改变的类型，如字符串和元组。如果我们尝试使用可变键定义字典会得到一个 TypeError：</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 = {['ideas', 'blogs', 'adventures']: 'N'}</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Traceback (most recent call last):</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File "&lt;stdin&gt;", line 1, in &lt;module&gt;</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TypeError: list objects are unhashable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默认字典</a:t>
            </a:r>
            <a:endParaRPr lang="en-US" altLang="zh-CN"/>
          </a:p>
        </p:txBody>
      </p:sp>
      <p:sp>
        <p:nvSpPr>
          <p:cNvPr id="3" name="内容占位符 2"/>
          <p:cNvSpPr>
            <a:spLocks noGrp="1"/>
          </p:cNvSpPr>
          <p:nvPr>
            <p:ph idx="1"/>
          </p:nvPr>
        </p:nvSpPr>
        <p:spPr>
          <a:xfrm>
            <a:off x="2244725" y="872491"/>
            <a:ext cx="7886700" cy="5776595"/>
          </a:xfrm>
          <a:solidFill>
            <a:schemeClr val="bg1"/>
          </a:solidFill>
        </p:spPr>
        <p:txBody>
          <a:bodyPr>
            <a:normAutofit fontScale="92500" lnSpcReduction="20000"/>
          </a:bodyPr>
          <a:lstStyle/>
          <a:p>
            <a:pPr marL="0" indent="457200">
              <a:lnSpc>
                <a:spcPct val="100000"/>
              </a:lnSpc>
              <a:buNone/>
            </a:pPr>
            <a:r>
              <a:rPr lang="zh-CN" altLang="en-US">
                <a:solidFill>
                  <a:schemeClr val="tx1">
                    <a:lumMod val="50000"/>
                  </a:schemeClr>
                </a:solidFill>
                <a:ea typeface="宋体" panose="02010600030101010101" pitchFamily="2" charset="-122"/>
                <a:sym typeface="+mn-ea"/>
              </a:rPr>
              <a:t>一个字典能为一个新键自动创建一个条目并给它一个默认值，如 0 或者一个空链表，这种特殊的字典称为 </a:t>
            </a:r>
            <a:r>
              <a:rPr lang="zh-CN" altLang="en-US" b="1">
                <a:solidFill>
                  <a:schemeClr val="tx1">
                    <a:lumMod val="50000"/>
                  </a:schemeClr>
                </a:solidFill>
                <a:ea typeface="宋体" panose="02010600030101010101" pitchFamily="2" charset="-122"/>
                <a:sym typeface="+mn-ea"/>
              </a:rPr>
              <a:t>defaultdict</a:t>
            </a:r>
            <a:r>
              <a:rPr lang="zh-CN" altLang="en-US">
                <a:solidFill>
                  <a:schemeClr val="tx1">
                    <a:lumMod val="50000"/>
                  </a:schemeClr>
                </a:solidFill>
                <a:ea typeface="宋体" panose="02010600030101010101" pitchFamily="2" charset="-122"/>
                <a:sym typeface="+mn-ea"/>
              </a:rPr>
              <a:t>。为了使用它，我们必须提供一个参数，用来创建默认值，如：int、float、str、list、dict、tuple（</a:t>
            </a:r>
            <a:r>
              <a:rPr lang="zh-CN" altLang="en-US">
                <a:solidFill>
                  <a:schemeClr val="accent1">
                    <a:lumMod val="75000"/>
                  </a:schemeClr>
                </a:solidFill>
                <a:ea typeface="宋体" panose="02010600030101010101" pitchFamily="2" charset="-122"/>
                <a:sym typeface="+mn-ea"/>
              </a:rPr>
              <a:t>这些默认值实际上是将其他对象转换为指定类型的函数，即指定字典项的默认值为一个特定的数据类型的默认值。如</a:t>
            </a:r>
            <a:r>
              <a:rPr lang="en-US" altLang="zh-CN">
                <a:solidFill>
                  <a:schemeClr val="accent1">
                    <a:lumMod val="75000"/>
                  </a:schemeClr>
                </a:solidFill>
                <a:ea typeface="宋体" panose="02010600030101010101" pitchFamily="2" charset="-122"/>
                <a:sym typeface="+mn-ea"/>
              </a:rPr>
              <a:t>int()</a:t>
            </a:r>
            <a:r>
              <a:rPr lang="zh-CN" altLang="en-US">
                <a:solidFill>
                  <a:schemeClr val="accent1">
                    <a:lumMod val="75000"/>
                  </a:schemeClr>
                </a:solidFill>
                <a:ea typeface="宋体" panose="02010600030101010101" pitchFamily="2" charset="-122"/>
                <a:sym typeface="+mn-ea"/>
              </a:rPr>
              <a:t>返回</a:t>
            </a:r>
            <a:r>
              <a:rPr lang="en-US" altLang="zh-CN">
                <a:solidFill>
                  <a:schemeClr val="accent1">
                    <a:lumMod val="75000"/>
                  </a:schemeClr>
                </a:solidFill>
                <a:ea typeface="宋体" panose="02010600030101010101" pitchFamily="2" charset="-122"/>
                <a:sym typeface="+mn-ea"/>
              </a:rPr>
              <a:t>0</a:t>
            </a:r>
            <a:r>
              <a:rPr lang="zh-CN" altLang="en-US">
                <a:solidFill>
                  <a:schemeClr val="accent1">
                    <a:lumMod val="75000"/>
                  </a:schemeClr>
                </a:solidFill>
                <a:ea typeface="宋体" panose="02010600030101010101" pitchFamily="2" charset="-122"/>
                <a:sym typeface="+mn-ea"/>
              </a:rPr>
              <a:t>，</a:t>
            </a:r>
            <a:r>
              <a:rPr lang="en-US" altLang="zh-CN">
                <a:solidFill>
                  <a:schemeClr val="accent1">
                    <a:lumMod val="75000"/>
                  </a:schemeClr>
                </a:solidFill>
                <a:ea typeface="宋体" panose="02010600030101010101" pitchFamily="2" charset="-122"/>
                <a:sym typeface="+mn-ea"/>
              </a:rPr>
              <a:t>list()</a:t>
            </a:r>
            <a:r>
              <a:rPr lang="zh-CN" altLang="en-US">
                <a:solidFill>
                  <a:schemeClr val="accent1">
                    <a:lumMod val="75000"/>
                  </a:schemeClr>
                </a:solidFill>
                <a:ea typeface="宋体" panose="02010600030101010101" pitchFamily="2" charset="-122"/>
                <a:sym typeface="+mn-ea"/>
              </a:rPr>
              <a:t>返回</a:t>
            </a:r>
            <a:r>
              <a:rPr lang="en-US" altLang="zh-CN">
                <a:solidFill>
                  <a:schemeClr val="accent1">
                    <a:lumMod val="75000"/>
                  </a:schemeClr>
                </a:solidFill>
                <a:ea typeface="宋体" panose="02010600030101010101" pitchFamily="2" charset="-122"/>
                <a:sym typeface="+mn-ea"/>
              </a:rPr>
              <a:t>[]</a:t>
            </a:r>
            <a:r>
              <a:rPr lang="zh-CN" altLang="en-US">
                <a:solidFill>
                  <a:schemeClr val="accent1">
                    <a:lumMod val="75000"/>
                  </a:schemeClr>
                </a:solidFill>
                <a:ea typeface="宋体" panose="02010600030101010101" pitchFamily="2" charset="-122"/>
                <a:sym typeface="+mn-ea"/>
              </a:rPr>
              <a:t>）</a:t>
            </a:r>
            <a:r>
              <a:rPr lang="zh-CN" altLang="en-US">
                <a:solidFill>
                  <a:schemeClr val="tx1">
                    <a:lumMod val="50000"/>
                  </a:schemeClr>
                </a:solidFill>
                <a:ea typeface="宋体" panose="02010600030101010101" pitchFamily="2" charset="-122"/>
                <a:sym typeface="+mn-ea"/>
              </a:rPr>
              <a:t>。</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frequency = nltk.defaultdict(int)</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frequency['colorless'] = 4</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frequency['ideas']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键'ideas'对应的值默认为</a:t>
            </a:r>
            <a:r>
              <a:rPr lang="en-US" altLang="zh-CN">
                <a:solidFill>
                  <a:schemeClr val="tx1">
                    <a:lumMod val="50000"/>
                  </a:schemeClr>
                </a:solidFill>
                <a:latin typeface="Times New Roman" panose="02020603050405020304" pitchFamily="18" charset="0"/>
                <a:ea typeface="宋体" panose="02010600030101010101" pitchFamily="2" charset="-122"/>
                <a:sym typeface="+mn-ea"/>
              </a:rPr>
              <a:t>0</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0</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pos = nltk.defaultdict(list)</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pos['sleep'] = ['N', 'V']</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pos['ideas']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键'ideas'对应的值默认为空链表</a:t>
            </a:r>
            <a:endParaRPr lang="en-US" altLang="zh-CN">
              <a:solidFill>
                <a:schemeClr val="tx1">
                  <a:lumMod val="50000"/>
                </a:schemeClr>
              </a:solidFill>
              <a:latin typeface="Times New Roman" panose="02020603050405020304" pitchFamily="18" charset="0"/>
              <a:ea typeface="宋体" panose="02010600030101010101" pitchFamily="2" charset="-122"/>
              <a:sym typeface="+mn-ea"/>
            </a:endParaRP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a:t>
            </a:r>
          </a:p>
          <a:p>
            <a:pPr marL="0" indent="457200">
              <a:lnSpc>
                <a:spcPct val="90000"/>
              </a:lnSpc>
              <a:buNone/>
            </a:pPr>
            <a:endParaRPr lang="zh-CN">
              <a:solidFill>
                <a:schemeClr val="tx1">
                  <a:lumMod val="50000"/>
                </a:schemeClr>
              </a:solidFill>
              <a:ea typeface="宋体" panose="02010600030101010101" pitchFamily="2"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默认字典</a:t>
            </a:r>
            <a:endParaRPr lang="en-US" altLang="zh-CN"/>
          </a:p>
        </p:txBody>
      </p:sp>
      <p:sp>
        <p:nvSpPr>
          <p:cNvPr id="3" name="内容占位符 2"/>
          <p:cNvSpPr>
            <a:spLocks noGrp="1"/>
          </p:cNvSpPr>
          <p:nvPr>
            <p:ph idx="1"/>
          </p:nvPr>
        </p:nvSpPr>
        <p:spPr>
          <a:xfrm>
            <a:off x="2244725" y="819786"/>
            <a:ext cx="7886700" cy="5597525"/>
          </a:xfrm>
          <a:solidFill>
            <a:schemeClr val="bg1"/>
          </a:solidFill>
        </p:spPr>
        <p:txBody>
          <a:bodyPr>
            <a:normAutofit lnSpcReduction="10000"/>
          </a:bodyPr>
          <a:lstStyle/>
          <a:p>
            <a:pPr marL="0" indent="45720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也可以指定任何我们喜欢的默认值，只要提供</a:t>
            </a:r>
            <a:r>
              <a:rPr lang="zh-CN">
                <a:solidFill>
                  <a:schemeClr val="accent1">
                    <a:lumMod val="75000"/>
                  </a:schemeClr>
                </a:solidFill>
                <a:latin typeface="Times New Roman" panose="02020603050405020304" pitchFamily="18" charset="0"/>
                <a:ea typeface="宋体" panose="02010600030101010101" pitchFamily="2" charset="-122"/>
                <a:sym typeface="+mn-ea"/>
              </a:rPr>
              <a:t>可以无参数的被调用产生所需值</a:t>
            </a:r>
            <a:r>
              <a:rPr lang="zh-CN">
                <a:solidFill>
                  <a:schemeClr val="tx1">
                    <a:lumMod val="50000"/>
                  </a:schemeClr>
                </a:solidFill>
                <a:latin typeface="Times New Roman" panose="02020603050405020304" pitchFamily="18" charset="0"/>
                <a:ea typeface="宋体" panose="02010600030101010101" pitchFamily="2" charset="-122"/>
                <a:sym typeface="+mn-ea"/>
              </a:rPr>
              <a:t>的函数的名字（如下例中使用的lambda 表达式，它没有指定参数，可用不带参数的括号调用它）。</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例：创建任一条目的默认值是'N'的字典。当我们访问一个不存在的条目时，它会自动添加到字典。</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 = nltk.defaultdict(lambda: 'N')</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solidFill>
                  <a:schemeClr val="tx1">
                    <a:lumMod val="50000"/>
                  </a:schemeClr>
                </a:solidFill>
                <a:latin typeface="Times New Roman" panose="02020603050405020304" pitchFamily="18" charset="0"/>
                <a:ea typeface="宋体" panose="02010600030101010101" pitchFamily="2" charset="-122"/>
                <a:sym typeface="+mn-ea"/>
              </a:rPr>
              <a:t>条目的默认值是'N'</a:t>
            </a:r>
            <a:endParaRPr lang="en-US" altLang="zh-CN">
              <a:solidFill>
                <a:schemeClr val="tx1">
                  <a:lumMod val="50000"/>
                </a:schemeClr>
              </a:solidFill>
              <a:latin typeface="Times New Roman" panose="02020603050405020304" pitchFamily="18" charset="0"/>
              <a:ea typeface="宋体" panose="02010600030101010101" pitchFamily="2" charset="-122"/>
              <a:sym typeface="+mn-ea"/>
            </a:endParaRP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pos['colorless'] = 'ADJ'</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pos['blog']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solidFill>
                  <a:schemeClr val="tx1">
                    <a:lumMod val="50000"/>
                  </a:schemeClr>
                </a:solidFill>
                <a:latin typeface="Times New Roman" panose="02020603050405020304" pitchFamily="18" charset="0"/>
                <a:ea typeface="宋体" panose="02010600030101010101" pitchFamily="2" charset="-122"/>
                <a:sym typeface="+mn-ea"/>
              </a:rPr>
              <a:t>访问不存在的条目</a:t>
            </a:r>
            <a:endParaRPr lang="en-US" altLang="zh-CN">
              <a:solidFill>
                <a:schemeClr val="tx1">
                  <a:lumMod val="50000"/>
                </a:schemeClr>
              </a:solidFill>
              <a:latin typeface="Times New Roman" panose="02020603050405020304" pitchFamily="18" charset="0"/>
              <a:ea typeface="宋体" panose="02010600030101010101" pitchFamily="2" charset="-122"/>
              <a:sym typeface="+mn-ea"/>
            </a:endParaRP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'N'</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pos.items()</a:t>
            </a:r>
          </a:p>
          <a:p>
            <a:pPr marL="0" indent="0">
              <a:lnSpc>
                <a:spcPct val="9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[('blog', 'N'), ('colorless', 'ADJ')]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solidFill>
                  <a:schemeClr val="tx1">
                    <a:lumMod val="50000"/>
                  </a:schemeClr>
                </a:solidFill>
                <a:latin typeface="Times New Roman" panose="02020603050405020304" pitchFamily="18" charset="0"/>
                <a:ea typeface="宋体" panose="02010600030101010101" pitchFamily="2" charset="-122"/>
                <a:sym typeface="+mn-ea"/>
              </a:rPr>
              <a:t>自动添加到字典</a:t>
            </a:r>
            <a:endParaRPr lang="en-US" altLang="zh-CN">
              <a:solidFill>
                <a:schemeClr val="tx1">
                  <a:lumMod val="50000"/>
                </a:schemeClr>
              </a:solidFill>
              <a:latin typeface="Times New Roman" panose="02020603050405020304" pitchFamily="18" charset="0"/>
              <a:ea typeface="宋体" panose="02010600030101010101" pitchFamily="2"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默认字典</a:t>
            </a:r>
            <a:endParaRPr lang="en-US" altLang="zh-CN">
              <a:sym typeface="+mn-ea"/>
            </a:endParaRPr>
          </a:p>
        </p:txBody>
      </p:sp>
      <p:sp>
        <p:nvSpPr>
          <p:cNvPr id="3" name="内容占位符 2"/>
          <p:cNvSpPr>
            <a:spLocks noGrp="1"/>
          </p:cNvSpPr>
          <p:nvPr>
            <p:ph idx="1"/>
          </p:nvPr>
        </p:nvSpPr>
        <p:spPr>
          <a:xfrm>
            <a:off x="2244725" y="977901"/>
            <a:ext cx="7886700" cy="5747385"/>
          </a:xfrm>
          <a:solidFill>
            <a:schemeClr val="bg1"/>
          </a:solidFill>
        </p:spPr>
        <p:txBody>
          <a:bodyPr>
            <a:normAutofit fontScale="82500" lnSpcReduction="20000"/>
          </a:bodyPr>
          <a:lstStyle/>
          <a:p>
            <a:pPr marL="0" indent="45720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默认字典如何被应用在较大规模的语言处理任务中：在默认字典下预处理文本，并使用特殊的“超出词汇表”标识符，UNK（out of vocabulary）替换低频词汇。</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例：创建一个默认字典，映射其中的每个词为它们的替换词。最频繁的 n 个词将被映射回自身。其他的被映射到 UNK。</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alice = nltk.corpus.gutenberg.words('carroll-alice.txt')</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vocab = nltk.FreqDist(alice)</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v1000 = list(vocab)[:1000] </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取频率最高的前</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1000</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个单词组成列表</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mapping = nltk.defaultdict(lambda: 'UNK')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创建默认字典</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for v in v1000:</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	mapping[v] = v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solidFill>
                  <a:schemeClr val="tx1">
                    <a:lumMod val="50000"/>
                  </a:schemeClr>
                </a:solidFill>
                <a:latin typeface="Times New Roman" panose="02020603050405020304" pitchFamily="18" charset="0"/>
                <a:ea typeface="宋体" panose="02010600030101010101" pitchFamily="2" charset="-122"/>
                <a:sym typeface="+mn-ea"/>
              </a:rPr>
              <a:t>被映射回自身</a:t>
            </a:r>
            <a:endParaRPr lang="en-US" altLang="zh-CN">
              <a:solidFill>
                <a:schemeClr val="tx1">
                  <a:lumMod val="50000"/>
                </a:schemeClr>
              </a:solidFill>
              <a:latin typeface="Times New Roman" panose="02020603050405020304" pitchFamily="18" charset="0"/>
              <a:ea typeface="宋体" panose="02010600030101010101" pitchFamily="2" charset="-122"/>
              <a:sym typeface="+mn-ea"/>
            </a:endParaRP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alice2 = [mapping[v] for v in alice]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原文本的映射</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alice2[:100]</a:t>
            </a:r>
          </a:p>
          <a:p>
            <a:pPr marL="0" indent="0">
              <a:lnSpc>
                <a:spcPct val="100000"/>
              </a:lnSpc>
              <a:buNone/>
            </a:pPr>
            <a:r>
              <a:rPr lang="zh-CN">
                <a:solidFill>
                  <a:schemeClr val="tx1">
                    <a:lumMod val="50000"/>
                  </a:schemeClr>
                </a:solidFill>
                <a:latin typeface="Times New Roman" panose="02020603050405020304" pitchFamily="18" charset="0"/>
                <a:ea typeface="宋体" panose="02010600030101010101" pitchFamily="2" charset="-122"/>
                <a:sym typeface="+mn-ea"/>
              </a:rPr>
              <a:t>&gt;&gt;&gt; len(set(alice2))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递增地更新字典</a:t>
            </a:r>
            <a:endParaRPr lang="en-US" altLang="zh-CN">
              <a:sym typeface="+mn-ea"/>
            </a:endParaRPr>
          </a:p>
        </p:txBody>
      </p:sp>
      <p:sp>
        <p:nvSpPr>
          <p:cNvPr id="3" name="内容占位符 2"/>
          <p:cNvSpPr>
            <a:spLocks noGrp="1"/>
          </p:cNvSpPr>
          <p:nvPr>
            <p:ph idx="1"/>
          </p:nvPr>
        </p:nvSpPr>
        <p:spPr>
          <a:xfrm>
            <a:off x="2244725" y="977900"/>
            <a:ext cx="7886700" cy="5589270"/>
          </a:xfrm>
          <a:solidFill>
            <a:schemeClr val="bg1"/>
          </a:solidFill>
        </p:spPr>
        <p:txBody>
          <a:bodyPr>
            <a:normAutofit fontScale="92500" lnSpcReduction="20000"/>
          </a:bodyPr>
          <a:lstStyle/>
          <a:p>
            <a:pPr marL="0" indent="0">
              <a:lnSpc>
                <a:spcPct val="90000"/>
              </a:lnSpc>
              <a:buNone/>
            </a:pPr>
            <a:r>
              <a:rPr lang="zh-CN">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递增地更新字典</a:t>
            </a:r>
          </a:p>
          <a:p>
            <a:pPr marL="0" indent="0">
              <a:lnSpc>
                <a:spcPct val="90000"/>
              </a:lnSpc>
              <a:buNone/>
            </a:pPr>
            <a:r>
              <a:rPr lang="zh-CN">
                <a:solidFill>
                  <a:schemeClr val="tx1">
                    <a:lumMod val="50000"/>
                  </a:schemeClr>
                </a:solidFill>
                <a:ea typeface="宋体" panose="02010600030101010101" pitchFamily="2" charset="-122"/>
                <a:sym typeface="+mn-ea"/>
              </a:rPr>
              <a:t>例 5-3. 递增地更新字典，按值排序。</a:t>
            </a:r>
          </a:p>
          <a:p>
            <a:pPr marL="0" indent="0">
              <a:lnSpc>
                <a:spcPct val="90000"/>
              </a:lnSpc>
              <a:buNone/>
            </a:pPr>
            <a:r>
              <a:rPr lang="zh-CN">
                <a:solidFill>
                  <a:schemeClr val="tx1">
                    <a:lumMod val="50000"/>
                  </a:schemeClr>
                </a:solidFill>
                <a:ea typeface="宋体" panose="02010600030101010101" pitchFamily="2" charset="-122"/>
                <a:sym typeface="+mn-ea"/>
              </a:rPr>
              <a:t>&gt;&gt;&gt; counts = nltk.defaultdict(int)</a:t>
            </a:r>
            <a:r>
              <a:rPr lang="en-US" altLang="zh-CN" sz="2000">
                <a:solidFill>
                  <a:schemeClr val="tx1">
                    <a:lumMod val="50000"/>
                  </a:schemeClr>
                </a:solidFill>
                <a:ea typeface="宋体" panose="02010600030101010101" pitchFamily="2" charset="-122"/>
                <a:sym typeface="+mn-ea"/>
              </a:rPr>
              <a:t>#</a:t>
            </a:r>
            <a:r>
              <a:rPr lang="zh-CN" altLang="en-US" sz="2000">
                <a:solidFill>
                  <a:schemeClr val="tx1">
                    <a:lumMod val="50000"/>
                  </a:schemeClr>
                </a:solidFill>
                <a:ea typeface="宋体" panose="02010600030101010101" pitchFamily="2" charset="-122"/>
                <a:sym typeface="+mn-ea"/>
              </a:rPr>
              <a:t>初始化一个空的 defaultdict</a:t>
            </a:r>
          </a:p>
          <a:p>
            <a:pPr marL="0" indent="0">
              <a:lnSpc>
                <a:spcPct val="90000"/>
              </a:lnSpc>
              <a:buNone/>
            </a:pPr>
            <a:r>
              <a:rPr lang="zh-CN">
                <a:solidFill>
                  <a:schemeClr val="tx1">
                    <a:lumMod val="50000"/>
                  </a:schemeClr>
                </a:solidFill>
                <a:ea typeface="宋体" panose="02010600030101010101" pitchFamily="2" charset="-122"/>
                <a:sym typeface="+mn-ea"/>
              </a:rPr>
              <a:t>&gt;&gt;&gt; from nltk.corpus import brown</a:t>
            </a:r>
          </a:p>
          <a:p>
            <a:pPr marL="0" indent="0">
              <a:lnSpc>
                <a:spcPct val="90000"/>
              </a:lnSpc>
              <a:buNone/>
            </a:pPr>
            <a:r>
              <a:rPr lang="zh-CN">
                <a:solidFill>
                  <a:schemeClr val="tx1">
                    <a:lumMod val="50000"/>
                  </a:schemeClr>
                </a:solidFill>
                <a:ea typeface="宋体" panose="02010600030101010101" pitchFamily="2" charset="-122"/>
                <a:sym typeface="+mn-ea"/>
              </a:rPr>
              <a:t>&gt;&gt;&gt; for (word, tag) in brown.tagged_words(categories='news'): </a:t>
            </a:r>
            <a:r>
              <a:rPr lang="en-US" altLang="zh-CN" sz="2000">
                <a:solidFill>
                  <a:schemeClr val="tx1">
                    <a:lumMod val="50000"/>
                  </a:schemeClr>
                </a:solidFill>
                <a:ea typeface="宋体" panose="02010600030101010101" pitchFamily="2" charset="-122"/>
                <a:sym typeface="+mn-ea"/>
              </a:rPr>
              <a:t>#处理词性标记</a:t>
            </a:r>
          </a:p>
          <a:p>
            <a:pPr marL="0" indent="0">
              <a:lnSpc>
                <a:spcPct val="90000"/>
              </a:lnSpc>
              <a:buNone/>
            </a:pPr>
            <a:r>
              <a:rPr lang="zh-CN">
                <a:solidFill>
                  <a:schemeClr val="tx1">
                    <a:lumMod val="50000"/>
                  </a:schemeClr>
                </a:solidFill>
                <a:ea typeface="宋体" panose="02010600030101010101" pitchFamily="2" charset="-122"/>
                <a:sym typeface="+mn-ea"/>
              </a:rPr>
              <a:t>	counts[tag] += 1 </a:t>
            </a:r>
            <a:r>
              <a:rPr lang="en-US" altLang="zh-CN" sz="2000">
                <a:solidFill>
                  <a:schemeClr val="tx1">
                    <a:lumMod val="50000"/>
                  </a:schemeClr>
                </a:solidFill>
                <a:ea typeface="宋体" panose="02010600030101010101" pitchFamily="2" charset="-122"/>
                <a:sym typeface="+mn-ea"/>
              </a:rPr>
              <a:t>#</a:t>
            </a:r>
            <a:r>
              <a:rPr lang="zh-CN" altLang="en-US" sz="2000">
                <a:solidFill>
                  <a:schemeClr val="tx1">
                    <a:lumMod val="50000"/>
                  </a:schemeClr>
                </a:solidFill>
                <a:ea typeface="宋体" panose="02010600030101010101" pitchFamily="2" charset="-122"/>
                <a:sym typeface="+mn-ea"/>
              </a:rPr>
              <a:t>使用</a:t>
            </a:r>
            <a:r>
              <a:rPr lang="en-US" altLang="zh-CN" sz="2000">
                <a:solidFill>
                  <a:schemeClr val="tx1">
                    <a:lumMod val="50000"/>
                  </a:schemeClr>
                </a:solidFill>
                <a:ea typeface="宋体" panose="02010600030101010101" pitchFamily="2" charset="-122"/>
                <a:sym typeface="+mn-ea"/>
              </a:rPr>
              <a:t>+=运算符递增</a:t>
            </a:r>
            <a:r>
              <a:rPr lang="zh-CN" altLang="en-US" sz="2000">
                <a:solidFill>
                  <a:schemeClr val="tx1">
                    <a:lumMod val="50000"/>
                  </a:schemeClr>
                </a:solidFill>
                <a:ea typeface="宋体" panose="02010600030101010101" pitchFamily="2" charset="-122"/>
                <a:sym typeface="+mn-ea"/>
              </a:rPr>
              <a:t>词性标记</a:t>
            </a:r>
            <a:r>
              <a:rPr lang="en-US" altLang="zh-CN" sz="2000">
                <a:solidFill>
                  <a:schemeClr val="tx1">
                    <a:lumMod val="50000"/>
                  </a:schemeClr>
                </a:solidFill>
                <a:ea typeface="宋体" panose="02010600030101010101" pitchFamily="2" charset="-122"/>
                <a:sym typeface="+mn-ea"/>
              </a:rPr>
              <a:t>的计数</a:t>
            </a:r>
          </a:p>
          <a:p>
            <a:pPr marL="0" indent="0">
              <a:lnSpc>
                <a:spcPct val="90000"/>
              </a:lnSpc>
              <a:buNone/>
            </a:pPr>
            <a:endParaRPr lang="zh-CN">
              <a:solidFill>
                <a:schemeClr val="tx1">
                  <a:lumMod val="50000"/>
                </a:schemeClr>
              </a:solidFill>
              <a:ea typeface="宋体" panose="02010600030101010101" pitchFamily="2" charset="-122"/>
              <a:sym typeface="+mn-ea"/>
            </a:endParaRPr>
          </a:p>
          <a:p>
            <a:pPr marL="0" indent="0">
              <a:lnSpc>
                <a:spcPct val="90000"/>
              </a:lnSpc>
              <a:buNone/>
            </a:pPr>
            <a:r>
              <a:rPr lang="zh-CN">
                <a:solidFill>
                  <a:schemeClr val="tx1">
                    <a:lumMod val="50000"/>
                  </a:schemeClr>
                </a:solidFill>
                <a:ea typeface="宋体" panose="02010600030101010101" pitchFamily="2" charset="-122"/>
                <a:sym typeface="+mn-ea"/>
              </a:rPr>
              <a:t>&gt;&gt;&gt; counts['N'] </a:t>
            </a:r>
            <a:r>
              <a:rPr lang="en-US" altLang="zh-CN">
                <a:solidFill>
                  <a:schemeClr val="tx1">
                    <a:lumMod val="50000"/>
                  </a:schemeClr>
                </a:solidFill>
                <a:ea typeface="宋体" panose="02010600030101010101" pitchFamily="2" charset="-122"/>
                <a:sym typeface="+mn-ea"/>
              </a:rPr>
              <a:t>#</a:t>
            </a:r>
            <a:r>
              <a:rPr lang="zh-CN" altLang="en-US">
                <a:solidFill>
                  <a:schemeClr val="tx1">
                    <a:lumMod val="50000"/>
                  </a:schemeClr>
                </a:solidFill>
                <a:ea typeface="宋体" panose="02010600030101010101" pitchFamily="2" charset="-122"/>
                <a:sym typeface="+mn-ea"/>
              </a:rPr>
              <a:t>结果会有不同</a:t>
            </a:r>
          </a:p>
          <a:p>
            <a:pPr marL="0" indent="0">
              <a:lnSpc>
                <a:spcPct val="90000"/>
              </a:lnSpc>
              <a:buNone/>
            </a:pPr>
            <a:r>
              <a:rPr lang="zh-CN">
                <a:solidFill>
                  <a:schemeClr val="tx1">
                    <a:lumMod val="50000"/>
                  </a:schemeClr>
                </a:solidFill>
                <a:ea typeface="宋体" panose="02010600030101010101" pitchFamily="2" charset="-122"/>
                <a:sym typeface="+mn-ea"/>
              </a:rPr>
              <a:t>22226</a:t>
            </a:r>
          </a:p>
          <a:p>
            <a:pPr marL="0" indent="0">
              <a:lnSpc>
                <a:spcPct val="90000"/>
              </a:lnSpc>
              <a:buNone/>
            </a:pPr>
            <a:r>
              <a:rPr lang="zh-CN">
                <a:solidFill>
                  <a:schemeClr val="tx1">
                    <a:lumMod val="50000"/>
                  </a:schemeClr>
                </a:solidFill>
                <a:ea typeface="宋体" panose="02010600030101010101" pitchFamily="2" charset="-122"/>
                <a:sym typeface="+mn-ea"/>
              </a:rPr>
              <a:t>&gt;&gt;&gt; list(counts)</a:t>
            </a:r>
          </a:p>
          <a:p>
            <a:pPr marL="0" indent="0">
              <a:lnSpc>
                <a:spcPct val="90000"/>
              </a:lnSpc>
              <a:buNone/>
            </a:pPr>
            <a:r>
              <a:rPr lang="zh-CN">
                <a:solidFill>
                  <a:schemeClr val="tx1">
                    <a:lumMod val="50000"/>
                  </a:schemeClr>
                </a:solidFill>
                <a:ea typeface="宋体" panose="02010600030101010101" pitchFamily="2" charset="-122"/>
                <a:sym typeface="+mn-ea"/>
              </a:rPr>
              <a:t>['FW', 'DET', 'WH', "''", 'VBZ', 'VB+PPO',"'", ')', </a:t>
            </a:r>
            <a:r>
              <a:rPr lang="en-US" altLang="zh-CN">
                <a:solidFill>
                  <a:schemeClr val="tx1">
                    <a:lumMod val="50000"/>
                  </a:schemeClr>
                </a:solidFill>
                <a:ea typeface="宋体" panose="02010600030101010101" pitchFamily="2" charset="-122"/>
                <a:sym typeface="+mn-ea"/>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递增地更新字典</a:t>
            </a:r>
          </a:p>
        </p:txBody>
      </p:sp>
      <p:sp>
        <p:nvSpPr>
          <p:cNvPr id="3" name="内容占位符 2"/>
          <p:cNvSpPr>
            <a:spLocks noGrp="1"/>
          </p:cNvSpPr>
          <p:nvPr>
            <p:ph idx="1"/>
          </p:nvPr>
        </p:nvSpPr>
        <p:spPr>
          <a:xfrm>
            <a:off x="2244725" y="1043305"/>
            <a:ext cx="7886700" cy="5584190"/>
          </a:xfrm>
          <a:solidFill>
            <a:schemeClr val="bg1"/>
          </a:solidFill>
        </p:spPr>
        <p:txBody>
          <a:bodyPr>
            <a:normAutofit fontScale="85000" lnSpcReduction="10000"/>
          </a:bodyPr>
          <a:lstStyle/>
          <a:p>
            <a:pPr marL="0" indent="0">
              <a:lnSpc>
                <a:spcPct val="100000"/>
              </a:lnSpc>
              <a:buNone/>
            </a:pPr>
            <a:r>
              <a:rPr>
                <a:solidFill>
                  <a:schemeClr val="tx1">
                    <a:lumMod val="50000"/>
                  </a:schemeClr>
                </a:solidFill>
                <a:latin typeface="Times New Roman" panose="02020603050405020304" pitchFamily="18" charset="0"/>
                <a:ea typeface="宋体" panose="02010600030101010101" pitchFamily="2" charset="-122"/>
                <a:sym typeface="+mn-ea"/>
              </a:rPr>
              <a:t>&gt;&gt;&gt; from operator import itemgetter</a:t>
            </a:r>
          </a:p>
          <a:p>
            <a:pPr marL="0" indent="0">
              <a:lnSpc>
                <a:spcPct val="100000"/>
              </a:lnSpc>
              <a:buNone/>
            </a:pPr>
            <a:r>
              <a:rPr>
                <a:solidFill>
                  <a:schemeClr val="tx1">
                    <a:lumMod val="50000"/>
                  </a:schemeClr>
                </a:solidFill>
                <a:latin typeface="Times New Roman" panose="02020603050405020304" pitchFamily="18" charset="0"/>
                <a:ea typeface="宋体" panose="02010600030101010101" pitchFamily="2" charset="-122"/>
                <a:sym typeface="+mn-ea"/>
              </a:rPr>
              <a:t>&gt;&gt;&gt; sorted(counts.items(), key=itemgetter(1), reverse=True)</a:t>
            </a:r>
          </a:p>
          <a:p>
            <a:pPr marL="0" indent="0">
              <a:lnSpc>
                <a:spcPct val="100000"/>
              </a:lnSpc>
              <a:buNone/>
            </a:pPr>
            <a:r>
              <a:rPr>
                <a:solidFill>
                  <a:schemeClr val="tx1">
                    <a:lumMod val="50000"/>
                  </a:schemeClr>
                </a:solidFill>
                <a:latin typeface="Times New Roman" panose="02020603050405020304" pitchFamily="18" charset="0"/>
                <a:ea typeface="宋体" panose="02010600030101010101" pitchFamily="2" charset="-122"/>
                <a:sym typeface="+mn-ea"/>
              </a:rPr>
              <a:t>[('N', 22226), ('P', 10845), ('DET', 10648), ...]</a:t>
            </a:r>
          </a:p>
          <a:p>
            <a:pPr marL="0" indent="0">
              <a:lnSpc>
                <a:spcPct val="100000"/>
              </a:lnSpc>
              <a:buNone/>
            </a:pPr>
            <a:r>
              <a:rPr>
                <a:solidFill>
                  <a:schemeClr val="tx1">
                    <a:lumMod val="50000"/>
                  </a:schemeClr>
                </a:solidFill>
                <a:latin typeface="Times New Roman" panose="02020603050405020304" pitchFamily="18" charset="0"/>
                <a:ea typeface="宋体" panose="02010600030101010101" pitchFamily="2" charset="-122"/>
                <a:sym typeface="+mn-ea"/>
              </a:rPr>
              <a:t>&gt;&gt;&gt; [t for t, c in sorted(counts.items(), key=itemgetter(1), reverse=True)]</a:t>
            </a:r>
          </a:p>
          <a:p>
            <a:pPr marL="0" indent="0">
              <a:lnSpc>
                <a:spcPct val="100000"/>
              </a:lnSpc>
              <a:buNone/>
            </a:pPr>
            <a:r>
              <a:rPr>
                <a:solidFill>
                  <a:schemeClr val="tx1">
                    <a:lumMod val="50000"/>
                  </a:schemeClr>
                </a:solidFill>
                <a:latin typeface="Times New Roman" panose="02020603050405020304" pitchFamily="18" charset="0"/>
                <a:ea typeface="宋体" panose="02010600030101010101" pitchFamily="2" charset="-122"/>
                <a:sym typeface="+mn-ea"/>
              </a:rPr>
              <a:t>['N', 'P', 'DET', 'NP', 'V', 'ADJ', ',', '.','CNJ',</a:t>
            </a:r>
            <a:r>
              <a:rPr lang="en-US">
                <a:solidFill>
                  <a:schemeClr val="tx1">
                    <a:lumMod val="50000"/>
                  </a:schemeClr>
                </a:solidFill>
                <a:latin typeface="Times New Roman" panose="02020603050405020304" pitchFamily="18" charset="0"/>
                <a:ea typeface="宋体" panose="02010600030101010101" pitchFamily="2" charset="-122"/>
                <a:sym typeface="+mn-ea"/>
              </a:rPr>
              <a:t>...]</a:t>
            </a:r>
          </a:p>
          <a:p>
            <a:pPr marL="0" indent="457200">
              <a:lnSpc>
                <a:spcPct val="100000"/>
              </a:lnSpc>
              <a:buNone/>
            </a:pPr>
            <a:r>
              <a:rPr lang="en-US">
                <a:solidFill>
                  <a:schemeClr val="tx1">
                    <a:lumMod val="50000"/>
                  </a:schemeClr>
                </a:solidFill>
                <a:latin typeface="Times New Roman" panose="02020603050405020304" pitchFamily="18" charset="0"/>
                <a:ea typeface="宋体" panose="02010600030101010101" pitchFamily="2" charset="-122"/>
                <a:sym typeface="+mn-ea"/>
              </a:rPr>
              <a:t>例 5-3 的列表演示了一个重要的按值排序一个字典的习惯用法，按频率递减顺序显示词汇。</a:t>
            </a:r>
          </a:p>
          <a:p>
            <a:pPr marL="0" indent="457200">
              <a:lnSpc>
                <a:spcPct val="100000"/>
              </a:lnSpc>
              <a:buNone/>
            </a:pPr>
            <a:r>
              <a:rPr lang="en-US">
                <a:solidFill>
                  <a:schemeClr val="tx1">
                    <a:lumMod val="50000"/>
                  </a:schemeClr>
                </a:solidFill>
                <a:latin typeface="Times New Roman" panose="02020603050405020304" pitchFamily="18" charset="0"/>
                <a:ea typeface="宋体" panose="02010600030101010101" pitchFamily="2" charset="-122"/>
                <a:sym typeface="+mn-ea"/>
              </a:rPr>
              <a:t>sorted()的第一个参数“</a:t>
            </a:r>
            <a:r>
              <a:rPr>
                <a:solidFill>
                  <a:schemeClr val="tx1">
                    <a:lumMod val="50000"/>
                  </a:schemeClr>
                </a:solidFill>
                <a:latin typeface="Times New Roman" panose="02020603050405020304" pitchFamily="18" charset="0"/>
                <a:ea typeface="宋体" panose="02010600030101010101" pitchFamily="2" charset="-122"/>
                <a:sym typeface="+mn-ea"/>
              </a:rPr>
              <a:t>counts.items()</a:t>
            </a:r>
            <a:r>
              <a:rPr lang="en-US">
                <a:solidFill>
                  <a:schemeClr val="tx1">
                    <a:lumMod val="50000"/>
                  </a:schemeClr>
                </a:solidFill>
                <a:latin typeface="Times New Roman" panose="02020603050405020304" pitchFamily="18" charset="0"/>
                <a:ea typeface="宋体" panose="02010600030101010101" pitchFamily="2" charset="-122"/>
                <a:sym typeface="+mn-ea"/>
              </a:rPr>
              <a:t>”是要排序的项目，它是由一个 POS 标记和一个频率组成的元组的链表。第二个参数“</a:t>
            </a:r>
            <a:r>
              <a:rPr>
                <a:solidFill>
                  <a:schemeClr val="tx1">
                    <a:lumMod val="50000"/>
                  </a:schemeClr>
                </a:solidFill>
                <a:latin typeface="Times New Roman" panose="02020603050405020304" pitchFamily="18" charset="0"/>
                <a:ea typeface="宋体" panose="02010600030101010101" pitchFamily="2" charset="-122"/>
                <a:sym typeface="+mn-ea"/>
              </a:rPr>
              <a:t>key=itemgetter(1)</a:t>
            </a:r>
            <a:r>
              <a:rPr lang="en-US">
                <a:solidFill>
                  <a:schemeClr val="tx1">
                    <a:lumMod val="50000"/>
                  </a:schemeClr>
                </a:solidFill>
                <a:latin typeface="Times New Roman" panose="02020603050405020304" pitchFamily="18" charset="0"/>
                <a:ea typeface="宋体" panose="02010600030101010101" pitchFamily="2" charset="-122"/>
                <a:sym typeface="+mn-ea"/>
              </a:rPr>
              <a:t>”使用函数 itemgetter()指定排序键。sorted()的最后一个参数“</a:t>
            </a:r>
            <a:r>
              <a:rPr>
                <a:solidFill>
                  <a:schemeClr val="tx1">
                    <a:lumMod val="50000"/>
                  </a:schemeClr>
                </a:solidFill>
                <a:latin typeface="Times New Roman" panose="02020603050405020304" pitchFamily="18" charset="0"/>
                <a:ea typeface="宋体" panose="02010600030101010101" pitchFamily="2" charset="-122"/>
                <a:sym typeface="+mn-ea"/>
              </a:rPr>
              <a:t>reverse=True</a:t>
            </a:r>
            <a:r>
              <a:rPr lang="en-US">
                <a:solidFill>
                  <a:schemeClr val="tx1">
                    <a:lumMod val="50000"/>
                  </a:schemeClr>
                </a:solidFill>
                <a:latin typeface="Times New Roman" panose="02020603050405020304" pitchFamily="18" charset="0"/>
                <a:ea typeface="宋体" panose="02010600030101010101" pitchFamily="2" charset="-122"/>
                <a:sym typeface="+mn-ea"/>
              </a:rPr>
              <a:t>”指定项目是否应被按相反的顺序返回，即频率值递减。</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递增地更新字典</a:t>
            </a:r>
            <a:endParaRPr lang="en-US" altLang="zh-CN">
              <a:sym typeface="+mn-ea"/>
            </a:endParaRPr>
          </a:p>
        </p:txBody>
      </p:sp>
      <p:sp>
        <p:nvSpPr>
          <p:cNvPr id="3" name="内容占位符 2"/>
          <p:cNvSpPr>
            <a:spLocks noGrp="1"/>
          </p:cNvSpPr>
          <p:nvPr>
            <p:ph idx="1"/>
          </p:nvPr>
        </p:nvSpPr>
        <p:spPr>
          <a:xfrm>
            <a:off x="2244725" y="1043305"/>
            <a:ext cx="7886700" cy="5624830"/>
          </a:xfrm>
          <a:solidFill>
            <a:schemeClr val="bg1"/>
          </a:solidFill>
        </p:spPr>
        <p:txBody>
          <a:bodyPr>
            <a:normAutofit lnSpcReduction="10000"/>
          </a:bodyPr>
          <a:lstStyle/>
          <a:p>
            <a:pPr marL="0" indent="457200">
              <a:lnSpc>
                <a:spcPct val="100000"/>
              </a:lnSpc>
              <a:buNone/>
            </a:pPr>
            <a:r>
              <a:rPr lang="en-US" sz="2300">
                <a:solidFill>
                  <a:schemeClr val="tx1">
                    <a:lumMod val="50000"/>
                  </a:schemeClr>
                </a:solidFill>
                <a:latin typeface="Times New Roman" panose="02020603050405020304" pitchFamily="18" charset="0"/>
                <a:ea typeface="宋体" panose="02010600030101010101" pitchFamily="2" charset="-122"/>
                <a:sym typeface="+mn-ea"/>
              </a:rPr>
              <a:t>在一般情况下，itemgetter(n)返回一个函数，这个函数可以在一些其他序列对象上被调用获得这个序列的第 n 个元素。</a:t>
            </a:r>
          </a:p>
          <a:p>
            <a:pPr marL="0" indent="0">
              <a:lnSpc>
                <a:spcPct val="90000"/>
              </a:lnSpc>
              <a:buNone/>
            </a:pPr>
            <a:r>
              <a:rPr lang="en-US" sz="2300">
                <a:solidFill>
                  <a:schemeClr val="tx1">
                    <a:lumMod val="50000"/>
                  </a:schemeClr>
                </a:solidFill>
                <a:latin typeface="Times New Roman" panose="02020603050405020304" pitchFamily="18" charset="0"/>
                <a:ea typeface="宋体" panose="02010600030101010101" pitchFamily="2" charset="-122"/>
                <a:sym typeface="+mn-ea"/>
              </a:rPr>
              <a:t>&gt;&gt;&gt; pair = ('NP', 8336)</a:t>
            </a:r>
          </a:p>
          <a:p>
            <a:pPr marL="0" indent="0">
              <a:lnSpc>
                <a:spcPct val="90000"/>
              </a:lnSpc>
              <a:buNone/>
            </a:pPr>
            <a:r>
              <a:rPr lang="en-US" sz="2300">
                <a:solidFill>
                  <a:schemeClr val="tx1">
                    <a:lumMod val="50000"/>
                  </a:schemeClr>
                </a:solidFill>
                <a:latin typeface="Times New Roman" panose="02020603050405020304" pitchFamily="18" charset="0"/>
                <a:ea typeface="宋体" panose="02010600030101010101" pitchFamily="2" charset="-122"/>
                <a:sym typeface="+mn-ea"/>
              </a:rPr>
              <a:t>&gt;&gt;&gt; pair[1]</a:t>
            </a:r>
          </a:p>
          <a:p>
            <a:pPr marL="0" indent="0">
              <a:lnSpc>
                <a:spcPct val="90000"/>
              </a:lnSpc>
              <a:buNone/>
            </a:pPr>
            <a:r>
              <a:rPr lang="en-US" sz="2300">
                <a:solidFill>
                  <a:schemeClr val="tx1">
                    <a:lumMod val="50000"/>
                  </a:schemeClr>
                </a:solidFill>
                <a:latin typeface="Times New Roman" panose="02020603050405020304" pitchFamily="18" charset="0"/>
                <a:ea typeface="宋体" panose="02010600030101010101" pitchFamily="2" charset="-122"/>
                <a:sym typeface="+mn-ea"/>
              </a:rPr>
              <a:t>8336</a:t>
            </a:r>
          </a:p>
          <a:p>
            <a:pPr marL="0" indent="0">
              <a:lnSpc>
                <a:spcPct val="90000"/>
              </a:lnSpc>
              <a:buNone/>
            </a:pPr>
            <a:r>
              <a:rPr lang="en-US" sz="2300">
                <a:solidFill>
                  <a:schemeClr val="tx1">
                    <a:lumMod val="50000"/>
                  </a:schemeClr>
                </a:solidFill>
                <a:latin typeface="Times New Roman" panose="02020603050405020304" pitchFamily="18" charset="0"/>
                <a:ea typeface="宋体" panose="02010600030101010101" pitchFamily="2" charset="-122"/>
                <a:sym typeface="+mn-ea"/>
              </a:rPr>
              <a:t>&gt;&gt;&gt; itemgetter(1)(pair)</a:t>
            </a:r>
          </a:p>
          <a:p>
            <a:pPr marL="0" indent="0">
              <a:lnSpc>
                <a:spcPct val="90000"/>
              </a:lnSpc>
              <a:buNone/>
            </a:pPr>
            <a:r>
              <a:rPr lang="en-US" sz="2300">
                <a:solidFill>
                  <a:schemeClr val="tx1">
                    <a:lumMod val="50000"/>
                  </a:schemeClr>
                </a:solidFill>
                <a:latin typeface="Times New Roman" panose="02020603050405020304" pitchFamily="18" charset="0"/>
                <a:ea typeface="宋体" panose="02010600030101010101" pitchFamily="2" charset="-122"/>
                <a:sym typeface="+mn-ea"/>
              </a:rPr>
              <a:t>8336</a:t>
            </a:r>
          </a:p>
          <a:p>
            <a:pPr marL="0" indent="0">
              <a:lnSpc>
                <a:spcPct val="90000"/>
              </a:lnSpc>
              <a:buNone/>
            </a:pPr>
            <a:r>
              <a:rPr lang="en-US" sz="2300">
                <a:solidFill>
                  <a:schemeClr val="tx1">
                    <a:lumMod val="50000"/>
                  </a:schemeClr>
                </a:solidFill>
                <a:latin typeface="Times New Roman" panose="02020603050405020304" pitchFamily="18" charset="0"/>
                <a:ea typeface="宋体" panose="02010600030101010101" pitchFamily="2" charset="-122"/>
                <a:sym typeface="+mn-ea"/>
              </a:rPr>
              <a:t>在例 5-3 的开头还有第二个有用的习惯用法，那里我们初始化一个 defaultdict，然后使用 for 循环来更新其值</a:t>
            </a: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9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&gt;&gt;&gt; my_dictionary = nltk.defaultdict(function to create default value)  </a:t>
            </a: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括号中为创建默认值的函数名，如</a:t>
            </a: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int</a:t>
            </a:r>
          </a:p>
          <a:p>
            <a:pPr marL="0" indent="0">
              <a:lnSpc>
                <a:spcPct val="9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&gt;&gt;&gt; for item in sequence:</a:t>
            </a:r>
          </a:p>
          <a:p>
            <a:pPr marL="0" indent="0">
              <a:lnSpc>
                <a:spcPct val="9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	my_dictionary[item_key] is updated with information about item</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递增地更新字典</a:t>
            </a:r>
            <a:endParaRPr lang="en-US" altLang="zh-CN"/>
          </a:p>
        </p:txBody>
      </p:sp>
      <p:sp>
        <p:nvSpPr>
          <p:cNvPr id="3" name="内容占位符 2"/>
          <p:cNvSpPr>
            <a:spLocks noGrp="1"/>
          </p:cNvSpPr>
          <p:nvPr>
            <p:ph idx="1"/>
          </p:nvPr>
        </p:nvSpPr>
        <p:spPr>
          <a:xfrm>
            <a:off x="2244725" y="1043306"/>
            <a:ext cx="7886700" cy="5597525"/>
          </a:xfrm>
          <a:solidFill>
            <a:schemeClr val="bg1"/>
          </a:solidFill>
        </p:spPr>
        <p:txBody>
          <a:bodyPr>
            <a:normAutofit fontScale="92500" lnSpcReduction="10000"/>
          </a:bodyPr>
          <a:lstStyle/>
          <a:p>
            <a:pPr marL="0" indent="457200">
              <a:lnSpc>
                <a:spcPct val="100000"/>
              </a:lnSpc>
              <a:buNone/>
            </a:pPr>
            <a:r>
              <a:rPr lang="zh-CN" altLang="en-US">
                <a:solidFill>
                  <a:schemeClr val="tx1">
                    <a:lumMod val="50000"/>
                  </a:schemeClr>
                </a:solidFill>
                <a:ea typeface="宋体" panose="02010600030101010101" pitchFamily="2" charset="-122"/>
                <a:sym typeface="+mn-ea"/>
              </a:rPr>
              <a:t>下面是这种模式的另一个实例，我们按它们最后两个字母索引词汇：</a:t>
            </a:r>
            <a:endParaRPr lang="zh-CN" altLang="en-US">
              <a:solidFill>
                <a:schemeClr val="tx1">
                  <a:lumMod val="50000"/>
                </a:schemeClr>
              </a:solidFill>
              <a:latin typeface="Times New Roman" panose="02020603050405020304" pitchFamily="18" charset="0"/>
              <a:ea typeface="宋体" panose="02010600030101010101" pitchFamily="2" charset="-122"/>
              <a:sym typeface="+mn-ea"/>
            </a:endParaRP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last_letters = nltk.defaultdict(list)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words = nltk.corpus.words.words('en')</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for word in 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key = word[-2:]</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#key</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的值为单词的最后两个字母</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last_letters[key].append(word)</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将以</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key</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结尾的词加入链表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last_letters['ly']</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#key</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为</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“ly”</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，也就是以</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“ly”</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结尾时的链表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[u'abactinally', u'abandonedly', u'abasedly',</a:t>
            </a:r>
            <a:r>
              <a:rPr lang="en-US" altLang="zh-CN">
                <a:solidFill>
                  <a:schemeClr val="tx1">
                    <a:lumMod val="50000"/>
                  </a:schemeClr>
                </a:solidFill>
                <a:latin typeface="Times New Roman" panose="02020603050405020304" pitchFamily="18" charset="0"/>
                <a:ea typeface="宋体" panose="02010600030101010101" pitchFamily="2" charset="-122"/>
                <a:sym typeface="+mn-ea"/>
              </a:rPr>
              <a:t>u</a:t>
            </a:r>
            <a:r>
              <a:rPr lang="zh-CN" altLang="en-US">
                <a:solidFill>
                  <a:schemeClr val="tx1">
                    <a:lumMod val="50000"/>
                  </a:schemeClr>
                </a:solidFill>
                <a:latin typeface="Times New Roman" panose="02020603050405020304" pitchFamily="18" charset="0"/>
                <a:ea typeface="宋体" panose="02010600030101010101" pitchFamily="2" charset="-122"/>
                <a:sym typeface="+mn-ea"/>
              </a:rPr>
              <a:t>'abashedly',</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last_letters['zy']</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#key</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为</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“zy”</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，也就是以</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“zy”</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结尾时的链表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[u'blazy', u'bleezy', u'blowzy', u'boozy', u'breezy',</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递增地更新字典</a:t>
            </a:r>
            <a:endParaRPr lang="en-US" altLang="zh-CN"/>
          </a:p>
        </p:txBody>
      </p:sp>
      <p:sp>
        <p:nvSpPr>
          <p:cNvPr id="3" name="内容占位符 2"/>
          <p:cNvSpPr>
            <a:spLocks noGrp="1"/>
          </p:cNvSpPr>
          <p:nvPr>
            <p:ph idx="1"/>
          </p:nvPr>
        </p:nvSpPr>
        <p:spPr>
          <a:xfrm>
            <a:off x="2244725" y="869316"/>
            <a:ext cx="7886700" cy="5771515"/>
          </a:xfrm>
          <a:solidFill>
            <a:schemeClr val="bg1"/>
          </a:solidFill>
        </p:spPr>
        <p:txBody>
          <a:bodyPr>
            <a:normAutofit lnSpcReduction="10000"/>
          </a:bodyPr>
          <a:lstStyle/>
          <a:p>
            <a:pPr marL="0" indent="45720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下面的例子使用相同的模式创建一个颠倒顺序的词字典。</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&gt;&gt;&gt; anagrams = nltk.defaultdict(list)</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&gt;&gt;&gt; for word in words:</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	key = ''.join(sorted(word))</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对单词的字母排序并重新连接</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	anagrams[key].append(word)</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将单词的字母排序为</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key</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的词加入链表中（也就是说，单词由</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key</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中的字母组成）</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&gt;&gt;&gt; anagrams['aeilnrt'] </a:t>
            </a:r>
            <a:r>
              <a:rPr lang="en-US" altLang="zh-CN" sz="180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sz="1800">
                <a:solidFill>
                  <a:schemeClr val="tx1">
                    <a:lumMod val="50000"/>
                  </a:schemeClr>
                </a:solidFill>
                <a:latin typeface="Times New Roman" panose="02020603050405020304" pitchFamily="18" charset="0"/>
                <a:ea typeface="宋体" panose="02010600030101010101" pitchFamily="2" charset="-122"/>
                <a:sym typeface="+mn-ea"/>
              </a:rPr>
              <a:t>由</a:t>
            </a:r>
            <a:r>
              <a:rPr lang="en-US" altLang="zh-CN" sz="1800">
                <a:solidFill>
                  <a:schemeClr val="tx1">
                    <a:lumMod val="50000"/>
                  </a:schemeClr>
                </a:solidFill>
                <a:latin typeface="Times New Roman" panose="02020603050405020304" pitchFamily="18" charset="0"/>
                <a:ea typeface="宋体" panose="02010600030101010101" pitchFamily="2" charset="-122"/>
                <a:sym typeface="+mn-ea"/>
              </a:rPr>
              <a:t>“aeilnrt”</a:t>
            </a:r>
            <a:r>
              <a:rPr lang="zh-CN" altLang="en-US" sz="1800">
                <a:solidFill>
                  <a:schemeClr val="tx1">
                    <a:lumMod val="50000"/>
                  </a:schemeClr>
                </a:solidFill>
                <a:latin typeface="Times New Roman" panose="02020603050405020304" pitchFamily="18" charset="0"/>
                <a:ea typeface="宋体" panose="02010600030101010101" pitchFamily="2" charset="-122"/>
                <a:sym typeface="+mn-ea"/>
              </a:rPr>
              <a:t>组成，即</a:t>
            </a:r>
            <a:r>
              <a:rPr lang="en-US" altLang="zh-CN" sz="1800">
                <a:solidFill>
                  <a:schemeClr val="tx1">
                    <a:lumMod val="50000"/>
                  </a:schemeClr>
                </a:solidFill>
                <a:latin typeface="Times New Roman" panose="02020603050405020304" pitchFamily="18" charset="0"/>
                <a:ea typeface="宋体" panose="02010600030101010101" pitchFamily="2" charset="-122"/>
                <a:sym typeface="+mn-ea"/>
              </a:rPr>
              <a:t>key</a:t>
            </a:r>
            <a:r>
              <a:rPr lang="zh-CN" altLang="en-US" sz="1800">
                <a:solidFill>
                  <a:schemeClr val="tx1">
                    <a:lumMod val="50000"/>
                  </a:schemeClr>
                </a:solidFill>
                <a:latin typeface="Times New Roman" panose="02020603050405020304" pitchFamily="18" charset="0"/>
                <a:ea typeface="宋体" panose="02010600030101010101" pitchFamily="2" charset="-122"/>
                <a:sym typeface="+mn-ea"/>
              </a:rPr>
              <a:t>为</a:t>
            </a:r>
            <a:r>
              <a:rPr lang="en-US" altLang="zh-CN" sz="1800">
                <a:solidFill>
                  <a:schemeClr val="tx1">
                    <a:lumMod val="50000"/>
                  </a:schemeClr>
                </a:solidFill>
                <a:latin typeface="Times New Roman" panose="02020603050405020304" pitchFamily="18" charset="0"/>
                <a:ea typeface="宋体" panose="02010600030101010101" pitchFamily="2" charset="-122"/>
                <a:sym typeface="+mn-ea"/>
              </a:rPr>
              <a:t>“aeilnrt”</a:t>
            </a:r>
            <a:r>
              <a:rPr lang="zh-CN" altLang="en-US" sz="1800">
                <a:solidFill>
                  <a:schemeClr val="tx1">
                    <a:lumMod val="50000"/>
                  </a:schemeClr>
                </a:solidFill>
                <a:latin typeface="Times New Roman" panose="02020603050405020304" pitchFamily="18" charset="0"/>
                <a:ea typeface="宋体" panose="02010600030101010101" pitchFamily="2" charset="-122"/>
                <a:sym typeface="+mn-ea"/>
              </a:rPr>
              <a:t>的单词链表</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[u'entrail', u'latrine', u'ratline', u'reliant', u'retinal', u'trenail']</a:t>
            </a:r>
          </a:p>
          <a:p>
            <a:pPr marL="0" indent="457200">
              <a:lnSpc>
                <a:spcPct val="10000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由于积累这样的词是常用任务，NLTK 以 nltk.Index()的形式提供一个创建 defaultdict(list)更方便的方式。</a:t>
            </a:r>
          </a:p>
          <a:p>
            <a:pPr marL="0" indent="0">
              <a:lnSpc>
                <a:spcPct val="10000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&gt;&gt;&gt; anagrams = nltk.Index((''.join(sorted(w)), w) for w in words) #nltk.Index 是一个额外支持初始化的 defaultdict(list)</a:t>
            </a:r>
          </a:p>
          <a:p>
            <a:pPr marL="0" indent="0">
              <a:lnSpc>
                <a:spcPct val="10000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&gt;&gt;&gt; anagrams['aeilnrt']</a:t>
            </a:r>
          </a:p>
          <a:p>
            <a:pPr marL="0" indent="0">
              <a:lnSpc>
                <a:spcPct val="10000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['entrail', 'latrine', 'ratline', 'reliant', 'retinal', 'trenail']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207010"/>
            <a:ext cx="7886700" cy="845820"/>
          </a:xfrm>
        </p:spPr>
        <p:txBody>
          <a:bodyPr/>
          <a:lstStyle/>
          <a:p>
            <a:r>
              <a:rPr lang="en-US" altLang="zh-CN">
                <a:sym typeface="+mn-ea"/>
              </a:rPr>
              <a:t>5.1</a:t>
            </a:r>
            <a:r>
              <a:rPr lang="zh-CN" altLang="en-US">
                <a:sym typeface="+mn-ea"/>
              </a:rPr>
              <a:t> 使用词性标注器</a:t>
            </a:r>
            <a:endParaRPr lang="zh-CN" altLang="en-US"/>
          </a:p>
        </p:txBody>
      </p:sp>
      <p:sp>
        <p:nvSpPr>
          <p:cNvPr id="3" name="内容占位符 2"/>
          <p:cNvSpPr>
            <a:spLocks noGrp="1"/>
          </p:cNvSpPr>
          <p:nvPr>
            <p:ph idx="1"/>
          </p:nvPr>
        </p:nvSpPr>
        <p:spPr>
          <a:xfrm>
            <a:off x="2152650" y="1052196"/>
            <a:ext cx="7886700" cy="5662295"/>
          </a:xfrm>
          <a:solidFill>
            <a:schemeClr val="bg2"/>
          </a:solidFill>
        </p:spPr>
        <p:txBody>
          <a:bodyPr>
            <a:normAutofit fontScale="77500" lnSpcReduction="20000"/>
          </a:bodyPr>
          <a:lstStyle/>
          <a:p>
            <a:pPr marL="0" indent="457200">
              <a:buNone/>
            </a:pPr>
            <a:r>
              <a:rPr lang="en-US" altLang="zh-CN">
                <a:solidFill>
                  <a:schemeClr val="tx1">
                    <a:lumMod val="50000"/>
                  </a:schemeClr>
                </a:solidFill>
                <a:latin typeface="Times New Roman" panose="02020603050405020304" pitchFamily="18" charset="0"/>
                <a:ea typeface="宋体" panose="02010600030101010101" pitchFamily="2" charset="-122"/>
              </a:rPr>
              <a:t>一个词性标注器（part-of-speech tagger 或 POS tagger）处理一个词序列，为每个词附加一个词性标记（不要忘记 import nltk）：</a:t>
            </a:r>
          </a:p>
          <a:p>
            <a:pPr marL="0" indent="0">
              <a:buNone/>
            </a:pP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&gt;&gt;&gt; import nltk</a:t>
            </a:r>
          </a:p>
          <a:p>
            <a:pPr marL="0" indent="0">
              <a:buNone/>
            </a:pP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&gt;&gt;&gt; text = nltk.word_tokenize("And now for something completely different")</a:t>
            </a:r>
          </a:p>
          <a:p>
            <a:pPr marL="0" indent="0">
              <a:buNone/>
            </a:pP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&gt;&gt;&gt; nltk.pos_tag(text)</a:t>
            </a:r>
          </a:p>
          <a:p>
            <a:pPr marL="0" indent="0">
              <a:buNone/>
            </a:pP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[('And', 'CC'), ('now', 'RB'), ('for', 'IN'), ('something', 'NN'), ('completely', 'RB'), ('different', 'JJ')]</a:t>
            </a:r>
          </a:p>
          <a:p>
            <a:pPr marL="0" indent="457200">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从运行结果中可以看出：and 是 CC，并列连词；now 和 completely 是 RB，副词；for 是 IN，介词；something 是 NN，名词；different 是 JJ，形容词。</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NLTK 中提供了每个标记的文档，可以使用标记来查询，如：</a:t>
            </a:r>
            <a:r>
              <a:rPr lang="zh-CN" altLang="en-US">
                <a:solidFill>
                  <a:srgbClr val="FF0000"/>
                </a:solidFill>
                <a:latin typeface="Times New Roman" panose="02020603050405020304" pitchFamily="18" charset="0"/>
                <a:ea typeface="宋体" panose="02010600030101010101" pitchFamily="2" charset="-122"/>
                <a:sym typeface="+mn-ea"/>
              </a:rPr>
              <a:t>nltk.help.upenn_tagset('RB')</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可查询</a:t>
            </a:r>
            <a:r>
              <a:rPr lang="en-US" altLang="zh-CN">
                <a:solidFill>
                  <a:schemeClr val="tx1">
                    <a:lumMod val="50000"/>
                  </a:schemeClr>
                </a:solidFill>
                <a:latin typeface="Times New Roman" panose="02020603050405020304" pitchFamily="18" charset="0"/>
                <a:ea typeface="宋体" panose="02010600030101010101" pitchFamily="2" charset="-122"/>
                <a:sym typeface="+mn-ea"/>
              </a:rPr>
              <a:t>'RB'</a:t>
            </a:r>
            <a:r>
              <a:rPr lang="zh-CN" altLang="en-US">
                <a:solidFill>
                  <a:schemeClr val="tx1">
                    <a:lumMod val="50000"/>
                  </a:schemeClr>
                </a:solidFill>
                <a:latin typeface="Times New Roman" panose="02020603050405020304" pitchFamily="18" charset="0"/>
                <a:ea typeface="宋体" panose="02010600030101010101" pitchFamily="2" charset="-122"/>
                <a:sym typeface="+mn-ea"/>
              </a:rPr>
              <a:t>的含义为adverb。一些语料库有标记集文档的 README 文件；见 nltk.name.readme()，用语料库的名称替换 name。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复杂的键和值</a:t>
            </a:r>
          </a:p>
        </p:txBody>
      </p:sp>
      <p:sp>
        <p:nvSpPr>
          <p:cNvPr id="3" name="内容占位符 2"/>
          <p:cNvSpPr>
            <a:spLocks noGrp="1"/>
          </p:cNvSpPr>
          <p:nvPr>
            <p:ph idx="1"/>
          </p:nvPr>
        </p:nvSpPr>
        <p:spPr>
          <a:xfrm>
            <a:off x="2244725" y="869316"/>
            <a:ext cx="7886700" cy="5771515"/>
          </a:xfrm>
          <a:solidFill>
            <a:schemeClr val="bg1"/>
          </a:solidFill>
        </p:spPr>
        <p:txBody>
          <a:bodyPr>
            <a:normAutofit fontScale="85000" lnSpcReduction="20000"/>
          </a:bodyPr>
          <a:lstStyle/>
          <a:p>
            <a:pPr marL="0" indent="0">
              <a:lnSpc>
                <a:spcPct val="90000"/>
              </a:lnSpc>
              <a:buNone/>
            </a:pPr>
            <a:r>
              <a:rPr lang="en-US" altLang="zh-CN">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复杂的键和值</a:t>
            </a:r>
          </a:p>
          <a:p>
            <a:pPr marL="0" indent="457200">
              <a:lnSpc>
                <a:spcPct val="100000"/>
              </a:lnSpc>
              <a:buNone/>
            </a:pPr>
            <a:r>
              <a:rPr lang="en-US" altLang="zh-CN">
                <a:solidFill>
                  <a:schemeClr val="tx1">
                    <a:lumMod val="50000"/>
                  </a:schemeClr>
                </a:solidFill>
                <a:ea typeface="宋体" panose="02010600030101010101" pitchFamily="2" charset="-122"/>
                <a:sym typeface="+mn-ea"/>
              </a:rPr>
              <a:t>我们可以使用具有复杂的键和值的默认字典。让我们研究一个词可能的标记的范围，给定词本身和它前一个词的标记。我们将看到这些信息如何被一个 POS 标注器使用。</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&gt;&gt;&gt; pos = nltk.defaultdict(lambda: nltk.defaultdict(int))</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&gt;&gt;&gt; brown_news_tagged = brown.tagged_words(categories='news', simplify_tags=True)</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&gt;&gt;&gt; for ((w1, t1), (w2, t2)) in nltk.bigrams(brown_news_tagged):</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#遍历处理一个词-标记对</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pos[(t1, w2)][t2] += 1</a:t>
            </a:r>
            <a:r>
              <a:rPr lang="en-US" altLang="zh-CN">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#更新字典 pos 中的条目 (t1, w2)</a:t>
            </a:r>
          </a:p>
          <a:p>
            <a:pPr marL="0" indent="0">
              <a:lnSpc>
                <a:spcPct val="10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sym typeface="+mn-ea"/>
              </a:rPr>
              <a:t>&gt;&gt;&gt; pos[('DET', 'right')]</a:t>
            </a:r>
            <a:r>
              <a:rPr lang="en-US" altLang="zh-CN">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#指定一个复合键</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，得到一个字典对象</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defaultdict(&lt;type 'int'&gt;, {'ADV': 3, 'ADJ': 9, 'N': 3})</a:t>
            </a:r>
          </a:p>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这个例子使用一个字典，它的条目的默认值也是字典（其默认值是 int()，即 0）</a:t>
            </a:r>
            <a:r>
              <a:rPr lang="zh-CN" altLang="en-US">
                <a:solidFill>
                  <a:schemeClr val="tx1">
                    <a:lumMod val="50000"/>
                  </a:schemeClr>
                </a:solidFill>
                <a:latin typeface="Times New Roman" panose="02020603050405020304" pitchFamily="18" charset="0"/>
                <a:ea typeface="宋体" panose="02010600030101010101" pitchFamily="2" charset="-122"/>
                <a:sym typeface="+mn-ea"/>
              </a:rPr>
              <a:t>。POS 标注器可以使用这些信息来决定词 right，前面是一个限定词时，应标注为 ADJ。</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颠倒字典</a:t>
            </a:r>
          </a:p>
        </p:txBody>
      </p:sp>
      <p:sp>
        <p:nvSpPr>
          <p:cNvPr id="3" name="内容占位符 2"/>
          <p:cNvSpPr>
            <a:spLocks noGrp="1"/>
          </p:cNvSpPr>
          <p:nvPr>
            <p:ph idx="1"/>
          </p:nvPr>
        </p:nvSpPr>
        <p:spPr>
          <a:xfrm>
            <a:off x="110836" y="860078"/>
            <a:ext cx="11970327" cy="5891704"/>
          </a:xfrm>
          <a:solidFill>
            <a:schemeClr val="bg1"/>
          </a:solidFill>
        </p:spPr>
        <p:txBody>
          <a:bodyPr>
            <a:noAutofit/>
          </a:bodyPr>
          <a:lstStyle/>
          <a:p>
            <a:pPr marL="0" indent="0">
              <a:lnSpc>
                <a:spcPct val="90000"/>
              </a:lnSpc>
              <a:buNone/>
            </a:pPr>
            <a:r>
              <a:rPr lang="zh-CN" dirty="0">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颠倒字典</a:t>
            </a:r>
          </a:p>
          <a:p>
            <a:pPr marL="0" indent="457200">
              <a:lnSpc>
                <a:spcPct val="90000"/>
              </a:lnSpc>
              <a:buNone/>
            </a:pPr>
            <a:r>
              <a:rPr lang="zh-CN" dirty="0">
                <a:solidFill>
                  <a:schemeClr val="tx1">
                    <a:lumMod val="50000"/>
                  </a:schemeClr>
                </a:solidFill>
                <a:ea typeface="宋体" panose="02010600030101010101" pitchFamily="2" charset="-122"/>
                <a:sym typeface="+mn-ea"/>
              </a:rPr>
              <a:t>字典支持高效查找，只要你想获得任意键的值。如果 d 是一个字典，k 是一个键，输入d[K]，就立即获得值。给定一个值查找对应的键要慢一些和麻烦一些：</a:t>
            </a:r>
          </a:p>
          <a:p>
            <a:pPr marL="0" indent="0">
              <a:lnSpc>
                <a:spcPct val="90000"/>
              </a:lnSpc>
              <a:buNone/>
            </a:pPr>
            <a:r>
              <a:rPr lang="zh-CN" dirty="0">
                <a:solidFill>
                  <a:schemeClr val="tx1">
                    <a:lumMod val="50000"/>
                  </a:schemeClr>
                </a:solidFill>
                <a:latin typeface="Times New Roman" panose="02020603050405020304" pitchFamily="18" charset="0"/>
                <a:ea typeface="宋体" panose="02010600030101010101" pitchFamily="2" charset="-122"/>
                <a:sym typeface="+mn-ea"/>
              </a:rPr>
              <a:t>&gt;&gt;&gt; for word in nltk.corpus.gutenberg.words('milton-paradise.txt'):</a:t>
            </a:r>
          </a:p>
          <a:p>
            <a:pPr marL="0" indent="0">
              <a:lnSpc>
                <a:spcPct val="90000"/>
              </a:lnSpc>
              <a:buNone/>
            </a:pPr>
            <a:r>
              <a:rPr lang="zh-CN" dirty="0">
                <a:solidFill>
                  <a:schemeClr val="tx1">
                    <a:lumMod val="50000"/>
                  </a:schemeClr>
                </a:solidFill>
                <a:latin typeface="Times New Roman" panose="02020603050405020304" pitchFamily="18" charset="0"/>
                <a:ea typeface="宋体" panose="02010600030101010101" pitchFamily="2" charset="-122"/>
                <a:sym typeface="+mn-ea"/>
              </a:rPr>
              <a:t>	counts[word] += 1 </a:t>
            </a:r>
            <a:r>
              <a:rPr lang="en-US" altLang="zh-CN" dirty="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单词出现次数的计数</a:t>
            </a:r>
          </a:p>
          <a:p>
            <a:pPr marL="0" indent="0">
              <a:lnSpc>
                <a:spcPct val="90000"/>
              </a:lnSpc>
              <a:buNone/>
            </a:pPr>
            <a:endParaRPr lang="zh-CN" altLang="en-US" dirty="0">
              <a:solidFill>
                <a:schemeClr val="tx1">
                  <a:lumMod val="50000"/>
                </a:schemeClr>
              </a:solidFill>
              <a:latin typeface="Times New Roman" panose="02020603050405020304" pitchFamily="18" charset="0"/>
              <a:ea typeface="宋体" panose="02010600030101010101" pitchFamily="2" charset="-122"/>
              <a:sym typeface="+mn-ea"/>
            </a:endParaRPr>
          </a:p>
          <a:p>
            <a:pPr marL="0" indent="0">
              <a:lnSpc>
                <a:spcPct val="90000"/>
              </a:lnSpc>
              <a:buNone/>
            </a:pPr>
            <a:r>
              <a:rPr lang="zh-CN" dirty="0">
                <a:solidFill>
                  <a:schemeClr val="tx1">
                    <a:lumMod val="50000"/>
                  </a:schemeClr>
                </a:solidFill>
                <a:latin typeface="Times New Roman" panose="02020603050405020304" pitchFamily="18" charset="0"/>
                <a:ea typeface="宋体" panose="02010600030101010101" pitchFamily="2" charset="-122"/>
                <a:sym typeface="+mn-ea"/>
              </a:rPr>
              <a:t>&gt;&gt;&gt; [key for (key, value) in counts.items() if value == 32]</a:t>
            </a:r>
          </a:p>
          <a:p>
            <a:pPr marL="0" indent="0">
              <a:lnSpc>
                <a:spcPct val="90000"/>
              </a:lnSpc>
              <a:buNone/>
            </a:pPr>
            <a:r>
              <a:rPr lang="zh-CN" dirty="0">
                <a:solidFill>
                  <a:schemeClr val="tx1">
                    <a:lumMod val="50000"/>
                  </a:schemeClr>
                </a:solidFill>
                <a:latin typeface="Times New Roman" panose="02020603050405020304" pitchFamily="18" charset="0"/>
                <a:ea typeface="宋体" panose="02010600030101010101" pitchFamily="2" charset="-122"/>
                <a:sym typeface="+mn-ea"/>
              </a:rPr>
              <a:t>[u'brought', u'Him', u'virtue', u'Against', u'There', u'thine', u'King', u'mortal', u'every', u'been'] </a:t>
            </a:r>
            <a:r>
              <a:rPr lang="en-US" altLang="zh-CN" dirty="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出现了</a:t>
            </a:r>
            <a:r>
              <a:rPr lang="en-US" altLang="zh-CN" dirty="0">
                <a:solidFill>
                  <a:schemeClr val="tx1">
                    <a:lumMod val="50000"/>
                  </a:schemeClr>
                </a:solidFill>
                <a:latin typeface="Times New Roman" panose="02020603050405020304" pitchFamily="18" charset="0"/>
                <a:ea typeface="宋体" panose="02010600030101010101" pitchFamily="2" charset="-122"/>
                <a:sym typeface="+mn-ea"/>
              </a:rPr>
              <a:t>32</a:t>
            </a: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次的词</a:t>
            </a:r>
          </a:p>
          <a:p>
            <a:pPr marL="0" indent="457200">
              <a:lnSpc>
                <a:spcPct val="100000"/>
              </a:lnSpc>
              <a:buNone/>
            </a:pPr>
            <a:r>
              <a:rPr lang="zh-CN" dirty="0">
                <a:solidFill>
                  <a:schemeClr val="tx1">
                    <a:lumMod val="50000"/>
                  </a:schemeClr>
                </a:solidFill>
                <a:ea typeface="宋体" panose="02010600030101010101" pitchFamily="2" charset="-122"/>
                <a:sym typeface="+mn-ea"/>
              </a:rPr>
              <a:t>建立一个映射值到键的字典对“反向查找”是有用的。在没有两个键具有相同的值情况下，只要得到字典中的所有键-值对，并创建一个新的值-键对字典。</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颠倒字典</a:t>
            </a:r>
            <a:endParaRPr lang="en-US" altLang="zh-CN">
              <a:sym typeface="+mn-ea"/>
            </a:endParaRPr>
          </a:p>
        </p:txBody>
      </p:sp>
      <p:sp>
        <p:nvSpPr>
          <p:cNvPr id="3" name="内容占位符 2"/>
          <p:cNvSpPr>
            <a:spLocks noGrp="1"/>
          </p:cNvSpPr>
          <p:nvPr>
            <p:ph idx="1"/>
          </p:nvPr>
        </p:nvSpPr>
        <p:spPr>
          <a:xfrm>
            <a:off x="2244725" y="869316"/>
            <a:ext cx="7886700" cy="5771515"/>
          </a:xfrm>
          <a:solidFill>
            <a:schemeClr val="bg1"/>
          </a:solidFill>
        </p:spPr>
        <p:txBody>
          <a:bodyPr>
            <a:normAutofit fontScale="92500"/>
          </a:bodyPr>
          <a:lstStyle/>
          <a:p>
            <a:pPr marL="0" indent="457200">
              <a:lnSpc>
                <a:spcPct val="110000"/>
              </a:lnSpc>
              <a:buNone/>
            </a:pPr>
            <a:r>
              <a:rPr lang="zh-CN" dirty="0">
                <a:solidFill>
                  <a:schemeClr val="tx1">
                    <a:lumMod val="50000"/>
                  </a:schemeClr>
                </a:solidFill>
                <a:latin typeface="Times New Roman" panose="02020603050405020304" pitchFamily="18" charset="0"/>
                <a:ea typeface="宋体" panose="02010600030101010101" pitchFamily="2" charset="-122"/>
                <a:sym typeface="+mn-ea"/>
              </a:rPr>
              <a:t>下一个例子演示了用键-值对初始化字典 pos 的另一种方式。</a:t>
            </a:r>
          </a:p>
          <a:p>
            <a:pPr marL="0" indent="0">
              <a:lnSpc>
                <a:spcPct val="100000"/>
              </a:lnSpc>
              <a:buNone/>
            </a:pP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&gt;&gt;&gt; pos = {'colorless': 'ADJ', 'ideas': 'N', 'sleep': 'V', 'furiously': 'ADV'}</a:t>
            </a:r>
          </a:p>
          <a:p>
            <a:pPr marL="0" indent="0">
              <a:lnSpc>
                <a:spcPct val="100000"/>
              </a:lnSpc>
              <a:buNone/>
            </a:pP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&gt;&gt;&gt; pos2 = </a:t>
            </a:r>
            <a:r>
              <a:rPr lang="en-US" altLang="zh-CN" sz="2300" dirty="0" err="1">
                <a:solidFill>
                  <a:schemeClr val="tx1">
                    <a:lumMod val="50000"/>
                  </a:schemeClr>
                </a:solidFill>
                <a:latin typeface="Times New Roman" panose="02020603050405020304" pitchFamily="18" charset="0"/>
                <a:ea typeface="宋体" panose="02010600030101010101" pitchFamily="2" charset="-122"/>
                <a:sym typeface="+mn-ea"/>
              </a:rPr>
              <a:t>dict</a:t>
            </a: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((value, key) for (key, value) in </a:t>
            </a:r>
            <a:r>
              <a:rPr lang="en-US" altLang="zh-CN" sz="2300" dirty="0" err="1">
                <a:solidFill>
                  <a:schemeClr val="tx1">
                    <a:lumMod val="50000"/>
                  </a:schemeClr>
                </a:solidFill>
                <a:latin typeface="Times New Roman" panose="02020603050405020304" pitchFamily="18" charset="0"/>
                <a:ea typeface="宋体" panose="02010600030101010101" pitchFamily="2" charset="-122"/>
                <a:sym typeface="+mn-ea"/>
              </a:rPr>
              <a:t>pos.items</a:t>
            </a: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100000"/>
              </a:lnSpc>
              <a:buNone/>
            </a:pP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&gt;&gt;&gt; pos2['N']     #pos2</a:t>
            </a:r>
            <a:r>
              <a:rPr lang="zh-CN" altLang="en-US" sz="2300" dirty="0">
                <a:solidFill>
                  <a:schemeClr val="tx1">
                    <a:lumMod val="50000"/>
                  </a:schemeClr>
                </a:solidFill>
                <a:latin typeface="Times New Roman" panose="02020603050405020304" pitchFamily="18" charset="0"/>
                <a:ea typeface="宋体" panose="02010600030101010101" pitchFamily="2" charset="-122"/>
                <a:sym typeface="+mn-ea"/>
              </a:rPr>
              <a:t>：交换字典的键</a:t>
            </a: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sz="2300" dirty="0">
                <a:solidFill>
                  <a:schemeClr val="tx1">
                    <a:lumMod val="50000"/>
                  </a:schemeClr>
                </a:solidFill>
                <a:latin typeface="Times New Roman" panose="02020603050405020304" pitchFamily="18" charset="0"/>
                <a:ea typeface="宋体" panose="02010600030101010101" pitchFamily="2" charset="-122"/>
                <a:sym typeface="+mn-ea"/>
              </a:rPr>
              <a:t>值内容</a:t>
            </a:r>
          </a:p>
          <a:p>
            <a:pPr marL="0" indent="0">
              <a:lnSpc>
                <a:spcPct val="100000"/>
              </a:lnSpc>
              <a:buNone/>
            </a:pP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'ideas'</a:t>
            </a:r>
          </a:p>
          <a:p>
            <a:pPr marL="0" indent="457200">
              <a:lnSpc>
                <a:spcPct val="100000"/>
              </a:lnSpc>
              <a:buNone/>
            </a:pPr>
            <a:r>
              <a:rPr lang="zh-CN" dirty="0">
                <a:solidFill>
                  <a:schemeClr val="tx1">
                    <a:lumMod val="50000"/>
                  </a:schemeClr>
                </a:solidFill>
                <a:latin typeface="Times New Roman" panose="02020603050405020304" pitchFamily="18" charset="0"/>
                <a:ea typeface="宋体" panose="02010600030101010101" pitchFamily="2" charset="-122"/>
                <a:sym typeface="+mn-ea"/>
              </a:rPr>
              <a:t>使用字典的 update()方法加入再一些词到 pos 中，创建多个键具有相同的值的情况。这样一来，反向查找技术就将不起作用了。作为替代，我们不得不使用 append()积累词和每个词性，如下所示：</a:t>
            </a:r>
          </a:p>
          <a:p>
            <a:pPr marL="0" indent="0">
              <a:lnSpc>
                <a:spcPct val="100000"/>
              </a:lnSpc>
              <a:buNone/>
            </a:pP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&gt;&gt;&gt; </a:t>
            </a:r>
            <a:r>
              <a:rPr lang="en-US" altLang="zh-CN" sz="2300" dirty="0" err="1">
                <a:solidFill>
                  <a:schemeClr val="tx1">
                    <a:lumMod val="50000"/>
                  </a:schemeClr>
                </a:solidFill>
                <a:latin typeface="Times New Roman" panose="02020603050405020304" pitchFamily="18" charset="0"/>
                <a:ea typeface="宋体" panose="02010600030101010101" pitchFamily="2" charset="-122"/>
                <a:sym typeface="+mn-ea"/>
              </a:rPr>
              <a:t>pos.update</a:t>
            </a: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({'cats': 'N', 'scratch': 'V', 'peacefully': 'ADV', 'old': 'ADJ'})</a:t>
            </a:r>
          </a:p>
          <a:p>
            <a:pPr marL="0" indent="0">
              <a:lnSpc>
                <a:spcPct val="100000"/>
              </a:lnSpc>
              <a:buNone/>
            </a:pP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&gt;&gt;&gt; &gt; pos2 = </a:t>
            </a:r>
            <a:r>
              <a:rPr lang="en-US" altLang="zh-CN" sz="2300" dirty="0" err="1">
                <a:solidFill>
                  <a:schemeClr val="tx1">
                    <a:lumMod val="50000"/>
                  </a:schemeClr>
                </a:solidFill>
                <a:latin typeface="Times New Roman" panose="02020603050405020304" pitchFamily="18" charset="0"/>
                <a:ea typeface="宋体" panose="02010600030101010101" pitchFamily="2" charset="-122"/>
                <a:sym typeface="+mn-ea"/>
              </a:rPr>
              <a:t>nltk.defaultdict</a:t>
            </a:r>
            <a:r>
              <a:rPr lang="en-US" altLang="zh-CN" sz="2300" dirty="0">
                <a:solidFill>
                  <a:schemeClr val="tx1">
                    <a:lumMod val="50000"/>
                  </a:schemeClr>
                </a:solidFill>
                <a:latin typeface="Times New Roman" panose="02020603050405020304" pitchFamily="18" charset="0"/>
                <a:ea typeface="宋体" panose="02010600030101010101" pitchFamily="2" charset="-122"/>
                <a:sym typeface="+mn-ea"/>
              </a:rPr>
              <a:t>(list)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颠倒字典</a:t>
            </a:r>
            <a:endParaRPr lang="en-US" altLang="zh-CN">
              <a:sym typeface="+mn-ea"/>
            </a:endParaRP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20000"/>
          </a:bodyPr>
          <a:lstStyle/>
          <a:p>
            <a:pPr marL="0" indent="0">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for key, value in pos.items():</a:t>
            </a:r>
          </a:p>
          <a:p>
            <a:pPr marL="0" indent="0">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pos2[value].append(key)</a:t>
            </a:r>
            <a:r>
              <a:rPr lang="en-US" altLang="zh-CN" sz="200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将具有相同词性的词连接成列表</a:t>
            </a:r>
          </a:p>
          <a:p>
            <a:pPr marL="0" indent="0">
              <a:buNone/>
            </a:pPr>
            <a:endParaRPr lang="en-US" altLang="zh-CN" sz="2300">
              <a:solidFill>
                <a:schemeClr val="tx1">
                  <a:lumMod val="50000"/>
                </a:schemeClr>
              </a:solidFill>
              <a:latin typeface="Times New Roman" panose="02020603050405020304" pitchFamily="18" charset="0"/>
              <a:ea typeface="宋体" panose="02010600030101010101" pitchFamily="2" charset="-122"/>
              <a:sym typeface="+mn-ea"/>
            </a:endParaRPr>
          </a:p>
          <a:p>
            <a:pPr marL="0" indent="0">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pos2['ADV']</a:t>
            </a:r>
          </a:p>
          <a:p>
            <a:pPr marL="0" indent="0">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['peacefully', 'furiously']</a:t>
            </a:r>
          </a:p>
          <a:p>
            <a:pPr marL="0" indent="457200">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现在，我们已经颠倒了字典 pos，可以查任意词性找到所有具有此词性的词。可以使用NLTK 中的索引支持更容易的做同样的事，如下所示</a:t>
            </a:r>
            <a:r>
              <a:rPr lang="zh-CN" altLang="en-US">
                <a:solidFill>
                  <a:schemeClr val="tx1">
                    <a:lumMod val="50000"/>
                  </a:schemeClr>
                </a:solidFill>
                <a:latin typeface="Times New Roman" panose="02020603050405020304" pitchFamily="18" charset="0"/>
                <a:ea typeface="宋体" panose="02010600030101010101" pitchFamily="2" charset="-122"/>
                <a:sym typeface="+mn-ea"/>
              </a:rPr>
              <a:t>：</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pos2 = nltk.Index((value, key) for (key, value) in pos.items()) </a:t>
            </a:r>
            <a:r>
              <a:rPr lang="zh-CN">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#pos2</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：交换字典的键</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值内容</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pos2['ADV']</a:t>
            </a:r>
          </a:p>
          <a:p>
            <a:pPr marL="0" indent="0">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['peacefully', 'furiously']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ltLang="zh-CN">
                <a:sym typeface="+mn-ea"/>
              </a:rPr>
              <a:t>5.3</a:t>
            </a:r>
            <a:r>
              <a:rPr lang="zh-CN" altLang="en-US">
                <a:sym typeface="+mn-ea"/>
              </a:rPr>
              <a:t> 字典</a:t>
            </a:r>
            <a:r>
              <a:rPr lang="en-US" altLang="zh-CN">
                <a:sym typeface="+mn-ea"/>
              </a:rPr>
              <a:t>-</a:t>
            </a:r>
            <a:r>
              <a:rPr lang="zh-CN" altLang="en-US">
                <a:sym typeface="+mn-ea"/>
              </a:rPr>
              <a:t>颠倒字典</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457200">
              <a:lnSpc>
                <a:spcPct val="90000"/>
              </a:lnSpc>
              <a:buNone/>
            </a:pPr>
            <a:r>
              <a:rPr lang="en-US" altLang="zh-CN" sz="2300">
                <a:solidFill>
                  <a:schemeClr val="tx1">
                    <a:lumMod val="50000"/>
                  </a:schemeClr>
                </a:solidFill>
                <a:ea typeface="宋体" panose="02010600030101010101" pitchFamily="2" charset="-122"/>
                <a:sym typeface="+mn-ea"/>
              </a:rPr>
              <a:t>Python 字典方法：常用的方法与字典相关习惯用法的总结</a:t>
            </a:r>
          </a:p>
        </p:txBody>
      </p:sp>
      <p:graphicFrame>
        <p:nvGraphicFramePr>
          <p:cNvPr id="5" name="表格 4"/>
          <p:cNvGraphicFramePr/>
          <p:nvPr/>
        </p:nvGraphicFramePr>
        <p:xfrm>
          <a:off x="2895600" y="1524000"/>
          <a:ext cx="6399530" cy="4572000"/>
        </p:xfrm>
        <a:graphic>
          <a:graphicData uri="http://schemas.openxmlformats.org/drawingml/2006/table">
            <a:tbl>
              <a:tblPr firstRow="1" bandRow="1">
                <a:tableStyleId>{5C22544A-7EE6-4342-B048-85BDC9FD1C3A}</a:tableStyleId>
              </a:tblPr>
              <a:tblGrid>
                <a:gridCol w="2791460">
                  <a:extLst>
                    <a:ext uri="{9D8B030D-6E8A-4147-A177-3AD203B41FA5}">
                      <a16:colId xmlns:a16="http://schemas.microsoft.com/office/drawing/2014/main" val="20000"/>
                    </a:ext>
                  </a:extLst>
                </a:gridCol>
                <a:gridCol w="3608070">
                  <a:extLst>
                    <a:ext uri="{9D8B030D-6E8A-4147-A177-3AD203B41FA5}">
                      <a16:colId xmlns:a16="http://schemas.microsoft.com/office/drawing/2014/main" val="20001"/>
                    </a:ext>
                  </a:extLst>
                </a:gridCol>
              </a:tblGrid>
              <a:tr h="381000">
                <a:tc>
                  <a:txBody>
                    <a:bodyPr/>
                    <a:lstStyle/>
                    <a:p>
                      <a:pPr>
                        <a:buNone/>
                      </a:pPr>
                      <a:r>
                        <a:rPr lang="zh-CN" altLang="en-US"/>
                        <a:t>示例 </a:t>
                      </a:r>
                    </a:p>
                  </a:txBody>
                  <a:tcPr/>
                </a:tc>
                <a:tc>
                  <a:txBody>
                    <a:bodyPr/>
                    <a:lstStyle/>
                    <a:p>
                      <a:pPr>
                        <a:buNone/>
                      </a:pPr>
                      <a:r>
                        <a:rPr lang="zh-CN" altLang="en-US" b="0"/>
                        <a:t>说明</a:t>
                      </a:r>
                    </a:p>
                  </a:txBody>
                  <a:tcPr/>
                </a:tc>
                <a:extLst>
                  <a:ext uri="{0D108BD9-81ED-4DB2-BD59-A6C34878D82A}">
                    <a16:rowId xmlns:a16="http://schemas.microsoft.com/office/drawing/2014/main" val="10000"/>
                  </a:ext>
                </a:extLst>
              </a:tr>
              <a:tr h="381000">
                <a:tc>
                  <a:txBody>
                    <a:bodyPr/>
                    <a:lstStyle/>
                    <a:p>
                      <a:pPr>
                        <a:buNone/>
                      </a:pPr>
                      <a:r>
                        <a:rPr lang="zh-CN" altLang="en-US"/>
                        <a:t>d = {} </a:t>
                      </a:r>
                    </a:p>
                  </a:txBody>
                  <a:tcPr/>
                </a:tc>
                <a:tc>
                  <a:txBody>
                    <a:bodyPr/>
                    <a:lstStyle/>
                    <a:p>
                      <a:pPr>
                        <a:buNone/>
                      </a:pPr>
                      <a:r>
                        <a:rPr lang="zh-CN" altLang="en-US" sz="1800">
                          <a:sym typeface="+mn-ea"/>
                        </a:rPr>
                        <a:t>创建一个空的字典，并将分配给 d</a:t>
                      </a:r>
                      <a:endParaRPr lang="zh-CN" altLang="en-US"/>
                    </a:p>
                  </a:txBody>
                  <a:tcPr/>
                </a:tc>
                <a:extLst>
                  <a:ext uri="{0D108BD9-81ED-4DB2-BD59-A6C34878D82A}">
                    <a16:rowId xmlns:a16="http://schemas.microsoft.com/office/drawing/2014/main" val="10001"/>
                  </a:ext>
                </a:extLst>
              </a:tr>
              <a:tr h="381000">
                <a:tc>
                  <a:txBody>
                    <a:bodyPr/>
                    <a:lstStyle/>
                    <a:p>
                      <a:pPr>
                        <a:buNone/>
                      </a:pPr>
                      <a:r>
                        <a:rPr lang="zh-CN" altLang="en-US"/>
                        <a:t>d[key] = value </a:t>
                      </a:r>
                    </a:p>
                  </a:txBody>
                  <a:tcPr/>
                </a:tc>
                <a:tc>
                  <a:txBody>
                    <a:bodyPr/>
                    <a:lstStyle/>
                    <a:p>
                      <a:pPr>
                        <a:buNone/>
                      </a:pPr>
                      <a:r>
                        <a:rPr lang="zh-CN" altLang="en-US" sz="1800">
                          <a:sym typeface="+mn-ea"/>
                        </a:rPr>
                        <a:t>分配一个值给一个给定的字典键</a:t>
                      </a:r>
                      <a:endParaRPr lang="zh-CN" altLang="en-US"/>
                    </a:p>
                  </a:txBody>
                  <a:tcPr/>
                </a:tc>
                <a:extLst>
                  <a:ext uri="{0D108BD9-81ED-4DB2-BD59-A6C34878D82A}">
                    <a16:rowId xmlns:a16="http://schemas.microsoft.com/office/drawing/2014/main" val="10002"/>
                  </a:ext>
                </a:extLst>
              </a:tr>
              <a:tr h="381000">
                <a:tc>
                  <a:txBody>
                    <a:bodyPr/>
                    <a:lstStyle/>
                    <a:p>
                      <a:pPr>
                        <a:buNone/>
                      </a:pPr>
                      <a:r>
                        <a:rPr lang="zh-CN" altLang="en-US"/>
                        <a:t>d.keys() </a:t>
                      </a:r>
                    </a:p>
                  </a:txBody>
                  <a:tcPr/>
                </a:tc>
                <a:tc>
                  <a:txBody>
                    <a:bodyPr/>
                    <a:lstStyle/>
                    <a:p>
                      <a:pPr>
                        <a:buNone/>
                      </a:pPr>
                      <a:r>
                        <a:rPr lang="zh-CN" altLang="en-US" sz="1800">
                          <a:sym typeface="+mn-ea"/>
                        </a:rPr>
                        <a:t>字典的键的链表</a:t>
                      </a:r>
                      <a:endParaRPr lang="zh-CN" altLang="en-US"/>
                    </a:p>
                  </a:txBody>
                  <a:tcPr/>
                </a:tc>
                <a:extLst>
                  <a:ext uri="{0D108BD9-81ED-4DB2-BD59-A6C34878D82A}">
                    <a16:rowId xmlns:a16="http://schemas.microsoft.com/office/drawing/2014/main" val="10003"/>
                  </a:ext>
                </a:extLst>
              </a:tr>
              <a:tr h="381000">
                <a:tc>
                  <a:txBody>
                    <a:bodyPr/>
                    <a:lstStyle/>
                    <a:p>
                      <a:pPr>
                        <a:buNone/>
                      </a:pPr>
                      <a:r>
                        <a:rPr lang="zh-CN" altLang="en-US"/>
                        <a:t>list(d) </a:t>
                      </a:r>
                    </a:p>
                  </a:txBody>
                  <a:tcPr/>
                </a:tc>
                <a:tc>
                  <a:txBody>
                    <a:bodyPr/>
                    <a:lstStyle/>
                    <a:p>
                      <a:pPr>
                        <a:buNone/>
                      </a:pPr>
                      <a:r>
                        <a:rPr lang="zh-CN" altLang="en-US" sz="1800">
                          <a:sym typeface="+mn-ea"/>
                        </a:rPr>
                        <a:t>字典的键的链表</a:t>
                      </a:r>
                      <a:endParaRPr lang="zh-CN" altLang="en-US"/>
                    </a:p>
                  </a:txBody>
                  <a:tcPr/>
                </a:tc>
                <a:extLst>
                  <a:ext uri="{0D108BD9-81ED-4DB2-BD59-A6C34878D82A}">
                    <a16:rowId xmlns:a16="http://schemas.microsoft.com/office/drawing/2014/main" val="10004"/>
                  </a:ext>
                </a:extLst>
              </a:tr>
              <a:tr h="381000">
                <a:tc>
                  <a:txBody>
                    <a:bodyPr/>
                    <a:lstStyle/>
                    <a:p>
                      <a:pPr>
                        <a:buNone/>
                      </a:pPr>
                      <a:r>
                        <a:rPr lang="zh-CN" altLang="en-US"/>
                        <a:t>sorted(d) </a:t>
                      </a:r>
                    </a:p>
                  </a:txBody>
                  <a:tcPr/>
                </a:tc>
                <a:tc>
                  <a:txBody>
                    <a:bodyPr/>
                    <a:lstStyle/>
                    <a:p>
                      <a:pPr>
                        <a:buNone/>
                      </a:pPr>
                      <a:r>
                        <a:rPr lang="zh-CN" altLang="en-US" sz="1800">
                          <a:sym typeface="+mn-ea"/>
                        </a:rPr>
                        <a:t>字典的键，排序</a:t>
                      </a:r>
                      <a:endParaRPr lang="zh-CN" altLang="en-US"/>
                    </a:p>
                  </a:txBody>
                  <a:tcPr/>
                </a:tc>
                <a:extLst>
                  <a:ext uri="{0D108BD9-81ED-4DB2-BD59-A6C34878D82A}">
                    <a16:rowId xmlns:a16="http://schemas.microsoft.com/office/drawing/2014/main" val="10005"/>
                  </a:ext>
                </a:extLst>
              </a:tr>
              <a:tr h="381000">
                <a:tc>
                  <a:txBody>
                    <a:bodyPr/>
                    <a:lstStyle/>
                    <a:p>
                      <a:pPr>
                        <a:buNone/>
                      </a:pPr>
                      <a:r>
                        <a:rPr lang="zh-CN" altLang="en-US"/>
                        <a:t>key in d </a:t>
                      </a:r>
                    </a:p>
                  </a:txBody>
                  <a:tcPr/>
                </a:tc>
                <a:tc>
                  <a:txBody>
                    <a:bodyPr/>
                    <a:lstStyle/>
                    <a:p>
                      <a:pPr>
                        <a:buNone/>
                      </a:pPr>
                      <a:r>
                        <a:rPr lang="zh-CN" altLang="en-US" sz="1800">
                          <a:sym typeface="+mn-ea"/>
                        </a:rPr>
                        <a:t>测试一个特定的键是否在字典中</a:t>
                      </a:r>
                      <a:endParaRPr lang="zh-CN" altLang="en-US"/>
                    </a:p>
                  </a:txBody>
                  <a:tcPr/>
                </a:tc>
                <a:extLst>
                  <a:ext uri="{0D108BD9-81ED-4DB2-BD59-A6C34878D82A}">
                    <a16:rowId xmlns:a16="http://schemas.microsoft.com/office/drawing/2014/main" val="10006"/>
                  </a:ext>
                </a:extLst>
              </a:tr>
              <a:tr h="381000">
                <a:tc>
                  <a:txBody>
                    <a:bodyPr/>
                    <a:lstStyle/>
                    <a:p>
                      <a:pPr>
                        <a:buNone/>
                      </a:pPr>
                      <a:r>
                        <a:rPr lang="zh-CN" altLang="en-US"/>
                        <a:t>for key in d </a:t>
                      </a:r>
                    </a:p>
                  </a:txBody>
                  <a:tcPr/>
                </a:tc>
                <a:tc>
                  <a:txBody>
                    <a:bodyPr/>
                    <a:lstStyle/>
                    <a:p>
                      <a:pPr>
                        <a:buNone/>
                      </a:pPr>
                      <a:r>
                        <a:rPr lang="zh-CN" altLang="en-US" sz="1800">
                          <a:sym typeface="+mn-ea"/>
                        </a:rPr>
                        <a:t>遍历字典的键</a:t>
                      </a:r>
                      <a:endParaRPr lang="zh-CN" altLang="en-US"/>
                    </a:p>
                  </a:txBody>
                  <a:tcPr/>
                </a:tc>
                <a:extLst>
                  <a:ext uri="{0D108BD9-81ED-4DB2-BD59-A6C34878D82A}">
                    <a16:rowId xmlns:a16="http://schemas.microsoft.com/office/drawing/2014/main" val="10007"/>
                  </a:ext>
                </a:extLst>
              </a:tr>
              <a:tr h="381000">
                <a:tc>
                  <a:txBody>
                    <a:bodyPr/>
                    <a:lstStyle/>
                    <a:p>
                      <a:pPr>
                        <a:buNone/>
                      </a:pPr>
                      <a:r>
                        <a:rPr lang="zh-CN" altLang="en-US"/>
                        <a:t>d.values() </a:t>
                      </a:r>
                    </a:p>
                  </a:txBody>
                  <a:tcPr/>
                </a:tc>
                <a:tc>
                  <a:txBody>
                    <a:bodyPr/>
                    <a:lstStyle/>
                    <a:p>
                      <a:pPr>
                        <a:buNone/>
                      </a:pPr>
                      <a:r>
                        <a:rPr lang="zh-CN" altLang="en-US" sz="1800">
                          <a:sym typeface="+mn-ea"/>
                        </a:rPr>
                        <a:t>字典中的值的链表</a:t>
                      </a:r>
                      <a:endParaRPr lang="zh-CN" altLang="en-US"/>
                    </a:p>
                  </a:txBody>
                  <a:tcPr/>
                </a:tc>
                <a:extLst>
                  <a:ext uri="{0D108BD9-81ED-4DB2-BD59-A6C34878D82A}">
                    <a16:rowId xmlns:a16="http://schemas.microsoft.com/office/drawing/2014/main" val="10008"/>
                  </a:ext>
                </a:extLst>
              </a:tr>
              <a:tr h="381000">
                <a:tc>
                  <a:txBody>
                    <a:bodyPr/>
                    <a:lstStyle/>
                    <a:p>
                      <a:pPr>
                        <a:buNone/>
                      </a:pPr>
                      <a:r>
                        <a:rPr lang="zh-CN" altLang="en-US"/>
                        <a:t>dict([(k1,v1), (k2,v2), ...]) </a:t>
                      </a:r>
                    </a:p>
                  </a:txBody>
                  <a:tcPr/>
                </a:tc>
                <a:tc>
                  <a:txBody>
                    <a:bodyPr/>
                    <a:lstStyle/>
                    <a:p>
                      <a:pPr>
                        <a:buNone/>
                      </a:pPr>
                      <a:r>
                        <a:rPr lang="zh-CN" altLang="en-US" sz="1800">
                          <a:sym typeface="+mn-ea"/>
                        </a:rPr>
                        <a:t>从一个键-值对链表创建一个字典</a:t>
                      </a:r>
                      <a:endParaRPr lang="zh-CN" altLang="en-US"/>
                    </a:p>
                  </a:txBody>
                  <a:tcPr/>
                </a:tc>
                <a:extLst>
                  <a:ext uri="{0D108BD9-81ED-4DB2-BD59-A6C34878D82A}">
                    <a16:rowId xmlns:a16="http://schemas.microsoft.com/office/drawing/2014/main" val="10009"/>
                  </a:ext>
                </a:extLst>
              </a:tr>
              <a:tr h="381000">
                <a:tc>
                  <a:txBody>
                    <a:bodyPr/>
                    <a:lstStyle/>
                    <a:p>
                      <a:pPr>
                        <a:buNone/>
                      </a:pPr>
                      <a:r>
                        <a:rPr lang="zh-CN" altLang="en-US"/>
                        <a:t>d1.update(d2) </a:t>
                      </a:r>
                    </a:p>
                  </a:txBody>
                  <a:tcPr/>
                </a:tc>
                <a:tc>
                  <a:txBody>
                    <a:bodyPr/>
                    <a:lstStyle/>
                    <a:p>
                      <a:pPr>
                        <a:buNone/>
                      </a:pPr>
                      <a:r>
                        <a:rPr lang="zh-CN" altLang="en-US" sz="1800">
                          <a:sym typeface="+mn-ea"/>
                        </a:rPr>
                        <a:t>添加 d2 中所有项目到 d1</a:t>
                      </a:r>
                      <a:endParaRPr lang="zh-CN" altLang="en-US"/>
                    </a:p>
                  </a:txBody>
                  <a:tcPr/>
                </a:tc>
                <a:extLst>
                  <a:ext uri="{0D108BD9-81ED-4DB2-BD59-A6C34878D82A}">
                    <a16:rowId xmlns:a16="http://schemas.microsoft.com/office/drawing/2014/main" val="10010"/>
                  </a:ext>
                </a:extLst>
              </a:tr>
              <a:tr h="381000">
                <a:tc>
                  <a:txBody>
                    <a:bodyPr/>
                    <a:lstStyle/>
                    <a:p>
                      <a:pPr>
                        <a:buNone/>
                      </a:pPr>
                      <a:r>
                        <a:rPr lang="zh-CN" altLang="en-US"/>
                        <a:t>defaultdict(int) </a:t>
                      </a:r>
                    </a:p>
                  </a:txBody>
                  <a:tcPr/>
                </a:tc>
                <a:tc>
                  <a:txBody>
                    <a:bodyPr/>
                    <a:lstStyle/>
                    <a:p>
                      <a:pPr>
                        <a:buNone/>
                      </a:pPr>
                      <a:r>
                        <a:rPr lang="zh-CN" altLang="en-US" sz="1800">
                          <a:sym typeface="+mn-ea"/>
                        </a:rPr>
                        <a:t>一个默认值为 0 的字典</a:t>
                      </a:r>
                      <a:endParaRPr lang="zh-CN" altLang="en-US"/>
                    </a:p>
                  </a:txBody>
                  <a:tcPr/>
                </a:tc>
                <a:extLst>
                  <a:ext uri="{0D108BD9-81ED-4DB2-BD59-A6C34878D82A}">
                    <a16:rowId xmlns:a16="http://schemas.microsoft.com/office/drawing/2014/main" val="10011"/>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20000"/>
          </a:bodyPr>
          <a:lstStyle/>
          <a:p>
            <a:pPr marL="0" indent="457200">
              <a:lnSpc>
                <a:spcPct val="100000"/>
              </a:lnSpc>
              <a:buNone/>
            </a:pPr>
            <a:r>
              <a:rPr lang="zh-CN" altLang="en-US">
                <a:solidFill>
                  <a:schemeClr val="tx1">
                    <a:lumMod val="50000"/>
                  </a:schemeClr>
                </a:solidFill>
                <a:ea typeface="宋体" panose="02010600030101010101" pitchFamily="2" charset="-122"/>
                <a:sym typeface="+mn-ea"/>
              </a:rPr>
              <a:t>本章后面内容将探讨以不同的方式来给文本自动添加词性标记。一个词的标记依赖于这个词和它在句子中的上下文。出于这个原因，我们将处理（已标注）句子层次而不是词汇层次的数据。加载本节中将要使用的数据：</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&gt;&gt;&gt; from nltk.corpus import brown</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&gt;&gt;&gt; brown_tagged_sents = brown.tagged_sents(categories='news')</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&gt;&gt;&gt; brown_sents = brown.sents(categories='news')</a:t>
            </a:r>
          </a:p>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默认标注器</a:t>
            </a:r>
          </a:p>
          <a:p>
            <a:pPr marL="0" indent="457200">
              <a:lnSpc>
                <a:spcPct val="105000"/>
              </a:lnSpc>
              <a:buNone/>
            </a:pPr>
            <a:r>
              <a:rPr lang="zh-CN" altLang="en-US" b="1">
                <a:solidFill>
                  <a:schemeClr val="tx1">
                    <a:lumMod val="50000"/>
                  </a:schemeClr>
                </a:solidFill>
                <a:latin typeface="Times New Roman" panose="02020603050405020304" pitchFamily="18" charset="0"/>
                <a:ea typeface="宋体" panose="02010600030101010101" pitchFamily="2" charset="-122"/>
                <a:sym typeface="+mn-ea"/>
              </a:rPr>
              <a:t>最简单的标注器是为每个标识符分配同样的标记。</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为了得到最好的效果，我们用最有可能的标记标注每个词。让我们找出哪个标记是最有可能的（现在使用未简化标记集）：</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&gt;&gt;&gt; tags = [tag for (word, tag) in brown.tagged_words(categories='news')]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r>
              <a:rPr lang="en-US" altLang="zh-CN">
                <a:sym typeface="+mn-ea"/>
              </a:rPr>
              <a:t>-</a:t>
            </a:r>
            <a:r>
              <a:rPr lang="zh-CN" altLang="en-US">
                <a:sym typeface="+mn-ea"/>
              </a:rPr>
              <a:t>默认标注器</a:t>
            </a:r>
          </a:p>
        </p:txBody>
      </p:sp>
      <p:sp>
        <p:nvSpPr>
          <p:cNvPr id="3" name="内容占位符 2"/>
          <p:cNvSpPr>
            <a:spLocks noGrp="1"/>
          </p:cNvSpPr>
          <p:nvPr>
            <p:ph idx="1"/>
          </p:nvPr>
        </p:nvSpPr>
        <p:spPr>
          <a:xfrm>
            <a:off x="2258060" y="869315"/>
            <a:ext cx="7886700" cy="5888990"/>
          </a:xfrm>
          <a:solidFill>
            <a:schemeClr val="bg1"/>
          </a:solidFill>
        </p:spPr>
        <p:txBody>
          <a:bodyPr>
            <a:normAutofit fontScale="925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nltk.FreqDist(tags).max()</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使用频率最大的词性</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u'NN'</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创建一个将所有词都标注成 NN 的标注器。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raw = 'I do not like green eggs and ham, I do not like them Sam I am!'</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tokens = nltk.word_tokenize(raw)</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default_tagger = nltk.DefaultTagger('NN')</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default_tagger.tag(tokens)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[('I', 'NN'), ('do', 'NN'), ('not', 'NN'), ('like', 'NN'), ('green', 'NN'), ('eggs', 'NN'), ('and', 'NN'), ('ham', 'NN'), (',', 'NN'), ('I', 'NN'), ('do', 'NN'), ('not', 'NN'), ('like', 'NN'), ('them', 'NN'), ('Sam', 'NN'), ('I', 'NN'), ('am', 'NN'), ('!', 'NN')]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r>
              <a:rPr lang="en-US" altLang="zh-CN">
                <a:sym typeface="+mn-ea"/>
              </a:rPr>
              <a:t>-</a:t>
            </a:r>
            <a:r>
              <a:rPr lang="zh-CN" altLang="en-US">
                <a:sym typeface="+mn-ea"/>
              </a:rPr>
              <a:t>默认标注器</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这种方法</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（将所有词都标注成 NN 的标注器）</a:t>
            </a:r>
            <a:r>
              <a:rPr lang="en-US" altLang="zh-CN">
                <a:solidFill>
                  <a:schemeClr val="tx1">
                    <a:lumMod val="50000"/>
                  </a:schemeClr>
                </a:solidFill>
                <a:latin typeface="Times New Roman" panose="02020603050405020304" pitchFamily="18" charset="0"/>
                <a:ea typeface="宋体" panose="02010600030101010101" pitchFamily="2" charset="-122"/>
                <a:sym typeface="+mn-ea"/>
              </a:rPr>
              <a:t>在一个典型的语料库中只标注正确了八分之一的标识符，</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正如下面命令的结果：</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default_tagger.evaluate(brown_tagged_sents)</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评估正确性</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0.13089484257215028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约为</a:t>
            </a:r>
            <a:r>
              <a:rPr lang="en-US" altLang="zh-CN">
                <a:solidFill>
                  <a:schemeClr val="tx1">
                    <a:lumMod val="50000"/>
                  </a:schemeClr>
                </a:solidFill>
                <a:latin typeface="Times New Roman" panose="02020603050405020304" pitchFamily="18" charset="0"/>
                <a:ea typeface="宋体" panose="02010600030101010101" pitchFamily="2" charset="-122"/>
                <a:sym typeface="+mn-ea"/>
              </a:rPr>
              <a:t>1/8</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，即</a:t>
            </a:r>
            <a:r>
              <a:rPr lang="en-US" altLang="zh-CN">
                <a:solidFill>
                  <a:schemeClr val="tx1">
                    <a:lumMod val="50000"/>
                  </a:schemeClr>
                </a:solidFill>
                <a:latin typeface="Times New Roman" panose="02020603050405020304" pitchFamily="18" charset="0"/>
                <a:ea typeface="宋体" panose="02010600030101010101" pitchFamily="2" charset="-122"/>
                <a:sym typeface="+mn-ea"/>
              </a:rPr>
              <a:t>0.125</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默认的标注器给每一个单独的词分配标记，即使是之前从未遇到过的词。碰巧的是，一旦我们处理了几千词的英文文本之后，大多数新词都将是名词。这意味着，默认标注器可以帮助我们提高语言处理系统的稳定性。</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r>
              <a:rPr lang="en-US" altLang="zh-CN">
                <a:sym typeface="+mn-ea"/>
              </a:rPr>
              <a:t>-</a:t>
            </a:r>
            <a:r>
              <a:rPr lang="zh-CN" altLang="en-US">
                <a:sym typeface="+mn-ea"/>
              </a:rPr>
              <a:t>正则表达式标注器</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10000"/>
          </a:bodyPr>
          <a:lstStyle/>
          <a:p>
            <a:pPr marL="0" indent="0">
              <a:lnSpc>
                <a:spcPct val="100000"/>
              </a:lnSpc>
              <a:buNone/>
            </a:pPr>
            <a:r>
              <a:rPr lang="en-US" altLang="zh-CN">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正则表达式标注器</a:t>
            </a:r>
          </a:p>
          <a:p>
            <a:pPr marL="0" indent="457200">
              <a:lnSpc>
                <a:spcPct val="100000"/>
              </a:lnSpc>
              <a:buNone/>
            </a:pPr>
            <a:r>
              <a:rPr lang="en-US" altLang="zh-CN" b="1">
                <a:solidFill>
                  <a:schemeClr val="tx1">
                    <a:lumMod val="50000"/>
                  </a:schemeClr>
                </a:solidFill>
                <a:ea typeface="宋体" panose="02010600030101010101" pitchFamily="2" charset="-122"/>
                <a:sym typeface="+mn-ea"/>
              </a:rPr>
              <a:t>正则表达式标注器基于匹配模式分配标记给标识符。</a:t>
            </a:r>
            <a:r>
              <a:rPr lang="en-US" altLang="zh-CN">
                <a:solidFill>
                  <a:schemeClr val="tx1">
                    <a:lumMod val="50000"/>
                  </a:schemeClr>
                </a:solidFill>
                <a:ea typeface="宋体" panose="02010600030101010101" pitchFamily="2" charset="-122"/>
                <a:sym typeface="+mn-ea"/>
              </a:rPr>
              <a:t>例如：我们可能会猜测任一以 ed结尾的词都是动词过去分词，任一以's 结尾的词都是名词所有格。可以用一个正则表达式的列表表示这些：</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&gt;&gt;&gt; patterns = [</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(r'.*ing$', 'VBG'),                      #</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动名词</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(r'.*ed$', 'VBD'),                       #</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过去分词</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(r'.*es$', 'VBZ'),                        #3rd singular present</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(r'.*ould$', 'MD'),                      #</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情态动词，如</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could</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(r'.*\'s$', 'NN$'),                        #</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所有格名词</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(r'.*s$', 'NNS'),                          #</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复数</a:t>
            </a: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(r'^-?[0-9]+(.[0-9]+)?$', 'CD'),  #</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基数词</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(r'.*', 'NN')                                 #</a:t>
            </a: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名词（默认）</a:t>
            </a:r>
          </a:p>
          <a:p>
            <a:pPr marL="0" indent="0">
              <a:lnSpc>
                <a:spcPts val="2040"/>
              </a:lnSpc>
              <a:buNone/>
            </a:pPr>
            <a:r>
              <a:rPr lang="en-US" altLang="zh-CN" sz="2200">
                <a:solidFill>
                  <a:schemeClr val="tx1">
                    <a:lumMod val="50000"/>
                  </a:schemeClr>
                </a:solidFill>
                <a:latin typeface="Times New Roman" panose="02020603050405020304" pitchFamily="18" charset="0"/>
                <a:ea typeface="宋体" panose="02010600030101010101" pitchFamily="2" charset="-122"/>
                <a:sym typeface="+mn-ea"/>
              </a:rPr>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r>
              <a:rPr lang="en-US" altLang="zh-CN">
                <a:sym typeface="+mn-ea"/>
              </a:rPr>
              <a:t>-</a:t>
            </a:r>
            <a:r>
              <a:rPr lang="zh-CN" altLang="en-US">
                <a:sym typeface="+mn-ea"/>
              </a:rPr>
              <a:t>正则表达式标注器</a:t>
            </a:r>
          </a:p>
        </p:txBody>
      </p:sp>
      <p:sp>
        <p:nvSpPr>
          <p:cNvPr id="3" name="内容占位符 2"/>
          <p:cNvSpPr>
            <a:spLocks noGrp="1"/>
          </p:cNvSpPr>
          <p:nvPr>
            <p:ph idx="1"/>
          </p:nvPr>
        </p:nvSpPr>
        <p:spPr>
          <a:xfrm>
            <a:off x="2244725" y="869315"/>
            <a:ext cx="7886700" cy="5888990"/>
          </a:xfrm>
          <a:solidFill>
            <a:schemeClr val="bg1"/>
          </a:solidFill>
        </p:spPr>
        <p:txBody>
          <a:bodyPr>
            <a:normAutofit lnSpcReduction="10000"/>
          </a:bodyPr>
          <a:lstStyle/>
          <a:p>
            <a:pPr marL="0" indent="457200">
              <a:lnSpc>
                <a:spcPct val="100000"/>
              </a:lnSpc>
              <a:buNone/>
            </a:pPr>
            <a:r>
              <a:rPr lang="zh-CN" altLang="en-US">
                <a:solidFill>
                  <a:schemeClr val="tx1">
                    <a:lumMod val="50000"/>
                  </a:schemeClr>
                </a:solidFill>
                <a:ea typeface="宋体" panose="02010600030101010101" pitchFamily="2" charset="-122"/>
                <a:sym typeface="+mn-ea"/>
              </a:rPr>
              <a:t>现在我们可以建立一个标注器，并用它来标记一个句子。做完这一步会有约五分之一是正确的。</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regexp_tagger = nltk.RegexpTagger(patterns)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regexp_tagger.tag(brown_sents[3])</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[(u'``', 'NN'), (u'Only', 'NN'), (u'a', 'NN'), (u'relative', 'NN'), (u'handful', 'NN'), (u'of', 'NN'), (u'such', 'NN'), (u'reports', 'NNS'), (u'was', 'NNS'),(u'received', 'VBD'), (u"''", 'NN')</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regexp_tagger.evaluate(brown_tagged_sents)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0.20326391789486245</a:t>
            </a:r>
          </a:p>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最</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后一行</a:t>
            </a:r>
            <a:r>
              <a:rPr lang="en-US" altLang="zh-CN">
                <a:solidFill>
                  <a:schemeClr val="tx1">
                    <a:lumMod val="50000"/>
                  </a:schemeClr>
                </a:solidFill>
                <a:latin typeface="Times New Roman" panose="02020603050405020304" pitchFamily="18" charset="0"/>
                <a:ea typeface="宋体" panose="02010600030101010101" pitchFamily="2" charset="-122"/>
                <a:sym typeface="+mn-ea"/>
              </a:rPr>
              <a:t>的正则表达式«.*»是全面捕捉，标注所有词为名词。这与默认标注器是等效的（只是效率低得多）。</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7"/>
            <a:ext cx="7886700" cy="1016413"/>
          </a:xfrm>
        </p:spPr>
        <p:txBody>
          <a:bodyPr/>
          <a:lstStyle/>
          <a:p>
            <a:r>
              <a:rPr lang="en-US" altLang="zh-CN">
                <a:sym typeface="+mn-ea"/>
              </a:rPr>
              <a:t>5.1</a:t>
            </a:r>
            <a:r>
              <a:rPr lang="zh-CN" altLang="en-US">
                <a:sym typeface="+mn-ea"/>
              </a:rPr>
              <a:t> 使用词性标注器</a:t>
            </a:r>
            <a:endParaRPr lang="zh-CN" altLang="en-US"/>
          </a:p>
        </p:txBody>
      </p:sp>
      <p:sp>
        <p:nvSpPr>
          <p:cNvPr id="3" name="内容占位符 2"/>
          <p:cNvSpPr>
            <a:spLocks noGrp="1"/>
          </p:cNvSpPr>
          <p:nvPr>
            <p:ph idx="1"/>
          </p:nvPr>
        </p:nvSpPr>
        <p:spPr>
          <a:xfrm>
            <a:off x="2152650" y="1083945"/>
            <a:ext cx="7886700" cy="5657850"/>
          </a:xfrm>
          <a:solidFill>
            <a:schemeClr val="bg2"/>
          </a:solidFill>
        </p:spPr>
        <p:txBody>
          <a:bodyPr>
            <a:normAutofit fontScale="85000" lnSpcReduction="20000"/>
          </a:bodyPr>
          <a:lstStyle/>
          <a:p>
            <a:pPr marL="0" indent="0">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包括一些同形同音异义词的例子：</a:t>
            </a:r>
          </a:p>
          <a:p>
            <a:pPr marL="0" indent="0">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&gt;&gt;&gt; text = nltk.word_tokenize("They refuse to permit us to obtain the refuse permit")</a:t>
            </a:r>
          </a:p>
          <a:p>
            <a:pPr marL="0" indent="0">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&gt;&gt;&gt; nltk.pos_tag(text)</a:t>
            </a:r>
          </a:p>
          <a:p>
            <a:pPr marL="0" indent="0">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[('They', 'PRP'), ('refuse', 'VBP'), ('to', 'TO'), ('permit', 'VB'), ('us', 'PRP'), ('to', 'TO'), ('obtain', 'VB'), ('the', 'DT'), ('refuse', 'NN'), ('permit', 'NN')]</a:t>
            </a:r>
          </a:p>
          <a:p>
            <a:pPr marL="0" indent="457200">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由运行结果可知：refuse 和 permit 都以一般现在时动词（VBP）和名词（NN）两种形式出现。例如：refUSE （重音在后）是一个动词，意为“拒绝”，而 REFuse （重音在前）是一个名词，意思是“垃圾”（即它们不是同音词）。因此，文本转语音系统通常要进行词性标注，以便能正确读课文。</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r>
              <a:rPr lang="en-US" altLang="zh-CN">
                <a:sym typeface="+mn-ea"/>
              </a:rPr>
              <a:t>-</a:t>
            </a:r>
            <a:r>
              <a:rPr lang="zh-CN" altLang="en-US">
                <a:sym typeface="+mn-ea"/>
              </a:rPr>
              <a:t>查询标注器</a:t>
            </a:r>
          </a:p>
        </p:txBody>
      </p:sp>
      <p:sp>
        <p:nvSpPr>
          <p:cNvPr id="3" name="内容占位符 2"/>
          <p:cNvSpPr>
            <a:spLocks noGrp="1"/>
          </p:cNvSpPr>
          <p:nvPr>
            <p:ph idx="1"/>
          </p:nvPr>
        </p:nvSpPr>
        <p:spPr>
          <a:xfrm>
            <a:off x="2244725" y="869315"/>
            <a:ext cx="7886700" cy="5888990"/>
          </a:xfrm>
          <a:solidFill>
            <a:schemeClr val="bg1"/>
          </a:solidFill>
        </p:spPr>
        <p:txBody>
          <a:bodyPr>
            <a:normAutofit fontScale="85000"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查询标注器</a:t>
            </a:r>
          </a:p>
          <a:p>
            <a:pPr marL="0" indent="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很多高频词没有 NN 标记。让我们找出 100 个最频繁的词，存储它们最有可能的标记。然后我们可以使用这个信息作为“查找标注器”（NLTK UnigramTagger）的模型：</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fd = nltk.FreqDist(brown.words(categories='news'))</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cfd = nltk.ConditionalFreqDist(brown.tagged_words(categories='news'))</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most_freq_words = fd.keys()[:100]</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likely_tags = dict((word, cfd[word].max()) for word in most_freq_words)</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baseline_tagger = nltk.UnigramTagger(model=likely_tags)</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baseline_tagger.evaluate(brown_tagged_sents)</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0.45578495136941344</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r>
              <a:rPr lang="en-US" altLang="zh-CN">
                <a:sym typeface="+mn-ea"/>
              </a:rPr>
              <a:t>-</a:t>
            </a:r>
            <a:r>
              <a:rPr lang="zh-CN" altLang="en-US">
                <a:sym typeface="+mn-ea"/>
              </a:rPr>
              <a:t>查询标注器</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10000"/>
          </a:bodyPr>
          <a:lstStyle/>
          <a:p>
            <a:pPr marL="0" indent="457200">
              <a:lnSpc>
                <a:spcPct val="90000"/>
              </a:lnSpc>
              <a:buNone/>
            </a:pPr>
            <a:r>
              <a:rPr lang="zh-CN" altLang="en-US">
                <a:solidFill>
                  <a:schemeClr val="tx1">
                    <a:lumMod val="50000"/>
                  </a:schemeClr>
                </a:solidFill>
                <a:ea typeface="宋体" panose="02010600030101010101" pitchFamily="2" charset="-122"/>
                <a:sym typeface="+mn-ea"/>
              </a:rPr>
              <a:t>仅仅知道 100 个最频繁的词的标记就使我们能正确标注很大一部分（将近一半）标识符。它在一些未标注的输入文本上的结果：</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sent = brown.sents(categories='news')[3]</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baseline_tagger.tag(sent)</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 ('Only', None), ('a', 'AT'), ('relative', None),</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('handful', None), ('of', 'IN'), ('such', None),</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当词</a:t>
            </a:r>
            <a:r>
              <a:rPr lang="en-US" altLang="zh-CN">
                <a:solidFill>
                  <a:schemeClr val="tx1">
                    <a:lumMod val="50000"/>
                  </a:schemeClr>
                </a:solidFill>
                <a:latin typeface="Times New Roman" panose="02020603050405020304" pitchFamily="18" charset="0"/>
                <a:ea typeface="宋体" panose="02010600030101010101" pitchFamily="2" charset="-122"/>
                <a:sym typeface="+mn-ea"/>
              </a:rPr>
              <a:t>不在 100 个最频繁的词之中</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时</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会</a:t>
            </a:r>
            <a:r>
              <a:rPr lang="en-US" altLang="zh-CN">
                <a:solidFill>
                  <a:schemeClr val="tx1">
                    <a:lumMod val="50000"/>
                  </a:schemeClr>
                </a:solidFill>
                <a:latin typeface="Times New Roman" panose="02020603050405020304" pitchFamily="18" charset="0"/>
                <a:ea typeface="宋体" panose="02010600030101010101" pitchFamily="2" charset="-122"/>
                <a:sym typeface="+mn-ea"/>
              </a:rPr>
              <a:t>被分配一个 None 标签。在这些情况下，</a:t>
            </a:r>
            <a:r>
              <a:rPr lang="zh-CN" altLang="en-US">
                <a:solidFill>
                  <a:schemeClr val="tx1">
                    <a:lumMod val="50000"/>
                  </a:schemeClr>
                </a:solidFill>
                <a:latin typeface="Times New Roman" panose="02020603050405020304" pitchFamily="18" charset="0"/>
                <a:ea typeface="宋体" panose="02010600030101010101" pitchFamily="2" charset="-122"/>
                <a:sym typeface="+mn-ea"/>
              </a:rPr>
              <a:t>要</a:t>
            </a:r>
            <a:r>
              <a:rPr lang="en-US" altLang="zh-CN">
                <a:solidFill>
                  <a:schemeClr val="tx1">
                    <a:lumMod val="50000"/>
                  </a:schemeClr>
                </a:solidFill>
                <a:latin typeface="Times New Roman" panose="02020603050405020304" pitchFamily="18" charset="0"/>
                <a:ea typeface="宋体" panose="02010600030101010101" pitchFamily="2" charset="-122"/>
                <a:sym typeface="+mn-ea"/>
              </a:rPr>
              <a:t>分配默认标记 NN。</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也就是</a:t>
            </a:r>
            <a:r>
              <a:rPr lang="en-US" altLang="zh-CN">
                <a:solidFill>
                  <a:schemeClr val="tx1">
                    <a:lumMod val="50000"/>
                  </a:schemeClr>
                </a:solidFill>
                <a:latin typeface="Times New Roman" panose="02020603050405020304" pitchFamily="18" charset="0"/>
                <a:ea typeface="宋体" panose="02010600030101010101" pitchFamily="2" charset="-122"/>
                <a:sym typeface="+mn-ea"/>
              </a:rPr>
              <a:t>说，我们要先使用查找表，如果它不能指定一个标记就使用默认标注器，这个过程叫做</a:t>
            </a:r>
            <a:r>
              <a:rPr lang="en-US" altLang="zh-CN" b="1">
                <a:solidFill>
                  <a:schemeClr val="tx1">
                    <a:lumMod val="50000"/>
                  </a:schemeClr>
                </a:solidFill>
                <a:latin typeface="Times New Roman" panose="02020603050405020304" pitchFamily="18" charset="0"/>
                <a:ea typeface="宋体" panose="02010600030101010101" pitchFamily="2" charset="-122"/>
                <a:sym typeface="+mn-ea"/>
              </a:rPr>
              <a:t>回退</a:t>
            </a:r>
            <a:r>
              <a:rPr lang="zh-CN" altLang="en-US">
                <a:solidFill>
                  <a:schemeClr val="tx1">
                    <a:lumMod val="50000"/>
                  </a:schemeClr>
                </a:solidFill>
                <a:latin typeface="Times New Roman" panose="02020603050405020304" pitchFamily="18" charset="0"/>
                <a:ea typeface="宋体" panose="02010600030101010101" pitchFamily="2" charset="-122"/>
                <a:sym typeface="+mn-ea"/>
              </a:rPr>
              <a:t>（</a:t>
            </a:r>
            <a:r>
              <a:rPr lang="en-US" altLang="zh-CN">
                <a:solidFill>
                  <a:schemeClr val="tx1">
                    <a:lumMod val="50000"/>
                  </a:schemeClr>
                </a:solidFill>
                <a:latin typeface="Times New Roman" panose="02020603050405020304" pitchFamily="18" charset="0"/>
                <a:ea typeface="宋体" panose="02010600030101010101" pitchFamily="2" charset="-122"/>
                <a:sym typeface="+mn-ea"/>
              </a:rPr>
              <a:t>5.5</a:t>
            </a:r>
            <a:r>
              <a:rPr lang="zh-CN" altLang="en-US">
                <a:solidFill>
                  <a:schemeClr val="tx1">
                    <a:lumMod val="50000"/>
                  </a:schemeClr>
                </a:solidFill>
                <a:latin typeface="Times New Roman" panose="02020603050405020304" pitchFamily="18" charset="0"/>
                <a:ea typeface="宋体" panose="02010600030101010101" pitchFamily="2" charset="-122"/>
                <a:sym typeface="+mn-ea"/>
              </a:rPr>
              <a:t>节）。通过指定一个标注器作为另一个标注器的参数，如下所示。现在查找标注器将只存储名词以外的词的词-标记对，只要它不能给一个词分配标记，它将会调用默认标注器。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r>
              <a:rPr lang="en-US" altLang="zh-CN">
                <a:sym typeface="+mn-ea"/>
              </a:rPr>
              <a:t>-</a:t>
            </a:r>
            <a:r>
              <a:rPr lang="zh-CN" altLang="en-US">
                <a:sym typeface="+mn-ea"/>
              </a:rPr>
              <a:t>查询标注器</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10000"/>
          </a:bodyPr>
          <a:lstStyle/>
          <a:p>
            <a:pPr marL="0" indent="0">
              <a:lnSpc>
                <a:spcPct val="9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&gt;&gt;&gt; baseline_tagger = nltk.UnigramTagger(model=likely_tags,</a:t>
            </a:r>
          </a:p>
          <a:p>
            <a:pPr marL="0" indent="0">
              <a:lnSpc>
                <a:spcPct val="9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backoff=nltk.DefaultTagger('NN'))</a:t>
            </a:r>
          </a:p>
          <a:p>
            <a:pPr marL="0" indent="457200">
              <a:lnSpc>
                <a:spcPct val="100000"/>
              </a:lnSpc>
              <a:buNone/>
            </a:pPr>
            <a:r>
              <a:rPr lang="zh-CN" altLang="en-US">
                <a:solidFill>
                  <a:schemeClr val="tx1">
                    <a:lumMod val="50000"/>
                  </a:schemeClr>
                </a:solidFill>
                <a:ea typeface="宋体" panose="02010600030101010101" pitchFamily="2" charset="-122"/>
                <a:sym typeface="+mn-ea"/>
              </a:rPr>
              <a:t>写一个程序来创建和评估具有一定范围的查找标注器：</a:t>
            </a:r>
          </a:p>
          <a:p>
            <a:pPr marL="0" indent="0">
              <a:lnSpc>
                <a:spcPct val="105000"/>
              </a:lnSpc>
              <a:buNone/>
            </a:pPr>
            <a:r>
              <a:rPr lang="zh-CN" altLang="en-US">
                <a:solidFill>
                  <a:schemeClr val="tx1">
                    <a:lumMod val="50000"/>
                  </a:schemeClr>
                </a:solidFill>
                <a:ea typeface="宋体" panose="02010600030101010101" pitchFamily="2" charset="-122"/>
                <a:sym typeface="+mn-ea"/>
              </a:rPr>
              <a:t>例 5-4. 查找标注器的性能，使用不同大小的模型。</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def performance(cfd, wordlist):</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lt = dict((word, cfd[word].max()) for word in wordlist)</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baseline_tagger = nltk.UnigramTagger(model=lt, backoff=nltk.DefaultTagger('NN'))</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return baseline_tagger.evaluate(brown.tagged_sents(categories='news'))</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def display():</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from matplotlib import pylab</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words_by_freq = list(nltk.FreqDist(brown.words(categories='news')))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r>
              <a:rPr lang="en-US" altLang="zh-CN">
                <a:sym typeface="+mn-ea"/>
              </a:rPr>
              <a:t>-</a:t>
            </a:r>
            <a:r>
              <a:rPr lang="zh-CN" altLang="en-US">
                <a:sym typeface="+mn-ea"/>
              </a:rPr>
              <a:t>查询标注器</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10000"/>
          </a:bodyPr>
          <a:lstStyle/>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cfd = nltk.ConditionalFreqDist(brown.tagged_words(categories='news'))</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sizes = 2 ** pylab.arange(15)</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perfs = [performance(cfd, words_by_freq[:size]) for size in sizes]</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pylab.plot(sizes, perfs, '-bo')</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pylab.title('Lookup Tagger Performance with Varying Model Size')</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pylab.xlabel('Model Size')</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pylab.ylabel('Performance')</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    pylab.show()</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&gt;&gt;&gt; display()</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观察结果图，随着模型规模的增长，最初的性能增加迅速，最终达到一个稳定水平，这时模型的规模大量增加性能的提高很小。</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5.4 </a:t>
            </a:r>
            <a:r>
              <a:rPr lang="zh-CN" altLang="en-US">
                <a:sym typeface="+mn-ea"/>
              </a:rPr>
              <a:t>自动标注</a:t>
            </a:r>
            <a:r>
              <a:rPr lang="en-US" altLang="zh-CN">
                <a:sym typeface="+mn-ea"/>
              </a:rPr>
              <a:t>-</a:t>
            </a:r>
            <a:r>
              <a:rPr lang="zh-CN" altLang="en-US">
                <a:sym typeface="+mn-ea"/>
              </a:rPr>
              <a:t>评估</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10000"/>
          </a:bodyPr>
          <a:lstStyle/>
          <a:p>
            <a:pPr marL="0" indent="0">
              <a:lnSpc>
                <a:spcPct val="90000"/>
              </a:lnSpc>
              <a:buNone/>
            </a:pPr>
            <a:r>
              <a:rPr lang="zh-CN" altLang="zh-CN">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评估</a:t>
            </a:r>
          </a:p>
          <a:p>
            <a:pPr marL="0" indent="457200">
              <a:lnSpc>
                <a:spcPct val="100000"/>
              </a:lnSpc>
              <a:buNone/>
            </a:pPr>
            <a:r>
              <a:rPr lang="zh-CN" altLang="zh-CN">
                <a:solidFill>
                  <a:schemeClr val="tx1">
                    <a:lumMod val="50000"/>
                  </a:schemeClr>
                </a:solidFill>
                <a:ea typeface="宋体" panose="02010600030101010101" pitchFamily="2" charset="-122"/>
                <a:sym typeface="+mn-ea"/>
              </a:rPr>
              <a:t>在前面的例子中，我们都会强调标注器的准确性得分。事实上，这些工具的性能评估是 NLP 的一个中心主题。第一章中图</a:t>
            </a:r>
            <a:r>
              <a:rPr lang="en-US" altLang="zh-CN">
                <a:solidFill>
                  <a:schemeClr val="tx1">
                    <a:lumMod val="50000"/>
                  </a:schemeClr>
                </a:solidFill>
                <a:ea typeface="宋体" panose="02010600030101010101" pitchFamily="2" charset="-122"/>
                <a:sym typeface="+mn-ea"/>
              </a:rPr>
              <a:t>1.5</a:t>
            </a:r>
            <a:r>
              <a:rPr lang="zh-CN" altLang="zh-CN">
                <a:solidFill>
                  <a:schemeClr val="tx1">
                    <a:lumMod val="50000"/>
                  </a:schemeClr>
                </a:solidFill>
                <a:ea typeface="宋体" panose="02010600030101010101" pitchFamily="2" charset="-122"/>
                <a:sym typeface="+mn-ea"/>
              </a:rPr>
              <a:t>的处理流程中显示：一个模块输出中的任何错误都会在下游模块中被大大的放大。</a:t>
            </a:r>
          </a:p>
          <a:p>
            <a:pPr marL="0" indent="457200">
              <a:lnSpc>
                <a:spcPct val="100000"/>
              </a:lnSpc>
              <a:buNone/>
            </a:pPr>
            <a:r>
              <a:rPr lang="zh-CN" altLang="zh-CN">
                <a:solidFill>
                  <a:schemeClr val="tx1">
                    <a:lumMod val="50000"/>
                  </a:schemeClr>
                </a:solidFill>
                <a:ea typeface="宋体" panose="02010600030101010101" pitchFamily="2" charset="-122"/>
                <a:sym typeface="+mn-ea"/>
              </a:rPr>
              <a:t>我们对比专家分配的标记来评估一个标注器的性能。由于我们通常很难获得专业和公正的人的判断，所以使用</a:t>
            </a:r>
            <a:r>
              <a:rPr lang="zh-CN" altLang="zh-CN" b="1">
                <a:solidFill>
                  <a:schemeClr val="tx1">
                    <a:lumMod val="50000"/>
                  </a:schemeClr>
                </a:solidFill>
                <a:ea typeface="宋体" panose="02010600030101010101" pitchFamily="2" charset="-122"/>
                <a:sym typeface="+mn-ea"/>
              </a:rPr>
              <a:t>黄金标准</a:t>
            </a:r>
            <a:r>
              <a:rPr lang="zh-CN" altLang="zh-CN">
                <a:solidFill>
                  <a:schemeClr val="tx1">
                    <a:lumMod val="50000"/>
                  </a:schemeClr>
                </a:solidFill>
                <a:ea typeface="宋体" panose="02010600030101010101" pitchFamily="2" charset="-122"/>
                <a:sym typeface="+mn-ea"/>
              </a:rPr>
              <a:t>测试数据来代替。这是一个已经手动标注并作为自动系统评估标准而被接受的语料库。当标注器对给定词猜测的标记与黄金标准标记相同，标注器被视为是正确的。</a:t>
            </a:r>
          </a:p>
          <a:p>
            <a:pPr marL="0" indent="457200">
              <a:lnSpc>
                <a:spcPct val="100000"/>
              </a:lnSpc>
              <a:buNone/>
            </a:pPr>
            <a:r>
              <a:rPr lang="zh-CN" altLang="zh-CN">
                <a:solidFill>
                  <a:schemeClr val="tx1">
                    <a:lumMod val="50000"/>
                  </a:schemeClr>
                </a:solidFill>
                <a:ea typeface="宋体" panose="02010600030101010101" pitchFamily="2" charset="-122"/>
                <a:sym typeface="+mn-ea"/>
              </a:rPr>
              <a:t>更深入的分析可能会显示黄金标准中的错误，然而，黄金标准就目前有关的自动标注器的评估而言被定义成“正确的”。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一元标注</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10000"/>
          </a:bodyPr>
          <a:lstStyle/>
          <a:p>
            <a:pPr marL="0" indent="0">
              <a:lnSpc>
                <a:spcPct val="90000"/>
              </a:lnSpc>
              <a:buNone/>
            </a:pPr>
            <a:r>
              <a:rPr lang="en-US" altLang="zh-CN">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一元标注（Unigram Tagging）</a:t>
            </a:r>
          </a:p>
          <a:p>
            <a:pPr marL="0" indent="457200">
              <a:lnSpc>
                <a:spcPct val="90000"/>
              </a:lnSpc>
              <a:buNone/>
            </a:pP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一元标注器基于一个简单的统计算法：对每个标识符分配这个独特的标识符最有可能的标记。例如：它将分配标记 JJ 给出现</a:t>
            </a:r>
            <a:r>
              <a:rPr lang="zh-CN" altLang="zh-CN">
                <a:solidFill>
                  <a:schemeClr val="tx1">
                    <a:lumMod val="50000"/>
                  </a:schemeClr>
                </a:solidFill>
                <a:effectLst/>
                <a:latin typeface="Times New Roman" panose="02020603050405020304" pitchFamily="18" charset="0"/>
                <a:ea typeface="宋体" panose="02010600030101010101" pitchFamily="2" charset="-122"/>
                <a:sym typeface="+mn-ea"/>
              </a:rPr>
              <a:t>的</a:t>
            </a: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所有frequent</a:t>
            </a:r>
            <a:r>
              <a:rPr lang="zh-CN" altLang="en-US">
                <a:solidFill>
                  <a:schemeClr val="tx1">
                    <a:lumMod val="50000"/>
                  </a:schemeClr>
                </a:solidFill>
                <a:effectLst/>
                <a:latin typeface="Times New Roman" panose="02020603050405020304" pitchFamily="18" charset="0"/>
                <a:ea typeface="宋体" panose="02010600030101010101" pitchFamily="2" charset="-122"/>
                <a:sym typeface="+mn-ea"/>
              </a:rPr>
              <a:t>单</a:t>
            </a: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词 ，因为 frequent 用作一个形容词（例如：a frequent word）比用作一个动词（例如：I frequent this cafe）更常见。一个一元标注器的行为就像一个查找标注器（5.4 节），</a:t>
            </a:r>
            <a:r>
              <a:rPr lang="zh-CN" altLang="en-US">
                <a:solidFill>
                  <a:schemeClr val="tx1">
                    <a:lumMod val="50000"/>
                  </a:schemeClr>
                </a:solidFill>
                <a:effectLst/>
                <a:latin typeface="Times New Roman" panose="02020603050405020304" pitchFamily="18" charset="0"/>
                <a:ea typeface="宋体" panose="02010600030101010101" pitchFamily="2" charset="-122"/>
                <a:sym typeface="+mn-ea"/>
              </a:rPr>
              <a:t>但</a:t>
            </a: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有一个更方便的建立它的技术，称为</a:t>
            </a:r>
            <a:r>
              <a:rPr lang="en-US" altLang="zh-CN" b="1">
                <a:solidFill>
                  <a:schemeClr val="tx1">
                    <a:lumMod val="50000"/>
                  </a:schemeClr>
                </a:solidFill>
                <a:effectLst/>
                <a:latin typeface="Times New Roman" panose="02020603050405020304" pitchFamily="18" charset="0"/>
                <a:ea typeface="宋体" panose="02010600030101010101" pitchFamily="2" charset="-122"/>
                <a:sym typeface="+mn-ea"/>
              </a:rPr>
              <a:t>训练</a:t>
            </a: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。在下面的代码例子中，训练一个一元标注器，用它来标注一个句子，然后评估：</a:t>
            </a:r>
          </a:p>
          <a:p>
            <a:pPr marL="0" indent="0">
              <a:lnSpc>
                <a:spcPct val="90000"/>
              </a:lnSpc>
              <a:buNone/>
            </a:pP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&gt;&gt;&gt; from nltk.corpus import brown</a:t>
            </a:r>
          </a:p>
          <a:p>
            <a:pPr marL="0" indent="0">
              <a:lnSpc>
                <a:spcPct val="90000"/>
              </a:lnSpc>
              <a:buNone/>
            </a:pP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&gt;&gt;&gt; brown_tagged_sents = brown.tagged_sents(categories='news')</a:t>
            </a:r>
          </a:p>
          <a:p>
            <a:pPr marL="0" indent="0">
              <a:lnSpc>
                <a:spcPct val="90000"/>
              </a:lnSpc>
              <a:buNone/>
            </a:pP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&gt;&gt;&gt; brown_sents = brown.sents(categories='news')</a:t>
            </a:r>
          </a:p>
          <a:p>
            <a:pPr marL="0" indent="0">
              <a:lnSpc>
                <a:spcPct val="90000"/>
              </a:lnSpc>
              <a:buNone/>
            </a:pPr>
            <a:r>
              <a:rPr lang="en-US" altLang="zh-CN">
                <a:solidFill>
                  <a:schemeClr val="tx1">
                    <a:lumMod val="50000"/>
                  </a:schemeClr>
                </a:solidFill>
                <a:effectLst/>
                <a:latin typeface="Times New Roman" panose="02020603050405020304" pitchFamily="18" charset="0"/>
                <a:ea typeface="宋体" panose="02010600030101010101" pitchFamily="2" charset="-122"/>
                <a:sym typeface="+mn-ea"/>
              </a:rPr>
              <a:t>&gt;&gt;&gt; unigram_tagger = nltk.UnigramTagger(brown_tagged_sents)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一元标注</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unigram_tagger.tag(brown_sents[2007])</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[(u'Various', u'JJ'), (u'of', u'IN'), (u'the', u'AT'), (u'apartments', u'NNS'), (u'are', u'BER'), (u'of', u'IN'), (u'the', u'AT'),(u'terrace', u'NN'), (u'type', u'NN'), (u',', u','), (u'being', u'BEG'), </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p>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训练一个 UnigramTagger，通过在我们初始化标注器时指定已标注的句子数据作为参数。训练过程中涉及检查每个词的标记，将所有词的最可能的标记存储在一个字典里面，这个字典存储在标注器内部。</a:t>
            </a:r>
          </a:p>
          <a:p>
            <a:pPr marL="0" indent="457200">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fontScale="90000"/>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分离训练和测试数据</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10000"/>
          </a:bodyPr>
          <a:lstStyle/>
          <a:p>
            <a:pPr marL="0" indent="0">
              <a:lnSpc>
                <a:spcPct val="100000"/>
              </a:lnSpc>
              <a:buNone/>
            </a:pPr>
            <a:r>
              <a:rPr lang="en-US" altLang="zh-CN">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分离训练和测试数据</a:t>
            </a:r>
          </a:p>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在一些数据上训练一个标注器，必须小心不要在相同的数据上测试，如我们在前面的例子中的那样。应该分割数据，90％为测试数据，其余 10％为测试数据：</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size = int(len(brown_tagged_sents) * 0.9)</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size</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4160</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train_sents = brown_tagged_sents[:size]</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test_sents = brown_tagged_sents[size:]</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unigram_tagger = nltk.UnigramTagger(train_sents)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unigram_tagger.evaluate(test_sents)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0.8120203329014253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fontScale="90000"/>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一般的</a:t>
            </a:r>
            <a:r>
              <a:rPr lang="en-US" altLang="zh-CN">
                <a:sym typeface="+mn-ea"/>
              </a:rPr>
              <a:t>N-gram</a:t>
            </a:r>
            <a:r>
              <a:rPr lang="zh-CN" altLang="en-US">
                <a:sym typeface="+mn-ea"/>
              </a:rPr>
              <a:t>标注</a:t>
            </a:r>
          </a:p>
        </p:txBody>
      </p:sp>
      <p:sp>
        <p:nvSpPr>
          <p:cNvPr id="3" name="内容占位符 2"/>
          <p:cNvSpPr>
            <a:spLocks noGrp="1"/>
          </p:cNvSpPr>
          <p:nvPr>
            <p:ph idx="1"/>
          </p:nvPr>
        </p:nvSpPr>
        <p:spPr>
          <a:xfrm>
            <a:off x="2152650" y="977901"/>
            <a:ext cx="7886700" cy="5573395"/>
          </a:xfrm>
          <a:solidFill>
            <a:schemeClr val="bg1"/>
          </a:solidFill>
        </p:spPr>
        <p:txBody>
          <a:bodyPr>
            <a:normAutofit/>
          </a:bodyPr>
          <a:lstStyle/>
          <a:p>
            <a:pPr marL="0" indent="0">
              <a:lnSpc>
                <a:spcPct val="100000"/>
              </a:lnSpc>
              <a:buNone/>
            </a:pPr>
            <a:r>
              <a:rPr lang="zh-CN" altLang="en-US" sz="230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一般的 N-gram 的标注</a:t>
            </a:r>
          </a:p>
          <a:p>
            <a:pPr marL="0" indent="45720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一个n-gram 标注器是一个 unigram 标注器的一般化，它的上下文是当前词和它前面 n-1 个标识符的词性标记，如图 5-5 所示。要选择的标记是圆圈里的 tn，灰色阴影的是上下文。在下图 所示的 n-gram 标注器的例子中，我们让 n= 3，也就是说，我们考虑当前词的前两个词的标记。一个 n-gram 标注器挑选在给定的上下文中最有可能的标记。</a:t>
            </a:r>
          </a:p>
        </p:txBody>
      </p:sp>
      <p:pic>
        <p:nvPicPr>
          <p:cNvPr id="4" name="图片 3"/>
          <p:cNvPicPr>
            <a:picLocks noChangeAspect="1"/>
          </p:cNvPicPr>
          <p:nvPr/>
        </p:nvPicPr>
        <p:blipFill>
          <a:blip r:embed="rId3"/>
          <a:stretch>
            <a:fillRect/>
          </a:stretch>
        </p:blipFill>
        <p:spPr>
          <a:xfrm>
            <a:off x="2410460" y="3836670"/>
            <a:ext cx="7371080" cy="22923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fontScale="90000"/>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一般的</a:t>
            </a:r>
            <a:r>
              <a:rPr lang="en-US" altLang="zh-CN">
                <a:sym typeface="+mn-ea"/>
              </a:rPr>
              <a:t>N-gram</a:t>
            </a:r>
            <a:r>
              <a:rPr lang="zh-CN" altLang="en-US">
                <a:sym typeface="+mn-ea"/>
              </a:rPr>
              <a:t>标注</a:t>
            </a:r>
          </a:p>
        </p:txBody>
      </p:sp>
      <p:sp>
        <p:nvSpPr>
          <p:cNvPr id="3" name="内容占位符 2"/>
          <p:cNvSpPr>
            <a:spLocks noGrp="1"/>
          </p:cNvSpPr>
          <p:nvPr>
            <p:ph idx="1"/>
          </p:nvPr>
        </p:nvSpPr>
        <p:spPr>
          <a:xfrm>
            <a:off x="461818" y="1137170"/>
            <a:ext cx="11406909" cy="5069666"/>
          </a:xfrm>
          <a:solidFill>
            <a:schemeClr val="bg1"/>
          </a:solidFill>
        </p:spPr>
        <p:txBody>
          <a:bodyPr>
            <a:noAutofit/>
          </a:bodyPr>
          <a:lstStyle/>
          <a:p>
            <a:pPr marL="0" indent="457200">
              <a:lnSpc>
                <a:spcPct val="9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1-gram标注器是一元标注器（unigram tagger）另一个名称：即用于标注一个标识符的上下文的只是标识符本身。2-gram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标注器也称为二元标注器（bigram</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taggers），3-gram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标注器也称为三元标注器（trigram</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taggers）。</a:t>
            </a:r>
          </a:p>
          <a:p>
            <a:pPr marL="0" indent="457200">
              <a:lnSpc>
                <a:spcPct val="90000"/>
              </a:lnSpc>
              <a:buNone/>
            </a:pP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NgramTagger</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类使用一个已标注的训练语料库来确定对每个上下文哪个词性标记最有可能。在这里，我们看到一个</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n-gram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标注器的特殊情况，即一个</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bigram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标注器。首先，我们训练它，然后用它来标注未标注的句子</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9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&gt;&gt;&gt;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bigram_tagger</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nltk.BigramTagger</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train_sents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9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&gt;&gt;&gt;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bigram_tagger.tag</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brown_sents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[2007])</a:t>
            </a:r>
          </a:p>
          <a:p>
            <a:pPr marL="0" indent="0">
              <a:lnSpc>
                <a:spcPct val="9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u'Various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u'JJ</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u'of</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u'IN</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u'the</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u'AT</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a:t>
            </a:r>
          </a:p>
          <a:p>
            <a:pPr marL="0" indent="0">
              <a:lnSpc>
                <a:spcPct val="9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&gt;&gt;&gt; unseen_sent = brown_sents[4203]</a:t>
            </a:r>
          </a:p>
          <a:p>
            <a:pPr marL="0" indent="0">
              <a:lnSpc>
                <a:spcPct val="9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&gt;&gt;&gt; bigram_tagger.tag(unseen_sent)</a:t>
            </a:r>
          </a:p>
          <a:p>
            <a:pPr marL="0" indent="0">
              <a:lnSpc>
                <a:spcPct val="9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[(u'The', u'AT'), (u'population', u'NN'), (u'of', u'IN'), </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6"/>
            <a:ext cx="7886700" cy="766445"/>
          </a:xfrm>
        </p:spPr>
        <p:txBody>
          <a:bodyPr>
            <a:normAutofit/>
          </a:bodyPr>
          <a:lstStyle/>
          <a:p>
            <a:r>
              <a:rPr lang="en-US" altLang="zh-CN">
                <a:sym typeface="+mn-ea"/>
              </a:rPr>
              <a:t>5.1</a:t>
            </a:r>
            <a:r>
              <a:rPr lang="zh-CN" altLang="en-US">
                <a:sym typeface="+mn-ea"/>
              </a:rPr>
              <a:t> 使用词性标注器</a:t>
            </a:r>
            <a:endParaRPr lang="zh-CN" altLang="en-US"/>
          </a:p>
        </p:txBody>
      </p:sp>
      <p:sp>
        <p:nvSpPr>
          <p:cNvPr id="3" name="内容占位符 2"/>
          <p:cNvSpPr>
            <a:spLocks noGrp="1"/>
          </p:cNvSpPr>
          <p:nvPr>
            <p:ph idx="1"/>
          </p:nvPr>
        </p:nvSpPr>
        <p:spPr>
          <a:xfrm>
            <a:off x="2152650" y="1132205"/>
            <a:ext cx="7886700" cy="5546090"/>
          </a:xfrm>
          <a:solidFill>
            <a:schemeClr val="bg2"/>
          </a:solidFill>
        </p:spPr>
        <p:txBody>
          <a:bodyPr>
            <a:normAutofit fontScale="92500" lnSpcReduction="10000"/>
          </a:bodyPr>
          <a:lstStyle/>
          <a:p>
            <a:pPr marL="0" indent="0">
              <a:lnSpc>
                <a:spcPct val="100000"/>
              </a:lnSpc>
              <a:buNone/>
            </a:pPr>
            <a:r>
              <a:rPr lang="zh-CN" altLang="zh-CN">
                <a:solidFill>
                  <a:schemeClr val="tx1">
                    <a:lumMod val="50000"/>
                  </a:schemeClr>
                </a:solidFill>
                <a:latin typeface="Times New Roman" panose="02020603050405020304" pitchFamily="18" charset="0"/>
                <a:ea typeface="宋体" panose="02010600030101010101" pitchFamily="2" charset="-122"/>
              </a:rPr>
              <a:t>为何要引入</a:t>
            </a:r>
            <a:r>
              <a:rPr lang="en-US" altLang="zh-CN">
                <a:solidFill>
                  <a:schemeClr val="tx1">
                    <a:lumMod val="50000"/>
                  </a:schemeClr>
                </a:solidFill>
                <a:latin typeface="Times New Roman" panose="02020603050405020304" pitchFamily="18" charset="0"/>
                <a:ea typeface="宋体" panose="02010600030101010101" pitchFamily="2" charset="-122"/>
              </a:rPr>
              <a:t>词汇类别，如“名词”，</a:t>
            </a:r>
            <a:r>
              <a:rPr lang="zh-CN" altLang="en-US">
                <a:solidFill>
                  <a:schemeClr val="tx1">
                    <a:lumMod val="50000"/>
                  </a:schemeClr>
                </a:solidFill>
                <a:latin typeface="Times New Roman" panose="02020603050405020304" pitchFamily="18" charset="0"/>
                <a:ea typeface="宋体" panose="02010600030101010101" pitchFamily="2" charset="-122"/>
              </a:rPr>
              <a:t>以及</a:t>
            </a:r>
            <a:r>
              <a:rPr lang="en-US" altLang="zh-CN">
                <a:solidFill>
                  <a:schemeClr val="tx1">
                    <a:lumMod val="50000"/>
                  </a:schemeClr>
                </a:solidFill>
                <a:latin typeface="Times New Roman" panose="02020603050405020304" pitchFamily="18" charset="0"/>
                <a:ea typeface="宋体" panose="02010600030101010101" pitchFamily="2" charset="-122"/>
              </a:rPr>
              <a:t>词性标记</a:t>
            </a:r>
            <a:r>
              <a:rPr lang="zh-CN" altLang="en-US">
                <a:solidFill>
                  <a:schemeClr val="tx1">
                    <a:lumMod val="50000"/>
                  </a:schemeClr>
                </a:solidFill>
                <a:latin typeface="Times New Roman" panose="02020603050405020304" pitchFamily="18" charset="0"/>
                <a:ea typeface="宋体" panose="02010600030101010101" pitchFamily="2" charset="-122"/>
              </a:rPr>
              <a:t>（</a:t>
            </a:r>
            <a:r>
              <a:rPr lang="en-US" altLang="zh-CN">
                <a:solidFill>
                  <a:schemeClr val="tx1">
                    <a:lumMod val="50000"/>
                  </a:schemeClr>
                </a:solidFill>
                <a:latin typeface="Times New Roman" panose="02020603050405020304" pitchFamily="18" charset="0"/>
                <a:ea typeface="宋体" panose="02010600030101010101" pitchFamily="2" charset="-122"/>
              </a:rPr>
              <a:t>如 NN</a:t>
            </a:r>
            <a:r>
              <a:rPr lang="zh-CN" altLang="en-US">
                <a:solidFill>
                  <a:schemeClr val="tx1">
                    <a:lumMod val="50000"/>
                  </a:schemeClr>
                </a:solidFill>
                <a:latin typeface="Times New Roman" panose="02020603050405020304" pitchFamily="18" charset="0"/>
                <a:ea typeface="宋体" panose="02010600030101010101" pitchFamily="2" charset="-122"/>
              </a:rPr>
              <a:t>）这类额外信息？</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这些类别中很多都源于对文本中词的分布的浅层的分析。考虑下面的分析，涉及 woman（名词），bought（动词），over（介词）和 the（限定词）。</a:t>
            </a:r>
            <a:r>
              <a:rPr lang="en-US" altLang="zh-CN">
                <a:solidFill>
                  <a:srgbClr val="FF0000"/>
                </a:solidFill>
                <a:latin typeface="Times New Roman" panose="02020603050405020304" pitchFamily="18" charset="0"/>
                <a:ea typeface="宋体" panose="02010600030101010101" pitchFamily="2" charset="-122"/>
              </a:rPr>
              <a:t>text.similar()方法为一个词w 找出所有上下文 w1ww2，然后</a:t>
            </a:r>
            <a:r>
              <a:rPr lang="en-US" altLang="zh-CN" b="1">
                <a:solidFill>
                  <a:srgbClr val="FF0000"/>
                </a:solidFill>
                <a:latin typeface="Times New Roman" panose="02020603050405020304" pitchFamily="18" charset="0"/>
                <a:ea typeface="宋体" panose="02010600030101010101" pitchFamily="2" charset="-122"/>
              </a:rPr>
              <a:t>找出所有出现在相同上下文中的词 w'</a:t>
            </a:r>
            <a:r>
              <a:rPr lang="en-US" altLang="zh-CN">
                <a:solidFill>
                  <a:srgbClr val="FF0000"/>
                </a:solidFill>
                <a:latin typeface="Times New Roman" panose="02020603050405020304" pitchFamily="18" charset="0"/>
                <a:ea typeface="宋体" panose="02010600030101010101" pitchFamily="2" charset="-122"/>
              </a:rPr>
              <a:t>，即 w1w'w2</a:t>
            </a:r>
            <a:r>
              <a:rPr lang="en-US" altLang="zh-CN">
                <a:solidFill>
                  <a:schemeClr val="tx1">
                    <a:lumMod val="50000"/>
                  </a:schemeClr>
                </a:solidFill>
                <a:latin typeface="Times New Roman" panose="02020603050405020304" pitchFamily="18" charset="0"/>
                <a:ea typeface="宋体" panose="02010600030101010101" pitchFamily="2" charset="-122"/>
              </a:rPr>
              <a: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&gt;&gt;&gt; text = nltk.Text(word.lower() for word in nltk.corpus.brown.words())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&gt;&gt;&gt; text.similar('woman')</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man time day year car moment world family house country child boy state job way war girl place word work</a:t>
            </a:r>
          </a:p>
          <a:p>
            <a:pPr marL="0" indent="0">
              <a:lnSpc>
                <a:spcPct val="100000"/>
              </a:lnSpc>
              <a:buNone/>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fontScale="90000"/>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一般的</a:t>
            </a:r>
            <a:r>
              <a:rPr lang="en-US" altLang="zh-CN">
                <a:sym typeface="+mn-ea"/>
              </a:rPr>
              <a:t>N-gram</a:t>
            </a:r>
            <a:r>
              <a:rPr lang="zh-CN" altLang="en-US">
                <a:sym typeface="+mn-ea"/>
              </a:rPr>
              <a:t>标注</a:t>
            </a:r>
          </a:p>
        </p:txBody>
      </p:sp>
      <p:sp>
        <p:nvSpPr>
          <p:cNvPr id="3" name="内容占位符 2"/>
          <p:cNvSpPr>
            <a:spLocks noGrp="1"/>
          </p:cNvSpPr>
          <p:nvPr>
            <p:ph idx="1"/>
          </p:nvPr>
        </p:nvSpPr>
        <p:spPr>
          <a:xfrm>
            <a:off x="1145309" y="1055543"/>
            <a:ext cx="10104582" cy="5077402"/>
          </a:xfrm>
          <a:solidFill>
            <a:schemeClr val="bg1"/>
          </a:solidFill>
        </p:spPr>
        <p:txBody>
          <a:bodyPr>
            <a:normAutofit/>
          </a:bodyPr>
          <a:lstStyle/>
          <a:p>
            <a:pPr marL="0" indent="457200">
              <a:lnSpc>
                <a:spcPct val="11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bigram 标注器能够标注训练中它看到过的句子中的所有词，但对一个没见过的句子表现很差。只要遇到一个新词，就无法给它分配标记。它不能标注下面的词（如：million)，</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即使是在训练过程中看到过的，只是因为在训练过程中从来没有见过它前面有一个</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None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标记的词。因此，标注器标注句子的其余部分也失败了。它的整体准确度得分非常低</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10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&gt;&gt;&gt;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bigram_tagger.evaluate</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test_sents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10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0.10276088906608193</a:t>
            </a:r>
          </a:p>
          <a:p>
            <a:pPr marL="0" indent="457200">
              <a:lnSpc>
                <a:spcPct val="11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当 n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越大，上下文的特异性就会增加，要标注的数据中包含训练数据中不存在的上下文的几率也增大。这被称为数据稀疏问题，在</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NLP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中是相当普遍的。因此，研究结果的精度和覆盖范围之间需要有一个权衡（这与信息检索中的</a:t>
            </a:r>
            <a:r>
              <a:rPr lang="en-US" altLang="zh-CN" sz="2400" b="1" dirty="0" err="1">
                <a:solidFill>
                  <a:schemeClr val="tx1">
                    <a:lumMod val="50000"/>
                  </a:schemeClr>
                </a:solidFill>
                <a:latin typeface="Times New Roman" panose="02020603050405020304" pitchFamily="18" charset="0"/>
                <a:ea typeface="宋体" panose="02010600030101010101" pitchFamily="2" charset="-122"/>
                <a:sym typeface="+mn-ea"/>
              </a:rPr>
              <a:t>精度</a:t>
            </a:r>
            <a:r>
              <a:rPr lang="en-US" altLang="zh-CN" sz="2400" b="1" dirty="0">
                <a:solidFill>
                  <a:schemeClr val="tx1">
                    <a:lumMod val="50000"/>
                  </a:schemeClr>
                </a:solidFill>
                <a:latin typeface="Times New Roman" panose="02020603050405020304" pitchFamily="18" charset="0"/>
                <a:ea typeface="宋体" panose="02010600030101010101" pitchFamily="2" charset="-122"/>
                <a:sym typeface="+mn-ea"/>
              </a:rPr>
              <a:t>/</a:t>
            </a:r>
            <a:r>
              <a:rPr lang="en-US" altLang="zh-CN" sz="2400" b="1" dirty="0" err="1">
                <a:solidFill>
                  <a:schemeClr val="tx1">
                    <a:lumMod val="50000"/>
                  </a:schemeClr>
                </a:solidFill>
                <a:latin typeface="Times New Roman" panose="02020603050405020304" pitchFamily="18" charset="0"/>
                <a:ea typeface="宋体" panose="02010600030101010101" pitchFamily="2" charset="-122"/>
                <a:sym typeface="+mn-ea"/>
              </a:rPr>
              <a:t>召回权衡</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有关</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组合标注器</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10000"/>
          </a:bodyPr>
          <a:lstStyle/>
          <a:p>
            <a:pPr marL="0" indent="0">
              <a:lnSpc>
                <a:spcPct val="90000"/>
              </a:lnSpc>
              <a:buNone/>
            </a:pPr>
            <a:r>
              <a:rPr lang="en-US" altLang="zh-CN" dirty="0" err="1">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组合标注器</a:t>
            </a:r>
            <a:endParaRPr lang="en-US" altLang="zh-CN" dirty="0">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endParaRPr>
          </a:p>
          <a:p>
            <a:pPr marL="0" indent="457200">
              <a:lnSpc>
                <a:spcPct val="90000"/>
              </a:lnSpc>
              <a:buNone/>
            </a:pPr>
            <a:r>
              <a:rPr lang="en-US" altLang="zh-CN" dirty="0">
                <a:solidFill>
                  <a:schemeClr val="tx1">
                    <a:lumMod val="50000"/>
                  </a:schemeClr>
                </a:solidFill>
                <a:latin typeface="Times New Roman" panose="02020603050405020304" pitchFamily="18" charset="0"/>
                <a:ea typeface="宋体" panose="02010600030101010101" pitchFamily="2" charset="-122"/>
                <a:sym typeface="+mn-ea"/>
              </a:rPr>
              <a:t>解决精度和覆盖范围之间的权衡的一个办法是尽可能的使用更精确的算法，但却在很多时候落后于具有更广覆盖范围的算法。例如：我们可以按如下方式组合 bigram </a:t>
            </a:r>
            <a:r>
              <a:rPr lang="en-US" altLang="zh-CN" dirty="0" err="1">
                <a:solidFill>
                  <a:schemeClr val="tx1">
                    <a:lumMod val="50000"/>
                  </a:schemeClr>
                </a:solidFill>
                <a:latin typeface="Times New Roman" panose="02020603050405020304" pitchFamily="18" charset="0"/>
                <a:ea typeface="宋体" panose="02010600030101010101" pitchFamily="2" charset="-122"/>
                <a:sym typeface="+mn-ea"/>
              </a:rPr>
              <a:t>标注器、unigram</a:t>
            </a:r>
            <a:r>
              <a:rPr lang="en-US" altLang="zh-CN" dirty="0">
                <a:solidFill>
                  <a:schemeClr val="tx1">
                    <a:lumMod val="50000"/>
                  </a:schemeClr>
                </a:solidFill>
                <a:latin typeface="Times New Roman" panose="02020603050405020304" pitchFamily="18" charset="0"/>
                <a:ea typeface="宋体" panose="02010600030101010101" pitchFamily="2" charset="-122"/>
                <a:sym typeface="+mn-ea"/>
              </a:rPr>
              <a:t> </a:t>
            </a:r>
            <a:r>
              <a:rPr lang="en-US" altLang="zh-CN" dirty="0" err="1">
                <a:solidFill>
                  <a:schemeClr val="tx1">
                    <a:lumMod val="50000"/>
                  </a:schemeClr>
                </a:solidFill>
                <a:latin typeface="Times New Roman" panose="02020603050405020304" pitchFamily="18" charset="0"/>
                <a:ea typeface="宋体" panose="02010600030101010101" pitchFamily="2" charset="-122"/>
                <a:sym typeface="+mn-ea"/>
              </a:rPr>
              <a:t>标注器和一个默认标注</a:t>
            </a: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90000"/>
              </a:lnSpc>
              <a:buNone/>
            </a:pP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1. 尝试使用 bigram 标注器标注标识符。</a:t>
            </a:r>
          </a:p>
          <a:p>
            <a:pPr marL="0" indent="0">
              <a:lnSpc>
                <a:spcPct val="90000"/>
              </a:lnSpc>
              <a:buNone/>
            </a:pP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2. 如果 bigram 标注器无法找到一个标记，尝试 unigram 标注器。</a:t>
            </a:r>
          </a:p>
          <a:p>
            <a:pPr marL="0" indent="0">
              <a:lnSpc>
                <a:spcPct val="90000"/>
              </a:lnSpc>
              <a:buNone/>
            </a:pP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3. 如果 unigram 标注器也无法找到一个标记，使用默认标注器大多数 NLTK 标注器允许指定一个回退标注器。回退标注器自身可能也有一个回退标注器：</a:t>
            </a:r>
          </a:p>
          <a:p>
            <a:pPr marL="0" indent="0">
              <a:lnSpc>
                <a:spcPct val="90000"/>
              </a:lnSpc>
              <a:buNone/>
            </a:pP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&gt;&gt;&gt; t0 = nltk.DefaultTagger('NN')</a:t>
            </a:r>
          </a:p>
          <a:p>
            <a:pPr marL="0" indent="0">
              <a:lnSpc>
                <a:spcPct val="90000"/>
              </a:lnSpc>
              <a:buNone/>
            </a:pP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&gt;&gt;&gt; t1 = nltk.UnigramTagger(train_sents, backoff=t0)</a:t>
            </a:r>
          </a:p>
          <a:p>
            <a:pPr marL="0" indent="0">
              <a:lnSpc>
                <a:spcPct val="90000"/>
              </a:lnSpc>
              <a:buNone/>
            </a:pPr>
            <a:r>
              <a:rPr lang="zh-CN" altLang="en-US" dirty="0">
                <a:solidFill>
                  <a:schemeClr val="tx1">
                    <a:lumMod val="50000"/>
                  </a:schemeClr>
                </a:solidFill>
                <a:latin typeface="Times New Roman" panose="02020603050405020304" pitchFamily="18" charset="0"/>
                <a:ea typeface="宋体" panose="02010600030101010101" pitchFamily="2" charset="-122"/>
                <a:sym typeface="+mn-ea"/>
              </a:rPr>
              <a:t>&gt;&gt;&gt; t2 = nltk.BigramTagger(train_sents, backoff=t1)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组合标注器</a:t>
            </a:r>
          </a:p>
        </p:txBody>
      </p:sp>
      <p:sp>
        <p:nvSpPr>
          <p:cNvPr id="3" name="内容占位符 2"/>
          <p:cNvSpPr>
            <a:spLocks noGrp="1"/>
          </p:cNvSpPr>
          <p:nvPr>
            <p:ph idx="1"/>
          </p:nvPr>
        </p:nvSpPr>
        <p:spPr>
          <a:xfrm>
            <a:off x="2244725" y="869315"/>
            <a:ext cx="7886700" cy="5888990"/>
          </a:xfrm>
          <a:solidFill>
            <a:schemeClr val="bg1"/>
          </a:solidFill>
        </p:spPr>
        <p:txBody>
          <a:bodyPr>
            <a:normAutofit fontScale="85000" lnSpcReduction="20000"/>
          </a:bodyPr>
          <a:lstStyle/>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t2.evaluate(test_sents)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0.844911791089405</a:t>
            </a:r>
          </a:p>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通过定义一个名为 t3 的 TrigramTagger，扩展前面的例子，它是t2 的回退标注器</a:t>
            </a:r>
            <a:r>
              <a:rPr lang="zh-CN" altLang="en-US">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t3 = nltk.TrigramTagger(train_sents, backoff=t2)</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t3.evaluate(test_sents)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0.8424200139539519</a:t>
            </a:r>
          </a:p>
          <a:p>
            <a:pPr marL="0" indent="457200">
              <a:lnSpc>
                <a:spcPct val="11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在标注器初始化时指定回退标注器，从而使训练能利用回退标注器。于是，如果在一个上下文中 bigram 标注器将分配与它的 unigram 回退标注器一样的标记，那么 bigram 标注器丢弃训练的实例。这样保持尽可能小的 bigram 标注器模型。我们可以进一步指定一个标注器需要看到一个上下文的多个实例才能保留它。例如：nltk.BigramTagger(sents, cutoff=2, backoff=t1)将会丢弃那些只看到一次或两次的上下文。</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标注生词</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0">
              <a:lnSpc>
                <a:spcPct val="90000"/>
              </a:lnSpc>
              <a:buNone/>
            </a:pPr>
            <a:r>
              <a:rPr lang="zh-CN" altLang="en-US">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标注生词</a:t>
            </a:r>
          </a:p>
          <a:p>
            <a:pPr marL="0" indent="45720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标注生词的方法仍然是回退到一个正则表达式标注器或一个默认标注器。这些都无法利用上下文。因此，如果我们的标注器遇到词 blog，训练过程中没有看到过，它会分配相同的标记，不论这个词出现的上下文是 the blog 还是 to blog。</a:t>
            </a:r>
          </a:p>
          <a:p>
            <a:pPr marL="0" indent="45720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一个有用的基于上下文标注生词的方法是限制一个标注器的词汇表为最频繁的 n 个词，使用 5.3 节中的方法替代每个其他的词为一个特殊的词 UNK。训练时，一个 unigram 标注器可能会学到 UNK 通常是一个名词。然而，n-gram 标注器会检测它的一些其他标记中的上下文。例如：如果前面的词是 to（标注为 TO），那么 UNK 可能会被标注为一个动词。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存储标注器</a:t>
            </a:r>
          </a:p>
        </p:txBody>
      </p:sp>
      <p:sp>
        <p:nvSpPr>
          <p:cNvPr id="3" name="内容占位符 2"/>
          <p:cNvSpPr>
            <a:spLocks noGrp="1"/>
          </p:cNvSpPr>
          <p:nvPr>
            <p:ph idx="1"/>
          </p:nvPr>
        </p:nvSpPr>
        <p:spPr>
          <a:xfrm>
            <a:off x="2244725" y="869315"/>
            <a:ext cx="7886700" cy="5888990"/>
          </a:xfrm>
          <a:solidFill>
            <a:schemeClr val="bg1"/>
          </a:solidFill>
        </p:spPr>
        <p:txBody>
          <a:bodyPr>
            <a:normAutofit lnSpcReduction="10000"/>
          </a:bodyPr>
          <a:lstStyle/>
          <a:p>
            <a:pPr marL="0" indent="0">
              <a:lnSpc>
                <a:spcPct val="90000"/>
              </a:lnSpc>
              <a:buNone/>
            </a:pPr>
            <a:r>
              <a:rPr lang="en-US" altLang="zh-CN">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存储标注器</a:t>
            </a:r>
          </a:p>
          <a:p>
            <a:pPr marL="0" indent="45720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在大语料库上训练一个标注器可能需要大量的时间。没有必要在每次我们需要的时候训练一个标注器，很容易将一个训练好的标注器保存到一个文件以后重复使用。让我们保存我们的标注器 t2 到文件 t2.pkl：</a:t>
            </a:r>
          </a:p>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from cPickle import dump</a:t>
            </a:r>
          </a:p>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output = open('t2.pkl', 'wb')</a:t>
            </a:r>
          </a:p>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dump(t2, output, -1)</a:t>
            </a:r>
          </a:p>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output.close()</a:t>
            </a:r>
          </a:p>
          <a:p>
            <a:pPr marL="0" indent="45720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现在，可以在一个单独的 Python 进程中载入我们保存的标注器：</a:t>
            </a:r>
          </a:p>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from cPickle import load</a:t>
            </a:r>
          </a:p>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input = open('t2.pkl', 'rb')</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存储标注器</a:t>
            </a:r>
          </a:p>
        </p:txBody>
      </p:sp>
      <p:sp>
        <p:nvSpPr>
          <p:cNvPr id="3" name="内容占位符 2"/>
          <p:cNvSpPr>
            <a:spLocks noGrp="1"/>
          </p:cNvSpPr>
          <p:nvPr>
            <p:ph idx="1"/>
          </p:nvPr>
        </p:nvSpPr>
        <p:spPr>
          <a:xfrm>
            <a:off x="2244725" y="869315"/>
            <a:ext cx="7886700" cy="5888990"/>
          </a:xfrm>
          <a:solidFill>
            <a:schemeClr val="bg1"/>
          </a:solidFill>
        </p:spPr>
        <p:txBody>
          <a:bodyPr>
            <a:normAutofit lnSpcReduction="10000"/>
          </a:bodyPr>
          <a:lstStyle/>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tagger = load(input)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input.close()</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检查它是否可以用来标注：</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text = """The board's action shows what free enterprise</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is up against in our complex maze of regulatory laws ."""</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tokens = text.split()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tagger.tag(tokens)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[('The', u'AT'), ("board's", u'NN$'), ('action', 'NN'), ('shows', u'NNS'),('what', u'WDT'), ('free', u'JJ'),('enterprise', 'NN'), ('is', u'BEZ'), ('up', u'RP'),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性能限制</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10000"/>
          </a:bodyPr>
          <a:lstStyle/>
          <a:p>
            <a:pPr marL="0" indent="0">
              <a:lnSpc>
                <a:spcPct val="100000"/>
              </a:lnSpc>
              <a:buNone/>
            </a:pPr>
            <a:r>
              <a:rPr lang="en-US" altLang="zh-CN">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性能限制</a:t>
            </a:r>
          </a:p>
          <a:p>
            <a:pPr marL="0" indent="45720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考虑一个 trigram 标注器遇到多少词性歧义的情况</a:t>
            </a:r>
            <a:r>
              <a:rPr lang="zh-CN" altLang="en-US">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from __future__ import division</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cfd = nltk.ConditionalFreqDist(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((x[1], y[1], z[0]), z[1])</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for sent in brown_tagged_sents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for x, y, z in nltk.trigrams(sent))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ambiguous_contexts = [c for c in cfd.conditions() if len(cfd[c]) &gt; 1]</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sum(cfd[c].N() for c in ambiguous_contexts) / cfd.N()</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0.049297702068029296   #</a:t>
            </a:r>
            <a:r>
              <a:rPr lang="zh-CN" altLang="zh-CN">
                <a:solidFill>
                  <a:srgbClr val="FF0000"/>
                </a:solidFill>
                <a:latin typeface="Times New Roman" panose="02020603050405020304" pitchFamily="18" charset="0"/>
                <a:ea typeface="宋体" panose="02010600030101010101" pitchFamily="2" charset="-122"/>
                <a:sym typeface="+mn-ea"/>
              </a:rPr>
              <a:t>第一种</a:t>
            </a:r>
            <a:r>
              <a:rPr lang="zh-CN" altLang="en-US">
                <a:solidFill>
                  <a:srgbClr val="FF0000"/>
                </a:solidFill>
                <a:latin typeface="Times New Roman" panose="02020603050405020304" pitchFamily="18" charset="0"/>
                <a:ea typeface="宋体" panose="02010600030101010101" pitchFamily="2" charset="-122"/>
                <a:sym typeface="+mn-ea"/>
              </a:rPr>
              <a:t>研究它错误的</a:t>
            </a:r>
            <a:r>
              <a:rPr lang="zh-CN" altLang="zh-CN">
                <a:solidFill>
                  <a:srgbClr val="FF0000"/>
                </a:solidFill>
                <a:latin typeface="Times New Roman" panose="02020603050405020304" pitchFamily="18" charset="0"/>
                <a:ea typeface="宋体" panose="02010600030101010101" pitchFamily="2" charset="-122"/>
                <a:sym typeface="+mn-ea"/>
              </a:rPr>
              <a:t>方法</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从结果可知，1/20 的 trigrams 是有歧义的。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存储标注器</a:t>
            </a:r>
            <a:endParaRPr>
              <a:sym typeface="+mn-ea"/>
            </a:endParaRPr>
          </a:p>
        </p:txBody>
      </p:sp>
      <p:sp>
        <p:nvSpPr>
          <p:cNvPr id="3" name="内容占位符 2"/>
          <p:cNvSpPr>
            <a:spLocks noGrp="1"/>
          </p:cNvSpPr>
          <p:nvPr>
            <p:ph idx="1"/>
          </p:nvPr>
        </p:nvSpPr>
        <p:spPr>
          <a:xfrm>
            <a:off x="637310" y="1266478"/>
            <a:ext cx="10917380" cy="4607849"/>
          </a:xfrm>
          <a:solidFill>
            <a:schemeClr val="bg1"/>
          </a:solidFill>
        </p:spPr>
        <p:txBody>
          <a:bodyPr>
            <a:noAutofit/>
          </a:bodyPr>
          <a:lstStyle/>
          <a:p>
            <a:pPr marL="0" indent="457200">
              <a:lnSpc>
                <a:spcPct val="10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给定当前单词及其前两个标记，根据训练数据，在5％的情况中，有一个以上的标记可能合理地分配给当前词。假设我们总是挑选在这种含糊不清的上下文中最有可能的标记，可以得出 trigram 标注器性能的一个下界。</a:t>
            </a:r>
          </a:p>
          <a:p>
            <a:pPr marL="0" indent="457200">
              <a:lnSpc>
                <a:spcPct val="100000"/>
              </a:lnSpc>
              <a:buNone/>
            </a:pPr>
            <a:r>
              <a:rPr lang="zh-CN" altLang="en-US" sz="2400" dirty="0">
                <a:solidFill>
                  <a:srgbClr val="FF0000"/>
                </a:solidFill>
                <a:latin typeface="Times New Roman" panose="02020603050405020304" pitchFamily="18" charset="0"/>
                <a:ea typeface="宋体" panose="02010600030101010101" pitchFamily="2" charset="-122"/>
                <a:sym typeface="+mn-ea"/>
              </a:rPr>
              <a:t>调查标注器性能是另一种研究它错误的方法。</a:t>
            </a: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有些标记可能会比别的更难分配，可能需要专门对这些数据进行预处理或后处理。一个方便的方式查看标注错误是混淆矩阵。它用图表表示期望的标记（黄金标准）与实际由标注器产生的标记：</a:t>
            </a:r>
          </a:p>
          <a:p>
            <a:pPr marL="0" indent="0">
              <a:lnSpc>
                <a:spcPct val="9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&gt;&gt;&gt; test_tags = [tag for sent in brown.sents(categories='editorial')</a:t>
            </a:r>
          </a:p>
          <a:p>
            <a:pPr marL="0" indent="0">
              <a:lnSpc>
                <a:spcPct val="9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                       for (word, tag) in t2.tag(sent)]</a:t>
            </a:r>
          </a:p>
          <a:p>
            <a:pPr marL="0" indent="0">
              <a:lnSpc>
                <a:spcPct val="9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&gt;&gt;&gt; gold_tags = [tag for (word, tag) in brown.tagged_words(categories='editorial')]</a:t>
            </a:r>
          </a:p>
          <a:p>
            <a:pPr marL="0" indent="0">
              <a:lnSpc>
                <a:spcPct val="9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&gt;&gt;&gt; print nltk.ConfusionMatrix(gold, test)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跨句子边界标注</a:t>
            </a:r>
          </a:p>
        </p:txBody>
      </p:sp>
      <p:sp>
        <p:nvSpPr>
          <p:cNvPr id="3" name="内容占位符 2"/>
          <p:cNvSpPr>
            <a:spLocks noGrp="1"/>
          </p:cNvSpPr>
          <p:nvPr>
            <p:ph idx="1"/>
          </p:nvPr>
        </p:nvSpPr>
        <p:spPr>
          <a:xfrm>
            <a:off x="1117600" y="1201824"/>
            <a:ext cx="10317018" cy="5180503"/>
          </a:xfrm>
          <a:solidFill>
            <a:schemeClr val="bg1"/>
          </a:solidFill>
        </p:spPr>
        <p:txBody>
          <a:bodyPr>
            <a:normAutofit/>
          </a:bodyPr>
          <a:lstStyle/>
          <a:p>
            <a:pPr marL="0" indent="0">
              <a:lnSpc>
                <a:spcPct val="90000"/>
              </a:lnSpc>
              <a:buNone/>
            </a:pPr>
            <a:r>
              <a:rPr lang="en-US" altLang="zh-CN" sz="2400" dirty="0" err="1">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跨句子边界标注</a:t>
            </a:r>
            <a:endParaRPr lang="en-US" altLang="zh-CN" sz="2400" dirty="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endParaRPr>
          </a:p>
          <a:p>
            <a:pPr marL="0" indent="457200">
              <a:lnSpc>
                <a:spcPct val="10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n-gram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标注器使用最近的标记作为为当前的词选择标记的指导。当标记一个句子的第一个词时，trigram</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标注器将使用前面两个标识符的词性标记，这通常会是前面句子的最后一个词和句子结尾的标点符号。然而，在前一句结尾的词的类别与下一句的开头的通常没有关系。</a:t>
            </a:r>
          </a:p>
          <a:p>
            <a:pPr marL="0" indent="457200">
              <a:lnSpc>
                <a:spcPct val="10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为了应对这种情况，可以使用已标注句子的链表来训练、运行和评估标注器，如例5-5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所示</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p>
          <a:p>
            <a:pPr marL="0" indent="0">
              <a:lnSpc>
                <a:spcPct val="9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例 5-5.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句子层面的</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N-gram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标注</a:t>
            </a:r>
            <a:endParaRPr lang="en-US" altLang="zh-CN" sz="2400" dirty="0">
              <a:solidFill>
                <a:schemeClr val="tx1">
                  <a:lumMod val="50000"/>
                </a:schemeClr>
              </a:solidFill>
              <a:latin typeface="Times New Roman" panose="02020603050405020304" pitchFamily="18" charset="0"/>
              <a:ea typeface="宋体" panose="02010600030101010101" pitchFamily="2" charset="-122"/>
              <a:sym typeface="+mn-ea"/>
            </a:endParaRPr>
          </a:p>
          <a:p>
            <a:pPr marL="0" indent="0">
              <a:lnSpc>
                <a:spcPct val="9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&gt;&gt;&gt;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brown_tagged_sents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brown.tagged_sents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(categories='news')</a:t>
            </a:r>
          </a:p>
          <a:p>
            <a:pPr marL="0" indent="0">
              <a:lnSpc>
                <a:spcPct val="9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&gt;&gt;&gt;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brown_sents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brown.sents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(categories='news')</a:t>
            </a:r>
          </a:p>
          <a:p>
            <a:pPr marL="0" indent="0">
              <a:lnSpc>
                <a:spcPct val="9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&gt;&gt;&gt; size = int(</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len</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brown_tagged_sents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 0.9)</a:t>
            </a:r>
          </a:p>
          <a:p>
            <a:pPr marL="0" indent="0">
              <a:lnSpc>
                <a:spcPct val="90000"/>
              </a:lnSpc>
              <a:buNone/>
            </a:pP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&gt;&gt;&gt;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train_sents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 = </a:t>
            </a:r>
            <a:r>
              <a:rPr lang="en-US" altLang="zh-CN" sz="2400" dirty="0" err="1">
                <a:solidFill>
                  <a:schemeClr val="tx1">
                    <a:lumMod val="50000"/>
                  </a:schemeClr>
                </a:solidFill>
                <a:latin typeface="Times New Roman" panose="02020603050405020304" pitchFamily="18" charset="0"/>
                <a:ea typeface="宋体" panose="02010600030101010101" pitchFamily="2" charset="-122"/>
                <a:sym typeface="+mn-ea"/>
              </a:rPr>
              <a:t>brown_tagged_sents</a:t>
            </a:r>
            <a:r>
              <a:rPr lang="en-US" altLang="zh-CN" sz="2400" dirty="0">
                <a:solidFill>
                  <a:schemeClr val="tx1">
                    <a:lumMod val="50000"/>
                  </a:schemeClr>
                </a:solidFill>
                <a:latin typeface="Times New Roman" panose="02020603050405020304" pitchFamily="18" charset="0"/>
                <a:ea typeface="宋体" panose="02010600030101010101" pitchFamily="2" charset="-122"/>
                <a:sym typeface="+mn-ea"/>
              </a:rPr>
              <a:t>[:size]</a:t>
            </a:r>
          </a:p>
          <a:p>
            <a:pPr marL="0" indent="0">
              <a:lnSpc>
                <a:spcPct val="90000"/>
              </a:lnSpc>
              <a:buNone/>
            </a:pPr>
            <a:endParaRPr lang="en-US" altLang="zh-CN" dirty="0">
              <a:solidFill>
                <a:schemeClr val="tx1">
                  <a:lumMod val="50000"/>
                </a:schemeClr>
              </a:solidFill>
              <a:latin typeface="Times New Roman" panose="02020603050405020304" pitchFamily="18" charset="0"/>
              <a:ea typeface="宋体" panose="02010600030101010101" pitchFamily="2"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5.5 </a:t>
            </a:r>
            <a:r>
              <a:rPr lang="en-US" altLang="zh-CN">
                <a:sym typeface="+mn-ea"/>
              </a:rPr>
              <a:t>N-gram</a:t>
            </a:r>
            <a:r>
              <a:rPr lang="zh-CN" altLang="en-US">
                <a:sym typeface="+mn-ea"/>
              </a:rPr>
              <a:t>标注</a:t>
            </a:r>
            <a:r>
              <a:rPr lang="en-US" altLang="zh-CN">
                <a:sym typeface="+mn-ea"/>
              </a:rPr>
              <a:t>-</a:t>
            </a:r>
            <a:r>
              <a:rPr lang="zh-CN" altLang="en-US">
                <a:sym typeface="+mn-ea"/>
              </a:rPr>
              <a:t>跨句子边界标注</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test_sents = brown_tagged_sents[size:]</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t0 = nltk.DefaultTagger('NN')</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t1 = nltk.UnigramTagger(train_sents, backoff=t0)</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t2 = nltk.BigramTagger(train_sents, backoff=t1)</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t2.evaluate(test_sents)</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0.844911791089405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94311"/>
            <a:ext cx="7886700" cy="766445"/>
          </a:xfrm>
        </p:spPr>
        <p:txBody>
          <a:bodyPr>
            <a:normAutofit/>
          </a:bodyPr>
          <a:lstStyle/>
          <a:p>
            <a:r>
              <a:rPr lang="en-US" altLang="zh-CN">
                <a:sym typeface="+mn-ea"/>
              </a:rPr>
              <a:t>5.1</a:t>
            </a:r>
            <a:r>
              <a:rPr lang="zh-CN" altLang="en-US">
                <a:sym typeface="+mn-ea"/>
              </a:rPr>
              <a:t> 使用词性标注器</a:t>
            </a:r>
            <a:endParaRPr lang="zh-CN" altLang="en-US"/>
          </a:p>
        </p:txBody>
      </p:sp>
      <p:sp>
        <p:nvSpPr>
          <p:cNvPr id="3" name="内容占位符 2"/>
          <p:cNvSpPr>
            <a:spLocks noGrp="1"/>
          </p:cNvSpPr>
          <p:nvPr>
            <p:ph idx="1"/>
          </p:nvPr>
        </p:nvSpPr>
        <p:spPr>
          <a:xfrm>
            <a:off x="2152650" y="960755"/>
            <a:ext cx="7886700" cy="5648960"/>
          </a:xfrm>
          <a:solidFill>
            <a:schemeClr val="bg2"/>
          </a:solidFill>
        </p:spPr>
        <p:txBody>
          <a:bodyPr>
            <a:normAutofit fontScale="85000" lnSpcReduction="20000"/>
          </a:bodyPr>
          <a:lstStyle/>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text.similar('bought')</a:t>
            </a:r>
            <a:endParaRPr lang="en-US" altLang="zh-CN">
              <a:solidFill>
                <a:schemeClr val="tx1">
                  <a:lumMod val="50000"/>
                </a:schemeClr>
              </a:solidFill>
              <a:latin typeface="Times New Roman" panose="02020603050405020304" pitchFamily="18" charset="0"/>
              <a:ea typeface="宋体" panose="02010600030101010101" pitchFamily="2" charset="-122"/>
            </a:endParaRPr>
          </a:p>
          <a:p>
            <a:pPr marL="0" indent="0">
              <a:lnSpc>
                <a:spcPct val="9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made said put done seen had found left given heard brought got been was set told took in felt that</a:t>
            </a: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text.similar('over')</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in on to of and for with from at by that into as up out down through is all about</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text.similar('the')</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a his this their its her an that our any all one these my in your no some other and</a:t>
            </a:r>
          </a:p>
          <a:p>
            <a:pPr marL="0" indent="45720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搜索 woman 找到名词；搜索 bought 找到的大部分是动词；搜索 over 一般会找到介词；搜索 the 找到几个限定词。一个标注器能够正确识别一个句子的上下文中的这些词的标记。一个标注器也可以为我们对未知词的认识过程建模；例如：我们可以根据词根 scrobble猜测 scrobbling 可能是一个动词，并有可能发生在 he was scrobbling 这样的上下文中。</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5.6 </a:t>
            </a:r>
            <a:r>
              <a:rPr lang="zh-CN" altLang="en-US">
                <a:sym typeface="+mn-ea"/>
              </a:rPr>
              <a:t>基于转换的标注</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20000"/>
          </a:bodyPr>
          <a:lstStyle/>
          <a:p>
            <a:pPr marL="0" indent="457200">
              <a:lnSpc>
                <a:spcPct val="110000"/>
              </a:lnSpc>
              <a:buNone/>
            </a:pPr>
            <a:r>
              <a:rPr lang="en-US" altLang="zh-CN" b="1" dirty="0">
                <a:solidFill>
                  <a:schemeClr val="tx1">
                    <a:lumMod val="50000"/>
                  </a:schemeClr>
                </a:solidFill>
                <a:latin typeface="宋体" panose="02010600030101010101" pitchFamily="2" charset="-122"/>
                <a:ea typeface="宋体" panose="02010600030101010101" pitchFamily="2" charset="-122"/>
                <a:sym typeface="+mn-ea"/>
              </a:rPr>
              <a:t>N</a:t>
            </a:r>
            <a:r>
              <a:rPr lang="zh-CN" altLang="en-US" b="1" dirty="0">
                <a:solidFill>
                  <a:schemeClr val="tx1">
                    <a:lumMod val="50000"/>
                  </a:schemeClr>
                </a:solidFill>
                <a:latin typeface="宋体" panose="02010600030101010101" pitchFamily="2" charset="-122"/>
                <a:ea typeface="宋体" panose="02010600030101010101" pitchFamily="2" charset="-122"/>
                <a:sym typeface="+mn-ea"/>
              </a:rPr>
              <a:t>-gram 标注器的一个潜在的问题是它们的 n-gram 表的大小（或语言模型）。</a:t>
            </a:r>
            <a:r>
              <a:rPr lang="zh-CN" altLang="en-US" dirty="0">
                <a:solidFill>
                  <a:schemeClr val="tx1">
                    <a:lumMod val="50000"/>
                  </a:schemeClr>
                </a:solidFill>
                <a:latin typeface="宋体" panose="02010600030101010101" pitchFamily="2" charset="-122"/>
                <a:ea typeface="宋体" panose="02010600030101010101" pitchFamily="2" charset="-122"/>
                <a:sym typeface="+mn-ea"/>
              </a:rPr>
              <a:t>使用回退标注器的 n-gram 标注器可能存储 trigram 和 bigram 表，这是很大的稀疏阵列，可能有数亿条条目。</a:t>
            </a:r>
          </a:p>
          <a:p>
            <a:pPr marL="0" indent="457200">
              <a:lnSpc>
                <a:spcPct val="110000"/>
              </a:lnSpc>
              <a:buNone/>
            </a:pPr>
            <a:r>
              <a:rPr lang="zh-CN" altLang="en-US" b="1" dirty="0">
                <a:solidFill>
                  <a:schemeClr val="tx1">
                    <a:lumMod val="50000"/>
                  </a:schemeClr>
                </a:solidFill>
                <a:latin typeface="宋体" panose="02010600030101010101" pitchFamily="2" charset="-122"/>
                <a:ea typeface="宋体" panose="02010600030101010101" pitchFamily="2" charset="-122"/>
                <a:sym typeface="+mn-ea"/>
              </a:rPr>
              <a:t>第二个问题是关于上下文的。</a:t>
            </a:r>
            <a:r>
              <a:rPr lang="zh-CN" altLang="en-US" dirty="0">
                <a:solidFill>
                  <a:schemeClr val="tx1">
                    <a:lumMod val="50000"/>
                  </a:schemeClr>
                </a:solidFill>
                <a:latin typeface="宋体" panose="02010600030101010101" pitchFamily="2" charset="-122"/>
                <a:ea typeface="宋体" panose="02010600030101010101" pitchFamily="2" charset="-122"/>
                <a:sym typeface="+mn-ea"/>
              </a:rPr>
              <a:t>n-gram 标注器从前面的上下文中获得的唯一的信息是标记，n-gram 模型使用上下文中的词的其他特征为条件是不切实际的。</a:t>
            </a:r>
          </a:p>
          <a:p>
            <a:pPr marL="0" indent="457200">
              <a:lnSpc>
                <a:spcPct val="110000"/>
              </a:lnSpc>
              <a:buNone/>
            </a:pPr>
            <a:r>
              <a:rPr lang="zh-CN" altLang="en-US" b="1" dirty="0">
                <a:solidFill>
                  <a:schemeClr val="tx1">
                    <a:lumMod val="50000"/>
                  </a:schemeClr>
                </a:solidFill>
                <a:latin typeface="宋体" panose="02010600030101010101" pitchFamily="2" charset="-122"/>
                <a:ea typeface="宋体" panose="02010600030101010101" pitchFamily="2" charset="-122"/>
                <a:sym typeface="+mn-ea"/>
              </a:rPr>
              <a:t>Brill标注</a:t>
            </a:r>
            <a:r>
              <a:rPr lang="zh-CN" altLang="en-US" dirty="0">
                <a:solidFill>
                  <a:schemeClr val="tx1">
                    <a:lumMod val="50000"/>
                  </a:schemeClr>
                </a:solidFill>
                <a:latin typeface="宋体" panose="02010600030101010101" pitchFamily="2" charset="-122"/>
                <a:ea typeface="宋体" panose="02010600030101010101" pitchFamily="2" charset="-122"/>
                <a:sym typeface="+mn-ea"/>
              </a:rPr>
              <a:t>是一种归纳标注方法，它的性能很好，也是一种基于转换的学习：猜每个词的标记，然后返回和修复错误的。在这种方式中，Brill 标注器陆续将一个不良标注的文本转换成一个更好的。与 n-gram 标注一样，这是有监督的学习方法，因为我们需要已标注的训练数据来评估标注器的猜测是否是一个错误。然而，不像 n-gram 标注，它不计数观察结果，只编制一个转换修正规则链表。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5.6 </a:t>
            </a:r>
            <a:r>
              <a:rPr lang="zh-CN" altLang="en-US">
                <a:sym typeface="+mn-ea"/>
              </a:rPr>
              <a:t>基于转换的标注</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457200">
              <a:lnSpc>
                <a:spcPct val="100000"/>
              </a:lnSpc>
              <a:buNone/>
            </a:pPr>
            <a:r>
              <a:rPr lang="zh-CN" altLang="en-US">
                <a:solidFill>
                  <a:schemeClr val="tx1">
                    <a:lumMod val="50000"/>
                  </a:schemeClr>
                </a:solidFill>
                <a:ea typeface="宋体" panose="02010600030101010101" pitchFamily="2" charset="-122"/>
                <a:sym typeface="+mn-ea"/>
              </a:rPr>
              <a:t>Brill 标注的想法：以大笔画开始，然后修复细节，一点点的细致的改变。如下例：</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(1) The President said he will ask Congress to increase grants to states for vocatioal rehabilitation.（总统表示：他将要求国会增加拨款给各州用于职业康复。）</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研究两个规则的运作：</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（a）当前面的词是 TO 时，替换 NN 为 VB；</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（b）当下一个标记是 NNS 时，替换 TO 为 IN。</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下表说明了这一过程，首先使用 unigram 标注器标注，然后运用规则修正错误。</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5.6 </a:t>
            </a:r>
            <a:r>
              <a:rPr lang="zh-CN" altLang="en-US">
                <a:sym typeface="+mn-ea"/>
              </a:rPr>
              <a:t>基于转换的标注</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0">
              <a:lnSpc>
                <a:spcPct val="90000"/>
              </a:lnSpc>
              <a:buNone/>
            </a:pPr>
            <a:r>
              <a:rPr lang="zh-CN" altLang="en-US" sz="2300">
                <a:solidFill>
                  <a:schemeClr val="tx1">
                    <a:lumMod val="50000"/>
                  </a:schemeClr>
                </a:solidFill>
                <a:ea typeface="宋体" panose="02010600030101010101" pitchFamily="2" charset="-122"/>
                <a:sym typeface="+mn-ea"/>
              </a:rPr>
              <a:t>Brill 标注的步骤</a:t>
            </a:r>
          </a:p>
          <a:p>
            <a:pPr marL="0" indent="0">
              <a:lnSpc>
                <a:spcPct val="90000"/>
              </a:lnSpc>
              <a:buNone/>
            </a:pPr>
            <a:endParaRPr lang="zh-CN" altLang="en-US" sz="2300">
              <a:solidFill>
                <a:schemeClr val="tx1">
                  <a:lumMod val="50000"/>
                </a:schemeClr>
              </a:solidFill>
              <a:ea typeface="宋体" panose="02010600030101010101" pitchFamily="2" charset="-122"/>
              <a:sym typeface="+mn-ea"/>
            </a:endParaRPr>
          </a:p>
          <a:p>
            <a:pPr marL="0" indent="0">
              <a:lnSpc>
                <a:spcPct val="90000"/>
              </a:lnSpc>
              <a:buNone/>
            </a:pPr>
            <a:endParaRPr lang="zh-CN" altLang="en-US" sz="2300">
              <a:solidFill>
                <a:schemeClr val="tx1">
                  <a:lumMod val="50000"/>
                </a:schemeClr>
              </a:solidFill>
              <a:ea typeface="宋体" panose="02010600030101010101" pitchFamily="2" charset="-122"/>
              <a:sym typeface="+mn-ea"/>
            </a:endParaRPr>
          </a:p>
          <a:p>
            <a:pPr marL="0" indent="0">
              <a:lnSpc>
                <a:spcPct val="90000"/>
              </a:lnSpc>
              <a:buNone/>
            </a:pPr>
            <a:endParaRPr lang="zh-CN" altLang="en-US" sz="2300">
              <a:solidFill>
                <a:schemeClr val="tx1">
                  <a:lumMod val="50000"/>
                </a:schemeClr>
              </a:solidFill>
              <a:ea typeface="宋体" panose="02010600030101010101" pitchFamily="2" charset="-122"/>
              <a:sym typeface="+mn-ea"/>
            </a:endParaRPr>
          </a:p>
          <a:p>
            <a:pPr marL="0" indent="0">
              <a:lnSpc>
                <a:spcPct val="90000"/>
              </a:lnSpc>
              <a:buNone/>
            </a:pPr>
            <a:endParaRPr lang="zh-CN" altLang="en-US" sz="2300">
              <a:solidFill>
                <a:schemeClr val="tx1">
                  <a:lumMod val="50000"/>
                </a:schemeClr>
              </a:solidFill>
              <a:ea typeface="宋体" panose="02010600030101010101" pitchFamily="2" charset="-122"/>
              <a:sym typeface="+mn-ea"/>
            </a:endParaRPr>
          </a:p>
          <a:p>
            <a:pPr marL="0" indent="0">
              <a:lnSpc>
                <a:spcPct val="90000"/>
              </a:lnSpc>
              <a:buNone/>
            </a:pPr>
            <a:endParaRPr lang="zh-CN" altLang="en-US" sz="2300">
              <a:solidFill>
                <a:schemeClr val="tx1">
                  <a:lumMod val="50000"/>
                </a:schemeClr>
              </a:solidFill>
              <a:ea typeface="宋体" panose="02010600030101010101" pitchFamily="2" charset="-122"/>
              <a:sym typeface="+mn-ea"/>
            </a:endParaRPr>
          </a:p>
          <a:p>
            <a:pPr marL="0" indent="0">
              <a:lnSpc>
                <a:spcPct val="90000"/>
              </a:lnSpc>
              <a:buNone/>
            </a:pPr>
            <a:endParaRPr lang="zh-CN" altLang="en-US" sz="2300">
              <a:solidFill>
                <a:schemeClr val="tx1">
                  <a:lumMod val="50000"/>
                </a:schemeClr>
              </a:solidFill>
              <a:ea typeface="宋体" panose="02010600030101010101" pitchFamily="2" charset="-122"/>
              <a:sym typeface="+mn-ea"/>
            </a:endParaRPr>
          </a:p>
          <a:p>
            <a:pPr marL="0" indent="457200">
              <a:lnSpc>
                <a:spcPct val="100000"/>
              </a:lnSpc>
              <a:buNone/>
            </a:pPr>
            <a:r>
              <a:rPr lang="zh-CN" altLang="en-US" sz="2300">
                <a:solidFill>
                  <a:schemeClr val="tx1">
                    <a:lumMod val="50000"/>
                  </a:schemeClr>
                </a:solidFill>
                <a:ea typeface="宋体" panose="02010600030101010101" pitchFamily="2" charset="-122"/>
                <a:sym typeface="+mn-ea"/>
              </a:rPr>
              <a:t>在此表中，可以看到两个规则。所有这些规则由以下形式的模板产生：“在上下文 C 中替换 T1 为 T2。”典型的上下文是之前或之后的词的内容或标记，或者当前词的两到三个词范围内出现的一个特定标记。在其训练阶段，T1，T2 和 C 的标注器猜测值创造出数以千计的候选规则。每一条规则都根据其净收益打分：它修正的不正确标记的数目减去它错误修改的正确标记的数目。</a:t>
            </a:r>
          </a:p>
          <a:p>
            <a:pPr marL="0" indent="0">
              <a:lnSpc>
                <a:spcPct val="90000"/>
              </a:lnSpc>
              <a:buNone/>
            </a:pPr>
            <a:endParaRPr lang="zh-CN" altLang="en-US" sz="2300">
              <a:solidFill>
                <a:schemeClr val="tx1">
                  <a:lumMod val="50000"/>
                </a:schemeClr>
              </a:solidFill>
              <a:ea typeface="宋体" panose="02010600030101010101" pitchFamily="2" charset="-122"/>
              <a:sym typeface="+mn-ea"/>
            </a:endParaRPr>
          </a:p>
        </p:txBody>
      </p:sp>
      <p:graphicFrame>
        <p:nvGraphicFramePr>
          <p:cNvPr id="4" name="表格 3"/>
          <p:cNvGraphicFramePr/>
          <p:nvPr/>
        </p:nvGraphicFramePr>
        <p:xfrm>
          <a:off x="2290445" y="1311910"/>
          <a:ext cx="7795260" cy="2293620"/>
        </p:xfrm>
        <a:graphic>
          <a:graphicData uri="http://schemas.openxmlformats.org/drawingml/2006/table">
            <a:tbl>
              <a:tblPr firstRow="1" bandRow="1">
                <a:tableStyleId>{5C22544A-7EE6-4342-B048-85BDC9FD1C3A}</a:tableStyleId>
              </a:tblPr>
              <a:tblGrid>
                <a:gridCol w="1010920">
                  <a:extLst>
                    <a:ext uri="{9D8B030D-6E8A-4147-A177-3AD203B41FA5}">
                      <a16:colId xmlns:a16="http://schemas.microsoft.com/office/drawing/2014/main" val="20000"/>
                    </a:ext>
                  </a:extLst>
                </a:gridCol>
                <a:gridCol w="445770">
                  <a:extLst>
                    <a:ext uri="{9D8B030D-6E8A-4147-A177-3AD203B41FA5}">
                      <a16:colId xmlns:a16="http://schemas.microsoft.com/office/drawing/2014/main" val="20001"/>
                    </a:ext>
                  </a:extLst>
                </a:gridCol>
                <a:gridCol w="1022985">
                  <a:extLst>
                    <a:ext uri="{9D8B030D-6E8A-4147-A177-3AD203B41FA5}">
                      <a16:colId xmlns:a16="http://schemas.microsoft.com/office/drawing/2014/main" val="20002"/>
                    </a:ext>
                  </a:extLst>
                </a:gridCol>
                <a:gridCol w="802005">
                  <a:extLst>
                    <a:ext uri="{9D8B030D-6E8A-4147-A177-3AD203B41FA5}">
                      <a16:colId xmlns:a16="http://schemas.microsoft.com/office/drawing/2014/main" val="20003"/>
                    </a:ext>
                  </a:extLst>
                </a:gridCol>
                <a:gridCol w="443865">
                  <a:extLst>
                    <a:ext uri="{9D8B030D-6E8A-4147-A177-3AD203B41FA5}">
                      <a16:colId xmlns:a16="http://schemas.microsoft.com/office/drawing/2014/main" val="20004"/>
                    </a:ext>
                  </a:extLst>
                </a:gridCol>
                <a:gridCol w="799465">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1339850">
                  <a:extLst>
                    <a:ext uri="{9D8B030D-6E8A-4147-A177-3AD203B41FA5}">
                      <a16:colId xmlns:a16="http://schemas.microsoft.com/office/drawing/2014/main" val="20007"/>
                    </a:ext>
                  </a:extLst>
                </a:gridCol>
                <a:gridCol w="1498600">
                  <a:extLst>
                    <a:ext uri="{9D8B030D-6E8A-4147-A177-3AD203B41FA5}">
                      <a16:colId xmlns:a16="http://schemas.microsoft.com/office/drawing/2014/main" val="20008"/>
                    </a:ext>
                  </a:extLst>
                </a:gridCol>
              </a:tblGrid>
              <a:tr h="381000">
                <a:tc>
                  <a:txBody>
                    <a:bodyPr/>
                    <a:lstStyle/>
                    <a:p>
                      <a:pPr>
                        <a:buNone/>
                      </a:pPr>
                      <a:r>
                        <a:rPr lang="zh-CN" altLang="en-US" sz="1700" b="1"/>
                        <a:t>Phrase</a:t>
                      </a:r>
                    </a:p>
                  </a:txBody>
                  <a:tcPr marL="46990" marR="46990" marT="46990" marB="46990"/>
                </a:tc>
                <a:tc>
                  <a:txBody>
                    <a:bodyPr/>
                    <a:lstStyle/>
                    <a:p>
                      <a:pPr>
                        <a:buNone/>
                      </a:pPr>
                      <a:r>
                        <a:rPr lang="zh-CN" altLang="en-US" sz="1700"/>
                        <a:t>to      </a:t>
                      </a:r>
                    </a:p>
                  </a:txBody>
                  <a:tcPr marL="46990" marR="46990" marT="46990" marB="46990"/>
                </a:tc>
                <a:tc>
                  <a:txBody>
                    <a:bodyPr/>
                    <a:lstStyle/>
                    <a:p>
                      <a:pPr>
                        <a:buNone/>
                      </a:pPr>
                      <a:r>
                        <a:rPr lang="zh-CN" altLang="en-US" sz="1700">
                          <a:sym typeface="+mn-ea"/>
                        </a:rPr>
                        <a:t>increase </a:t>
                      </a:r>
                    </a:p>
                  </a:txBody>
                  <a:tcPr marL="46990" marR="46990" marT="46990" marB="46990"/>
                </a:tc>
                <a:tc>
                  <a:txBody>
                    <a:bodyPr/>
                    <a:lstStyle/>
                    <a:p>
                      <a:pPr>
                        <a:buNone/>
                      </a:pPr>
                      <a:r>
                        <a:rPr lang="zh-CN" altLang="en-US" sz="1700">
                          <a:sym typeface="+mn-ea"/>
                        </a:rPr>
                        <a:t>grants</a:t>
                      </a:r>
                    </a:p>
                  </a:txBody>
                  <a:tcPr marL="46990" marR="46990" marT="46990" marB="46990"/>
                </a:tc>
                <a:tc>
                  <a:txBody>
                    <a:bodyPr/>
                    <a:lstStyle/>
                    <a:p>
                      <a:pPr>
                        <a:buNone/>
                      </a:pPr>
                      <a:r>
                        <a:rPr lang="zh-CN" altLang="en-US" sz="1700">
                          <a:sym typeface="+mn-ea"/>
                        </a:rPr>
                        <a:t>to</a:t>
                      </a:r>
                    </a:p>
                  </a:txBody>
                  <a:tcPr marL="46990" marR="46990" marT="46990" marB="46990"/>
                </a:tc>
                <a:tc>
                  <a:txBody>
                    <a:bodyPr/>
                    <a:lstStyle/>
                    <a:p>
                      <a:pPr>
                        <a:buNone/>
                      </a:pPr>
                      <a:r>
                        <a:rPr lang="zh-CN" altLang="en-US" sz="1700">
                          <a:sym typeface="+mn-ea"/>
                        </a:rPr>
                        <a:t>states</a:t>
                      </a:r>
                    </a:p>
                  </a:txBody>
                  <a:tcPr marL="46990" marR="46990" marT="46990" marB="46990"/>
                </a:tc>
                <a:tc>
                  <a:txBody>
                    <a:bodyPr/>
                    <a:lstStyle/>
                    <a:p>
                      <a:pPr>
                        <a:buNone/>
                      </a:pPr>
                      <a:r>
                        <a:rPr lang="zh-CN" altLang="en-US" sz="1700">
                          <a:sym typeface="+mn-ea"/>
                        </a:rPr>
                        <a:t>for</a:t>
                      </a:r>
                    </a:p>
                  </a:txBody>
                  <a:tcPr marL="46990" marR="46990" marT="46990" marB="46990"/>
                </a:tc>
                <a:tc>
                  <a:txBody>
                    <a:bodyPr/>
                    <a:lstStyle/>
                    <a:p>
                      <a:pPr>
                        <a:buNone/>
                      </a:pPr>
                      <a:r>
                        <a:rPr lang="zh-CN" altLang="en-US" sz="1700">
                          <a:sym typeface="+mn-ea"/>
                        </a:rPr>
                        <a:t>vocational</a:t>
                      </a:r>
                    </a:p>
                  </a:txBody>
                  <a:tcPr marL="46990" marR="46990" marT="46990" marB="46990"/>
                </a:tc>
                <a:tc>
                  <a:txBody>
                    <a:bodyPr/>
                    <a:lstStyle/>
                    <a:p>
                      <a:pPr>
                        <a:buNone/>
                      </a:pPr>
                      <a:r>
                        <a:rPr lang="zh-CN" altLang="en-US" sz="1700">
                          <a:sym typeface="+mn-ea"/>
                        </a:rPr>
                        <a:t>rehabilitation</a:t>
                      </a:r>
                    </a:p>
                  </a:txBody>
                  <a:tcPr marL="46990" marR="46990" marT="46990" marB="46990"/>
                </a:tc>
                <a:extLst>
                  <a:ext uri="{0D108BD9-81ED-4DB2-BD59-A6C34878D82A}">
                    <a16:rowId xmlns:a16="http://schemas.microsoft.com/office/drawing/2014/main" val="10000"/>
                  </a:ext>
                </a:extLst>
              </a:tr>
              <a:tr h="392430">
                <a:tc>
                  <a:txBody>
                    <a:bodyPr/>
                    <a:lstStyle/>
                    <a:p>
                      <a:pPr>
                        <a:buNone/>
                      </a:pPr>
                      <a:r>
                        <a:rPr lang="en-US" altLang="zh-CN" sz="1700" b="1"/>
                        <a:t>Unigram</a:t>
                      </a:r>
                    </a:p>
                  </a:txBody>
                  <a:tcPr marL="46990" marR="46990" marT="46990" marB="46990"/>
                </a:tc>
                <a:tc>
                  <a:txBody>
                    <a:bodyPr/>
                    <a:lstStyle/>
                    <a:p>
                      <a:pPr>
                        <a:buNone/>
                      </a:pPr>
                      <a:r>
                        <a:rPr lang="en-US" altLang="zh-CN" sz="1700"/>
                        <a:t>TO</a:t>
                      </a:r>
                    </a:p>
                  </a:txBody>
                  <a:tcPr marL="46990" marR="46990" marT="46990" marB="46990"/>
                </a:tc>
                <a:tc>
                  <a:txBody>
                    <a:bodyPr/>
                    <a:lstStyle/>
                    <a:p>
                      <a:pPr>
                        <a:buNone/>
                      </a:pPr>
                      <a:r>
                        <a:rPr lang="en-US" altLang="zh-CN" sz="1700"/>
                        <a:t>NN</a:t>
                      </a:r>
                    </a:p>
                  </a:txBody>
                  <a:tcPr marL="46990" marR="46990" marT="46990" marB="46990"/>
                </a:tc>
                <a:tc>
                  <a:txBody>
                    <a:bodyPr/>
                    <a:lstStyle/>
                    <a:p>
                      <a:pPr>
                        <a:buNone/>
                      </a:pPr>
                      <a:r>
                        <a:rPr lang="en-US" altLang="zh-CN" sz="1700"/>
                        <a:t>NNS</a:t>
                      </a:r>
                    </a:p>
                  </a:txBody>
                  <a:tcPr marL="46990" marR="46990" marT="46990" marB="46990"/>
                </a:tc>
                <a:tc>
                  <a:txBody>
                    <a:bodyPr/>
                    <a:lstStyle/>
                    <a:p>
                      <a:pPr>
                        <a:buNone/>
                      </a:pPr>
                      <a:r>
                        <a:rPr lang="en-US" altLang="zh-CN" sz="1700"/>
                        <a:t>TO</a:t>
                      </a:r>
                    </a:p>
                  </a:txBody>
                  <a:tcPr marL="46990" marR="46990" marT="46990" marB="46990"/>
                </a:tc>
                <a:tc>
                  <a:txBody>
                    <a:bodyPr/>
                    <a:lstStyle/>
                    <a:p>
                      <a:pPr>
                        <a:buNone/>
                      </a:pPr>
                      <a:r>
                        <a:rPr lang="en-US" altLang="zh-CN" sz="1700"/>
                        <a:t>NNS</a:t>
                      </a:r>
                    </a:p>
                  </a:txBody>
                  <a:tcPr marL="46990" marR="46990" marT="46990" marB="46990"/>
                </a:tc>
                <a:tc>
                  <a:txBody>
                    <a:bodyPr/>
                    <a:lstStyle/>
                    <a:p>
                      <a:pPr>
                        <a:buNone/>
                      </a:pPr>
                      <a:r>
                        <a:rPr lang="en-US" altLang="zh-CN" sz="1700"/>
                        <a:t>IN</a:t>
                      </a:r>
                    </a:p>
                  </a:txBody>
                  <a:tcPr marL="46990" marR="46990" marT="46990" marB="46990"/>
                </a:tc>
                <a:tc>
                  <a:txBody>
                    <a:bodyPr/>
                    <a:lstStyle/>
                    <a:p>
                      <a:pPr>
                        <a:buNone/>
                      </a:pPr>
                      <a:r>
                        <a:rPr lang="en-US" altLang="zh-CN" sz="1700"/>
                        <a:t>JJ</a:t>
                      </a:r>
                    </a:p>
                  </a:txBody>
                  <a:tcPr marL="46990" marR="46990" marT="46990" marB="46990"/>
                </a:tc>
                <a:tc>
                  <a:txBody>
                    <a:bodyPr/>
                    <a:lstStyle/>
                    <a:p>
                      <a:pPr>
                        <a:buNone/>
                      </a:pPr>
                      <a:r>
                        <a:rPr lang="en-US" altLang="zh-CN" sz="1700"/>
                        <a:t>NN</a:t>
                      </a:r>
                    </a:p>
                  </a:txBody>
                  <a:tcPr marL="46990" marR="46990" marT="46990" marB="46990"/>
                </a:tc>
                <a:extLst>
                  <a:ext uri="{0D108BD9-81ED-4DB2-BD59-A6C34878D82A}">
                    <a16:rowId xmlns:a16="http://schemas.microsoft.com/office/drawing/2014/main" val="10001"/>
                  </a:ext>
                </a:extLst>
              </a:tr>
              <a:tr h="379095">
                <a:tc>
                  <a:txBody>
                    <a:bodyPr/>
                    <a:lstStyle/>
                    <a:p>
                      <a:pPr>
                        <a:buNone/>
                      </a:pPr>
                      <a:r>
                        <a:rPr lang="en-US" altLang="zh-CN" sz="1700" b="1"/>
                        <a:t>Rule1</a:t>
                      </a:r>
                    </a:p>
                  </a:txBody>
                  <a:tcPr marL="46990" marR="46990" marT="46990" marB="46990"/>
                </a:tc>
                <a:tc>
                  <a:txBody>
                    <a:bodyPr/>
                    <a:lstStyle/>
                    <a:p>
                      <a:pPr>
                        <a:buNone/>
                      </a:pPr>
                      <a:endParaRPr lang="zh-CN" altLang="en-US" sz="1700"/>
                    </a:p>
                  </a:txBody>
                  <a:tcPr marL="46990" marR="46990" marT="46990" marB="46990"/>
                </a:tc>
                <a:tc>
                  <a:txBody>
                    <a:bodyPr/>
                    <a:lstStyle/>
                    <a:p>
                      <a:pPr>
                        <a:buNone/>
                      </a:pPr>
                      <a:r>
                        <a:rPr lang="en-US" altLang="zh-CN" sz="1700">
                          <a:sym typeface="+mn-ea"/>
                        </a:rPr>
                        <a:t>VB</a:t>
                      </a: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extLst>
                  <a:ext uri="{0D108BD9-81ED-4DB2-BD59-A6C34878D82A}">
                    <a16:rowId xmlns:a16="http://schemas.microsoft.com/office/drawing/2014/main" val="10002"/>
                  </a:ext>
                </a:extLst>
              </a:tr>
              <a:tr h="379095">
                <a:tc>
                  <a:txBody>
                    <a:bodyPr/>
                    <a:lstStyle/>
                    <a:p>
                      <a:pPr>
                        <a:buNone/>
                      </a:pPr>
                      <a:r>
                        <a:rPr lang="en-US" altLang="zh-CN" sz="1700" b="1"/>
                        <a:t>Rule2</a:t>
                      </a:r>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r>
                        <a:rPr lang="en-US" altLang="zh-CN" sz="1700">
                          <a:sym typeface="+mn-ea"/>
                        </a:rPr>
                        <a:t>IN</a:t>
                      </a: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tc>
                  <a:txBody>
                    <a:bodyPr/>
                    <a:lstStyle/>
                    <a:p>
                      <a:pPr>
                        <a:buNone/>
                      </a:pPr>
                      <a:endParaRPr lang="zh-CN" altLang="en-US" sz="1700"/>
                    </a:p>
                  </a:txBody>
                  <a:tcPr marL="46990" marR="46990" marT="46990" marB="46990"/>
                </a:tc>
                <a:extLst>
                  <a:ext uri="{0D108BD9-81ED-4DB2-BD59-A6C34878D82A}">
                    <a16:rowId xmlns:a16="http://schemas.microsoft.com/office/drawing/2014/main" val="10003"/>
                  </a:ext>
                </a:extLst>
              </a:tr>
              <a:tr h="381000">
                <a:tc>
                  <a:txBody>
                    <a:bodyPr/>
                    <a:lstStyle/>
                    <a:p>
                      <a:pPr>
                        <a:buNone/>
                      </a:pPr>
                      <a:r>
                        <a:rPr lang="en-US" altLang="zh-CN" sz="1700" b="1"/>
                        <a:t>Output</a:t>
                      </a:r>
                    </a:p>
                  </a:txBody>
                  <a:tcPr marL="46990" marR="46990" marT="46990" marB="46990"/>
                </a:tc>
                <a:tc>
                  <a:txBody>
                    <a:bodyPr/>
                    <a:lstStyle/>
                    <a:p>
                      <a:pPr>
                        <a:buNone/>
                      </a:pPr>
                      <a:r>
                        <a:rPr lang="en-US" altLang="zh-CN" sz="1700">
                          <a:sym typeface="+mn-ea"/>
                        </a:rPr>
                        <a:t>TO</a:t>
                      </a:r>
                      <a:endParaRPr lang="zh-CN" altLang="en-US" sz="1700"/>
                    </a:p>
                  </a:txBody>
                  <a:tcPr marL="46990" marR="46990" marT="46990" marB="46990"/>
                </a:tc>
                <a:tc>
                  <a:txBody>
                    <a:bodyPr/>
                    <a:lstStyle/>
                    <a:p>
                      <a:pPr>
                        <a:buNone/>
                      </a:pPr>
                      <a:r>
                        <a:rPr lang="en-US" altLang="zh-CN" sz="1700"/>
                        <a:t>VB</a:t>
                      </a:r>
                    </a:p>
                  </a:txBody>
                  <a:tcPr marL="46990" marR="46990" marT="46990" marB="46990"/>
                </a:tc>
                <a:tc>
                  <a:txBody>
                    <a:bodyPr/>
                    <a:lstStyle/>
                    <a:p>
                      <a:pPr>
                        <a:buNone/>
                      </a:pPr>
                      <a:r>
                        <a:rPr lang="en-US" altLang="zh-CN" sz="1700">
                          <a:sym typeface="+mn-ea"/>
                        </a:rPr>
                        <a:t>NNS</a:t>
                      </a:r>
                      <a:endParaRPr lang="zh-CN" altLang="en-US" sz="1700"/>
                    </a:p>
                  </a:txBody>
                  <a:tcPr marL="46990" marR="46990" marT="46990" marB="46990"/>
                </a:tc>
                <a:tc>
                  <a:txBody>
                    <a:bodyPr/>
                    <a:lstStyle/>
                    <a:p>
                      <a:pPr>
                        <a:buNone/>
                      </a:pPr>
                      <a:r>
                        <a:rPr lang="en-US" altLang="zh-CN" sz="1700">
                          <a:sym typeface="+mn-ea"/>
                        </a:rPr>
                        <a:t>IN</a:t>
                      </a:r>
                      <a:endParaRPr lang="zh-CN" altLang="en-US" sz="1700"/>
                    </a:p>
                  </a:txBody>
                  <a:tcPr marL="46990" marR="46990" marT="46990" marB="46990"/>
                </a:tc>
                <a:tc>
                  <a:txBody>
                    <a:bodyPr/>
                    <a:lstStyle/>
                    <a:p>
                      <a:pPr>
                        <a:buNone/>
                      </a:pPr>
                      <a:r>
                        <a:rPr lang="en-US" altLang="zh-CN" sz="1700">
                          <a:sym typeface="+mn-ea"/>
                        </a:rPr>
                        <a:t>NNS</a:t>
                      </a:r>
                      <a:endParaRPr lang="zh-CN" altLang="en-US" sz="1700"/>
                    </a:p>
                  </a:txBody>
                  <a:tcPr marL="46990" marR="46990" marT="46990" marB="46990"/>
                </a:tc>
                <a:tc>
                  <a:txBody>
                    <a:bodyPr/>
                    <a:lstStyle/>
                    <a:p>
                      <a:pPr>
                        <a:buNone/>
                      </a:pPr>
                      <a:r>
                        <a:rPr lang="en-US" altLang="zh-CN" sz="1700">
                          <a:sym typeface="+mn-ea"/>
                        </a:rPr>
                        <a:t>IN</a:t>
                      </a:r>
                      <a:endParaRPr lang="zh-CN" altLang="en-US" sz="1700"/>
                    </a:p>
                  </a:txBody>
                  <a:tcPr marL="46990" marR="46990" marT="46990" marB="46990"/>
                </a:tc>
                <a:tc>
                  <a:txBody>
                    <a:bodyPr/>
                    <a:lstStyle/>
                    <a:p>
                      <a:pPr>
                        <a:buNone/>
                      </a:pPr>
                      <a:r>
                        <a:rPr lang="en-US" altLang="zh-CN" sz="1700">
                          <a:sym typeface="+mn-ea"/>
                        </a:rPr>
                        <a:t>JJ</a:t>
                      </a:r>
                      <a:endParaRPr lang="zh-CN" altLang="en-US" sz="1700"/>
                    </a:p>
                  </a:txBody>
                  <a:tcPr marL="46990" marR="46990" marT="46990" marB="46990"/>
                </a:tc>
                <a:tc>
                  <a:txBody>
                    <a:bodyPr/>
                    <a:lstStyle/>
                    <a:p>
                      <a:pPr>
                        <a:buNone/>
                      </a:pPr>
                      <a:r>
                        <a:rPr lang="en-US" altLang="zh-CN" sz="1700">
                          <a:sym typeface="+mn-ea"/>
                        </a:rPr>
                        <a:t>NN</a:t>
                      </a:r>
                      <a:endParaRPr lang="zh-CN" altLang="en-US" sz="1700"/>
                    </a:p>
                  </a:txBody>
                  <a:tcPr marL="46990" marR="46990" marT="46990" marB="46990"/>
                </a:tc>
                <a:extLst>
                  <a:ext uri="{0D108BD9-81ED-4DB2-BD59-A6C34878D82A}">
                    <a16:rowId xmlns:a16="http://schemas.microsoft.com/office/drawing/2014/main" val="10004"/>
                  </a:ext>
                </a:extLst>
              </a:tr>
              <a:tr h="381000">
                <a:tc>
                  <a:txBody>
                    <a:bodyPr/>
                    <a:lstStyle/>
                    <a:p>
                      <a:pPr>
                        <a:buNone/>
                      </a:pPr>
                      <a:r>
                        <a:rPr lang="en-US" altLang="zh-CN" sz="1700" b="1"/>
                        <a:t>Gold</a:t>
                      </a:r>
                    </a:p>
                  </a:txBody>
                  <a:tcPr marL="46990" marR="46990" marT="46990" marB="46990"/>
                </a:tc>
                <a:tc>
                  <a:txBody>
                    <a:bodyPr/>
                    <a:lstStyle/>
                    <a:p>
                      <a:pPr>
                        <a:buNone/>
                      </a:pPr>
                      <a:r>
                        <a:rPr lang="en-US" altLang="zh-CN" sz="1700">
                          <a:sym typeface="+mn-ea"/>
                        </a:rPr>
                        <a:t>TO</a:t>
                      </a:r>
                      <a:endParaRPr lang="zh-CN" altLang="en-US" sz="1700"/>
                    </a:p>
                  </a:txBody>
                  <a:tcPr marL="46990" marR="46990" marT="46990" marB="46990"/>
                </a:tc>
                <a:tc>
                  <a:txBody>
                    <a:bodyPr/>
                    <a:lstStyle/>
                    <a:p>
                      <a:pPr>
                        <a:buNone/>
                      </a:pPr>
                      <a:r>
                        <a:rPr lang="en-US" altLang="zh-CN" sz="1700">
                          <a:sym typeface="+mn-ea"/>
                        </a:rPr>
                        <a:t>VB</a:t>
                      </a:r>
                      <a:endParaRPr lang="zh-CN" altLang="en-US" sz="1700"/>
                    </a:p>
                  </a:txBody>
                  <a:tcPr marL="46990" marR="46990" marT="46990" marB="46990"/>
                </a:tc>
                <a:tc>
                  <a:txBody>
                    <a:bodyPr/>
                    <a:lstStyle/>
                    <a:p>
                      <a:pPr>
                        <a:buNone/>
                      </a:pPr>
                      <a:r>
                        <a:rPr lang="en-US" altLang="zh-CN" sz="1700">
                          <a:sym typeface="+mn-ea"/>
                        </a:rPr>
                        <a:t>NNS</a:t>
                      </a:r>
                      <a:endParaRPr lang="zh-CN" altLang="en-US" sz="1700"/>
                    </a:p>
                  </a:txBody>
                  <a:tcPr marL="46990" marR="46990" marT="46990" marB="46990"/>
                </a:tc>
                <a:tc>
                  <a:txBody>
                    <a:bodyPr/>
                    <a:lstStyle/>
                    <a:p>
                      <a:pPr>
                        <a:buNone/>
                      </a:pPr>
                      <a:r>
                        <a:rPr lang="en-US" altLang="zh-CN" sz="1700">
                          <a:sym typeface="+mn-ea"/>
                        </a:rPr>
                        <a:t>IN</a:t>
                      </a:r>
                      <a:endParaRPr lang="zh-CN" altLang="en-US" sz="1700"/>
                    </a:p>
                  </a:txBody>
                  <a:tcPr marL="46990" marR="46990" marT="46990" marB="46990"/>
                </a:tc>
                <a:tc>
                  <a:txBody>
                    <a:bodyPr/>
                    <a:lstStyle/>
                    <a:p>
                      <a:pPr>
                        <a:buNone/>
                      </a:pPr>
                      <a:r>
                        <a:rPr lang="en-US" altLang="zh-CN" sz="1700">
                          <a:sym typeface="+mn-ea"/>
                        </a:rPr>
                        <a:t>NNS</a:t>
                      </a:r>
                      <a:endParaRPr lang="zh-CN" altLang="en-US" sz="1700"/>
                    </a:p>
                  </a:txBody>
                  <a:tcPr marL="46990" marR="46990" marT="46990" marB="46990"/>
                </a:tc>
                <a:tc>
                  <a:txBody>
                    <a:bodyPr/>
                    <a:lstStyle/>
                    <a:p>
                      <a:pPr>
                        <a:buNone/>
                      </a:pPr>
                      <a:r>
                        <a:rPr lang="en-US" altLang="zh-CN" sz="1700">
                          <a:sym typeface="+mn-ea"/>
                        </a:rPr>
                        <a:t>IN</a:t>
                      </a:r>
                      <a:endParaRPr lang="zh-CN" altLang="en-US" sz="1700"/>
                    </a:p>
                  </a:txBody>
                  <a:tcPr marL="46990" marR="46990" marT="46990" marB="46990"/>
                </a:tc>
                <a:tc>
                  <a:txBody>
                    <a:bodyPr/>
                    <a:lstStyle/>
                    <a:p>
                      <a:pPr>
                        <a:buNone/>
                      </a:pPr>
                      <a:r>
                        <a:rPr lang="en-US" altLang="zh-CN" sz="1700">
                          <a:sym typeface="+mn-ea"/>
                        </a:rPr>
                        <a:t>JJ</a:t>
                      </a:r>
                      <a:endParaRPr lang="zh-CN" altLang="en-US" sz="1700"/>
                    </a:p>
                  </a:txBody>
                  <a:tcPr marL="46990" marR="46990" marT="46990" marB="46990"/>
                </a:tc>
                <a:tc>
                  <a:txBody>
                    <a:bodyPr/>
                    <a:lstStyle/>
                    <a:p>
                      <a:pPr>
                        <a:buNone/>
                      </a:pPr>
                      <a:r>
                        <a:rPr lang="en-US" altLang="zh-CN" sz="1700">
                          <a:sym typeface="+mn-ea"/>
                        </a:rPr>
                        <a:t>NN</a:t>
                      </a:r>
                      <a:endParaRPr lang="zh-CN" altLang="en-US" sz="1700"/>
                    </a:p>
                  </a:txBody>
                  <a:tcPr marL="46990" marR="46990" marT="46990" marB="46990"/>
                </a:tc>
                <a:extLst>
                  <a:ext uri="{0D108BD9-81ED-4DB2-BD59-A6C34878D82A}">
                    <a16:rowId xmlns:a16="http://schemas.microsoft.com/office/drawing/2014/main" val="10005"/>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5.6 </a:t>
            </a:r>
            <a:r>
              <a:rPr lang="zh-CN" altLang="en-US">
                <a:sym typeface="+mn-ea"/>
              </a:rPr>
              <a:t>基于转换的标注</a:t>
            </a:r>
          </a:p>
        </p:txBody>
      </p:sp>
      <p:sp>
        <p:nvSpPr>
          <p:cNvPr id="3" name="内容占位符 2"/>
          <p:cNvSpPr>
            <a:spLocks noGrp="1"/>
          </p:cNvSpPr>
          <p:nvPr>
            <p:ph idx="1"/>
          </p:nvPr>
        </p:nvSpPr>
        <p:spPr>
          <a:xfrm>
            <a:off x="438613" y="1217237"/>
            <a:ext cx="9970769" cy="4543483"/>
          </a:xfrm>
          <a:solidFill>
            <a:schemeClr val="bg1"/>
          </a:solidFill>
        </p:spPr>
        <p:txBody>
          <a:bodyPr>
            <a:noAutofit/>
          </a:bodyPr>
          <a:lstStyle/>
          <a:p>
            <a:pPr marL="0" indent="457200">
              <a:lnSpc>
                <a:spcPct val="100000"/>
              </a:lnSpc>
              <a:buNone/>
            </a:pPr>
            <a:r>
              <a:rPr lang="zh-CN" altLang="en-US" sz="2400" dirty="0">
                <a:solidFill>
                  <a:schemeClr val="tx1">
                    <a:lumMod val="50000"/>
                  </a:schemeClr>
                </a:solidFill>
                <a:ea typeface="宋体" panose="02010600030101010101" pitchFamily="2" charset="-122"/>
                <a:sym typeface="+mn-ea"/>
              </a:rPr>
              <a:t>Brill 标注器的另一个有趣的特性：规则是语言学可解释的。Brill标注器学到的规则可以直接观察n-gram 表中学到东西。</a:t>
            </a:r>
          </a:p>
          <a:p>
            <a:pPr marL="0" indent="0">
              <a:lnSpc>
                <a:spcPct val="100000"/>
              </a:lnSpc>
              <a:buNone/>
            </a:pPr>
            <a:r>
              <a:rPr lang="zh-CN" altLang="en-US" sz="2400" dirty="0">
                <a:solidFill>
                  <a:schemeClr val="tx1">
                    <a:lumMod val="50000"/>
                  </a:schemeClr>
                </a:solidFill>
                <a:ea typeface="宋体" panose="02010600030101010101" pitchFamily="2" charset="-122"/>
                <a:sym typeface="+mn-ea"/>
              </a:rPr>
              <a:t>例 5-6. </a:t>
            </a:r>
            <a:r>
              <a:rPr lang="zh-CN" altLang="en-US" sz="2400" b="1" dirty="0">
                <a:solidFill>
                  <a:schemeClr val="tx1">
                    <a:lumMod val="50000"/>
                  </a:schemeClr>
                </a:solidFill>
                <a:ea typeface="宋体" panose="02010600030101010101" pitchFamily="2" charset="-122"/>
                <a:sym typeface="+mn-ea"/>
              </a:rPr>
              <a:t>Brill 标注器演示</a:t>
            </a:r>
            <a:r>
              <a:rPr lang="zh-CN" altLang="en-US" sz="2400" dirty="0">
                <a:solidFill>
                  <a:schemeClr val="tx1">
                    <a:lumMod val="50000"/>
                  </a:schemeClr>
                </a:solidFill>
                <a:ea typeface="宋体" panose="02010600030101010101" pitchFamily="2" charset="-122"/>
                <a:sym typeface="+mn-ea"/>
              </a:rPr>
              <a:t>：标注器有一个“X→Y 如果前面的词是 Z”的形式的模板集合；这些模板中的变量是创建“规则”的特定词和标记的实例；规则的得分是它纠正的错误例子的数目减去正确的情况下它误报的数目；除了训练标注器，演示还显示了剩余的错误。</a:t>
            </a:r>
          </a:p>
          <a:p>
            <a:pPr marL="0" indent="0">
              <a:lnSpc>
                <a:spcPct val="10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&gt;&gt;&gt; from nltk.tbl.template import Template</a:t>
            </a:r>
          </a:p>
          <a:p>
            <a:pPr marL="0" indent="0">
              <a:lnSpc>
                <a:spcPct val="10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&gt;&gt;&gt; from nltk.tag import untag, RegexpTagger, BrillTaggerTrainer</a:t>
            </a:r>
          </a:p>
          <a:p>
            <a:pPr marL="0" indent="0">
              <a:lnSpc>
                <a:spcPct val="10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&gt;&gt;&gt; from nltk.tag.brill import Pos, Word</a:t>
            </a:r>
          </a:p>
          <a:p>
            <a:pPr marL="0" indent="0">
              <a:lnSpc>
                <a:spcPct val="100000"/>
              </a:lnSpc>
              <a:buNone/>
            </a:pPr>
            <a:r>
              <a:rPr lang="zh-CN" altLang="en-US" sz="2400" dirty="0">
                <a:solidFill>
                  <a:schemeClr val="tx1">
                    <a:lumMod val="50000"/>
                  </a:schemeClr>
                </a:solidFill>
                <a:latin typeface="Times New Roman" panose="02020603050405020304" pitchFamily="18" charset="0"/>
                <a:ea typeface="宋体" panose="02010600030101010101" pitchFamily="2" charset="-122"/>
                <a:sym typeface="+mn-ea"/>
              </a:rPr>
              <a:t>&gt;&gt;&gt; from nltk.corpus import treebank</a:t>
            </a:r>
          </a:p>
        </p:txBody>
      </p:sp>
      <p:sp>
        <p:nvSpPr>
          <p:cNvPr id="4" name="文本框 3"/>
          <p:cNvSpPr txBox="1"/>
          <p:nvPr/>
        </p:nvSpPr>
        <p:spPr>
          <a:xfrm>
            <a:off x="9628042" y="3547744"/>
            <a:ext cx="2125345" cy="3138170"/>
          </a:xfrm>
          <a:prstGeom prst="rect">
            <a:avLst/>
          </a:prstGeom>
          <a:noFill/>
          <a:ln>
            <a:solidFill>
              <a:srgbClr val="FF0000"/>
            </a:solidFill>
          </a:ln>
        </p:spPr>
        <p:txBody>
          <a:bodyPr wrap="square" rtlCol="0">
            <a:spAutoFit/>
          </a:bodyPr>
          <a:lstStyle/>
          <a:p>
            <a:r>
              <a:rPr lang="zh-CN" altLang="en-US" sz="2200">
                <a:solidFill>
                  <a:schemeClr val="tx1">
                    <a:lumMod val="50000"/>
                  </a:schemeClr>
                </a:solidFill>
              </a:rPr>
              <a:t>与书上的</a:t>
            </a:r>
            <a:r>
              <a:rPr lang="en-US" altLang="zh-CN" sz="2200">
                <a:solidFill>
                  <a:schemeClr val="tx1">
                    <a:lumMod val="50000"/>
                  </a:schemeClr>
                </a:solidFill>
              </a:rPr>
              <a:t>demo()</a:t>
            </a:r>
            <a:r>
              <a:rPr lang="zh-CN" altLang="en-US" sz="2200">
                <a:solidFill>
                  <a:schemeClr val="tx1">
                    <a:lumMod val="50000"/>
                  </a:schemeClr>
                </a:solidFill>
              </a:rPr>
              <a:t>函数不同，因版本问题，其具体演示方法在</a:t>
            </a:r>
            <a:r>
              <a:rPr lang="en-US" altLang="zh-CN" sz="2200">
                <a:solidFill>
                  <a:schemeClr val="tx1">
                    <a:lumMod val="50000"/>
                  </a:schemeClr>
                </a:solidFill>
              </a:rPr>
              <a:t>nltk</a:t>
            </a:r>
            <a:r>
              <a:rPr lang="zh-CN" altLang="en-US" sz="2200">
                <a:solidFill>
                  <a:schemeClr val="tx1">
                    <a:lumMod val="50000"/>
                  </a:schemeClr>
                </a:solidFill>
              </a:rPr>
              <a:t>包中</a:t>
            </a:r>
            <a:r>
              <a:rPr lang="en-US" altLang="zh-CN" sz="2200">
                <a:solidFill>
                  <a:schemeClr val="tx1">
                    <a:lumMod val="50000"/>
                  </a:schemeClr>
                </a:solidFill>
              </a:rPr>
              <a:t>tag</a:t>
            </a:r>
            <a:r>
              <a:rPr lang="zh-CN" altLang="en-US" sz="2200">
                <a:solidFill>
                  <a:schemeClr val="tx1">
                    <a:lumMod val="50000"/>
                  </a:schemeClr>
                </a:solidFill>
              </a:rPr>
              <a:t>的</a:t>
            </a:r>
            <a:r>
              <a:rPr lang="en-US" altLang="zh-CN" sz="2200">
                <a:solidFill>
                  <a:schemeClr val="tx1">
                    <a:lumMod val="50000"/>
                  </a:schemeClr>
                </a:solidFill>
              </a:rPr>
              <a:t>brill_trainer.py</a:t>
            </a:r>
            <a:r>
              <a:rPr lang="zh-CN" altLang="en-US" sz="2200">
                <a:solidFill>
                  <a:schemeClr val="tx1">
                    <a:lumMod val="50000"/>
                  </a:schemeClr>
                </a:solidFill>
              </a:rPr>
              <a:t>中可以查看，这里给出部分内容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5.6 </a:t>
            </a:r>
            <a:r>
              <a:rPr lang="zh-CN" altLang="en-US">
                <a:sym typeface="+mn-ea"/>
              </a:rPr>
              <a:t>基于转换的标注</a:t>
            </a:r>
            <a:endParaRPr>
              <a:sym typeface="+mn-ea"/>
            </a:endParaRPr>
          </a:p>
        </p:txBody>
      </p:sp>
      <p:sp>
        <p:nvSpPr>
          <p:cNvPr id="3" name="内容占位符 2"/>
          <p:cNvSpPr>
            <a:spLocks noGrp="1"/>
          </p:cNvSpPr>
          <p:nvPr>
            <p:ph idx="1"/>
          </p:nvPr>
        </p:nvSpPr>
        <p:spPr>
          <a:xfrm>
            <a:off x="2244725" y="869315"/>
            <a:ext cx="7886700" cy="5888990"/>
          </a:xfrm>
          <a:solidFill>
            <a:schemeClr val="bg1"/>
          </a:solidFill>
        </p:spPr>
        <p:txBody>
          <a:bodyPr>
            <a:normAutofit fontScale="85000" lnSpcReduction="20000"/>
          </a:bodyPr>
          <a:lstStyle/>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backoff = RegexpTagger([</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(r'^-?[0-9]+(.[0-9]+)?$', 'CD'),   # cardinal numbers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(r'(The|the|A|a|An|an)$', 'AT'),   # articles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(r'.*able$', 'JJ'),                # adjectives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(r'.*ness$', 'NN'),              # nouns formed from adjectives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(r'.*ly$', 'RB'),                  # adverbs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(r'.*s$', 'NNS'),                  # plural nouns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(r'.*ing$', 'VBG'),                # gerunds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(r'.*ed$', 'VBD'),                 # past tense verbs</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(r'.*', 'NN')                      # nouns (default)</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         ])</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baseline = backoff</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Template._cleartemplates()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5.6 </a:t>
            </a:r>
            <a:r>
              <a:rPr lang="zh-CN" altLang="en-US">
                <a:sym typeface="+mn-ea"/>
              </a:rPr>
              <a:t>基于转换的标注</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templates = [Template(Pos([-1])), Template(Pos([-1]), Word([0]))]</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tt = BrillTaggerTrainer(baseline, templates, trace=3)</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training_data = treebank.tagged_sents()[:100]</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tagger1 = tt.train(training_data, max_rules=10)</a:t>
            </a:r>
          </a:p>
          <a:p>
            <a:pPr marL="0" indent="0">
              <a:lnSpc>
                <a:spcPct val="100000"/>
              </a:lnSpc>
              <a:buNone/>
            </a:pPr>
            <a:r>
              <a:rPr lang="zh-CN" altLang="en-US">
                <a:solidFill>
                  <a:srgbClr val="FF0000"/>
                </a:solidFill>
                <a:latin typeface="Times New Roman" panose="02020603050405020304" pitchFamily="18" charset="0"/>
                <a:ea typeface="宋体" panose="02010600030101010101" pitchFamily="2" charset="-122"/>
                <a:sym typeface="+mn-ea"/>
              </a:rPr>
              <a:t>以上程序相当于书中的&gt;&gt;&gt; nltk.tag.brill.demo()</a:t>
            </a:r>
          </a:p>
          <a:p>
            <a:pPr marL="0" indent="0">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sym typeface="+mn-ea"/>
              </a:rPr>
              <a:t>&gt;&gt;&gt; print(open("errors.out").read())#</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其中的</a:t>
            </a:r>
            <a:r>
              <a:rPr lang="en-US" altLang="zh-CN">
                <a:solidFill>
                  <a:schemeClr val="tx1">
                    <a:lumMod val="50000"/>
                  </a:schemeClr>
                </a:solidFill>
                <a:latin typeface="Times New Roman" panose="02020603050405020304" pitchFamily="18" charset="0"/>
                <a:ea typeface="宋体" panose="02010600030101010101" pitchFamily="2" charset="-122"/>
                <a:sym typeface="+mn-ea"/>
              </a:rPr>
              <a:t>errors.out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文件未找到</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5.7 </a:t>
            </a:r>
            <a:r>
              <a:rPr lang="zh-CN" altLang="en-US">
                <a:sym typeface="+mn-ea"/>
              </a:rPr>
              <a:t>如何确定一个词的分类</a:t>
            </a:r>
          </a:p>
        </p:txBody>
      </p:sp>
      <p:sp>
        <p:nvSpPr>
          <p:cNvPr id="3" name="内容占位符 2"/>
          <p:cNvSpPr>
            <a:spLocks noGrp="1"/>
          </p:cNvSpPr>
          <p:nvPr>
            <p:ph idx="1"/>
          </p:nvPr>
        </p:nvSpPr>
        <p:spPr>
          <a:xfrm>
            <a:off x="2244725" y="869315"/>
            <a:ext cx="7886700" cy="5888990"/>
          </a:xfrm>
          <a:solidFill>
            <a:schemeClr val="bg1"/>
          </a:solidFill>
        </p:spPr>
        <p:txBody>
          <a:bodyPr>
            <a:normAutofit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形态学线索</a:t>
            </a:r>
          </a:p>
          <a:p>
            <a:pPr marL="0" indent="457200">
              <a:lnSpc>
                <a:spcPct val="100000"/>
              </a:lnSpc>
              <a:buNone/>
            </a:pPr>
            <a:r>
              <a:rPr lang="zh-CN" altLang="en-US">
                <a:solidFill>
                  <a:srgbClr val="FF0000"/>
                </a:solidFill>
                <a:ea typeface="宋体" panose="02010600030101010101" pitchFamily="2" charset="-122"/>
                <a:sym typeface="+mn-ea"/>
              </a:rPr>
              <a:t>一个词的内部结构可能为这个词分类提供有用的线索。</a:t>
            </a:r>
            <a:r>
              <a:rPr lang="zh-CN" altLang="en-US">
                <a:solidFill>
                  <a:schemeClr val="tx1">
                    <a:lumMod val="50000"/>
                  </a:schemeClr>
                </a:solidFill>
                <a:ea typeface="宋体" panose="02010600030101010101" pitchFamily="2" charset="-122"/>
                <a:sym typeface="+mn-ea"/>
              </a:rPr>
              <a:t>举例来说：-ness 是一个后缀，与形容词结合产生一个名词，如 happy→happiness，ill→illness。因此，如果我们遇到的一个以-ness 结尾的词，很可能是一个名词。同样的，-ment 是与一些动词结合产生一个名词的后缀，如 govern→government 和 establish→establishment。</a:t>
            </a:r>
          </a:p>
          <a:p>
            <a:pPr marL="0" indent="457200">
              <a:lnSpc>
                <a:spcPct val="100000"/>
              </a:lnSpc>
              <a:buNone/>
            </a:pPr>
            <a:r>
              <a:rPr lang="zh-CN" altLang="en-US">
                <a:solidFill>
                  <a:schemeClr val="tx1">
                    <a:lumMod val="50000"/>
                  </a:schemeClr>
                </a:solidFill>
                <a:ea typeface="宋体" panose="02010600030101010101" pitchFamily="2" charset="-122"/>
                <a:sym typeface="+mn-ea"/>
              </a:rPr>
              <a:t>英语动词也可以是形态复杂的。例如：一个动词的</a:t>
            </a:r>
            <a:r>
              <a:rPr lang="zh-CN" altLang="en-US" b="1">
                <a:solidFill>
                  <a:schemeClr val="tx1">
                    <a:lumMod val="50000"/>
                  </a:schemeClr>
                </a:solidFill>
                <a:ea typeface="宋体" panose="02010600030101010101" pitchFamily="2" charset="-122"/>
                <a:sym typeface="+mn-ea"/>
              </a:rPr>
              <a:t>现在分词</a:t>
            </a:r>
            <a:r>
              <a:rPr lang="zh-CN" altLang="en-US">
                <a:solidFill>
                  <a:schemeClr val="tx1">
                    <a:lumMod val="50000"/>
                  </a:schemeClr>
                </a:solidFill>
                <a:ea typeface="宋体" panose="02010600030101010101" pitchFamily="2" charset="-122"/>
                <a:sym typeface="+mn-ea"/>
              </a:rPr>
              <a:t>以-ing 结尾，表示正在进行的还没有结束的行动（如：falling，eating）的意思。-ing 后缀也出现在从动词派生的名词中，如：the falling of the leaves（这被称为</a:t>
            </a:r>
            <a:r>
              <a:rPr lang="zh-CN" altLang="en-US" b="1">
                <a:solidFill>
                  <a:schemeClr val="tx1">
                    <a:lumMod val="50000"/>
                  </a:schemeClr>
                </a:solidFill>
                <a:ea typeface="宋体" panose="02010600030101010101" pitchFamily="2" charset="-122"/>
                <a:sym typeface="+mn-ea"/>
              </a:rPr>
              <a:t>动名词</a:t>
            </a:r>
            <a:r>
              <a:rPr lang="zh-CN" altLang="en-US">
                <a:solidFill>
                  <a:schemeClr val="tx1">
                    <a:lumMod val="50000"/>
                  </a:schemeClr>
                </a:solidFill>
                <a:ea typeface="宋体" panose="02010600030101010101" pitchFamily="2" charset="-122"/>
                <a:sym typeface="+mn-ea"/>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5.7 </a:t>
            </a:r>
            <a:r>
              <a:rPr lang="zh-CN" altLang="en-US">
                <a:sym typeface="+mn-ea"/>
              </a:rPr>
              <a:t>如何确定一个词的分类</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句法线索</a:t>
            </a:r>
          </a:p>
          <a:p>
            <a:pPr marL="0" indent="457200">
              <a:lnSpc>
                <a:spcPct val="100000"/>
              </a:lnSpc>
              <a:buNone/>
            </a:pPr>
            <a:r>
              <a:rPr lang="zh-CN" altLang="en-US">
                <a:solidFill>
                  <a:srgbClr val="FF0000"/>
                </a:solidFill>
                <a:latin typeface="Times New Roman" panose="02020603050405020304" pitchFamily="18" charset="0"/>
                <a:ea typeface="宋体" panose="02010600030101010101" pitchFamily="2" charset="-122"/>
                <a:sym typeface="+mn-ea"/>
              </a:rPr>
              <a:t>另一个信息来源是一个词可能出现的典型的上下文语境。</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例如：假设我们已经确定了名词类。那么我们可以说，英语形容词的句法标准是它可以立即出现在一个名词前，或紧跟在词 be 或 very 后。根据这些测试，near 应该被归类为形容词：</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(2) a. the near window</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b. The end is (very) near</a:t>
            </a:r>
            <a:r>
              <a:rPr lang="en-US" altLang="zh-CN">
                <a:solidFill>
                  <a:schemeClr val="tx1">
                    <a:lumMod val="50000"/>
                  </a:schemeClr>
                </a:solidFill>
                <a:latin typeface="Times New Roman" panose="02020603050405020304" pitchFamily="18" charset="0"/>
                <a:ea typeface="宋体" panose="02010600030101010101" pitchFamily="2" charset="-122"/>
                <a:sym typeface="+mn-ea"/>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5.7 </a:t>
            </a:r>
            <a:r>
              <a:rPr lang="zh-CN" altLang="en-US">
                <a:sym typeface="+mn-ea"/>
              </a:rPr>
              <a:t>如何确定一个词的分类</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lnSpcReduction="20000"/>
          </a:bodyPr>
          <a:lstStyle/>
          <a:p>
            <a:pPr marL="0" indent="0">
              <a:lnSpc>
                <a:spcPct val="100000"/>
              </a:lnSpc>
              <a:buNone/>
            </a:pPr>
            <a:r>
              <a:rPr lang="zh-CN" altLang="en-US">
                <a:solidFill>
                  <a:schemeClr val="tx1">
                    <a:lumMod val="50000"/>
                  </a:schemeClr>
                </a:solidFill>
                <a:ea typeface="宋体" panose="02010600030101010101" pitchFamily="2" charset="-122"/>
                <a:sym typeface="+mn-ea"/>
              </a:rPr>
              <a:t>语义线索</a:t>
            </a:r>
          </a:p>
          <a:p>
            <a:pPr marL="0" indent="457200">
              <a:lnSpc>
                <a:spcPct val="110000"/>
              </a:lnSpc>
              <a:buNone/>
            </a:pPr>
            <a:r>
              <a:rPr lang="zh-CN" altLang="en-US">
                <a:solidFill>
                  <a:srgbClr val="FF0000"/>
                </a:solidFill>
                <a:latin typeface="Times New Roman" panose="02020603050405020304" pitchFamily="18" charset="0"/>
                <a:ea typeface="宋体" panose="02010600030101010101" pitchFamily="2" charset="-122"/>
                <a:sym typeface="+mn-ea"/>
              </a:rPr>
              <a:t>最后，一个词的意思对其词汇范畴是一个有用的线索。</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例如：名词的众所周知的一个定义是根据语义的：“一个人、地方或事物的名称。”在现代语言学，词类的语义标准受到怀疑，主要是因为它们很难规范化。</a:t>
            </a:r>
          </a:p>
          <a:p>
            <a:pPr marL="0" indent="45720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然而，语义标准巩固了我们对许多词类的直觉，使我们能够在不熟悉的语言中很好的猜测词的分类。例如：如果我们都知道荷兰语词 verjaardag 的意思与英语词 birthday 相同，那么我们可以猜测 verjaardag 在荷兰语中是一个名词。</a:t>
            </a:r>
          </a:p>
          <a:p>
            <a:pPr marL="0" indent="45720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一些修补是必要的：虽然我们可能翻译 zij is vandaag jarig as it’s her birthday today，词 jarig在荷兰语中实际上是形容词，与英语并不完全相同。</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5.7 </a:t>
            </a:r>
            <a:r>
              <a:rPr lang="zh-CN" altLang="en-US">
                <a:sym typeface="+mn-ea"/>
              </a:rPr>
              <a:t>如何确定一个词的分类</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新词</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所有的语言都学习新的词汇。</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最近添加到牛津英语词典中的一个单词列表包括 cyberslacker、fatoush、blamestorm、SARS、cantopop、bupkis、noughties、muggle 和 robata。请注意，所有这些新词都是名词，这反映在名词被称为</a:t>
            </a:r>
            <a:r>
              <a:rPr lang="zh-CN" altLang="en-US" b="1">
                <a:solidFill>
                  <a:schemeClr val="tx1">
                    <a:lumMod val="50000"/>
                  </a:schemeClr>
                </a:solidFill>
                <a:latin typeface="Times New Roman" panose="02020603050405020304" pitchFamily="18" charset="0"/>
                <a:ea typeface="宋体" panose="02010600030101010101" pitchFamily="2" charset="-122"/>
                <a:sym typeface="+mn-ea"/>
              </a:rPr>
              <a:t>开放类</a:t>
            </a:r>
            <a:r>
              <a:rPr lang="zh-CN" altLang="en-US">
                <a:solidFill>
                  <a:schemeClr val="tx1">
                    <a:lumMod val="50000"/>
                  </a:schemeClr>
                </a:solidFill>
                <a:latin typeface="Times New Roman" panose="02020603050405020304" pitchFamily="18" charset="0"/>
                <a:ea typeface="宋体" panose="02010600030101010101" pitchFamily="2" charset="-122"/>
                <a:sym typeface="+mn-ea"/>
              </a:rPr>
              <a:t>。相反，介词被认为是一个</a:t>
            </a:r>
            <a:r>
              <a:rPr lang="zh-CN" altLang="en-US" b="1">
                <a:solidFill>
                  <a:schemeClr val="tx1">
                    <a:lumMod val="50000"/>
                  </a:schemeClr>
                </a:solidFill>
                <a:latin typeface="Times New Roman" panose="02020603050405020304" pitchFamily="18" charset="0"/>
                <a:ea typeface="宋体" panose="02010600030101010101" pitchFamily="2" charset="-122"/>
                <a:sym typeface="+mn-ea"/>
              </a:rPr>
              <a:t>封闭类</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。也就是说，只有有限的词属于这个类别（例如：above、along、at、below、beside、between、during、for、from、in、near、on、outside、over、past、through、towards、under、up、with），词类成员随着很长时间的推移才逐渐改变。</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68276"/>
            <a:ext cx="7886700" cy="766445"/>
          </a:xfrm>
        </p:spPr>
        <p:txBody>
          <a:bodyPr>
            <a:normAutofit/>
          </a:bodyPr>
          <a:lstStyle/>
          <a:p>
            <a:r>
              <a:rPr lang="en-US" altLang="zh-CN">
                <a:sym typeface="+mn-ea"/>
              </a:rPr>
              <a:t>5.2</a:t>
            </a:r>
            <a:r>
              <a:rPr lang="zh-CN" altLang="en-US">
                <a:sym typeface="+mn-ea"/>
              </a:rPr>
              <a:t> 标注语料库</a:t>
            </a:r>
            <a:endParaRPr lang="zh-CN" altLang="en-US"/>
          </a:p>
        </p:txBody>
      </p:sp>
      <p:sp>
        <p:nvSpPr>
          <p:cNvPr id="3" name="内容占位符 2"/>
          <p:cNvSpPr>
            <a:spLocks noGrp="1"/>
          </p:cNvSpPr>
          <p:nvPr>
            <p:ph idx="1"/>
          </p:nvPr>
        </p:nvSpPr>
        <p:spPr>
          <a:xfrm>
            <a:off x="2152650" y="934720"/>
            <a:ext cx="7886700" cy="5769610"/>
          </a:xfrm>
          <a:solidFill>
            <a:schemeClr val="bg2"/>
          </a:solidFill>
        </p:spPr>
        <p:txBody>
          <a:bodyPr>
            <a:normAutofit/>
          </a:bodyPr>
          <a:lstStyle/>
          <a:p>
            <a:pPr marL="0" indent="0">
              <a:lnSpc>
                <a:spcPct val="90000"/>
              </a:lnSpc>
              <a:buNone/>
            </a:pPr>
            <a:r>
              <a:rPr lang="zh-CN" altLang="en-US">
                <a:solidFill>
                  <a:schemeClr val="tx1">
                    <a:lumMod val="50000"/>
                  </a:schemeClr>
                </a:solidFill>
                <a:effectLst>
                  <a:outerShdw blurRad="38100" dist="38100" dir="2700000" algn="tl">
                    <a:srgbClr val="000000">
                      <a:alpha val="43137"/>
                    </a:srgbClr>
                  </a:outerShdw>
                </a:effectLst>
                <a:ea typeface="宋体" panose="02010600030101010101" pitchFamily="2" charset="-122"/>
              </a:rPr>
              <a:t>表示已标注的标识符</a:t>
            </a:r>
          </a:p>
          <a:p>
            <a:pPr marL="0" indent="45720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按照 NLTK 的约定，</a:t>
            </a:r>
            <a:r>
              <a:rPr lang="zh-CN" altLang="en-US" b="1">
                <a:solidFill>
                  <a:schemeClr val="tx1">
                    <a:lumMod val="50000"/>
                  </a:schemeClr>
                </a:solidFill>
                <a:latin typeface="Times New Roman" panose="02020603050405020304" pitchFamily="18" charset="0"/>
                <a:ea typeface="宋体" panose="02010600030101010101" pitchFamily="2" charset="-122"/>
              </a:rPr>
              <a:t>一个已标注的标识符使用一个由标识符和标记组成的元组来表示。</a:t>
            </a:r>
            <a:r>
              <a:rPr lang="zh-CN" altLang="en-US">
                <a:solidFill>
                  <a:schemeClr val="tx1">
                    <a:lumMod val="50000"/>
                  </a:schemeClr>
                </a:solidFill>
                <a:latin typeface="Times New Roman" panose="02020603050405020304" pitchFamily="18" charset="0"/>
                <a:ea typeface="宋体" panose="02010600030101010101" pitchFamily="2" charset="-122"/>
              </a:rPr>
              <a:t>我们可以使用函数str2tuple()从表示一个已标注的标识符的标准字符串创建一个这样的特殊元组：</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tagged_token = nltk.tag.str2tuple('fly/NN')</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tagged_token</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('fly', 'NN')  </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标识符，标记）</a:t>
            </a: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tagged_token[0]</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'fly'</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tagged_token[1]</a:t>
            </a:r>
          </a:p>
          <a:p>
            <a:pPr marL="0" indent="0">
              <a:lnSpc>
                <a:spcPct val="9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'NN'</a:t>
            </a:r>
            <a:endParaRPr lang="zh-CN" altLang="en-US">
              <a:solidFill>
                <a:schemeClr val="tx1">
                  <a:lumMod val="50000"/>
                </a:schemeClr>
              </a:solidFill>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5.7 </a:t>
            </a:r>
            <a:r>
              <a:rPr lang="zh-CN" altLang="en-US">
                <a:sym typeface="+mn-ea"/>
              </a:rPr>
              <a:t>如何确定一个词的分类</a:t>
            </a:r>
          </a:p>
        </p:txBody>
      </p:sp>
      <p:sp>
        <p:nvSpPr>
          <p:cNvPr id="3" name="内容占位符 2"/>
          <p:cNvSpPr>
            <a:spLocks noGrp="1"/>
          </p:cNvSpPr>
          <p:nvPr>
            <p:ph idx="1"/>
          </p:nvPr>
        </p:nvSpPr>
        <p:spPr>
          <a:xfrm>
            <a:off x="2244725" y="869315"/>
            <a:ext cx="7886700" cy="5888990"/>
          </a:xfrm>
          <a:solidFill>
            <a:schemeClr val="bg1"/>
          </a:solidFill>
        </p:spPr>
        <p:txBody>
          <a:bodyPr>
            <a:normAutofit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ea typeface="宋体" panose="02010600030101010101" pitchFamily="2" charset="-122"/>
                <a:sym typeface="+mn-ea"/>
              </a:rPr>
              <a:t>词性标记集中的形态学</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普通标记集经常捕捉一些构词信息，即词借助它们的句法角色获得的一种形态标记的信息。例如：思考下面句子中词 go 的不同语法形式的选集：</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(3) a. Go away!</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b. He sometimes goes to the cafe.</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c. All the cakes have gone.</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d. We went on the excursion.</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这些形态中的每一个——go、goes、gone 和 went——是形态学上的区别。思考形式 goes。它出现在受限制的语法环境中，需要一个第三人称单数的主语。因此，下面的句子是不合语法的。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5.7 </a:t>
            </a:r>
            <a:r>
              <a:rPr lang="zh-CN" altLang="en-US">
                <a:sym typeface="+mn-ea"/>
              </a:rPr>
              <a:t>如何确定一个词的分类</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(4) a. *They sometimes goes to the cafe.</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b. *I sometimes goes to the cafe.</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相比之下，gone 是过去分词形式；需要出现在 have 后面（在这个上下文中不能被 goes替代），不能作为一个从句的主要动词出现。</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(5) a. *All the cakes have goes.</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b. *He sometimes gone to the cafe.</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刚才讨论的有四种不同语法形式的标记集都被标注为 VB。布朗标记集捕捉这些区别，如下表 中的总结。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5.7 </a:t>
            </a:r>
            <a:r>
              <a:rPr lang="zh-CN" altLang="en-US">
                <a:sym typeface="+mn-ea"/>
              </a:rPr>
              <a:t>如何确定一个词的分类</a:t>
            </a:r>
          </a:p>
        </p:txBody>
      </p:sp>
      <p:sp>
        <p:nvSpPr>
          <p:cNvPr id="3" name="内容占位符 2"/>
          <p:cNvSpPr>
            <a:spLocks noGrp="1"/>
          </p:cNvSpPr>
          <p:nvPr>
            <p:ph idx="1"/>
          </p:nvPr>
        </p:nvSpPr>
        <p:spPr>
          <a:xfrm>
            <a:off x="2244725" y="869315"/>
            <a:ext cx="7886700" cy="5888990"/>
          </a:xfrm>
          <a:solidFill>
            <a:schemeClr val="bg1"/>
          </a:solidFill>
        </p:spPr>
        <p:txBody>
          <a:bodyPr>
            <a:normAutofit fontScale="92500"/>
          </a:bodyPr>
          <a:lstStyle/>
          <a:p>
            <a:pPr marL="0" indent="0">
              <a:lnSpc>
                <a:spcPct val="100000"/>
              </a:lnSpc>
              <a:buNone/>
            </a:pPr>
            <a:r>
              <a:rPr lang="zh-CN" altLang="en-US">
                <a:solidFill>
                  <a:schemeClr val="tx1">
                    <a:lumMod val="50000"/>
                  </a:schemeClr>
                </a:solidFill>
                <a:ea typeface="宋体" panose="02010600030101010101" pitchFamily="2" charset="-122"/>
                <a:sym typeface="+mn-ea"/>
              </a:rPr>
              <a:t>布朗标记集的一些构词区别：</a:t>
            </a:r>
          </a:p>
          <a:p>
            <a:pPr marL="0" indent="0">
              <a:lnSpc>
                <a:spcPct val="100000"/>
              </a:lnSpc>
              <a:buNone/>
            </a:pPr>
            <a:endParaRPr lang="zh-CN" altLang="en-US">
              <a:solidFill>
                <a:schemeClr val="tx1">
                  <a:lumMod val="50000"/>
                </a:schemeClr>
              </a:solidFill>
              <a:ea typeface="宋体" panose="02010600030101010101" pitchFamily="2" charset="-122"/>
              <a:sym typeface="+mn-ea"/>
            </a:endParaRPr>
          </a:p>
          <a:p>
            <a:pPr marL="0" indent="0">
              <a:lnSpc>
                <a:spcPct val="100000"/>
              </a:lnSpc>
              <a:buNone/>
            </a:pPr>
            <a:endParaRPr lang="zh-CN" altLang="en-US">
              <a:solidFill>
                <a:schemeClr val="tx1">
                  <a:lumMod val="50000"/>
                </a:schemeClr>
              </a:solidFill>
              <a:ea typeface="宋体" panose="02010600030101010101" pitchFamily="2" charset="-122"/>
              <a:sym typeface="+mn-ea"/>
            </a:endParaRPr>
          </a:p>
          <a:p>
            <a:pPr marL="0" indent="0">
              <a:lnSpc>
                <a:spcPct val="100000"/>
              </a:lnSpc>
              <a:buNone/>
            </a:pPr>
            <a:endParaRPr lang="zh-CN" altLang="en-US">
              <a:solidFill>
                <a:schemeClr val="tx1">
                  <a:lumMod val="50000"/>
                </a:schemeClr>
              </a:solidFill>
              <a:ea typeface="宋体" panose="02010600030101010101" pitchFamily="2" charset="-122"/>
              <a:sym typeface="+mn-ea"/>
            </a:endParaRPr>
          </a:p>
          <a:p>
            <a:pPr marL="0" indent="0">
              <a:lnSpc>
                <a:spcPct val="100000"/>
              </a:lnSpc>
              <a:buNone/>
            </a:pPr>
            <a:endParaRPr lang="zh-CN" altLang="en-US">
              <a:solidFill>
                <a:schemeClr val="tx1">
                  <a:lumMod val="50000"/>
                </a:schemeClr>
              </a:solidFill>
              <a:ea typeface="宋体" panose="02010600030101010101" pitchFamily="2" charset="-122"/>
              <a:sym typeface="+mn-ea"/>
            </a:endParaRPr>
          </a:p>
          <a:p>
            <a:pPr marL="0" indent="0">
              <a:lnSpc>
                <a:spcPct val="100000"/>
              </a:lnSpc>
              <a:buNone/>
            </a:pPr>
            <a:endParaRPr lang="zh-CN" altLang="en-US">
              <a:solidFill>
                <a:schemeClr val="tx1">
                  <a:lumMod val="50000"/>
                </a:schemeClr>
              </a:solidFill>
              <a:ea typeface="宋体" panose="02010600030101010101" pitchFamily="2" charset="-122"/>
              <a:sym typeface="+mn-ea"/>
            </a:endParaRPr>
          </a:p>
          <a:p>
            <a:pPr marL="0" indent="45720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除了这组动词标记，动词 to be 的各种形式也有特殊的标记：be/BE，being/BEG，am/BEM，are/BER，is/BEZ，been/BEN，were/BED 和 was/BEDZ（加上额外的动词否定形式的标记）。总的来说，这种动词细粒度标记意味着使用此标记集的自动标注器能有效开展有限数量的形态分析。</a:t>
            </a:r>
          </a:p>
        </p:txBody>
      </p:sp>
      <p:graphicFrame>
        <p:nvGraphicFramePr>
          <p:cNvPr id="4" name="表格 3"/>
          <p:cNvGraphicFramePr/>
          <p:nvPr/>
        </p:nvGraphicFramePr>
        <p:xfrm>
          <a:off x="2896871" y="1298575"/>
          <a:ext cx="6398895" cy="2286000"/>
        </p:xfrm>
        <a:graphic>
          <a:graphicData uri="http://schemas.openxmlformats.org/drawingml/2006/table">
            <a:tbl>
              <a:tblPr firstRow="1" bandRow="1">
                <a:tableStyleId>{5C22544A-7EE6-4342-B048-85BDC9FD1C3A}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tblGrid>
              <a:tr h="381000">
                <a:tc>
                  <a:txBody>
                    <a:bodyPr/>
                    <a:lstStyle/>
                    <a:p>
                      <a:pPr>
                        <a:buNone/>
                      </a:pPr>
                      <a:r>
                        <a:rPr lang="zh-CN" altLang="en-US"/>
                        <a:t>形式  </a:t>
                      </a:r>
                    </a:p>
                  </a:txBody>
                  <a:tcPr/>
                </a:tc>
                <a:tc>
                  <a:txBody>
                    <a:bodyPr/>
                    <a:lstStyle/>
                    <a:p>
                      <a:pPr>
                        <a:buNone/>
                      </a:pPr>
                      <a:r>
                        <a:rPr lang="zh-CN" altLang="en-US" sz="1800">
                          <a:sym typeface="+mn-ea"/>
                        </a:rPr>
                        <a:t>类别</a:t>
                      </a:r>
                      <a:endParaRPr lang="zh-CN" altLang="en-US"/>
                    </a:p>
                  </a:txBody>
                  <a:tcPr/>
                </a:tc>
                <a:tc>
                  <a:txBody>
                    <a:bodyPr/>
                    <a:lstStyle/>
                    <a:p>
                      <a:pPr>
                        <a:buNone/>
                      </a:pPr>
                      <a:r>
                        <a:rPr lang="zh-CN" altLang="en-US"/>
                        <a:t>标记</a:t>
                      </a:r>
                    </a:p>
                  </a:txBody>
                  <a:tcPr/>
                </a:tc>
                <a:extLst>
                  <a:ext uri="{0D108BD9-81ED-4DB2-BD59-A6C34878D82A}">
                    <a16:rowId xmlns:a16="http://schemas.microsoft.com/office/drawing/2014/main" val="10000"/>
                  </a:ext>
                </a:extLst>
              </a:tr>
              <a:tr h="381000">
                <a:tc>
                  <a:txBody>
                    <a:bodyPr/>
                    <a:lstStyle/>
                    <a:p>
                      <a:pPr>
                        <a:buNone/>
                      </a:pPr>
                      <a:r>
                        <a:rPr lang="zh-CN" altLang="en-US"/>
                        <a:t>go  </a:t>
                      </a:r>
                    </a:p>
                  </a:txBody>
                  <a:tcPr/>
                </a:tc>
                <a:tc>
                  <a:txBody>
                    <a:bodyPr/>
                    <a:lstStyle/>
                    <a:p>
                      <a:pPr>
                        <a:buNone/>
                      </a:pPr>
                      <a:r>
                        <a:rPr lang="zh-CN" altLang="en-US" sz="1800">
                          <a:sym typeface="+mn-ea"/>
                        </a:rPr>
                        <a:t>基本</a:t>
                      </a:r>
                      <a:endParaRPr lang="zh-CN" altLang="en-US"/>
                    </a:p>
                  </a:txBody>
                  <a:tcPr/>
                </a:tc>
                <a:tc>
                  <a:txBody>
                    <a:bodyPr/>
                    <a:lstStyle/>
                    <a:p>
                      <a:pPr>
                        <a:buNone/>
                      </a:pPr>
                      <a:r>
                        <a:rPr lang="zh-CN" altLang="en-US" sz="1800">
                          <a:sym typeface="+mn-ea"/>
                        </a:rPr>
                        <a:t>VB</a:t>
                      </a:r>
                      <a:endParaRPr lang="zh-CN" altLang="en-US"/>
                    </a:p>
                  </a:txBody>
                  <a:tcPr/>
                </a:tc>
                <a:extLst>
                  <a:ext uri="{0D108BD9-81ED-4DB2-BD59-A6C34878D82A}">
                    <a16:rowId xmlns:a16="http://schemas.microsoft.com/office/drawing/2014/main" val="10001"/>
                  </a:ext>
                </a:extLst>
              </a:tr>
              <a:tr h="381000">
                <a:tc>
                  <a:txBody>
                    <a:bodyPr/>
                    <a:lstStyle/>
                    <a:p>
                      <a:pPr>
                        <a:buNone/>
                      </a:pPr>
                      <a:r>
                        <a:rPr lang="zh-CN" altLang="en-US"/>
                        <a:t>goes  </a:t>
                      </a:r>
                    </a:p>
                  </a:txBody>
                  <a:tcPr/>
                </a:tc>
                <a:tc>
                  <a:txBody>
                    <a:bodyPr/>
                    <a:lstStyle/>
                    <a:p>
                      <a:pPr>
                        <a:buNone/>
                      </a:pPr>
                      <a:r>
                        <a:rPr lang="zh-CN" altLang="en-US" sz="1800">
                          <a:sym typeface="+mn-ea"/>
                        </a:rPr>
                        <a:t>第三人称单数</a:t>
                      </a:r>
                      <a:endParaRPr lang="zh-CN" altLang="en-US"/>
                    </a:p>
                  </a:txBody>
                  <a:tcPr/>
                </a:tc>
                <a:tc>
                  <a:txBody>
                    <a:bodyPr/>
                    <a:lstStyle/>
                    <a:p>
                      <a:pPr>
                        <a:buNone/>
                      </a:pPr>
                      <a:r>
                        <a:rPr lang="zh-CN" altLang="en-US" sz="1800">
                          <a:sym typeface="+mn-ea"/>
                        </a:rPr>
                        <a:t>VBZ</a:t>
                      </a:r>
                      <a:endParaRPr lang="zh-CN" altLang="en-US"/>
                    </a:p>
                  </a:txBody>
                  <a:tcPr/>
                </a:tc>
                <a:extLst>
                  <a:ext uri="{0D108BD9-81ED-4DB2-BD59-A6C34878D82A}">
                    <a16:rowId xmlns:a16="http://schemas.microsoft.com/office/drawing/2014/main" val="10002"/>
                  </a:ext>
                </a:extLst>
              </a:tr>
              <a:tr h="381000">
                <a:tc>
                  <a:txBody>
                    <a:bodyPr/>
                    <a:lstStyle/>
                    <a:p>
                      <a:pPr>
                        <a:buNone/>
                      </a:pPr>
                      <a:r>
                        <a:rPr lang="zh-CN" altLang="en-US"/>
                        <a:t>gone  </a:t>
                      </a:r>
                    </a:p>
                  </a:txBody>
                  <a:tcPr/>
                </a:tc>
                <a:tc>
                  <a:txBody>
                    <a:bodyPr/>
                    <a:lstStyle/>
                    <a:p>
                      <a:pPr>
                        <a:buNone/>
                      </a:pPr>
                      <a:r>
                        <a:rPr lang="zh-CN" altLang="en-US" sz="1800">
                          <a:sym typeface="+mn-ea"/>
                        </a:rPr>
                        <a:t>过去分词</a:t>
                      </a:r>
                      <a:endParaRPr lang="zh-CN" altLang="en-US"/>
                    </a:p>
                  </a:txBody>
                  <a:tcPr/>
                </a:tc>
                <a:tc>
                  <a:txBody>
                    <a:bodyPr/>
                    <a:lstStyle/>
                    <a:p>
                      <a:pPr>
                        <a:buNone/>
                      </a:pPr>
                      <a:r>
                        <a:rPr lang="zh-CN" altLang="en-US" sz="1800">
                          <a:sym typeface="+mn-ea"/>
                        </a:rPr>
                        <a:t>VBN</a:t>
                      </a:r>
                      <a:endParaRPr lang="zh-CN" altLang="en-US"/>
                    </a:p>
                  </a:txBody>
                  <a:tcPr/>
                </a:tc>
                <a:extLst>
                  <a:ext uri="{0D108BD9-81ED-4DB2-BD59-A6C34878D82A}">
                    <a16:rowId xmlns:a16="http://schemas.microsoft.com/office/drawing/2014/main" val="10003"/>
                  </a:ext>
                </a:extLst>
              </a:tr>
              <a:tr h="381000">
                <a:tc>
                  <a:txBody>
                    <a:bodyPr/>
                    <a:lstStyle/>
                    <a:p>
                      <a:pPr>
                        <a:buNone/>
                      </a:pPr>
                      <a:r>
                        <a:rPr lang="zh-CN" altLang="en-US"/>
                        <a:t>going  </a:t>
                      </a:r>
                    </a:p>
                  </a:txBody>
                  <a:tcPr/>
                </a:tc>
                <a:tc>
                  <a:txBody>
                    <a:bodyPr/>
                    <a:lstStyle/>
                    <a:p>
                      <a:pPr>
                        <a:buNone/>
                      </a:pPr>
                      <a:r>
                        <a:rPr lang="zh-CN" altLang="en-US" sz="1800">
                          <a:sym typeface="+mn-ea"/>
                        </a:rPr>
                        <a:t>动名词</a:t>
                      </a:r>
                      <a:endParaRPr lang="zh-CN" altLang="en-US"/>
                    </a:p>
                  </a:txBody>
                  <a:tcPr/>
                </a:tc>
                <a:tc>
                  <a:txBody>
                    <a:bodyPr/>
                    <a:lstStyle/>
                    <a:p>
                      <a:pPr>
                        <a:buNone/>
                      </a:pPr>
                      <a:r>
                        <a:rPr lang="zh-CN" altLang="en-US" sz="1800">
                          <a:sym typeface="+mn-ea"/>
                        </a:rPr>
                        <a:t>VBG</a:t>
                      </a:r>
                      <a:endParaRPr lang="zh-CN" altLang="en-US"/>
                    </a:p>
                  </a:txBody>
                  <a:tcPr/>
                </a:tc>
                <a:extLst>
                  <a:ext uri="{0D108BD9-81ED-4DB2-BD59-A6C34878D82A}">
                    <a16:rowId xmlns:a16="http://schemas.microsoft.com/office/drawing/2014/main" val="10004"/>
                  </a:ext>
                </a:extLst>
              </a:tr>
              <a:tr h="381000">
                <a:tc>
                  <a:txBody>
                    <a:bodyPr/>
                    <a:lstStyle/>
                    <a:p>
                      <a:pPr>
                        <a:buNone/>
                      </a:pPr>
                      <a:r>
                        <a:rPr lang="zh-CN" altLang="en-US"/>
                        <a:t>went  </a:t>
                      </a:r>
                    </a:p>
                  </a:txBody>
                  <a:tcPr/>
                </a:tc>
                <a:tc>
                  <a:txBody>
                    <a:bodyPr/>
                    <a:lstStyle/>
                    <a:p>
                      <a:pPr>
                        <a:buNone/>
                      </a:pPr>
                      <a:r>
                        <a:rPr lang="zh-CN" altLang="en-US" sz="1800">
                          <a:sym typeface="+mn-ea"/>
                        </a:rPr>
                        <a:t>一般过去时</a:t>
                      </a:r>
                      <a:endParaRPr lang="zh-CN" altLang="en-US"/>
                    </a:p>
                  </a:txBody>
                  <a:tcPr/>
                </a:tc>
                <a:tc>
                  <a:txBody>
                    <a:bodyPr/>
                    <a:lstStyle/>
                    <a:p>
                      <a:pPr>
                        <a:buNone/>
                      </a:pPr>
                      <a:r>
                        <a:rPr lang="zh-CN" altLang="en-US" sz="1800">
                          <a:sym typeface="+mn-ea"/>
                        </a:rPr>
                        <a:t>VBD</a:t>
                      </a:r>
                      <a:endParaRPr lang="zh-CN" altLang="en-US"/>
                    </a:p>
                  </a:txBody>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72086"/>
            <a:ext cx="7886700" cy="805815"/>
          </a:xfrm>
        </p:spPr>
        <p:txBody>
          <a:bodyPr>
            <a:normAutofit/>
          </a:bodyPr>
          <a:lstStyle/>
          <a:p>
            <a:r>
              <a:rPr lang="en-US">
                <a:sym typeface="+mn-ea"/>
              </a:rPr>
              <a:t>5.7 </a:t>
            </a:r>
            <a:r>
              <a:rPr lang="zh-CN" altLang="en-US">
                <a:sym typeface="+mn-ea"/>
              </a:rPr>
              <a:t>如何确定一个词的分类</a:t>
            </a:r>
          </a:p>
        </p:txBody>
      </p:sp>
      <p:sp>
        <p:nvSpPr>
          <p:cNvPr id="3" name="内容占位符 2"/>
          <p:cNvSpPr>
            <a:spLocks noGrp="1"/>
          </p:cNvSpPr>
          <p:nvPr>
            <p:ph idx="1"/>
          </p:nvPr>
        </p:nvSpPr>
        <p:spPr>
          <a:xfrm>
            <a:off x="2244725" y="869315"/>
            <a:ext cx="7886700" cy="5888990"/>
          </a:xfrm>
          <a:solidFill>
            <a:schemeClr val="bg1"/>
          </a:solidFill>
        </p:spPr>
        <p:txBody>
          <a:bodyPr>
            <a:normAutofit/>
          </a:bodyPr>
          <a:lstStyle/>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大多数词性标注集使用相同的基本类别，如名词、动词、形容词和介词。然而，标记集的相互区别不仅在于它们如何细致的将词分类，也在于它们如何界定其类别。</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例如：is 在一个标记集可能会被简单的标注为动词，而在另一个标记集中被标注为 lexeme be 的不同形式（如在布朗语料库中）。</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这种标记集的变化是不可避免的，因为词性标记被以不同的方式用于不同的任务。换句话说，没有一个“正确的方式”来分配标记，只有根据目标不同或多或少有用的方法。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5、8、12、16、23、25、27"/>
  <p:tag name="KSO_WM_TEMPLATE_CATEGORY" val="custom"/>
  <p:tag name="KSO_WM_TEMPLATE_INDEX" val="645"/>
  <p:tag name="KSO_WM_TAG_VERSION" val="1.0"/>
  <p:tag name="KSO_WM_SLIDE_ID" val="custom645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645"/>
  <p:tag name="KSO_WM_UNIT_TYPE" val="a"/>
  <p:tag name="KSO_WM_UNIT_INDEX" val="1"/>
  <p:tag name="KSO_WM_UNIT_ID" val="custom439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645"/>
  <p:tag name="KSO_WM_UNIT_TYPE" val="b"/>
  <p:tag name="KSO_WM_UNIT_INDEX" val="1"/>
  <p:tag name="KSO_WM_UNIT_ID" val="custom439_1*b*1"/>
  <p:tag name="KSO_WM_UNIT_CLEAR" val="1"/>
  <p:tag name="KSO_WM_UNIT_LAYERLEVEL" val="1"/>
  <p:tag name="KSO_WM_UNIT_VALUE" val="51"/>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13422</Words>
  <Application>Microsoft Office PowerPoint</Application>
  <PresentationFormat>宽屏</PresentationFormat>
  <Paragraphs>942</Paragraphs>
  <Slides>93</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93</vt:i4>
      </vt:variant>
    </vt:vector>
  </HeadingPairs>
  <TitlesOfParts>
    <vt:vector size="102" baseType="lpstr">
      <vt:lpstr>等线</vt:lpstr>
      <vt:lpstr>仿宋</vt:lpstr>
      <vt:lpstr>宋体</vt:lpstr>
      <vt:lpstr>微软雅黑</vt:lpstr>
      <vt:lpstr>微软雅黑 Light</vt:lpstr>
      <vt:lpstr>Arial</vt:lpstr>
      <vt:lpstr>Calibri</vt:lpstr>
      <vt:lpstr>Times New Roman</vt:lpstr>
      <vt:lpstr>Office 主题</vt:lpstr>
      <vt:lpstr>PowerPoint 演示文稿</vt:lpstr>
      <vt:lpstr>自然语言处理</vt:lpstr>
      <vt:lpstr>章节内容</vt:lpstr>
      <vt:lpstr>5.1 使用词性标注器</vt:lpstr>
      <vt:lpstr>5.1 使用词性标注器</vt:lpstr>
      <vt:lpstr>5.1 使用词性标注器</vt:lpstr>
      <vt:lpstr>5.1 使用词性标注器</vt:lpstr>
      <vt:lpstr>5.1 使用词性标注器</vt:lpstr>
      <vt:lpstr>5.2 标注语料库</vt:lpstr>
      <vt:lpstr>5.2 标注语料库-表示已标注的标识符</vt:lpstr>
      <vt:lpstr>5.2 标注语料库-获取已标注的语料库</vt:lpstr>
      <vt:lpstr>5.2 标注语料库-获取已标注的语料库</vt:lpstr>
      <vt:lpstr>5.2 标注语料库-获取已标注的语料库</vt:lpstr>
      <vt:lpstr>5.2 标注语料库-获取已标注的语料库</vt:lpstr>
      <vt:lpstr>5.2 标注语料库-获取已标注的语料库</vt:lpstr>
      <vt:lpstr>5.2 标注语料库-简化的词性标记集</vt:lpstr>
      <vt:lpstr>5.2 标注语料库-简化的词性标记集</vt:lpstr>
      <vt:lpstr>5.2 标注语料库-简化的词性标记集</vt:lpstr>
      <vt:lpstr>5.2 标注语料库-名词</vt:lpstr>
      <vt:lpstr>5.2 标注语料库-名词 </vt:lpstr>
      <vt:lpstr>5.2 标注语料库-动词</vt:lpstr>
      <vt:lpstr>5.2 标注语料库-动词</vt:lpstr>
      <vt:lpstr>5.2 标注语料库-动词</vt:lpstr>
      <vt:lpstr>5.2 标注语料库-动词</vt:lpstr>
      <vt:lpstr>5.2 标注语料库-形容词和副词</vt:lpstr>
      <vt:lpstr>5.2 标注语料库-未简化的标记</vt:lpstr>
      <vt:lpstr>5.2 标注语料库-未简化的标记</vt:lpstr>
      <vt:lpstr>5.2 标注语料库-探索已标注的语料库</vt:lpstr>
      <vt:lpstr>5.2 标注语料库-探索已标注的语料库</vt:lpstr>
      <vt:lpstr>5.2 标注语料库-探索已标注的语料库</vt:lpstr>
      <vt:lpstr>5.2 标注语料库-探索已标注的语料库</vt:lpstr>
      <vt:lpstr>5.3 使用Python字典映射词及其属性</vt:lpstr>
      <vt:lpstr>5.3 字典-索引链表 VS 字典</vt:lpstr>
      <vt:lpstr>5.3 字典-索引链表 VS 字典</vt:lpstr>
      <vt:lpstr>5.3 字典-Python 字典</vt:lpstr>
      <vt:lpstr>5.3 字典-Python 字典</vt:lpstr>
      <vt:lpstr>5.3 字典-Python 字典</vt:lpstr>
      <vt:lpstr>5.3 字典-Python 字典</vt:lpstr>
      <vt:lpstr>5.3 字典-Python 字典</vt:lpstr>
      <vt:lpstr>5.3 字典-Python 字典</vt:lpstr>
      <vt:lpstr>5.3 字典-定义字典</vt:lpstr>
      <vt:lpstr>5.3 字典-默认字典</vt:lpstr>
      <vt:lpstr>5.3 字典-默认字典</vt:lpstr>
      <vt:lpstr>5.3 字典-默认字典</vt:lpstr>
      <vt:lpstr>5.3 字典-递增地更新字典</vt:lpstr>
      <vt:lpstr>5.3 字典-递增地更新字典</vt:lpstr>
      <vt:lpstr>5.3 字典-递增地更新字典</vt:lpstr>
      <vt:lpstr>5.3 字典-递增地更新字典</vt:lpstr>
      <vt:lpstr>5.3 字典-递增地更新字典</vt:lpstr>
      <vt:lpstr>5.3 字典-复杂的键和值</vt:lpstr>
      <vt:lpstr>5.3 字典-颠倒字典</vt:lpstr>
      <vt:lpstr>5.3 字典-颠倒字典</vt:lpstr>
      <vt:lpstr>5.3 字典-颠倒字典</vt:lpstr>
      <vt:lpstr>5.3 字典-颠倒字典</vt:lpstr>
      <vt:lpstr>5.4 自动标注</vt:lpstr>
      <vt:lpstr>5.4 自动标注-默认标注器</vt:lpstr>
      <vt:lpstr>5.4 自动标注-默认标注器</vt:lpstr>
      <vt:lpstr>5.4 自动标注-正则表达式标注器</vt:lpstr>
      <vt:lpstr>5.4 自动标注-正则表达式标注器</vt:lpstr>
      <vt:lpstr>5.4 自动标注-查询标注器</vt:lpstr>
      <vt:lpstr>5.4 自动标注-查询标注器</vt:lpstr>
      <vt:lpstr>5.4 自动标注-查询标注器</vt:lpstr>
      <vt:lpstr>5.4 自动标注-查询标注器</vt:lpstr>
      <vt:lpstr>5.4 自动标注-评估</vt:lpstr>
      <vt:lpstr>5.5 N-gram标注-一元标注</vt:lpstr>
      <vt:lpstr>5.5 N-gram标注-一元标注</vt:lpstr>
      <vt:lpstr>5.5 N-gram标注-分离训练和测试数据</vt:lpstr>
      <vt:lpstr>5.5 N-gram标注-一般的N-gram标注</vt:lpstr>
      <vt:lpstr>5.5 N-gram标注-一般的N-gram标注</vt:lpstr>
      <vt:lpstr>5.5 N-gram标注-一般的N-gram标注</vt:lpstr>
      <vt:lpstr>5.5 N-gram标注-组合标注器</vt:lpstr>
      <vt:lpstr>5.5 N-gram标注-组合标注器</vt:lpstr>
      <vt:lpstr>5.5 N-gram标注-标注生词</vt:lpstr>
      <vt:lpstr>5.5 N-gram标注-存储标注器</vt:lpstr>
      <vt:lpstr>5.5 N-gram标注-存储标注器</vt:lpstr>
      <vt:lpstr>5.5 N-gram标注-性能限制</vt:lpstr>
      <vt:lpstr>5.5 N-gram标注-存储标注器</vt:lpstr>
      <vt:lpstr>5.5 N-gram标注-跨句子边界标注</vt:lpstr>
      <vt:lpstr>5.5 N-gram标注-跨句子边界标注</vt:lpstr>
      <vt:lpstr>5.6 基于转换的标注</vt:lpstr>
      <vt:lpstr>5.6 基于转换的标注</vt:lpstr>
      <vt:lpstr>5.6 基于转换的标注</vt:lpstr>
      <vt:lpstr>5.6 基于转换的标注</vt:lpstr>
      <vt:lpstr>5.6 基于转换的标注</vt:lpstr>
      <vt:lpstr>5.6 基于转换的标注</vt:lpstr>
      <vt:lpstr>5.7 如何确定一个词的分类</vt:lpstr>
      <vt:lpstr>5.7 如何确定一个词的分类</vt:lpstr>
      <vt:lpstr>5.7 如何确定一个词的分类</vt:lpstr>
      <vt:lpstr>5.7 如何确定一个词的分类</vt:lpstr>
      <vt:lpstr>5.7 如何确定一个词的分类</vt:lpstr>
      <vt:lpstr>5.7 如何确定一个词的分类</vt:lpstr>
      <vt:lpstr>5.7 如何确定一个词的分类</vt:lpstr>
      <vt:lpstr>5.7 如何确定一个词的分类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LENONO</cp:lastModifiedBy>
  <cp:revision>148</cp:revision>
  <dcterms:created xsi:type="dcterms:W3CDTF">2017-08-03T09:01:00Z</dcterms:created>
  <dcterms:modified xsi:type="dcterms:W3CDTF">2023-02-11T08:25:03Z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