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61" r:id="rId14"/>
    <p:sldId id="264" r:id="rId15"/>
    <p:sldId id="265" r:id="rId16"/>
    <p:sldId id="25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821"/>
    <a:srgbClr val="A50E57"/>
    <a:srgbClr val="A5A59B"/>
    <a:srgbClr val="009DC8"/>
    <a:srgbClr val="052846"/>
    <a:srgbClr val="052850"/>
    <a:srgbClr val="05234B"/>
    <a:srgbClr val="051E4B"/>
    <a:srgbClr val="052D4B"/>
    <a:srgbClr val="03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98241" autoAdjust="0"/>
  </p:normalViewPr>
  <p:slideViewPr>
    <p:cSldViewPr snapToGrid="0" snapToObjects="1">
      <p:cViewPr varScale="1">
        <p:scale>
          <a:sx n="138" d="100"/>
          <a:sy n="138" d="100"/>
        </p:scale>
        <p:origin x="432" y="108"/>
      </p:cViewPr>
      <p:guideLst>
        <p:guide orient="horz" pos="1580"/>
        <p:guide pos="6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57684-3573-F345-947D-55DD87BCE26E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51B-D943-4C4B-832F-106D21CDE9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F80DB-7765-C34B-A647-E52503C6CB76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1032F-53D1-114F-BA03-6F88C8E5EB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2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1032F-53D1-114F-BA03-6F88C8E5EB2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w PPT header_16x9_07111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3144" cy="159417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107869"/>
            <a:ext cx="4575464" cy="1102519"/>
          </a:xfrm>
        </p:spPr>
        <p:txBody>
          <a:bodyPr anchor="b">
            <a:normAutofit/>
          </a:bodyPr>
          <a:lstStyle>
            <a:lvl1pPr algn="l">
              <a:defRPr sz="4000" b="0" kern="1200" spc="-5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352801" y="3417859"/>
            <a:ext cx="4575465" cy="712973"/>
          </a:xfrm>
        </p:spPr>
        <p:txBody>
          <a:bodyPr wrap="none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Harmonic logo_Blue bu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384" y="932312"/>
            <a:ext cx="1337697" cy="402630"/>
          </a:xfrm>
          <a:prstGeom prst="rect">
            <a:avLst/>
          </a:prstGeom>
        </p:spPr>
      </p:pic>
      <p:pic>
        <p:nvPicPr>
          <p:cNvPr id="7" name="Picture 6" descr="harmonic_bullet icon colored_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7846" y="2696969"/>
            <a:ext cx="1233830" cy="1232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76E"/>
                </a:solidFill>
              </a:defRPr>
            </a:lvl1pPr>
            <a:lvl2pPr>
              <a:defRPr>
                <a:solidFill>
                  <a:srgbClr val="00376E"/>
                </a:solidFill>
              </a:defRPr>
            </a:lvl2pPr>
            <a:lvl3pPr>
              <a:defRPr>
                <a:solidFill>
                  <a:srgbClr val="00376E"/>
                </a:solidFill>
              </a:defRPr>
            </a:lvl3pPr>
            <a:lvl4pPr>
              <a:defRPr>
                <a:solidFill>
                  <a:srgbClr val="00376E"/>
                </a:solidFill>
              </a:defRPr>
            </a:lvl4pPr>
            <a:lvl5pPr>
              <a:defRPr>
                <a:solidFill>
                  <a:srgbClr val="00376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682"/>
            <a:ext cx="4038600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682"/>
            <a:ext cx="4038600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1" y="21865"/>
            <a:ext cx="7111903" cy="84768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5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PPT header_16x9_07111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3144" cy="1594173"/>
          </a:xfrm>
          <a:prstGeom prst="rect">
            <a:avLst/>
          </a:prstGeom>
        </p:spPr>
      </p:pic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3352800" y="2537524"/>
            <a:ext cx="4755448" cy="9466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harmonic_bullet icon colored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846" y="2443814"/>
            <a:ext cx="1233830" cy="1232078"/>
          </a:xfrm>
          <a:prstGeom prst="rect">
            <a:avLst/>
          </a:prstGeom>
        </p:spPr>
      </p:pic>
      <p:pic>
        <p:nvPicPr>
          <p:cNvPr id="9" name="Picture 8" descr="Harmonic logo_Blue bu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6384" y="932312"/>
            <a:ext cx="1337697" cy="4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PPT header_16x9_07111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3144" cy="1594173"/>
          </a:xfrm>
          <a:prstGeom prst="rect">
            <a:avLst/>
          </a:prstGeom>
        </p:spPr>
      </p:pic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3352800" y="2537524"/>
            <a:ext cx="4755448" cy="9466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harmonic_bullet icon colored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846" y="2443814"/>
            <a:ext cx="1233830" cy="1232078"/>
          </a:xfrm>
          <a:prstGeom prst="rect">
            <a:avLst/>
          </a:prstGeom>
        </p:spPr>
      </p:pic>
      <p:pic>
        <p:nvPicPr>
          <p:cNvPr id="11" name="Picture 10" descr="Harmonic logo_Blue bu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6384" y="932312"/>
            <a:ext cx="1337697" cy="4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8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PPT header_16x9_07111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3144" cy="1594173"/>
          </a:xfrm>
          <a:prstGeom prst="rect">
            <a:avLst/>
          </a:prstGeom>
        </p:spPr>
      </p:pic>
      <p:sp>
        <p:nvSpPr>
          <p:cNvPr id="21" name="Title 12"/>
          <p:cNvSpPr>
            <a:spLocks noGrp="1"/>
          </p:cNvSpPr>
          <p:nvPr>
            <p:ph type="title"/>
          </p:nvPr>
        </p:nvSpPr>
        <p:spPr>
          <a:xfrm>
            <a:off x="3352800" y="2537524"/>
            <a:ext cx="4755448" cy="9466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harmonic_bullet icon colored_blu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846" y="2443813"/>
            <a:ext cx="1233830" cy="1232078"/>
          </a:xfrm>
          <a:prstGeom prst="rect">
            <a:avLst/>
          </a:prstGeom>
        </p:spPr>
      </p:pic>
      <p:pic>
        <p:nvPicPr>
          <p:cNvPr id="10" name="Picture 9" descr="Harmonic logo_Blue bu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6384" y="932312"/>
            <a:ext cx="1337697" cy="4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5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quotes 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7030" y="1637492"/>
            <a:ext cx="2426970" cy="3520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06104"/>
            <a:ext cx="5332124" cy="2384195"/>
          </a:xfrm>
        </p:spPr>
        <p:txBody>
          <a:bodyPr anchor="ctr">
            <a:normAutofit/>
          </a:bodyPr>
          <a:lstStyle>
            <a:lvl1pPr algn="l">
              <a:buNone/>
              <a:defRPr sz="24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“Click to insert quote”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736842"/>
            <a:ext cx="5332124" cy="204104"/>
          </a:xfrm>
        </p:spPr>
        <p:txBody>
          <a:bodyPr anchor="ctr">
            <a:normAutofit/>
          </a:bodyPr>
          <a:lstStyle>
            <a:lvl1pPr algn="l">
              <a:buNone/>
              <a:defRPr sz="1200" b="1" i="1" baseline="0">
                <a:solidFill>
                  <a:srgbClr val="6E6E69"/>
                </a:solidFill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314"/>
            <a:ext cx="5332124" cy="204104"/>
          </a:xfrm>
        </p:spPr>
        <p:txBody>
          <a:bodyPr anchor="ctr">
            <a:normAutofit/>
          </a:bodyPr>
          <a:lstStyle>
            <a:lvl1pPr algn="l">
              <a:buNone/>
              <a:defRPr sz="1100" b="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w PPT header_16x9_07111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3144" cy="1594173"/>
          </a:xfrm>
          <a:prstGeom prst="rect">
            <a:avLst/>
          </a:prstGeom>
        </p:spPr>
      </p:pic>
      <p:sp>
        <p:nvSpPr>
          <p:cNvPr id="15" name="Title 12"/>
          <p:cNvSpPr>
            <a:spLocks noGrp="1"/>
          </p:cNvSpPr>
          <p:nvPr>
            <p:ph type="title" hasCustomPrompt="1"/>
          </p:nvPr>
        </p:nvSpPr>
        <p:spPr>
          <a:xfrm>
            <a:off x="3352801" y="2537524"/>
            <a:ext cx="3119607" cy="9466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 descr="Harmonic logo_Blue bu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384" y="932312"/>
            <a:ext cx="1337697" cy="402630"/>
          </a:xfrm>
          <a:prstGeom prst="rect">
            <a:avLst/>
          </a:prstGeom>
        </p:spPr>
      </p:pic>
      <p:pic>
        <p:nvPicPr>
          <p:cNvPr id="8" name="Picture 7" descr="harmonic_bullet icon colored_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7846" y="2443814"/>
            <a:ext cx="1233830" cy="12320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PPT header_16x9_interior_071113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53144" cy="8924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1865"/>
            <a:ext cx="6480440" cy="84768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9553"/>
            <a:ext cx="8229600" cy="34950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4893198"/>
            <a:ext cx="2356631" cy="169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©2016 Harmonic Inc. All rights reserved worldwide.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1602" y="4836206"/>
            <a:ext cx="1885198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tabLst>
                <a:tab pos="627063" algn="l"/>
              </a:tabLst>
            </a:pPr>
            <a:fld id="{A0D60A29-646C-41BE-BD3C-83C22E5ED48A}" type="slidenum">
              <a:rPr lang="en-US" sz="1000" smtClean="0">
                <a:solidFill>
                  <a:srgbClr val="7F7F7F"/>
                </a:solidFill>
              </a:rPr>
              <a:pPr algn="r">
                <a:tabLst>
                  <a:tab pos="627063" algn="l"/>
                </a:tabLst>
              </a:pPr>
              <a:t>‹#›</a:t>
            </a:fld>
            <a:endParaRPr lang="en-US" sz="1000" dirty="0">
              <a:solidFill>
                <a:srgbClr val="7F7F7F"/>
              </a:solidFill>
            </a:endParaRPr>
          </a:p>
        </p:txBody>
      </p:sp>
      <p:pic>
        <p:nvPicPr>
          <p:cNvPr id="12" name="Picture 11" descr="HARMONIC_PPT banner log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4479" y="516"/>
            <a:ext cx="1258051" cy="891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700" r:id="rId5"/>
    <p:sldLayoutId id="2147483704" r:id="rId6"/>
    <p:sldLayoutId id="2147483701" r:id="rId7"/>
    <p:sldLayoutId id="2147483705" r:id="rId8"/>
    <p:sldLayoutId id="2147483702" r:id="rId9"/>
  </p:sldLayoutIdLst>
  <p:hf hdr="0"/>
  <p:txStyles>
    <p:titleStyle>
      <a:lvl1pPr algn="l" defTabSz="457200" rtl="0" eaLnBrk="1" latinLnBrk="0" hangingPunct="1">
        <a:spcBef>
          <a:spcPts val="0"/>
        </a:spcBef>
        <a:spcAft>
          <a:spcPts val="0"/>
        </a:spcAft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300"/>
        </a:spcBef>
        <a:buClr>
          <a:schemeClr val="accent1"/>
        </a:buClr>
        <a:buSzPct val="125000"/>
        <a:buFont typeface="Wingdings" charset="2"/>
        <a:buChar char="§"/>
        <a:defRPr sz="2200" b="0" kern="1200">
          <a:solidFill>
            <a:srgbClr val="00376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300"/>
        </a:spcBef>
        <a:buClr>
          <a:schemeClr val="accent1"/>
        </a:buClr>
        <a:buFont typeface="Arial"/>
        <a:buChar char="–"/>
        <a:defRPr sz="2000" kern="1200">
          <a:solidFill>
            <a:srgbClr val="00376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300"/>
        </a:spcBef>
        <a:buClr>
          <a:schemeClr val="accent1"/>
        </a:buClr>
        <a:buFont typeface="Arial"/>
        <a:buChar char="•"/>
        <a:defRPr sz="2000" kern="1200">
          <a:solidFill>
            <a:srgbClr val="00376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300"/>
        </a:spcBef>
        <a:buClr>
          <a:schemeClr val="accent1"/>
        </a:buClr>
        <a:buFont typeface="Arial"/>
        <a:buChar char="–"/>
        <a:defRPr sz="1800" kern="1200">
          <a:solidFill>
            <a:srgbClr val="00376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300"/>
        </a:spcBef>
        <a:buClr>
          <a:schemeClr val="accent1"/>
        </a:buClr>
        <a:buFont typeface="Arial"/>
        <a:buChar char="»"/>
        <a:defRPr sz="1800" kern="1200">
          <a:solidFill>
            <a:srgbClr val="00376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−"/>
        <a:defRPr sz="16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Hack-a-Thon 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52801" y="3417859"/>
            <a:ext cx="4575465" cy="1102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Harmonic </a:t>
            </a:r>
            <a:r>
              <a:rPr lang="en-US" dirty="0" err="1"/>
              <a:t>Oxtel</a:t>
            </a:r>
            <a:r>
              <a:rPr lang="en-US" dirty="0"/>
              <a:t> Control Suite</a:t>
            </a:r>
          </a:p>
          <a:p>
            <a:endParaRPr lang="en-US" dirty="0"/>
          </a:p>
          <a:p>
            <a:r>
              <a:rPr lang="en-US" dirty="0"/>
              <a:t>Dan Montz &amp; Don Doyle</a:t>
            </a:r>
          </a:p>
        </p:txBody>
      </p:sp>
    </p:spTree>
    <p:extLst>
      <p:ext uri="{BB962C8B-B14F-4D97-AF65-F5344CB8AC3E}">
        <p14:creationId xmlns:p14="http://schemas.microsoft.com/office/powerpoint/2010/main" val="53537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7557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139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“Click to insert quote”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Person Quoted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Title, 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flipH="1">
            <a:off x="2427086" y="1800821"/>
            <a:ext cx="832602" cy="624452"/>
          </a:xfrm>
          <a:prstGeom prst="rect">
            <a:avLst/>
          </a:prstGeom>
          <a:solidFill>
            <a:srgbClr val="0528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7351799" y="1800821"/>
            <a:ext cx="832602" cy="624452"/>
          </a:xfrm>
          <a:prstGeom prst="rect">
            <a:avLst/>
          </a:prstGeom>
          <a:solidFill>
            <a:srgbClr val="A5A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453576"/>
            <a:ext cx="2346663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cap="all" dirty="0">
                <a:solidFill>
                  <a:schemeClr val="accent1"/>
                </a:solidFill>
              </a:rPr>
              <a:t>Color palette </a:t>
            </a:r>
            <a:r>
              <a:rPr lang="en-US" sz="1050" dirty="0">
                <a:solidFill>
                  <a:schemeClr val="accent1"/>
                </a:solidFill>
              </a:rPr>
              <a:t>(primary)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1442143" y="1800821"/>
            <a:ext cx="832602" cy="624452"/>
          </a:xfrm>
          <a:prstGeom prst="rect">
            <a:avLst/>
          </a:prstGeom>
          <a:solidFill>
            <a:srgbClr val="C8C8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3412029" y="1800821"/>
            <a:ext cx="832602" cy="624452"/>
          </a:xfrm>
          <a:prstGeom prst="rect">
            <a:avLst/>
          </a:prstGeom>
          <a:solidFill>
            <a:srgbClr val="009D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4396972" y="1800821"/>
            <a:ext cx="832602" cy="624452"/>
          </a:xfrm>
          <a:prstGeom prst="rect">
            <a:avLst/>
          </a:prstGeom>
          <a:solidFill>
            <a:srgbClr val="87A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5381915" y="1800821"/>
            <a:ext cx="832602" cy="624452"/>
          </a:xfrm>
          <a:prstGeom prst="rect">
            <a:avLst/>
          </a:prstGeom>
          <a:solidFill>
            <a:srgbClr val="A50E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200" y="1800821"/>
            <a:ext cx="832602" cy="6244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366858" y="1800821"/>
            <a:ext cx="832602" cy="624452"/>
          </a:xfrm>
          <a:prstGeom prst="rect">
            <a:avLst/>
          </a:prstGeom>
          <a:solidFill>
            <a:srgbClr val="6E6E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457200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0</a:t>
            </a:r>
          </a:p>
        </p:txBody>
      </p:sp>
      <p:sp>
        <p:nvSpPr>
          <p:cNvPr id="22" name="Rectangle 21"/>
          <p:cNvSpPr/>
          <p:nvPr/>
        </p:nvSpPr>
        <p:spPr>
          <a:xfrm flipH="1">
            <a:off x="1442143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200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200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190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2427086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</a:rPr>
              <a:t>R: 5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G: 40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B: 70</a:t>
            </a:r>
          </a:p>
        </p:txBody>
      </p:sp>
      <p:sp>
        <p:nvSpPr>
          <p:cNvPr id="24" name="Rectangle 23"/>
          <p:cNvSpPr/>
          <p:nvPr/>
        </p:nvSpPr>
        <p:spPr>
          <a:xfrm flipH="1">
            <a:off x="3412029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157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200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4396972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135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168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33</a:t>
            </a:r>
          </a:p>
        </p:txBody>
      </p:sp>
      <p:sp>
        <p:nvSpPr>
          <p:cNvPr id="26" name="Rectangle 25"/>
          <p:cNvSpPr/>
          <p:nvPr/>
        </p:nvSpPr>
        <p:spPr>
          <a:xfrm flipH="1">
            <a:off x="5381915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165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14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87</a:t>
            </a:r>
          </a:p>
        </p:txBody>
      </p:sp>
      <p:sp>
        <p:nvSpPr>
          <p:cNvPr id="29" name="Rectangle 28"/>
          <p:cNvSpPr/>
          <p:nvPr/>
        </p:nvSpPr>
        <p:spPr>
          <a:xfrm flipH="1">
            <a:off x="6366858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110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110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105</a:t>
            </a:r>
          </a:p>
        </p:txBody>
      </p:sp>
      <p:sp>
        <p:nvSpPr>
          <p:cNvPr id="28" name="Rectangle 27"/>
          <p:cNvSpPr/>
          <p:nvPr/>
        </p:nvSpPr>
        <p:spPr>
          <a:xfrm flipH="1">
            <a:off x="7351799" y="2512127"/>
            <a:ext cx="832602" cy="6244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5A5F64"/>
                </a:solidFill>
              </a:rPr>
              <a:t>R: 165</a:t>
            </a:r>
          </a:p>
          <a:p>
            <a:r>
              <a:rPr lang="en-US" sz="1200" dirty="0">
                <a:solidFill>
                  <a:srgbClr val="5A5F64"/>
                </a:solidFill>
              </a:rPr>
              <a:t>G: 165</a:t>
            </a:r>
          </a:p>
          <a:p>
            <a:r>
              <a:rPr lang="en-US" sz="1200" dirty="0">
                <a:solidFill>
                  <a:srgbClr val="5A5F64"/>
                </a:solidFill>
              </a:rPr>
              <a:t>B: 155</a:t>
            </a:r>
          </a:p>
        </p:txBody>
      </p:sp>
    </p:spTree>
    <p:extLst>
      <p:ext uri="{BB962C8B-B14F-4D97-AF65-F5344CB8AC3E}">
        <p14:creationId xmlns:p14="http://schemas.microsoft.com/office/powerpoint/2010/main" val="34632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F48E9-0C83-408F-9828-13F54EE12C1E}"/>
              </a:ext>
            </a:extLst>
          </p:cNvPr>
          <p:cNvSpPr/>
          <p:nvPr/>
        </p:nvSpPr>
        <p:spPr>
          <a:xfrm>
            <a:off x="6539343" y="1562519"/>
            <a:ext cx="1704109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ChannelPort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6A1FD2-22E5-4063-8E94-DECC8F9FFEA3}"/>
              </a:ext>
            </a:extLst>
          </p:cNvPr>
          <p:cNvSpPr/>
          <p:nvPr/>
        </p:nvSpPr>
        <p:spPr>
          <a:xfrm>
            <a:off x="6539345" y="2191080"/>
            <a:ext cx="1704109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Spectrum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667ED-D05E-41B2-9C1D-D55D0237F2C8}"/>
              </a:ext>
            </a:extLst>
          </p:cNvPr>
          <p:cNvSpPr/>
          <p:nvPr/>
        </p:nvSpPr>
        <p:spPr>
          <a:xfrm>
            <a:off x="6539346" y="2819641"/>
            <a:ext cx="1704109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Electra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C798D-BEC5-48E3-AF7F-45BC40C101BC}"/>
              </a:ext>
            </a:extLst>
          </p:cNvPr>
          <p:cNvSpPr/>
          <p:nvPr/>
        </p:nvSpPr>
        <p:spPr>
          <a:xfrm>
            <a:off x="6539346" y="3448202"/>
            <a:ext cx="1704109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75BA214-C929-4171-9D1D-6EE34C349ACE}"/>
              </a:ext>
            </a:extLst>
          </p:cNvPr>
          <p:cNvSpPr/>
          <p:nvPr/>
        </p:nvSpPr>
        <p:spPr>
          <a:xfrm>
            <a:off x="2976025" y="2521762"/>
            <a:ext cx="2837134" cy="484632"/>
          </a:xfrm>
          <a:prstGeom prst="leftRightArrow">
            <a:avLst/>
          </a:prstGeom>
          <a:solidFill>
            <a:srgbClr val="A50E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Oxtel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913DB1-871B-4735-97E3-A4D4CFC60461}"/>
              </a:ext>
            </a:extLst>
          </p:cNvPr>
          <p:cNvSpPr/>
          <p:nvPr/>
        </p:nvSpPr>
        <p:spPr>
          <a:xfrm>
            <a:off x="457203" y="1553675"/>
            <a:ext cx="1704109" cy="519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19490-C8D1-472F-AA6E-5EA184A9C057}"/>
              </a:ext>
            </a:extLst>
          </p:cNvPr>
          <p:cNvSpPr/>
          <p:nvPr/>
        </p:nvSpPr>
        <p:spPr>
          <a:xfrm>
            <a:off x="457203" y="2191081"/>
            <a:ext cx="1704109" cy="519545"/>
          </a:xfrm>
          <a:prstGeom prst="rect">
            <a:avLst/>
          </a:prstGeom>
          <a:solidFill>
            <a:srgbClr val="87A82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FXTool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6F67D-9C51-47B1-840D-0E0A01AF47AD}"/>
              </a:ext>
            </a:extLst>
          </p:cNvPr>
          <p:cNvSpPr/>
          <p:nvPr/>
        </p:nvSpPr>
        <p:spPr>
          <a:xfrm>
            <a:off x="457202" y="2828488"/>
            <a:ext cx="1704109" cy="519545"/>
          </a:xfrm>
          <a:prstGeom prst="rect">
            <a:avLst/>
          </a:prstGeom>
          <a:solidFill>
            <a:srgbClr val="87A82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effectstest.py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050B3FA-4D0C-4670-BC57-D0315389F412}"/>
              </a:ext>
            </a:extLst>
          </p:cNvPr>
          <p:cNvSpPr/>
          <p:nvPr/>
        </p:nvSpPr>
        <p:spPr>
          <a:xfrm rot="10800000">
            <a:off x="2313710" y="1442839"/>
            <a:ext cx="554181" cy="26531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00A6E0B-1E1F-487F-8876-47F607D04D49}"/>
              </a:ext>
            </a:extLst>
          </p:cNvPr>
          <p:cNvSpPr/>
          <p:nvPr/>
        </p:nvSpPr>
        <p:spPr>
          <a:xfrm>
            <a:off x="5921293" y="1456790"/>
            <a:ext cx="554181" cy="26531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4B0D9C77-D4B5-4F2A-8D83-6A9BEC9F1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6025" y="3079413"/>
            <a:ext cx="3085339" cy="2047300"/>
          </a:xfrm>
        </p:spPr>
        <p:txBody>
          <a:bodyPr/>
          <a:lstStyle/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Graphics/branding</a:t>
            </a:r>
          </a:p>
          <a:p>
            <a:pPr lvl="1"/>
            <a:r>
              <a:rPr lang="en-US" dirty="0"/>
              <a:t>DVE</a:t>
            </a:r>
          </a:p>
          <a:p>
            <a:pPr lvl="1"/>
            <a:r>
              <a:rPr lang="en-US" dirty="0"/>
              <a:t>Live Switching</a:t>
            </a:r>
          </a:p>
          <a:p>
            <a:pPr lvl="1"/>
            <a:r>
              <a:rPr lang="en-US" dirty="0"/>
              <a:t>Video over IP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C1785279-66D9-43AF-91C6-D356755756BF}"/>
              </a:ext>
            </a:extLst>
          </p:cNvPr>
          <p:cNvSpPr txBox="1">
            <a:spLocks/>
          </p:cNvSpPr>
          <p:nvPr/>
        </p:nvSpPr>
        <p:spPr>
          <a:xfrm>
            <a:off x="6475230" y="1101076"/>
            <a:ext cx="1768222" cy="42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SzPct val="125000"/>
              <a:buFont typeface="Wingdings" charset="2"/>
              <a:buChar char="§"/>
              <a:defRPr sz="2200" b="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 sz="18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 sz="18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−"/>
              <a:defRPr sz="16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Products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6BEC3DC1-11A6-4DE7-A245-290CE0AF9F34}"/>
              </a:ext>
            </a:extLst>
          </p:cNvPr>
          <p:cNvSpPr txBox="1">
            <a:spLocks/>
          </p:cNvSpPr>
          <p:nvPr/>
        </p:nvSpPr>
        <p:spPr>
          <a:xfrm>
            <a:off x="393090" y="1101075"/>
            <a:ext cx="1768222" cy="42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SzPct val="125000"/>
              <a:buFont typeface="Wingdings" charset="2"/>
              <a:buChar char="§"/>
              <a:defRPr sz="2200" b="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 sz="18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 sz="18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−"/>
              <a:defRPr sz="16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924855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8D91-1EF8-4A1C-8F4A-8CDEA918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F169-3D71-4F9D-B7DB-F1F83F8C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2" y="1090742"/>
            <a:ext cx="3986890" cy="1816829"/>
          </a:xfrm>
        </p:spPr>
        <p:txBody>
          <a:bodyPr>
            <a:normAutofit/>
          </a:bodyPr>
          <a:lstStyle/>
          <a:p>
            <a:r>
              <a:rPr lang="en-US" dirty="0" err="1"/>
              <a:t>FXTool</a:t>
            </a:r>
            <a:endParaRPr lang="en-US" dirty="0"/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Graphic Template Authors</a:t>
            </a:r>
          </a:p>
          <a:p>
            <a:pPr lvl="1"/>
            <a:r>
              <a:rPr lang="en-US" dirty="0"/>
              <a:t>Developers</a:t>
            </a:r>
          </a:p>
          <a:p>
            <a:pPr lvl="1"/>
            <a:r>
              <a:rPr lang="en-US" dirty="0"/>
              <a:t>Service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F978C-99C8-445A-9271-CF873B28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2" y="2916382"/>
            <a:ext cx="3830782" cy="1745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4D0C6-FAD4-4223-813B-BEFCEAC67216}"/>
              </a:ext>
            </a:extLst>
          </p:cNvPr>
          <p:cNvSpPr txBox="1"/>
          <p:nvPr/>
        </p:nvSpPr>
        <p:spPr>
          <a:xfrm>
            <a:off x="4444090" y="2916382"/>
            <a:ext cx="5133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localhost:5007&gt; load 0 1080i60-news-ticker.swf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localhost:5007&gt; fade 0 1 10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localhost:5007&gt; cut 0 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4716F8-9D26-4247-B6EC-675C409D3C6A}"/>
              </a:ext>
            </a:extLst>
          </p:cNvPr>
          <p:cNvSpPr txBox="1">
            <a:spLocks/>
          </p:cNvSpPr>
          <p:nvPr/>
        </p:nvSpPr>
        <p:spPr>
          <a:xfrm>
            <a:off x="4699911" y="1099553"/>
            <a:ext cx="3768437" cy="20712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SzPct val="125000"/>
              <a:buFont typeface="Wingdings" charset="2"/>
              <a:buChar char="§"/>
              <a:defRPr sz="2200" b="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 sz="20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–"/>
              <a:defRPr sz="18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Arial"/>
              <a:buChar char="»"/>
              <a:defRPr sz="1800" kern="1200">
                <a:solidFill>
                  <a:srgbClr val="0037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−"/>
              <a:defRPr sz="16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effectstest.py</a:t>
            </a:r>
          </a:p>
          <a:p>
            <a:pPr lvl="1"/>
            <a:r>
              <a:rPr lang="en-US" dirty="0"/>
              <a:t>Low-Level Developers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QA automation</a:t>
            </a:r>
          </a:p>
          <a:p>
            <a:pPr lvl="1"/>
            <a:endParaRPr lang="en-US" dirty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097682"/>
            <a:ext cx="4038600" cy="3657600"/>
          </a:xfrm>
        </p:spPr>
        <p:txBody>
          <a:bodyPr/>
          <a:lstStyle/>
          <a:p>
            <a:r>
              <a:rPr lang="en-US" dirty="0" err="1"/>
              <a:t>FXTool</a:t>
            </a:r>
            <a:endParaRPr lang="en-US" dirty="0"/>
          </a:p>
          <a:p>
            <a:pPr lvl="1"/>
            <a:r>
              <a:rPr lang="en-US" dirty="0"/>
              <a:t>Adobe AIR application</a:t>
            </a:r>
          </a:p>
          <a:p>
            <a:pPr lvl="2"/>
            <a:r>
              <a:rPr lang="en-US" dirty="0"/>
              <a:t>ActionScript 3.0</a:t>
            </a:r>
          </a:p>
          <a:p>
            <a:pPr lvl="2"/>
            <a:r>
              <a:rPr lang="en-US" dirty="0"/>
              <a:t>Macromedia MXML</a:t>
            </a:r>
          </a:p>
          <a:p>
            <a:pPr lvl="1"/>
            <a:r>
              <a:rPr lang="en-US" dirty="0"/>
              <a:t>Flash Builder 4.6 </a:t>
            </a:r>
          </a:p>
          <a:p>
            <a:pPr lvl="1"/>
            <a:r>
              <a:rPr lang="en-US" dirty="0"/>
              <a:t>Cross Platform</a:t>
            </a:r>
          </a:p>
          <a:p>
            <a:pPr lvl="2"/>
            <a:r>
              <a:rPr lang="en-US" dirty="0"/>
              <a:t>Windows</a:t>
            </a:r>
          </a:p>
          <a:p>
            <a:pPr lvl="2"/>
            <a:r>
              <a:rPr lang="en-US" dirty="0"/>
              <a:t>OS X</a:t>
            </a:r>
          </a:p>
          <a:p>
            <a:pPr lvl="2"/>
            <a:r>
              <a:rPr lang="en-US" dirty="0"/>
              <a:t>Linux (discontinued 2011)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097682"/>
            <a:ext cx="4038600" cy="3657600"/>
          </a:xfrm>
        </p:spPr>
        <p:txBody>
          <a:bodyPr/>
          <a:lstStyle/>
          <a:p>
            <a:r>
              <a:rPr lang="en-US" dirty="0"/>
              <a:t>effectstest.py</a:t>
            </a:r>
          </a:p>
          <a:p>
            <a:pPr lvl="1"/>
            <a:r>
              <a:rPr lang="en-US" dirty="0"/>
              <a:t>Python Command Line Interface (CLI)</a:t>
            </a:r>
          </a:p>
          <a:p>
            <a:pPr lvl="2"/>
            <a:r>
              <a:rPr lang="en-US" dirty="0"/>
              <a:t>Python</a:t>
            </a:r>
          </a:p>
          <a:p>
            <a:pPr lvl="1"/>
            <a:r>
              <a:rPr lang="en-US" dirty="0"/>
              <a:t>IDE of choice</a:t>
            </a:r>
          </a:p>
          <a:p>
            <a:pPr lvl="1"/>
            <a:r>
              <a:rPr lang="en-US" dirty="0"/>
              <a:t>Cross Platform</a:t>
            </a:r>
          </a:p>
          <a:p>
            <a:pPr lvl="2"/>
            <a:r>
              <a:rPr lang="en-US" dirty="0"/>
              <a:t>Windows</a:t>
            </a:r>
          </a:p>
          <a:p>
            <a:pPr lvl="2"/>
            <a:r>
              <a:rPr lang="en-US" dirty="0"/>
              <a:t>OS X </a:t>
            </a:r>
          </a:p>
          <a:p>
            <a:pPr lvl="2"/>
            <a:r>
              <a:rPr lang="en-US" dirty="0"/>
              <a:t>Linux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7307882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AE4B-D5DD-4F71-9AA6-32F9846B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Architecture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25265B-B5CD-451E-B148-F77E99AE6C89}"/>
              </a:ext>
            </a:extLst>
          </p:cNvPr>
          <p:cNvGrpSpPr/>
          <p:nvPr/>
        </p:nvGrpSpPr>
        <p:grpSpPr>
          <a:xfrm>
            <a:off x="1986386" y="1219201"/>
            <a:ext cx="1711036" cy="2944090"/>
            <a:chOff x="1066800" y="1503219"/>
            <a:chExt cx="1711036" cy="29440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F8C7F0-605E-4A1F-9000-AA4C925CED8A}"/>
                </a:ext>
              </a:extLst>
            </p:cNvPr>
            <p:cNvSpPr/>
            <p:nvPr/>
          </p:nvSpPr>
          <p:spPr>
            <a:xfrm>
              <a:off x="1066800" y="1503219"/>
              <a:ext cx="1711036" cy="2944090"/>
            </a:xfrm>
            <a:prstGeom prst="rect">
              <a:avLst/>
            </a:prstGeom>
            <a:solidFill>
              <a:srgbClr val="009DC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FXTool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85F6E0-260A-48E9-8A08-73E8D2E93464}"/>
                </a:ext>
              </a:extLst>
            </p:cNvPr>
            <p:cNvSpPr/>
            <p:nvPr/>
          </p:nvSpPr>
          <p:spPr>
            <a:xfrm>
              <a:off x="1212271" y="3345875"/>
              <a:ext cx="1420091" cy="9490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Oxtel</a:t>
              </a:r>
              <a:r>
                <a:rPr lang="en-US" dirty="0"/>
                <a:t> Protocol Client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420106-1C30-44B3-B169-A57AFD7E8619}"/>
                </a:ext>
              </a:extLst>
            </p:cNvPr>
            <p:cNvSpPr/>
            <p:nvPr/>
          </p:nvSpPr>
          <p:spPr>
            <a:xfrm>
              <a:off x="1212271" y="1991596"/>
              <a:ext cx="1420091" cy="9490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D7C60-1C0B-4268-99FE-CBCE46601773}"/>
              </a:ext>
            </a:extLst>
          </p:cNvPr>
          <p:cNvGrpSpPr/>
          <p:nvPr/>
        </p:nvGrpSpPr>
        <p:grpSpPr>
          <a:xfrm>
            <a:off x="4745181" y="1219201"/>
            <a:ext cx="1711036" cy="2944090"/>
            <a:chOff x="4890655" y="1503219"/>
            <a:chExt cx="1711036" cy="29440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58CF13-8B25-4F2D-B4AF-59B7A932D6FD}"/>
                </a:ext>
              </a:extLst>
            </p:cNvPr>
            <p:cNvSpPr/>
            <p:nvPr/>
          </p:nvSpPr>
          <p:spPr>
            <a:xfrm>
              <a:off x="4890655" y="1503219"/>
              <a:ext cx="1711036" cy="2944090"/>
            </a:xfrm>
            <a:prstGeom prst="rect">
              <a:avLst/>
            </a:prstGeom>
            <a:solidFill>
              <a:srgbClr val="87A82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effectstest.py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7CE471-7D68-4E4B-B531-C05F30DF0CDA}"/>
                </a:ext>
              </a:extLst>
            </p:cNvPr>
            <p:cNvSpPr/>
            <p:nvPr/>
          </p:nvSpPr>
          <p:spPr>
            <a:xfrm>
              <a:off x="5036126" y="3345875"/>
              <a:ext cx="1420091" cy="9490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Oxtel</a:t>
              </a:r>
              <a:r>
                <a:rPr lang="en-US" dirty="0"/>
                <a:t> Protocol Client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3B26B-7974-4DCA-8B36-991F9828F7A2}"/>
                </a:ext>
              </a:extLst>
            </p:cNvPr>
            <p:cNvSpPr/>
            <p:nvPr/>
          </p:nvSpPr>
          <p:spPr>
            <a:xfrm>
              <a:off x="5036126" y="1991596"/>
              <a:ext cx="1420091" cy="9490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Interface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82B377-3E49-445A-97B6-BA93DD07DAD3}"/>
              </a:ext>
            </a:extLst>
          </p:cNvPr>
          <p:cNvSpPr txBox="1"/>
          <p:nvPr/>
        </p:nvSpPr>
        <p:spPr>
          <a:xfrm>
            <a:off x="1986387" y="4245370"/>
            <a:ext cx="171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ActionScript</a:t>
            </a:r>
          </a:p>
          <a:p>
            <a:pPr algn="ctr"/>
            <a:r>
              <a:rPr lang="en-US" dirty="0"/>
              <a:t>MXML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D6F46C-7630-4C65-8CB0-F1CCFEF808C5}"/>
              </a:ext>
            </a:extLst>
          </p:cNvPr>
          <p:cNvSpPr txBox="1"/>
          <p:nvPr/>
        </p:nvSpPr>
        <p:spPr>
          <a:xfrm>
            <a:off x="4745179" y="4258176"/>
            <a:ext cx="17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0DDD00-EBA6-4E61-A090-4324F1E3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" y="1049793"/>
            <a:ext cx="2001299" cy="14248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34B053-A73B-45DB-8CD0-7FAEA7FB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82748"/>
            <a:ext cx="2592288" cy="1990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0CA273-C6ED-4577-9FDE-FB17CD62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2" y="3214255"/>
            <a:ext cx="2710073" cy="17341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A6D5F3-1048-4534-B0AC-8C72AAE15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132" y="3093102"/>
            <a:ext cx="1711036" cy="20274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289A7E-9FE2-41A5-8962-85DCF00C3778}"/>
              </a:ext>
            </a:extLst>
          </p:cNvPr>
          <p:cNvSpPr txBox="1"/>
          <p:nvPr/>
        </p:nvSpPr>
        <p:spPr>
          <a:xfrm>
            <a:off x="1880775" y="1533348"/>
            <a:ext cx="4575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highlight>
                  <a:srgbClr val="FFFF00"/>
                </a:highlight>
              </a:rPr>
              <a:t>Why so</a:t>
            </a:r>
          </a:p>
          <a:p>
            <a:pPr algn="ctr"/>
            <a:r>
              <a:rPr lang="en-US" sz="7200" dirty="0">
                <a:highlight>
                  <a:srgbClr val="FFFF00"/>
                </a:highlight>
              </a:rPr>
              <a:t>Different?</a:t>
            </a:r>
          </a:p>
        </p:txBody>
      </p:sp>
    </p:spTree>
    <p:extLst>
      <p:ext uri="{BB962C8B-B14F-4D97-AF65-F5344CB8AC3E}">
        <p14:creationId xmlns:p14="http://schemas.microsoft.com/office/powerpoint/2010/main" val="257183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F30ED2-68DC-427C-8411-E8B39B7A80F4}"/>
              </a:ext>
            </a:extLst>
          </p:cNvPr>
          <p:cNvSpPr/>
          <p:nvPr/>
        </p:nvSpPr>
        <p:spPr>
          <a:xfrm>
            <a:off x="315171" y="1489364"/>
            <a:ext cx="8066830" cy="2660072"/>
          </a:xfrm>
          <a:prstGeom prst="rect">
            <a:avLst/>
          </a:prstGeom>
          <a:solidFill>
            <a:srgbClr val="A50E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Harmonic </a:t>
            </a:r>
            <a:r>
              <a:rPr lang="en-US" dirty="0" err="1"/>
              <a:t>Oxtel</a:t>
            </a:r>
            <a:r>
              <a:rPr lang="en-US" dirty="0"/>
              <a:t> Control Suite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5D69-D8FF-4FE3-9E7F-804E2225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Hack-a-thon Proof of Concept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C4DC0-410B-4836-964A-1727F5AB142E}"/>
              </a:ext>
            </a:extLst>
          </p:cNvPr>
          <p:cNvSpPr/>
          <p:nvPr/>
        </p:nvSpPr>
        <p:spPr>
          <a:xfrm>
            <a:off x="457202" y="3632497"/>
            <a:ext cx="7729091" cy="39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Oxtel</a:t>
            </a:r>
            <a:r>
              <a:rPr lang="en-US" dirty="0"/>
              <a:t> Protocol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7D9D4-6A02-4A4B-B60A-C27DDBB774D7}"/>
              </a:ext>
            </a:extLst>
          </p:cNvPr>
          <p:cNvSpPr/>
          <p:nvPr/>
        </p:nvSpPr>
        <p:spPr>
          <a:xfrm>
            <a:off x="474500" y="1968110"/>
            <a:ext cx="1420091" cy="949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95BFA-DCFC-4C5B-A9F5-5313D6BA3A14}"/>
              </a:ext>
            </a:extLst>
          </p:cNvPr>
          <p:cNvSpPr/>
          <p:nvPr/>
        </p:nvSpPr>
        <p:spPr>
          <a:xfrm>
            <a:off x="2046991" y="1968110"/>
            <a:ext cx="1420091" cy="949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Platform 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79F1A-30DD-4570-8710-640393EE9217}"/>
              </a:ext>
            </a:extLst>
          </p:cNvPr>
          <p:cNvSpPr/>
          <p:nvPr/>
        </p:nvSpPr>
        <p:spPr>
          <a:xfrm>
            <a:off x="3619482" y="1968110"/>
            <a:ext cx="1420091" cy="949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  <a:p>
            <a:pPr algn="ctr"/>
            <a:r>
              <a:rPr lang="en-US" dirty="0"/>
              <a:t>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74E1D-55B1-493F-AB71-E7ADECBC58D0}"/>
              </a:ext>
            </a:extLst>
          </p:cNvPr>
          <p:cNvSpPr/>
          <p:nvPr/>
        </p:nvSpPr>
        <p:spPr>
          <a:xfrm>
            <a:off x="5211009" y="1968110"/>
            <a:ext cx="1420091" cy="949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144B7-37E2-40B6-A622-EF6A67E323A7}"/>
              </a:ext>
            </a:extLst>
          </p:cNvPr>
          <p:cNvSpPr/>
          <p:nvPr/>
        </p:nvSpPr>
        <p:spPr>
          <a:xfrm>
            <a:off x="6783500" y="1968110"/>
            <a:ext cx="1420091" cy="949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EFE271-4481-46F7-8432-AAC7C5682D4A}"/>
              </a:ext>
            </a:extLst>
          </p:cNvPr>
          <p:cNvSpPr/>
          <p:nvPr/>
        </p:nvSpPr>
        <p:spPr>
          <a:xfrm>
            <a:off x="457202" y="3144711"/>
            <a:ext cx="7729091" cy="39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High-Level Abstraction</a:t>
            </a:r>
          </a:p>
        </p:txBody>
      </p:sp>
    </p:spTree>
    <p:extLst>
      <p:ext uri="{BB962C8B-B14F-4D97-AF65-F5344CB8AC3E}">
        <p14:creationId xmlns:p14="http://schemas.microsoft.com/office/powerpoint/2010/main" val="265546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1DC9-03DE-41D7-AB40-B7037F4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Hack-a-Thon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5788C-9844-4C52-A43F-7CB65848339B}"/>
              </a:ext>
            </a:extLst>
          </p:cNvPr>
          <p:cNvSpPr/>
          <p:nvPr/>
        </p:nvSpPr>
        <p:spPr>
          <a:xfrm>
            <a:off x="315170" y="976745"/>
            <a:ext cx="8194963" cy="3913909"/>
          </a:xfrm>
          <a:prstGeom prst="rect">
            <a:avLst/>
          </a:prstGeom>
          <a:solidFill>
            <a:srgbClr val="A50E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Harmonic </a:t>
            </a:r>
            <a:r>
              <a:rPr lang="en-US" dirty="0" err="1"/>
              <a:t>Oxtel</a:t>
            </a:r>
            <a:r>
              <a:rPr lang="en-US" dirty="0"/>
              <a:t> Control Suite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02DD7-B709-405B-87FE-03147F314A83}"/>
              </a:ext>
            </a:extLst>
          </p:cNvPr>
          <p:cNvSpPr/>
          <p:nvPr/>
        </p:nvSpPr>
        <p:spPr>
          <a:xfrm>
            <a:off x="474500" y="1315997"/>
            <a:ext cx="1420091" cy="2404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F28BF-EB35-443F-8382-3D6EE7ED5D3B}"/>
              </a:ext>
            </a:extLst>
          </p:cNvPr>
          <p:cNvSpPr/>
          <p:nvPr/>
        </p:nvSpPr>
        <p:spPr>
          <a:xfrm>
            <a:off x="2046991" y="1315997"/>
            <a:ext cx="1420091" cy="2404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Cross Platform 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FA2F4-2C75-4DF3-8281-309B2455C9E3}"/>
              </a:ext>
            </a:extLst>
          </p:cNvPr>
          <p:cNvSpPr/>
          <p:nvPr/>
        </p:nvSpPr>
        <p:spPr>
          <a:xfrm>
            <a:off x="3619482" y="1315997"/>
            <a:ext cx="1420091" cy="240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ASCII</a:t>
            </a:r>
          </a:p>
          <a:p>
            <a:pPr algn="ctr"/>
            <a:r>
              <a:rPr lang="en-US" dirty="0"/>
              <a:t>terminal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3A03E-EC92-43BB-AC64-CB2ACA32425F}"/>
              </a:ext>
            </a:extLst>
          </p:cNvPr>
          <p:cNvSpPr/>
          <p:nvPr/>
        </p:nvSpPr>
        <p:spPr>
          <a:xfrm>
            <a:off x="5211009" y="1315997"/>
            <a:ext cx="1420091" cy="240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(iOS &amp; Android)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6519E-E1D2-4A9D-BDDC-7CD63FDE11A3}"/>
              </a:ext>
            </a:extLst>
          </p:cNvPr>
          <p:cNvSpPr/>
          <p:nvPr/>
        </p:nvSpPr>
        <p:spPr>
          <a:xfrm>
            <a:off x="6783500" y="1315997"/>
            <a:ext cx="1420091" cy="2397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2332A-1D3D-41DE-8AEB-E74E87B3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91" y="3134137"/>
            <a:ext cx="1420091" cy="590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7A5B33-B2F7-4D4A-BBC5-9883384A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7" y="3134137"/>
            <a:ext cx="447341" cy="579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41F9EF-7BEC-44E4-B4A1-57410279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59" y="3134136"/>
            <a:ext cx="447341" cy="5792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21DD5-7A5C-4C47-895B-17BBD806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628" y="2410376"/>
            <a:ext cx="1420091" cy="3227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F64E62-3FF8-42BD-9427-5976EB78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929" y="2170659"/>
            <a:ext cx="974214" cy="9634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4939ED-9C63-4127-8883-3C528CFB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67" y="3134137"/>
            <a:ext cx="1411434" cy="5902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F63B56-C857-49B0-B339-95293FFE1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193" y="2247424"/>
            <a:ext cx="1211609" cy="856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729C95-3EE0-4089-9DF3-F0C8F9C1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99" y="3115828"/>
            <a:ext cx="1420091" cy="5902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0BBE857-F591-44D6-A6AD-8C7B9A1803C7}"/>
              </a:ext>
            </a:extLst>
          </p:cNvPr>
          <p:cNvSpPr/>
          <p:nvPr/>
        </p:nvSpPr>
        <p:spPr>
          <a:xfrm>
            <a:off x="470144" y="4310226"/>
            <a:ext cx="7729091" cy="39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Oxtel</a:t>
            </a:r>
            <a:r>
              <a:rPr lang="en-US" dirty="0"/>
              <a:t> Protocol Client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A70F62-69A9-4047-B51D-F8EF46375EDE}"/>
              </a:ext>
            </a:extLst>
          </p:cNvPr>
          <p:cNvSpPr/>
          <p:nvPr/>
        </p:nvSpPr>
        <p:spPr>
          <a:xfrm>
            <a:off x="470144" y="3822440"/>
            <a:ext cx="7729091" cy="39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High-Level Abstraction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F9C346C-2F08-4113-A3F3-6FC5F0C41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943" y="3990855"/>
            <a:ext cx="937397" cy="5991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1470DD-7C5B-4697-836D-271A489E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6" y="4018564"/>
            <a:ext cx="447341" cy="5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86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08C9-26FE-40A9-83B7-83F717E5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73075-378E-466A-9EE5-900AA4848286}"/>
              </a:ext>
            </a:extLst>
          </p:cNvPr>
          <p:cNvSpPr/>
          <p:nvPr/>
        </p:nvSpPr>
        <p:spPr>
          <a:xfrm>
            <a:off x="315170" y="976745"/>
            <a:ext cx="8194963" cy="3913909"/>
          </a:xfrm>
          <a:prstGeom prst="rect">
            <a:avLst/>
          </a:prstGeom>
          <a:solidFill>
            <a:srgbClr val="A50E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Harmonic </a:t>
            </a:r>
            <a:r>
              <a:rPr lang="en-US" dirty="0" err="1"/>
              <a:t>Oxtel</a:t>
            </a:r>
            <a:r>
              <a:rPr lang="en-US" dirty="0"/>
              <a:t> Control Suite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D5EB3-7CB6-43B9-BE35-D7AB2FB6CD1B}"/>
              </a:ext>
            </a:extLst>
          </p:cNvPr>
          <p:cNvSpPr/>
          <p:nvPr/>
        </p:nvSpPr>
        <p:spPr>
          <a:xfrm>
            <a:off x="474500" y="1315997"/>
            <a:ext cx="1420091" cy="2404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86CA73-8A6A-4170-AD90-85CE3EFB6B73}"/>
              </a:ext>
            </a:extLst>
          </p:cNvPr>
          <p:cNvSpPr/>
          <p:nvPr/>
        </p:nvSpPr>
        <p:spPr>
          <a:xfrm>
            <a:off x="2046991" y="1315997"/>
            <a:ext cx="1420091" cy="2404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Cross Platform 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7F74F-BE1D-46A9-A797-329A63F84C67}"/>
              </a:ext>
            </a:extLst>
          </p:cNvPr>
          <p:cNvSpPr/>
          <p:nvPr/>
        </p:nvSpPr>
        <p:spPr>
          <a:xfrm>
            <a:off x="3619482" y="1315997"/>
            <a:ext cx="1420091" cy="240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ASCII</a:t>
            </a:r>
          </a:p>
          <a:p>
            <a:pPr algn="ctr"/>
            <a:r>
              <a:rPr lang="en-US" dirty="0"/>
              <a:t>terminal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DAAFA-27AC-4F65-AE30-01D968BB0568}"/>
              </a:ext>
            </a:extLst>
          </p:cNvPr>
          <p:cNvSpPr/>
          <p:nvPr/>
        </p:nvSpPr>
        <p:spPr>
          <a:xfrm>
            <a:off x="5211009" y="1315997"/>
            <a:ext cx="1420091" cy="2408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Mobile</a:t>
            </a:r>
          </a:p>
          <a:p>
            <a:pPr algn="ctr"/>
            <a:r>
              <a:rPr lang="en-US" dirty="0"/>
              <a:t>(iOS &amp; Android)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ABB1-9478-4403-99C6-30DB9820523B}"/>
              </a:ext>
            </a:extLst>
          </p:cNvPr>
          <p:cNvSpPr/>
          <p:nvPr/>
        </p:nvSpPr>
        <p:spPr>
          <a:xfrm>
            <a:off x="6783500" y="1315997"/>
            <a:ext cx="1420091" cy="2397388"/>
          </a:xfrm>
          <a:prstGeom prst="rect">
            <a:avLst/>
          </a:prstGeom>
          <a:solidFill>
            <a:srgbClr val="A5A59B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ED024-A73A-4C6E-8A73-8C02E4DC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91" y="3134137"/>
            <a:ext cx="1420091" cy="590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9CD9E-25A1-4BFB-A1E8-0AD0EFC4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7" y="3134137"/>
            <a:ext cx="447341" cy="579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AAD-581B-4817-8BE6-1BF6742A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59" y="3134136"/>
            <a:ext cx="447341" cy="579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400A51-9A31-42FD-B07B-EB07BE0F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628" y="2410376"/>
            <a:ext cx="1420091" cy="3227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76E586-EB29-4180-B566-2E4A553BD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929" y="2170659"/>
            <a:ext cx="974214" cy="9634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EE2963-54C2-489C-A3D0-E4D0E65FF1B0}"/>
              </a:ext>
            </a:extLst>
          </p:cNvPr>
          <p:cNvSpPr/>
          <p:nvPr/>
        </p:nvSpPr>
        <p:spPr>
          <a:xfrm flipH="1">
            <a:off x="5211007" y="2410376"/>
            <a:ext cx="1420091" cy="1314003"/>
          </a:xfrm>
          <a:prstGeom prst="rect">
            <a:avLst/>
          </a:prstGeom>
          <a:solidFill>
            <a:srgbClr val="A5A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697871-1C64-4BDB-BE28-269A6537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67" y="3134137"/>
            <a:ext cx="1411434" cy="5902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E26B23-0FB2-4794-A4A6-AD969ACDC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193" y="2247424"/>
            <a:ext cx="1211609" cy="8562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D5B923-0251-4559-810D-2E5776A16187}"/>
              </a:ext>
            </a:extLst>
          </p:cNvPr>
          <p:cNvSpPr/>
          <p:nvPr/>
        </p:nvSpPr>
        <p:spPr>
          <a:xfrm>
            <a:off x="470144" y="4310226"/>
            <a:ext cx="7729091" cy="39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Oxtel</a:t>
            </a:r>
            <a:r>
              <a:rPr lang="en-US" dirty="0"/>
              <a:t> Protocol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207D2E-CC3E-4B6E-9B49-CC544D9D6CB7}"/>
              </a:ext>
            </a:extLst>
          </p:cNvPr>
          <p:cNvSpPr/>
          <p:nvPr/>
        </p:nvSpPr>
        <p:spPr>
          <a:xfrm>
            <a:off x="470144" y="3822440"/>
            <a:ext cx="7729091" cy="3922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High-Level Abstraction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C954B7-6260-4EB0-8D18-14209C845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943" y="3990855"/>
            <a:ext cx="937397" cy="5991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B0CC88-D194-41A2-972A-F7BE0AA9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6" y="4018564"/>
            <a:ext cx="447341" cy="5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09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B03-7C9A-4789-B4D7-068347C1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26" name="Picture 2" descr="Image result for demo">
            <a:extLst>
              <a:ext uri="{FF2B5EF4-FFF2-40B4-BE49-F238E27FC236}">
                <a16:creationId xmlns:a16="http://schemas.microsoft.com/office/drawing/2014/main" id="{C6C4EB16-7724-4951-8DB9-82459AD7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1" y="445706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59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6 x 9 Corporate Template.2015">
  <a:themeElements>
    <a:clrScheme name="2013 Harmonic colors 3">
      <a:dk1>
        <a:sysClr val="windowText" lastClr="000000"/>
      </a:dk1>
      <a:lt1>
        <a:sysClr val="window" lastClr="FFFFFF"/>
      </a:lt1>
      <a:dk2>
        <a:srgbClr val="052846"/>
      </a:dk2>
      <a:lt2>
        <a:srgbClr val="C8C8BE"/>
      </a:lt2>
      <a:accent1>
        <a:srgbClr val="009DC8"/>
      </a:accent1>
      <a:accent2>
        <a:srgbClr val="87A821"/>
      </a:accent2>
      <a:accent3>
        <a:srgbClr val="A50E57"/>
      </a:accent3>
      <a:accent4>
        <a:srgbClr val="6E6E69"/>
      </a:accent4>
      <a:accent5>
        <a:srgbClr val="C8C8BE"/>
      </a:accent5>
      <a:accent6>
        <a:srgbClr val="A5A59B"/>
      </a:accent6>
      <a:hlink>
        <a:srgbClr val="001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6003D-1A2D-4BE4-8696-A0D8D5A9F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3B63D0-1ECA-4012-9A3B-DC2F84F2A84E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7626F8-A8E4-4290-A13C-8DD7F29863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 x 9 Corporate Template.2015.potx</Template>
  <TotalTime>705</TotalTime>
  <Words>306</Words>
  <Application>Microsoft Office PowerPoint</Application>
  <PresentationFormat>On-screen Show (16:9)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Lucida Grande</vt:lpstr>
      <vt:lpstr>Wingdings</vt:lpstr>
      <vt:lpstr>16 x 9 Corporate Template.2015</vt:lpstr>
      <vt:lpstr>Hack-a-Thon 2019</vt:lpstr>
      <vt:lpstr>Background</vt:lpstr>
      <vt:lpstr>Our Tools</vt:lpstr>
      <vt:lpstr>The Problem</vt:lpstr>
      <vt:lpstr>Tool Architecture</vt:lpstr>
      <vt:lpstr>Hack-a-thon Proof of Concept</vt:lpstr>
      <vt:lpstr>Hack-a-Thon Plan</vt:lpstr>
      <vt:lpstr>What We Accomplished</vt:lpstr>
      <vt:lpstr>Demo</vt:lpstr>
      <vt:lpstr>Questions</vt:lpstr>
      <vt:lpstr>Thank You</vt:lpstr>
      <vt:lpstr>PowerPoint Presentation</vt:lpstr>
      <vt:lpstr>PowerPoint Presentation</vt:lpstr>
    </vt:vector>
  </TitlesOfParts>
  <Company>Daynerhall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Garrepy</dc:creator>
  <cp:lastModifiedBy>Dan Montz</cp:lastModifiedBy>
  <cp:revision>56</cp:revision>
  <dcterms:created xsi:type="dcterms:W3CDTF">2013-07-11T18:57:52Z</dcterms:created>
  <dcterms:modified xsi:type="dcterms:W3CDTF">2019-05-17T18:34:02Z</dcterms:modified>
</cp:coreProperties>
</file>