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X Education - Lead </a:t>
            </a:r>
            <a:r>
              <a:rPr lang="en" dirty="0" smtClean="0"/>
              <a:t>Coversion </a:t>
            </a:r>
            <a:r>
              <a:rPr lang="en" dirty="0"/>
              <a:t>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  <a:br>
              <a:rPr lang="en-IN" dirty="0" smtClean="0"/>
            </a:br>
            <a:r>
              <a:rPr lang="en-IN" dirty="0" smtClean="0"/>
              <a:t>T. </a:t>
            </a:r>
            <a:r>
              <a:rPr lang="en-IN" dirty="0" err="1" smtClean="0"/>
              <a:t>Dheeraj</a:t>
            </a:r>
            <a:r>
              <a:rPr lang="en-IN" dirty="0" smtClean="0"/>
              <a:t> Chandra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6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sp>
        <p:nvSpPr>
          <p:cNvPr id="8" name="Google Shape;322;p37"/>
          <p:cNvSpPr txBox="1"/>
          <p:nvPr/>
        </p:nvSpPr>
        <p:spPr>
          <a:xfrm>
            <a:off x="1818251" y="2229900"/>
            <a:ext cx="7338000" cy="85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EDA plots depicting variation in categorical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column</a:t>
            </a:r>
          </a:p>
          <a:p>
            <a:pPr lvl="0" algn="ctr"/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(Last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Activity) for those who Converted and those who didn't.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32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6351" y="3247292"/>
            <a:ext cx="678180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91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sp>
        <p:nvSpPr>
          <p:cNvPr id="8" name="Google Shape;322;p37"/>
          <p:cNvSpPr txBox="1"/>
          <p:nvPr/>
        </p:nvSpPr>
        <p:spPr>
          <a:xfrm>
            <a:off x="1818250" y="2229900"/>
            <a:ext cx="8134641" cy="85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EDA plots depicting variation in categorical column (A free copy of Mastering The Interview) for those who Converted and those who didn't.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33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6351" y="3238500"/>
            <a:ext cx="678180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88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sp>
        <p:nvSpPr>
          <p:cNvPr id="8" name="Google Shape;322;p37"/>
          <p:cNvSpPr txBox="1"/>
          <p:nvPr/>
        </p:nvSpPr>
        <p:spPr>
          <a:xfrm>
            <a:off x="1818251" y="2229900"/>
            <a:ext cx="7338000" cy="85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EDA plots depicting variation in categorical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column</a:t>
            </a:r>
          </a:p>
          <a:p>
            <a:pPr lvl="0" algn="ctr"/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(Do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Not Email) for those who Converted and those who didn't.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3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6351" y="3220915"/>
            <a:ext cx="678180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31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sp>
        <p:nvSpPr>
          <p:cNvPr id="8" name="Google Shape;322;p37"/>
          <p:cNvSpPr txBox="1"/>
          <p:nvPr/>
        </p:nvSpPr>
        <p:spPr>
          <a:xfrm>
            <a:off x="1818251" y="2229900"/>
            <a:ext cx="7338000" cy="85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EDA plots depicting variation in categorical column (Lead Origin) for those who Converted and those who didn't.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34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2984" y="3247293"/>
            <a:ext cx="678180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27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sp>
        <p:nvSpPr>
          <p:cNvPr id="8" name="Google Shape;322;p37"/>
          <p:cNvSpPr txBox="1"/>
          <p:nvPr/>
        </p:nvSpPr>
        <p:spPr>
          <a:xfrm>
            <a:off x="1818251" y="2229900"/>
            <a:ext cx="7338000" cy="85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EDA plots depicting variation in categorical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column</a:t>
            </a:r>
          </a:p>
          <a:p>
            <a:pPr lvl="0" algn="ctr"/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(Lead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Source) for those who Converted and those who didn't.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35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8251" y="3264877"/>
            <a:ext cx="678180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55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sp>
        <p:nvSpPr>
          <p:cNvPr id="8" name="Google Shape;322;p37"/>
          <p:cNvSpPr txBox="1"/>
          <p:nvPr/>
        </p:nvSpPr>
        <p:spPr>
          <a:xfrm>
            <a:off x="1818251" y="2229900"/>
            <a:ext cx="7338000" cy="85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EDA plots depicting correlation (Heat Map) of all selected numerical columns.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36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33345" y="3261946"/>
            <a:ext cx="4062047" cy="3420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49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sp>
        <p:nvSpPr>
          <p:cNvPr id="8" name="Google Shape;322;p37"/>
          <p:cNvSpPr txBox="1"/>
          <p:nvPr/>
        </p:nvSpPr>
        <p:spPr>
          <a:xfrm>
            <a:off x="7503943" y="3582449"/>
            <a:ext cx="3723833" cy="10774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EDA plots depicting correlation (Heat Map) of all selected numerical columns.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36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1870" y="2019301"/>
            <a:ext cx="6273799" cy="4838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43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pic>
        <p:nvPicPr>
          <p:cNvPr id="11" name="Google Shape;37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874" y="2019450"/>
            <a:ext cx="3523992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13" y="2019450"/>
            <a:ext cx="3909754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7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897" y="4617430"/>
            <a:ext cx="3506367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78;p46"/>
          <p:cNvSpPr txBox="1"/>
          <p:nvPr/>
        </p:nvSpPr>
        <p:spPr>
          <a:xfrm>
            <a:off x="325315" y="5325150"/>
            <a:ext cx="4816626" cy="12954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Linear Regression Final Model Parameters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Area under ROC = 0.84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Intermediate cut-off = 0.35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Final cut-off = 0.42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50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pic>
        <p:nvPicPr>
          <p:cNvPr id="7" name="Google Shape;383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885" y="2019299"/>
            <a:ext cx="721075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84;p47"/>
          <p:cNvSpPr txBox="1"/>
          <p:nvPr/>
        </p:nvSpPr>
        <p:spPr>
          <a:xfrm>
            <a:off x="8492492" y="3080401"/>
            <a:ext cx="3385916" cy="16586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EDA plots depicting correlation (Heat Map) of all selected columns (numerical columns and dummy columns) in our final Model.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880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Model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b="1" dirty="0"/>
              <a:t>Performance of </a:t>
            </a:r>
            <a:r>
              <a:rPr lang="en-US" b="1" dirty="0" smtClean="0"/>
              <a:t>The </a:t>
            </a:r>
            <a:r>
              <a:rPr lang="en-US" b="1" dirty="0"/>
              <a:t>Final </a:t>
            </a:r>
            <a:r>
              <a:rPr lang="en-US" b="1" dirty="0" smtClean="0"/>
              <a:t>Model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Overall accuracy on Test set: 0.786</a:t>
            </a:r>
            <a:br>
              <a:rPr lang="en-US" dirty="0"/>
            </a:br>
            <a:endParaRPr lang="en-US" dirty="0"/>
          </a:p>
          <a:p>
            <a:pPr>
              <a:spcBef>
                <a:spcPts val="1600"/>
              </a:spcBef>
            </a:pPr>
            <a:r>
              <a:rPr lang="en-US" dirty="0"/>
              <a:t>Sensitivity </a:t>
            </a:r>
            <a:r>
              <a:rPr lang="en-US" dirty="0" smtClean="0"/>
              <a:t>of </a:t>
            </a:r>
            <a:r>
              <a:rPr lang="en-US" dirty="0"/>
              <a:t>logistic regression model: 0.733</a:t>
            </a:r>
            <a:br>
              <a:rPr lang="en-US" dirty="0"/>
            </a:b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Specificity of </a:t>
            </a:r>
            <a:r>
              <a:rPr lang="en-US" dirty="0" smtClean="0"/>
              <a:t>logistic </a:t>
            </a:r>
            <a:r>
              <a:rPr lang="en-US" dirty="0"/>
              <a:t>regression model: </a:t>
            </a:r>
            <a:r>
              <a:rPr lang="en-US" dirty="0" smtClean="0"/>
              <a:t>0.823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931994" cy="4327696"/>
          </a:xfrm>
        </p:spPr>
        <p:txBody>
          <a:bodyPr numCol="1">
            <a:normAutofit fontScale="92500" lnSpcReduction="10000"/>
          </a:bodyPr>
          <a:lstStyle/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X Education , An education company named sells online courses to industry </a:t>
            </a:r>
            <a:r>
              <a:rPr lang="en-US" dirty="0" smtClean="0">
                <a:latin typeface="Verdana"/>
                <a:ea typeface="Verdana"/>
                <a:cs typeface="Verdana"/>
                <a:sym typeface="Verdana"/>
              </a:rPr>
              <a:t>professionals.</a:t>
            </a:r>
            <a:endParaRPr lang="en-US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Many interested professionals land on their website</a:t>
            </a:r>
          </a:p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/>
              <a:t>The company promotes courses on Google. Visitors can browse, fill forms, or watch videos on the website</a:t>
            </a:r>
            <a:r>
              <a:rPr lang="en-US" dirty="0" smtClean="0"/>
              <a:t>.</a:t>
            </a:r>
          </a:p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Form submissions with email or phone info classify individuals as leads</a:t>
            </a:r>
            <a:r>
              <a:rPr lang="en-US" dirty="0" smtClean="0"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 smtClean="0"/>
              <a:t>After </a:t>
            </a:r>
            <a:r>
              <a:rPr lang="en-US" dirty="0"/>
              <a:t>acquiring leads, the sales team contacts them via calls and emails. Some leads convert, but many do not.</a:t>
            </a:r>
            <a:endParaRPr lang="en-US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>
                <a:latin typeface="Verdana"/>
                <a:ea typeface="Verdana"/>
                <a:cs typeface="Verdana"/>
                <a:sym typeface="Verdana"/>
              </a:rPr>
              <a:t>The typical lead conversion rate at X education is around 30%</a:t>
            </a:r>
            <a:endParaRPr lang="en-US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024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Model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/>
              <a:t>Business Insights Derived from our Model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dirty="0" smtClean="0"/>
          </a:p>
          <a:p>
            <a:pPr marL="0" lv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/>
              <a:t>Top 3 variables in model, that contribute towards lead conversion are: </a:t>
            </a:r>
          </a:p>
          <a:p>
            <a:pPr marL="457200" lvl="0" indent="-342900">
              <a:lnSpc>
                <a:spcPct val="125000"/>
              </a:lnSpc>
              <a:spcBef>
                <a:spcPts val="1600"/>
              </a:spcBef>
              <a:buSzPts val="1800"/>
              <a:buChar char="●"/>
            </a:pPr>
            <a:r>
              <a:rPr lang="en-US" dirty="0"/>
              <a:t>Total Time Spent on Website</a:t>
            </a:r>
          </a:p>
          <a:p>
            <a:pPr marL="457200" lvl="0" indent="-342900">
              <a:lnSpc>
                <a:spcPct val="125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 Last Notable </a:t>
            </a:r>
            <a:r>
              <a:rPr lang="en-US" dirty="0" err="1"/>
              <a:t>Activity_SMS</a:t>
            </a:r>
            <a:r>
              <a:rPr lang="en-US" dirty="0"/>
              <a:t> Sent</a:t>
            </a:r>
          </a:p>
          <a:p>
            <a:pPr marL="457200" lvl="0" indent="-342900">
              <a:lnSpc>
                <a:spcPct val="125000"/>
              </a:lnSpc>
              <a:spcBef>
                <a:spcPts val="0"/>
              </a:spcBef>
              <a:buSzPts val="1800"/>
              <a:buChar char="●"/>
            </a:pPr>
            <a:r>
              <a:rPr lang="en-US" dirty="0" err="1"/>
              <a:t>TotalVisits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87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Model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/>
              <a:t>Business Insights Derived from our Model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dirty="0" smtClean="0"/>
          </a:p>
          <a:p>
            <a:pPr marL="0" lv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/>
              <a:t>Top 3 variables in my model, that should be focused are:</a:t>
            </a:r>
            <a:br>
              <a:rPr lang="en-US" dirty="0"/>
            </a:br>
            <a:endParaRPr lang="en-US" dirty="0"/>
          </a:p>
          <a:p>
            <a:pPr marL="457200" lvl="0" indent="-342900">
              <a:lnSpc>
                <a:spcPct val="125000"/>
              </a:lnSpc>
              <a:spcBef>
                <a:spcPts val="1600"/>
              </a:spcBef>
              <a:buSzPts val="1800"/>
              <a:buChar char="●"/>
            </a:pPr>
            <a:r>
              <a:rPr lang="en-US" dirty="0"/>
              <a:t>Last </a:t>
            </a:r>
            <a:r>
              <a:rPr lang="en-US" dirty="0" err="1"/>
              <a:t>Activity_SMS</a:t>
            </a:r>
            <a:r>
              <a:rPr lang="en-US" dirty="0"/>
              <a:t> Sent (positively impacting)</a:t>
            </a:r>
          </a:p>
          <a:p>
            <a:pPr marL="457200" lvl="0" indent="-342900">
              <a:lnSpc>
                <a:spcPct val="125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Last </a:t>
            </a:r>
            <a:r>
              <a:rPr lang="en-US" dirty="0" err="1"/>
              <a:t>Activity_Olark</a:t>
            </a:r>
            <a:r>
              <a:rPr lang="en-US" dirty="0"/>
              <a:t> Chat Conversation (negatively impacting)</a:t>
            </a:r>
          </a:p>
          <a:p>
            <a:pPr marL="457200" lvl="0" indent="-342900">
              <a:lnSpc>
                <a:spcPct val="125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Lead </a:t>
            </a:r>
            <a:r>
              <a:rPr lang="en-US" dirty="0" err="1"/>
              <a:t>Source_Olark</a:t>
            </a:r>
            <a:r>
              <a:rPr lang="en-US" dirty="0"/>
              <a:t> Chat (negatively impacting)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9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Conclusion 1 (LR Model)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The Logistic </a:t>
            </a:r>
            <a:r>
              <a:rPr lang="en-US" dirty="0"/>
              <a:t>Regression Model performs adequately well compared to the PCA-derived model, achieving an accuracy of 78.6% on the test </a:t>
            </a:r>
            <a:r>
              <a:rPr lang="en-US" dirty="0" smtClean="0"/>
              <a:t>set.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It </a:t>
            </a:r>
            <a:r>
              <a:rPr lang="en-US" dirty="0"/>
              <a:t>demonstrates a sensitivity of 73.3% and specificity of 82.3</a:t>
            </a:r>
            <a:r>
              <a:rPr lang="en-US" dirty="0" smtClean="0"/>
              <a:t>%.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By </a:t>
            </a:r>
            <a:r>
              <a:rPr lang="en-US" dirty="0"/>
              <a:t>adjusting the cut-off value, we can fine-tune these parameters, allowing us to predict hot leads based on different scenarios, such as resource availability,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8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Conclusion 2 (Recommendation)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6531"/>
            <a:ext cx="10125425" cy="43609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dirty="0"/>
              <a:t>The X Education Company should prioritize several key aspects to enhance its overall conversion rate:</a:t>
            </a:r>
          </a:p>
          <a:p>
            <a:pPr marL="0" lvl="0" indent="0">
              <a:lnSpc>
                <a:spcPct val="145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45000"/>
              </a:lnSpc>
              <a:spcBef>
                <a:spcPts val="0"/>
              </a:spcBef>
            </a:pPr>
            <a:r>
              <a:rPr lang="en-US" dirty="0" smtClean="0"/>
              <a:t>Enhance </a:t>
            </a:r>
            <a:r>
              <a:rPr lang="en-US" dirty="0"/>
              <a:t>user engagement on the website, as it correlates with higher conversion rates.</a:t>
            </a:r>
          </a:p>
          <a:p>
            <a:pPr>
              <a:lnSpc>
                <a:spcPct val="145000"/>
              </a:lnSpc>
              <a:spcBef>
                <a:spcPts val="0"/>
              </a:spcBef>
            </a:pPr>
            <a:r>
              <a:rPr lang="en-US" dirty="0" smtClean="0"/>
              <a:t>Amplify </a:t>
            </a:r>
            <a:r>
              <a:rPr lang="en-US" dirty="0"/>
              <a:t>the frequency of sending SMS notifications, as they contribute to increased conversions.</a:t>
            </a:r>
          </a:p>
          <a:p>
            <a:pPr>
              <a:lnSpc>
                <a:spcPct val="145000"/>
              </a:lnSpc>
              <a:spcBef>
                <a:spcPts val="0"/>
              </a:spcBef>
            </a:pPr>
            <a:r>
              <a:rPr lang="en-US" dirty="0" smtClean="0"/>
              <a:t>Boost </a:t>
            </a:r>
            <a:r>
              <a:rPr lang="en-US" dirty="0"/>
              <a:t>total website visits through targeted advertising campaigns and other means, as it positively impacts conversion rates.</a:t>
            </a:r>
          </a:p>
          <a:p>
            <a:pPr>
              <a:lnSpc>
                <a:spcPct val="145000"/>
              </a:lnSpc>
              <a:spcBef>
                <a:spcPts val="0"/>
              </a:spcBef>
            </a:pPr>
            <a:r>
              <a:rPr lang="en-US" dirty="0" smtClean="0"/>
              <a:t>Focus </a:t>
            </a:r>
            <a:r>
              <a:rPr lang="en-US" dirty="0"/>
              <a:t>on improving the </a:t>
            </a:r>
            <a:r>
              <a:rPr lang="en-US" dirty="0" err="1"/>
              <a:t>Olark</a:t>
            </a:r>
            <a:r>
              <a:rPr lang="en-US" dirty="0"/>
              <a:t> Chat service, as its current performance is negatively affecting conversion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7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/>
              <a:t>X Education has many leads but a low conversion </a:t>
            </a:r>
            <a:r>
              <a:rPr lang="en-US" dirty="0" smtClean="0"/>
              <a:t>rate.</a:t>
            </a:r>
          </a:p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 smtClean="0"/>
              <a:t>To </a:t>
            </a:r>
            <a:r>
              <a:rPr lang="en-US" dirty="0"/>
              <a:t>improve efficiency, they want to identify 'Hot Leads' to focus on, aiming to increase conversions</a:t>
            </a:r>
            <a:r>
              <a:rPr lang="en-US" dirty="0" smtClean="0"/>
              <a:t>.</a:t>
            </a:r>
          </a:p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/>
              <a:t>We'll assist in selecting promising leads, those with a high likelihood of converting into paying </a:t>
            </a:r>
            <a:r>
              <a:rPr lang="en-US" dirty="0" smtClean="0"/>
              <a:t>customers.</a:t>
            </a:r>
          </a:p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 smtClean="0"/>
              <a:t>Our </a:t>
            </a:r>
            <a:r>
              <a:rPr lang="en-US" dirty="0"/>
              <a:t>task is to create a model assigning lead scores, ensuring higher scores correlate with a greater chance of </a:t>
            </a:r>
            <a:r>
              <a:rPr lang="en-US" dirty="0" smtClean="0"/>
              <a:t>conversion.</a:t>
            </a:r>
          </a:p>
          <a:p>
            <a:pPr marL="457200" lvl="0" indent="-342900" algn="just">
              <a:lnSpc>
                <a:spcPct val="130000"/>
              </a:lnSpc>
              <a:spcBef>
                <a:spcPts val="0"/>
              </a:spcBef>
              <a:buSzPts val="1800"/>
              <a:buFont typeface="Verdana"/>
              <a:buChar char="●"/>
            </a:pPr>
            <a:r>
              <a:rPr lang="en-US" dirty="0" smtClean="0"/>
              <a:t>The </a:t>
            </a:r>
            <a:r>
              <a:rPr lang="en-US" dirty="0"/>
              <a:t>CEO aims for a target lead conversion rate of 80%.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33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Solution</a:t>
            </a:r>
            <a:endParaRPr lang="en-IN" dirty="0"/>
          </a:p>
        </p:txBody>
      </p:sp>
      <p:sp>
        <p:nvSpPr>
          <p:cNvPr id="5" name="Google Shape;221;p31"/>
          <p:cNvSpPr/>
          <p:nvPr/>
        </p:nvSpPr>
        <p:spPr>
          <a:xfrm>
            <a:off x="680320" y="2412704"/>
            <a:ext cx="3071252" cy="892075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2;p31"/>
          <p:cNvSpPr txBox="1">
            <a:spLocks/>
          </p:cNvSpPr>
          <p:nvPr/>
        </p:nvSpPr>
        <p:spPr>
          <a:xfrm>
            <a:off x="680320" y="2559405"/>
            <a:ext cx="2807448" cy="4614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solidFill>
                  <a:schemeClr val="lt1"/>
                </a:solidFill>
              </a:rPr>
              <a:t>Selection of Hot Leads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7" name="Google Shape;223;p31"/>
          <p:cNvSpPr txBox="1">
            <a:spLocks/>
          </p:cNvSpPr>
          <p:nvPr/>
        </p:nvSpPr>
        <p:spPr>
          <a:xfrm>
            <a:off x="680320" y="3178404"/>
            <a:ext cx="3074237" cy="38906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i="1" dirty="0" smtClean="0"/>
              <a:t>Leads Clustering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n-US" sz="1600" dirty="0"/>
              <a:t>We categorize leads based on their probability of converting, enabling us to pinpoint a smaller group of 'hot leads' to prioritize.</a:t>
            </a:r>
          </a:p>
        </p:txBody>
      </p:sp>
      <p:sp>
        <p:nvSpPr>
          <p:cNvPr id="8" name="Google Shape;224;p31"/>
          <p:cNvSpPr/>
          <p:nvPr/>
        </p:nvSpPr>
        <p:spPr>
          <a:xfrm>
            <a:off x="3797508" y="2412704"/>
            <a:ext cx="3433563" cy="892075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5;p31"/>
          <p:cNvSpPr txBox="1">
            <a:spLocks/>
          </p:cNvSpPr>
          <p:nvPr/>
        </p:nvSpPr>
        <p:spPr>
          <a:xfrm>
            <a:off x="4088881" y="2559405"/>
            <a:ext cx="2807448" cy="4614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solidFill>
                  <a:schemeClr val="lt1"/>
                </a:solidFill>
              </a:rPr>
              <a:t>Communicating with Hot Leads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10" name="Google Shape;226;p31"/>
          <p:cNvSpPr txBox="1">
            <a:spLocks/>
          </p:cNvSpPr>
          <p:nvPr/>
        </p:nvSpPr>
        <p:spPr>
          <a:xfrm>
            <a:off x="4088877" y="3178404"/>
            <a:ext cx="3074237" cy="38906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i="1" dirty="0" smtClean="0"/>
              <a:t>Focus Communication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n-US" sz="1600" dirty="0"/>
              <a:t>With a reduced number of leads to engage with, our communication efforts can have a greater impact through increased effectiveness.</a:t>
            </a:r>
          </a:p>
        </p:txBody>
      </p:sp>
      <p:sp>
        <p:nvSpPr>
          <p:cNvPr id="11" name="Google Shape;227;p31"/>
          <p:cNvSpPr/>
          <p:nvPr/>
        </p:nvSpPr>
        <p:spPr>
          <a:xfrm>
            <a:off x="7241147" y="2412704"/>
            <a:ext cx="3433563" cy="892075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8;p31"/>
          <p:cNvSpPr txBox="1">
            <a:spLocks/>
          </p:cNvSpPr>
          <p:nvPr/>
        </p:nvSpPr>
        <p:spPr>
          <a:xfrm>
            <a:off x="7546878" y="2559405"/>
            <a:ext cx="2807448" cy="4614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solidFill>
                  <a:schemeClr val="lt1"/>
                </a:solidFill>
              </a:rPr>
              <a:t>Conversion of Hot Leads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13" name="Google Shape;229;p31"/>
          <p:cNvSpPr txBox="1">
            <a:spLocks/>
          </p:cNvSpPr>
          <p:nvPr/>
        </p:nvSpPr>
        <p:spPr>
          <a:xfrm>
            <a:off x="7546871" y="3178404"/>
            <a:ext cx="3074237" cy="38906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i="1" dirty="0" smtClean="0"/>
              <a:t>Increase conversion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n-US" sz="1600" dirty="0"/>
              <a:t>By concentrating on hot leads, which are more likely to convert, we anticipate achieving a higher conversion rate, thus allowing us to meet the 80% target.</a:t>
            </a:r>
          </a:p>
        </p:txBody>
      </p:sp>
    </p:spTree>
    <p:extLst>
      <p:ext uri="{BB962C8B-B14F-4D97-AF65-F5344CB8AC3E}">
        <p14:creationId xmlns:p14="http://schemas.microsoft.com/office/powerpoint/2010/main" val="26121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Solution</a:t>
            </a:r>
            <a:endParaRPr lang="en-IN" dirty="0"/>
          </a:p>
        </p:txBody>
      </p:sp>
      <p:grpSp>
        <p:nvGrpSpPr>
          <p:cNvPr id="4" name="Google Shape;201;p30"/>
          <p:cNvGrpSpPr/>
          <p:nvPr/>
        </p:nvGrpSpPr>
        <p:grpSpPr>
          <a:xfrm>
            <a:off x="1712837" y="2125858"/>
            <a:ext cx="7517297" cy="3230100"/>
            <a:chOff x="4408" y="0"/>
            <a:chExt cx="10023063" cy="4306800"/>
          </a:xfrm>
        </p:grpSpPr>
        <p:sp>
          <p:nvSpPr>
            <p:cNvPr id="5" name="Google Shape;202;p30"/>
            <p:cNvSpPr/>
            <p:nvPr/>
          </p:nvSpPr>
          <p:spPr>
            <a:xfrm>
              <a:off x="752392" y="0"/>
              <a:ext cx="8527200" cy="4306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3;p30"/>
            <p:cNvSpPr/>
            <p:nvPr/>
          </p:nvSpPr>
          <p:spPr>
            <a:xfrm>
              <a:off x="4408" y="1292074"/>
              <a:ext cx="1927500" cy="1722900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3EBAD1"/>
              </a:fgClr>
              <a:bgClr>
                <a:schemeClr val="bg1"/>
              </a:bgClr>
            </a:patt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4;p30"/>
            <p:cNvSpPr txBox="1"/>
            <p:nvPr/>
          </p:nvSpPr>
          <p:spPr>
            <a:xfrm>
              <a:off x="88506" y="1376172"/>
              <a:ext cx="1759200" cy="15546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txBody>
            <a:bodyPr spcFirstLastPara="1" wrap="square" lIns="48575" tIns="48575" rIns="48575" bIns="4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" sz="1300" u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Lead Generation:</a:t>
              </a:r>
              <a:endParaRPr sz="11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" sz="1300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1. Ads on websites like Google</a:t>
              </a:r>
              <a:endParaRPr sz="11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" sz="1300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2. Referrals</a:t>
              </a:r>
              <a:endParaRPr sz="1100" dirty="0"/>
            </a:p>
          </p:txBody>
        </p:sp>
        <p:sp>
          <p:nvSpPr>
            <p:cNvPr id="8" name="Google Shape;205;p30"/>
            <p:cNvSpPr/>
            <p:nvPr/>
          </p:nvSpPr>
          <p:spPr>
            <a:xfrm>
              <a:off x="2028299" y="1292074"/>
              <a:ext cx="1927500" cy="1722900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3EBAD1"/>
              </a:fgClr>
              <a:bgClr>
                <a:schemeClr val="bg1"/>
              </a:bgClr>
            </a:patt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6;p30"/>
            <p:cNvSpPr txBox="1"/>
            <p:nvPr/>
          </p:nvSpPr>
          <p:spPr>
            <a:xfrm>
              <a:off x="2112397" y="1376172"/>
              <a:ext cx="1759200" cy="15546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txBody>
            <a:bodyPr spcFirstLastPara="1" wrap="square" lIns="48575" tIns="48575" rIns="48575" bIns="4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" sz="1300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Visit to X Education website by these potential customers  (professionals)</a:t>
              </a:r>
              <a:endParaRPr sz="1100" dirty="0"/>
            </a:p>
          </p:txBody>
        </p:sp>
        <p:sp>
          <p:nvSpPr>
            <p:cNvPr id="10" name="Google Shape;207;p30"/>
            <p:cNvSpPr/>
            <p:nvPr/>
          </p:nvSpPr>
          <p:spPr>
            <a:xfrm>
              <a:off x="4052190" y="1292074"/>
              <a:ext cx="1927500" cy="1722900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3EBAD1"/>
              </a:fgClr>
              <a:bgClr>
                <a:schemeClr val="bg1"/>
              </a:bgClr>
            </a:patt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8;p30"/>
            <p:cNvSpPr txBox="1"/>
            <p:nvPr/>
          </p:nvSpPr>
          <p:spPr>
            <a:xfrm>
              <a:off x="4136288" y="1376172"/>
              <a:ext cx="1759200" cy="15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" sz="1300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Visitors either provide Email id &amp; Contact Details </a:t>
              </a:r>
              <a:endParaRPr sz="11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" sz="1300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Or</a:t>
              </a:r>
              <a:endParaRPr sz="11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" sz="1300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View videos etc</a:t>
              </a:r>
              <a:endParaRPr sz="13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" name="Google Shape;209;p30"/>
            <p:cNvSpPr/>
            <p:nvPr/>
          </p:nvSpPr>
          <p:spPr>
            <a:xfrm>
              <a:off x="6076080" y="1292074"/>
              <a:ext cx="1927500" cy="1722900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3EBAD1"/>
              </a:fgClr>
              <a:bgClr>
                <a:schemeClr val="bg1"/>
              </a:bgClr>
            </a:patt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;p30"/>
            <p:cNvSpPr txBox="1"/>
            <p:nvPr/>
          </p:nvSpPr>
          <p:spPr>
            <a:xfrm>
              <a:off x="6160178" y="1376172"/>
              <a:ext cx="1759200" cy="15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Tele calling and Emailing activity to all the leads</a:t>
              </a:r>
              <a:endParaRPr sz="1100"/>
            </a:p>
          </p:txBody>
        </p:sp>
        <p:sp>
          <p:nvSpPr>
            <p:cNvPr id="14" name="Google Shape;211;p30"/>
            <p:cNvSpPr/>
            <p:nvPr/>
          </p:nvSpPr>
          <p:spPr>
            <a:xfrm>
              <a:off x="8099971" y="1292074"/>
              <a:ext cx="1927500" cy="1722900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3EBAD1"/>
              </a:fgClr>
              <a:bgClr>
                <a:schemeClr val="bg1"/>
              </a:bgClr>
            </a:patt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;p30"/>
            <p:cNvSpPr txBox="1"/>
            <p:nvPr/>
          </p:nvSpPr>
          <p:spPr>
            <a:xfrm>
              <a:off x="8184069" y="1376172"/>
              <a:ext cx="1759200" cy="15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~30% leads get converted</a:t>
              </a:r>
              <a:endParaRPr sz="1100"/>
            </a:p>
          </p:txBody>
        </p:sp>
      </p:grpSp>
      <p:sp>
        <p:nvSpPr>
          <p:cNvPr id="16" name="Google Shape;214;p30"/>
          <p:cNvSpPr/>
          <p:nvPr/>
        </p:nvSpPr>
        <p:spPr>
          <a:xfrm rot="16200000">
            <a:off x="5298515" y="4436869"/>
            <a:ext cx="2118178" cy="2020699"/>
          </a:xfrm>
          <a:prstGeom prst="homePlate">
            <a:avLst>
              <a:gd name="adj" fmla="val 50000"/>
            </a:avLst>
          </a:prstGeom>
          <a:pattFill prst="ltUpDiag">
            <a:fgClr>
              <a:srgbClr val="00B0F0"/>
            </a:fgClr>
            <a:bgClr>
              <a:schemeClr val="bg1"/>
            </a:bgClr>
          </a:patt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5;p30"/>
          <p:cNvSpPr txBox="1"/>
          <p:nvPr/>
        </p:nvSpPr>
        <p:spPr>
          <a:xfrm>
            <a:off x="5281305" y="4781554"/>
            <a:ext cx="2152597" cy="180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Proposed Solution: 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model to filter leads so that leads to conversion ratio is  80%+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2283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</a:t>
            </a:r>
            <a:r>
              <a:rPr lang="en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dirty="0"/>
              <a:t>In our problem solution, accurately identifying hot leads is </a:t>
            </a:r>
            <a:r>
              <a:rPr lang="en-US" dirty="0" smtClean="0"/>
              <a:t>paramount.</a:t>
            </a:r>
          </a:p>
          <a:p>
            <a:pPr algn="just">
              <a:lnSpc>
                <a:spcPct val="130000"/>
              </a:lnSpc>
            </a:pPr>
            <a:r>
              <a:rPr lang="en-US" dirty="0" smtClean="0"/>
              <a:t>The </a:t>
            </a:r>
            <a:r>
              <a:rPr lang="en-US" dirty="0"/>
              <a:t>more precise our identification, the greater the likelihood of achieving a higher conversion </a:t>
            </a:r>
            <a:r>
              <a:rPr lang="en-US" dirty="0" smtClean="0"/>
              <a:t>ratio.</a:t>
            </a:r>
          </a:p>
          <a:p>
            <a:pPr algn="just">
              <a:lnSpc>
                <a:spcPct val="130000"/>
              </a:lnSpc>
            </a:pPr>
            <a:r>
              <a:rPr lang="en-US" dirty="0" smtClean="0"/>
              <a:t>Given </a:t>
            </a:r>
            <a:r>
              <a:rPr lang="en-US" dirty="0"/>
              <a:t>our 80% conversion rate target, attaining a high accuracy in identifying hot leads is essential.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Implementation</a:t>
            </a:r>
            <a:endParaRPr lang="en-IN" dirty="0"/>
          </a:p>
        </p:txBody>
      </p:sp>
      <p:sp>
        <p:nvSpPr>
          <p:cNvPr id="4" name="Google Shape;246;p34" descr="Background pointer shape in timeline graphic"/>
          <p:cNvSpPr/>
          <p:nvPr/>
        </p:nvSpPr>
        <p:spPr>
          <a:xfrm>
            <a:off x="1193787" y="3957461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7;p34"/>
          <p:cNvSpPr txBox="1">
            <a:spLocks/>
          </p:cNvSpPr>
          <p:nvPr/>
        </p:nvSpPr>
        <p:spPr>
          <a:xfrm>
            <a:off x="1193776" y="4095011"/>
            <a:ext cx="14556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Data Gathering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6" name="Google Shape;248;p34"/>
          <p:cNvGrpSpPr/>
          <p:nvPr/>
        </p:nvGrpSpPr>
        <p:grpSpPr>
          <a:xfrm>
            <a:off x="1822123" y="3368676"/>
            <a:ext cx="198900" cy="593656"/>
            <a:chOff x="777447" y="1610215"/>
            <a:chExt cx="198900" cy="593656"/>
          </a:xfrm>
        </p:grpSpPr>
        <p:cxnSp>
          <p:nvCxnSpPr>
            <p:cNvPr id="7" name="Google Shape;249;p3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" name="Google Shape;250;p3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51;p34"/>
          <p:cNvSpPr txBox="1">
            <a:spLocks/>
          </p:cNvSpPr>
          <p:nvPr/>
        </p:nvSpPr>
        <p:spPr>
          <a:xfrm>
            <a:off x="1171228" y="2144128"/>
            <a:ext cx="2242800" cy="90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dirty="0" smtClean="0"/>
              <a:t>Loading &amp; Observing the past data provided by the Company</a:t>
            </a:r>
            <a:endParaRPr lang="en-US" sz="1600" dirty="0"/>
          </a:p>
        </p:txBody>
      </p:sp>
      <p:sp>
        <p:nvSpPr>
          <p:cNvPr id="10" name="Google Shape;252;p34" descr="Background pointer shape in timeline graphic"/>
          <p:cNvSpPr/>
          <p:nvPr/>
        </p:nvSpPr>
        <p:spPr>
          <a:xfrm>
            <a:off x="2669907" y="3957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53;p34"/>
          <p:cNvSpPr txBox="1">
            <a:spLocks/>
          </p:cNvSpPr>
          <p:nvPr/>
        </p:nvSpPr>
        <p:spPr>
          <a:xfrm>
            <a:off x="2979170" y="4095011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Data Cleaning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12" name="Google Shape;254;p34"/>
          <p:cNvGrpSpPr/>
          <p:nvPr/>
        </p:nvGrpSpPr>
        <p:grpSpPr>
          <a:xfrm>
            <a:off x="3537485" y="4697419"/>
            <a:ext cx="198900" cy="593656"/>
            <a:chOff x="2223534" y="2938958"/>
            <a:chExt cx="198900" cy="593656"/>
          </a:xfrm>
        </p:grpSpPr>
        <p:cxnSp>
          <p:nvCxnSpPr>
            <p:cNvPr id="13" name="Google Shape;255;p3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256;p34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57;p34"/>
          <p:cNvSpPr txBox="1">
            <a:spLocks/>
          </p:cNvSpPr>
          <p:nvPr/>
        </p:nvSpPr>
        <p:spPr>
          <a:xfrm>
            <a:off x="2155503" y="5516186"/>
            <a:ext cx="2927700" cy="745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smtClean="0"/>
              <a:t>Duplicate removal, null value treatment, unnecessary column elimination, etc.</a:t>
            </a:r>
            <a:endParaRPr lang="en-US" sz="1600"/>
          </a:p>
        </p:txBody>
      </p:sp>
      <p:sp>
        <p:nvSpPr>
          <p:cNvPr id="16" name="Google Shape;258;p34" descr="Background pointer shape in timeline graphic"/>
          <p:cNvSpPr/>
          <p:nvPr/>
        </p:nvSpPr>
        <p:spPr>
          <a:xfrm>
            <a:off x="4324826" y="3957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59;p34"/>
          <p:cNvSpPr txBox="1">
            <a:spLocks/>
          </p:cNvSpPr>
          <p:nvPr/>
        </p:nvSpPr>
        <p:spPr>
          <a:xfrm>
            <a:off x="4620608" y="4095011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Performing EDA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18" name="Google Shape;260;p34"/>
          <p:cNvGrpSpPr/>
          <p:nvPr/>
        </p:nvGrpSpPr>
        <p:grpSpPr>
          <a:xfrm>
            <a:off x="5172398" y="3368676"/>
            <a:ext cx="198900" cy="593656"/>
            <a:chOff x="3918084" y="1610215"/>
            <a:chExt cx="198900" cy="593656"/>
          </a:xfrm>
        </p:grpSpPr>
        <p:cxnSp>
          <p:nvCxnSpPr>
            <p:cNvPr id="19" name="Google Shape;261;p3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" name="Google Shape;262;p3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63;p34"/>
          <p:cNvSpPr txBox="1">
            <a:spLocks/>
          </p:cNvSpPr>
          <p:nvPr/>
        </p:nvSpPr>
        <p:spPr>
          <a:xfrm>
            <a:off x="4062503" y="2144136"/>
            <a:ext cx="2427000" cy="90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smtClean="0"/>
              <a:t>Univariate, Bivariate, and Heatmap for numerical and categorical columns</a:t>
            </a:r>
            <a:endParaRPr lang="en-US" sz="1600"/>
          </a:p>
        </p:txBody>
      </p:sp>
      <p:sp>
        <p:nvSpPr>
          <p:cNvPr id="22" name="Google Shape;264;p34" descr="Background pointer shape in timeline graphic"/>
          <p:cNvSpPr/>
          <p:nvPr/>
        </p:nvSpPr>
        <p:spPr>
          <a:xfrm>
            <a:off x="5979746" y="3957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65;p34"/>
          <p:cNvSpPr txBox="1">
            <a:spLocks/>
          </p:cNvSpPr>
          <p:nvPr/>
        </p:nvSpPr>
        <p:spPr>
          <a:xfrm>
            <a:off x="6269552" y="4095011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Data Preparation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24" name="Google Shape;266;p34"/>
          <p:cNvGrpSpPr/>
          <p:nvPr/>
        </p:nvGrpSpPr>
        <p:grpSpPr>
          <a:xfrm>
            <a:off x="6825923" y="4697419"/>
            <a:ext cx="198900" cy="593656"/>
            <a:chOff x="5958946" y="2938958"/>
            <a:chExt cx="198900" cy="593656"/>
          </a:xfrm>
        </p:grpSpPr>
        <p:cxnSp>
          <p:nvCxnSpPr>
            <p:cNvPr id="25" name="Google Shape;267;p3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8;p34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69;p34"/>
          <p:cNvSpPr txBox="1">
            <a:spLocks/>
          </p:cNvSpPr>
          <p:nvPr/>
        </p:nvSpPr>
        <p:spPr>
          <a:xfrm>
            <a:off x="5759128" y="5516186"/>
            <a:ext cx="2332500" cy="745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IN" sz="1600" smtClean="0"/>
              <a:t>Outlier Treatment, Feature-Standardization</a:t>
            </a:r>
            <a:endParaRPr lang="en-IN" sz="1600"/>
          </a:p>
        </p:txBody>
      </p:sp>
      <p:sp>
        <p:nvSpPr>
          <p:cNvPr id="28" name="Google Shape;270;p34" descr="Background pointer shape in timeline graphic"/>
          <p:cNvSpPr/>
          <p:nvPr/>
        </p:nvSpPr>
        <p:spPr>
          <a:xfrm>
            <a:off x="7634666" y="3957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71;p34"/>
          <p:cNvSpPr txBox="1">
            <a:spLocks/>
          </p:cNvSpPr>
          <p:nvPr/>
        </p:nvSpPr>
        <p:spPr>
          <a:xfrm>
            <a:off x="7964365" y="4095011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Model Building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30" name="Google Shape;272;p34"/>
          <p:cNvGrpSpPr/>
          <p:nvPr/>
        </p:nvGrpSpPr>
        <p:grpSpPr>
          <a:xfrm>
            <a:off x="8522660" y="3368676"/>
            <a:ext cx="198900" cy="593656"/>
            <a:chOff x="3918084" y="1610215"/>
            <a:chExt cx="198900" cy="593656"/>
          </a:xfrm>
        </p:grpSpPr>
        <p:cxnSp>
          <p:nvCxnSpPr>
            <p:cNvPr id="31" name="Google Shape;273;p3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274;p3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5;p34"/>
          <p:cNvSpPr txBox="1">
            <a:spLocks/>
          </p:cNvSpPr>
          <p:nvPr/>
        </p:nvSpPr>
        <p:spPr>
          <a:xfrm>
            <a:off x="7449128" y="2144136"/>
            <a:ext cx="2332500" cy="90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smtClean="0"/>
              <a:t>Performing pre-requisites for RFE and Logistic Regression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08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3" name="Google Shape;280;p35" descr="Background pointer shape in timeline graphic"/>
          <p:cNvSpPr/>
          <p:nvPr/>
        </p:nvSpPr>
        <p:spPr>
          <a:xfrm>
            <a:off x="1193788" y="3992631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81;p35"/>
          <p:cNvSpPr txBox="1">
            <a:spLocks/>
          </p:cNvSpPr>
          <p:nvPr/>
        </p:nvSpPr>
        <p:spPr>
          <a:xfrm>
            <a:off x="1193777" y="4130181"/>
            <a:ext cx="14556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Feature Selection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35" name="Google Shape;282;p35"/>
          <p:cNvGrpSpPr/>
          <p:nvPr/>
        </p:nvGrpSpPr>
        <p:grpSpPr>
          <a:xfrm>
            <a:off x="1822124" y="3403846"/>
            <a:ext cx="198900" cy="593656"/>
            <a:chOff x="777447" y="1610215"/>
            <a:chExt cx="198900" cy="593656"/>
          </a:xfrm>
        </p:grpSpPr>
        <p:cxnSp>
          <p:nvCxnSpPr>
            <p:cNvPr id="36" name="Google Shape;283;p3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Google Shape;284;p3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85;p35"/>
          <p:cNvSpPr txBox="1">
            <a:spLocks/>
          </p:cNvSpPr>
          <p:nvPr/>
        </p:nvSpPr>
        <p:spPr>
          <a:xfrm>
            <a:off x="1171229" y="2179298"/>
            <a:ext cx="2242800" cy="90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smtClean="0"/>
              <a:t>Selection of top 25 features using RFE</a:t>
            </a:r>
            <a:endParaRPr lang="en-US" sz="1600"/>
          </a:p>
        </p:txBody>
      </p:sp>
      <p:sp>
        <p:nvSpPr>
          <p:cNvPr id="39" name="Google Shape;286;p35" descr="Background pointer shape in timeline graphic"/>
          <p:cNvSpPr/>
          <p:nvPr/>
        </p:nvSpPr>
        <p:spPr>
          <a:xfrm>
            <a:off x="2669908" y="399263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87;p35"/>
          <p:cNvSpPr txBox="1">
            <a:spLocks/>
          </p:cNvSpPr>
          <p:nvPr/>
        </p:nvSpPr>
        <p:spPr>
          <a:xfrm>
            <a:off x="2979171" y="4130181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Model Building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41" name="Google Shape;288;p35"/>
          <p:cNvGrpSpPr/>
          <p:nvPr/>
        </p:nvGrpSpPr>
        <p:grpSpPr>
          <a:xfrm>
            <a:off x="3537486" y="4732589"/>
            <a:ext cx="198900" cy="593656"/>
            <a:chOff x="2223534" y="2938958"/>
            <a:chExt cx="198900" cy="593656"/>
          </a:xfrm>
        </p:grpSpPr>
        <p:cxnSp>
          <p:nvCxnSpPr>
            <p:cNvPr id="42" name="Google Shape;289;p3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290;p35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91;p35"/>
          <p:cNvSpPr txBox="1">
            <a:spLocks/>
          </p:cNvSpPr>
          <p:nvPr/>
        </p:nvSpPr>
        <p:spPr>
          <a:xfrm>
            <a:off x="2097179" y="5551356"/>
            <a:ext cx="3075300" cy="90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smtClean="0"/>
              <a:t>Model building using RFE for selected columns</a:t>
            </a:r>
            <a:endParaRPr lang="en-US" sz="1600"/>
          </a:p>
        </p:txBody>
      </p:sp>
      <p:sp>
        <p:nvSpPr>
          <p:cNvPr id="45" name="Google Shape;292;p35" descr="Background pointer shape in timeline graphic"/>
          <p:cNvSpPr/>
          <p:nvPr/>
        </p:nvSpPr>
        <p:spPr>
          <a:xfrm>
            <a:off x="4324827" y="399263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93;p35"/>
          <p:cNvSpPr txBox="1">
            <a:spLocks/>
          </p:cNvSpPr>
          <p:nvPr/>
        </p:nvSpPr>
        <p:spPr>
          <a:xfrm>
            <a:off x="4620604" y="4130181"/>
            <a:ext cx="14556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Model Improvement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47" name="Google Shape;294;p35"/>
          <p:cNvGrpSpPr/>
          <p:nvPr/>
        </p:nvGrpSpPr>
        <p:grpSpPr>
          <a:xfrm>
            <a:off x="5172399" y="3403846"/>
            <a:ext cx="198900" cy="593656"/>
            <a:chOff x="3918084" y="1610215"/>
            <a:chExt cx="198900" cy="593656"/>
          </a:xfrm>
        </p:grpSpPr>
        <p:cxnSp>
          <p:nvCxnSpPr>
            <p:cNvPr id="48" name="Google Shape;295;p3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" name="Google Shape;296;p3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97;p35"/>
          <p:cNvSpPr txBox="1">
            <a:spLocks/>
          </p:cNvSpPr>
          <p:nvPr/>
        </p:nvSpPr>
        <p:spPr>
          <a:xfrm>
            <a:off x="4156948" y="2179298"/>
            <a:ext cx="2242800" cy="90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smtClean="0"/>
              <a:t>Reduction of columns and Model re-building</a:t>
            </a:r>
            <a:endParaRPr lang="en-US" sz="1600"/>
          </a:p>
        </p:txBody>
      </p:sp>
      <p:sp>
        <p:nvSpPr>
          <p:cNvPr id="51" name="Google Shape;298;p35" descr="Background pointer shape in timeline graphic"/>
          <p:cNvSpPr/>
          <p:nvPr/>
        </p:nvSpPr>
        <p:spPr>
          <a:xfrm>
            <a:off x="5979747" y="399263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99;p35"/>
          <p:cNvSpPr txBox="1">
            <a:spLocks/>
          </p:cNvSpPr>
          <p:nvPr/>
        </p:nvSpPr>
        <p:spPr>
          <a:xfrm>
            <a:off x="6269553" y="4130181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Final Model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53" name="Google Shape;300;p35"/>
          <p:cNvGrpSpPr/>
          <p:nvPr/>
        </p:nvGrpSpPr>
        <p:grpSpPr>
          <a:xfrm>
            <a:off x="6825924" y="4732589"/>
            <a:ext cx="198900" cy="593656"/>
            <a:chOff x="5958946" y="2938958"/>
            <a:chExt cx="198900" cy="593656"/>
          </a:xfrm>
        </p:grpSpPr>
        <p:cxnSp>
          <p:nvCxnSpPr>
            <p:cNvPr id="54" name="Google Shape;301;p3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5" name="Google Shape;302;p3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03;p35"/>
          <p:cNvSpPr txBox="1">
            <a:spLocks/>
          </p:cNvSpPr>
          <p:nvPr/>
        </p:nvSpPr>
        <p:spPr>
          <a:xfrm>
            <a:off x="5713054" y="5551356"/>
            <a:ext cx="2509500" cy="90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smtClean="0"/>
              <a:t>Final Model Analysis and performance on Test Data</a:t>
            </a:r>
            <a:endParaRPr lang="en-US" sz="1600"/>
          </a:p>
        </p:txBody>
      </p:sp>
      <p:sp>
        <p:nvSpPr>
          <p:cNvPr id="57" name="Google Shape;304;p35" descr="Background pointer shape in timeline graphic"/>
          <p:cNvSpPr/>
          <p:nvPr/>
        </p:nvSpPr>
        <p:spPr>
          <a:xfrm>
            <a:off x="7634667" y="399263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05;p35"/>
          <p:cNvSpPr txBox="1">
            <a:spLocks/>
          </p:cNvSpPr>
          <p:nvPr/>
        </p:nvSpPr>
        <p:spPr>
          <a:xfrm>
            <a:off x="7964366" y="4130181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smtClean="0">
                <a:solidFill>
                  <a:schemeClr val="lt1"/>
                </a:solidFill>
              </a:rPr>
              <a:t>Verifying with PCA</a:t>
            </a:r>
            <a:endParaRPr lang="en-IN" sz="1600">
              <a:solidFill>
                <a:schemeClr val="lt1"/>
              </a:solidFill>
            </a:endParaRPr>
          </a:p>
        </p:txBody>
      </p:sp>
      <p:grpSp>
        <p:nvGrpSpPr>
          <p:cNvPr id="59" name="Google Shape;306;p35"/>
          <p:cNvGrpSpPr/>
          <p:nvPr/>
        </p:nvGrpSpPr>
        <p:grpSpPr>
          <a:xfrm>
            <a:off x="8522661" y="3403846"/>
            <a:ext cx="198900" cy="593656"/>
            <a:chOff x="3918084" y="1610215"/>
            <a:chExt cx="198900" cy="593656"/>
          </a:xfrm>
        </p:grpSpPr>
        <p:cxnSp>
          <p:nvCxnSpPr>
            <p:cNvPr id="60" name="Google Shape;307;p3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1" name="Google Shape;308;p3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309;p35"/>
          <p:cNvSpPr txBox="1">
            <a:spLocks/>
          </p:cNvSpPr>
          <p:nvPr/>
        </p:nvSpPr>
        <p:spPr>
          <a:xfrm>
            <a:off x="7367354" y="2179306"/>
            <a:ext cx="2509500" cy="90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smtClean="0"/>
              <a:t>Verifying our Final Model Accuracy etc. with model built with PCA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712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Visualization (Plots &amp; Graphs)</a:t>
            </a:r>
            <a:endParaRPr lang="en-IN" dirty="0"/>
          </a:p>
        </p:txBody>
      </p:sp>
      <p:sp>
        <p:nvSpPr>
          <p:cNvPr id="8" name="Google Shape;322;p37"/>
          <p:cNvSpPr txBox="1"/>
          <p:nvPr/>
        </p:nvSpPr>
        <p:spPr>
          <a:xfrm>
            <a:off x="1818251" y="2229900"/>
            <a:ext cx="7338000" cy="85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EDA plots depicting variation in numerical columns for those who Converted and those who didn't.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31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7139" y="3352799"/>
            <a:ext cx="2897910" cy="296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214" y="3352799"/>
            <a:ext cx="2837327" cy="296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139" y="3352799"/>
            <a:ext cx="2766646" cy="2960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4781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</TotalTime>
  <Words>1046</Words>
  <Application>Microsoft Office PowerPoint</Application>
  <PresentationFormat>Widescreen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Corbel</vt:lpstr>
      <vt:lpstr>Roboto</vt:lpstr>
      <vt:lpstr>Trebuchet MS</vt:lpstr>
      <vt:lpstr>Verdana</vt:lpstr>
      <vt:lpstr>Berlin</vt:lpstr>
      <vt:lpstr>X Education - Lead Coversion Case Study</vt:lpstr>
      <vt:lpstr>Background</vt:lpstr>
      <vt:lpstr>Problem Statement</vt:lpstr>
      <vt:lpstr>Proposed Solution</vt:lpstr>
      <vt:lpstr>Proposed Solution</vt:lpstr>
      <vt:lpstr>Proposed Solution</vt:lpstr>
      <vt:lpstr>Implementation</vt:lpstr>
      <vt:lpstr>Implementation</vt:lpstr>
      <vt:lpstr>Data Visualization (Plots &amp; Graphs)</vt:lpstr>
      <vt:lpstr>Data Visualization (Plots &amp; Graphs)</vt:lpstr>
      <vt:lpstr>Data Visualization (Plots &amp; Graphs)</vt:lpstr>
      <vt:lpstr>Data Visualization (Plots &amp; Graphs)</vt:lpstr>
      <vt:lpstr>Data Visualization (Plots &amp; Graphs)</vt:lpstr>
      <vt:lpstr>Data Visualization (Plots &amp; Graphs)</vt:lpstr>
      <vt:lpstr>Data Visualization (Plots &amp; Graphs)</vt:lpstr>
      <vt:lpstr>Data Visualization (Plots &amp; Graphs)</vt:lpstr>
      <vt:lpstr>Data Visualization (Plots &amp; Graphs)</vt:lpstr>
      <vt:lpstr>Data Visualization (Plots &amp; Graphs)</vt:lpstr>
      <vt:lpstr>Model Analysis</vt:lpstr>
      <vt:lpstr>Model Analysis</vt:lpstr>
      <vt:lpstr>Model Analysis</vt:lpstr>
      <vt:lpstr>Conclusion 1 (LR Model)</vt:lpstr>
      <vt:lpstr>Conclusion 2 (Recommendation)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Education - Lead Coversion Case Study</dc:title>
  <dc:creator>Dheeraj Chandra</dc:creator>
  <cp:lastModifiedBy>Dheeraj Chandra</cp:lastModifiedBy>
  <cp:revision>6</cp:revision>
  <dcterms:created xsi:type="dcterms:W3CDTF">2024-03-17T09:00:46Z</dcterms:created>
  <dcterms:modified xsi:type="dcterms:W3CDTF">2024-03-17T16:40:30Z</dcterms:modified>
</cp:coreProperties>
</file>