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6" r:id="rId8"/>
    <p:sldId id="261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54" d="100"/>
          <a:sy n="154" d="100"/>
        </p:scale>
        <p:origin x="27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6B9-E9FF-774A-9E46-0D0B90BADCB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FAF-E61A-7A48-A763-A09040C7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9992-D564-8F43-A812-989B229A3387}" type="datetime1">
              <a:rPr lang="en-GB" smtClean="0"/>
              <a:t>05/12/2019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A9-234C-3D47-9B7B-575499D6038F}" type="datetime1">
              <a:rPr lang="en-GB" smtClean="0"/>
              <a:t>05/12/2019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ADB-BF9C-AE4B-8CC2-B0E225FDCDAC}" type="datetime1">
              <a:rPr lang="en-GB" smtClean="0"/>
              <a:t>05/12/2019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7A28-D9CD-B14B-9065-E6FA59CC39B1}" type="datetime1">
              <a:rPr lang="en-GB" smtClean="0"/>
              <a:t>05/12/2019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FA-9F07-B646-82E7-F0B8C29DC4F4}" type="datetime1">
              <a:rPr lang="en-GB" smtClean="0"/>
              <a:t>05/12/2019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A09-528F-644E-8672-EF9CB3B325EF}" type="datetime1">
              <a:rPr lang="en-GB" smtClean="0"/>
              <a:t>05/12/2019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149-0DED-D143-9D84-43967A39B20C}" type="datetime1">
              <a:rPr lang="en-GB" smtClean="0"/>
              <a:t>05/12/2019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7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A17-48D5-954D-96C3-5278B6B4B8BF}" type="datetime1">
              <a:rPr lang="en-GB" smtClean="0"/>
              <a:t>05/12/2019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F40F-1791-3D43-A364-B988B11AABB0}" type="datetime1">
              <a:rPr lang="en-GB" smtClean="0"/>
              <a:t>05/12/2019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0D346-4D79-FD4E-83D0-5197F8275F86}" type="datetime1">
              <a:rPr lang="en-GB" smtClean="0"/>
              <a:t>05/12/2019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2B5C-7518-5647-93FD-49B071B5A9CF}" type="datetime1">
              <a:rPr lang="en-GB" smtClean="0"/>
              <a:t>05/12/2019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dgermail.io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cryptamai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ecd.org/dac/evaluation/dcdndep/37671602.pdf" TargetMode="External"/><Relationship Id="rId5" Type="http://schemas.openxmlformats.org/officeDocument/2006/relationships/hyperlink" Target="https://www.researchgate.net/publication/329437697_Invited_Paper_on_the_Security_of_Blockchain_Consensus_Protocols_14th_International_Conference_ICISS_2018_Bangalore_India_December_17-19_2018_Proceedings" TargetMode="External"/><Relationship Id="rId4" Type="http://schemas.openxmlformats.org/officeDocument/2006/relationships/hyperlink" Target="https://arxiv.org/ftp/arxiv/papers/1806/1806.0369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BlockMail – A Blockchain-based Email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Student Number: 170146926</a:t>
            </a:r>
          </a:p>
          <a:p>
            <a:r>
              <a:rPr lang="en-US" sz="2000" dirty="0"/>
              <a:t>Student Name: Thomas Daniel Herring</a:t>
            </a:r>
          </a:p>
          <a:p>
            <a:endParaRPr lang="en-US" sz="2000" dirty="0"/>
          </a:p>
          <a:p>
            <a:r>
              <a:rPr lang="en-US" sz="2000" dirty="0"/>
              <a:t>Supervisor Name: Professor Steve Uhlig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560D1-F778-4496-9199-96A1408D83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9BA36-BA9C-4810-9BB7-00656AE5E3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A970-15C1-924D-892B-EF1A1A5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EB41-6EB9-344A-B4D8-B9125B5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E0628-5198-48F9-BD66-B8D97499E6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16918-A929-4050-A03F-AEFE1D53A3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7AED09-FDC5-408F-B6AD-703D21C7D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08562"/>
              </p:ext>
            </p:extLst>
          </p:nvPr>
        </p:nvGraphicFramePr>
        <p:xfrm>
          <a:off x="1051785" y="1805791"/>
          <a:ext cx="10198718" cy="4438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435">
                  <a:extLst>
                    <a:ext uri="{9D8B030D-6E8A-4147-A177-3AD203B41FA5}">
                      <a16:colId xmlns:a16="http://schemas.microsoft.com/office/drawing/2014/main" val="3892467366"/>
                    </a:ext>
                  </a:extLst>
                </a:gridCol>
                <a:gridCol w="1206016">
                  <a:extLst>
                    <a:ext uri="{9D8B030D-6E8A-4147-A177-3AD203B41FA5}">
                      <a16:colId xmlns:a16="http://schemas.microsoft.com/office/drawing/2014/main" val="2678539814"/>
                    </a:ext>
                  </a:extLst>
                </a:gridCol>
                <a:gridCol w="989545">
                  <a:extLst>
                    <a:ext uri="{9D8B030D-6E8A-4147-A177-3AD203B41FA5}">
                      <a16:colId xmlns:a16="http://schemas.microsoft.com/office/drawing/2014/main" val="13477478"/>
                    </a:ext>
                  </a:extLst>
                </a:gridCol>
                <a:gridCol w="3029681">
                  <a:extLst>
                    <a:ext uri="{9D8B030D-6E8A-4147-A177-3AD203B41FA5}">
                      <a16:colId xmlns:a16="http://schemas.microsoft.com/office/drawing/2014/main" val="227203305"/>
                    </a:ext>
                  </a:extLst>
                </a:gridCol>
                <a:gridCol w="2864041">
                  <a:extLst>
                    <a:ext uri="{9D8B030D-6E8A-4147-A177-3AD203B41FA5}">
                      <a16:colId xmlns:a16="http://schemas.microsoft.com/office/drawing/2014/main" val="1822591158"/>
                    </a:ext>
                  </a:extLst>
                </a:gridCol>
              </a:tblGrid>
              <a:tr h="232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Risk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Likelihood 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Impact Rating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Impact Description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Preventative Actions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625339324"/>
                  </a:ext>
                </a:extLst>
              </a:tr>
              <a:tr h="548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Overestimation of time for the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High.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not deliver a complete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Set out strict time limits using tools such as GANTT charts. Continuously have progress reviews with supervisor.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536239467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Computer failure.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Low.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Could lead to loss of work and non-submission.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Ensure that frequent backups are taken. Have a secondary PC that can be used in case of emergency.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3381085399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Underestimation of the project cost.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not be able to buy certain pieces of hardware or software that are required for the project.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Construct a clear outline of hardware and software requirements prior to beginning implementation.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780729962"/>
                  </a:ext>
                </a:extLst>
              </a:tr>
              <a:tr h="365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Implementation of unnecessary features.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clutter code and waste time that could be spent in other areas.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Ensure that features meet requirements without being over-engineered.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3245578106"/>
                  </a:ext>
                </a:extLst>
              </a:tr>
              <a:tr h="731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Poor requirements outline.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 poor definition of requirements at the start of the project may lead to time being wasted during the development phase, as requirements are gathered.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Produce a detailed set of requirements, which provide a modular style feature-set.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77069365"/>
                  </a:ext>
                </a:extLst>
              </a:tr>
              <a:tr h="535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Lack of experience in the language(s) used for the solution.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produce a sub-par solution with poor programming style.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Prepare for using languages by completing tutorials and researching modules to be used.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049038641"/>
                  </a:ext>
                </a:extLst>
              </a:tr>
              <a:tr h="356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Unforeseen illness.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Low.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An illness could lead to some time lost during development.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Maintain good personal hygiene.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2040830846"/>
                  </a:ext>
                </a:extLst>
              </a:tr>
              <a:tr h="548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Plagiarism.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Medium.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High.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May result in mark being zeroed.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Be informed about how to reference, and how to ensure that others are given proper credit for their work. If not sure – ask.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271" marR="38271" marT="0" marB="0"/>
                </a:tc>
                <a:extLst>
                  <a:ext uri="{0D108BD9-81ED-4DB2-BD59-A6C34878D82A}">
                    <a16:rowId xmlns:a16="http://schemas.microsoft.com/office/drawing/2014/main" val="104776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[1] CryptaMail. (2019). CryptaMail. [online] Available at: </a:t>
            </a:r>
            <a:r>
              <a:rPr lang="en-GB" dirty="0">
                <a:hlinkClick r:id="rId2"/>
              </a:rPr>
              <a:t>http://www.cryptamail.com/</a:t>
            </a:r>
            <a:r>
              <a:rPr lang="en-GB" dirty="0"/>
              <a:t> [Accessed 10 Nov. 2019]. </a:t>
            </a:r>
          </a:p>
          <a:p>
            <a:r>
              <a:rPr lang="en-GB" dirty="0"/>
              <a:t>[2] Ledgermail.io. (2019). World's first email service on Blockchain | Best Blockchain based Encrypted Email Service. [online] Available at: </a:t>
            </a:r>
            <a:r>
              <a:rPr lang="en-GB" dirty="0">
                <a:hlinkClick r:id="rId3"/>
              </a:rPr>
              <a:t>https://ledgermail.io/</a:t>
            </a:r>
            <a:r>
              <a:rPr lang="en-GB" dirty="0"/>
              <a:t> [Accessed 10 Nov. 2019]. </a:t>
            </a:r>
          </a:p>
          <a:p>
            <a:r>
              <a:rPr lang="en-GB" dirty="0"/>
              <a:t>[3] Sultan, K; </a:t>
            </a:r>
            <a:r>
              <a:rPr lang="en-GB" dirty="0" err="1"/>
              <a:t>Ruhi</a:t>
            </a:r>
            <a:r>
              <a:rPr lang="en-GB" dirty="0"/>
              <a:t>, U; Lakhani, R (2018). [online] Conceptualizing Blockchains: Characteristics and Applications. Available at: </a:t>
            </a:r>
            <a:r>
              <a:rPr lang="en-GB" dirty="0">
                <a:hlinkClick r:id="rId4"/>
              </a:rPr>
              <a:t>https://arxiv.org/ftp/arxiv/papers/1806/1806.03693.pdf</a:t>
            </a:r>
            <a:r>
              <a:rPr lang="en-GB" dirty="0"/>
              <a:t> [Accessed 14 Nov. 2019]. </a:t>
            </a:r>
          </a:p>
          <a:p>
            <a:r>
              <a:rPr lang="en-US" dirty="0"/>
              <a:t>[4] </a:t>
            </a:r>
            <a:r>
              <a:rPr lang="en-GB" dirty="0"/>
              <a:t>Das, S; </a:t>
            </a:r>
            <a:r>
              <a:rPr lang="en-GB" dirty="0" err="1"/>
              <a:t>Kolluri</a:t>
            </a:r>
            <a:r>
              <a:rPr lang="en-GB" dirty="0"/>
              <a:t>, A; Saxena, P; Yu, H (2018). [online] (Invited Paper) on the Security of Blockchain Consensus Protocols. Available at: </a:t>
            </a:r>
            <a:r>
              <a:rPr lang="en-GB" dirty="0">
                <a:hlinkClick r:id="rId5"/>
              </a:rPr>
              <a:t>https://www.researchgate.net/publication/329437697_Invited_Paper_on_the_Security_of_Blockchain_Consensus_Protocols_14th_International_Conference_ICISS_2018_Bangalore_India_December_17-19_2018_Proceedings</a:t>
            </a:r>
            <a:r>
              <a:rPr lang="en-GB" dirty="0"/>
              <a:t> [Accessed 16 Nov. 2019] </a:t>
            </a:r>
          </a:p>
          <a:p>
            <a:r>
              <a:rPr lang="en-GB" dirty="0"/>
              <a:t>[5] Oecd.org. (2019). [online] Available at: </a:t>
            </a:r>
            <a:r>
              <a:rPr lang="en-GB" dirty="0">
                <a:hlinkClick r:id="rId6"/>
              </a:rPr>
              <a:t>https://www.oecd.org/dac/evaluation/dcdndep/37671602.pdf</a:t>
            </a:r>
            <a:r>
              <a:rPr lang="en-GB" dirty="0"/>
              <a:t> [Accessed 2 Dec. 2019].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744F1-62DD-4D8D-81FC-12C47293D2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F4015-F078-443E-8173-97AE215C45F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blockchain in a communication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the benefits of blockchain, and assess potential for future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an easily expandable, reliable, and secure distributed system that can communicate over a fixed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Deliver an application of blockchain to the mainstream. Should be as simple to sign up and use as a conventional email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Applications so far tend to bombard the user with information about security. Somewhat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Finally – prove that blockchain has a place in secure communications!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1BAB4-4695-40B3-B8F3-B16978926A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67F5E5-78AA-458D-897D-25C2CAC3CF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Cryptography to secure the network and its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RSA Public-Key Cryptography for email contents.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ECDSA for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“public” and “open” blockchain, that allows any party to join and contribute to the processing of emails being sent over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responsive front-end interface that is operable on any device with a browser and JavaScript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Proof-of-Stake algorithm implemented. Based primarily on block length.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Master nodes provide initial “start” of the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 to begin with – expandable. Reduce for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0D17B-B92A-481F-870B-DDCA1111D9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9BE03-4A1E-4A67-8EB3-0EB1A3B892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351"/>
            <a:ext cx="10058400" cy="1477010"/>
          </a:xfrm>
        </p:spPr>
        <p:txBody>
          <a:bodyPr/>
          <a:lstStyle/>
          <a:p>
            <a:r>
              <a:rPr lang="en-US" dirty="0"/>
              <a:t>Why is this a Computing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Computing focuses on driving new and existing technology: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Blockchain has only existed for a decade, and is still being explored, so... 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gaps for development and specific applications of Blockchain.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The nature of the project explores numerous aspects of Computer Science, including: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Cryptography.</a:t>
            </a: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Hashing (email addresses).</a:t>
            </a:r>
          </a:p>
          <a:p>
            <a:pPr lvl="2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Public-Key (email contents).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Peer-to-Peer Networking.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Distributed Systems.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Consensus Protocols.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67BDC-DB30-4424-BC9F-72328D7199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7F4CA-F422-43D1-9363-FE1983C16F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A6FE8-BEED-43FC-AE82-6CD093AF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41" y="3512880"/>
            <a:ext cx="5413148" cy="14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Existing Solutions: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CryptaMail – 2014 [1].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NxtCoin</a:t>
            </a:r>
            <a:r>
              <a:rPr lang="en-US" dirty="0"/>
              <a:t> protocol.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LedgerMail – 2019 [2].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“private” blockchain.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GB" b="1" i="1" dirty="0"/>
              <a:t>Conceptualising Blockchains: Characteristics &amp; Applications – Sultan, K; </a:t>
            </a:r>
            <a:r>
              <a:rPr lang="en-GB" b="1" i="1" dirty="0" err="1"/>
              <a:t>Ruhi</a:t>
            </a:r>
            <a:r>
              <a:rPr lang="en-GB" b="1" i="1" dirty="0"/>
              <a:t>, U; Lakhani, R </a:t>
            </a:r>
            <a:r>
              <a:rPr lang="en-GB" dirty="0"/>
              <a:t>[3]: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Definition of Blockchain - </a:t>
            </a:r>
            <a:r>
              <a:rPr lang="en-GB" dirty="0"/>
              <a:t>“A decentralized database containing sequential, cryptographically linked blocks of digitally signed asset transactions, governed by a consensus model.”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“Semi-public”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b="1" i="1" dirty="0"/>
              <a:t>(Invited Paper) on The Security of Blockchain Consensus Protocols – Das, S; </a:t>
            </a:r>
            <a:r>
              <a:rPr lang="en-GB" b="1" i="1" dirty="0" err="1"/>
              <a:t>Kolluri</a:t>
            </a:r>
            <a:r>
              <a:rPr lang="en-GB" b="1" i="1" dirty="0"/>
              <a:t>, A; Saxena, P, Yu, H </a:t>
            </a:r>
            <a:r>
              <a:rPr lang="en-GB" dirty="0"/>
              <a:t>[4]: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“Honest” and “Dishonest” Peers.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“Stability” – Every block links to its previous cryptographically.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“Agreement” – Every node must agree on the set of confirmed blocks.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“Fairness” – Concept of 51% attack.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24CE0-FBF1-4909-AD3C-70B8BB0595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445B3-2C31-4DAA-8561-D6D6AF8849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3BB5-5198-40CB-B7CE-36B2DE8A33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E65D3-82DB-4699-A108-34FF5CC246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7E20FD-6D15-4EB8-99E5-A6BCA1D62C50}"/>
              </a:ext>
            </a:extLst>
          </p:cNvPr>
          <p:cNvSpPr/>
          <p:nvPr/>
        </p:nvSpPr>
        <p:spPr>
          <a:xfrm>
            <a:off x="904823" y="1988972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2D59E2-725E-431C-8ED5-CCB2D9FFE3AF}"/>
              </a:ext>
            </a:extLst>
          </p:cNvPr>
          <p:cNvSpPr/>
          <p:nvPr/>
        </p:nvSpPr>
        <p:spPr>
          <a:xfrm>
            <a:off x="2233539" y="1988971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968D52-70DA-461A-BEB7-C98048EB73F2}"/>
              </a:ext>
            </a:extLst>
          </p:cNvPr>
          <p:cNvSpPr/>
          <p:nvPr/>
        </p:nvSpPr>
        <p:spPr>
          <a:xfrm>
            <a:off x="3562255" y="1988974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9D90CE-9D14-4E16-A1DE-4B19D16F104B}"/>
              </a:ext>
            </a:extLst>
          </p:cNvPr>
          <p:cNvSpPr/>
          <p:nvPr/>
        </p:nvSpPr>
        <p:spPr>
          <a:xfrm>
            <a:off x="4890971" y="1988970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39E0D7-2E61-4D5F-B1A7-BFF6657291AB}"/>
              </a:ext>
            </a:extLst>
          </p:cNvPr>
          <p:cNvSpPr/>
          <p:nvPr/>
        </p:nvSpPr>
        <p:spPr>
          <a:xfrm>
            <a:off x="6219687" y="1982752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6AC163-9336-4F3D-B35B-EC19BF553DD3}"/>
              </a:ext>
            </a:extLst>
          </p:cNvPr>
          <p:cNvSpPr/>
          <p:nvPr/>
        </p:nvSpPr>
        <p:spPr>
          <a:xfrm>
            <a:off x="7548403" y="1982751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25C481-AC0C-4182-907F-9AF01FC7AB48}"/>
              </a:ext>
            </a:extLst>
          </p:cNvPr>
          <p:cNvSpPr/>
          <p:nvPr/>
        </p:nvSpPr>
        <p:spPr>
          <a:xfrm>
            <a:off x="8877119" y="1982750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AA7D7-18C8-477C-B3BE-9E3D1EC4C42A}"/>
              </a:ext>
            </a:extLst>
          </p:cNvPr>
          <p:cNvSpPr/>
          <p:nvPr/>
        </p:nvSpPr>
        <p:spPr>
          <a:xfrm>
            <a:off x="10205835" y="1988975"/>
            <a:ext cx="1092577" cy="592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 Node 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54167B-5618-451C-93A8-B3D079ED6727}"/>
              </a:ext>
            </a:extLst>
          </p:cNvPr>
          <p:cNvSpPr/>
          <p:nvPr/>
        </p:nvSpPr>
        <p:spPr>
          <a:xfrm>
            <a:off x="4628552" y="3429000"/>
            <a:ext cx="2893572" cy="1654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3C851-28DC-4483-808F-3A6F2807CDFF}"/>
              </a:ext>
            </a:extLst>
          </p:cNvPr>
          <p:cNvSpPr txBox="1"/>
          <p:nvPr/>
        </p:nvSpPr>
        <p:spPr>
          <a:xfrm>
            <a:off x="5437259" y="4064565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Other Nodes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641600-BBE5-4B28-BCF8-F271240DC2D2}"/>
              </a:ext>
            </a:extLst>
          </p:cNvPr>
          <p:cNvSpPr/>
          <p:nvPr/>
        </p:nvSpPr>
        <p:spPr>
          <a:xfrm>
            <a:off x="1423095" y="2575557"/>
            <a:ext cx="3228392" cy="1817541"/>
          </a:xfrm>
          <a:custGeom>
            <a:avLst/>
            <a:gdLst>
              <a:gd name="connsiteX0" fmla="*/ 0 w 3228392"/>
              <a:gd name="connsiteY0" fmla="*/ 0 h 1817541"/>
              <a:gd name="connsiteX1" fmla="*/ 1063690 w 3228392"/>
              <a:gd name="connsiteY1" fmla="*/ 1579984 h 1817541"/>
              <a:gd name="connsiteX2" fmla="*/ 3228392 w 3228392"/>
              <a:gd name="connsiteY2" fmla="*/ 1810139 h 1817541"/>
              <a:gd name="connsiteX3" fmla="*/ 3228392 w 3228392"/>
              <a:gd name="connsiteY3" fmla="*/ 1810139 h 181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392" h="1817541">
                <a:moveTo>
                  <a:pt x="0" y="0"/>
                </a:moveTo>
                <a:cubicBezTo>
                  <a:pt x="262812" y="639147"/>
                  <a:pt x="525625" y="1278294"/>
                  <a:pt x="1063690" y="1579984"/>
                </a:cubicBezTo>
                <a:cubicBezTo>
                  <a:pt x="1601755" y="1881674"/>
                  <a:pt x="3228392" y="1810139"/>
                  <a:pt x="3228392" y="1810139"/>
                </a:cubicBezTo>
                <a:lnTo>
                  <a:pt x="3228392" y="18101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64DACF-B450-4DD1-B278-E1FFCA0B7332}"/>
              </a:ext>
            </a:extLst>
          </p:cNvPr>
          <p:cNvSpPr/>
          <p:nvPr/>
        </p:nvSpPr>
        <p:spPr>
          <a:xfrm>
            <a:off x="2684656" y="2594221"/>
            <a:ext cx="1985492" cy="1468016"/>
          </a:xfrm>
          <a:custGeom>
            <a:avLst/>
            <a:gdLst>
              <a:gd name="connsiteX0" fmla="*/ 131810 w 1985492"/>
              <a:gd name="connsiteY0" fmla="*/ 0 h 1468016"/>
              <a:gd name="connsiteX1" fmla="*/ 194014 w 1985492"/>
              <a:gd name="connsiteY1" fmla="*/ 1119673 h 1468016"/>
              <a:gd name="connsiteX2" fmla="*/ 1985492 w 1985492"/>
              <a:gd name="connsiteY2" fmla="*/ 1468016 h 146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492" h="1468016">
                <a:moveTo>
                  <a:pt x="131810" y="0"/>
                </a:moveTo>
                <a:cubicBezTo>
                  <a:pt x="8438" y="437502"/>
                  <a:pt x="-114933" y="875004"/>
                  <a:pt x="194014" y="1119673"/>
                </a:cubicBezTo>
                <a:cubicBezTo>
                  <a:pt x="502961" y="1364342"/>
                  <a:pt x="1244226" y="1416179"/>
                  <a:pt x="1985492" y="1468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CB0763B-128E-455B-8AE5-91B86FC637CC}"/>
              </a:ext>
            </a:extLst>
          </p:cNvPr>
          <p:cNvSpPr/>
          <p:nvPr/>
        </p:nvSpPr>
        <p:spPr>
          <a:xfrm>
            <a:off x="3675705" y="2594221"/>
            <a:ext cx="1162394" cy="1219200"/>
          </a:xfrm>
          <a:custGeom>
            <a:avLst/>
            <a:gdLst>
              <a:gd name="connsiteX0" fmla="*/ 384843 w 1162394"/>
              <a:gd name="connsiteY0" fmla="*/ 0 h 1219200"/>
              <a:gd name="connsiteX1" fmla="*/ 36500 w 1162394"/>
              <a:gd name="connsiteY1" fmla="*/ 802432 h 1219200"/>
              <a:gd name="connsiteX2" fmla="*/ 1162394 w 1162394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94" h="1219200">
                <a:moveTo>
                  <a:pt x="384843" y="0"/>
                </a:moveTo>
                <a:cubicBezTo>
                  <a:pt x="145875" y="299616"/>
                  <a:pt x="-93092" y="599232"/>
                  <a:pt x="36500" y="802432"/>
                </a:cubicBezTo>
                <a:cubicBezTo>
                  <a:pt x="166092" y="1005632"/>
                  <a:pt x="948827" y="1155959"/>
                  <a:pt x="1162394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E058144-07DA-4BC5-93ED-41192EC9AE9F}"/>
              </a:ext>
            </a:extLst>
          </p:cNvPr>
          <p:cNvSpPr/>
          <p:nvPr/>
        </p:nvSpPr>
        <p:spPr>
          <a:xfrm>
            <a:off x="5429038" y="2588000"/>
            <a:ext cx="12440" cy="926841"/>
          </a:xfrm>
          <a:custGeom>
            <a:avLst/>
            <a:gdLst>
              <a:gd name="connsiteX0" fmla="*/ 0 w 12440"/>
              <a:gd name="connsiteY0" fmla="*/ 0 h 926841"/>
              <a:gd name="connsiteX1" fmla="*/ 12440 w 12440"/>
              <a:gd name="connsiteY1" fmla="*/ 926841 h 92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40" h="926841">
                <a:moveTo>
                  <a:pt x="0" y="0"/>
                </a:moveTo>
                <a:lnTo>
                  <a:pt x="12440" y="92684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0ACAAED-04B1-4F96-97B8-5C6AAABC3A19}"/>
              </a:ext>
            </a:extLst>
          </p:cNvPr>
          <p:cNvSpPr/>
          <p:nvPr/>
        </p:nvSpPr>
        <p:spPr>
          <a:xfrm>
            <a:off x="6775546" y="2575559"/>
            <a:ext cx="21981" cy="951723"/>
          </a:xfrm>
          <a:custGeom>
            <a:avLst/>
            <a:gdLst>
              <a:gd name="connsiteX0" fmla="*/ 9541 w 21981"/>
              <a:gd name="connsiteY0" fmla="*/ 0 h 951723"/>
              <a:gd name="connsiteX1" fmla="*/ 21981 w 21981"/>
              <a:gd name="connsiteY1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81" h="951723">
                <a:moveTo>
                  <a:pt x="9541" y="0"/>
                </a:moveTo>
                <a:cubicBezTo>
                  <a:pt x="-309" y="401735"/>
                  <a:pt x="-10158" y="803470"/>
                  <a:pt x="21981" y="9517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A4B066-6AD7-4D0C-94A6-BFC9BD2FF5DD}"/>
              </a:ext>
            </a:extLst>
          </p:cNvPr>
          <p:cNvSpPr/>
          <p:nvPr/>
        </p:nvSpPr>
        <p:spPr>
          <a:xfrm flipH="1">
            <a:off x="7515904" y="2575555"/>
            <a:ext cx="3155924" cy="1817543"/>
          </a:xfrm>
          <a:custGeom>
            <a:avLst/>
            <a:gdLst>
              <a:gd name="connsiteX0" fmla="*/ 0 w 3228392"/>
              <a:gd name="connsiteY0" fmla="*/ 0 h 1817541"/>
              <a:gd name="connsiteX1" fmla="*/ 1063690 w 3228392"/>
              <a:gd name="connsiteY1" fmla="*/ 1579984 h 1817541"/>
              <a:gd name="connsiteX2" fmla="*/ 3228392 w 3228392"/>
              <a:gd name="connsiteY2" fmla="*/ 1810139 h 1817541"/>
              <a:gd name="connsiteX3" fmla="*/ 3228392 w 3228392"/>
              <a:gd name="connsiteY3" fmla="*/ 1810139 h 181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392" h="1817541">
                <a:moveTo>
                  <a:pt x="0" y="0"/>
                </a:moveTo>
                <a:cubicBezTo>
                  <a:pt x="262812" y="639147"/>
                  <a:pt x="525625" y="1278294"/>
                  <a:pt x="1063690" y="1579984"/>
                </a:cubicBezTo>
                <a:cubicBezTo>
                  <a:pt x="1601755" y="1881674"/>
                  <a:pt x="3228392" y="1810139"/>
                  <a:pt x="3228392" y="1810139"/>
                </a:cubicBezTo>
                <a:lnTo>
                  <a:pt x="3228392" y="181013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65DB766-BF69-452D-84AB-E8C6A5F93BFF}"/>
              </a:ext>
            </a:extLst>
          </p:cNvPr>
          <p:cNvSpPr/>
          <p:nvPr/>
        </p:nvSpPr>
        <p:spPr>
          <a:xfrm flipH="1">
            <a:off x="7461482" y="2575559"/>
            <a:ext cx="2114448" cy="1489006"/>
          </a:xfrm>
          <a:custGeom>
            <a:avLst/>
            <a:gdLst>
              <a:gd name="connsiteX0" fmla="*/ 131810 w 1985492"/>
              <a:gd name="connsiteY0" fmla="*/ 0 h 1468016"/>
              <a:gd name="connsiteX1" fmla="*/ 194014 w 1985492"/>
              <a:gd name="connsiteY1" fmla="*/ 1119673 h 1468016"/>
              <a:gd name="connsiteX2" fmla="*/ 1985492 w 1985492"/>
              <a:gd name="connsiteY2" fmla="*/ 1468016 h 1468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492" h="1468016">
                <a:moveTo>
                  <a:pt x="131810" y="0"/>
                </a:moveTo>
                <a:cubicBezTo>
                  <a:pt x="8438" y="437502"/>
                  <a:pt x="-114933" y="875004"/>
                  <a:pt x="194014" y="1119673"/>
                </a:cubicBezTo>
                <a:cubicBezTo>
                  <a:pt x="502961" y="1364342"/>
                  <a:pt x="1244226" y="1416179"/>
                  <a:pt x="1985492" y="1468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1DD6340-967C-46CF-932F-D1DD372DA545}"/>
              </a:ext>
            </a:extLst>
          </p:cNvPr>
          <p:cNvSpPr/>
          <p:nvPr/>
        </p:nvSpPr>
        <p:spPr>
          <a:xfrm flipH="1">
            <a:off x="7281091" y="2581780"/>
            <a:ext cx="1244245" cy="1231643"/>
          </a:xfrm>
          <a:custGeom>
            <a:avLst/>
            <a:gdLst>
              <a:gd name="connsiteX0" fmla="*/ 384843 w 1162394"/>
              <a:gd name="connsiteY0" fmla="*/ 0 h 1219200"/>
              <a:gd name="connsiteX1" fmla="*/ 36500 w 1162394"/>
              <a:gd name="connsiteY1" fmla="*/ 802432 h 1219200"/>
              <a:gd name="connsiteX2" fmla="*/ 1162394 w 1162394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94" h="1219200">
                <a:moveTo>
                  <a:pt x="384843" y="0"/>
                </a:moveTo>
                <a:cubicBezTo>
                  <a:pt x="145875" y="299616"/>
                  <a:pt x="-93092" y="599232"/>
                  <a:pt x="36500" y="802432"/>
                </a:cubicBezTo>
                <a:cubicBezTo>
                  <a:pt x="166092" y="1005632"/>
                  <a:pt x="948827" y="1155959"/>
                  <a:pt x="1162394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186E8D-BDB9-49E3-9402-4BAB307A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39113"/>
            <a:ext cx="10058400" cy="7456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Master Nodes – Hard Coded. Provide initial contact point for other nodes joining the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network expands no longer required.</a:t>
            </a:r>
          </a:p>
        </p:txBody>
      </p:sp>
    </p:spTree>
    <p:extLst>
      <p:ext uri="{BB962C8B-B14F-4D97-AF65-F5344CB8AC3E}">
        <p14:creationId xmlns:p14="http://schemas.microsoft.com/office/powerpoint/2010/main" val="20049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7034-B29E-4E74-BFF2-5D22CA0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6580-FD3F-4265-91D0-FFCEE0E4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interface will connect to master nodes when sending / viewing mail.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Will either process or direct to other nodes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Every node will generate a block with all transactions over a time period.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Will initially be low, but will increase with network capacity.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Proof-of-Stake – </a:t>
            </a:r>
            <a:r>
              <a:rPr lang="en-US" dirty="0"/>
              <a:t>The node with the largest block length will be elected to add that block onto the chain.</a:t>
            </a:r>
            <a:endParaRPr lang="en-US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CD9F9-6E48-4024-BAFA-91BCC5D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40A0E-1324-464F-915D-E0E69A5B2D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D2016-8CEB-48AF-B778-E65B9F70FF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pic>
        <p:nvPicPr>
          <p:cNvPr id="1026" name="Picture 2" descr="Image result for proof of stake">
            <a:extLst>
              <a:ext uri="{FF2B5EF4-FFF2-40B4-BE49-F238E27FC236}">
                <a16:creationId xmlns:a16="http://schemas.microsoft.com/office/drawing/2014/main" id="{8B715CF4-BEBE-45EF-A0F4-5B5CA1BD2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75" y="3857414"/>
            <a:ext cx="2539049" cy="253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3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310444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Impact Evaluation: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the mandatory objectives been achieved?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what extent have the optional objectives been achieved?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 immediate success of the solution (short-term).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Useful in “pilot programs which are due to be substantially scaled up”[5] – in line with BlockMail.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+ Quick to evaluate.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 May be inaccurate without real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6D072-AEE9-4AF7-873C-38843275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6"/>
            <a:ext cx="4937760" cy="310444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 Evaluation: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Have the project aims been fulfilled?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Did anything change during development? Why?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Are any of these changes unintentional?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 the likelihood of long-term success of the project (long-term).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measuring projects that are expected to run for an extended period of time, as well as those which have clearly defined aims.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+ Looks at project in a wider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- Fulfillment of aims is somewhat subjective.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55591-6C26-4906-8CBB-440B123BB9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86B12-325C-483C-89DF-CAA61E3006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3DF9B-F4D0-417F-B532-3144ACC4C703}"/>
              </a:ext>
            </a:extLst>
          </p:cNvPr>
          <p:cNvSpPr txBox="1"/>
          <p:nvPr/>
        </p:nvSpPr>
        <p:spPr>
          <a:xfrm>
            <a:off x="1151868" y="4580845"/>
            <a:ext cx="1006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DBC5E0-630C-4055-BD18-878481E041DC}"/>
              </a:ext>
            </a:extLst>
          </p:cNvPr>
          <p:cNvSpPr txBox="1">
            <a:spLocks/>
          </p:cNvSpPr>
          <p:nvPr/>
        </p:nvSpPr>
        <p:spPr>
          <a:xfrm>
            <a:off x="1097279" y="5058550"/>
            <a:ext cx="10058400" cy="1161858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Combination of these methods will ensure a comprehensive evaluation can be carried out.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Benefits and downfalls complement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Alternatives, such as process evaluation, were not selected as the project does not target one particular audience.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Instead a range of audiences.</a:t>
            </a:r>
          </a:p>
          <a:p>
            <a:pPr marL="201168" lvl="1" indent="0">
              <a:buFont typeface="Calibri" pitchFamily="34" charset="0"/>
              <a:buNone/>
            </a:pPr>
            <a:endParaRPr lang="en-US" b="1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6D7F47-A8C6-4D2E-BE55-5E9067CF9DF2}"/>
              </a:ext>
            </a:extLst>
          </p:cNvPr>
          <p:cNvCxnSpPr/>
          <p:nvPr/>
        </p:nvCxnSpPr>
        <p:spPr>
          <a:xfrm>
            <a:off x="1097280" y="4901681"/>
            <a:ext cx="1011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So Far: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Completed shell for front-end UI.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Node communication and discovery.	</a:t>
            </a:r>
          </a:p>
          <a:p>
            <a:pPr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Going forward: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897B-41A8-41A1-B5FE-599FB7D14B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903D8-1597-4C45-B2D8-102C106D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86524"/>
            <a:ext cx="9997440" cy="24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5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1724</TotalTime>
  <Words>1399</Words>
  <Application>Microsoft Office PowerPoint</Application>
  <PresentationFormat>Widescreen</PresentationFormat>
  <Paragraphs>161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BlockMail – A Blockchain-based Email System</vt:lpstr>
      <vt:lpstr>Project Aims</vt:lpstr>
      <vt:lpstr>Project Objectives</vt:lpstr>
      <vt:lpstr>Why is this a Computing problem?</vt:lpstr>
      <vt:lpstr>Literature Review Findings</vt:lpstr>
      <vt:lpstr>Proposed Solution</vt:lpstr>
      <vt:lpstr>Proposed Solution Continued…</vt:lpstr>
      <vt:lpstr>Evaluation of Solution</vt:lpstr>
      <vt:lpstr>Project Planning</vt:lpstr>
      <vt:lpstr>Risk Register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 Naeem</dc:creator>
  <cp:lastModifiedBy>Tom Herring</cp:lastModifiedBy>
  <cp:revision>121</cp:revision>
  <dcterms:created xsi:type="dcterms:W3CDTF">2015-11-09T21:30:07Z</dcterms:created>
  <dcterms:modified xsi:type="dcterms:W3CDTF">2019-12-05T14:50:13Z</dcterms:modified>
</cp:coreProperties>
</file>