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923" r:id="rId1"/>
  </p:sldMasterIdLst>
  <p:notesMasterIdLst>
    <p:notesMasterId r:id="rId13"/>
  </p:notesMasterIdLst>
  <p:sldIdLst>
    <p:sldId id="256" r:id="rId2"/>
    <p:sldId id="257" r:id="rId3"/>
    <p:sldId id="264" r:id="rId4"/>
    <p:sldId id="258" r:id="rId5"/>
    <p:sldId id="259" r:id="rId6"/>
    <p:sldId id="260" r:id="rId7"/>
    <p:sldId id="266" r:id="rId8"/>
    <p:sldId id="261" r:id="rId9"/>
    <p:sldId id="263" r:id="rId10"/>
    <p:sldId id="265" r:id="rId11"/>
    <p:sldId id="26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582"/>
  </p:normalViewPr>
  <p:slideViewPr>
    <p:cSldViewPr snapToGrid="0" snapToObjects="1">
      <p:cViewPr>
        <p:scale>
          <a:sx n="125" d="100"/>
          <a:sy n="125" d="100"/>
        </p:scale>
        <p:origin x="3846" y="7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EF76B9-E9FF-774A-9E46-0D0B90BADCBB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959FAF-E61A-7A48-A763-A09040C7C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624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959FAF-E61A-7A48-A763-A09040C7CE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3762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959FAF-E61A-7A48-A763-A09040C7CE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8692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959FAF-E61A-7A48-A763-A09040C7CEF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5541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959FAF-E61A-7A48-A763-A09040C7CEF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5736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C9992-D564-8F43-A812-989B229A3387}" type="datetime1">
              <a:rPr lang="en-GB" smtClean="0"/>
              <a:t>03/12/2019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B0C85-9CFF-3B42-BE74-68F1856660D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8610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498A9-234C-3D47-9B7B-575499D6038F}" type="datetime1">
              <a:rPr lang="en-GB" smtClean="0"/>
              <a:t>03/12/2019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B0C85-9CFF-3B42-BE74-68F185666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189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D6ADB-BF9C-AE4B-8CC2-B0E225FDCDAC}" type="datetime1">
              <a:rPr lang="en-GB" smtClean="0"/>
              <a:t>03/12/2019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B0C85-9CFF-3B42-BE74-68F185666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088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67A28-D9CD-B14B-9065-E6FA59CC39B1}" type="datetime1">
              <a:rPr lang="en-GB" smtClean="0"/>
              <a:t>03/12/2019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B0C85-9CFF-3B42-BE74-68F185666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831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83EFA-9F07-B646-82E7-F0B8C29DC4F4}" type="datetime1">
              <a:rPr lang="en-GB" smtClean="0"/>
              <a:t>03/12/2019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B0C85-9CFF-3B42-BE74-68F1856660D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8102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CFA09-528F-644E-8672-EF9CB3B325EF}" type="datetime1">
              <a:rPr lang="en-GB" smtClean="0"/>
              <a:t>03/12/2019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B0C85-9CFF-3B42-BE74-68F185666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28996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EB149-0DED-D143-9D84-43967A39B20C}" type="datetime1">
              <a:rPr lang="en-GB" smtClean="0"/>
              <a:t>03/12/2019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B0C85-9CFF-3B42-BE74-68F185666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36761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3AA17-48D5-954D-96C3-5278B6B4B8BF}" type="datetime1">
              <a:rPr lang="en-GB" smtClean="0"/>
              <a:t>03/12/2019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B0C85-9CFF-3B42-BE74-68F185666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678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CF40F-1791-3D43-A364-B988B11AABB0}" type="datetime1">
              <a:rPr lang="en-GB" smtClean="0"/>
              <a:t>03/12/2019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B0C85-9CFF-3B42-BE74-68F185666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133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E60D346-4D79-FD4E-83D0-5197F8275F86}" type="datetime1">
              <a:rPr lang="en-GB" smtClean="0"/>
              <a:t>03/12/2019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51B0C85-9CFF-3B42-BE74-68F185666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81837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82B5C-7518-5647-93FD-49B071B5A9CF}" type="datetime1">
              <a:rPr lang="en-GB" smtClean="0"/>
              <a:t>03/12/2019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B0C85-9CFF-3B42-BE74-68F185666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925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51B0C85-9CFF-3B42-BE74-68F1856660D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8150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4" r:id="rId1"/>
    <p:sldLayoutId id="2147483925" r:id="rId2"/>
    <p:sldLayoutId id="2147483926" r:id="rId3"/>
    <p:sldLayoutId id="2147483927" r:id="rId4"/>
    <p:sldLayoutId id="2147483928" r:id="rId5"/>
    <p:sldLayoutId id="2147483929" r:id="rId6"/>
    <p:sldLayoutId id="2147483930" r:id="rId7"/>
    <p:sldLayoutId id="2147483931" r:id="rId8"/>
    <p:sldLayoutId id="2147483932" r:id="rId9"/>
    <p:sldLayoutId id="2147483933" r:id="rId10"/>
    <p:sldLayoutId id="2147483934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hyperlink" Target="https://ledgermail.io/" TargetMode="External"/><Relationship Id="rId7" Type="http://schemas.openxmlformats.org/officeDocument/2006/relationships/image" Target="../media/image2.png"/><Relationship Id="rId2" Type="http://schemas.openxmlformats.org/officeDocument/2006/relationships/hyperlink" Target="http://www.cryptamail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oecd.org/dac/evaluation/dcdndep/37671602.pdf" TargetMode="External"/><Relationship Id="rId5" Type="http://schemas.openxmlformats.org/officeDocument/2006/relationships/hyperlink" Target="https://www.researchgate.net/publication/329437697_Invited_Paper_on_the_Security_of_Blockchain_Consensus_Protocols_14th_International_Conference_ICISS_2018_Bangalore_India_December_17-19_2018_Proceedings" TargetMode="External"/><Relationship Id="rId4" Type="http://schemas.openxmlformats.org/officeDocument/2006/relationships/hyperlink" Target="https://arxiv.org/ftp/arxiv/papers/1806/1806.03693.pdf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b="1" dirty="0"/>
              <a:t>BlockMail – A Blockchain-based Email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sz="2000" dirty="0"/>
              <a:t>Student Number: 170146926</a:t>
            </a:r>
          </a:p>
          <a:p>
            <a:r>
              <a:rPr lang="en-US" sz="2000" dirty="0"/>
              <a:t>Student Name: Thomas Daniel Herring</a:t>
            </a:r>
          </a:p>
          <a:p>
            <a:endParaRPr lang="en-US" sz="2000" dirty="0"/>
          </a:p>
          <a:p>
            <a:r>
              <a:rPr lang="en-US" sz="2000" dirty="0"/>
              <a:t>Supervisor Name: Professor Steve Uhlig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8E560D1-F778-4496-9199-96A1408D8310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329" y="178229"/>
            <a:ext cx="1807551" cy="5629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F69BA36-BA9C-4810-9BB7-00656AE5E39D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2350" y="229709"/>
            <a:ext cx="1991321" cy="529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278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BA970-15C1-924D-892B-EF1A1A54E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 Register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2CEB41-6EB9-344A-B4D8-B9125B5EB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B0C85-9CFF-3B42-BE74-68F1856660D0}" type="slidenum">
              <a:rPr lang="en-US" smtClean="0"/>
              <a:t>10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D1E0628-5198-48F9-BD66-B8D97499E692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329" y="178229"/>
            <a:ext cx="1807551" cy="5629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DE16918-A929-4050-A03F-AEFE1D53A33A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2350" y="229709"/>
            <a:ext cx="1991321" cy="529243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67AED09-FDC5-408F-B6AD-703D21C7D8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1808562"/>
              </p:ext>
            </p:extLst>
          </p:nvPr>
        </p:nvGraphicFramePr>
        <p:xfrm>
          <a:off x="1051785" y="1805791"/>
          <a:ext cx="10198718" cy="443854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09435">
                  <a:extLst>
                    <a:ext uri="{9D8B030D-6E8A-4147-A177-3AD203B41FA5}">
                      <a16:colId xmlns:a16="http://schemas.microsoft.com/office/drawing/2014/main" val="3892467366"/>
                    </a:ext>
                  </a:extLst>
                </a:gridCol>
                <a:gridCol w="1206016">
                  <a:extLst>
                    <a:ext uri="{9D8B030D-6E8A-4147-A177-3AD203B41FA5}">
                      <a16:colId xmlns:a16="http://schemas.microsoft.com/office/drawing/2014/main" val="2678539814"/>
                    </a:ext>
                  </a:extLst>
                </a:gridCol>
                <a:gridCol w="989545">
                  <a:extLst>
                    <a:ext uri="{9D8B030D-6E8A-4147-A177-3AD203B41FA5}">
                      <a16:colId xmlns:a16="http://schemas.microsoft.com/office/drawing/2014/main" val="13477478"/>
                    </a:ext>
                  </a:extLst>
                </a:gridCol>
                <a:gridCol w="3029681">
                  <a:extLst>
                    <a:ext uri="{9D8B030D-6E8A-4147-A177-3AD203B41FA5}">
                      <a16:colId xmlns:a16="http://schemas.microsoft.com/office/drawing/2014/main" val="227203305"/>
                    </a:ext>
                  </a:extLst>
                </a:gridCol>
                <a:gridCol w="2864041">
                  <a:extLst>
                    <a:ext uri="{9D8B030D-6E8A-4147-A177-3AD203B41FA5}">
                      <a16:colId xmlns:a16="http://schemas.microsoft.com/office/drawing/2014/main" val="1822591158"/>
                    </a:ext>
                  </a:extLst>
                </a:gridCol>
              </a:tblGrid>
              <a:tr h="23230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Risk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271" marR="3827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Likelihood Rating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271" marR="3827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Impact Rating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271" marR="3827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Impact Description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271" marR="3827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Preventative Actions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271" marR="38271" marT="0" marB="0"/>
                </a:tc>
                <a:extLst>
                  <a:ext uri="{0D108BD9-81ED-4DB2-BD59-A6C34878D82A}">
                    <a16:rowId xmlns:a16="http://schemas.microsoft.com/office/drawing/2014/main" val="2625339324"/>
                  </a:ext>
                </a:extLst>
              </a:tr>
              <a:tr h="54837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Overestimation of time for the project.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271" marR="3827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Medium.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271" marR="3827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High.</a:t>
                      </a:r>
                      <a:endParaRPr lang="en-GB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271" marR="3827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May not deliver a complete project.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271" marR="3827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Set out strict time limits using tools such as GANTT charts. Continuously have progress reviews with supervisor.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271" marR="38271" marT="0" marB="0"/>
                </a:tc>
                <a:extLst>
                  <a:ext uri="{0D108BD9-81ED-4DB2-BD59-A6C34878D82A}">
                    <a16:rowId xmlns:a16="http://schemas.microsoft.com/office/drawing/2014/main" val="2536239467"/>
                  </a:ext>
                </a:extLst>
              </a:tr>
              <a:tr h="53541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Computer failure.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271" marR="3827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Low.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271" marR="3827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High.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271" marR="3827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Could lead to loss of work and non-submission.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271" marR="3827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Ensure that frequent backups are taken. Have a secondary PC that can be used in case of emergency.</a:t>
                      </a:r>
                      <a:endParaRPr lang="en-GB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271" marR="38271" marT="0" marB="0"/>
                </a:tc>
                <a:extLst>
                  <a:ext uri="{0D108BD9-81ED-4DB2-BD59-A6C34878D82A}">
                    <a16:rowId xmlns:a16="http://schemas.microsoft.com/office/drawing/2014/main" val="3381085399"/>
                  </a:ext>
                </a:extLst>
              </a:tr>
              <a:tr h="53541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Underestimation of the project cost.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271" marR="3827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Medium.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271" marR="3827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Medium.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271" marR="3827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May not be able to buy certain pieces of hardware or software that are required for the project.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271" marR="3827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Construct a clear outline of hardware and software requirements prior to beginning implementation. </a:t>
                      </a:r>
                      <a:endParaRPr lang="en-GB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271" marR="38271" marT="0" marB="0"/>
                </a:tc>
                <a:extLst>
                  <a:ext uri="{0D108BD9-81ED-4DB2-BD59-A6C34878D82A}">
                    <a16:rowId xmlns:a16="http://schemas.microsoft.com/office/drawing/2014/main" val="1780729962"/>
                  </a:ext>
                </a:extLst>
              </a:tr>
              <a:tr h="36558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Implementation of unnecessary features.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271" marR="3827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Medium.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271" marR="3827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Medium.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271" marR="3827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May clutter code and waste time that could be spent in other areas.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271" marR="3827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Ensure that features meet requirements without being over-engineered.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271" marR="38271" marT="0" marB="0"/>
                </a:tc>
                <a:extLst>
                  <a:ext uri="{0D108BD9-81ED-4DB2-BD59-A6C34878D82A}">
                    <a16:rowId xmlns:a16="http://schemas.microsoft.com/office/drawing/2014/main" val="3245578106"/>
                  </a:ext>
                </a:extLst>
              </a:tr>
              <a:tr h="73116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Poor requirements outline.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271" marR="3827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Medium.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271" marR="3827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Medium.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271" marR="3827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A poor definition of requirements at the start of the project may lead to time being wasted during the development phase, as requirements are gathered.</a:t>
                      </a:r>
                      <a:endParaRPr lang="en-GB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271" marR="3827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Produce a detailed set of requirements, which provide a modular style feature-set.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271" marR="38271" marT="0" marB="0"/>
                </a:tc>
                <a:extLst>
                  <a:ext uri="{0D108BD9-81ED-4DB2-BD59-A6C34878D82A}">
                    <a16:rowId xmlns:a16="http://schemas.microsoft.com/office/drawing/2014/main" val="177069365"/>
                  </a:ext>
                </a:extLst>
              </a:tr>
              <a:tr h="53541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Lack of experience in the language(s) used for the solution.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271" marR="3827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Medium.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271" marR="3827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Medium.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271" marR="3827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May produce a sub-par solution with poor programming style.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271" marR="3827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Prepare for using languages by completing tutorials and researching modules to be used.</a:t>
                      </a:r>
                      <a:endParaRPr lang="en-GB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271" marR="38271" marT="0" marB="0"/>
                </a:tc>
                <a:extLst>
                  <a:ext uri="{0D108BD9-81ED-4DB2-BD59-A6C34878D82A}">
                    <a16:rowId xmlns:a16="http://schemas.microsoft.com/office/drawing/2014/main" val="2049038641"/>
                  </a:ext>
                </a:extLst>
              </a:tr>
              <a:tr h="35694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Unforeseen illness.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271" marR="3827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Low.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271" marR="3827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Medium.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271" marR="3827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An illness could lead to some time lost during development.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271" marR="3827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Maintain good personal hygiene.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271" marR="38271" marT="0" marB="0"/>
                </a:tc>
                <a:extLst>
                  <a:ext uri="{0D108BD9-81ED-4DB2-BD59-A6C34878D82A}">
                    <a16:rowId xmlns:a16="http://schemas.microsoft.com/office/drawing/2014/main" val="2040830846"/>
                  </a:ext>
                </a:extLst>
              </a:tr>
              <a:tr h="54837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Plagiarism.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271" marR="3827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Medium.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271" marR="3827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High.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271" marR="3827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May result in mark being zeroed.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271" marR="3827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Be informed about how to reference, and how to ensure that others are given proper credit for their work. If not sure – ask.</a:t>
                      </a:r>
                      <a:endParaRPr lang="en-GB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271" marR="38271" marT="0" marB="0"/>
                </a:tc>
                <a:extLst>
                  <a:ext uri="{0D108BD9-81ED-4DB2-BD59-A6C34878D82A}">
                    <a16:rowId xmlns:a16="http://schemas.microsoft.com/office/drawing/2014/main" val="10477605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9675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[1] CryptaMail. (2019). CryptaMail. [online] Available at: </a:t>
            </a:r>
            <a:r>
              <a:rPr lang="en-GB" dirty="0">
                <a:hlinkClick r:id="rId2"/>
              </a:rPr>
              <a:t>http://www.cryptamail.com/</a:t>
            </a:r>
            <a:r>
              <a:rPr lang="en-GB" dirty="0"/>
              <a:t> [Accessed 10 Nov. 2019]. </a:t>
            </a:r>
          </a:p>
          <a:p>
            <a:r>
              <a:rPr lang="en-GB" dirty="0"/>
              <a:t>[2] Ledgermail.io. (2019). World's first email service on Blockchain | Best Blockchain based Encrypted Email Service. [online] Available at: </a:t>
            </a:r>
            <a:r>
              <a:rPr lang="en-GB" dirty="0">
                <a:hlinkClick r:id="rId3"/>
              </a:rPr>
              <a:t>https://ledgermail.io/</a:t>
            </a:r>
            <a:r>
              <a:rPr lang="en-GB" dirty="0"/>
              <a:t> [Accessed 10 Nov. 2019]. </a:t>
            </a:r>
          </a:p>
          <a:p>
            <a:r>
              <a:rPr lang="en-GB" dirty="0"/>
              <a:t>[3] Sultan, K; </a:t>
            </a:r>
            <a:r>
              <a:rPr lang="en-GB" dirty="0" err="1"/>
              <a:t>Ruhi</a:t>
            </a:r>
            <a:r>
              <a:rPr lang="en-GB" dirty="0"/>
              <a:t>, U; Lakhani, R (2018). [online] Conceptualizing Blockchains: Characteristics and Applications. Available at: </a:t>
            </a:r>
            <a:r>
              <a:rPr lang="en-GB" dirty="0">
                <a:hlinkClick r:id="rId4"/>
              </a:rPr>
              <a:t>https://arxiv.org/ftp/arxiv/papers/1806/1806.03693.pdf</a:t>
            </a:r>
            <a:r>
              <a:rPr lang="en-GB" dirty="0"/>
              <a:t> [Accessed 14 Nov. 2019]. </a:t>
            </a:r>
          </a:p>
          <a:p>
            <a:r>
              <a:rPr lang="en-US" dirty="0"/>
              <a:t>[4] </a:t>
            </a:r>
            <a:r>
              <a:rPr lang="en-GB" dirty="0"/>
              <a:t>Das, S; </a:t>
            </a:r>
            <a:r>
              <a:rPr lang="en-GB" dirty="0" err="1"/>
              <a:t>Kolluri</a:t>
            </a:r>
            <a:r>
              <a:rPr lang="en-GB" dirty="0"/>
              <a:t>, A; Saxena, P; Yu, H (2018). [online] (Invited Paper) on the Security of Blockchain Consensus Protocols. Available at: </a:t>
            </a:r>
            <a:r>
              <a:rPr lang="en-GB" dirty="0">
                <a:hlinkClick r:id="rId5"/>
              </a:rPr>
              <a:t>https://www.researchgate.net/publication/329437697_Invited_Paper_on_the_Security_of_Blockchain_Consensus_Protocols_14th_International_Conference_ICISS_2018_Bangalore_India_December_17-19_2018_Proceedings</a:t>
            </a:r>
            <a:r>
              <a:rPr lang="en-GB" dirty="0"/>
              <a:t> [Accessed 16 Nov. 2019] </a:t>
            </a:r>
          </a:p>
          <a:p>
            <a:r>
              <a:rPr lang="en-GB" dirty="0"/>
              <a:t>[5] Oecd.org. (2019). [online] Available at: </a:t>
            </a:r>
            <a:r>
              <a:rPr lang="en-GB" dirty="0">
                <a:hlinkClick r:id="rId6"/>
              </a:rPr>
              <a:t>https://www.oecd.org/dac/evaluation/dcdndep/37671602.pdf</a:t>
            </a:r>
            <a:r>
              <a:rPr lang="en-GB" dirty="0"/>
              <a:t> [Accessed 2 Dec. 2019].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B0C85-9CFF-3B42-BE74-68F1856660D0}" type="slidenum">
              <a:rPr lang="en-US" smtClean="0"/>
              <a:t>11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E0744F1-62DD-4D8D-81FC-12C47293D2DA}"/>
              </a:ext>
            </a:extLst>
          </p:cNvPr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329" y="178229"/>
            <a:ext cx="1807551" cy="5629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FCF4015-F078-443E-8173-97AE215C45F9}"/>
              </a:ext>
            </a:extLst>
          </p:cNvPr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2350" y="229709"/>
            <a:ext cx="1991321" cy="529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414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Project Aims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Explore blockchain in a communication application.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Evaluate the benefits of blockchain, and assess potential for future applications.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Create an easily expandable, reliable, and secure distributed system that can communicate over a fixed protocol.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Deliver an application of blockchain to the mainstream. Should be as simple to sign up and use as a conventional email system.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Applications so far tend to bombard the user with information about security. Somewhat intimidating.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Finally – prove that blockchain has a place in secure communications!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B0C85-9CFF-3B42-BE74-68F1856660D0}" type="slidenum">
              <a:rPr lang="en-US" smtClean="0"/>
              <a:t>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31BAB4-4695-40B3-B8F3-B16978926A59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329" y="178229"/>
            <a:ext cx="1807551" cy="56294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967F5E5-78AA-458D-897D-25C2CAC3CF71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2350" y="229709"/>
            <a:ext cx="1991321" cy="529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6698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Use Cryptography to secure the network and its data.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RSA Public-Key Cryptography for email contents.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ECDSA for addresses.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A “public” and “open” blockchain, that allows any party to join and contribute to the processing of emails being sent over the network.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A responsive front-end interface that is operable on any device with a browser and JavaScript support.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Proof-of-Stake algorithm implemented. Based primarily on block length.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Master nodes provide initial “start” of the network.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8 to begin with – expandable. Reduce for testing.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B0C85-9CFF-3B42-BE74-68F1856660D0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080D17B-B92A-481F-870B-DDCA1111D933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329" y="178229"/>
            <a:ext cx="1807551" cy="5629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EB9BE03-4A1E-4A67-8EB3-0EB1A3B8926E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2350" y="229709"/>
            <a:ext cx="1991321" cy="529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993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60351"/>
            <a:ext cx="10058400" cy="1477010"/>
          </a:xfrm>
        </p:spPr>
        <p:txBody>
          <a:bodyPr/>
          <a:lstStyle/>
          <a:p>
            <a:r>
              <a:rPr lang="en-US" dirty="0"/>
              <a:t>Why is this a Computing problem?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lr>
                <a:srgbClr val="E48312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>
                    <a:lumMod val="75000"/>
                    <a:lumOff val="25000"/>
                  </a:srgbClr>
                </a:solidFill>
              </a:rPr>
              <a:t> Computing focuses on driving new and existing technology:</a:t>
            </a:r>
          </a:p>
          <a:p>
            <a:pPr lvl="1">
              <a:buClr>
                <a:srgbClr val="E48312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>
                    <a:lumMod val="75000"/>
                    <a:lumOff val="25000"/>
                  </a:srgbClr>
                </a:solidFill>
              </a:rPr>
              <a:t>Blockchain has only existed for a decade, and is still being explored, so... </a:t>
            </a:r>
          </a:p>
          <a:p>
            <a:pPr lvl="1">
              <a:buClr>
                <a:srgbClr val="E48312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>
                    <a:lumMod val="75000"/>
                    <a:lumOff val="25000"/>
                  </a:srgbClr>
                </a:solidFill>
              </a:rPr>
              <a:t>There are gaps for development and specific applications of Blockchain.</a:t>
            </a:r>
          </a:p>
          <a:p>
            <a:pPr>
              <a:buClr>
                <a:srgbClr val="E48312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>
                    <a:lumMod val="75000"/>
                    <a:lumOff val="25000"/>
                  </a:srgbClr>
                </a:solidFill>
              </a:rPr>
              <a:t> The nature of the project explores numerous aspects of Computer Science, including:</a:t>
            </a:r>
          </a:p>
          <a:p>
            <a:pPr lvl="1">
              <a:buClr>
                <a:srgbClr val="E48312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>
                    <a:lumMod val="75000"/>
                    <a:lumOff val="25000"/>
                  </a:srgbClr>
                </a:solidFill>
              </a:rPr>
              <a:t>Cryptography.</a:t>
            </a:r>
          </a:p>
          <a:p>
            <a:pPr lvl="2">
              <a:buClr>
                <a:srgbClr val="E48312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>
                    <a:lumMod val="75000"/>
                    <a:lumOff val="25000"/>
                  </a:srgbClr>
                </a:solidFill>
              </a:rPr>
              <a:t>Hashing (email addresses).</a:t>
            </a:r>
          </a:p>
          <a:p>
            <a:pPr lvl="2">
              <a:buClr>
                <a:srgbClr val="E48312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>
                    <a:lumMod val="75000"/>
                    <a:lumOff val="25000"/>
                  </a:srgbClr>
                </a:solidFill>
              </a:rPr>
              <a:t>Public-Key (email contents).</a:t>
            </a:r>
          </a:p>
          <a:p>
            <a:pPr lvl="1">
              <a:buClr>
                <a:srgbClr val="E48312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>
                    <a:lumMod val="75000"/>
                    <a:lumOff val="25000"/>
                  </a:srgbClr>
                </a:solidFill>
              </a:rPr>
              <a:t>Peer-to-Peer Networking.</a:t>
            </a:r>
          </a:p>
          <a:p>
            <a:pPr lvl="1">
              <a:buClr>
                <a:srgbClr val="E48312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>
                    <a:lumMod val="75000"/>
                    <a:lumOff val="25000"/>
                  </a:srgbClr>
                </a:solidFill>
              </a:rPr>
              <a:t>Distributed Systems.</a:t>
            </a:r>
          </a:p>
          <a:p>
            <a:pPr lvl="1">
              <a:buClr>
                <a:srgbClr val="E48312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>
                    <a:lumMod val="75000"/>
                    <a:lumOff val="25000"/>
                  </a:srgbClr>
                </a:solidFill>
              </a:rPr>
              <a:t>Consensus Protocols.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B0C85-9CFF-3B42-BE74-68F1856660D0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9267BDC-DB30-4424-BC9F-72328D719939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329" y="178229"/>
            <a:ext cx="1807551" cy="5629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D47F4CA-F422-43D1-9363-FE1983C16FF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2350" y="229709"/>
            <a:ext cx="1991321" cy="52924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67A6FE8-BEED-43FC-AE82-6CD093AF51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6441" y="3512880"/>
            <a:ext cx="5413148" cy="1438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13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Literature Review Findings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 Existing Solutions: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CryptaMail – 2014 [1].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Based on </a:t>
            </a:r>
            <a:r>
              <a:rPr lang="en-US" dirty="0" err="1"/>
              <a:t>NxtCoin</a:t>
            </a:r>
            <a:r>
              <a:rPr lang="en-US" dirty="0"/>
              <a:t> protocol.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LedgerMail – 2019 [2].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A “private” blockchain.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 </a:t>
            </a:r>
            <a:r>
              <a:rPr lang="en-GB" b="1" i="1" dirty="0"/>
              <a:t>Conceptualising Blockchains: Characteristics &amp; Applications – Sultan, K; </a:t>
            </a:r>
            <a:r>
              <a:rPr lang="en-GB" b="1" i="1" dirty="0" err="1"/>
              <a:t>Ruhi</a:t>
            </a:r>
            <a:r>
              <a:rPr lang="en-GB" b="1" i="1" dirty="0"/>
              <a:t>, U; Lakhani, R </a:t>
            </a:r>
            <a:r>
              <a:rPr lang="en-GB" dirty="0"/>
              <a:t>[3]: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Definition of Blockchain - </a:t>
            </a:r>
            <a:r>
              <a:rPr lang="en-GB" dirty="0"/>
              <a:t>“A decentralized database containing sequential, cryptographically linked blocks of digitally signed asset transactions, governed by a consensus model.”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“Semi-public” blockchain.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GB" b="1" i="1" dirty="0"/>
              <a:t>(Invited Paper) on The Security of Blockchain Consensus Protocols – Das, S; </a:t>
            </a:r>
            <a:r>
              <a:rPr lang="en-GB" b="1" i="1" dirty="0" err="1"/>
              <a:t>Kolluri</a:t>
            </a:r>
            <a:r>
              <a:rPr lang="en-GB" b="1" i="1" dirty="0"/>
              <a:t>, A; Saxena, P, Yu, H </a:t>
            </a:r>
            <a:r>
              <a:rPr lang="en-GB" dirty="0"/>
              <a:t>[4]: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“Honest” and “Dishonest” Peers.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“Stability” – Every block links to its previous cryptographically.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“Agreement” – Every node must agree on the set of confirmed blocks.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“Fairness” – Concept of 51% attack.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B0C85-9CFF-3B42-BE74-68F1856660D0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D424CE0-FBF1-4909-AD3C-70B8BB059503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329" y="178229"/>
            <a:ext cx="1807551" cy="5629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BF445B3-2C31-4DAA-8561-D6D6AF884925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2350" y="229709"/>
            <a:ext cx="1991321" cy="529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3516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Solution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B0C85-9CFF-3B42-BE74-68F1856660D0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E7A3BB5-5198-40CB-B7CE-36B2DE8A338C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329" y="178229"/>
            <a:ext cx="1807551" cy="5629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15E65D3-82DB-4699-A108-34FF5CC2467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2350" y="229709"/>
            <a:ext cx="1991321" cy="529243"/>
          </a:xfrm>
          <a:prstGeom prst="rect">
            <a:avLst/>
          </a:prstGeom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17E20FD-6D15-4EB8-99E5-A6BCA1D62C50}"/>
              </a:ext>
            </a:extLst>
          </p:cNvPr>
          <p:cNvSpPr/>
          <p:nvPr/>
        </p:nvSpPr>
        <p:spPr>
          <a:xfrm>
            <a:off x="904823" y="1988972"/>
            <a:ext cx="1092577" cy="5928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Master Node 1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12D59E2-725E-431C-8ED5-CCB2D9FFE3AF}"/>
              </a:ext>
            </a:extLst>
          </p:cNvPr>
          <p:cNvSpPr/>
          <p:nvPr/>
        </p:nvSpPr>
        <p:spPr>
          <a:xfrm>
            <a:off x="2233539" y="1988971"/>
            <a:ext cx="1092577" cy="5928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Master Node 2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13968D52-70DA-461A-BEB7-C98048EB73F2}"/>
              </a:ext>
            </a:extLst>
          </p:cNvPr>
          <p:cNvSpPr/>
          <p:nvPr/>
        </p:nvSpPr>
        <p:spPr>
          <a:xfrm>
            <a:off x="3562255" y="1988974"/>
            <a:ext cx="1092577" cy="5928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Master Node 3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329D90CE-9D14-4E16-A1DE-4B19D16F104B}"/>
              </a:ext>
            </a:extLst>
          </p:cNvPr>
          <p:cNvSpPr/>
          <p:nvPr/>
        </p:nvSpPr>
        <p:spPr>
          <a:xfrm>
            <a:off x="4890971" y="1988970"/>
            <a:ext cx="1092577" cy="5928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Master Node 4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3639E0D7-2E61-4D5F-B1A7-BFF6657291AB}"/>
              </a:ext>
            </a:extLst>
          </p:cNvPr>
          <p:cNvSpPr/>
          <p:nvPr/>
        </p:nvSpPr>
        <p:spPr>
          <a:xfrm>
            <a:off x="6219687" y="1982752"/>
            <a:ext cx="1092577" cy="5928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Master Node 5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66AC163-9336-4F3D-B35B-EC19BF553DD3}"/>
              </a:ext>
            </a:extLst>
          </p:cNvPr>
          <p:cNvSpPr/>
          <p:nvPr/>
        </p:nvSpPr>
        <p:spPr>
          <a:xfrm>
            <a:off x="7548403" y="1982751"/>
            <a:ext cx="1092577" cy="5928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Master Node 6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4025C481-AC0C-4182-907F-9AF01FC7AB48}"/>
              </a:ext>
            </a:extLst>
          </p:cNvPr>
          <p:cNvSpPr/>
          <p:nvPr/>
        </p:nvSpPr>
        <p:spPr>
          <a:xfrm>
            <a:off x="8877119" y="1982750"/>
            <a:ext cx="1092577" cy="5928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Master Node 7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B33AA7D7-18C8-477C-B3BE-9E3D1EC4C42A}"/>
              </a:ext>
            </a:extLst>
          </p:cNvPr>
          <p:cNvSpPr/>
          <p:nvPr/>
        </p:nvSpPr>
        <p:spPr>
          <a:xfrm>
            <a:off x="10205835" y="1988975"/>
            <a:ext cx="1092577" cy="5928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Master Node 8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C54167B-5618-451C-93A8-B3D079ED6727}"/>
              </a:ext>
            </a:extLst>
          </p:cNvPr>
          <p:cNvSpPr/>
          <p:nvPr/>
        </p:nvSpPr>
        <p:spPr>
          <a:xfrm>
            <a:off x="4628552" y="3429000"/>
            <a:ext cx="2893572" cy="16546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403C851-28DC-4483-808F-3A6F2807CDFF}"/>
              </a:ext>
            </a:extLst>
          </p:cNvPr>
          <p:cNvSpPr txBox="1"/>
          <p:nvPr/>
        </p:nvSpPr>
        <p:spPr>
          <a:xfrm>
            <a:off x="5437259" y="4064565"/>
            <a:ext cx="1380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Other Nodes</a:t>
            </a: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9C641600-BBE5-4B28-BCF8-F271240DC2D2}"/>
              </a:ext>
            </a:extLst>
          </p:cNvPr>
          <p:cNvSpPr/>
          <p:nvPr/>
        </p:nvSpPr>
        <p:spPr>
          <a:xfrm>
            <a:off x="1423095" y="2575557"/>
            <a:ext cx="3228392" cy="1817541"/>
          </a:xfrm>
          <a:custGeom>
            <a:avLst/>
            <a:gdLst>
              <a:gd name="connsiteX0" fmla="*/ 0 w 3228392"/>
              <a:gd name="connsiteY0" fmla="*/ 0 h 1817541"/>
              <a:gd name="connsiteX1" fmla="*/ 1063690 w 3228392"/>
              <a:gd name="connsiteY1" fmla="*/ 1579984 h 1817541"/>
              <a:gd name="connsiteX2" fmla="*/ 3228392 w 3228392"/>
              <a:gd name="connsiteY2" fmla="*/ 1810139 h 1817541"/>
              <a:gd name="connsiteX3" fmla="*/ 3228392 w 3228392"/>
              <a:gd name="connsiteY3" fmla="*/ 1810139 h 1817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28392" h="1817541">
                <a:moveTo>
                  <a:pt x="0" y="0"/>
                </a:moveTo>
                <a:cubicBezTo>
                  <a:pt x="262812" y="639147"/>
                  <a:pt x="525625" y="1278294"/>
                  <a:pt x="1063690" y="1579984"/>
                </a:cubicBezTo>
                <a:cubicBezTo>
                  <a:pt x="1601755" y="1881674"/>
                  <a:pt x="3228392" y="1810139"/>
                  <a:pt x="3228392" y="1810139"/>
                </a:cubicBezTo>
                <a:lnTo>
                  <a:pt x="3228392" y="1810139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7264DACF-B450-4DD1-B278-E1FFCA0B7332}"/>
              </a:ext>
            </a:extLst>
          </p:cNvPr>
          <p:cNvSpPr/>
          <p:nvPr/>
        </p:nvSpPr>
        <p:spPr>
          <a:xfrm>
            <a:off x="2684656" y="2594221"/>
            <a:ext cx="1985492" cy="1468016"/>
          </a:xfrm>
          <a:custGeom>
            <a:avLst/>
            <a:gdLst>
              <a:gd name="connsiteX0" fmla="*/ 131810 w 1985492"/>
              <a:gd name="connsiteY0" fmla="*/ 0 h 1468016"/>
              <a:gd name="connsiteX1" fmla="*/ 194014 w 1985492"/>
              <a:gd name="connsiteY1" fmla="*/ 1119673 h 1468016"/>
              <a:gd name="connsiteX2" fmla="*/ 1985492 w 1985492"/>
              <a:gd name="connsiteY2" fmla="*/ 1468016 h 1468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85492" h="1468016">
                <a:moveTo>
                  <a:pt x="131810" y="0"/>
                </a:moveTo>
                <a:cubicBezTo>
                  <a:pt x="8438" y="437502"/>
                  <a:pt x="-114933" y="875004"/>
                  <a:pt x="194014" y="1119673"/>
                </a:cubicBezTo>
                <a:cubicBezTo>
                  <a:pt x="502961" y="1364342"/>
                  <a:pt x="1244226" y="1416179"/>
                  <a:pt x="1985492" y="1468016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DCB0763B-128E-455B-8AE5-91B86FC637CC}"/>
              </a:ext>
            </a:extLst>
          </p:cNvPr>
          <p:cNvSpPr/>
          <p:nvPr/>
        </p:nvSpPr>
        <p:spPr>
          <a:xfrm>
            <a:off x="3675705" y="2594221"/>
            <a:ext cx="1162394" cy="1219200"/>
          </a:xfrm>
          <a:custGeom>
            <a:avLst/>
            <a:gdLst>
              <a:gd name="connsiteX0" fmla="*/ 384843 w 1162394"/>
              <a:gd name="connsiteY0" fmla="*/ 0 h 1219200"/>
              <a:gd name="connsiteX1" fmla="*/ 36500 w 1162394"/>
              <a:gd name="connsiteY1" fmla="*/ 802432 h 1219200"/>
              <a:gd name="connsiteX2" fmla="*/ 1162394 w 1162394"/>
              <a:gd name="connsiteY2" fmla="*/ 1219200 h 121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62394" h="1219200">
                <a:moveTo>
                  <a:pt x="384843" y="0"/>
                </a:moveTo>
                <a:cubicBezTo>
                  <a:pt x="145875" y="299616"/>
                  <a:pt x="-93092" y="599232"/>
                  <a:pt x="36500" y="802432"/>
                </a:cubicBezTo>
                <a:cubicBezTo>
                  <a:pt x="166092" y="1005632"/>
                  <a:pt x="948827" y="1155959"/>
                  <a:pt x="1162394" y="121920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DE058144-07DA-4BC5-93ED-41192EC9AE9F}"/>
              </a:ext>
            </a:extLst>
          </p:cNvPr>
          <p:cNvSpPr/>
          <p:nvPr/>
        </p:nvSpPr>
        <p:spPr>
          <a:xfrm>
            <a:off x="5429038" y="2588000"/>
            <a:ext cx="12440" cy="926841"/>
          </a:xfrm>
          <a:custGeom>
            <a:avLst/>
            <a:gdLst>
              <a:gd name="connsiteX0" fmla="*/ 0 w 12440"/>
              <a:gd name="connsiteY0" fmla="*/ 0 h 926841"/>
              <a:gd name="connsiteX1" fmla="*/ 12440 w 12440"/>
              <a:gd name="connsiteY1" fmla="*/ 926841 h 92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440" h="926841">
                <a:moveTo>
                  <a:pt x="0" y="0"/>
                </a:moveTo>
                <a:lnTo>
                  <a:pt x="12440" y="926841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60ACAAED-04B1-4F96-97B8-5C6AAABC3A19}"/>
              </a:ext>
            </a:extLst>
          </p:cNvPr>
          <p:cNvSpPr/>
          <p:nvPr/>
        </p:nvSpPr>
        <p:spPr>
          <a:xfrm>
            <a:off x="6775546" y="2575559"/>
            <a:ext cx="21981" cy="951723"/>
          </a:xfrm>
          <a:custGeom>
            <a:avLst/>
            <a:gdLst>
              <a:gd name="connsiteX0" fmla="*/ 9541 w 21981"/>
              <a:gd name="connsiteY0" fmla="*/ 0 h 951723"/>
              <a:gd name="connsiteX1" fmla="*/ 21981 w 21981"/>
              <a:gd name="connsiteY1" fmla="*/ 951723 h 951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1981" h="951723">
                <a:moveTo>
                  <a:pt x="9541" y="0"/>
                </a:moveTo>
                <a:cubicBezTo>
                  <a:pt x="-309" y="401735"/>
                  <a:pt x="-10158" y="803470"/>
                  <a:pt x="21981" y="95172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11A4B066-6AD7-4D0C-94A6-BFC9BD2FF5DD}"/>
              </a:ext>
            </a:extLst>
          </p:cNvPr>
          <p:cNvSpPr/>
          <p:nvPr/>
        </p:nvSpPr>
        <p:spPr>
          <a:xfrm flipH="1">
            <a:off x="7515904" y="2575555"/>
            <a:ext cx="3155924" cy="1817543"/>
          </a:xfrm>
          <a:custGeom>
            <a:avLst/>
            <a:gdLst>
              <a:gd name="connsiteX0" fmla="*/ 0 w 3228392"/>
              <a:gd name="connsiteY0" fmla="*/ 0 h 1817541"/>
              <a:gd name="connsiteX1" fmla="*/ 1063690 w 3228392"/>
              <a:gd name="connsiteY1" fmla="*/ 1579984 h 1817541"/>
              <a:gd name="connsiteX2" fmla="*/ 3228392 w 3228392"/>
              <a:gd name="connsiteY2" fmla="*/ 1810139 h 1817541"/>
              <a:gd name="connsiteX3" fmla="*/ 3228392 w 3228392"/>
              <a:gd name="connsiteY3" fmla="*/ 1810139 h 1817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28392" h="1817541">
                <a:moveTo>
                  <a:pt x="0" y="0"/>
                </a:moveTo>
                <a:cubicBezTo>
                  <a:pt x="262812" y="639147"/>
                  <a:pt x="525625" y="1278294"/>
                  <a:pt x="1063690" y="1579984"/>
                </a:cubicBezTo>
                <a:cubicBezTo>
                  <a:pt x="1601755" y="1881674"/>
                  <a:pt x="3228392" y="1810139"/>
                  <a:pt x="3228392" y="1810139"/>
                </a:cubicBezTo>
                <a:lnTo>
                  <a:pt x="3228392" y="1810139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D65DB766-BF69-452D-84AB-E8C6A5F93BFF}"/>
              </a:ext>
            </a:extLst>
          </p:cNvPr>
          <p:cNvSpPr/>
          <p:nvPr/>
        </p:nvSpPr>
        <p:spPr>
          <a:xfrm flipH="1">
            <a:off x="7461482" y="2575559"/>
            <a:ext cx="2114448" cy="1489006"/>
          </a:xfrm>
          <a:custGeom>
            <a:avLst/>
            <a:gdLst>
              <a:gd name="connsiteX0" fmla="*/ 131810 w 1985492"/>
              <a:gd name="connsiteY0" fmla="*/ 0 h 1468016"/>
              <a:gd name="connsiteX1" fmla="*/ 194014 w 1985492"/>
              <a:gd name="connsiteY1" fmla="*/ 1119673 h 1468016"/>
              <a:gd name="connsiteX2" fmla="*/ 1985492 w 1985492"/>
              <a:gd name="connsiteY2" fmla="*/ 1468016 h 1468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85492" h="1468016">
                <a:moveTo>
                  <a:pt x="131810" y="0"/>
                </a:moveTo>
                <a:cubicBezTo>
                  <a:pt x="8438" y="437502"/>
                  <a:pt x="-114933" y="875004"/>
                  <a:pt x="194014" y="1119673"/>
                </a:cubicBezTo>
                <a:cubicBezTo>
                  <a:pt x="502961" y="1364342"/>
                  <a:pt x="1244226" y="1416179"/>
                  <a:pt x="1985492" y="1468016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B1DD6340-967C-46CF-932F-D1DD372DA545}"/>
              </a:ext>
            </a:extLst>
          </p:cNvPr>
          <p:cNvSpPr/>
          <p:nvPr/>
        </p:nvSpPr>
        <p:spPr>
          <a:xfrm flipH="1">
            <a:off x="7281091" y="2581780"/>
            <a:ext cx="1244245" cy="1231643"/>
          </a:xfrm>
          <a:custGeom>
            <a:avLst/>
            <a:gdLst>
              <a:gd name="connsiteX0" fmla="*/ 384843 w 1162394"/>
              <a:gd name="connsiteY0" fmla="*/ 0 h 1219200"/>
              <a:gd name="connsiteX1" fmla="*/ 36500 w 1162394"/>
              <a:gd name="connsiteY1" fmla="*/ 802432 h 1219200"/>
              <a:gd name="connsiteX2" fmla="*/ 1162394 w 1162394"/>
              <a:gd name="connsiteY2" fmla="*/ 1219200 h 121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62394" h="1219200">
                <a:moveTo>
                  <a:pt x="384843" y="0"/>
                </a:moveTo>
                <a:cubicBezTo>
                  <a:pt x="145875" y="299616"/>
                  <a:pt x="-93092" y="599232"/>
                  <a:pt x="36500" y="802432"/>
                </a:cubicBezTo>
                <a:cubicBezTo>
                  <a:pt x="166092" y="1005632"/>
                  <a:pt x="948827" y="1155959"/>
                  <a:pt x="1162394" y="121920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09186E8D-BDB9-49E3-9402-4BAB307AD2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5339113"/>
            <a:ext cx="10058400" cy="745624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Master Nodes – Hard Coded. Provide initial contact point for other nodes joining the network.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As network expands no longer required.</a:t>
            </a:r>
          </a:p>
        </p:txBody>
      </p:sp>
    </p:spTree>
    <p:extLst>
      <p:ext uri="{BB962C8B-B14F-4D97-AF65-F5344CB8AC3E}">
        <p14:creationId xmlns:p14="http://schemas.microsoft.com/office/powerpoint/2010/main" val="20049843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C7034-B29E-4E74-BFF2-5D22CA098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Proposed Solution Continued…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76580-FD3F-4265-91D0-FFCEE0E48C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The interface will connect to master nodes when sending / viewing mail.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Will either process or direct to other nodes for processing.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Every node will generate a block with all transactions over a time period.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Will initially be low, but will increase with network capacity.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b="1" dirty="0"/>
              <a:t>Proof-of-Stake – </a:t>
            </a:r>
            <a:r>
              <a:rPr lang="en-US" dirty="0"/>
              <a:t>The node with the largest block length will be elected to add that block onto the chain.</a:t>
            </a:r>
            <a:endParaRPr lang="en-US" b="1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ECD9F9-6E48-4024-BAFA-91BCC5D03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B0C85-9CFF-3B42-BE74-68F1856660D0}" type="slidenum">
              <a:rPr lang="en-US" smtClean="0"/>
              <a:t>7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D40A0E-1324-464F-915D-E0E69A5B2DFA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329" y="178229"/>
            <a:ext cx="1807551" cy="56294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44D2016-8CEB-48AF-B778-E65B9F70FF78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2350" y="229709"/>
            <a:ext cx="1991321" cy="529243"/>
          </a:xfrm>
          <a:prstGeom prst="rect">
            <a:avLst/>
          </a:prstGeom>
        </p:spPr>
      </p:pic>
      <p:pic>
        <p:nvPicPr>
          <p:cNvPr id="1026" name="Picture 2" descr="Image result for proof of stake">
            <a:extLst>
              <a:ext uri="{FF2B5EF4-FFF2-40B4-BE49-F238E27FC236}">
                <a16:creationId xmlns:a16="http://schemas.microsoft.com/office/drawing/2014/main" id="{8B715CF4-BEBE-45EF-A0F4-5B5CA1BD29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6475" y="3857414"/>
            <a:ext cx="2539049" cy="2539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24326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Evaluation of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3"/>
            <a:ext cx="4937760" cy="3104444"/>
          </a:xfrm>
        </p:spPr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 Impact Evaluation: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Have the mandatory objectives been achieved?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To what extent have the optional objectives been achieved?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Measure immediate success of the solution (short-term).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Useful in “pilot programs which are due to be substantially scaled up”[5] – in line with BlockMail.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+ Quick to evaluate.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- May be inaccurate without real data.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marL="201168" lvl="1" indent="0">
              <a:buNone/>
            </a:pPr>
            <a:endParaRPr lang="en-US" dirty="0"/>
          </a:p>
          <a:p>
            <a:pPr marL="201168" lvl="1" indent="0">
              <a:buNone/>
            </a:pPr>
            <a:endParaRPr lang="en-US" b="1" dirty="0"/>
          </a:p>
          <a:p>
            <a:pPr marL="201168" lvl="1" indent="0">
              <a:buNone/>
            </a:pPr>
            <a:endParaRPr lang="en-US" b="1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6A6D072-AEE9-4AF7-873C-38843275C3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17920" y="1845736"/>
            <a:ext cx="4937760" cy="3104442"/>
          </a:xfrm>
        </p:spPr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Outcome Evaluation: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Have the project aims been fulfilled?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Did anything change during development? Why?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Are any of these changes unintentional?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Measure the likelihood of long-term success of the project (long-term).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Good for measuring projects that are expected to run for an extended period of time, as well as those which have clearly defined aims.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+ Looks at project in a wider context.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- Fulfillment of aims is somewhat subjective.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B0C85-9CFF-3B42-BE74-68F1856660D0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1D55591-6C26-4906-8CBB-440B123BB917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329" y="178229"/>
            <a:ext cx="1807551" cy="5629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7B86B12-325C-483C-89DF-CAA61E300648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2350" y="229709"/>
            <a:ext cx="1991321" cy="52924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353DF9B-F4D0-417F-B532-3144ACC4C703}"/>
              </a:ext>
            </a:extLst>
          </p:cNvPr>
          <p:cNvSpPr txBox="1"/>
          <p:nvPr/>
        </p:nvSpPr>
        <p:spPr>
          <a:xfrm>
            <a:off x="1151868" y="4580845"/>
            <a:ext cx="10060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3DBC5E0-630C-4055-BD18-878481E041DC}"/>
              </a:ext>
            </a:extLst>
          </p:cNvPr>
          <p:cNvSpPr txBox="1">
            <a:spLocks/>
          </p:cNvSpPr>
          <p:nvPr/>
        </p:nvSpPr>
        <p:spPr>
          <a:xfrm>
            <a:off x="1097279" y="5058550"/>
            <a:ext cx="10058400" cy="1161858"/>
          </a:xfrm>
          <a:prstGeom prst="rect">
            <a:avLst/>
          </a:prstGeom>
        </p:spPr>
        <p:txBody>
          <a:bodyPr vert="horz" lIns="0" tIns="45720" rIns="0" bIns="45720" rtlCol="0">
            <a:normAutofit fontScale="625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sz="2600" dirty="0"/>
              <a:t> Combination of these methods will ensure a comprehensive evaluation can be carried out.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/>
              <a:t>Benefits and downfalls complement each other.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600" dirty="0"/>
              <a:t> Alternatives, such as process evaluation, were not selected as the project does not target one particular audience.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/>
              <a:t>Instead a range of audiences.</a:t>
            </a:r>
          </a:p>
          <a:p>
            <a:pPr marL="201168" lvl="1" indent="0">
              <a:buFont typeface="Calibri" pitchFamily="34" charset="0"/>
              <a:buNone/>
            </a:pPr>
            <a:endParaRPr lang="en-US" b="1" dirty="0"/>
          </a:p>
          <a:p>
            <a:pPr marL="0" indent="0">
              <a:buFont typeface="Calibri" panose="020F0502020204030204" pitchFamily="34" charset="0"/>
              <a:buNone/>
            </a:pPr>
            <a:endParaRPr lang="en-US" dirty="0"/>
          </a:p>
          <a:p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A6D7F47-A8C6-4D2E-BE55-5E9067CF9DF2}"/>
              </a:ext>
            </a:extLst>
          </p:cNvPr>
          <p:cNvCxnSpPr/>
          <p:nvPr/>
        </p:nvCxnSpPr>
        <p:spPr>
          <a:xfrm>
            <a:off x="1097280" y="4901681"/>
            <a:ext cx="101152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43851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Planning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lr>
                <a:srgbClr val="E48312"/>
              </a:buCl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 So Far:</a:t>
            </a:r>
          </a:p>
          <a:p>
            <a:pPr lvl="1">
              <a:buClr>
                <a:srgbClr val="E48312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>
                    <a:lumMod val="75000"/>
                    <a:lumOff val="25000"/>
                  </a:srgbClr>
                </a:solidFill>
              </a:rPr>
              <a:t>Completed shell for front-end UI.</a:t>
            </a:r>
          </a:p>
          <a:p>
            <a:pPr lvl="1">
              <a:buClr>
                <a:srgbClr val="E48312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>
                    <a:lumMod val="75000"/>
                    <a:lumOff val="25000"/>
                  </a:srgbClr>
                </a:solidFill>
              </a:rPr>
              <a:t>Node communication and discovery.	</a:t>
            </a:r>
          </a:p>
          <a:p>
            <a:pPr>
              <a:buClr>
                <a:srgbClr val="E48312"/>
              </a:buCl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 Going forward: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B0C85-9CFF-3B42-BE74-68F1856660D0}" type="slidenum">
              <a:rPr lang="en-US" smtClean="0"/>
              <a:t>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681897B-41A8-41A1-B5FE-599FB7D14BF3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329" y="178229"/>
            <a:ext cx="1807551" cy="5629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04DFCDF-EA42-4C37-A6F4-52F320D53A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6583" y="3405198"/>
            <a:ext cx="9988137" cy="2463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96590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1699</TotalTime>
  <Words>1399</Words>
  <Application>Microsoft Office PowerPoint</Application>
  <PresentationFormat>Widescreen</PresentationFormat>
  <Paragraphs>161</Paragraphs>
  <Slides>11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Retrospect</vt:lpstr>
      <vt:lpstr>BlockMail – A Blockchain-based Email System</vt:lpstr>
      <vt:lpstr>Project Aims</vt:lpstr>
      <vt:lpstr>Project Objectives</vt:lpstr>
      <vt:lpstr>Why is this a Computing problem?</vt:lpstr>
      <vt:lpstr>Literature Review Findings</vt:lpstr>
      <vt:lpstr>Proposed Solution</vt:lpstr>
      <vt:lpstr>Proposed Solution Continued…</vt:lpstr>
      <vt:lpstr>Evaluation of Solution</vt:lpstr>
      <vt:lpstr>Project Planning</vt:lpstr>
      <vt:lpstr>Risk Register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dc:creator>Usman Naeem</dc:creator>
  <cp:lastModifiedBy>Tom Herring</cp:lastModifiedBy>
  <cp:revision>120</cp:revision>
  <dcterms:created xsi:type="dcterms:W3CDTF">2015-11-09T21:30:07Z</dcterms:created>
  <dcterms:modified xsi:type="dcterms:W3CDTF">2019-12-03T16:07:40Z</dcterms:modified>
</cp:coreProperties>
</file>