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76520" y="2514600"/>
            <a:ext cx="6750720" cy="12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800" spc="375" strike="noStrike">
                <a:solidFill>
                  <a:srgbClr val="000000"/>
                </a:solidFill>
                <a:latin typeface="Arial"/>
              </a:rPr>
              <a:t>Informed </a:t>
            </a:r>
            <a:r>
              <a:rPr b="1" lang="en-US" sz="2800" spc="42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1" lang="en-US" sz="2800" spc="15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426" strike="noStrike">
                <a:solidFill>
                  <a:srgbClr val="000000"/>
                </a:solidFill>
                <a:latin typeface="Arial"/>
              </a:rPr>
              <a:t>algorithms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940200"/>
            <a:ext cx="59428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Chapter 3, </a:t>
            </a:r>
            <a:endParaRPr b="0" lang="en-US" sz="2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Sections 3.5 to 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F4A84BF-A34E-434F-80A3-E9AFABA0452A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534040" y="6702840"/>
            <a:ext cx="4322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9040" y="99180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51588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547200" y="102996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5540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2377440" y="964440"/>
            <a:ext cx="4248000" cy="12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A* search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82382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7"/>
          <p:cNvSpPr/>
          <p:nvPr/>
        </p:nvSpPr>
        <p:spPr>
          <a:xfrm>
            <a:off x="547200" y="137268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"/>
          <p:cNvSpPr/>
          <p:nvPr/>
        </p:nvSpPr>
        <p:spPr>
          <a:xfrm>
            <a:off x="827604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"/>
          <p:cNvSpPr/>
          <p:nvPr/>
        </p:nvSpPr>
        <p:spPr>
          <a:xfrm>
            <a:off x="509040" y="141084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2373840" y="2169720"/>
            <a:ext cx="2657520" cy="43164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5031720" y="2169720"/>
            <a:ext cx="748440" cy="43164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2"/>
          <p:cNvSpPr/>
          <p:nvPr/>
        </p:nvSpPr>
        <p:spPr>
          <a:xfrm>
            <a:off x="5031720" y="2169720"/>
            <a:ext cx="3053520" cy="43164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3"/>
          <p:cNvSpPr/>
          <p:nvPr/>
        </p:nvSpPr>
        <p:spPr>
          <a:xfrm>
            <a:off x="765648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4"/>
          <p:cNvSpPr/>
          <p:nvPr/>
        </p:nvSpPr>
        <p:spPr>
          <a:xfrm>
            <a:off x="4565880" y="1907280"/>
            <a:ext cx="892440" cy="25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5"/>
          <p:cNvSpPr/>
          <p:nvPr/>
        </p:nvSpPr>
        <p:spPr>
          <a:xfrm>
            <a:off x="4830120" y="1931040"/>
            <a:ext cx="3560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2187000" y="2626200"/>
            <a:ext cx="3733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17"/>
          <p:cNvSpPr/>
          <p:nvPr/>
        </p:nvSpPr>
        <p:spPr>
          <a:xfrm>
            <a:off x="532656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8"/>
          <p:cNvSpPr/>
          <p:nvPr/>
        </p:nvSpPr>
        <p:spPr>
          <a:xfrm>
            <a:off x="3605760" y="3323520"/>
            <a:ext cx="10573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4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6828840" y="7217280"/>
            <a:ext cx="113904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1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B651B35-4777-422B-8B39-4A19A25CE03A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544680" y="3315600"/>
            <a:ext cx="29300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   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Fagaras             Oradea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CustomShape 22"/>
          <p:cNvSpPr/>
          <p:nvPr/>
        </p:nvSpPr>
        <p:spPr>
          <a:xfrm>
            <a:off x="5263920" y="25653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23"/>
          <p:cNvSpPr/>
          <p:nvPr/>
        </p:nvSpPr>
        <p:spPr>
          <a:xfrm>
            <a:off x="7639560" y="2565360"/>
            <a:ext cx="9046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Line 24"/>
          <p:cNvSpPr/>
          <p:nvPr/>
        </p:nvSpPr>
        <p:spPr>
          <a:xfrm flipV="1">
            <a:off x="822960" y="2834640"/>
            <a:ext cx="11887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25"/>
          <p:cNvSpPr/>
          <p:nvPr/>
        </p:nvSpPr>
        <p:spPr>
          <a:xfrm flipV="1">
            <a:off x="1828800" y="2926080"/>
            <a:ext cx="365760" cy="389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26"/>
          <p:cNvSpPr/>
          <p:nvPr/>
        </p:nvSpPr>
        <p:spPr>
          <a:xfrm flipH="1" flipV="1">
            <a:off x="2468880" y="2834640"/>
            <a:ext cx="2743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27"/>
          <p:cNvSpPr/>
          <p:nvPr/>
        </p:nvSpPr>
        <p:spPr>
          <a:xfrm>
            <a:off x="2651760" y="2834640"/>
            <a:ext cx="100584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9040" y="99180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51588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47200" y="102996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5540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2938680" y="868320"/>
            <a:ext cx="3650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3" strike="noStrike" baseline="-16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400" spc="-151" strike="noStrike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3432240" y="964440"/>
            <a:ext cx="3193200" cy="12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82382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>
            <a:off x="547200" y="137268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9"/>
          <p:cNvSpPr/>
          <p:nvPr/>
        </p:nvSpPr>
        <p:spPr>
          <a:xfrm>
            <a:off x="827604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509040" y="141084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1"/>
          <p:cNvSpPr/>
          <p:nvPr/>
        </p:nvSpPr>
        <p:spPr>
          <a:xfrm>
            <a:off x="2373840" y="2169720"/>
            <a:ext cx="2657520" cy="43164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2"/>
          <p:cNvSpPr/>
          <p:nvPr/>
        </p:nvSpPr>
        <p:spPr>
          <a:xfrm>
            <a:off x="5031720" y="2169720"/>
            <a:ext cx="748440" cy="43164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3"/>
          <p:cNvSpPr/>
          <p:nvPr/>
        </p:nvSpPr>
        <p:spPr>
          <a:xfrm>
            <a:off x="5031720" y="2169720"/>
            <a:ext cx="3053520" cy="43164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4"/>
          <p:cNvSpPr/>
          <p:nvPr/>
        </p:nvSpPr>
        <p:spPr>
          <a:xfrm>
            <a:off x="765648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5"/>
          <p:cNvSpPr/>
          <p:nvPr/>
        </p:nvSpPr>
        <p:spPr>
          <a:xfrm>
            <a:off x="4565880" y="1907280"/>
            <a:ext cx="892440" cy="25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6"/>
          <p:cNvSpPr/>
          <p:nvPr/>
        </p:nvSpPr>
        <p:spPr>
          <a:xfrm>
            <a:off x="4830120" y="1931040"/>
            <a:ext cx="3560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17"/>
          <p:cNvSpPr/>
          <p:nvPr/>
        </p:nvSpPr>
        <p:spPr>
          <a:xfrm>
            <a:off x="2187000" y="2626200"/>
            <a:ext cx="3733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CustomShape 18"/>
          <p:cNvSpPr/>
          <p:nvPr/>
        </p:nvSpPr>
        <p:spPr>
          <a:xfrm>
            <a:off x="532656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9"/>
          <p:cNvSpPr/>
          <p:nvPr/>
        </p:nvSpPr>
        <p:spPr>
          <a:xfrm>
            <a:off x="5263920" y="25653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20"/>
          <p:cNvSpPr/>
          <p:nvPr/>
        </p:nvSpPr>
        <p:spPr>
          <a:xfrm>
            <a:off x="7639560" y="2565360"/>
            <a:ext cx="9046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>
            <a:off x="3608640" y="3332160"/>
            <a:ext cx="11458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4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7" name="CustomShape 22"/>
          <p:cNvSpPr/>
          <p:nvPr/>
        </p:nvSpPr>
        <p:spPr>
          <a:xfrm>
            <a:off x="6828840" y="7217280"/>
            <a:ext cx="113904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1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23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90E9D34-6162-42C6-BEF7-B10C08259AFD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9" name="CustomShape 24"/>
          <p:cNvSpPr/>
          <p:nvPr/>
        </p:nvSpPr>
        <p:spPr>
          <a:xfrm>
            <a:off x="218520" y="3254760"/>
            <a:ext cx="507924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Oradea  </a:t>
            </a:r>
            <a:endParaRPr b="0" lang="en-US" sz="1200" spc="-1" strike="noStrike">
              <a:latin typeface="Arial"/>
            </a:endParaRPr>
          </a:p>
          <a:p>
            <a:pPr marL="12600" indent="3265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646=280+366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415=239+176 </a:t>
            </a:r>
            <a:r>
              <a:rPr b="0" lang="en-US" sz="12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671=291+380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Line 25"/>
          <p:cNvSpPr/>
          <p:nvPr/>
        </p:nvSpPr>
        <p:spPr>
          <a:xfrm flipV="1">
            <a:off x="823320" y="2835360"/>
            <a:ext cx="11887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26"/>
          <p:cNvSpPr/>
          <p:nvPr/>
        </p:nvSpPr>
        <p:spPr>
          <a:xfrm flipV="1">
            <a:off x="1829160" y="2926800"/>
            <a:ext cx="365760" cy="389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27"/>
          <p:cNvSpPr/>
          <p:nvPr/>
        </p:nvSpPr>
        <p:spPr>
          <a:xfrm flipH="1" flipV="1">
            <a:off x="2469240" y="2835360"/>
            <a:ext cx="2743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28"/>
          <p:cNvSpPr/>
          <p:nvPr/>
        </p:nvSpPr>
        <p:spPr>
          <a:xfrm>
            <a:off x="2652120" y="2835360"/>
            <a:ext cx="100584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9040" y="99180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"/>
          <p:cNvSpPr/>
          <p:nvPr/>
        </p:nvSpPr>
        <p:spPr>
          <a:xfrm>
            <a:off x="51588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>
            <a:off x="547200" y="102996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>
            <a:off x="5540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2938680" y="868320"/>
            <a:ext cx="3650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3" strike="noStrike" baseline="-16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400" spc="-151" strike="noStrike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3432240" y="964440"/>
            <a:ext cx="3193200" cy="12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82382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8"/>
          <p:cNvSpPr/>
          <p:nvPr/>
        </p:nvSpPr>
        <p:spPr>
          <a:xfrm>
            <a:off x="547200" y="137268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9"/>
          <p:cNvSpPr/>
          <p:nvPr/>
        </p:nvSpPr>
        <p:spPr>
          <a:xfrm>
            <a:off x="827604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0"/>
          <p:cNvSpPr/>
          <p:nvPr/>
        </p:nvSpPr>
        <p:spPr>
          <a:xfrm>
            <a:off x="509040" y="141084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1"/>
          <p:cNvSpPr/>
          <p:nvPr/>
        </p:nvSpPr>
        <p:spPr>
          <a:xfrm>
            <a:off x="1291680" y="3546000"/>
            <a:ext cx="532800" cy="431640"/>
          </a:xfrm>
          <a:custGeom>
            <a:avLst/>
            <a:gdLst/>
            <a:ahLst/>
            <a:rect l="l" t="t" r="r" b="b"/>
            <a:pathLst>
              <a:path w="533400" h="432435">
                <a:moveTo>
                  <a:pt x="532968" y="0"/>
                </a:moveTo>
                <a:lnTo>
                  <a:pt x="0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2"/>
          <p:cNvSpPr/>
          <p:nvPr/>
        </p:nvSpPr>
        <p:spPr>
          <a:xfrm>
            <a:off x="1824840" y="3546000"/>
            <a:ext cx="525240" cy="431640"/>
          </a:xfrm>
          <a:custGeom>
            <a:avLst/>
            <a:gdLst/>
            <a:ah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3"/>
          <p:cNvSpPr/>
          <p:nvPr/>
        </p:nvSpPr>
        <p:spPr>
          <a:xfrm>
            <a:off x="2373840" y="2169720"/>
            <a:ext cx="2657520" cy="43164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4"/>
          <p:cNvSpPr/>
          <p:nvPr/>
        </p:nvSpPr>
        <p:spPr>
          <a:xfrm>
            <a:off x="5031720" y="2169720"/>
            <a:ext cx="748440" cy="43164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5"/>
          <p:cNvSpPr/>
          <p:nvPr/>
        </p:nvSpPr>
        <p:spPr>
          <a:xfrm>
            <a:off x="5031720" y="2169720"/>
            <a:ext cx="3053520" cy="43164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6"/>
          <p:cNvSpPr/>
          <p:nvPr/>
        </p:nvSpPr>
        <p:spPr>
          <a:xfrm>
            <a:off x="765648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7"/>
          <p:cNvSpPr/>
          <p:nvPr/>
        </p:nvSpPr>
        <p:spPr>
          <a:xfrm>
            <a:off x="4565880" y="1907280"/>
            <a:ext cx="892440" cy="25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8"/>
          <p:cNvSpPr/>
          <p:nvPr/>
        </p:nvSpPr>
        <p:spPr>
          <a:xfrm>
            <a:off x="4830120" y="1931040"/>
            <a:ext cx="3560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" name="CustomShape 19"/>
          <p:cNvSpPr/>
          <p:nvPr/>
        </p:nvSpPr>
        <p:spPr>
          <a:xfrm>
            <a:off x="267480" y="2602080"/>
            <a:ext cx="4582800" cy="1603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0"/>
          <p:cNvSpPr/>
          <p:nvPr/>
        </p:nvSpPr>
        <p:spPr>
          <a:xfrm>
            <a:off x="2187000" y="2626200"/>
            <a:ext cx="3733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CustomShape 21"/>
          <p:cNvSpPr/>
          <p:nvPr/>
        </p:nvSpPr>
        <p:spPr>
          <a:xfrm>
            <a:off x="532656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2"/>
          <p:cNvSpPr/>
          <p:nvPr/>
        </p:nvSpPr>
        <p:spPr>
          <a:xfrm>
            <a:off x="829440" y="3990240"/>
            <a:ext cx="892800" cy="25884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3"/>
          <p:cNvSpPr/>
          <p:nvPr/>
        </p:nvSpPr>
        <p:spPr>
          <a:xfrm>
            <a:off x="1905120" y="3990240"/>
            <a:ext cx="892800" cy="25884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4"/>
          <p:cNvSpPr/>
          <p:nvPr/>
        </p:nvSpPr>
        <p:spPr>
          <a:xfrm>
            <a:off x="3605760" y="3323520"/>
            <a:ext cx="7707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4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8" name="CustomShape 25"/>
          <p:cNvSpPr/>
          <p:nvPr/>
        </p:nvSpPr>
        <p:spPr>
          <a:xfrm>
            <a:off x="1524240" y="3315600"/>
            <a:ext cx="6001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9" name="CustomShape 26"/>
          <p:cNvSpPr/>
          <p:nvPr/>
        </p:nvSpPr>
        <p:spPr>
          <a:xfrm>
            <a:off x="4010760" y="3559680"/>
            <a:ext cx="1944360" cy="43416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7"/>
          <p:cNvSpPr/>
          <p:nvPr/>
        </p:nvSpPr>
        <p:spPr>
          <a:xfrm>
            <a:off x="3326400" y="399024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8"/>
          <p:cNvSpPr/>
          <p:nvPr/>
        </p:nvSpPr>
        <p:spPr>
          <a:xfrm>
            <a:off x="4402080" y="399024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9"/>
          <p:cNvSpPr/>
          <p:nvPr/>
        </p:nvSpPr>
        <p:spPr>
          <a:xfrm>
            <a:off x="5504400" y="399024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0"/>
          <p:cNvSpPr/>
          <p:nvPr/>
        </p:nvSpPr>
        <p:spPr>
          <a:xfrm>
            <a:off x="5263920" y="25653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31"/>
          <p:cNvSpPr/>
          <p:nvPr/>
        </p:nvSpPr>
        <p:spPr>
          <a:xfrm>
            <a:off x="6828840" y="7217280"/>
            <a:ext cx="113904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1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5" name="CustomShape 32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4BEBD94-B125-4453-B8B4-A0BA9DF739BC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66" name="CustomShape 33"/>
          <p:cNvSpPr/>
          <p:nvPr/>
        </p:nvSpPr>
        <p:spPr>
          <a:xfrm>
            <a:off x="7639560" y="2565360"/>
            <a:ext cx="9046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7" name="CustomShape 34"/>
          <p:cNvSpPr/>
          <p:nvPr/>
        </p:nvSpPr>
        <p:spPr>
          <a:xfrm>
            <a:off x="218520" y="32547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  646=280+366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8" name="CustomShape 35"/>
          <p:cNvSpPr/>
          <p:nvPr/>
        </p:nvSpPr>
        <p:spPr>
          <a:xfrm>
            <a:off x="766800" y="39531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591=338+253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CustomShape 36"/>
          <p:cNvSpPr/>
          <p:nvPr/>
        </p:nvSpPr>
        <p:spPr>
          <a:xfrm>
            <a:off x="1934280" y="3953160"/>
            <a:ext cx="81792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00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Bucharest  450=450+0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CustomShape 37"/>
          <p:cNvSpPr/>
          <p:nvPr/>
        </p:nvSpPr>
        <p:spPr>
          <a:xfrm>
            <a:off x="5441760" y="3948480"/>
            <a:ext cx="99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5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553=300+253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1" name="CustomShape 38"/>
          <p:cNvSpPr/>
          <p:nvPr/>
        </p:nvSpPr>
        <p:spPr>
          <a:xfrm>
            <a:off x="3264120" y="3957840"/>
            <a:ext cx="206820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Craiova   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Pitesti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526=366+160 </a:t>
            </a:r>
            <a:r>
              <a:rPr b="0" lang="en-US" sz="12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417=317+100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" name="CustomShape 39"/>
          <p:cNvSpPr/>
          <p:nvPr/>
        </p:nvSpPr>
        <p:spPr>
          <a:xfrm>
            <a:off x="2397600" y="32547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278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Oradea  671=291+380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291680" y="3546000"/>
            <a:ext cx="532800" cy="431640"/>
          </a:xfrm>
          <a:custGeom>
            <a:avLst/>
            <a:gdLst/>
            <a:ahLst/>
            <a:rect l="l" t="t" r="r" b="b"/>
            <a:pathLst>
              <a:path w="533400" h="432435">
                <a:moveTo>
                  <a:pt x="532980" y="0"/>
                </a:moveTo>
                <a:lnTo>
                  <a:pt x="0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1824840" y="3546000"/>
            <a:ext cx="525240" cy="431640"/>
          </a:xfrm>
          <a:custGeom>
            <a:avLst/>
            <a:gdLst/>
            <a:ah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2373840" y="2169720"/>
            <a:ext cx="2657520" cy="43164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>
            <a:off x="5031720" y="2169720"/>
            <a:ext cx="748440" cy="43164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5031720" y="2169720"/>
            <a:ext cx="3053520" cy="43164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>
            <a:off x="765648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7"/>
                </a:lnTo>
                <a:lnTo>
                  <a:pt x="843855" y="70411"/>
                </a:lnTo>
                <a:lnTo>
                  <a:pt x="809259" y="54012"/>
                </a:lnTo>
                <a:lnTo>
                  <a:pt x="771481" y="40721"/>
                </a:lnTo>
                <a:lnTo>
                  <a:pt x="733120" y="30219"/>
                </a:lnTo>
                <a:lnTo>
                  <a:pt x="690696" y="21079"/>
                </a:lnTo>
                <a:lnTo>
                  <a:pt x="650570" y="14294"/>
                </a:lnTo>
                <a:lnTo>
                  <a:pt x="607933" y="8727"/>
                </a:lnTo>
                <a:lnTo>
                  <a:pt x="569602" y="4986"/>
                </a:lnTo>
                <a:lnTo>
                  <a:pt x="529809" y="2250"/>
                </a:lnTo>
                <a:lnTo>
                  <a:pt x="488731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7"/>
          <p:cNvSpPr/>
          <p:nvPr/>
        </p:nvSpPr>
        <p:spPr>
          <a:xfrm>
            <a:off x="4565880" y="1907280"/>
            <a:ext cx="892440" cy="25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8"/>
          <p:cNvSpPr/>
          <p:nvPr/>
        </p:nvSpPr>
        <p:spPr>
          <a:xfrm>
            <a:off x="4830120" y="1931040"/>
            <a:ext cx="3560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9"/>
          <p:cNvSpPr/>
          <p:nvPr/>
        </p:nvSpPr>
        <p:spPr>
          <a:xfrm>
            <a:off x="267480" y="2602080"/>
            <a:ext cx="4582800" cy="1385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0"/>
          <p:cNvSpPr/>
          <p:nvPr/>
        </p:nvSpPr>
        <p:spPr>
          <a:xfrm>
            <a:off x="2187000" y="2626200"/>
            <a:ext cx="3733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CustomShape 11"/>
          <p:cNvSpPr/>
          <p:nvPr/>
        </p:nvSpPr>
        <p:spPr>
          <a:xfrm>
            <a:off x="532656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7"/>
                </a:lnTo>
                <a:lnTo>
                  <a:pt x="843857" y="70411"/>
                </a:lnTo>
                <a:lnTo>
                  <a:pt x="809262" y="54012"/>
                </a:lnTo>
                <a:lnTo>
                  <a:pt x="771486" y="40721"/>
                </a:lnTo>
                <a:lnTo>
                  <a:pt x="733126" y="30219"/>
                </a:lnTo>
                <a:lnTo>
                  <a:pt x="690701" y="21079"/>
                </a:lnTo>
                <a:lnTo>
                  <a:pt x="650575" y="14294"/>
                </a:lnTo>
                <a:lnTo>
                  <a:pt x="607938" y="8727"/>
                </a:lnTo>
                <a:lnTo>
                  <a:pt x="569607" y="4986"/>
                </a:lnTo>
                <a:lnTo>
                  <a:pt x="529813" y="2250"/>
                </a:lnTo>
                <a:lnTo>
                  <a:pt x="488733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2"/>
          <p:cNvSpPr/>
          <p:nvPr/>
        </p:nvSpPr>
        <p:spPr>
          <a:xfrm>
            <a:off x="829440" y="3990240"/>
            <a:ext cx="892800" cy="25884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3"/>
          <p:cNvSpPr/>
          <p:nvPr/>
        </p:nvSpPr>
        <p:spPr>
          <a:xfrm>
            <a:off x="1905120" y="3990240"/>
            <a:ext cx="892800" cy="25884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4"/>
          <p:cNvSpPr/>
          <p:nvPr/>
        </p:nvSpPr>
        <p:spPr>
          <a:xfrm>
            <a:off x="3181680" y="4733280"/>
            <a:ext cx="110520" cy="147240"/>
          </a:xfrm>
          <a:custGeom>
            <a:avLst/>
            <a:gdLst/>
            <a:ahLst/>
            <a:rect l="l" t="t" r="r" b="b"/>
            <a:pathLst>
              <a:path w="111125" h="147954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5"/>
          <p:cNvSpPr/>
          <p:nvPr/>
        </p:nvSpPr>
        <p:spPr>
          <a:xfrm>
            <a:off x="3181680" y="4733280"/>
            <a:ext cx="110520" cy="147240"/>
          </a:xfrm>
          <a:custGeom>
            <a:avLst/>
            <a:gdLst/>
            <a:ahLst/>
            <a:rect l="l" t="t" r="r" b="b"/>
            <a:pathLst>
              <a:path w="111125" h="147954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6"/>
          <p:cNvSpPr/>
          <p:nvPr/>
        </p:nvSpPr>
        <p:spPr>
          <a:xfrm>
            <a:off x="3605760" y="3312360"/>
            <a:ext cx="7707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4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9" name="CustomShape 17"/>
          <p:cNvSpPr/>
          <p:nvPr/>
        </p:nvSpPr>
        <p:spPr>
          <a:xfrm>
            <a:off x="1524240" y="3304080"/>
            <a:ext cx="6001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0" name="CustomShape 18"/>
          <p:cNvSpPr/>
          <p:nvPr/>
        </p:nvSpPr>
        <p:spPr>
          <a:xfrm>
            <a:off x="4010760" y="3559680"/>
            <a:ext cx="1944360" cy="43416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9"/>
          <p:cNvSpPr/>
          <p:nvPr/>
        </p:nvSpPr>
        <p:spPr>
          <a:xfrm>
            <a:off x="3313440" y="3976920"/>
            <a:ext cx="3096360" cy="971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0"/>
          <p:cNvSpPr/>
          <p:nvPr/>
        </p:nvSpPr>
        <p:spPr>
          <a:xfrm>
            <a:off x="4627080" y="4014000"/>
            <a:ext cx="4514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3" name="CustomShape 2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4CDC5EC-21B7-4A3F-8268-AB01BF0604C8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94" name="CustomShape 22"/>
          <p:cNvSpPr/>
          <p:nvPr/>
        </p:nvSpPr>
        <p:spPr>
          <a:xfrm>
            <a:off x="3355560" y="4640400"/>
            <a:ext cx="81792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00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Bucharest  418=418+0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" name="CustomShape 23"/>
          <p:cNvSpPr/>
          <p:nvPr/>
        </p:nvSpPr>
        <p:spPr>
          <a:xfrm>
            <a:off x="5263920" y="25653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24"/>
          <p:cNvSpPr/>
          <p:nvPr/>
        </p:nvSpPr>
        <p:spPr>
          <a:xfrm>
            <a:off x="7639560" y="2565360"/>
            <a:ext cx="9046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" name="CustomShape 25"/>
          <p:cNvSpPr/>
          <p:nvPr/>
        </p:nvSpPr>
        <p:spPr>
          <a:xfrm>
            <a:off x="218520" y="32547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  646=280+366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26"/>
          <p:cNvSpPr/>
          <p:nvPr/>
        </p:nvSpPr>
        <p:spPr>
          <a:xfrm>
            <a:off x="766800" y="39531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591=338+253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9" name="CustomShape 27"/>
          <p:cNvSpPr/>
          <p:nvPr/>
        </p:nvSpPr>
        <p:spPr>
          <a:xfrm>
            <a:off x="1934280" y="3953160"/>
            <a:ext cx="81792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72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Bucharest  450=450+0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0" name="CustomShape 28"/>
          <p:cNvSpPr/>
          <p:nvPr/>
        </p:nvSpPr>
        <p:spPr>
          <a:xfrm>
            <a:off x="3264120" y="3957840"/>
            <a:ext cx="99180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Craiova  526=366+160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1" name="CustomShape 29"/>
          <p:cNvSpPr/>
          <p:nvPr/>
        </p:nvSpPr>
        <p:spPr>
          <a:xfrm>
            <a:off x="5441760" y="3948480"/>
            <a:ext cx="99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5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553=300+253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2" name="CustomShape 30"/>
          <p:cNvSpPr/>
          <p:nvPr/>
        </p:nvSpPr>
        <p:spPr>
          <a:xfrm>
            <a:off x="4339800" y="464040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Craiova  615=455+160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31"/>
          <p:cNvSpPr/>
          <p:nvPr/>
        </p:nvSpPr>
        <p:spPr>
          <a:xfrm>
            <a:off x="5441760" y="4709160"/>
            <a:ext cx="99180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4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607=414+193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4" name="CustomShape 32"/>
          <p:cNvSpPr/>
          <p:nvPr/>
        </p:nvSpPr>
        <p:spPr>
          <a:xfrm>
            <a:off x="2397600" y="32547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278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Oradea  671=291+380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CustomShape 33"/>
          <p:cNvSpPr/>
          <p:nvPr/>
        </p:nvSpPr>
        <p:spPr>
          <a:xfrm>
            <a:off x="3432240" y="964440"/>
            <a:ext cx="319320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A* Search Example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533520" y="8380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23200" algn="ctr">
              <a:lnSpc>
                <a:spcPts val="2565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Optimality of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∗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</a:rPr>
              <a:t>	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533520" y="1981080"/>
            <a:ext cx="779184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some suboptimal goal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 been generated and is in the queue.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 an unexpanded node on a shortest path to an optimal goal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08" name="Table 3"/>
          <p:cNvGraphicFramePr/>
          <p:nvPr/>
        </p:nvGraphicFramePr>
        <p:xfrm>
          <a:off x="762120" y="5334120"/>
          <a:ext cx="4628880" cy="1310760"/>
        </p:xfrm>
        <a:graphic>
          <a:graphicData uri="http://schemas.openxmlformats.org/drawingml/2006/table">
            <a:tbl>
              <a:tblPr/>
              <a:tblGrid>
                <a:gridCol w="1054440"/>
                <a:gridCol w="864720"/>
                <a:gridCol w="2710080"/>
              </a:tblGrid>
              <a:tr h="1049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i="1" lang="en-US" sz="2050" spc="-35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69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630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i="1" lang="en-US" sz="205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05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69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marL="630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i="1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18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r>
                        <a:rPr b="0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078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lang="en-US" sz="2050" spc="-109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r>
                        <a:rPr b="0" lang="en-US" sz="205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32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r>
                        <a:rPr b="0" lang="en-US" sz="2050" spc="-6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7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marL="3078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2050" spc="-109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55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  </a:t>
                      </a:r>
                      <a:r>
                        <a:rPr b="0" lang="en-US" sz="2050" spc="-60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b="0" lang="en-US" sz="2050" spc="14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66" strike="noStrike">
                          <a:solidFill>
                            <a:srgbClr val="000000"/>
                          </a:solidFill>
                          <a:latin typeface="Arial"/>
                        </a:rPr>
                        <a:t>suboptimal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94560">
                <a:tc>
                  <a:txBody>
                    <a:bodyPr/>
                    <a:p>
                      <a:pPr algn="r">
                        <a:lnSpc>
                          <a:spcPts val="2384"/>
                        </a:lnSpc>
                      </a:pP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≥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63000">
                        <a:lnSpc>
                          <a:spcPts val="2384"/>
                        </a:lnSpc>
                      </a:pPr>
                      <a:r>
                        <a:rPr b="0" i="1" lang="en-US" sz="2050" spc="420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i="1" lang="en-US" sz="2050" spc="-4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lang="en-US" sz="205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185400">
                        <a:lnSpc>
                          <a:spcPts val="2384"/>
                        </a:lnSpc>
                      </a:pPr>
                      <a:r>
                        <a:rPr b="0" lang="en-US" sz="2050" spc="-109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21" strike="noStrike">
                          <a:solidFill>
                            <a:srgbClr val="000000"/>
                          </a:solidFill>
                          <a:latin typeface="Arial"/>
                        </a:rPr>
                        <a:t>h </a:t>
                      </a:r>
                      <a:r>
                        <a:rPr b="0" lang="en-US" sz="2050" spc="-60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b="0" lang="en-US" sz="2050" spc="6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86" strike="noStrike">
                          <a:solidFill>
                            <a:srgbClr val="000000"/>
                          </a:solidFill>
                          <a:latin typeface="Arial"/>
                        </a:rPr>
                        <a:t>admissible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409" name="CustomShape 4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50CD695-2E04-48CD-9908-D711C4D05D0D}" type="slidenum"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533520" y="6705720"/>
            <a:ext cx="82656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Since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&gt; 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will never select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expansion</a:t>
            </a:r>
            <a:endParaRPr b="0" lang="en-US" sz="2050" spc="-1" strike="noStrike">
              <a:latin typeface="Arial"/>
            </a:endParaRPr>
          </a:p>
        </p:txBody>
      </p:sp>
      <p:grpSp>
        <p:nvGrpSpPr>
          <p:cNvPr id="411" name="Group 6"/>
          <p:cNvGrpSpPr/>
          <p:nvPr/>
        </p:nvGrpSpPr>
        <p:grpSpPr>
          <a:xfrm>
            <a:off x="2438280" y="3124080"/>
            <a:ext cx="3916800" cy="1845000"/>
            <a:chOff x="2438280" y="3124080"/>
            <a:chExt cx="3916800" cy="1845000"/>
          </a:xfrm>
        </p:grpSpPr>
        <p:sp>
          <p:nvSpPr>
            <p:cNvPr id="412" name="CustomShape 7"/>
            <p:cNvSpPr/>
            <p:nvPr/>
          </p:nvSpPr>
          <p:spPr>
            <a:xfrm>
              <a:off x="2438280" y="4724280"/>
              <a:ext cx="284760" cy="24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3" name="CustomShape 8"/>
            <p:cNvSpPr/>
            <p:nvPr/>
          </p:nvSpPr>
          <p:spPr>
            <a:xfrm>
              <a:off x="3083040" y="3989160"/>
              <a:ext cx="115560" cy="21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4" name="CustomShape 9"/>
            <p:cNvSpPr/>
            <p:nvPr/>
          </p:nvSpPr>
          <p:spPr>
            <a:xfrm>
              <a:off x="6141960" y="4710240"/>
              <a:ext cx="21312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r>
                <a:rPr b="0" i="1" lang="en-US" sz="1500" spc="-1" strike="noStrike" baseline="-25000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415" name="CustomShape 10"/>
            <p:cNvSpPr/>
            <p:nvPr/>
          </p:nvSpPr>
          <p:spPr>
            <a:xfrm>
              <a:off x="3386880" y="3371760"/>
              <a:ext cx="2310120" cy="399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1"/>
            <p:cNvSpPr/>
            <p:nvPr/>
          </p:nvSpPr>
          <p:spPr>
            <a:xfrm>
              <a:off x="3231000" y="3838680"/>
              <a:ext cx="2860200" cy="1098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2"/>
            <p:cNvSpPr/>
            <p:nvPr/>
          </p:nvSpPr>
          <p:spPr>
            <a:xfrm>
              <a:off x="2664000" y="4759200"/>
              <a:ext cx="172800" cy="172800"/>
            </a:xfrm>
            <a:custGeom>
              <a:avLst/>
              <a:gdLst/>
              <a:ahLst/>
              <a:rect l="l" t="t" r="r" b="b"/>
              <a:pathLst>
                <a:path w="173355" h="173354">
                  <a:moveTo>
                    <a:pt x="153372" y="31859"/>
                  </a:moveTo>
                  <a:lnTo>
                    <a:pt x="153372" y="140885"/>
                  </a:lnTo>
                  <a:lnTo>
                    <a:pt x="156080" y="137382"/>
                  </a:lnTo>
                  <a:lnTo>
                    <a:pt x="171614" y="100382"/>
                  </a:lnTo>
                  <a:lnTo>
                    <a:pt x="172745" y="86372"/>
                  </a:lnTo>
                  <a:lnTo>
                    <a:pt x="172617" y="81633"/>
                  </a:lnTo>
                  <a:lnTo>
                    <a:pt x="160952" y="42779"/>
                  </a:lnTo>
                  <a:lnTo>
                    <a:pt x="153372" y="31859"/>
                  </a:lnTo>
                  <a:close/>
                  <a:moveTo>
                    <a:pt x="86372" y="0"/>
                  </a:moveTo>
                  <a:lnTo>
                    <a:pt x="86372" y="172745"/>
                  </a:lnTo>
                  <a:lnTo>
                    <a:pt x="91111" y="172617"/>
                  </a:lnTo>
                  <a:lnTo>
                    <a:pt x="91111" y="127"/>
                  </a:lnTo>
                  <a:lnTo>
                    <a:pt x="86372" y="0"/>
                  </a:lnTo>
                  <a:close/>
                  <a:moveTo>
                    <a:pt x="0" y="86372"/>
                  </a:moveTo>
                  <a:lnTo>
                    <a:pt x="9640" y="126065"/>
                  </a:lnTo>
                  <a:lnTo>
                    <a:pt x="19372" y="140885"/>
                  </a:lnTo>
                  <a:lnTo>
                    <a:pt x="19372" y="31859"/>
                  </a:lnTo>
                  <a:lnTo>
                    <a:pt x="1992" y="67844"/>
                  </a:lnTo>
                  <a:lnTo>
                    <a:pt x="0" y="86372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3"/>
            <p:cNvSpPr/>
            <p:nvPr/>
          </p:nvSpPr>
          <p:spPr>
            <a:xfrm>
              <a:off x="2664000" y="4759200"/>
              <a:ext cx="172800" cy="172800"/>
            </a:xfrm>
            <a:custGeom>
              <a:avLst/>
              <a:gdLst/>
              <a:ahLst/>
              <a:rect l="l" t="t" r="r" b="b"/>
              <a:pathLst>
                <a:path w="173355" h="173354">
                  <a:moveTo>
                    <a:pt x="172745" y="86372"/>
                  </a:moveTo>
                  <a:lnTo>
                    <a:pt x="163104" y="46679"/>
                  </a:lnTo>
                  <a:lnTo>
                    <a:pt x="137382" y="16665"/>
                  </a:lnTo>
                  <a:lnTo>
                    <a:pt x="100382" y="1130"/>
                  </a:lnTo>
                  <a:lnTo>
                    <a:pt x="86372" y="0"/>
                  </a:lnTo>
                  <a:lnTo>
                    <a:pt x="81633" y="127"/>
                  </a:lnTo>
                  <a:lnTo>
                    <a:pt x="42779" y="11792"/>
                  </a:lnTo>
                  <a:lnTo>
                    <a:pt x="14136" y="39004"/>
                  </a:lnTo>
                  <a:lnTo>
                    <a:pt x="506" y="76961"/>
                  </a:lnTo>
                  <a:lnTo>
                    <a:pt x="0" y="86372"/>
                  </a:lnTo>
                  <a:lnTo>
                    <a:pt x="127" y="91111"/>
                  </a:lnTo>
                  <a:lnTo>
                    <a:pt x="11792" y="129966"/>
                  </a:lnTo>
                  <a:lnTo>
                    <a:pt x="39004" y="158609"/>
                  </a:lnTo>
                  <a:lnTo>
                    <a:pt x="76961" y="172238"/>
                  </a:lnTo>
                  <a:lnTo>
                    <a:pt x="86372" y="172745"/>
                  </a:lnTo>
                  <a:lnTo>
                    <a:pt x="91111" y="172617"/>
                  </a:lnTo>
                  <a:lnTo>
                    <a:pt x="129966" y="160952"/>
                  </a:lnTo>
                  <a:lnTo>
                    <a:pt x="158609" y="133740"/>
                  </a:lnTo>
                  <a:lnTo>
                    <a:pt x="172238" y="95783"/>
                  </a:lnTo>
                  <a:lnTo>
                    <a:pt x="172745" y="86372"/>
                  </a:lnTo>
                </a:path>
              </a:pathLst>
            </a:custGeom>
            <a:noFill/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4"/>
            <p:cNvSpPr/>
            <p:nvPr/>
          </p:nvSpPr>
          <p:spPr>
            <a:xfrm>
              <a:off x="4199400" y="3124080"/>
              <a:ext cx="53136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Start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91400">
              <a:lnSpc>
                <a:spcPts val="2565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</a:rPr>
              <a:t>Optimality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154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236" strike="noStrike" baseline="29000">
                <a:solidFill>
                  <a:srgbClr val="000000"/>
                </a:solidFill>
                <a:latin typeface="Meiryo"/>
              </a:rPr>
              <a:t>∗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33520" y="1752480"/>
            <a:ext cx="702540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Lemma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expands nodes in order of increasing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f-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21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36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2459520" y="3089160"/>
            <a:ext cx="13248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6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171880" y="3569760"/>
            <a:ext cx="1098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5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1655640" y="401904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1708200" y="4932720"/>
            <a:ext cx="1098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5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814480" y="5287680"/>
            <a:ext cx="1098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5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2809080" y="5757840"/>
            <a:ext cx="1404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6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>
            <a:off x="2501640" y="621216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3796200" y="640044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0" name="CustomShape 11"/>
          <p:cNvSpPr/>
          <p:nvPr/>
        </p:nvSpPr>
        <p:spPr>
          <a:xfrm>
            <a:off x="3321360" y="495900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1" name="CustomShape 12"/>
          <p:cNvSpPr/>
          <p:nvPr/>
        </p:nvSpPr>
        <p:spPr>
          <a:xfrm>
            <a:off x="4423320" y="4437000"/>
            <a:ext cx="1098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5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2" name="CustomShape 13"/>
          <p:cNvSpPr/>
          <p:nvPr/>
        </p:nvSpPr>
        <p:spPr>
          <a:xfrm>
            <a:off x="4527720" y="5219640"/>
            <a:ext cx="1173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3" name="CustomShape 14"/>
          <p:cNvSpPr/>
          <p:nvPr/>
        </p:nvSpPr>
        <p:spPr>
          <a:xfrm>
            <a:off x="5169600" y="6567120"/>
            <a:ext cx="13248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6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4" name="CustomShape 15"/>
          <p:cNvSpPr/>
          <p:nvPr/>
        </p:nvSpPr>
        <p:spPr>
          <a:xfrm>
            <a:off x="5504760" y="600336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5" name="CustomShape 16"/>
          <p:cNvSpPr/>
          <p:nvPr/>
        </p:nvSpPr>
        <p:spPr>
          <a:xfrm>
            <a:off x="6031080" y="581040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17"/>
          <p:cNvSpPr/>
          <p:nvPr/>
        </p:nvSpPr>
        <p:spPr>
          <a:xfrm>
            <a:off x="7066440" y="563256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18"/>
          <p:cNvSpPr/>
          <p:nvPr/>
        </p:nvSpPr>
        <p:spPr>
          <a:xfrm>
            <a:off x="7061040" y="6306120"/>
            <a:ext cx="1173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19"/>
          <p:cNvSpPr/>
          <p:nvPr/>
        </p:nvSpPr>
        <p:spPr>
          <a:xfrm>
            <a:off x="6413400" y="4562280"/>
            <a:ext cx="1173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20"/>
          <p:cNvSpPr/>
          <p:nvPr/>
        </p:nvSpPr>
        <p:spPr>
          <a:xfrm>
            <a:off x="6109920" y="3930120"/>
            <a:ext cx="633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7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21"/>
          <p:cNvSpPr/>
          <p:nvPr/>
        </p:nvSpPr>
        <p:spPr>
          <a:xfrm>
            <a:off x="5290200" y="3475800"/>
            <a:ext cx="12492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22"/>
          <p:cNvSpPr/>
          <p:nvPr/>
        </p:nvSpPr>
        <p:spPr>
          <a:xfrm>
            <a:off x="1789920" y="4014360"/>
            <a:ext cx="415080" cy="245520"/>
          </a:xfrm>
          <a:custGeom>
            <a:avLst/>
            <a:gdLst/>
            <a:ahLst/>
            <a:rect l="l" t="t" r="r" b="b"/>
            <a:pathLst>
              <a:path w="415925" h="246379">
                <a:moveTo>
                  <a:pt x="415747" y="122948"/>
                </a:moveTo>
                <a:lnTo>
                  <a:pt x="405861" y="85374"/>
                </a:lnTo>
                <a:lnTo>
                  <a:pt x="381417" y="55241"/>
                </a:lnTo>
                <a:lnTo>
                  <a:pt x="348805" y="32567"/>
                </a:lnTo>
                <a:lnTo>
                  <a:pt x="312792" y="16785"/>
                </a:lnTo>
                <a:lnTo>
                  <a:pt x="271399" y="5846"/>
                </a:lnTo>
                <a:lnTo>
                  <a:pt x="231697" y="798"/>
                </a:lnTo>
                <a:lnTo>
                  <a:pt x="207873" y="0"/>
                </a:lnTo>
                <a:lnTo>
                  <a:pt x="201851" y="50"/>
                </a:lnTo>
                <a:lnTo>
                  <a:pt x="161015" y="3136"/>
                </a:lnTo>
                <a:lnTo>
                  <a:pt x="123052" y="10666"/>
                </a:lnTo>
                <a:lnTo>
                  <a:pt x="84201" y="24114"/>
                </a:lnTo>
                <a:lnTo>
                  <a:pt x="47690" y="44580"/>
                </a:lnTo>
                <a:lnTo>
                  <a:pt x="18035" y="72779"/>
                </a:lnTo>
                <a:lnTo>
                  <a:pt x="1350" y="108857"/>
                </a:lnTo>
                <a:lnTo>
                  <a:pt x="0" y="122948"/>
                </a:lnTo>
                <a:lnTo>
                  <a:pt x="85" y="126510"/>
                </a:lnTo>
                <a:lnTo>
                  <a:pt x="11708" y="163733"/>
                </a:lnTo>
                <a:lnTo>
                  <a:pt x="37490" y="193403"/>
                </a:lnTo>
                <a:lnTo>
                  <a:pt x="71108" y="215543"/>
                </a:lnTo>
                <a:lnTo>
                  <a:pt x="107858" y="230758"/>
                </a:lnTo>
                <a:lnTo>
                  <a:pt x="149841" y="241042"/>
                </a:lnTo>
                <a:lnTo>
                  <a:pt x="189937" y="245446"/>
                </a:lnTo>
                <a:lnTo>
                  <a:pt x="207873" y="245897"/>
                </a:lnTo>
                <a:lnTo>
                  <a:pt x="213895" y="245846"/>
                </a:lnTo>
                <a:lnTo>
                  <a:pt x="254731" y="242761"/>
                </a:lnTo>
                <a:lnTo>
                  <a:pt x="292694" y="235230"/>
                </a:lnTo>
                <a:lnTo>
                  <a:pt x="331545" y="221782"/>
                </a:lnTo>
                <a:lnTo>
                  <a:pt x="368056" y="201316"/>
                </a:lnTo>
                <a:lnTo>
                  <a:pt x="397712" y="173117"/>
                </a:lnTo>
                <a:lnTo>
                  <a:pt x="414396" y="137040"/>
                </a:lnTo>
                <a:lnTo>
                  <a:pt x="415747" y="122948"/>
                </a:lnTo>
                <a:close/>
              </a:path>
            </a:pathLst>
          </a:custGeom>
          <a:noFill/>
          <a:ln cap="rnd" w="1980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3"/>
          <p:cNvSpPr/>
          <p:nvPr/>
        </p:nvSpPr>
        <p:spPr>
          <a:xfrm>
            <a:off x="2083680" y="4250520"/>
            <a:ext cx="22032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7" strike="noStrike">
                <a:solidFill>
                  <a:srgbClr val="000000"/>
                </a:solidFill>
                <a:latin typeface="Times New Roman"/>
                <a:ea typeface="DejaVu Sans"/>
              </a:rPr>
              <a:t>380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3" name="CustomShape 24"/>
          <p:cNvSpPr/>
          <p:nvPr/>
        </p:nvSpPr>
        <p:spPr>
          <a:xfrm>
            <a:off x="2891880" y="4735080"/>
            <a:ext cx="22032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7" strike="noStrike">
                <a:solidFill>
                  <a:srgbClr val="000000"/>
                </a:solidFill>
                <a:latin typeface="Times New Roman"/>
                <a:ea typeface="DejaVu Sans"/>
              </a:rPr>
              <a:t>400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4" name="CustomShape 25"/>
          <p:cNvSpPr/>
          <p:nvPr/>
        </p:nvSpPr>
        <p:spPr>
          <a:xfrm>
            <a:off x="4542840" y="6100200"/>
            <a:ext cx="22032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7" strike="noStrike">
                <a:solidFill>
                  <a:srgbClr val="000000"/>
                </a:solidFill>
                <a:latin typeface="Times New Roman"/>
                <a:ea typeface="DejaVu Sans"/>
              </a:rPr>
              <a:t>420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5" name="CustomShape 26"/>
          <p:cNvSpPr/>
          <p:nvPr/>
        </p:nvSpPr>
        <p:spPr>
          <a:xfrm>
            <a:off x="2089800" y="3216960"/>
            <a:ext cx="256320" cy="429840"/>
          </a:xfrm>
          <a:custGeom>
            <a:avLst/>
            <a:gdLst/>
            <a:ahLst/>
            <a:rect l="l" t="t" r="r" b="b"/>
            <a:pathLst>
              <a:path w="257175" h="430529">
                <a:moveTo>
                  <a:pt x="257124" y="0"/>
                </a:moveTo>
                <a:lnTo>
                  <a:pt x="0" y="43030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7"/>
          <p:cNvSpPr/>
          <p:nvPr/>
        </p:nvSpPr>
        <p:spPr>
          <a:xfrm>
            <a:off x="1895400" y="3668400"/>
            <a:ext cx="172800" cy="408960"/>
          </a:xfrm>
          <a:custGeom>
            <a:avLst/>
            <a:gdLst/>
            <a:ahLst/>
            <a:rect l="l" t="t" r="r" b="b"/>
            <a:pathLst>
              <a:path w="173355" h="409575">
                <a:moveTo>
                  <a:pt x="173177" y="0"/>
                </a:moveTo>
                <a:lnTo>
                  <a:pt x="0" y="40930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8"/>
          <p:cNvSpPr/>
          <p:nvPr/>
        </p:nvSpPr>
        <p:spPr>
          <a:xfrm>
            <a:off x="1890360" y="4165200"/>
            <a:ext cx="360" cy="809640"/>
          </a:xfrm>
          <a:custGeom>
            <a:avLst/>
            <a:gdLst/>
            <a:ahLst/>
            <a:rect l="l" t="t" r="r" b="b"/>
            <a:pathLst>
              <a:path w="0" h="810260">
                <a:moveTo>
                  <a:pt x="0" y="809865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9"/>
          <p:cNvSpPr/>
          <p:nvPr/>
        </p:nvSpPr>
        <p:spPr>
          <a:xfrm>
            <a:off x="1927080" y="5037840"/>
            <a:ext cx="786600" cy="340920"/>
          </a:xfrm>
          <a:custGeom>
            <a:avLst/>
            <a:gdLst/>
            <a:ahLst/>
            <a:rect l="l" t="t" r="r" b="b"/>
            <a:pathLst>
              <a:path w="787400" h="341629">
                <a:moveTo>
                  <a:pt x="0" y="0"/>
                </a:moveTo>
                <a:lnTo>
                  <a:pt x="787133" y="341096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0"/>
          <p:cNvSpPr/>
          <p:nvPr/>
        </p:nvSpPr>
        <p:spPr>
          <a:xfrm>
            <a:off x="2714040" y="5429160"/>
            <a:ext cx="360" cy="365040"/>
          </a:xfrm>
          <a:custGeom>
            <a:avLst/>
            <a:gdLst/>
            <a:ahLst/>
            <a:rect l="l" t="t" r="r" b="b"/>
            <a:pathLst>
              <a:path w="0" h="365760">
                <a:moveTo>
                  <a:pt x="0" y="365428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1"/>
          <p:cNvSpPr/>
          <p:nvPr/>
        </p:nvSpPr>
        <p:spPr>
          <a:xfrm>
            <a:off x="2719440" y="5866920"/>
            <a:ext cx="360" cy="381600"/>
          </a:xfrm>
          <a:custGeom>
            <a:avLst/>
            <a:gdLst/>
            <a:ahLst/>
            <a:rect l="l" t="t" r="r" b="b"/>
            <a:pathLst>
              <a:path w="0" h="382270">
                <a:moveTo>
                  <a:pt x="0" y="382002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2"/>
          <p:cNvSpPr/>
          <p:nvPr/>
        </p:nvSpPr>
        <p:spPr>
          <a:xfrm>
            <a:off x="2735280" y="6307920"/>
            <a:ext cx="965160" cy="141480"/>
          </a:xfrm>
          <a:custGeom>
            <a:avLst/>
            <a:gdLst/>
            <a:ahLst/>
            <a:rect l="l" t="t" r="r" b="b"/>
            <a:pathLst>
              <a:path w="965835" h="142239">
                <a:moveTo>
                  <a:pt x="0" y="0"/>
                </a:moveTo>
                <a:lnTo>
                  <a:pt x="965555" y="14168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3"/>
          <p:cNvSpPr/>
          <p:nvPr/>
        </p:nvSpPr>
        <p:spPr>
          <a:xfrm>
            <a:off x="3532680" y="5053680"/>
            <a:ext cx="188640" cy="1405800"/>
          </a:xfrm>
          <a:custGeom>
            <a:avLst/>
            <a:gdLst/>
            <a:ahLst/>
            <a:rect l="l" t="t" r="r" b="b"/>
            <a:pathLst>
              <a:path w="189229" h="1406525">
                <a:moveTo>
                  <a:pt x="188912" y="1406347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4"/>
          <p:cNvSpPr/>
          <p:nvPr/>
        </p:nvSpPr>
        <p:spPr>
          <a:xfrm>
            <a:off x="3270600" y="4513320"/>
            <a:ext cx="251280" cy="477360"/>
          </a:xfrm>
          <a:custGeom>
            <a:avLst/>
            <a:gdLst/>
            <a:ahLst/>
            <a:rect l="l" t="t" r="r" b="b"/>
            <a:pathLst>
              <a:path w="252095" h="478154">
                <a:moveTo>
                  <a:pt x="251879" y="477532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5"/>
          <p:cNvSpPr/>
          <p:nvPr/>
        </p:nvSpPr>
        <p:spPr>
          <a:xfrm>
            <a:off x="3242520" y="4237920"/>
            <a:ext cx="1173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5" name="CustomShape 36"/>
          <p:cNvSpPr/>
          <p:nvPr/>
        </p:nvSpPr>
        <p:spPr>
          <a:xfrm>
            <a:off x="2373120" y="3216960"/>
            <a:ext cx="881280" cy="1243080"/>
          </a:xfrm>
          <a:custGeom>
            <a:avLst/>
            <a:gdLst/>
            <a:ahLst/>
            <a:rect l="l" t="t" r="r" b="b"/>
            <a:pathLst>
              <a:path w="882014" h="1243964">
                <a:moveTo>
                  <a:pt x="881595" y="1243685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7"/>
          <p:cNvSpPr/>
          <p:nvPr/>
        </p:nvSpPr>
        <p:spPr>
          <a:xfrm>
            <a:off x="1906200" y="4109040"/>
            <a:ext cx="1348200" cy="356040"/>
          </a:xfrm>
          <a:custGeom>
            <a:avLst/>
            <a:gdLst/>
            <a:ahLst/>
            <a:rect l="l" t="t" r="r" b="b"/>
            <a:pathLst>
              <a:path w="1348739" h="356870">
                <a:moveTo>
                  <a:pt x="0" y="0"/>
                </a:moveTo>
                <a:lnTo>
                  <a:pt x="1348625" y="35683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38"/>
          <p:cNvSpPr/>
          <p:nvPr/>
        </p:nvSpPr>
        <p:spPr>
          <a:xfrm>
            <a:off x="3265200" y="4460760"/>
            <a:ext cx="1054800" cy="99720"/>
          </a:xfrm>
          <a:custGeom>
            <a:avLst/>
            <a:gdLst/>
            <a:ahLst/>
            <a:rect l="l" t="t" r="r" b="b"/>
            <a:pathLst>
              <a:path w="1055370" h="100329">
                <a:moveTo>
                  <a:pt x="0" y="0"/>
                </a:moveTo>
                <a:lnTo>
                  <a:pt x="1054773" y="9970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39"/>
          <p:cNvSpPr/>
          <p:nvPr/>
        </p:nvSpPr>
        <p:spPr>
          <a:xfrm>
            <a:off x="3553920" y="5011560"/>
            <a:ext cx="944280" cy="450720"/>
          </a:xfrm>
          <a:custGeom>
            <a:avLst/>
            <a:gdLst/>
            <a:ahLst/>
            <a:rect l="l" t="t" r="r" b="b"/>
            <a:pathLst>
              <a:path w="944879" h="451485">
                <a:moveTo>
                  <a:pt x="0" y="0"/>
                </a:moveTo>
                <a:lnTo>
                  <a:pt x="944562" y="451294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0"/>
          <p:cNvSpPr/>
          <p:nvPr/>
        </p:nvSpPr>
        <p:spPr>
          <a:xfrm>
            <a:off x="3721680" y="5473440"/>
            <a:ext cx="797400" cy="996840"/>
          </a:xfrm>
          <a:custGeom>
            <a:avLst/>
            <a:gdLst/>
            <a:ahLst/>
            <a:rect l="l" t="t" r="r" b="b"/>
            <a:pathLst>
              <a:path w="798195" h="997585">
                <a:moveTo>
                  <a:pt x="0" y="997038"/>
                </a:moveTo>
                <a:lnTo>
                  <a:pt x="79763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1"/>
          <p:cNvSpPr/>
          <p:nvPr/>
        </p:nvSpPr>
        <p:spPr>
          <a:xfrm>
            <a:off x="4545720" y="5483880"/>
            <a:ext cx="881280" cy="524520"/>
          </a:xfrm>
          <a:custGeom>
            <a:avLst/>
            <a:gdLst/>
            <a:ahLst/>
            <a:rect l="l" t="t" r="r" b="b"/>
            <a:pathLst>
              <a:path w="882014" h="525145">
                <a:moveTo>
                  <a:pt x="0" y="0"/>
                </a:moveTo>
                <a:lnTo>
                  <a:pt x="881595" y="524764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2"/>
          <p:cNvSpPr/>
          <p:nvPr/>
        </p:nvSpPr>
        <p:spPr>
          <a:xfrm>
            <a:off x="4356720" y="4555080"/>
            <a:ext cx="1080720" cy="1447560"/>
          </a:xfrm>
          <a:custGeom>
            <a:avLst/>
            <a:gdLst/>
            <a:ahLst/>
            <a:rect l="l" t="t" r="r" b="b"/>
            <a:pathLst>
              <a:path w="1081404" h="1448435">
                <a:moveTo>
                  <a:pt x="1080998" y="1448333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3"/>
          <p:cNvSpPr/>
          <p:nvPr/>
        </p:nvSpPr>
        <p:spPr>
          <a:xfrm>
            <a:off x="5065200" y="6024600"/>
            <a:ext cx="361800" cy="624240"/>
          </a:xfrm>
          <a:custGeom>
            <a:avLst/>
            <a:gdLst/>
            <a:ahLst/>
            <a:rect l="l" t="t" r="r" b="b"/>
            <a:pathLst>
              <a:path w="362585" h="624840">
                <a:moveTo>
                  <a:pt x="362077" y="0"/>
                </a:moveTo>
                <a:lnTo>
                  <a:pt x="0" y="624465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4"/>
          <p:cNvSpPr/>
          <p:nvPr/>
        </p:nvSpPr>
        <p:spPr>
          <a:xfrm>
            <a:off x="5432400" y="5756760"/>
            <a:ext cx="608400" cy="251280"/>
          </a:xfrm>
          <a:custGeom>
            <a:avLst/>
            <a:gdLst/>
            <a:ahLst/>
            <a:rect l="l" t="t" r="r" b="b"/>
            <a:pathLst>
              <a:path w="608964" h="252095">
                <a:moveTo>
                  <a:pt x="0" y="251891"/>
                </a:moveTo>
                <a:lnTo>
                  <a:pt x="608723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5"/>
          <p:cNvSpPr/>
          <p:nvPr/>
        </p:nvSpPr>
        <p:spPr>
          <a:xfrm>
            <a:off x="6114600" y="5741280"/>
            <a:ext cx="817200" cy="360"/>
          </a:xfrm>
          <a:custGeom>
            <a:avLst/>
            <a:gdLst/>
            <a:ahLst/>
            <a:rect l="l" t="t" r="r" b="b"/>
            <a:pathLst>
              <a:path w="817879" h="0">
                <a:moveTo>
                  <a:pt x="0" y="0"/>
                </a:moveTo>
                <a:lnTo>
                  <a:pt x="81779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6"/>
          <p:cNvSpPr/>
          <p:nvPr/>
        </p:nvSpPr>
        <p:spPr>
          <a:xfrm>
            <a:off x="6980400" y="5762160"/>
            <a:ext cx="267120" cy="608400"/>
          </a:xfrm>
          <a:custGeom>
            <a:avLst/>
            <a:gdLst/>
            <a:ahLst/>
            <a:rect l="l" t="t" r="r" b="b"/>
            <a:pathLst>
              <a:path w="267970" h="608964">
                <a:moveTo>
                  <a:pt x="0" y="0"/>
                </a:moveTo>
                <a:lnTo>
                  <a:pt x="267627" y="60871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7"/>
          <p:cNvSpPr/>
          <p:nvPr/>
        </p:nvSpPr>
        <p:spPr>
          <a:xfrm>
            <a:off x="6067440" y="4670640"/>
            <a:ext cx="550440" cy="1054800"/>
          </a:xfrm>
          <a:custGeom>
            <a:avLst/>
            <a:gdLst/>
            <a:ahLst/>
            <a:rect l="l" t="t" r="r" b="b"/>
            <a:pathLst>
              <a:path w="551179" h="1055370">
                <a:moveTo>
                  <a:pt x="0" y="1054760"/>
                </a:moveTo>
                <a:lnTo>
                  <a:pt x="550989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8"/>
          <p:cNvSpPr/>
          <p:nvPr/>
        </p:nvSpPr>
        <p:spPr>
          <a:xfrm>
            <a:off x="6256440" y="3941280"/>
            <a:ext cx="356040" cy="691920"/>
          </a:xfrm>
          <a:custGeom>
            <a:avLst/>
            <a:gdLst/>
            <a:ahLst/>
            <a:rect l="l" t="t" r="r" b="b"/>
            <a:pathLst>
              <a:path w="356870" h="692785">
                <a:moveTo>
                  <a:pt x="356831" y="692683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9"/>
          <p:cNvSpPr/>
          <p:nvPr/>
        </p:nvSpPr>
        <p:spPr>
          <a:xfrm>
            <a:off x="5547960" y="3563280"/>
            <a:ext cx="681840" cy="356040"/>
          </a:xfrm>
          <a:custGeom>
            <a:avLst/>
            <a:gdLst/>
            <a:ahLst/>
            <a:rect l="l" t="t" r="r" b="b"/>
            <a:pathLst>
              <a:path w="682625" h="356870">
                <a:moveTo>
                  <a:pt x="682193" y="356831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50"/>
          <p:cNvSpPr/>
          <p:nvPr/>
        </p:nvSpPr>
        <p:spPr>
          <a:xfrm>
            <a:off x="1855800" y="406620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1"/>
          <p:cNvSpPr/>
          <p:nvPr/>
        </p:nvSpPr>
        <p:spPr>
          <a:xfrm>
            <a:off x="1855800" y="406620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2"/>
          <p:cNvSpPr/>
          <p:nvPr/>
        </p:nvSpPr>
        <p:spPr>
          <a:xfrm>
            <a:off x="1855800" y="497484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3"/>
          <p:cNvSpPr/>
          <p:nvPr/>
        </p:nvSpPr>
        <p:spPr>
          <a:xfrm>
            <a:off x="1855800" y="497484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4"/>
          <p:cNvSpPr/>
          <p:nvPr/>
        </p:nvSpPr>
        <p:spPr>
          <a:xfrm>
            <a:off x="2665800" y="534060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5"/>
          <p:cNvSpPr/>
          <p:nvPr/>
        </p:nvSpPr>
        <p:spPr>
          <a:xfrm>
            <a:off x="2665800" y="534060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56"/>
          <p:cNvSpPr/>
          <p:nvPr/>
        </p:nvSpPr>
        <p:spPr>
          <a:xfrm>
            <a:off x="2665800" y="579492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57"/>
          <p:cNvSpPr/>
          <p:nvPr/>
        </p:nvSpPr>
        <p:spPr>
          <a:xfrm>
            <a:off x="2665800" y="579492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58"/>
          <p:cNvSpPr/>
          <p:nvPr/>
        </p:nvSpPr>
        <p:spPr>
          <a:xfrm>
            <a:off x="2665800" y="624888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59"/>
          <p:cNvSpPr/>
          <p:nvPr/>
        </p:nvSpPr>
        <p:spPr>
          <a:xfrm>
            <a:off x="2665800" y="624888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60"/>
          <p:cNvSpPr/>
          <p:nvPr/>
        </p:nvSpPr>
        <p:spPr>
          <a:xfrm>
            <a:off x="3673080" y="64267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61"/>
          <p:cNvSpPr/>
          <p:nvPr/>
        </p:nvSpPr>
        <p:spPr>
          <a:xfrm>
            <a:off x="3673080" y="64267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2"/>
          <p:cNvSpPr/>
          <p:nvPr/>
        </p:nvSpPr>
        <p:spPr>
          <a:xfrm>
            <a:off x="3485520" y="497484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3"/>
          <p:cNvSpPr/>
          <p:nvPr/>
        </p:nvSpPr>
        <p:spPr>
          <a:xfrm>
            <a:off x="3485520" y="497484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4"/>
          <p:cNvSpPr/>
          <p:nvPr/>
        </p:nvSpPr>
        <p:spPr>
          <a:xfrm>
            <a:off x="3218760" y="443196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65"/>
          <p:cNvSpPr/>
          <p:nvPr/>
        </p:nvSpPr>
        <p:spPr>
          <a:xfrm>
            <a:off x="3218760" y="443196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66"/>
          <p:cNvSpPr/>
          <p:nvPr/>
        </p:nvSpPr>
        <p:spPr>
          <a:xfrm>
            <a:off x="2033640" y="361188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67"/>
          <p:cNvSpPr/>
          <p:nvPr/>
        </p:nvSpPr>
        <p:spPr>
          <a:xfrm>
            <a:off x="2033640" y="361188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68"/>
          <p:cNvSpPr/>
          <p:nvPr/>
        </p:nvSpPr>
        <p:spPr>
          <a:xfrm>
            <a:off x="2310120" y="315756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69"/>
          <p:cNvSpPr/>
          <p:nvPr/>
        </p:nvSpPr>
        <p:spPr>
          <a:xfrm>
            <a:off x="2310120" y="315756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70"/>
          <p:cNvSpPr/>
          <p:nvPr/>
        </p:nvSpPr>
        <p:spPr>
          <a:xfrm>
            <a:off x="4305240" y="45205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71"/>
          <p:cNvSpPr/>
          <p:nvPr/>
        </p:nvSpPr>
        <p:spPr>
          <a:xfrm>
            <a:off x="4305240" y="45205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72"/>
          <p:cNvSpPr/>
          <p:nvPr/>
        </p:nvSpPr>
        <p:spPr>
          <a:xfrm>
            <a:off x="4483080" y="542916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73"/>
          <p:cNvSpPr/>
          <p:nvPr/>
        </p:nvSpPr>
        <p:spPr>
          <a:xfrm>
            <a:off x="4483080" y="542916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74"/>
          <p:cNvSpPr/>
          <p:nvPr/>
        </p:nvSpPr>
        <p:spPr>
          <a:xfrm>
            <a:off x="5391720" y="597240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75"/>
          <p:cNvSpPr/>
          <p:nvPr/>
        </p:nvSpPr>
        <p:spPr>
          <a:xfrm>
            <a:off x="5391720" y="597240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76"/>
          <p:cNvSpPr/>
          <p:nvPr/>
        </p:nvSpPr>
        <p:spPr>
          <a:xfrm>
            <a:off x="5026320" y="661464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77"/>
          <p:cNvSpPr/>
          <p:nvPr/>
        </p:nvSpPr>
        <p:spPr>
          <a:xfrm>
            <a:off x="5026320" y="661464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78"/>
          <p:cNvSpPr/>
          <p:nvPr/>
        </p:nvSpPr>
        <p:spPr>
          <a:xfrm>
            <a:off x="6023880" y="570600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79"/>
          <p:cNvSpPr/>
          <p:nvPr/>
        </p:nvSpPr>
        <p:spPr>
          <a:xfrm>
            <a:off x="6023880" y="5706000"/>
            <a:ext cx="98280" cy="8820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0"/>
          <p:cNvSpPr/>
          <p:nvPr/>
        </p:nvSpPr>
        <p:spPr>
          <a:xfrm>
            <a:off x="6932520" y="570600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1"/>
          <p:cNvSpPr/>
          <p:nvPr/>
        </p:nvSpPr>
        <p:spPr>
          <a:xfrm>
            <a:off x="6932520" y="570600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2"/>
          <p:cNvSpPr/>
          <p:nvPr/>
        </p:nvSpPr>
        <p:spPr>
          <a:xfrm>
            <a:off x="7209000" y="633780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83"/>
          <p:cNvSpPr/>
          <p:nvPr/>
        </p:nvSpPr>
        <p:spPr>
          <a:xfrm>
            <a:off x="7209000" y="633780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4"/>
          <p:cNvSpPr/>
          <p:nvPr/>
        </p:nvSpPr>
        <p:spPr>
          <a:xfrm>
            <a:off x="6576840" y="460944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85"/>
          <p:cNvSpPr/>
          <p:nvPr/>
        </p:nvSpPr>
        <p:spPr>
          <a:xfrm>
            <a:off x="6576840" y="4609440"/>
            <a:ext cx="88200" cy="9828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86"/>
          <p:cNvSpPr/>
          <p:nvPr/>
        </p:nvSpPr>
        <p:spPr>
          <a:xfrm>
            <a:off x="6211440" y="38887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87"/>
          <p:cNvSpPr/>
          <p:nvPr/>
        </p:nvSpPr>
        <p:spPr>
          <a:xfrm>
            <a:off x="6211440" y="38887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88"/>
          <p:cNvSpPr/>
          <p:nvPr/>
        </p:nvSpPr>
        <p:spPr>
          <a:xfrm>
            <a:off x="5480640" y="35233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89"/>
          <p:cNvSpPr/>
          <p:nvPr/>
        </p:nvSpPr>
        <p:spPr>
          <a:xfrm>
            <a:off x="5480640" y="3523320"/>
            <a:ext cx="88200" cy="8820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90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88C6CFD-591D-4F0F-9B71-ACF8FBA399CB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9520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2500" spc="20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154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100" spc="236" strike="noStrike" baseline="29000">
                <a:solidFill>
                  <a:srgbClr val="000000"/>
                </a:solidFill>
                <a:latin typeface="Meiryo"/>
              </a:rPr>
              <a:t>∗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685800" y="1676520"/>
            <a:ext cx="8457480" cy="47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expands all nodes with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&lt; C</a:t>
            </a:r>
            <a:r>
              <a:rPr b="0" i="1" lang="en-US" sz="2100" spc="-1" strike="noStrike" baseline="29000">
                <a:solidFill>
                  <a:srgbClr val="990099"/>
                </a:solidFill>
                <a:latin typeface="Meiryo"/>
                <a:ea typeface="DejaVu Sans"/>
              </a:rPr>
              <a:t>∗</a:t>
            </a:r>
            <a:endParaRPr b="0" lang="en-US" sz="2100" spc="-1" strike="noStrike">
              <a:latin typeface="Arial"/>
            </a:endParaRPr>
          </a:p>
          <a:p>
            <a:pPr marL="630360" indent="-3423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expands some nodes with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i="1" lang="en-US" sz="1800" spc="-1" strike="noStrike" baseline="29000">
                <a:solidFill>
                  <a:srgbClr val="990099"/>
                </a:solidFill>
                <a:latin typeface="Meiryo"/>
                <a:ea typeface="DejaVu Sans"/>
              </a:rPr>
              <a:t>∗</a:t>
            </a:r>
            <a:endParaRPr b="0" lang="en-US" sz="1800" spc="-1" strike="noStrike">
              <a:latin typeface="Arial"/>
            </a:endParaRPr>
          </a:p>
          <a:p>
            <a:pPr marL="630360" indent="-342360">
              <a:lnSpc>
                <a:spcPct val="100000"/>
              </a:lnSpc>
              <a:spcBef>
                <a:spcPts val="2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expands no nodes with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&gt; C</a:t>
            </a:r>
            <a:r>
              <a:rPr b="0" i="1" lang="en-US" sz="1800" spc="-1" strike="noStrike" baseline="29000">
                <a:solidFill>
                  <a:srgbClr val="990099"/>
                </a:solidFill>
                <a:latin typeface="Meiryo"/>
                <a:ea typeface="DejaVu Sans"/>
              </a:rPr>
              <a:t>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9E04B25-8CFC-42F6-90D3-FA71654D6D52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47040">
              <a:lnSpc>
                <a:spcPts val="240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Admissible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</a:rPr>
              <a:t>heuristics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496440" y="1606680"/>
            <a:ext cx="6328440" cy="13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75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lang="en-US" sz="2050" spc="-109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en-US" sz="2050" spc="-120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05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14" strike="noStrike">
                <a:solidFill>
                  <a:srgbClr val="000000"/>
                </a:solidFill>
                <a:latin typeface="Arial"/>
                <a:ea typeface="DejaVu Sans"/>
              </a:rPr>
              <a:t>8-puzzle: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i="1" lang="en-US" sz="1800" spc="2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32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1800" spc="2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2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2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lang="en-US" sz="1800" spc="-140" strike="noStrike">
                <a:solidFill>
                  <a:srgbClr val="000000"/>
                </a:solidFill>
                <a:latin typeface="Arial"/>
                <a:ea typeface="DejaVu Sans"/>
              </a:rPr>
              <a:t>number </a:t>
            </a:r>
            <a:r>
              <a:rPr b="0" lang="en-U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1800" spc="-120" strike="noStrike">
                <a:solidFill>
                  <a:srgbClr val="000000"/>
                </a:solidFill>
                <a:latin typeface="Arial"/>
                <a:ea typeface="DejaVu Sans"/>
              </a:rPr>
              <a:t>misplaced</a:t>
            </a:r>
            <a:r>
              <a:rPr b="0" lang="en-US" sz="1800" spc="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86" strike="noStrike">
                <a:solidFill>
                  <a:srgbClr val="000000"/>
                </a:solidFill>
                <a:latin typeface="Arial"/>
                <a:ea typeface="DejaVu Sans"/>
              </a:rPr>
              <a:t>tiles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i="1" lang="en-US" sz="1800" spc="-7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-9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1800" spc="-7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7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lang="en-US" sz="1800" spc="-55" strike="noStrike">
                <a:solidFill>
                  <a:srgbClr val="000000"/>
                </a:solidFill>
                <a:latin typeface="Arial"/>
                <a:ea typeface="DejaVu Sans"/>
              </a:rPr>
              <a:t>total </a:t>
            </a:r>
            <a:r>
              <a:rPr b="0" lang="en-US" sz="1800" spc="-80" strike="noStrike">
                <a:solidFill>
                  <a:srgbClr val="00007e"/>
                </a:solidFill>
                <a:latin typeface="Arial"/>
                <a:ea typeface="DejaVu Sans"/>
              </a:rPr>
              <a:t>Manhattan</a:t>
            </a:r>
            <a:r>
              <a:rPr b="0" lang="en-US" sz="1800" spc="21" strike="noStrike">
                <a:solidFill>
                  <a:srgbClr val="00007e"/>
                </a:solidFill>
                <a:latin typeface="Arial"/>
                <a:ea typeface="DejaVu Sans"/>
              </a:rPr>
              <a:t> </a:t>
            </a:r>
            <a:r>
              <a:rPr b="0" lang="en-US" sz="1800" spc="-109" strike="noStrike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endParaRPr b="0" lang="en-US" sz="1800" spc="-1" strike="noStrike">
              <a:latin typeface="Arial"/>
            </a:endParaRPr>
          </a:p>
          <a:p>
            <a:pPr marL="743760">
              <a:lnSpc>
                <a:spcPct val="100000"/>
              </a:lnSpc>
              <a:spcBef>
                <a:spcPts val="20"/>
              </a:spcBef>
            </a:pPr>
            <a:r>
              <a:rPr b="0" lang="en-US" sz="1800" spc="-86" strike="noStrike">
                <a:solidFill>
                  <a:srgbClr val="000000"/>
                </a:solidFill>
                <a:latin typeface="Arial"/>
                <a:ea typeface="DejaVu Sans"/>
              </a:rPr>
              <a:t>(i.e., </a:t>
            </a:r>
            <a:r>
              <a:rPr b="0" lang="en-US" sz="1800" spc="-126" strike="noStrike">
                <a:solidFill>
                  <a:srgbClr val="000000"/>
                </a:solidFill>
                <a:latin typeface="Arial"/>
                <a:ea typeface="DejaVu Sans"/>
              </a:rPr>
              <a:t>no.  </a:t>
            </a:r>
            <a:r>
              <a:rPr b="0" lang="en-U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1800" spc="-154" strike="noStrike">
                <a:solidFill>
                  <a:srgbClr val="000000"/>
                </a:solidFill>
                <a:latin typeface="Arial"/>
                <a:ea typeface="DejaVu Sans"/>
              </a:rPr>
              <a:t>squares </a:t>
            </a:r>
            <a:r>
              <a:rPr b="0" lang="en-US" sz="1800" spc="-120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en-US" sz="1800" spc="-140" strike="noStrike">
                <a:solidFill>
                  <a:srgbClr val="000000"/>
                </a:solidFill>
                <a:latin typeface="Arial"/>
                <a:ea typeface="DejaVu Sans"/>
              </a:rPr>
              <a:t>desired </a:t>
            </a:r>
            <a:r>
              <a:rPr b="0" lang="en-U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location </a:t>
            </a:r>
            <a:r>
              <a:rPr b="0" lang="en-U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1800" spc="-145" strike="noStrike">
                <a:solidFill>
                  <a:srgbClr val="000000"/>
                </a:solidFill>
                <a:latin typeface="Arial"/>
                <a:ea typeface="DejaVu Sans"/>
              </a:rPr>
              <a:t>each </a:t>
            </a:r>
            <a:r>
              <a:rPr b="0" lang="en-US" sz="1800" spc="26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000000"/>
                </a:solidFill>
                <a:latin typeface="Arial"/>
                <a:ea typeface="DejaVu Sans"/>
              </a:rPr>
              <a:t>tile)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23478D2-8C83-4AD6-A509-2E8A72BD8127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18760" y="5943600"/>
            <a:ext cx="11660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320">
              <a:lnSpc>
                <a:spcPct val="100000"/>
              </a:lnSpc>
              <a:spcBef>
                <a:spcPts val="910"/>
              </a:spcBef>
            </a:pPr>
            <a:r>
              <a:rPr b="0" i="1" lang="en-US" sz="1800" spc="7" strike="noStrike">
                <a:solidFill>
                  <a:srgbClr val="ff00ff"/>
                </a:solidFill>
                <a:latin typeface="Arial"/>
                <a:ea typeface="DejaVu Sans"/>
              </a:rPr>
              <a:t>h</a:t>
            </a:r>
            <a:r>
              <a:rPr b="0" lang="en-US" sz="1800" spc="9" strike="noStrike" baseline="-11000">
                <a:solidFill>
                  <a:srgbClr val="ff00ff"/>
                </a:solidFill>
                <a:latin typeface="Georgia"/>
                <a:ea typeface="DejaVu Sans"/>
              </a:rPr>
              <a:t>1</a:t>
            </a:r>
            <a:r>
              <a:rPr b="0" lang="en-US" sz="1800" spc="7" strike="noStrike">
                <a:solidFill>
                  <a:srgbClr val="ff00ff"/>
                </a:solidFill>
                <a:latin typeface="Arial"/>
                <a:ea typeface="DejaVu Sans"/>
              </a:rPr>
              <a:t>(</a:t>
            </a:r>
            <a:r>
              <a:rPr b="0" i="1" lang="en-US" sz="1800" spc="7" strike="noStrike">
                <a:solidFill>
                  <a:srgbClr val="ff00ff"/>
                </a:solidFill>
                <a:latin typeface="Arial"/>
                <a:ea typeface="DejaVu Sans"/>
              </a:rPr>
              <a:t>S</a:t>
            </a:r>
            <a:r>
              <a:rPr b="0" lang="en-US" sz="1800" spc="7" strike="noStrike">
                <a:solidFill>
                  <a:srgbClr val="ff00ff"/>
                </a:solidFill>
                <a:latin typeface="Arial"/>
                <a:ea typeface="DejaVu Sans"/>
              </a:rPr>
              <a:t>)</a:t>
            </a:r>
            <a:r>
              <a:rPr b="0" lang="en-US" sz="1800" spc="-80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ff00ff"/>
                </a:solidFill>
                <a:latin typeface="Arial"/>
                <a:ea typeface="DejaVu Sans"/>
              </a:rPr>
              <a:t>=??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519840" y="6553080"/>
            <a:ext cx="11584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320">
              <a:lnSpc>
                <a:spcPts val="2194"/>
              </a:lnSpc>
            </a:pPr>
            <a:r>
              <a:rPr b="0" i="1" lang="en-US" sz="1800" spc="-21" strike="noStrike">
                <a:solidFill>
                  <a:srgbClr val="ff00ff"/>
                </a:solidFill>
                <a:latin typeface="Arial"/>
                <a:ea typeface="DejaVu Sans"/>
              </a:rPr>
              <a:t>h</a:t>
            </a:r>
            <a:r>
              <a:rPr b="0" lang="en-US" sz="1800" spc="-32" strike="noStrike" baseline="-11000">
                <a:solidFill>
                  <a:srgbClr val="ff00ff"/>
                </a:solidFill>
                <a:latin typeface="Georgia"/>
                <a:ea typeface="DejaVu Sans"/>
              </a:rPr>
              <a:t>2</a:t>
            </a:r>
            <a:r>
              <a:rPr b="0" lang="en-US" sz="1800" spc="-21" strike="noStrike">
                <a:solidFill>
                  <a:srgbClr val="ff00ff"/>
                </a:solidFill>
                <a:latin typeface="Arial"/>
                <a:ea typeface="DejaVu Sans"/>
              </a:rPr>
              <a:t>(</a:t>
            </a:r>
            <a:r>
              <a:rPr b="0" i="1" lang="en-US" sz="1800" spc="-21" strike="noStrike">
                <a:solidFill>
                  <a:srgbClr val="ff00ff"/>
                </a:solidFill>
                <a:latin typeface="Arial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ff00ff"/>
                </a:solidFill>
                <a:latin typeface="Arial"/>
                <a:ea typeface="DejaVu Sans"/>
              </a:rPr>
              <a:t>)</a:t>
            </a:r>
            <a:r>
              <a:rPr b="0" lang="en-US" sz="1800" spc="-86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ff00ff"/>
                </a:solidFill>
                <a:latin typeface="Arial"/>
                <a:ea typeface="DejaVu Sans"/>
              </a:rPr>
              <a:t>=??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18" name="Group 6"/>
          <p:cNvGrpSpPr/>
          <p:nvPr/>
        </p:nvGrpSpPr>
        <p:grpSpPr>
          <a:xfrm>
            <a:off x="1828800" y="3200400"/>
            <a:ext cx="4964040" cy="2507040"/>
            <a:chOff x="1828800" y="3200400"/>
            <a:chExt cx="4964040" cy="2507040"/>
          </a:xfrm>
        </p:grpSpPr>
        <p:sp>
          <p:nvSpPr>
            <p:cNvPr id="519" name="CustomShape 7"/>
            <p:cNvSpPr/>
            <p:nvPr/>
          </p:nvSpPr>
          <p:spPr>
            <a:xfrm>
              <a:off x="2635200" y="3962520"/>
              <a:ext cx="485640" cy="48132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8"/>
            <p:cNvSpPr/>
            <p:nvPr/>
          </p:nvSpPr>
          <p:spPr>
            <a:xfrm>
              <a:off x="1828800" y="320040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"/>
            <p:cNvSpPr/>
            <p:nvPr/>
          </p:nvSpPr>
          <p:spPr>
            <a:xfrm>
              <a:off x="1829520" y="320796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"/>
            <p:cNvSpPr/>
            <p:nvPr/>
          </p:nvSpPr>
          <p:spPr>
            <a:xfrm>
              <a:off x="1838880" y="3848400"/>
              <a:ext cx="1973520" cy="1908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1"/>
            <p:cNvSpPr/>
            <p:nvPr/>
          </p:nvSpPr>
          <p:spPr>
            <a:xfrm>
              <a:off x="1829520" y="452268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2"/>
            <p:cNvSpPr/>
            <p:nvPr/>
          </p:nvSpPr>
          <p:spPr>
            <a:xfrm>
              <a:off x="2484360" y="3203280"/>
              <a:ext cx="360" cy="198360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3"/>
            <p:cNvSpPr/>
            <p:nvPr/>
          </p:nvSpPr>
          <p:spPr>
            <a:xfrm>
              <a:off x="1829520" y="3858120"/>
              <a:ext cx="198360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4"/>
            <p:cNvSpPr/>
            <p:nvPr/>
          </p:nvSpPr>
          <p:spPr>
            <a:xfrm>
              <a:off x="1829520" y="452268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5"/>
            <p:cNvSpPr/>
            <p:nvPr/>
          </p:nvSpPr>
          <p:spPr>
            <a:xfrm>
              <a:off x="2484360" y="320328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6"/>
            <p:cNvSpPr/>
            <p:nvPr/>
          </p:nvSpPr>
          <p:spPr>
            <a:xfrm>
              <a:off x="3168360" y="320040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7"/>
            <p:cNvSpPr/>
            <p:nvPr/>
          </p:nvSpPr>
          <p:spPr>
            <a:xfrm>
              <a:off x="3251160" y="462888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0" name="CustomShape 18"/>
            <p:cNvSpPr/>
            <p:nvPr/>
          </p:nvSpPr>
          <p:spPr>
            <a:xfrm>
              <a:off x="1909800" y="463752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1" name="CustomShape 19"/>
            <p:cNvSpPr/>
            <p:nvPr/>
          </p:nvSpPr>
          <p:spPr>
            <a:xfrm>
              <a:off x="1910520" y="32979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2" name="CustomShape 20"/>
            <p:cNvSpPr/>
            <p:nvPr/>
          </p:nvSpPr>
          <p:spPr>
            <a:xfrm>
              <a:off x="3252960" y="39596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3" name="CustomShape 21"/>
            <p:cNvSpPr/>
            <p:nvPr/>
          </p:nvSpPr>
          <p:spPr>
            <a:xfrm>
              <a:off x="1895760" y="394452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4" name="CustomShape 22"/>
            <p:cNvSpPr/>
            <p:nvPr/>
          </p:nvSpPr>
          <p:spPr>
            <a:xfrm>
              <a:off x="3230280" y="32979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5" name="CustomShape 23"/>
            <p:cNvSpPr/>
            <p:nvPr/>
          </p:nvSpPr>
          <p:spPr>
            <a:xfrm>
              <a:off x="2607840" y="46407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6" name="CustomShape 24"/>
            <p:cNvSpPr/>
            <p:nvPr/>
          </p:nvSpPr>
          <p:spPr>
            <a:xfrm>
              <a:off x="2592720" y="329796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7" name="CustomShape 25"/>
            <p:cNvSpPr/>
            <p:nvPr/>
          </p:nvSpPr>
          <p:spPr>
            <a:xfrm>
              <a:off x="5614920" y="3962880"/>
              <a:ext cx="485640" cy="48132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26"/>
            <p:cNvSpPr/>
            <p:nvPr/>
          </p:nvSpPr>
          <p:spPr>
            <a:xfrm>
              <a:off x="4808880" y="320112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7"/>
            <p:cNvSpPr/>
            <p:nvPr/>
          </p:nvSpPr>
          <p:spPr>
            <a:xfrm>
              <a:off x="4809240" y="3208680"/>
              <a:ext cx="1983600" cy="19836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28"/>
            <p:cNvSpPr/>
            <p:nvPr/>
          </p:nvSpPr>
          <p:spPr>
            <a:xfrm>
              <a:off x="4818960" y="3849120"/>
              <a:ext cx="1973520" cy="1908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29"/>
            <p:cNvSpPr/>
            <p:nvPr/>
          </p:nvSpPr>
          <p:spPr>
            <a:xfrm>
              <a:off x="4809240" y="452304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30"/>
            <p:cNvSpPr/>
            <p:nvPr/>
          </p:nvSpPr>
          <p:spPr>
            <a:xfrm>
              <a:off x="5464440" y="3204000"/>
              <a:ext cx="360" cy="198360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31"/>
            <p:cNvSpPr/>
            <p:nvPr/>
          </p:nvSpPr>
          <p:spPr>
            <a:xfrm>
              <a:off x="4809240" y="3858840"/>
              <a:ext cx="198360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32"/>
            <p:cNvSpPr/>
            <p:nvPr/>
          </p:nvSpPr>
          <p:spPr>
            <a:xfrm>
              <a:off x="4809240" y="4523040"/>
              <a:ext cx="19735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33"/>
            <p:cNvSpPr/>
            <p:nvPr/>
          </p:nvSpPr>
          <p:spPr>
            <a:xfrm>
              <a:off x="5464440" y="320400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34"/>
            <p:cNvSpPr/>
            <p:nvPr/>
          </p:nvSpPr>
          <p:spPr>
            <a:xfrm>
              <a:off x="6148440" y="3201120"/>
              <a:ext cx="360" cy="19933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35"/>
            <p:cNvSpPr/>
            <p:nvPr/>
          </p:nvSpPr>
          <p:spPr>
            <a:xfrm>
              <a:off x="4873320" y="329544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8" name="CustomShape 36"/>
            <p:cNvSpPr/>
            <p:nvPr/>
          </p:nvSpPr>
          <p:spPr>
            <a:xfrm>
              <a:off x="5552640" y="461412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9" name="CustomShape 37"/>
            <p:cNvSpPr/>
            <p:nvPr/>
          </p:nvSpPr>
          <p:spPr>
            <a:xfrm>
              <a:off x="4890600" y="461628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0" name="CustomShape 38"/>
            <p:cNvSpPr/>
            <p:nvPr/>
          </p:nvSpPr>
          <p:spPr>
            <a:xfrm>
              <a:off x="6233040" y="392868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1" name="CustomShape 39"/>
            <p:cNvSpPr/>
            <p:nvPr/>
          </p:nvSpPr>
          <p:spPr>
            <a:xfrm>
              <a:off x="5570640" y="393732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2" name="CustomShape 40"/>
            <p:cNvSpPr/>
            <p:nvPr/>
          </p:nvSpPr>
          <p:spPr>
            <a:xfrm>
              <a:off x="4884480" y="393732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3" name="CustomShape 41"/>
            <p:cNvSpPr/>
            <p:nvPr/>
          </p:nvSpPr>
          <p:spPr>
            <a:xfrm>
              <a:off x="6234840" y="329940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4" name="CustomShape 42"/>
            <p:cNvSpPr/>
            <p:nvPr/>
          </p:nvSpPr>
          <p:spPr>
            <a:xfrm>
              <a:off x="5572440" y="3298680"/>
              <a:ext cx="494640" cy="494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5" name="CustomShape 43"/>
            <p:cNvSpPr/>
            <p:nvPr/>
          </p:nvSpPr>
          <p:spPr>
            <a:xfrm>
              <a:off x="2187720" y="5342400"/>
              <a:ext cx="1149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6" name="CustomShape 44"/>
            <p:cNvSpPr/>
            <p:nvPr/>
          </p:nvSpPr>
          <p:spPr>
            <a:xfrm>
              <a:off x="4997520" y="5343120"/>
              <a:ext cx="11332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7" name="CustomShape 45"/>
          <p:cNvSpPr/>
          <p:nvPr/>
        </p:nvSpPr>
        <p:spPr>
          <a:xfrm>
            <a:off x="1676520" y="6019920"/>
            <a:ext cx="41745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45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66" strike="noStrike">
                <a:solidFill>
                  <a:srgbClr val="000000"/>
                </a:solidFill>
                <a:latin typeface="Arial"/>
                <a:ea typeface="DejaVu Sans"/>
              </a:rPr>
              <a:t>4+0+3+3+1+0+2+1 </a:t>
            </a:r>
            <a:r>
              <a:rPr b="0" lang="en-US" sz="2050" spc="9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en-US" sz="2050" spc="26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45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A8AF593-CEBE-4C41-BFEA-28B1FCBB2DAC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35" strike="noStrike">
                <a:solidFill>
                  <a:srgbClr val="000000"/>
                </a:solidFill>
                <a:latin typeface="Arial"/>
              </a:rPr>
              <a:t>Dominance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457200" y="1828800"/>
            <a:ext cx="838116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If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990099"/>
                </a:solidFill>
                <a:latin typeface="Lucida Sans Unicode"/>
                <a:ea typeface="DejaVu Sans"/>
              </a:rPr>
              <a:t>≥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all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(both admissible)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 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dominates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is better for  search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Typical search costs:</a:t>
            </a:r>
            <a:endParaRPr b="0" lang="en-US" sz="2050" spc="-1" strike="noStrike">
              <a:latin typeface="Arial"/>
            </a:endParaRPr>
          </a:p>
          <a:p>
            <a:pPr marL="1028880" indent="-285120">
              <a:lnSpc>
                <a:spcPct val="100000"/>
              </a:lnSpc>
              <a:spcBef>
                <a:spcPts val="130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14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IDS = 3,473,941 nodes</a:t>
            </a:r>
            <a:endParaRPr b="0" lang="en-US" sz="2050" spc="-1" strike="noStrike">
              <a:latin typeface="Arial"/>
            </a:endParaRPr>
          </a:p>
          <a:p>
            <a:pPr marL="102888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539 nodes  </a:t>
            </a:r>
            <a:endParaRPr b="0" lang="en-US" sz="1800" spc="-1" strike="noStrike">
              <a:latin typeface="Arial"/>
            </a:endParaRPr>
          </a:p>
          <a:p>
            <a:pPr marL="102888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113 nodes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28880" indent="-285120">
              <a:lnSpc>
                <a:spcPct val="100000"/>
              </a:lnSpc>
              <a:spcBef>
                <a:spcPts val="130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24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IDS </a:t>
            </a: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≈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54,000,000,000 nodes</a:t>
            </a:r>
            <a:endParaRPr b="0" lang="en-US" sz="2050" spc="-1" strike="noStrike">
              <a:latin typeface="Arial"/>
            </a:endParaRPr>
          </a:p>
          <a:p>
            <a:pPr marL="102888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39,135 nodes </a:t>
            </a:r>
            <a:endParaRPr b="0" lang="en-US" sz="1800" spc="-1" strike="noStrike">
              <a:latin typeface="Arial"/>
            </a:endParaRPr>
          </a:p>
          <a:p>
            <a:pPr marL="102888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1,641 nodes</a:t>
            </a:r>
            <a:endParaRPr b="0" lang="en-US" sz="1800" spc="-1" strike="noStrike">
              <a:latin typeface="Arial"/>
            </a:endParaRPr>
          </a:p>
          <a:p>
            <a:pPr marL="329400" indent="-316800">
              <a:lnSpc>
                <a:spcPts val="402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Given any admissible heuristics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 </a:t>
            </a:r>
            <a:endParaRPr b="0" lang="en-US" sz="2050" spc="-1" strike="noStrike">
              <a:latin typeface="Arial"/>
            </a:endParaRPr>
          </a:p>
          <a:p>
            <a:pPr marL="329400" indent="-316800">
              <a:lnSpc>
                <a:spcPct val="100000"/>
              </a:lnSpc>
              <a:spcBef>
                <a:spcPts val="40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= max(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a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, 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))</a:t>
            </a:r>
            <a:endParaRPr b="0" lang="en-US" sz="2050" spc="-1" strike="noStrike">
              <a:latin typeface="Arial"/>
            </a:endParaRPr>
          </a:p>
          <a:p>
            <a:pPr marL="12600" indent="-31680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also admissible and dominates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b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C80F07B-9ED2-46FA-A780-CD64F45E6B5E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9120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Relaxed</a:t>
            </a:r>
            <a:r>
              <a:rPr b="0" lang="en-US" sz="2500" spc="26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problems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533520" y="1905120"/>
            <a:ext cx="7790760" cy="45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Admissible heuristics can be derived from the  </a:t>
            </a:r>
            <a:r>
              <a:rPr b="0" lang="en-US" sz="2050" spc="-1" strike="noStrike">
                <a:solidFill>
                  <a:srgbClr val="7e0000"/>
                </a:solidFill>
                <a:latin typeface="Georgia"/>
                <a:ea typeface="DejaVu Sans"/>
              </a:rPr>
              <a:t>exact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cost of a </a:t>
            </a:r>
            <a:r>
              <a:rPr b="0" lang="en-US" sz="2050" spc="-1" strike="noStrike">
                <a:solidFill>
                  <a:srgbClr val="7e0000"/>
                </a:solidFill>
                <a:latin typeface="Georgia"/>
                <a:ea typeface="DejaVu Sans"/>
              </a:rPr>
              <a:t>relaxed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version of the  problem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E.g.:</a:t>
            </a:r>
            <a:endParaRPr b="0" lang="en-US" sz="2050" spc="-1" strike="noStrike">
              <a:latin typeface="Arial"/>
            </a:endParaRPr>
          </a:p>
          <a:p>
            <a:pPr marL="69048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rules of the 8-puzzle are relaxed so that a tile can move </a:t>
            </a:r>
            <a:r>
              <a:rPr b="0" lang="en-US" sz="1800" spc="-1" strike="noStrike">
                <a:solidFill>
                  <a:srgbClr val="7e0000"/>
                </a:solidFill>
                <a:latin typeface="Georgia"/>
                <a:ea typeface="DejaVu Sans"/>
              </a:rPr>
              <a:t>anywhere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 then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the shortest  solution</a:t>
            </a:r>
            <a:endParaRPr b="0" lang="en-US" sz="1800" spc="-1" strike="noStrike">
              <a:latin typeface="Arial"/>
            </a:endParaRPr>
          </a:p>
          <a:p>
            <a:pPr marL="69048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rules are relaxed so that a tile can move to </a:t>
            </a:r>
            <a:r>
              <a:rPr b="0" lang="en-US" sz="1800" spc="-1" strike="noStrike">
                <a:solidFill>
                  <a:srgbClr val="7e0000"/>
                </a:solidFill>
                <a:latin typeface="Georgia"/>
                <a:ea typeface="DejaVu Sans"/>
              </a:rPr>
              <a:t>any adjacent square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 then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the shortest 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254240" indent="-1253520">
              <a:lnSpc>
                <a:spcPct val="100000"/>
              </a:lnSpc>
              <a:spcBef>
                <a:spcPts val="1559"/>
              </a:spcBef>
            </a:pPr>
            <a:r>
              <a:rPr b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Key point: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Cost (optimal solution to relaxed prob) &lt;= 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Cost(actual problem)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E95218D-8CE9-4CCA-BF4C-2E91D21EBA70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96440" y="1606680"/>
            <a:ext cx="4455720" cy="29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♦</a:t>
            </a:r>
            <a:r>
              <a:rPr b="0" lang="en-US" sz="205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	</a:t>
            </a:r>
            <a:r>
              <a:rPr b="0" lang="en-US" sz="2050" spc="-66" strike="noStrike">
                <a:solidFill>
                  <a:srgbClr val="000000"/>
                </a:solidFill>
                <a:latin typeface="Arial"/>
                <a:ea typeface="DejaVu Sans"/>
              </a:rPr>
              <a:t>Best-first</a:t>
            </a:r>
            <a:r>
              <a:rPr b="0" lang="en-US" sz="205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45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♦</a:t>
            </a:r>
            <a:r>
              <a:rPr b="0" lang="en-US" sz="205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63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i="1" lang="en-US" sz="2100" spc="168" strike="noStrike" baseline="29000">
                <a:solidFill>
                  <a:srgbClr val="000000"/>
                </a:solidFill>
                <a:latin typeface="Meiryo"/>
                <a:ea typeface="DejaVu Sans"/>
              </a:rPr>
              <a:t> </a:t>
            </a:r>
            <a:r>
              <a:rPr b="0" lang="en-US" sz="2050" spc="-145" strike="noStrike">
                <a:solidFill>
                  <a:srgbClr val="000000"/>
                </a:solidFill>
                <a:latin typeface="Arial"/>
                <a:ea typeface="DejaVu Sans"/>
              </a:rPr>
              <a:t>search (and variants)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♦</a:t>
            </a:r>
            <a:r>
              <a:rPr b="0" lang="en-US" sz="205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	</a:t>
            </a:r>
            <a:r>
              <a:rPr b="0" lang="en-US" sz="2050" spc="-92" strike="noStrike">
                <a:solidFill>
                  <a:srgbClr val="000000"/>
                </a:solidFill>
                <a:latin typeface="Arial"/>
                <a:ea typeface="DejaVu Sans"/>
              </a:rPr>
              <a:t>Heuristics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FD59B04-C6AA-4877-B642-A2554DB1F4C4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4"/>
              </a:lnSpc>
            </a:pPr>
            <a:r>
              <a:rPr b="0" lang="en-US" sz="2500" spc="403" strike="noStrike">
                <a:solidFill>
                  <a:srgbClr val="000000"/>
                </a:solidFill>
                <a:latin typeface="Arial"/>
              </a:rPr>
              <a:t>Summary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533520" y="1676520"/>
            <a:ext cx="9143280" cy="54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36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Heuristic functions estimate costs of shortest paths </a:t>
            </a:r>
            <a:endParaRPr b="0" lang="en-US" sz="2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36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Good heuristics can </a:t>
            </a:r>
            <a:r>
              <a:rPr b="1" i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dramatically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reduce search cost </a:t>
            </a:r>
            <a:endParaRPr b="0" lang="en-US" sz="205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36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Greedy best-first search expands lowest 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endParaRPr b="0" lang="en-US" sz="2050" spc="-1" strike="noStrike">
              <a:latin typeface="Arial"/>
            </a:endParaRPr>
          </a:p>
          <a:p>
            <a:pPr lvl="1" marL="812880" indent="-34236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incomplete and not always  optimal</a:t>
            </a:r>
            <a:endParaRPr b="0" lang="en-US" sz="2050" spc="-1" strike="noStrike">
              <a:latin typeface="Arial"/>
            </a:endParaRPr>
          </a:p>
          <a:p>
            <a:pPr marL="469800"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36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 expands lowest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g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+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endParaRPr b="0" lang="en-US" sz="2050" spc="-1" strike="noStrike">
              <a:latin typeface="Arial"/>
            </a:endParaRPr>
          </a:p>
          <a:p>
            <a:pPr lvl="2" marL="126036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complete and optimal</a:t>
            </a:r>
            <a:endParaRPr b="0" lang="en-US" sz="2050" spc="-1" strike="noStrike">
              <a:latin typeface="Arial"/>
            </a:endParaRPr>
          </a:p>
          <a:p>
            <a:pPr lvl="2" marL="126036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optimally efficient (up to tie-breaks, for forward  search)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4596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Admissible heuristics can be derived from exact solution of relaxed  problems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9560" cy="547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55792B7-4260-461A-9E4E-6984D2C346F6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85800" y="68580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2920">
              <a:lnSpc>
                <a:spcPts val="240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Review: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</a:rPr>
              <a:t>Tree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</a:rPr>
              <a:t> and Graph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09480" y="1523880"/>
            <a:ext cx="6628680" cy="18079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422280" indent="-272160">
              <a:lnSpc>
                <a:spcPct val="107000"/>
              </a:lnSpc>
              <a:spcBef>
                <a:spcPts val="530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400" spc="-1" strike="noStrike">
                <a:solidFill>
                  <a:srgbClr val="b30000"/>
                </a:solidFill>
                <a:latin typeface="Arial"/>
                <a:ea typeface="DejaVu Sans"/>
              </a:rPr>
              <a:t>Tree-Search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frontier[set of nodes to explore]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solution, or failure  </a:t>
            </a:r>
            <a:endParaRPr b="0" lang="en-US" sz="1400" spc="-1" strike="noStrike">
              <a:latin typeface="Arial"/>
            </a:endParaRPr>
          </a:p>
          <a:p>
            <a:pPr marL="422280" indent="-272160">
              <a:lnSpc>
                <a:spcPct val="107000"/>
              </a:lnSpc>
              <a:spcBef>
                <a:spcPts val="530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     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Insert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Make-Node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Initial-State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]),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endParaRPr b="0" lang="en-US" sz="1400" spc="-1" strike="noStrike">
              <a:latin typeface="Arial"/>
            </a:endParaRPr>
          </a:p>
          <a:p>
            <a:pPr marL="422280" indent="-272160">
              <a:lnSpc>
                <a:spcPct val="107000"/>
              </a:lnSpc>
              <a:spcBef>
                <a:spcPts val="530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400" spc="-1" strike="noStrike">
              <a:latin typeface="Arial"/>
            </a:endParaRPr>
          </a:p>
          <a:p>
            <a:pPr marL="833760" indent="-2721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is empty 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failure</a:t>
            </a:r>
            <a:endParaRPr b="0" lang="en-US" sz="1400" spc="-1" strike="noStrike">
              <a:latin typeface="Arial"/>
            </a:endParaRPr>
          </a:p>
          <a:p>
            <a:pPr marL="833760" indent="-27216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Remove-Front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833760" indent="-272160">
              <a:lnSpc>
                <a:spcPct val="107000"/>
              </a:lnSpc>
              <a:spcBef>
                <a:spcPts val="1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Goal-Test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] applied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 succeeds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  </a:t>
            </a:r>
            <a:endParaRPr b="0" lang="en-US" sz="1400" spc="-1" strike="noStrike">
              <a:latin typeface="Arial"/>
            </a:endParaRPr>
          </a:p>
          <a:p>
            <a:pPr marL="833760" indent="-272160">
              <a:lnSpc>
                <a:spcPct val="107000"/>
              </a:lnSpc>
              <a:spcBef>
                <a:spcPts val="11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InsertAll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Expand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914400" y="6858000"/>
            <a:ext cx="68572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55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06" strike="noStrike">
                <a:solidFill>
                  <a:srgbClr val="000000"/>
                </a:solidFill>
                <a:latin typeface="Arial"/>
                <a:ea typeface="DejaVu Sans"/>
              </a:rPr>
              <a:t>strategy </a:t>
            </a:r>
            <a:r>
              <a:rPr b="0" lang="en-US" sz="2050" spc="-92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US" sz="2050" spc="-134" strike="noStrike">
                <a:solidFill>
                  <a:srgbClr val="000000"/>
                </a:solidFill>
                <a:latin typeface="Arial"/>
                <a:ea typeface="DejaVu Sans"/>
              </a:rPr>
              <a:t>defined </a:t>
            </a:r>
            <a:r>
              <a:rPr b="0" lang="en-US" sz="2050" spc="-154" strike="noStrike">
                <a:solidFill>
                  <a:srgbClr val="000000"/>
                </a:solidFill>
                <a:latin typeface="Arial"/>
                <a:ea typeface="DejaVu Sans"/>
              </a:rPr>
              <a:t>by </a:t>
            </a:r>
            <a:r>
              <a:rPr b="0" lang="en-US" sz="2050" spc="-92" strike="noStrike">
                <a:solidFill>
                  <a:srgbClr val="000000"/>
                </a:solidFill>
                <a:latin typeface="Arial"/>
                <a:ea typeface="DejaVu Sans"/>
              </a:rPr>
              <a:t>picking </a:t>
            </a:r>
            <a:r>
              <a:rPr b="0" lang="en-US" sz="2050" spc="-120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050" spc="86" strike="noStrike">
                <a:solidFill>
                  <a:srgbClr val="7e0000"/>
                </a:solidFill>
                <a:latin typeface="Georgia"/>
                <a:ea typeface="DejaVu Sans"/>
              </a:rPr>
              <a:t>order </a:t>
            </a:r>
            <a:r>
              <a:rPr b="0" lang="en-US" sz="2050" spc="46" strike="noStrike">
                <a:solidFill>
                  <a:srgbClr val="7e0000"/>
                </a:solidFill>
                <a:latin typeface="Georgia"/>
                <a:ea typeface="DejaVu Sans"/>
              </a:rPr>
              <a:t>of </a:t>
            </a:r>
            <a:r>
              <a:rPr b="0" lang="en-US" sz="2050" spc="92" strike="noStrike">
                <a:solidFill>
                  <a:srgbClr val="7e0000"/>
                </a:solidFill>
                <a:latin typeface="Georgia"/>
                <a:ea typeface="DejaVu Sans"/>
              </a:rPr>
              <a:t>node </a:t>
            </a:r>
            <a:r>
              <a:rPr b="0" lang="en-US" sz="2050" spc="75" strike="noStrike">
                <a:solidFill>
                  <a:srgbClr val="7e0000"/>
                </a:solidFill>
                <a:latin typeface="Georgia"/>
                <a:ea typeface="DejaVu Sans"/>
              </a:rPr>
              <a:t>expansion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09480" y="3733920"/>
            <a:ext cx="6552360" cy="27136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>
              <a:lnSpc>
                <a:spcPct val="100000"/>
              </a:lnSpc>
              <a:spcBef>
                <a:spcPts val="68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4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14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9B02D64-F9C9-4145-9D66-6016BEC95F96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3040">
              <a:lnSpc>
                <a:spcPts val="2409"/>
              </a:lnSpc>
            </a:pPr>
            <a:r>
              <a:rPr b="0" lang="en-US" sz="2500" spc="276" strike="noStrike">
                <a:solidFill>
                  <a:srgbClr val="000000"/>
                </a:solidFill>
                <a:latin typeface="Arial"/>
              </a:rPr>
              <a:t>Informed</a:t>
            </a:r>
            <a:r>
              <a:rPr b="0" lang="en-US" sz="2500" spc="20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93160" y="2011680"/>
            <a:ext cx="8341920" cy="39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Plan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use an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evaluation function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each  node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estimate of “desirability”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Expand most desirable unexpanded node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queue sorted in decreasing order of   desirability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Special cases:</a:t>
            </a:r>
            <a:endParaRPr b="0" lang="en-US" sz="2050" spc="-1" strike="noStrike">
              <a:latin typeface="Arial"/>
            </a:endParaRPr>
          </a:p>
          <a:p>
            <a:pPr marL="630360" indent="-342360">
              <a:lnSpc>
                <a:spcPts val="2500"/>
              </a:lnSpc>
              <a:spcBef>
                <a:spcPts val="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Best-first (according to estimate, not cost) greedy search  </a:t>
            </a:r>
            <a:endParaRPr b="0" lang="en-US" sz="2050" spc="-1" strike="noStrike">
              <a:latin typeface="Arial"/>
            </a:endParaRPr>
          </a:p>
          <a:p>
            <a:pPr marL="630360" indent="-342360">
              <a:lnSpc>
                <a:spcPts val="2500"/>
              </a:lnSpc>
              <a:spcBef>
                <a:spcPts val="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76212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575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Example: Romania with step costs in km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130" name="Group 2"/>
          <p:cNvGrpSpPr/>
          <p:nvPr/>
        </p:nvGrpSpPr>
        <p:grpSpPr>
          <a:xfrm>
            <a:off x="7391520" y="1295280"/>
            <a:ext cx="1989720" cy="4517280"/>
            <a:chOff x="7391520" y="1295280"/>
            <a:chExt cx="1989720" cy="4517280"/>
          </a:xfrm>
        </p:grpSpPr>
        <p:sp>
          <p:nvSpPr>
            <p:cNvPr id="131" name="CustomShape 3"/>
            <p:cNvSpPr/>
            <p:nvPr/>
          </p:nvSpPr>
          <p:spPr>
            <a:xfrm>
              <a:off x="7467480" y="1676520"/>
              <a:ext cx="1370880" cy="413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Arad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Bucharest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Craiova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Dobreta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Eforie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Fagaras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Giurgiu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Hirsova  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Iasi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Lugoj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Mehadia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Neamt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Oradea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Pitesti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RimnicuVilcea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Sibiu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Timisoara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Urziceni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Vaslui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Zerind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2" name="CustomShape 4"/>
            <p:cNvSpPr/>
            <p:nvPr/>
          </p:nvSpPr>
          <p:spPr>
            <a:xfrm>
              <a:off x="7391520" y="1295280"/>
              <a:ext cx="19897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ts val="1230"/>
                </a:lnSpc>
              </a:pPr>
              <a:r>
                <a:rPr b="1" lang="en-US" sz="1600" spc="7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Straight−line</a:t>
              </a:r>
              <a:r>
                <a:rPr b="1" lang="en-US" sz="1600" spc="-69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 </a:t>
              </a:r>
              <a:r>
                <a:rPr b="1" lang="en-US" sz="1600" spc="7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distance  to</a:t>
              </a:r>
              <a:r>
                <a:rPr b="1" lang="en-US" sz="1600" spc="-75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 </a:t>
              </a:r>
              <a:r>
                <a:rPr b="1" lang="en-US" sz="1600" spc="7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Bucharest (SLD)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8534520" y="1676520"/>
              <a:ext cx="518040" cy="413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366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0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160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242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161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178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77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151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226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244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241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234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380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98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193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253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329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80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199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374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34" name="CustomShape 6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887314E-6739-4FB5-91B8-D2DFA29A4068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135" name="Group 7"/>
          <p:cNvGrpSpPr/>
          <p:nvPr/>
        </p:nvGrpSpPr>
        <p:grpSpPr>
          <a:xfrm>
            <a:off x="380880" y="1447920"/>
            <a:ext cx="6516720" cy="3883320"/>
            <a:chOff x="380880" y="1447920"/>
            <a:chExt cx="6516720" cy="3883320"/>
          </a:xfrm>
        </p:grpSpPr>
        <p:sp>
          <p:nvSpPr>
            <p:cNvPr id="136" name="CustomShape 8"/>
            <p:cNvSpPr/>
            <p:nvPr/>
          </p:nvSpPr>
          <p:spPr>
            <a:xfrm>
              <a:off x="3468600" y="3069720"/>
              <a:ext cx="1168200" cy="1479600"/>
            </a:xfrm>
            <a:custGeom>
              <a:avLst/>
              <a:gdLst/>
              <a:ahLst/>
              <a:rect l="l" t="t" r="r" b="b"/>
              <a:pathLst>
                <a:path w="1169035" h="1480185">
                  <a:moveTo>
                    <a:pt x="0" y="0"/>
                  </a:moveTo>
                  <a:lnTo>
                    <a:pt x="1168831" y="1479626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5265000" y="4338000"/>
              <a:ext cx="5277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Urziceni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8" name="CustomShape 10"/>
            <p:cNvSpPr/>
            <p:nvPr/>
          </p:nvSpPr>
          <p:spPr>
            <a:xfrm>
              <a:off x="6397920" y="4194000"/>
              <a:ext cx="4989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Hirsova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9" name="CustomShape 11"/>
            <p:cNvSpPr/>
            <p:nvPr/>
          </p:nvSpPr>
          <p:spPr>
            <a:xfrm>
              <a:off x="6506640" y="5074920"/>
              <a:ext cx="3909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Eforie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0" name="CustomShape 12"/>
            <p:cNvSpPr/>
            <p:nvPr/>
          </p:nvSpPr>
          <p:spPr>
            <a:xfrm>
              <a:off x="4504320" y="1688400"/>
              <a:ext cx="4197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7" strike="noStrike">
                  <a:solidFill>
                    <a:srgbClr val="000000"/>
                  </a:solidFill>
                  <a:latin typeface="Arial"/>
                  <a:ea typeface="DejaVu Sans"/>
                </a:rPr>
                <a:t>Neamt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1" name="CustomShape 13"/>
            <p:cNvSpPr/>
            <p:nvPr/>
          </p:nvSpPr>
          <p:spPr>
            <a:xfrm>
              <a:off x="1403640" y="1447920"/>
              <a:ext cx="47052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7" strike="noStrike">
                  <a:solidFill>
                    <a:srgbClr val="000000"/>
                  </a:solidFill>
                  <a:latin typeface="Arial"/>
                  <a:ea typeface="DejaVu Sans"/>
                </a:rPr>
                <a:t>Oradea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2" name="CustomShape 14"/>
            <p:cNvSpPr/>
            <p:nvPr/>
          </p:nvSpPr>
          <p:spPr>
            <a:xfrm>
              <a:off x="1117440" y="2008440"/>
              <a:ext cx="4197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Zerind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3" name="CustomShape 15"/>
            <p:cNvSpPr/>
            <p:nvPr/>
          </p:nvSpPr>
          <p:spPr>
            <a:xfrm>
              <a:off x="380880" y="2431800"/>
              <a:ext cx="31932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ff0000"/>
                  </a:solidFill>
                  <a:latin typeface="Arial"/>
                  <a:ea typeface="DejaVu Sans"/>
                </a:rPr>
                <a:t>Arad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4" name="CustomShape 16"/>
            <p:cNvSpPr/>
            <p:nvPr/>
          </p:nvSpPr>
          <p:spPr>
            <a:xfrm>
              <a:off x="911520" y="3381480"/>
              <a:ext cx="63540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Timisoara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5" name="CustomShape 17"/>
            <p:cNvSpPr/>
            <p:nvPr/>
          </p:nvSpPr>
          <p:spPr>
            <a:xfrm>
              <a:off x="1827000" y="3839040"/>
              <a:ext cx="3765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Lugoj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6" name="CustomShape 18"/>
            <p:cNvSpPr/>
            <p:nvPr/>
          </p:nvSpPr>
          <p:spPr>
            <a:xfrm>
              <a:off x="1861200" y="4331160"/>
              <a:ext cx="5421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7" strike="noStrike">
                  <a:solidFill>
                    <a:srgbClr val="000000"/>
                  </a:solidFill>
                  <a:latin typeface="Arial"/>
                  <a:ea typeface="DejaVu Sans"/>
                </a:rPr>
                <a:t>Mehadia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7" name="CustomShape 19"/>
            <p:cNvSpPr/>
            <p:nvPr/>
          </p:nvSpPr>
          <p:spPr>
            <a:xfrm>
              <a:off x="1068480" y="4823280"/>
              <a:ext cx="51300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Dobreta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8" name="CustomShape 20"/>
            <p:cNvSpPr/>
            <p:nvPr/>
          </p:nvSpPr>
          <p:spPr>
            <a:xfrm>
              <a:off x="2879640" y="5040360"/>
              <a:ext cx="4989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Craiova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9" name="CustomShape 21"/>
            <p:cNvSpPr/>
            <p:nvPr/>
          </p:nvSpPr>
          <p:spPr>
            <a:xfrm>
              <a:off x="2318760" y="2718000"/>
              <a:ext cx="34092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Sibiu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0" name="CustomShape 22"/>
            <p:cNvSpPr/>
            <p:nvPr/>
          </p:nvSpPr>
          <p:spPr>
            <a:xfrm>
              <a:off x="3297240" y="2746440"/>
              <a:ext cx="5205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Fagaras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1" name="CustomShape 23"/>
            <p:cNvSpPr/>
            <p:nvPr/>
          </p:nvSpPr>
          <p:spPr>
            <a:xfrm>
              <a:off x="3476160" y="3777840"/>
              <a:ext cx="41256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Pitesti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2" name="CustomShape 24"/>
            <p:cNvSpPr/>
            <p:nvPr/>
          </p:nvSpPr>
          <p:spPr>
            <a:xfrm>
              <a:off x="6083280" y="3026880"/>
              <a:ext cx="40572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Vaslui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3" name="CustomShape 25"/>
            <p:cNvSpPr/>
            <p:nvPr/>
          </p:nvSpPr>
          <p:spPr>
            <a:xfrm>
              <a:off x="5659920" y="2260080"/>
              <a:ext cx="24048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Iasi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4" name="CustomShape 26"/>
            <p:cNvSpPr/>
            <p:nvPr/>
          </p:nvSpPr>
          <p:spPr>
            <a:xfrm>
              <a:off x="2628000" y="3312720"/>
              <a:ext cx="944280" cy="15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Rimnicu</a:t>
              </a:r>
              <a:r>
                <a:rPr b="1" lang="en-US" sz="1000" spc="-4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Vilcea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5" name="CustomShape 27"/>
            <p:cNvSpPr/>
            <p:nvPr/>
          </p:nvSpPr>
          <p:spPr>
            <a:xfrm>
              <a:off x="4722840" y="1990800"/>
              <a:ext cx="806400" cy="348480"/>
            </a:xfrm>
            <a:custGeom>
              <a:avLst/>
              <a:gdLst/>
              <a:ahLst/>
              <a:rect l="l" t="t" r="r" b="b"/>
              <a:pathLst>
                <a:path w="807085" h="349250">
                  <a:moveTo>
                    <a:pt x="806653" y="348970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8"/>
            <p:cNvSpPr/>
            <p:nvPr/>
          </p:nvSpPr>
          <p:spPr>
            <a:xfrm>
              <a:off x="5352120" y="3152160"/>
              <a:ext cx="635040" cy="1126440"/>
            </a:xfrm>
            <a:custGeom>
              <a:avLst/>
              <a:gdLst/>
              <a:ahLst/>
              <a:rect l="l" t="t" r="r" b="b"/>
              <a:pathLst>
                <a:path w="635635" h="1127125">
                  <a:moveTo>
                    <a:pt x="0" y="1127023"/>
                  </a:moveTo>
                  <a:lnTo>
                    <a:pt x="635025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9"/>
            <p:cNvSpPr/>
            <p:nvPr/>
          </p:nvSpPr>
          <p:spPr>
            <a:xfrm>
              <a:off x="5529600" y="2373840"/>
              <a:ext cx="457200" cy="703440"/>
            </a:xfrm>
            <a:custGeom>
              <a:avLst/>
              <a:gdLst/>
              <a:ahLst/>
              <a:rect l="l" t="t" r="r" b="b"/>
              <a:pathLst>
                <a:path w="457835" h="704214">
                  <a:moveTo>
                    <a:pt x="457669" y="703668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0"/>
            <p:cNvSpPr/>
            <p:nvPr/>
          </p:nvSpPr>
          <p:spPr>
            <a:xfrm>
              <a:off x="5389560" y="4313520"/>
              <a:ext cx="843120" cy="360"/>
            </a:xfrm>
            <a:custGeom>
              <a:avLst/>
              <a:gdLst/>
              <a:ahLst/>
              <a:rect l="l" t="t" r="r" b="b"/>
              <a:pathLst>
                <a:path w="843914" h="0">
                  <a:moveTo>
                    <a:pt x="0" y="0"/>
                  </a:moveTo>
                  <a:lnTo>
                    <a:pt x="843819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1"/>
            <p:cNvSpPr/>
            <p:nvPr/>
          </p:nvSpPr>
          <p:spPr>
            <a:xfrm>
              <a:off x="6267600" y="4273200"/>
              <a:ext cx="360000" cy="703440"/>
            </a:xfrm>
            <a:custGeom>
              <a:avLst/>
              <a:gdLst/>
              <a:ahLst/>
              <a:rect l="l" t="t" r="r" b="b"/>
              <a:pathLst>
                <a:path w="360679" h="704214">
                  <a:moveTo>
                    <a:pt x="0" y="0"/>
                  </a:moveTo>
                  <a:lnTo>
                    <a:pt x="360426" y="70366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32"/>
            <p:cNvSpPr/>
            <p:nvPr/>
          </p:nvSpPr>
          <p:spPr>
            <a:xfrm>
              <a:off x="4648680" y="4313520"/>
              <a:ext cx="669240" cy="245520"/>
            </a:xfrm>
            <a:custGeom>
              <a:avLst/>
              <a:gdLst/>
              <a:ahLst/>
              <a:rect l="l" t="t" r="r" b="b"/>
              <a:pathLst>
                <a:path w="669925" h="246379">
                  <a:moveTo>
                    <a:pt x="0" y="245999"/>
                  </a:moveTo>
                  <a:lnTo>
                    <a:pt x="66934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3"/>
            <p:cNvSpPr/>
            <p:nvPr/>
          </p:nvSpPr>
          <p:spPr>
            <a:xfrm>
              <a:off x="4299480" y="4593600"/>
              <a:ext cx="348480" cy="703440"/>
            </a:xfrm>
            <a:custGeom>
              <a:avLst/>
              <a:gdLst/>
              <a:ahLst/>
              <a:rect l="l" t="t" r="r" b="b"/>
              <a:pathLst>
                <a:path w="349250" h="704214">
                  <a:moveTo>
                    <a:pt x="348970" y="0"/>
                  </a:moveTo>
                  <a:lnTo>
                    <a:pt x="0" y="70366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4"/>
            <p:cNvSpPr/>
            <p:nvPr/>
          </p:nvSpPr>
          <p:spPr>
            <a:xfrm>
              <a:off x="3664440" y="4061520"/>
              <a:ext cx="949320" cy="497160"/>
            </a:xfrm>
            <a:custGeom>
              <a:avLst/>
              <a:gdLst/>
              <a:ahLst/>
              <a:rect l="l" t="t" r="r" b="b"/>
              <a:pathLst>
                <a:path w="949960" h="497839">
                  <a:moveTo>
                    <a:pt x="0" y="0"/>
                  </a:moveTo>
                  <a:lnTo>
                    <a:pt x="949667" y="497713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35"/>
            <p:cNvSpPr/>
            <p:nvPr/>
          </p:nvSpPr>
          <p:spPr>
            <a:xfrm>
              <a:off x="2823480" y="4101840"/>
              <a:ext cx="806400" cy="983520"/>
            </a:xfrm>
            <a:custGeom>
              <a:avLst/>
              <a:gdLst/>
              <a:ahLst/>
              <a:rect l="l" t="t" r="r" b="b"/>
              <a:pathLst>
                <a:path w="807085" h="984250">
                  <a:moveTo>
                    <a:pt x="0" y="983996"/>
                  </a:moveTo>
                  <a:lnTo>
                    <a:pt x="80664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36"/>
            <p:cNvSpPr/>
            <p:nvPr/>
          </p:nvSpPr>
          <p:spPr>
            <a:xfrm>
              <a:off x="2571840" y="3569760"/>
              <a:ext cx="1023480" cy="491400"/>
            </a:xfrm>
            <a:custGeom>
              <a:avLst/>
              <a:gdLst/>
              <a:ahLst/>
              <a:rect l="l" t="t" r="r" b="b"/>
              <a:pathLst>
                <a:path w="1024254" h="492125">
                  <a:moveTo>
                    <a:pt x="0" y="0"/>
                  </a:moveTo>
                  <a:lnTo>
                    <a:pt x="1024039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7"/>
            <p:cNvSpPr/>
            <p:nvPr/>
          </p:nvSpPr>
          <p:spPr>
            <a:xfrm>
              <a:off x="2262960" y="2974680"/>
              <a:ext cx="1189440" cy="68400"/>
            </a:xfrm>
            <a:custGeom>
              <a:avLst/>
              <a:gdLst/>
              <a:ahLst/>
              <a:rect l="l" t="t" r="r" b="b"/>
              <a:pathLst>
                <a:path w="1189989" h="69214">
                  <a:moveTo>
                    <a:pt x="0" y="0"/>
                  </a:moveTo>
                  <a:lnTo>
                    <a:pt x="1189939" y="68643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38"/>
            <p:cNvSpPr/>
            <p:nvPr/>
          </p:nvSpPr>
          <p:spPr>
            <a:xfrm>
              <a:off x="2577600" y="3603960"/>
              <a:ext cx="205560" cy="1447200"/>
            </a:xfrm>
            <a:custGeom>
              <a:avLst/>
              <a:gdLst/>
              <a:ahLst/>
              <a:rect l="l" t="t" r="r" b="b"/>
              <a:pathLst>
                <a:path w="206375" h="1447800">
                  <a:moveTo>
                    <a:pt x="205955" y="1447380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39"/>
            <p:cNvSpPr/>
            <p:nvPr/>
          </p:nvSpPr>
          <p:spPr>
            <a:xfrm>
              <a:off x="1730880" y="4942800"/>
              <a:ext cx="1052280" cy="108360"/>
            </a:xfrm>
            <a:custGeom>
              <a:avLst/>
              <a:gdLst/>
              <a:ahLst/>
              <a:rect l="l" t="t" r="r" b="b"/>
              <a:pathLst>
                <a:path w="1052830" h="109220">
                  <a:moveTo>
                    <a:pt x="0" y="0"/>
                  </a:moveTo>
                  <a:lnTo>
                    <a:pt x="1052639" y="10869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40"/>
            <p:cNvSpPr/>
            <p:nvPr/>
          </p:nvSpPr>
          <p:spPr>
            <a:xfrm>
              <a:off x="1696680" y="4450680"/>
              <a:ext cx="34200" cy="457200"/>
            </a:xfrm>
            <a:custGeom>
              <a:avLst/>
              <a:gdLst/>
              <a:ahLst/>
              <a:rect l="l" t="t" r="r" b="b"/>
              <a:pathLst>
                <a:path w="34925" h="457835">
                  <a:moveTo>
                    <a:pt x="34328" y="0"/>
                  </a:moveTo>
                  <a:lnTo>
                    <a:pt x="0" y="45766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41"/>
            <p:cNvSpPr/>
            <p:nvPr/>
          </p:nvSpPr>
          <p:spPr>
            <a:xfrm>
              <a:off x="2245680" y="2974680"/>
              <a:ext cx="291240" cy="525600"/>
            </a:xfrm>
            <a:custGeom>
              <a:avLst/>
              <a:gdLst/>
              <a:ahLst/>
              <a:rect l="l" t="t" r="r" b="b"/>
              <a:pathLst>
                <a:path w="292100" h="526414">
                  <a:moveTo>
                    <a:pt x="291769" y="526313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2"/>
            <p:cNvSpPr/>
            <p:nvPr/>
          </p:nvSpPr>
          <p:spPr>
            <a:xfrm>
              <a:off x="815400" y="2517120"/>
              <a:ext cx="1407240" cy="423000"/>
            </a:xfrm>
            <a:custGeom>
              <a:avLst/>
              <a:gdLst/>
              <a:ahLst/>
              <a:rect l="l" t="t" r="r" b="b"/>
              <a:pathLst>
                <a:path w="1407795" h="423545">
                  <a:moveTo>
                    <a:pt x="0" y="0"/>
                  </a:moveTo>
                  <a:lnTo>
                    <a:pt x="1407337" y="423341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3"/>
            <p:cNvSpPr/>
            <p:nvPr/>
          </p:nvSpPr>
          <p:spPr>
            <a:xfrm>
              <a:off x="1307520" y="1567440"/>
              <a:ext cx="915120" cy="1372680"/>
            </a:xfrm>
            <a:custGeom>
              <a:avLst/>
              <a:gdLst/>
              <a:ahLst/>
              <a:rect l="l" t="t" r="r" b="b"/>
              <a:pathLst>
                <a:path w="915669" h="1373504">
                  <a:moveTo>
                    <a:pt x="915339" y="1373009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44"/>
            <p:cNvSpPr/>
            <p:nvPr/>
          </p:nvSpPr>
          <p:spPr>
            <a:xfrm>
              <a:off x="1696680" y="3958560"/>
              <a:ext cx="34200" cy="457200"/>
            </a:xfrm>
            <a:custGeom>
              <a:avLst/>
              <a:gdLst/>
              <a:ahLst/>
              <a:rect l="l" t="t" r="r" b="b"/>
              <a:pathLst>
                <a:path w="34925" h="457835">
                  <a:moveTo>
                    <a:pt x="0" y="0"/>
                  </a:moveTo>
                  <a:lnTo>
                    <a:pt x="34315" y="45766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45"/>
            <p:cNvSpPr/>
            <p:nvPr/>
          </p:nvSpPr>
          <p:spPr>
            <a:xfrm>
              <a:off x="849960" y="3569760"/>
              <a:ext cx="846360" cy="354240"/>
            </a:xfrm>
            <a:custGeom>
              <a:avLst/>
              <a:gdLst/>
              <a:ahLst/>
              <a:rect l="l" t="t" r="r" b="b"/>
              <a:pathLst>
                <a:path w="847090" h="354964">
                  <a:moveTo>
                    <a:pt x="0" y="0"/>
                  </a:moveTo>
                  <a:lnTo>
                    <a:pt x="846696" y="3546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46"/>
            <p:cNvSpPr/>
            <p:nvPr/>
          </p:nvSpPr>
          <p:spPr>
            <a:xfrm>
              <a:off x="781200" y="2551320"/>
              <a:ext cx="34200" cy="983520"/>
            </a:xfrm>
            <a:custGeom>
              <a:avLst/>
              <a:gdLst/>
              <a:ahLst/>
              <a:rect l="l" t="t" r="r" b="b"/>
              <a:pathLst>
                <a:path w="34925" h="984250">
                  <a:moveTo>
                    <a:pt x="0" y="0"/>
                  </a:moveTo>
                  <a:lnTo>
                    <a:pt x="34328" y="983996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47"/>
            <p:cNvSpPr/>
            <p:nvPr/>
          </p:nvSpPr>
          <p:spPr>
            <a:xfrm>
              <a:off x="781200" y="2025000"/>
              <a:ext cx="211320" cy="491400"/>
            </a:xfrm>
            <a:custGeom>
              <a:avLst/>
              <a:gdLst/>
              <a:ahLst/>
              <a:rect l="l" t="t" r="r" b="b"/>
              <a:pathLst>
                <a:path w="212090" h="492125">
                  <a:moveTo>
                    <a:pt x="211670" y="0"/>
                  </a:moveTo>
                  <a:lnTo>
                    <a:pt x="0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48"/>
            <p:cNvSpPr/>
            <p:nvPr/>
          </p:nvSpPr>
          <p:spPr>
            <a:xfrm>
              <a:off x="992880" y="1532880"/>
              <a:ext cx="280080" cy="491400"/>
            </a:xfrm>
            <a:custGeom>
              <a:avLst/>
              <a:gdLst/>
              <a:ahLst/>
              <a:rect l="l" t="t" r="r" b="b"/>
              <a:pathLst>
                <a:path w="280669" h="492125">
                  <a:moveTo>
                    <a:pt x="280327" y="0"/>
                  </a:moveTo>
                  <a:lnTo>
                    <a:pt x="0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9"/>
            <p:cNvSpPr/>
            <p:nvPr/>
          </p:nvSpPr>
          <p:spPr>
            <a:xfrm>
              <a:off x="2746440" y="50169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50"/>
            <p:cNvSpPr/>
            <p:nvPr/>
          </p:nvSpPr>
          <p:spPr>
            <a:xfrm>
              <a:off x="2746440" y="50169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51"/>
            <p:cNvSpPr/>
            <p:nvPr/>
          </p:nvSpPr>
          <p:spPr>
            <a:xfrm>
              <a:off x="2503440" y="34981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52"/>
            <p:cNvSpPr/>
            <p:nvPr/>
          </p:nvSpPr>
          <p:spPr>
            <a:xfrm>
              <a:off x="2503440" y="34981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53"/>
            <p:cNvSpPr/>
            <p:nvPr/>
          </p:nvSpPr>
          <p:spPr>
            <a:xfrm>
              <a:off x="4259520" y="52257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54"/>
            <p:cNvSpPr/>
            <p:nvPr/>
          </p:nvSpPr>
          <p:spPr>
            <a:xfrm>
              <a:off x="4259520" y="52257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5"/>
            <p:cNvSpPr/>
            <p:nvPr/>
          </p:nvSpPr>
          <p:spPr>
            <a:xfrm>
              <a:off x="5283720" y="42418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6"/>
            <p:cNvSpPr/>
            <p:nvPr/>
          </p:nvSpPr>
          <p:spPr>
            <a:xfrm>
              <a:off x="5283720" y="42418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57"/>
            <p:cNvSpPr/>
            <p:nvPr/>
          </p:nvSpPr>
          <p:spPr>
            <a:xfrm>
              <a:off x="3593160" y="403020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8"/>
            <p:cNvSpPr/>
            <p:nvPr/>
          </p:nvSpPr>
          <p:spPr>
            <a:xfrm>
              <a:off x="3593160" y="403020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9"/>
            <p:cNvSpPr/>
            <p:nvPr/>
          </p:nvSpPr>
          <p:spPr>
            <a:xfrm>
              <a:off x="4648680" y="192204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0"/>
            <p:cNvSpPr/>
            <p:nvPr/>
          </p:nvSpPr>
          <p:spPr>
            <a:xfrm>
              <a:off x="4648680" y="192204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61"/>
            <p:cNvSpPr/>
            <p:nvPr/>
          </p:nvSpPr>
          <p:spPr>
            <a:xfrm>
              <a:off x="3418560" y="30088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2"/>
            <p:cNvSpPr/>
            <p:nvPr/>
          </p:nvSpPr>
          <p:spPr>
            <a:xfrm>
              <a:off x="3418560" y="30088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63"/>
            <p:cNvSpPr/>
            <p:nvPr/>
          </p:nvSpPr>
          <p:spPr>
            <a:xfrm>
              <a:off x="1696680" y="43761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64"/>
            <p:cNvSpPr/>
            <p:nvPr/>
          </p:nvSpPr>
          <p:spPr>
            <a:xfrm>
              <a:off x="1696680" y="43761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65"/>
            <p:cNvSpPr/>
            <p:nvPr/>
          </p:nvSpPr>
          <p:spPr>
            <a:xfrm>
              <a:off x="1659240" y="48711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66"/>
            <p:cNvSpPr/>
            <p:nvPr/>
          </p:nvSpPr>
          <p:spPr>
            <a:xfrm>
              <a:off x="1659240" y="48711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67"/>
            <p:cNvSpPr/>
            <p:nvPr/>
          </p:nvSpPr>
          <p:spPr>
            <a:xfrm>
              <a:off x="1659240" y="38901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68"/>
            <p:cNvSpPr/>
            <p:nvPr/>
          </p:nvSpPr>
          <p:spPr>
            <a:xfrm>
              <a:off x="1659240" y="38901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69"/>
            <p:cNvSpPr/>
            <p:nvPr/>
          </p:nvSpPr>
          <p:spPr>
            <a:xfrm>
              <a:off x="744120" y="24825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0"/>
            <p:cNvSpPr/>
            <p:nvPr/>
          </p:nvSpPr>
          <p:spPr>
            <a:xfrm>
              <a:off x="744120" y="24825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71"/>
            <p:cNvSpPr/>
            <p:nvPr/>
          </p:nvSpPr>
          <p:spPr>
            <a:xfrm>
              <a:off x="778320" y="34981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72"/>
            <p:cNvSpPr/>
            <p:nvPr/>
          </p:nvSpPr>
          <p:spPr>
            <a:xfrm>
              <a:off x="778320" y="34981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73"/>
            <p:cNvSpPr/>
            <p:nvPr/>
          </p:nvSpPr>
          <p:spPr>
            <a:xfrm>
              <a:off x="958680" y="19879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74"/>
            <p:cNvSpPr/>
            <p:nvPr/>
          </p:nvSpPr>
          <p:spPr>
            <a:xfrm>
              <a:off x="958680" y="19879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75"/>
            <p:cNvSpPr/>
            <p:nvPr/>
          </p:nvSpPr>
          <p:spPr>
            <a:xfrm>
              <a:off x="1236240" y="149580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76"/>
            <p:cNvSpPr/>
            <p:nvPr/>
          </p:nvSpPr>
          <p:spPr>
            <a:xfrm>
              <a:off x="1236240" y="149580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7"/>
            <p:cNvSpPr/>
            <p:nvPr/>
          </p:nvSpPr>
          <p:spPr>
            <a:xfrm>
              <a:off x="2188440" y="29059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8"/>
            <p:cNvSpPr/>
            <p:nvPr/>
          </p:nvSpPr>
          <p:spPr>
            <a:xfrm>
              <a:off x="2188440" y="29059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79"/>
            <p:cNvSpPr/>
            <p:nvPr/>
          </p:nvSpPr>
          <p:spPr>
            <a:xfrm>
              <a:off x="6588000" y="49456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80"/>
            <p:cNvSpPr/>
            <p:nvPr/>
          </p:nvSpPr>
          <p:spPr>
            <a:xfrm>
              <a:off x="6588000" y="49456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81"/>
            <p:cNvSpPr/>
            <p:nvPr/>
          </p:nvSpPr>
          <p:spPr>
            <a:xfrm>
              <a:off x="6233400" y="42418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82"/>
            <p:cNvSpPr/>
            <p:nvPr/>
          </p:nvSpPr>
          <p:spPr>
            <a:xfrm>
              <a:off x="6233400" y="42418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83"/>
            <p:cNvSpPr/>
            <p:nvPr/>
          </p:nvSpPr>
          <p:spPr>
            <a:xfrm>
              <a:off x="5931000" y="30682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84"/>
            <p:cNvSpPr/>
            <p:nvPr/>
          </p:nvSpPr>
          <p:spPr>
            <a:xfrm>
              <a:off x="5931000" y="306828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85"/>
            <p:cNvSpPr/>
            <p:nvPr/>
          </p:nvSpPr>
          <p:spPr>
            <a:xfrm>
              <a:off x="5489640" y="23025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86"/>
            <p:cNvSpPr/>
            <p:nvPr/>
          </p:nvSpPr>
          <p:spPr>
            <a:xfrm>
              <a:off x="5489640" y="230256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87"/>
            <p:cNvSpPr/>
            <p:nvPr/>
          </p:nvSpPr>
          <p:spPr>
            <a:xfrm>
              <a:off x="4579920" y="45223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88"/>
            <p:cNvSpPr/>
            <p:nvPr/>
          </p:nvSpPr>
          <p:spPr>
            <a:xfrm>
              <a:off x="4579920" y="4522320"/>
              <a:ext cx="105480" cy="10548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89"/>
            <p:cNvSpPr/>
            <p:nvPr/>
          </p:nvSpPr>
          <p:spPr>
            <a:xfrm>
              <a:off x="966600" y="155664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71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18" name="CustomShape 90"/>
            <p:cNvSpPr/>
            <p:nvPr/>
          </p:nvSpPr>
          <p:spPr>
            <a:xfrm>
              <a:off x="702720" y="208872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75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19" name="CustomShape 91"/>
            <p:cNvSpPr/>
            <p:nvPr/>
          </p:nvSpPr>
          <p:spPr>
            <a:xfrm>
              <a:off x="537840" y="290520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118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0" name="CustomShape 92"/>
            <p:cNvSpPr/>
            <p:nvPr/>
          </p:nvSpPr>
          <p:spPr>
            <a:xfrm>
              <a:off x="1079280" y="370296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111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1" name="CustomShape 93"/>
            <p:cNvSpPr/>
            <p:nvPr/>
          </p:nvSpPr>
          <p:spPr>
            <a:xfrm>
              <a:off x="1524240" y="403668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70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2" name="CustomShape 94"/>
            <p:cNvSpPr/>
            <p:nvPr/>
          </p:nvSpPr>
          <p:spPr>
            <a:xfrm>
              <a:off x="1519920" y="452556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75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3" name="CustomShape 95"/>
            <p:cNvSpPr/>
            <p:nvPr/>
          </p:nvSpPr>
          <p:spPr>
            <a:xfrm>
              <a:off x="2139480" y="473580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120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4" name="CustomShape 96"/>
            <p:cNvSpPr/>
            <p:nvPr/>
          </p:nvSpPr>
          <p:spPr>
            <a:xfrm>
              <a:off x="1810800" y="202356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151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5" name="CustomShape 97"/>
            <p:cNvSpPr/>
            <p:nvPr/>
          </p:nvSpPr>
          <p:spPr>
            <a:xfrm>
              <a:off x="1398960" y="245232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140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6" name="CustomShape 98"/>
            <p:cNvSpPr/>
            <p:nvPr/>
          </p:nvSpPr>
          <p:spPr>
            <a:xfrm>
              <a:off x="2858040" y="275904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99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7" name="CustomShape 99"/>
            <p:cNvSpPr/>
            <p:nvPr/>
          </p:nvSpPr>
          <p:spPr>
            <a:xfrm>
              <a:off x="2453040" y="307980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80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8" name="CustomShape 100"/>
            <p:cNvSpPr/>
            <p:nvPr/>
          </p:nvSpPr>
          <p:spPr>
            <a:xfrm>
              <a:off x="2956680" y="380268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97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9" name="CustomShape 101"/>
            <p:cNvSpPr/>
            <p:nvPr/>
          </p:nvSpPr>
          <p:spPr>
            <a:xfrm>
              <a:off x="3897720" y="426312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101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0" name="CustomShape 102"/>
            <p:cNvSpPr/>
            <p:nvPr/>
          </p:nvSpPr>
          <p:spPr>
            <a:xfrm>
              <a:off x="4146840" y="366732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211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1" name="CustomShape 103"/>
            <p:cNvSpPr/>
            <p:nvPr/>
          </p:nvSpPr>
          <p:spPr>
            <a:xfrm>
              <a:off x="3237480" y="453348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138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2" name="CustomShape 104"/>
            <p:cNvSpPr/>
            <p:nvPr/>
          </p:nvSpPr>
          <p:spPr>
            <a:xfrm>
              <a:off x="2738520" y="421632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146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3" name="CustomShape 105"/>
            <p:cNvSpPr/>
            <p:nvPr/>
          </p:nvSpPr>
          <p:spPr>
            <a:xfrm>
              <a:off x="4873680" y="419940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85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4" name="CustomShape 106"/>
            <p:cNvSpPr/>
            <p:nvPr/>
          </p:nvSpPr>
          <p:spPr>
            <a:xfrm>
              <a:off x="4424040" y="4643280"/>
              <a:ext cx="874440" cy="68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230040">
                <a:lnSpc>
                  <a:spcPct val="100000"/>
                </a:lnSpc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Bucharest</a:t>
              </a:r>
              <a:endParaRPr b="0" lang="en-US" sz="1000" spc="-1" strike="noStrike">
                <a:latin typeface="Arial"/>
              </a:endParaRPr>
            </a:p>
            <a:p>
              <a:pPr marL="230040" algn="ctr">
                <a:lnSpc>
                  <a:spcPct val="100000"/>
                </a:lnSpc>
                <a:spcBef>
                  <a:spcPts val="624"/>
                </a:spcBef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90</a:t>
              </a:r>
              <a:endParaRPr b="0" lang="en-US" sz="1150" spc="-1" strike="noStrike">
                <a:latin typeface="Arial"/>
              </a:endParaRPr>
            </a:p>
            <a:p>
              <a:pPr marL="230040" algn="ctr">
                <a:lnSpc>
                  <a:spcPct val="100000"/>
                </a:lnSpc>
                <a:spcBef>
                  <a:spcPts val="1001"/>
                </a:spcBef>
              </a:pPr>
              <a:r>
                <a:rPr b="1" lang="en-US" sz="10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Giurgiu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5" name="CustomShape 107"/>
            <p:cNvSpPr/>
            <p:nvPr/>
          </p:nvSpPr>
          <p:spPr>
            <a:xfrm>
              <a:off x="5774760" y="405504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98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6" name="CustomShape 108"/>
            <p:cNvSpPr/>
            <p:nvPr/>
          </p:nvSpPr>
          <p:spPr>
            <a:xfrm>
              <a:off x="5736600" y="3581640"/>
              <a:ext cx="27684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142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7" name="CustomShape 109"/>
            <p:cNvSpPr/>
            <p:nvPr/>
          </p:nvSpPr>
          <p:spPr>
            <a:xfrm>
              <a:off x="5830560" y="255420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92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8" name="CustomShape 110"/>
            <p:cNvSpPr/>
            <p:nvPr/>
          </p:nvSpPr>
          <p:spPr>
            <a:xfrm>
              <a:off x="5130720" y="192096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87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9" name="CustomShape 111"/>
            <p:cNvSpPr/>
            <p:nvPr/>
          </p:nvSpPr>
          <p:spPr>
            <a:xfrm>
              <a:off x="6523560" y="4470480"/>
              <a:ext cx="192960" cy="17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5" strike="noStrike">
                  <a:solidFill>
                    <a:srgbClr val="000000"/>
                  </a:solidFill>
                  <a:latin typeface="Arial"/>
                  <a:ea typeface="DejaVu Sans"/>
                </a:rPr>
                <a:t>86</a:t>
              </a:r>
              <a:endParaRPr b="0" lang="en-US" sz="1150" spc="-1" strike="noStrike">
                <a:latin typeface="Arial"/>
              </a:endParaRPr>
            </a:p>
          </p:txBody>
        </p:sp>
      </p:grpSp>
      <p:sp>
        <p:nvSpPr>
          <p:cNvPr id="240" name="CustomShape 112"/>
          <p:cNvSpPr/>
          <p:nvPr/>
        </p:nvSpPr>
        <p:spPr>
          <a:xfrm>
            <a:off x="1676520" y="6019920"/>
            <a:ext cx="7095960" cy="16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 function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e0000"/>
                </a:solidFill>
                <a:latin typeface="Georgia"/>
                <a:ea typeface="DejaVu Sans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euristic)</a:t>
            </a:r>
            <a:endParaRPr b="0" lang="en-US" sz="1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= estimate of cost from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the closest  goal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6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SLD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= straight-line distance from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Bucharest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Greedy search expands the node that </a:t>
            </a:r>
            <a:r>
              <a:rPr b="0" lang="en-US" sz="1600" spc="-1" strike="noStrike">
                <a:solidFill>
                  <a:srgbClr val="7e0000"/>
                </a:solidFill>
                <a:latin typeface="Georgia"/>
                <a:ea typeface="DejaVu Sans"/>
              </a:rPr>
              <a:t>appears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be closest to   goal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113"/>
          <p:cNvSpPr/>
          <p:nvPr/>
        </p:nvSpPr>
        <p:spPr>
          <a:xfrm>
            <a:off x="914400" y="5638680"/>
            <a:ext cx="2437560" cy="30852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2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Greedy best-first search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34960" y="1010880"/>
            <a:ext cx="7721640" cy="1297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50240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5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</a:rPr>
              <a:t>greedy</a:t>
            </a:r>
            <a:r>
              <a:rPr b="0" lang="en-US" sz="2500" spc="36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09480" y="2133720"/>
            <a:ext cx="815256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080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4120" indent="-7308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08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8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E772AE5-A9D4-4291-93D2-888768302AD5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1447920"/>
            <a:ext cx="8609760" cy="34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Idea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68724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avoid expanding paths that are already expensive</a:t>
            </a:r>
            <a:endParaRPr b="0" lang="en-US" sz="1800" spc="-1" strike="noStrike">
              <a:latin typeface="Arial"/>
            </a:endParaRPr>
          </a:p>
          <a:p>
            <a:pPr marL="68724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 on paths that are “most promising” </a:t>
            </a:r>
            <a:endParaRPr b="0" lang="en-US" sz="1800" spc="-1" strike="noStrike">
              <a:latin typeface="Arial"/>
            </a:endParaRPr>
          </a:p>
          <a:p>
            <a:pPr marL="68724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 node to expand with min g(n) + h(n)</a:t>
            </a:r>
            <a:endParaRPr b="0" lang="en-US" sz="1800" spc="-1" strike="noStrike">
              <a:latin typeface="Arial"/>
            </a:endParaRPr>
          </a:p>
          <a:p>
            <a:pPr marL="68724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g(n)=path cost to get to node n from start, h(n)=heuristic cost, from n to goal.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 uses an </a:t>
            </a:r>
            <a:r>
              <a:rPr b="0" lang="en-US" sz="2050" spc="-1" strike="noStrike">
                <a:solidFill>
                  <a:srgbClr val="ff0000"/>
                </a:solidFill>
                <a:latin typeface="Arial"/>
                <a:ea typeface="DejaVu Sans"/>
              </a:rPr>
              <a:t>admissible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heuristic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4020"/>
              </a:lnSpc>
              <a:spcBef>
                <a:spcPts val="306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ts val="4020"/>
              </a:lnSpc>
              <a:spcBef>
                <a:spcPts val="306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Theorem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 is optimal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067CD4E-9408-4012-9689-3CF691EB136B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200400" y="914400"/>
            <a:ext cx="319320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A* Search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65880" y="19072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4421520" y="1963080"/>
            <a:ext cx="110520" cy="14724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4421520" y="1963080"/>
            <a:ext cx="110520" cy="14724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4595040" y="1870200"/>
            <a:ext cx="81792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350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  366=0+366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BE9D14D-3657-48B1-B9C3-A55B38D82D5C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3432240" y="964440"/>
            <a:ext cx="319320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A* Search Example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9040" y="99180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51588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547200" y="102996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5540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2817360" y="760320"/>
            <a:ext cx="156636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3" strike="noStrike" baseline="-16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400" spc="-151" strike="noStrike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432240" y="964440"/>
            <a:ext cx="3193200" cy="12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8238240" y="1035360"/>
            <a:ext cx="360" cy="33192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547200" y="1372680"/>
            <a:ext cx="769752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9"/>
          <p:cNvSpPr/>
          <p:nvPr/>
        </p:nvSpPr>
        <p:spPr>
          <a:xfrm>
            <a:off x="8276040" y="997200"/>
            <a:ext cx="360" cy="40824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0"/>
          <p:cNvSpPr/>
          <p:nvPr/>
        </p:nvSpPr>
        <p:spPr>
          <a:xfrm>
            <a:off x="509040" y="1410840"/>
            <a:ext cx="77716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2373840" y="2169720"/>
            <a:ext cx="2657520" cy="43164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5031720" y="2169720"/>
            <a:ext cx="748440" cy="43164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3"/>
          <p:cNvSpPr/>
          <p:nvPr/>
        </p:nvSpPr>
        <p:spPr>
          <a:xfrm>
            <a:off x="5031720" y="2169720"/>
            <a:ext cx="3053520" cy="43164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4"/>
          <p:cNvSpPr/>
          <p:nvPr/>
        </p:nvSpPr>
        <p:spPr>
          <a:xfrm>
            <a:off x="765648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5"/>
          <p:cNvSpPr/>
          <p:nvPr/>
        </p:nvSpPr>
        <p:spPr>
          <a:xfrm>
            <a:off x="4565880" y="1907280"/>
            <a:ext cx="892440" cy="25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6"/>
          <p:cNvSpPr/>
          <p:nvPr/>
        </p:nvSpPr>
        <p:spPr>
          <a:xfrm>
            <a:off x="4830120" y="1931040"/>
            <a:ext cx="3560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1929240" y="2602080"/>
            <a:ext cx="892800" cy="25884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76" y="129641"/>
                </a:moveTo>
                <a:lnTo>
                  <a:pt x="875904" y="93912"/>
                </a:lnTo>
                <a:lnTo>
                  <a:pt x="843845" y="70405"/>
                </a:lnTo>
                <a:lnTo>
                  <a:pt x="809249" y="54006"/>
                </a:lnTo>
                <a:lnTo>
                  <a:pt x="771473" y="40716"/>
                </a:lnTo>
                <a:lnTo>
                  <a:pt x="733113" y="30215"/>
                </a:lnTo>
                <a:lnTo>
                  <a:pt x="690689" y="21076"/>
                </a:lnTo>
                <a:lnTo>
                  <a:pt x="650563" y="14292"/>
                </a:lnTo>
                <a:lnTo>
                  <a:pt x="607926" y="8725"/>
                </a:lnTo>
                <a:lnTo>
                  <a:pt x="569594" y="4985"/>
                </a:lnTo>
                <a:lnTo>
                  <a:pt x="529800" y="2249"/>
                </a:lnTo>
                <a:lnTo>
                  <a:pt x="488720" y="570"/>
                </a:lnTo>
                <a:lnTo>
                  <a:pt x="446532" y="0"/>
                </a:lnTo>
                <a:lnTo>
                  <a:pt x="439431" y="16"/>
                </a:lnTo>
                <a:lnTo>
                  <a:pt x="397417" y="775"/>
                </a:lnTo>
                <a:lnTo>
                  <a:pt x="356541" y="2633"/>
                </a:lnTo>
                <a:lnTo>
                  <a:pt x="316980" y="5540"/>
                </a:lnTo>
                <a:lnTo>
                  <a:pt x="278910" y="9443"/>
                </a:lnTo>
                <a:lnTo>
                  <a:pt x="236616" y="15188"/>
                </a:lnTo>
                <a:lnTo>
                  <a:pt x="196873" y="22139"/>
                </a:lnTo>
                <a:lnTo>
                  <a:pt x="154935" y="31455"/>
                </a:lnTo>
                <a:lnTo>
                  <a:pt x="117113" y="42118"/>
                </a:lnTo>
                <a:lnTo>
                  <a:pt x="80004" y="55573"/>
                </a:lnTo>
                <a:lnTo>
                  <a:pt x="43312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4" y="206825"/>
                </a:lnTo>
                <a:lnTo>
                  <a:pt x="126160" y="219950"/>
                </a:lnTo>
                <a:lnTo>
                  <a:pt x="165050" y="230287"/>
                </a:lnTo>
                <a:lnTo>
                  <a:pt x="202384" y="238207"/>
                </a:lnTo>
                <a:lnTo>
                  <a:pt x="242509" y="244990"/>
                </a:lnTo>
                <a:lnTo>
                  <a:pt x="285144" y="250557"/>
                </a:lnTo>
                <a:lnTo>
                  <a:pt x="323475" y="254298"/>
                </a:lnTo>
                <a:lnTo>
                  <a:pt x="363267" y="257033"/>
                </a:lnTo>
                <a:lnTo>
                  <a:pt x="404345" y="258712"/>
                </a:lnTo>
                <a:lnTo>
                  <a:pt x="446532" y="259283"/>
                </a:lnTo>
                <a:lnTo>
                  <a:pt x="453632" y="259267"/>
                </a:lnTo>
                <a:lnTo>
                  <a:pt x="495649" y="258507"/>
                </a:lnTo>
                <a:lnTo>
                  <a:pt x="536526" y="256649"/>
                </a:lnTo>
                <a:lnTo>
                  <a:pt x="576089" y="253742"/>
                </a:lnTo>
                <a:lnTo>
                  <a:pt x="614160" y="249839"/>
                </a:lnTo>
                <a:lnTo>
                  <a:pt x="656455" y="244094"/>
                </a:lnTo>
                <a:lnTo>
                  <a:pt x="696200" y="237143"/>
                </a:lnTo>
                <a:lnTo>
                  <a:pt x="738139" y="227827"/>
                </a:lnTo>
                <a:lnTo>
                  <a:pt x="775961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8"/>
          <p:cNvSpPr/>
          <p:nvPr/>
        </p:nvSpPr>
        <p:spPr>
          <a:xfrm>
            <a:off x="5326560" y="2602080"/>
            <a:ext cx="892800" cy="25884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"/>
          <p:cNvSpPr/>
          <p:nvPr/>
        </p:nvSpPr>
        <p:spPr>
          <a:xfrm>
            <a:off x="1784520" y="2658240"/>
            <a:ext cx="110520" cy="14724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0" y="0"/>
                </a:moveTo>
                <a:lnTo>
                  <a:pt x="0" y="147421"/>
                </a:lnTo>
                <a:lnTo>
                  <a:pt x="110578" y="73710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0"/>
          <p:cNvSpPr/>
          <p:nvPr/>
        </p:nvSpPr>
        <p:spPr>
          <a:xfrm>
            <a:off x="1784520" y="2658240"/>
            <a:ext cx="110520" cy="14724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110578" y="73710"/>
                </a:moveTo>
                <a:lnTo>
                  <a:pt x="0" y="147421"/>
                </a:lnTo>
                <a:lnTo>
                  <a:pt x="0" y="0"/>
                </a:lnTo>
                <a:lnTo>
                  <a:pt x="110578" y="73710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1"/>
          <p:cNvSpPr/>
          <p:nvPr/>
        </p:nvSpPr>
        <p:spPr>
          <a:xfrm>
            <a:off x="5263920" y="25653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22"/>
          <p:cNvSpPr/>
          <p:nvPr/>
        </p:nvSpPr>
        <p:spPr>
          <a:xfrm>
            <a:off x="6828840" y="7217280"/>
            <a:ext cx="113904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Chapter </a:t>
            </a:r>
            <a:r>
              <a:rPr b="0" lang="en-US" sz="800" spc="21" strike="noStrike">
                <a:solidFill>
                  <a:srgbClr val="000000"/>
                </a:solidFill>
                <a:latin typeface="Palatino Linotype"/>
              </a:rPr>
              <a:t>4,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</a:rPr>
              <a:t>Sections</a:t>
            </a:r>
            <a:r>
              <a:rPr b="0" lang="en-US" sz="8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6" name="CustomShape 23"/>
          <p:cNvSpPr/>
          <p:nvPr/>
        </p:nvSpPr>
        <p:spPr>
          <a:xfrm>
            <a:off x="8146800" y="7217280"/>
            <a:ext cx="15876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24BBA6D-D75D-4261-9459-12392781D6A4}" type="slidenum">
              <a:rPr b="0" lang="en-US" sz="800" spc="15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>
            <a:off x="7639560" y="2565360"/>
            <a:ext cx="9046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25"/>
          <p:cNvSpPr/>
          <p:nvPr/>
        </p:nvSpPr>
        <p:spPr>
          <a:xfrm>
            <a:off x="1866960" y="2565360"/>
            <a:ext cx="9918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9" strike="noStrike">
                <a:solidFill>
                  <a:srgbClr val="000000"/>
                </a:solidFill>
                <a:latin typeface="Arial"/>
                <a:ea typeface="DejaVu Sans"/>
              </a:rPr>
              <a:t>393=140+253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Application>LibreOffice/6.0.7.3$Linux_X86_64 LibreOffice_project/00m0$Build-3</Application>
  <Words>1064</Words>
  <Paragraphs>354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2017-01-28T00:36:31Z</dcterms:created>
  <dc:creator/>
  <dc:description/>
  <dc:language>en-US</dc:language>
  <cp:lastModifiedBy/>
  <dcterms:modified xsi:type="dcterms:W3CDTF">2023-10-02T09:08:03Z</dcterms:modified>
  <cp:revision>25</cp:revision>
  <dc:subject/>
  <dc:title>Informed search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