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2"/>
  </p:notesMasterIdLst>
  <p:sldIdLst>
    <p:sldId id="256" r:id="rId3"/>
    <p:sldId id="257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0" r:id="rId12"/>
    <p:sldId id="302" r:id="rId13"/>
    <p:sldId id="303" r:id="rId14"/>
    <p:sldId id="269" r:id="rId15"/>
    <p:sldId id="304" r:id="rId16"/>
    <p:sldId id="305" r:id="rId17"/>
    <p:sldId id="306" r:id="rId18"/>
    <p:sldId id="272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321" r:id="rId31"/>
    <p:sldId id="301" r:id="rId32"/>
    <p:sldId id="319" r:id="rId33"/>
    <p:sldId id="297" r:id="rId34"/>
    <p:sldId id="320" r:id="rId35"/>
    <p:sldId id="283" r:id="rId36"/>
    <p:sldId id="284" r:id="rId37"/>
    <p:sldId id="285" r:id="rId38"/>
    <p:sldId id="286" r:id="rId39"/>
    <p:sldId id="287" r:id="rId40"/>
    <p:sldId id="288" r:id="rId41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10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54E7D-FE81-9B4F-A7F6-B6C7F104B7F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618AD-71F4-8845-BE95-FF0D1097C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this clearly!   Is Exercise 15 from book.  Main</a:t>
            </a:r>
            <a:r>
              <a:rPr lang="en-US" baseline="0" dirty="0"/>
              <a:t> point is that you are stumped using standard Bayes because you don’t have P(test).   But you can use the normalized form of Bayes rule </a:t>
            </a:r>
            <a:r>
              <a:rPr lang="en-US" baseline="0" dirty="0">
                <a:sym typeface="Wingdings"/>
              </a:rPr>
              <a:t> don’t need this value!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618AD-71F4-8845-BE95-FF0D1097C0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3708" y="2275078"/>
            <a:ext cx="203098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43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90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131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02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58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2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8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4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6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4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89" y="1411478"/>
            <a:ext cx="7797820" cy="5106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53831" y="7008652"/>
            <a:ext cx="5511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97784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81761"/>
            <a:ext cx="9052560" cy="5561227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6"/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146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8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50935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803181" indent="-230161" algn="l" defTabSz="509352" rtl="0" eaLnBrk="1" latinLnBrk="0" hangingPunct="1">
        <a:spcBef>
          <a:spcPts val="8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73382" indent="-254676" algn="l" defTabSz="509352" rtl="0" eaLnBrk="1" latinLnBrk="0" hangingPunct="1">
        <a:spcBef>
          <a:spcPts val="599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95600" y="1981200"/>
            <a:ext cx="39624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b="1" spc="440" dirty="0"/>
              <a:t>Reasoning with </a:t>
            </a:r>
            <a:r>
              <a:rPr sz="3200" b="1" spc="440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6200" y="3657600"/>
            <a:ext cx="20701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400" dirty="0">
                <a:latin typeface="Arial"/>
                <a:cs typeface="Arial"/>
              </a:rPr>
              <a:t>Chapter</a:t>
            </a:r>
            <a:r>
              <a:rPr sz="2050" spc="165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13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Theory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324600"/>
          </a:xfrm>
        </p:spPr>
        <p:txBody>
          <a:bodyPr>
            <a:normAutofit/>
          </a:bodyPr>
          <a:lstStyle/>
          <a:p>
            <a:pPr lvl="3"/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Syntax:  how to actually write out a proposition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factored</a:t>
            </a:r>
            <a:r>
              <a:rPr lang="en-US" dirty="0"/>
              <a:t> representation:  states all of the “things” that are asserted true.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“Things” = </a:t>
            </a:r>
            <a:r>
              <a:rPr lang="en-US" dirty="0">
                <a:solidFill>
                  <a:srgbClr val="0000FF"/>
                </a:solidFill>
              </a:rPr>
              <a:t>random variables</a:t>
            </a:r>
            <a:r>
              <a:rPr lang="en-US" dirty="0"/>
              <a:t> </a:t>
            </a:r>
            <a:r>
              <a:rPr lang="en-US" sz="1200" dirty="0"/>
              <a:t>(begin with upper case)</a:t>
            </a:r>
            <a:endParaRPr lang="en-US" dirty="0"/>
          </a:p>
          <a:p>
            <a:pPr lvl="2"/>
            <a:r>
              <a:rPr lang="en-US" dirty="0"/>
              <a:t>The features that together define a possible world by taking on values</a:t>
            </a:r>
          </a:p>
          <a:p>
            <a:pPr lvl="2"/>
            <a:r>
              <a:rPr lang="en-US" dirty="0"/>
              <a:t>E.g.  “Cavity”, “Total-die-value”, “Die</a:t>
            </a:r>
            <a:r>
              <a:rPr lang="en-US" baseline="-25000" dirty="0"/>
              <a:t>1</a:t>
            </a:r>
            <a:r>
              <a:rPr lang="en-US" dirty="0"/>
              <a:t>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Every variable has </a:t>
            </a:r>
            <a:r>
              <a:rPr lang="en-US" dirty="0">
                <a:solidFill>
                  <a:srgbClr val="0000FF"/>
                </a:solidFill>
              </a:rPr>
              <a:t>domain</a:t>
            </a:r>
            <a:r>
              <a:rPr lang="en-US" dirty="0"/>
              <a:t> = set of possible values</a:t>
            </a:r>
          </a:p>
          <a:p>
            <a:pPr lvl="2"/>
            <a:r>
              <a:rPr lang="en-US" dirty="0"/>
              <a:t>domain(Die</a:t>
            </a:r>
            <a:r>
              <a:rPr lang="en-US" baseline="-25000" dirty="0"/>
              <a:t>1</a:t>
            </a:r>
            <a:r>
              <a:rPr lang="en-US" dirty="0"/>
              <a:t>) = {1,2,3,4,5,6}  ;  domain(Total-die-value)={1,2,...,12}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Variables with a boolean domain can (syntactic sugar) be compacted:</a:t>
            </a:r>
          </a:p>
          <a:p>
            <a:pPr lvl="2"/>
            <a:r>
              <a:rPr lang="en-US" dirty="0"/>
              <a:t>domain(Cavity) = {true, false}  </a:t>
            </a:r>
            <a:r>
              <a:rPr lang="en-US" dirty="0">
                <a:sym typeface="Wingdings"/>
              </a:rPr>
              <a:t> instead of “Cavity=true”, just write “cavity”</a:t>
            </a:r>
          </a:p>
          <a:p>
            <a:pPr lvl="2"/>
            <a:r>
              <a:rPr lang="en-US" dirty="0">
                <a:sym typeface="Wingdings"/>
              </a:rPr>
              <a:t>conversely for Cavity=false  </a:t>
            </a:r>
            <a:r>
              <a:rPr lang="en-US" dirty="0"/>
              <a:t>¬cavity</a:t>
            </a:r>
          </a:p>
          <a:p>
            <a:pPr lvl="2"/>
            <a:endParaRPr lang="is-IS" dirty="0"/>
          </a:p>
          <a:p>
            <a:pPr lvl="1"/>
            <a:r>
              <a:rPr lang="is-IS" dirty="0"/>
              <a:t>Probability of proposition = summed probability of atomic events</a:t>
            </a:r>
          </a:p>
          <a:p>
            <a:pPr lvl="2"/>
            <a:r>
              <a:rPr lang="is-IS" dirty="0"/>
              <a:t>P(DieSum=7) = P(6,1) + P(2,5) + P(5,2) + P(3,4) + etc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753987" y="1143000"/>
            <a:ext cx="9052560" cy="6629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So we can now express the probability of a proposition:</a:t>
            </a:r>
          </a:p>
          <a:p>
            <a:pPr lvl="1"/>
            <a:r>
              <a:rPr lang="en-US" dirty="0">
                <a:sym typeface="Wingdings"/>
              </a:rPr>
              <a:t>P(Weather=sunny) = 0.6 ;         P(Cavity=false) = P(</a:t>
            </a:r>
            <a:r>
              <a:rPr lang="mr-IN" dirty="0">
                <a:solidFill>
                  <a:prstClr val="black"/>
                </a:solidFill>
                <a:latin typeface="Mangal"/>
              </a:rPr>
              <a:t>¬</a:t>
            </a:r>
            <a:r>
              <a:rPr lang="en-US" dirty="0">
                <a:sym typeface="Wingdings"/>
              </a:rPr>
              <a:t>cavity)=0.1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Probability Distribution</a:t>
            </a:r>
            <a:r>
              <a:rPr lang="en-US" dirty="0">
                <a:sym typeface="Wingdings"/>
              </a:rPr>
              <a:t> expresses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all possible probabilities</a:t>
            </a:r>
            <a:r>
              <a:rPr lang="en-US" dirty="0">
                <a:sym typeface="Wingdings"/>
              </a:rPr>
              <a:t> for some event</a:t>
            </a:r>
          </a:p>
          <a:p>
            <a:pPr lvl="1"/>
            <a:r>
              <a:rPr lang="en-US" dirty="0">
                <a:sym typeface="Wingdings"/>
              </a:rPr>
              <a:t>So for:   P(Weather=sunny) = 0.6; P(Weather=rain) = 0.1; </a:t>
            </a:r>
            <a:r>
              <a:rPr lang="en-US" dirty="0" err="1">
                <a:sym typeface="Wingdings"/>
              </a:rPr>
              <a:t>etc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etc</a:t>
            </a:r>
            <a:r>
              <a:rPr lang="en-US" dirty="0">
                <a:sym typeface="Wingdings"/>
              </a:rPr>
              <a:t>   </a:t>
            </a:r>
          </a:p>
          <a:p>
            <a:pPr lvl="1"/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(Weather) = {0.72, 0.1, 0.29, 0.01}   </a:t>
            </a:r>
            <a:r>
              <a:rPr lang="en-US" sz="1400" dirty="0">
                <a:sym typeface="Wingdings"/>
              </a:rPr>
              <a:t>for Weather={sun, rain, clouds, snow}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Can be seen as total function that returns probabilities for all values of Weather</a:t>
            </a:r>
          </a:p>
          <a:p>
            <a:pPr lvl="2"/>
            <a:r>
              <a:rPr lang="en-US" dirty="0">
                <a:sym typeface="Wingdings"/>
              </a:rPr>
              <a:t>Is normalized, i.e., sum of all probabilities adds up to 1.</a:t>
            </a:r>
          </a:p>
          <a:p>
            <a:pPr lvl="2"/>
            <a:r>
              <a:rPr lang="en-US" dirty="0">
                <a:sym typeface="Wingdings"/>
              </a:rPr>
              <a:t>Note that bold</a:t>
            </a:r>
            <a:r>
              <a:rPr lang="en-US" b="1" dirty="0">
                <a:sym typeface="Wingdings"/>
              </a:rPr>
              <a:t> P</a:t>
            </a:r>
            <a:r>
              <a:rPr lang="en-US" dirty="0">
                <a:sym typeface="Wingdings"/>
              </a:rPr>
              <a:t> means prob. distr.;  plain P means plain probability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Joint Probability Distribution</a:t>
            </a:r>
            <a:r>
              <a:rPr lang="en-US" dirty="0">
                <a:sym typeface="Wingdings"/>
              </a:rPr>
              <a:t>: for a set of random variables, gives probability for every combo of values of every variable.</a:t>
            </a:r>
          </a:p>
          <a:p>
            <a:pPr lvl="1"/>
            <a:r>
              <a:rPr lang="en-US" dirty="0">
                <a:sym typeface="Wingdings"/>
              </a:rPr>
              <a:t>Gives probability for every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event</a:t>
            </a:r>
            <a:r>
              <a:rPr lang="en-US" dirty="0">
                <a:sym typeface="Wingdings"/>
              </a:rPr>
              <a:t> within the sample space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sym typeface="Wingdings"/>
              </a:rPr>
              <a:t>P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(Weather, Cavity)</a:t>
            </a:r>
            <a:r>
              <a:rPr lang="en-US" dirty="0">
                <a:sym typeface="Wingdings"/>
              </a:rPr>
              <a:t> = a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4x2 matrix</a:t>
            </a:r>
            <a:r>
              <a:rPr lang="en-US" dirty="0">
                <a:sym typeface="Wingdings"/>
              </a:rPr>
              <a:t> of values: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olidFill>
                <a:srgbClr val="7E000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Full</a:t>
            </a:r>
            <a:r>
              <a:rPr lang="en-US" dirty="0">
                <a:solidFill>
                  <a:srgbClr val="0000FF"/>
                </a:solidFill>
              </a:rPr>
              <a:t> Joint Probability Distribution</a:t>
            </a:r>
            <a:r>
              <a:rPr lang="en-US" dirty="0"/>
              <a:t> =  joint distribution for </a:t>
            </a:r>
            <a:r>
              <a:rPr lang="en-US" dirty="0">
                <a:solidFill>
                  <a:srgbClr val="0000FF"/>
                </a:solidFill>
              </a:rPr>
              <a:t>all</a:t>
            </a:r>
            <a:r>
              <a:rPr lang="en-US" dirty="0"/>
              <a:t> random variables in domain</a:t>
            </a:r>
          </a:p>
          <a:p>
            <a:pPr lvl="1"/>
            <a:r>
              <a:rPr lang="en-US" dirty="0">
                <a:solidFill>
                  <a:srgbClr val="7E0000"/>
                </a:solidFill>
              </a:rPr>
              <a:t>Every probability question about a domain can be answered by full joint distribution</a:t>
            </a:r>
          </a:p>
          <a:p>
            <a:pPr lvl="2"/>
            <a:r>
              <a:rPr lang="en-US" dirty="0">
                <a:solidFill>
                  <a:srgbClr val="7E0000"/>
                </a:solidFill>
              </a:rPr>
              <a:t> because every event is a sum of sample points (variable/value pairs)</a:t>
            </a:r>
            <a:endParaRPr lang="en-US" dirty="0"/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96457"/>
              </p:ext>
            </p:extLst>
          </p:nvPr>
        </p:nvGraphicFramePr>
        <p:xfrm>
          <a:off x="2057400" y="4953000"/>
          <a:ext cx="4738949" cy="1028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522"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1600" i="1" spc="-3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i="1" spc="-33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eather</a:t>
                      </a:r>
                      <a:r>
                        <a:rPr sz="1600" i="1" spc="-19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600" i="1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sunny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600" i="1" spc="12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rain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i="1" spc="-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cloudy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i="1" spc="-6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snow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marL="22225">
                        <a:lnSpc>
                          <a:spcPts val="2190"/>
                        </a:lnSpc>
                      </a:pPr>
                      <a:r>
                        <a:rPr sz="1600" i="1" spc="7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Cavity</a:t>
                      </a:r>
                      <a:r>
                        <a:rPr sz="1600" i="1" spc="-21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3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i="1" spc="6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90"/>
                        </a:lnSpc>
                      </a:pP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144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90"/>
                        </a:lnSpc>
                      </a:pP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90"/>
                        </a:lnSpc>
                      </a:pP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016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90"/>
                        </a:lnSpc>
                      </a:pP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02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marL="22225">
                        <a:lnSpc>
                          <a:spcPts val="2175"/>
                        </a:lnSpc>
                      </a:pPr>
                      <a:r>
                        <a:rPr sz="1600" i="1" spc="7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Cavity</a:t>
                      </a:r>
                      <a:r>
                        <a:rPr sz="1600" i="1" spc="-22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600" spc="-350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i="1" spc="9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75"/>
                        </a:lnSpc>
                      </a:pP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576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75"/>
                        </a:lnSpc>
                      </a:pP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08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75"/>
                        </a:lnSpc>
                      </a:pP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4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4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064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75"/>
                        </a:lnSpc>
                      </a:pP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1600" i="1" spc="-13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135" dirty="0">
                          <a:solidFill>
                            <a:srgbClr val="990099"/>
                          </a:solidFill>
                          <a:latin typeface="Tahoma"/>
                          <a:cs typeface="Tahoma"/>
                        </a:rPr>
                        <a:t>08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2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Probability Distributions: for continuous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14400"/>
            <a:ext cx="9052560" cy="65532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What about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continuous</a:t>
            </a:r>
            <a:r>
              <a:rPr lang="en-US" dirty="0">
                <a:sym typeface="Wingdings"/>
              </a:rPr>
              <a:t> random variables?</a:t>
            </a:r>
          </a:p>
          <a:p>
            <a:pPr marL="690563" lvl="2" indent="-254000"/>
            <a:r>
              <a:rPr lang="en-US" dirty="0">
                <a:sym typeface="Wingdings"/>
              </a:rPr>
              <a:t>Some variables are continuous, e.g.  P(Temp=82.3) = 0.23;  P(Temp=82.5)= 0.24;  etc.</a:t>
            </a:r>
          </a:p>
          <a:p>
            <a:pPr marL="690563" lvl="2" indent="-254000"/>
            <a:r>
              <a:rPr lang="en-US" dirty="0">
                <a:sym typeface="Wingdings"/>
              </a:rPr>
              <a:t>Also could assert ranges:  P(Temp&lt;85)  ;  P(40&lt;Temp&lt;67)</a:t>
            </a:r>
            <a:endParaRPr lang="en-US" dirty="0"/>
          </a:p>
          <a:p>
            <a:r>
              <a:rPr lang="en-US" dirty="0"/>
              <a:t>We can express distributions as a </a:t>
            </a:r>
            <a:r>
              <a:rPr lang="en-US" dirty="0">
                <a:solidFill>
                  <a:srgbClr val="0000FF"/>
                </a:solidFill>
              </a:rPr>
              <a:t>parameterized function</a:t>
            </a:r>
            <a:r>
              <a:rPr lang="en-US" dirty="0"/>
              <a:t> of value:</a:t>
            </a:r>
          </a:p>
          <a:p>
            <a:pPr marL="690563" lvl="2" indent="-254000"/>
            <a:r>
              <a:rPr lang="en-US" dirty="0">
                <a:solidFill>
                  <a:srgbClr val="0000FF"/>
                </a:solidFill>
              </a:rPr>
              <a:t>P (X = x) = U [18, 26](x)</a:t>
            </a:r>
            <a:r>
              <a:rPr lang="en-US" dirty="0"/>
              <a:t> = uniform density between </a:t>
            </a:r>
            <a:r>
              <a:rPr lang="en-US" dirty="0">
                <a:solidFill>
                  <a:srgbClr val="0000FF"/>
                </a:solidFill>
              </a:rPr>
              <a:t>18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26</a:t>
            </a:r>
          </a:p>
          <a:p>
            <a:pPr marL="690563" lvl="2" indent="-254000"/>
            <a:r>
              <a:rPr lang="en-US" dirty="0"/>
              <a:t>Known as a </a:t>
            </a:r>
            <a:r>
              <a:rPr lang="en-US" dirty="0">
                <a:solidFill>
                  <a:srgbClr val="0000FF"/>
                </a:solidFill>
              </a:rPr>
              <a:t>probability density function (</a:t>
            </a:r>
            <a:r>
              <a:rPr lang="en-US" dirty="0" err="1">
                <a:solidFill>
                  <a:srgbClr val="0000FF"/>
                </a:solidFill>
              </a:rPr>
              <a:t>pdf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P is a really a </a:t>
            </a:r>
            <a:r>
              <a:rPr lang="en-US" dirty="0">
                <a:solidFill>
                  <a:srgbClr val="0000FF"/>
                </a:solidFill>
              </a:rPr>
              <a:t>density distribution</a:t>
            </a:r>
            <a:r>
              <a:rPr lang="en-US" dirty="0"/>
              <a:t>; the whole range integrates to 1.</a:t>
            </a:r>
          </a:p>
          <a:p>
            <a:pPr lvl="2"/>
            <a:r>
              <a:rPr lang="en-US" dirty="0"/>
              <a:t>Probability of falling in 18-26 range is 100%</a:t>
            </a:r>
          </a:p>
          <a:p>
            <a:pPr lvl="2"/>
            <a:r>
              <a:rPr lang="en-US" dirty="0"/>
              <a:t>Probability of </a:t>
            </a:r>
            <a:r>
              <a:rPr lang="en-US" dirty="0" err="1"/>
              <a:t>NoonTemp</a:t>
            </a:r>
            <a:r>
              <a:rPr lang="en-US" dirty="0"/>
              <a:t> at any single value is actually zero!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 (X = 20.5) = 0.125</a:t>
            </a:r>
            <a:r>
              <a:rPr lang="en-US" dirty="0"/>
              <a:t> really means 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Lim</a:t>
            </a:r>
            <a:r>
              <a:rPr lang="mr-IN" baseline="-25000" dirty="0">
                <a:solidFill>
                  <a:srgbClr val="0000FF"/>
                </a:solidFill>
                <a:latin typeface="Tahoma"/>
                <a:cs typeface="Tahoma"/>
              </a:rPr>
              <a:t>dx</a:t>
            </a:r>
            <a:r>
              <a:rPr lang="mr-IN" baseline="-25000" dirty="0">
                <a:solidFill>
                  <a:srgbClr val="0000FF"/>
                </a:solidFill>
                <a:latin typeface="Tahoma"/>
                <a:cs typeface="Tahoma"/>
                <a:sym typeface="Wingdings"/>
              </a:rPr>
              <a:t>0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mr-IN" i="1" dirty="0">
                <a:solidFill>
                  <a:srgbClr val="0000FF"/>
                </a:solidFill>
              </a:rPr>
              <a:t>P 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(20</a:t>
            </a:r>
            <a:r>
              <a:rPr lang="mr-IN" i="1" dirty="0">
                <a:solidFill>
                  <a:srgbClr val="0000FF"/>
                </a:solidFill>
              </a:rPr>
              <a:t>.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5 </a:t>
            </a:r>
            <a:r>
              <a:rPr lang="mr-IN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lang="mr-IN" i="1" dirty="0">
                <a:solidFill>
                  <a:srgbClr val="0000FF"/>
                </a:solidFill>
              </a:rPr>
              <a:t>X </a:t>
            </a:r>
            <a:r>
              <a:rPr lang="mr-IN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20</a:t>
            </a:r>
            <a:r>
              <a:rPr lang="mr-IN" i="1" dirty="0">
                <a:solidFill>
                  <a:srgbClr val="0000FF"/>
                </a:solidFill>
              </a:rPr>
              <a:t>.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5 + </a:t>
            </a:r>
            <a:r>
              <a:rPr lang="mr-IN" i="1" dirty="0">
                <a:solidFill>
                  <a:srgbClr val="0000FF"/>
                </a:solidFill>
              </a:rPr>
              <a:t>dx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lang="mr-IN" i="1" dirty="0">
                <a:solidFill>
                  <a:srgbClr val="0000FF"/>
                </a:solidFill>
              </a:rPr>
              <a:t>/dx 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= 0</a:t>
            </a:r>
            <a:r>
              <a:rPr lang="mr-IN" i="1" dirty="0">
                <a:solidFill>
                  <a:srgbClr val="0000FF"/>
                </a:solidFill>
              </a:rPr>
              <a:t>.</a:t>
            </a:r>
            <a:r>
              <a:rPr lang="mr-IN" dirty="0">
                <a:solidFill>
                  <a:srgbClr val="0000FF"/>
                </a:solidFill>
                <a:latin typeface="Tahoma"/>
                <a:cs typeface="Tahoma"/>
              </a:rPr>
              <a:t>125</a:t>
            </a:r>
          </a:p>
          <a:p>
            <a:pPr marL="5730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0" y="3200400"/>
            <a:ext cx="5083289" cy="2588626"/>
            <a:chOff x="5181600" y="3657600"/>
            <a:chExt cx="5083289" cy="2588626"/>
          </a:xfrm>
        </p:grpSpPr>
        <p:grpSp>
          <p:nvGrpSpPr>
            <p:cNvPr id="8" name="Group 7"/>
            <p:cNvGrpSpPr/>
            <p:nvPr/>
          </p:nvGrpSpPr>
          <p:grpSpPr>
            <a:xfrm>
              <a:off x="5791200" y="3657600"/>
              <a:ext cx="4473689" cy="2588626"/>
              <a:chOff x="3062795" y="2263406"/>
              <a:chExt cx="4473689" cy="2588626"/>
            </a:xfrm>
          </p:grpSpPr>
          <p:sp>
            <p:nvSpPr>
              <p:cNvPr id="10" name="object 3"/>
              <p:cNvSpPr/>
              <p:nvPr/>
            </p:nvSpPr>
            <p:spPr>
              <a:xfrm>
                <a:off x="3219754" y="2263406"/>
                <a:ext cx="0" cy="2275840"/>
              </a:xfrm>
              <a:custGeom>
                <a:avLst/>
                <a:gdLst/>
                <a:ahLst/>
                <a:cxnLst/>
                <a:rect l="l" t="t" r="r" b="b"/>
                <a:pathLst>
                  <a:path h="2275840">
                    <a:moveTo>
                      <a:pt x="0" y="2275840"/>
                    </a:moveTo>
                    <a:lnTo>
                      <a:pt x="0" y="0"/>
                    </a:lnTo>
                  </a:path>
                </a:pathLst>
              </a:custGeom>
              <a:ln w="196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4"/>
              <p:cNvSpPr/>
              <p:nvPr/>
            </p:nvSpPr>
            <p:spPr>
              <a:xfrm>
                <a:off x="3200133" y="2263406"/>
                <a:ext cx="39370" cy="78740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78739">
                    <a:moveTo>
                      <a:pt x="0" y="78473"/>
                    </a:moveTo>
                    <a:lnTo>
                      <a:pt x="19621" y="0"/>
                    </a:lnTo>
                    <a:lnTo>
                      <a:pt x="39243" y="78473"/>
                    </a:lnTo>
                  </a:path>
                </a:pathLst>
              </a:custGeom>
              <a:ln w="196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5"/>
              <p:cNvSpPr/>
              <p:nvPr/>
            </p:nvSpPr>
            <p:spPr>
              <a:xfrm>
                <a:off x="3219754" y="4539246"/>
                <a:ext cx="43167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16730">
                    <a:moveTo>
                      <a:pt x="0" y="0"/>
                    </a:moveTo>
                    <a:lnTo>
                      <a:pt x="4316260" y="0"/>
                    </a:lnTo>
                  </a:path>
                </a:pathLst>
              </a:custGeom>
              <a:ln w="196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6"/>
              <p:cNvSpPr/>
              <p:nvPr/>
            </p:nvSpPr>
            <p:spPr>
              <a:xfrm>
                <a:off x="7457528" y="4519637"/>
                <a:ext cx="78740" cy="39370"/>
              </a:xfrm>
              <a:custGeom>
                <a:avLst/>
                <a:gdLst/>
                <a:ahLst/>
                <a:cxnLst/>
                <a:rect l="l" t="t" r="r" b="b"/>
                <a:pathLst>
                  <a:path w="78740" h="39370">
                    <a:moveTo>
                      <a:pt x="0" y="0"/>
                    </a:moveTo>
                    <a:lnTo>
                      <a:pt x="78486" y="19608"/>
                    </a:lnTo>
                    <a:lnTo>
                      <a:pt x="0" y="39230"/>
                    </a:lnTo>
                  </a:path>
                </a:pathLst>
              </a:custGeom>
              <a:ln w="1961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7"/>
              <p:cNvSpPr/>
              <p:nvPr/>
            </p:nvSpPr>
            <p:spPr>
              <a:xfrm>
                <a:off x="3062795" y="2812745"/>
                <a:ext cx="1574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480">
                    <a:moveTo>
                      <a:pt x="0" y="0"/>
                    </a:moveTo>
                    <a:lnTo>
                      <a:pt x="156959" y="0"/>
                    </a:lnTo>
                  </a:path>
                </a:pathLst>
              </a:custGeom>
              <a:ln w="98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8"/>
              <p:cNvSpPr/>
              <p:nvPr/>
            </p:nvSpPr>
            <p:spPr>
              <a:xfrm>
                <a:off x="4161485" y="2812745"/>
                <a:ext cx="0" cy="1726564"/>
              </a:xfrm>
              <a:custGeom>
                <a:avLst/>
                <a:gdLst/>
                <a:ahLst/>
                <a:cxnLst/>
                <a:rect l="l" t="t" r="r" b="b"/>
                <a:pathLst>
                  <a:path h="1726564">
                    <a:moveTo>
                      <a:pt x="0" y="1726501"/>
                    </a:moveTo>
                    <a:lnTo>
                      <a:pt x="0" y="0"/>
                    </a:lnTo>
                  </a:path>
                </a:pathLst>
              </a:custGeom>
              <a:ln w="98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9"/>
              <p:cNvSpPr/>
              <p:nvPr/>
            </p:nvSpPr>
            <p:spPr>
              <a:xfrm>
                <a:off x="4161485" y="2812745"/>
                <a:ext cx="290385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03854">
                    <a:moveTo>
                      <a:pt x="0" y="0"/>
                    </a:moveTo>
                    <a:lnTo>
                      <a:pt x="2903664" y="0"/>
                    </a:lnTo>
                  </a:path>
                </a:pathLst>
              </a:custGeom>
              <a:ln w="98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0"/>
              <p:cNvSpPr/>
              <p:nvPr/>
            </p:nvSpPr>
            <p:spPr>
              <a:xfrm>
                <a:off x="7065149" y="2812745"/>
                <a:ext cx="0" cy="1726564"/>
              </a:xfrm>
              <a:custGeom>
                <a:avLst/>
                <a:gdLst/>
                <a:ahLst/>
                <a:cxnLst/>
                <a:rect l="l" t="t" r="r" b="b"/>
                <a:pathLst>
                  <a:path h="1726564">
                    <a:moveTo>
                      <a:pt x="0" y="0"/>
                    </a:moveTo>
                    <a:lnTo>
                      <a:pt x="0" y="1726501"/>
                    </a:lnTo>
                  </a:path>
                </a:pathLst>
              </a:custGeom>
              <a:ln w="98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1"/>
              <p:cNvSpPr/>
              <p:nvPr/>
            </p:nvSpPr>
            <p:spPr>
              <a:xfrm>
                <a:off x="5260170" y="2812745"/>
                <a:ext cx="78477" cy="1726501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2"/>
              <p:cNvSpPr/>
              <p:nvPr/>
            </p:nvSpPr>
            <p:spPr>
              <a:xfrm>
                <a:off x="5260170" y="2812745"/>
                <a:ext cx="78740" cy="1726564"/>
              </a:xfrm>
              <a:custGeom>
                <a:avLst/>
                <a:gdLst/>
                <a:ahLst/>
                <a:cxnLst/>
                <a:rect l="l" t="t" r="r" b="b"/>
                <a:pathLst>
                  <a:path w="78739" h="1726564">
                    <a:moveTo>
                      <a:pt x="78477" y="1726501"/>
                    </a:moveTo>
                    <a:lnTo>
                      <a:pt x="78477" y="0"/>
                    </a:lnTo>
                    <a:lnTo>
                      <a:pt x="0" y="0"/>
                    </a:lnTo>
                    <a:lnTo>
                      <a:pt x="0" y="1726501"/>
                    </a:lnTo>
                    <a:lnTo>
                      <a:pt x="78477" y="1726501"/>
                    </a:lnTo>
                    <a:close/>
                  </a:path>
                </a:pathLst>
              </a:custGeom>
              <a:ln w="980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4"/>
              <p:cNvSpPr txBox="1"/>
              <p:nvPr/>
            </p:nvSpPr>
            <p:spPr>
              <a:xfrm>
                <a:off x="5161734" y="4519927"/>
                <a:ext cx="294640" cy="3321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100" spc="5" dirty="0">
                    <a:latin typeface="Times New Roman"/>
                    <a:cs typeface="Times New Roman"/>
                  </a:rPr>
                  <a:t>dx</a:t>
                </a:r>
                <a:endParaRPr sz="210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object 15"/>
              <p:cNvSpPr txBox="1"/>
              <p:nvPr/>
            </p:nvSpPr>
            <p:spPr>
              <a:xfrm>
                <a:off x="4009095" y="4519927"/>
                <a:ext cx="294640" cy="3321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100" spc="5" dirty="0">
                    <a:latin typeface="Times New Roman"/>
                    <a:cs typeface="Times New Roman"/>
                  </a:rPr>
                  <a:t>18</a:t>
                </a:r>
                <a:endParaRPr sz="2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bject 16"/>
              <p:cNvSpPr txBox="1"/>
              <p:nvPr/>
            </p:nvSpPr>
            <p:spPr>
              <a:xfrm>
                <a:off x="6912770" y="4519927"/>
                <a:ext cx="294640" cy="3321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2100" spc="5" dirty="0">
                    <a:latin typeface="Times New Roman"/>
                    <a:cs typeface="Times New Roman"/>
                  </a:rPr>
                  <a:t>26</a:t>
                </a:r>
                <a:endParaRPr sz="21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181600" y="4038600"/>
              <a:ext cx="70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pc="5" dirty="0">
                  <a:latin typeface="Times New Roman"/>
                  <a:cs typeface="Times New Roman"/>
                </a:rPr>
                <a:t>0.125</a:t>
              </a:r>
              <a:endParaRPr lang="nb-NO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7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7722234" cy="384721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dirty="0"/>
              <a:t>Probability Distributions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2438400"/>
            <a:ext cx="5715000" cy="2971800"/>
            <a:chOff x="914400" y="2971800"/>
            <a:chExt cx="7543800" cy="3581400"/>
          </a:xfrm>
        </p:grpSpPr>
        <p:sp>
          <p:nvSpPr>
            <p:cNvPr id="10" name="object 10"/>
            <p:cNvSpPr/>
            <p:nvPr/>
          </p:nvSpPr>
          <p:spPr>
            <a:xfrm>
              <a:off x="914400" y="3352800"/>
              <a:ext cx="7543800" cy="3200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95800" y="6172200"/>
              <a:ext cx="160020" cy="3321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100" dirty="0">
                  <a:latin typeface="Times New Roman"/>
                  <a:cs typeface="Times New Roman"/>
                </a:rPr>
                <a:t>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572000" y="2971800"/>
              <a:ext cx="0" cy="3124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85800" y="1371600"/>
            <a:ext cx="482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example:   simple Gaussian distribution: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219200"/>
            <a:ext cx="23368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14400"/>
            <a:ext cx="9052560" cy="6629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Let’s take a closer look now...</a:t>
            </a:r>
          </a:p>
          <a:p>
            <a:pPr lvl="1"/>
            <a:r>
              <a:rPr lang="en-US" dirty="0">
                <a:sym typeface="Wingdings"/>
              </a:rPr>
              <a:t>Precise meaning of:  P(cavity | toothache) = 0.8 ?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sym typeface="Wingdings"/>
              </a:rPr>
              <a:t>Not: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 “if toothache, then 80% chance of cavity” ! </a:t>
            </a:r>
          </a:p>
          <a:p>
            <a:pPr lvl="2"/>
            <a:r>
              <a:rPr lang="en-US" dirty="0">
                <a:sym typeface="Wingdings"/>
              </a:rPr>
              <a:t>That would be a hard fact:  “whenever toothache, P(cavity) is 80%”</a:t>
            </a:r>
          </a:p>
          <a:p>
            <a:pPr lvl="2"/>
            <a:r>
              <a:rPr lang="en-US" b="1" dirty="0">
                <a:solidFill>
                  <a:srgbClr val="008000"/>
                </a:solidFill>
                <a:sym typeface="Wingdings"/>
              </a:rPr>
              <a:t>Yes:</a:t>
            </a:r>
            <a:r>
              <a:rPr lang="en-US" dirty="0">
                <a:sym typeface="Wingdings"/>
              </a:rPr>
              <a:t>  “P(cavity)=80% given that all I know is toothache”</a:t>
            </a:r>
          </a:p>
          <a:p>
            <a:pPr lvl="2"/>
            <a:r>
              <a:rPr lang="en-US" dirty="0">
                <a:sym typeface="Wingdings"/>
              </a:rPr>
              <a:t>Leaves room for P(cavity | (toothache </a:t>
            </a:r>
            <a:r>
              <a:rPr lang="en-US" dirty="0"/>
              <a:t>∧ fist-fight) ) = 0.01</a:t>
            </a:r>
          </a:p>
          <a:p>
            <a:pPr lvl="2"/>
            <a:r>
              <a:rPr lang="en-US" dirty="0"/>
              <a:t>Less specific belief P(cavity | toothache)=0.8 remains true after more evidence arrives....but is less useful.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ym typeface="Wingdings"/>
              </a:rPr>
              <a:t>Some evidence may be “irrelevant”, allowing simplification:</a:t>
            </a:r>
          </a:p>
          <a:p>
            <a:pPr lvl="2"/>
            <a:r>
              <a:rPr lang="en-US" dirty="0">
                <a:sym typeface="Wingdings"/>
              </a:rPr>
              <a:t>P(cavity | toothache, </a:t>
            </a:r>
            <a:r>
              <a:rPr lang="en-US" dirty="0" err="1">
                <a:sym typeface="Wingdings"/>
              </a:rPr>
              <a:t>NAUjacksWin</a:t>
            </a:r>
            <a:r>
              <a:rPr lang="en-US" dirty="0">
                <a:sym typeface="Wingdings"/>
              </a:rPr>
              <a:t>) = P(cavity | toothache) = 0.8</a:t>
            </a:r>
          </a:p>
          <a:p>
            <a:pPr lvl="2"/>
            <a:r>
              <a:rPr lang="en-US" dirty="0">
                <a:sym typeface="Wingdings"/>
              </a:rPr>
              <a:t>“Irrelevance” determined by detailed domain knowledge.  We’ll come back to this...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Conditional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Distributions</a:t>
            </a:r>
          </a:p>
          <a:p>
            <a:pPr lvl="1"/>
            <a:r>
              <a:rPr lang="en-US" dirty="0">
                <a:sym typeface="Wingdings"/>
              </a:rPr>
              <a:t>Concept of distributions can also by used for conditional probability</a:t>
            </a:r>
          </a:p>
          <a:p>
            <a:pPr lvl="1"/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(Cavity | Toothache) = probabilities for all values in range of Cavity, Toothache</a:t>
            </a:r>
          </a:p>
          <a:p>
            <a:pPr lvl="2"/>
            <a:r>
              <a:rPr lang="en-US" dirty="0">
                <a:sym typeface="Wingdings"/>
              </a:rPr>
              <a:t>= { P(cavity | toothache), P(</a:t>
            </a:r>
            <a:r>
              <a:rPr lang="en-US" dirty="0"/>
              <a:t>¬</a:t>
            </a:r>
            <a:r>
              <a:rPr lang="en-US" dirty="0">
                <a:sym typeface="Wingdings"/>
              </a:rPr>
              <a:t>cavity | toothache), P(cavity | </a:t>
            </a:r>
            <a:r>
              <a:rPr lang="en-US" dirty="0"/>
              <a:t>¬</a:t>
            </a:r>
            <a:r>
              <a:rPr lang="en-US" dirty="0">
                <a:sym typeface="Wingdings"/>
              </a:rPr>
              <a:t>toothache),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P(</a:t>
            </a:r>
            <a:r>
              <a:rPr lang="en-US" dirty="0"/>
              <a:t>¬</a:t>
            </a:r>
            <a:r>
              <a:rPr lang="en-US" dirty="0">
                <a:sym typeface="Wingdings"/>
              </a:rPr>
              <a:t>cavity | </a:t>
            </a:r>
            <a:r>
              <a:rPr lang="en-US" dirty="0"/>
              <a:t>¬</a:t>
            </a:r>
            <a:r>
              <a:rPr lang="en-US" dirty="0">
                <a:sym typeface="Wingdings"/>
              </a:rPr>
              <a:t>toothache) }</a:t>
            </a:r>
          </a:p>
          <a:p>
            <a:pPr lvl="1"/>
            <a:r>
              <a:rPr lang="en-US" dirty="0">
                <a:sym typeface="Wingdings"/>
              </a:rPr>
              <a:t>So: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(X | Y) = gives values of P(X=x</a:t>
            </a:r>
            <a:r>
              <a:rPr lang="en-US" baseline="-25000" dirty="0">
                <a:sym typeface="Wingdings"/>
              </a:rPr>
              <a:t>i</a:t>
            </a:r>
            <a:r>
              <a:rPr lang="en-US" dirty="0">
                <a:sym typeface="Wingdings"/>
              </a:rPr>
              <a:t> | Y=</a:t>
            </a:r>
            <a:r>
              <a:rPr lang="en-US" dirty="0" err="1">
                <a:sym typeface="Wingdings"/>
              </a:rPr>
              <a:t>y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) for all possible </a:t>
            </a:r>
            <a:r>
              <a:rPr lang="en-US" dirty="0" err="1">
                <a:sym typeface="Wingdings"/>
              </a:rPr>
              <a:t>i,j</a:t>
            </a:r>
            <a:r>
              <a:rPr lang="en-US" dirty="0">
                <a:sym typeface="Wingdings"/>
              </a:rPr>
              <a:t> in ranges of X,Y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2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Computing with Conditional 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14400"/>
            <a:ext cx="9052560" cy="6629400"/>
          </a:xfrm>
        </p:spPr>
        <p:txBody>
          <a:bodyPr>
            <a:normAutofit/>
          </a:bodyPr>
          <a:lstStyle/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Conditional probability can be defined in terms of unconditional probability: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can be rewritten, giving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the product rule</a:t>
            </a:r>
            <a:r>
              <a:rPr lang="en-US" dirty="0">
                <a:sym typeface="Wingdings"/>
              </a:rPr>
              <a:t>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P(</a:t>
            </a:r>
            <a:r>
              <a:rPr lang="en-US" dirty="0" err="1">
                <a:solidFill>
                  <a:srgbClr val="0000FF"/>
                </a:solidFill>
              </a:rPr>
              <a:t>a∧b</a:t>
            </a:r>
            <a:r>
              <a:rPr lang="en-US" dirty="0">
                <a:solidFill>
                  <a:srgbClr val="0000FF"/>
                </a:solidFill>
              </a:rPr>
              <a:t>) = P(</a:t>
            </a:r>
            <a:r>
              <a:rPr lang="en-US" dirty="0" err="1">
                <a:solidFill>
                  <a:srgbClr val="0000FF"/>
                </a:solidFill>
              </a:rPr>
              <a:t>a|b</a:t>
            </a:r>
            <a:r>
              <a:rPr lang="en-US" dirty="0">
                <a:solidFill>
                  <a:srgbClr val="0000FF"/>
                </a:solidFill>
              </a:rPr>
              <a:t>) P(b)</a:t>
            </a:r>
          </a:p>
          <a:p>
            <a:pPr lvl="2"/>
            <a:r>
              <a:rPr lang="en-US" dirty="0"/>
              <a:t>Makes sense: </a:t>
            </a:r>
          </a:p>
          <a:p>
            <a:pPr lvl="3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a∧b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to be true, we need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to be true...and need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 to be true given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Also works for distributions:</a:t>
            </a:r>
          </a:p>
          <a:p>
            <a:pPr lvl="1"/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(Weather, Cavity) =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</a:t>
            </a:r>
            <a:r>
              <a:rPr lang="en-US" dirty="0" err="1">
                <a:sym typeface="Wingdings"/>
              </a:rPr>
              <a:t>Weather|Cavity</a:t>
            </a:r>
            <a:r>
              <a:rPr lang="en-US" dirty="0">
                <a:sym typeface="Wingdings"/>
              </a:rPr>
              <a:t>) </a:t>
            </a:r>
            <a:r>
              <a:rPr lang="en-US" b="1" dirty="0">
                <a:sym typeface="Wingdings"/>
              </a:rPr>
              <a:t> P</a:t>
            </a:r>
            <a:r>
              <a:rPr lang="en-US" dirty="0">
                <a:sym typeface="Wingdings"/>
              </a:rPr>
              <a:t>(Cavity)</a:t>
            </a:r>
          </a:p>
          <a:p>
            <a:pPr lvl="2"/>
            <a:r>
              <a:rPr lang="en-US" dirty="0">
                <a:sym typeface="Wingdings"/>
              </a:rPr>
              <a:t>Stands for a (4 values for Weather) x (2 values for Cavity) = 8 product equations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The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chain rule</a:t>
            </a:r>
            <a:r>
              <a:rPr lang="en-US" dirty="0">
                <a:sym typeface="Wingdings"/>
              </a:rPr>
              <a:t> is derived by successive application of product rule:</a:t>
            </a:r>
          </a:p>
          <a:p>
            <a:pPr marL="573020" lvl="1" indent="0">
              <a:buNone/>
            </a:pPr>
            <a:r>
              <a:rPr lang="mr-IN" sz="1400" dirty="0">
                <a:sym typeface="Wingdings"/>
              </a:rPr>
              <a:t>P(X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</a:t>
            </a:r>
            <a:r>
              <a:rPr lang="mr-IN" sz="1400" dirty="0">
                <a:sym typeface="Wingdings"/>
              </a:rPr>
              <a:t>) = P(X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n−1</a:t>
            </a:r>
            <a:r>
              <a:rPr lang="mr-IN" sz="1400" dirty="0">
                <a:sym typeface="Wingdings"/>
              </a:rPr>
              <a:t>) P(X</a:t>
            </a:r>
            <a:r>
              <a:rPr lang="mr-IN" sz="1400" baseline="-25000" dirty="0">
                <a:sym typeface="Wingdings"/>
              </a:rPr>
              <a:t>n</a:t>
            </a:r>
            <a:r>
              <a:rPr lang="mr-IN" sz="1400" dirty="0">
                <a:sym typeface="Wingdings"/>
              </a:rPr>
              <a:t>|X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n−1</a:t>
            </a:r>
            <a:r>
              <a:rPr lang="mr-IN" sz="1400" dirty="0">
                <a:sym typeface="Wingdings"/>
              </a:rPr>
              <a:t>)</a:t>
            </a:r>
          </a:p>
          <a:p>
            <a:pPr marL="573020" lvl="1" indent="0">
              <a:buNone/>
            </a:pPr>
            <a:r>
              <a:rPr lang="mr-IN" sz="1400" dirty="0">
                <a:sym typeface="Wingdings"/>
              </a:rPr>
              <a:t>= P(X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n−2</a:t>
            </a:r>
            <a:r>
              <a:rPr lang="mr-IN" sz="1400" dirty="0">
                <a:sym typeface="Wingdings"/>
              </a:rPr>
              <a:t>) P(X</a:t>
            </a:r>
            <a:r>
              <a:rPr lang="mr-IN" sz="1400" baseline="-25000" dirty="0">
                <a:sym typeface="Wingdings"/>
              </a:rPr>
              <a:t>n1</a:t>
            </a:r>
            <a:r>
              <a:rPr lang="mr-IN" sz="1400" dirty="0">
                <a:sym typeface="Wingdings"/>
              </a:rPr>
              <a:t>|X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n−2</a:t>
            </a:r>
            <a:r>
              <a:rPr lang="mr-IN" sz="1400" dirty="0">
                <a:sym typeface="Wingdings"/>
              </a:rPr>
              <a:t>) P(X</a:t>
            </a:r>
            <a:r>
              <a:rPr lang="mr-IN" sz="1400" baseline="-25000" dirty="0">
                <a:sym typeface="Wingdings"/>
              </a:rPr>
              <a:t>n</a:t>
            </a:r>
            <a:r>
              <a:rPr lang="mr-IN" sz="1400" dirty="0">
                <a:sym typeface="Wingdings"/>
              </a:rPr>
              <a:t>|X</a:t>
            </a:r>
            <a:r>
              <a:rPr lang="mr-IN" sz="1400" baseline="-25000" dirty="0">
                <a:sym typeface="Wingdings"/>
              </a:rPr>
              <a:t>1</a:t>
            </a:r>
            <a:r>
              <a:rPr lang="mr-IN" sz="1400" dirty="0">
                <a:sym typeface="Wingdings"/>
              </a:rPr>
              <a:t>, . . . , X</a:t>
            </a:r>
            <a:r>
              <a:rPr lang="mr-IN" sz="1400" baseline="-25000" dirty="0">
                <a:sym typeface="Wingdings"/>
              </a:rPr>
              <a:t>n−1</a:t>
            </a:r>
            <a:r>
              <a:rPr lang="mr-IN" sz="1400" dirty="0">
                <a:sym typeface="Wingdings"/>
              </a:rPr>
              <a:t>)</a:t>
            </a:r>
          </a:p>
          <a:p>
            <a:pPr marL="573020" lvl="1" indent="0">
              <a:buNone/>
            </a:pPr>
            <a:r>
              <a:rPr lang="mr-IN" sz="1400" dirty="0">
                <a:sym typeface="Wingdings"/>
              </a:rPr>
              <a:t>= .</a:t>
            </a:r>
            <a:r>
              <a:rPr lang="en-US" sz="1400" dirty="0">
                <a:sym typeface="Wingdings"/>
              </a:rPr>
              <a:t>..</a:t>
            </a:r>
          </a:p>
          <a:p>
            <a:pPr marL="573020" lvl="1" indent="0">
              <a:buNone/>
            </a:pP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Note the recursive reduction joint P into a chained product of conditional P’s</a:t>
            </a:r>
            <a:endParaRPr lang="mr-IN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5400" y="1676400"/>
            <a:ext cx="1828800" cy="646331"/>
            <a:chOff x="1828800" y="6781800"/>
            <a:chExt cx="182880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1828800" y="6934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a|b</a:t>
              </a:r>
              <a:r>
                <a:rPr lang="en-US" dirty="0"/>
                <a:t>)=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6781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 err="1"/>
                <a:t>a∧b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P(b)</a:t>
              </a: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2667000" y="7104966"/>
              <a:ext cx="990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43400" y="1600200"/>
            <a:ext cx="4495800" cy="646331"/>
            <a:chOff x="1828800" y="6781800"/>
            <a:chExt cx="182880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1828800" y="6934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P(doubles)|Die</a:t>
              </a:r>
              <a:r>
                <a:rPr lang="en-US" baseline="-25000" dirty="0"/>
                <a:t>1</a:t>
              </a:r>
              <a:r>
                <a:rPr lang="en-US" dirty="0"/>
                <a:t>=5)=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6781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P(doubles∧Die</a:t>
              </a:r>
              <a:r>
                <a:rPr lang="en-US" baseline="-25000" dirty="0"/>
                <a:t>1</a:t>
              </a:r>
              <a:r>
                <a:rPr lang="en-US" dirty="0"/>
                <a:t>=5)</a:t>
              </a:r>
            </a:p>
            <a:p>
              <a:pPr algn="ctr"/>
              <a:r>
                <a:rPr lang="en-US" dirty="0"/>
                <a:t>P(Die</a:t>
              </a:r>
              <a:r>
                <a:rPr lang="en-US" baseline="-25000" dirty="0"/>
                <a:t>1</a:t>
              </a:r>
              <a:r>
                <a:rPr lang="en-US" dirty="0"/>
                <a:t>=5)</a:t>
              </a:r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>
            <a:xfrm>
              <a:off x="2667000" y="7104966"/>
              <a:ext cx="990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5052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705600"/>
            <a:ext cx="259519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8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Inference in a probabilistic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14400"/>
            <a:ext cx="9052560" cy="6629400"/>
          </a:xfrm>
        </p:spPr>
        <p:txBody>
          <a:bodyPr>
            <a:normAutofit/>
          </a:bodyPr>
          <a:lstStyle/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Just need a couple more probabilistic rules:</a:t>
            </a:r>
          </a:p>
          <a:p>
            <a:pPr lvl="1"/>
            <a:r>
              <a:rPr lang="en-US" dirty="0">
                <a:sym typeface="Wingdings"/>
              </a:rPr>
              <a:t>Obvious:  P(</a:t>
            </a:r>
            <a:r>
              <a:rPr lang="en-US" dirty="0"/>
              <a:t>¬</a:t>
            </a:r>
            <a:r>
              <a:rPr lang="en-US" dirty="0">
                <a:sym typeface="Wingdings"/>
              </a:rPr>
              <a:t>a) = 1- P(a)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Inclusion-Exclusion Principle:</a:t>
            </a:r>
            <a:r>
              <a:rPr lang="en-US" dirty="0">
                <a:sym typeface="Wingdings"/>
              </a:rPr>
              <a:t>  P(</a:t>
            </a:r>
            <a:r>
              <a:rPr lang="en-US" dirty="0" err="1">
                <a:sym typeface="Wingdings"/>
              </a:rPr>
              <a:t>a</a:t>
            </a:r>
            <a:r>
              <a:rPr lang="en-US" dirty="0" err="1"/>
              <a:t>∨</a:t>
            </a:r>
            <a:r>
              <a:rPr lang="en-US" dirty="0" err="1">
                <a:sym typeface="Wingdings"/>
              </a:rPr>
              <a:t>b</a:t>
            </a:r>
            <a:r>
              <a:rPr lang="en-US" dirty="0">
                <a:sym typeface="Wingdings"/>
              </a:rPr>
              <a:t>) = P(a) + P(b)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P(</a:t>
            </a:r>
            <a:r>
              <a:rPr lang="en-US" dirty="0" err="1">
                <a:sym typeface="Wingdings"/>
              </a:rPr>
              <a:t>a</a:t>
            </a:r>
            <a:r>
              <a:rPr lang="en-US" dirty="0" err="1"/>
              <a:t>∧</a:t>
            </a:r>
            <a:r>
              <a:rPr lang="en-US" dirty="0" err="1">
                <a:sym typeface="Wingdings"/>
              </a:rPr>
              <a:t>b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/>
              <a:t>So how to do Inference?  </a:t>
            </a:r>
          </a:p>
          <a:p>
            <a:pPr lvl="1"/>
            <a:r>
              <a:rPr lang="en-US" dirty="0"/>
              <a:t>Logical Inference = asking whether something is</a:t>
            </a:r>
            <a:r>
              <a:rPr lang="en-US" dirty="0">
                <a:solidFill>
                  <a:srgbClr val="0000FF"/>
                </a:solidFill>
              </a:rPr>
              <a:t> true</a:t>
            </a:r>
            <a:r>
              <a:rPr lang="en-US" dirty="0"/>
              <a:t> (entailed), given the KB</a:t>
            </a:r>
          </a:p>
          <a:p>
            <a:pPr lvl="1"/>
            <a:r>
              <a:rPr lang="en-US" dirty="0"/>
              <a:t>Probabilistic Inference = asking </a:t>
            </a:r>
            <a:r>
              <a:rPr lang="en-US" i="1" dirty="0">
                <a:solidFill>
                  <a:srgbClr val="0000FF"/>
                </a:solidFill>
              </a:rPr>
              <a:t>how likely something is</a:t>
            </a:r>
            <a:r>
              <a:rPr lang="en-US" dirty="0"/>
              <a:t>, given the KB</a:t>
            </a:r>
          </a:p>
          <a:p>
            <a:pPr lvl="2"/>
            <a:r>
              <a:rPr lang="en-US" dirty="0"/>
              <a:t>Just compute </a:t>
            </a:r>
            <a:r>
              <a:rPr lang="en-US"/>
              <a:t>the conditional probability </a:t>
            </a:r>
            <a:r>
              <a:rPr lang="en-US" dirty="0"/>
              <a:t>for query proposition, given KB!</a:t>
            </a:r>
          </a:p>
          <a:p>
            <a:pPr lvl="1"/>
            <a:r>
              <a:rPr lang="en-US" dirty="0"/>
              <a:t>We use the full joint probability distribution as the KB!</a:t>
            </a:r>
          </a:p>
          <a:p>
            <a:pPr lvl="2"/>
            <a:r>
              <a:rPr lang="en-US" dirty="0"/>
              <a:t>Contains the probability of all possible worlds!</a:t>
            </a:r>
          </a:p>
          <a:p>
            <a:pPr lvl="1"/>
            <a:r>
              <a:rPr lang="en-US" dirty="0"/>
              <a:t>Inference = look up the probability of a query proposition</a:t>
            </a:r>
          </a:p>
          <a:p>
            <a:pPr lvl="2"/>
            <a:r>
              <a:rPr lang="en-US" dirty="0"/>
              <a:t>Extract and sum up the appropriate “slice” of the joint distribution</a:t>
            </a:r>
          </a:p>
          <a:p>
            <a:pPr lvl="2"/>
            <a:endParaRPr lang="en-US" dirty="0"/>
          </a:p>
          <a:p>
            <a:r>
              <a:rPr lang="en-US" dirty="0"/>
              <a:t>Example:  Consider a world with just three boolean variables</a:t>
            </a:r>
          </a:p>
          <a:p>
            <a:pPr lvl="1"/>
            <a:r>
              <a:rPr lang="en-US" dirty="0"/>
              <a:t>Toothache (has one or not)</a:t>
            </a:r>
          </a:p>
          <a:p>
            <a:pPr lvl="1"/>
            <a:r>
              <a:rPr lang="en-US" dirty="0"/>
              <a:t>Cavity (has or not)</a:t>
            </a:r>
          </a:p>
          <a:p>
            <a:pPr lvl="1"/>
            <a:r>
              <a:rPr lang="en-US" dirty="0"/>
              <a:t>Catch (dentists tool catches or not)</a:t>
            </a:r>
          </a:p>
        </p:txBody>
      </p:sp>
    </p:spTree>
    <p:extLst>
      <p:ext uri="{BB962C8B-B14F-4D97-AF65-F5344CB8AC3E}">
        <p14:creationId xmlns:p14="http://schemas.microsoft.com/office/powerpoint/2010/main" val="326573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772223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96414">
              <a:lnSpc>
                <a:spcPts val="2430"/>
              </a:lnSpc>
            </a:pPr>
            <a:r>
              <a:rPr b="1" dirty="0"/>
              <a:t>Inference </a:t>
            </a:r>
            <a:r>
              <a:rPr lang="en-US" b="1" dirty="0"/>
              <a:t>using full joint distribution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1849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Start with the </a:t>
            </a:r>
            <a:r>
              <a:rPr lang="en-US" sz="2050" dirty="0">
                <a:latin typeface="Arial"/>
                <a:cs typeface="Arial"/>
              </a:rPr>
              <a:t>full </a:t>
            </a:r>
            <a:r>
              <a:rPr sz="2050" dirty="0">
                <a:latin typeface="Arial"/>
                <a:cs typeface="Arial"/>
              </a:rPr>
              <a:t>joint distribution</a:t>
            </a:r>
            <a:r>
              <a:rPr lang="en-US" sz="2050" dirty="0">
                <a:latin typeface="Arial"/>
                <a:cs typeface="Arial"/>
              </a:rPr>
              <a:t> for this world</a:t>
            </a:r>
            <a:r>
              <a:rPr sz="205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94779"/>
              </p:ext>
            </p:extLst>
          </p:nvPr>
        </p:nvGraphicFramePr>
        <p:xfrm>
          <a:off x="2286000" y="2057400"/>
          <a:ext cx="4946012" cy="191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.072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.064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.576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66800" y="4343400"/>
            <a:ext cx="7391400" cy="1230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0"/>
              </a:lnSpc>
            </a:pPr>
            <a:r>
              <a:rPr sz="2050" dirty="0">
                <a:latin typeface="Arial"/>
                <a:cs typeface="Arial"/>
              </a:rPr>
              <a:t>For  any  proposition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dirty="0">
                <a:latin typeface="Arial"/>
                <a:cs typeface="Arial"/>
              </a:rPr>
              <a:t>, </a:t>
            </a:r>
            <a:r>
              <a:rPr lang="en-US" sz="2050" dirty="0">
                <a:latin typeface="Arial"/>
                <a:cs typeface="Arial"/>
              </a:rPr>
              <a:t>the P(</a:t>
            </a:r>
            <a:r>
              <a:rPr lang="el-GR"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i="1" dirty="0">
                <a:latin typeface="Arial"/>
                <a:cs typeface="Arial"/>
              </a:rPr>
              <a:t>) =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sum  the atomic events  where  it is true:</a:t>
            </a: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endParaRPr sz="2050" dirty="0">
              <a:latin typeface="Arial"/>
              <a:cs typeface="Arial"/>
            </a:endParaRPr>
          </a:p>
          <a:p>
            <a:pPr marL="377825">
              <a:lnSpc>
                <a:spcPts val="2750"/>
              </a:lnSpc>
            </a:pP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 = </a:t>
            </a:r>
            <a:r>
              <a:rPr sz="2450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100" baseline="-13888" dirty="0">
                <a:solidFill>
                  <a:srgbClr val="990099"/>
                </a:solidFill>
                <a:latin typeface="Tahoma"/>
                <a:cs typeface="Tahoma"/>
              </a:rPr>
              <a:t>: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100" baseline="-13888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100" baseline="-13888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772223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96414">
              <a:lnSpc>
                <a:spcPts val="2430"/>
              </a:lnSpc>
            </a:pPr>
            <a:r>
              <a:rPr b="1" dirty="0"/>
              <a:t>Inference </a:t>
            </a:r>
            <a:r>
              <a:rPr lang="en-US" b="1" dirty="0"/>
              <a:t>using full joint distribution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1849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Start with the </a:t>
            </a:r>
            <a:r>
              <a:rPr lang="en-US" sz="2050" dirty="0">
                <a:latin typeface="Arial"/>
                <a:cs typeface="Arial"/>
              </a:rPr>
              <a:t>full </a:t>
            </a:r>
            <a:r>
              <a:rPr sz="2050" dirty="0">
                <a:latin typeface="Arial"/>
                <a:cs typeface="Arial"/>
              </a:rPr>
              <a:t>joint distribution</a:t>
            </a:r>
            <a:r>
              <a:rPr lang="en-US" sz="2050" dirty="0">
                <a:latin typeface="Arial"/>
                <a:cs typeface="Arial"/>
              </a:rPr>
              <a:t> for this world</a:t>
            </a:r>
            <a:r>
              <a:rPr sz="205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4343400"/>
            <a:ext cx="7391400" cy="1633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0"/>
              </a:lnSpc>
            </a:pPr>
            <a:r>
              <a:rPr sz="2050" dirty="0">
                <a:latin typeface="Arial"/>
                <a:cs typeface="Arial"/>
              </a:rPr>
              <a:t>For  any  proposition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dirty="0">
                <a:latin typeface="Arial"/>
                <a:cs typeface="Arial"/>
              </a:rPr>
              <a:t>, </a:t>
            </a:r>
            <a:r>
              <a:rPr lang="en-US" sz="2050" dirty="0">
                <a:latin typeface="Arial"/>
                <a:cs typeface="Arial"/>
              </a:rPr>
              <a:t>the P(</a:t>
            </a:r>
            <a:r>
              <a:rPr lang="el-GR"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i="1" dirty="0">
                <a:latin typeface="Arial"/>
                <a:cs typeface="Arial"/>
              </a:rPr>
              <a:t>) =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sum  the atomic events  where  it is true:</a:t>
            </a:r>
            <a:endParaRPr lang="en-US" sz="2050" dirty="0">
              <a:latin typeface="Arial"/>
              <a:cs typeface="Arial"/>
            </a:endParaRPr>
          </a:p>
          <a:p>
            <a:pPr marL="377825">
              <a:lnSpc>
                <a:spcPts val="2750"/>
              </a:lnSpc>
            </a:pP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 = </a:t>
            </a:r>
            <a:r>
              <a:rPr sz="2450" dirty="0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100" baseline="-13888" dirty="0">
                <a:solidFill>
                  <a:srgbClr val="990099"/>
                </a:solidFill>
                <a:latin typeface="Tahoma"/>
                <a:cs typeface="Tahoma"/>
              </a:rPr>
              <a:t>: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100" baseline="-13888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100" baseline="-13888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100" i="1" baseline="-13888" dirty="0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lang="en-US" sz="2050" dirty="0">
              <a:solidFill>
                <a:srgbClr val="990099"/>
              </a:solidFill>
              <a:latin typeface="Tahoma"/>
              <a:cs typeface="Tahoma"/>
            </a:endParaRPr>
          </a:p>
          <a:p>
            <a:pPr marL="377825">
              <a:lnSpc>
                <a:spcPts val="2750"/>
              </a:lnSpc>
            </a:pPr>
            <a:endParaRPr lang="en-US" sz="2050" dirty="0">
              <a:solidFill>
                <a:srgbClr val="990099"/>
              </a:solidFill>
              <a:latin typeface="Tahoma"/>
              <a:cs typeface="Tahoma"/>
            </a:endParaRPr>
          </a:p>
          <a:p>
            <a:pPr marL="377825">
              <a:lnSpc>
                <a:spcPts val="2750"/>
              </a:lnSpc>
            </a:pPr>
            <a:r>
              <a:rPr lang="it-IT" sz="2050" i="1" dirty="0" err="1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it-IT" sz="2050" i="1" dirty="0" err="1">
                <a:solidFill>
                  <a:srgbClr val="990099"/>
                </a:solidFill>
                <a:latin typeface="Arial"/>
                <a:cs typeface="Arial"/>
              </a:rPr>
              <a:t>toothache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) = 0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108 + 0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012 + 0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016 + 0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064 = 0</a:t>
            </a:r>
            <a:r>
              <a:rPr lang="it-IT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it-IT" sz="2050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endParaRPr sz="2050" dirty="0">
              <a:latin typeface="Tahoma"/>
              <a:cs typeface="Tahoma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69205"/>
              </p:ext>
            </p:extLst>
          </p:nvPr>
        </p:nvGraphicFramePr>
        <p:xfrm>
          <a:off x="2133600" y="2133600"/>
          <a:ext cx="4946012" cy="191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.072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.064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.576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6324600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This process is called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summing out</a:t>
            </a:r>
            <a:r>
              <a:rPr lang="en-US" sz="2000" dirty="0">
                <a:latin typeface="Arial"/>
                <a:cs typeface="Arial"/>
              </a:rPr>
              <a:t> or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marginalization</a:t>
            </a:r>
          </a:p>
          <a:p>
            <a:pPr marL="455613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Sum up probabilities across values of other (non-specified) variables</a:t>
            </a:r>
          </a:p>
          <a:p>
            <a:pPr marL="455613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In this case:  Cavity and Catch</a:t>
            </a:r>
          </a:p>
          <a:p>
            <a:pPr marL="455613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Generally:  P(Y) = </a:t>
            </a:r>
            <a:r>
              <a:rPr lang="el-GR" sz="1600" dirty="0">
                <a:latin typeface="Arial"/>
                <a:cs typeface="Arial"/>
              </a:rPr>
              <a:t>Σ</a:t>
            </a:r>
            <a:r>
              <a:rPr lang="en-US" sz="1600" baseline="-25000" dirty="0" err="1">
                <a:latin typeface="Arial"/>
                <a:cs typeface="Arial"/>
              </a:rPr>
              <a:t>z</a:t>
            </a:r>
            <a:r>
              <a:rPr lang="en-US" sz="1200" baseline="-25000" dirty="0" err="1">
                <a:latin typeface="Arial"/>
                <a:cs typeface="Arial"/>
              </a:rPr>
              <a:t>∈</a:t>
            </a:r>
            <a:r>
              <a:rPr lang="en-US" sz="1600" baseline="-25000" dirty="0" err="1">
                <a:latin typeface="Arial"/>
                <a:cs typeface="Arial"/>
              </a:rPr>
              <a:t>Z</a:t>
            </a:r>
            <a:r>
              <a:rPr lang="el-GR" sz="160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P(</a:t>
            </a:r>
            <a:r>
              <a:rPr lang="en-US" sz="1600" dirty="0" err="1">
                <a:latin typeface="Arial"/>
                <a:cs typeface="Arial"/>
              </a:rPr>
              <a:t>Y,z</a:t>
            </a:r>
            <a:r>
              <a:rPr lang="en-US" sz="1600" dirty="0">
                <a:latin typeface="Arial"/>
                <a:cs typeface="Arial"/>
              </a:rPr>
              <a:t>) ,or also, by product rule: P(Y)=</a:t>
            </a:r>
            <a:r>
              <a:rPr lang="el-GR" sz="1600" dirty="0">
                <a:latin typeface="Arial"/>
                <a:cs typeface="Arial"/>
              </a:rPr>
              <a:t>Σ</a:t>
            </a:r>
            <a:r>
              <a:rPr lang="en-US" sz="1600" baseline="-25000" dirty="0" err="1">
                <a:latin typeface="Arial"/>
                <a:cs typeface="Arial"/>
              </a:rPr>
              <a:t>z</a:t>
            </a:r>
            <a:r>
              <a:rPr lang="en-US" sz="1200" baseline="-25000" dirty="0" err="1">
                <a:latin typeface="Arial"/>
                <a:cs typeface="Arial"/>
              </a:rPr>
              <a:t>∈</a:t>
            </a:r>
            <a:r>
              <a:rPr lang="en-US" sz="1600" baseline="-25000" dirty="0" err="1">
                <a:latin typeface="Arial"/>
                <a:cs typeface="Arial"/>
              </a:rPr>
              <a:t>Z</a:t>
            </a:r>
            <a:r>
              <a:rPr lang="en-US" sz="1600" baseline="-250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P(</a:t>
            </a:r>
            <a:r>
              <a:rPr lang="en-US" sz="1600" dirty="0" err="1">
                <a:latin typeface="Arial"/>
                <a:cs typeface="Arial"/>
              </a:rPr>
              <a:t>Y|z</a:t>
            </a:r>
            <a:r>
              <a:rPr lang="en-US" sz="1600" dirty="0">
                <a:latin typeface="Arial"/>
                <a:cs typeface="Arial"/>
              </a:rPr>
              <a:t>) P(z)</a:t>
            </a:r>
          </a:p>
        </p:txBody>
      </p:sp>
    </p:spTree>
    <p:extLst>
      <p:ext uri="{BB962C8B-B14F-4D97-AF65-F5344CB8AC3E}">
        <p14:creationId xmlns:p14="http://schemas.microsoft.com/office/powerpoint/2010/main" val="174147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81188" y="7008652"/>
            <a:ext cx="169346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820487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96414">
              <a:lnSpc>
                <a:spcPts val="2430"/>
              </a:lnSpc>
            </a:pPr>
            <a:r>
              <a:rPr b="1" dirty="0"/>
              <a:t>Inference </a:t>
            </a:r>
            <a:r>
              <a:rPr lang="en-US" b="1" dirty="0"/>
              <a:t>using full joint distribution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571456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Start with the </a:t>
            </a:r>
            <a:r>
              <a:rPr lang="en-US" sz="2050" dirty="0">
                <a:latin typeface="Arial"/>
                <a:cs typeface="Arial"/>
              </a:rPr>
              <a:t>full </a:t>
            </a:r>
            <a:r>
              <a:rPr sz="2050" dirty="0">
                <a:latin typeface="Arial"/>
                <a:cs typeface="Arial"/>
              </a:rPr>
              <a:t>joint distribution</a:t>
            </a:r>
            <a:r>
              <a:rPr lang="en-US" sz="2050" dirty="0">
                <a:latin typeface="Arial"/>
                <a:cs typeface="Arial"/>
              </a:rPr>
              <a:t> for this world</a:t>
            </a:r>
            <a:r>
              <a:rPr sz="205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4343400"/>
            <a:ext cx="9067800" cy="2691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0"/>
              </a:lnSpc>
            </a:pPr>
            <a:r>
              <a:rPr lang="en-US" sz="2050" dirty="0">
                <a:latin typeface="Arial"/>
                <a:cs typeface="Arial"/>
              </a:rPr>
              <a:t>For  any  proposition 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dirty="0">
                <a:latin typeface="Arial"/>
                <a:cs typeface="Arial"/>
              </a:rPr>
              <a:t>, the P(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i="1" dirty="0">
                <a:latin typeface="Arial"/>
                <a:cs typeface="Arial"/>
              </a:rPr>
              <a:t>) =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latin typeface="Arial"/>
                <a:cs typeface="Arial"/>
              </a:rPr>
              <a:t>sum  the atomic events  where  it is true:</a:t>
            </a:r>
          </a:p>
          <a:p>
            <a:pPr marL="12700">
              <a:lnSpc>
                <a:spcPts val="2270"/>
              </a:lnSpc>
            </a:pPr>
            <a:endParaRPr lang="en-US" sz="2050" dirty="0">
              <a:latin typeface="Arial"/>
              <a:cs typeface="Arial"/>
            </a:endParaRPr>
          </a:p>
          <a:p>
            <a:pPr marL="377825">
              <a:lnSpc>
                <a:spcPts val="2750"/>
              </a:lnSpc>
            </a:pP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) = </a:t>
            </a:r>
            <a:r>
              <a:rPr lang="en-US" sz="2450" dirty="0" err="1">
                <a:solidFill>
                  <a:srgbClr val="990099"/>
                </a:solidFill>
                <a:latin typeface="Arial"/>
                <a:cs typeface="Arial"/>
              </a:rPr>
              <a:t>Σ</a:t>
            </a:r>
            <a:r>
              <a:rPr lang="en-US" sz="2100" i="1" baseline="-13888" dirty="0" err="1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lang="en-US" sz="2100" baseline="-13888" dirty="0" err="1">
                <a:solidFill>
                  <a:srgbClr val="990099"/>
                </a:solidFill>
                <a:latin typeface="Tahoma"/>
                <a:cs typeface="Tahoma"/>
              </a:rPr>
              <a:t>:</a:t>
            </a:r>
            <a:r>
              <a:rPr lang="en-US" sz="2100" i="1" baseline="-13888" dirty="0" err="1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lang="en-US" sz="2100" baseline="-13888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lang="en-US" sz="2100" baseline="-13888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lang="en-US" sz="2100" i="1" baseline="-13888" dirty="0" err="1">
                <a:solidFill>
                  <a:srgbClr val="990099"/>
                </a:solidFill>
                <a:latin typeface="Arial"/>
                <a:cs typeface="Arial"/>
              </a:rPr>
              <a:t>φ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ω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</a:p>
          <a:p>
            <a:pPr marL="377825">
              <a:lnSpc>
                <a:spcPts val="2750"/>
              </a:lnSpc>
            </a:pPr>
            <a:endParaRPr lang="en-US" sz="2050" i="1" dirty="0">
              <a:solidFill>
                <a:srgbClr val="990099"/>
              </a:solidFill>
              <a:latin typeface="Arial"/>
              <a:cs typeface="Arial"/>
            </a:endParaRPr>
          </a:p>
          <a:p>
            <a:pPr marL="377825">
              <a:lnSpc>
                <a:spcPts val="2750"/>
              </a:lnSpc>
            </a:pPr>
            <a:r>
              <a:rPr lang="en-US" sz="2050" i="1" dirty="0">
                <a:solidFill>
                  <a:srgbClr val="000000"/>
                </a:solidFill>
                <a:latin typeface="Arial"/>
                <a:cs typeface="Arial"/>
              </a:rPr>
              <a:t>Can also easily do compound propositional queries:</a:t>
            </a:r>
          </a:p>
          <a:p>
            <a:pPr marL="377825">
              <a:lnSpc>
                <a:spcPts val="2750"/>
              </a:lnSpc>
            </a:pPr>
            <a:endParaRPr lang="en-US" sz="2050" i="1" dirty="0">
              <a:solidFill>
                <a:srgbClr val="990099"/>
              </a:solidFill>
              <a:latin typeface="Arial"/>
              <a:cs typeface="Arial"/>
            </a:endParaRPr>
          </a:p>
          <a:p>
            <a:pPr marL="377825">
              <a:lnSpc>
                <a:spcPts val="2750"/>
              </a:lnSpc>
            </a:pP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cavity</a:t>
            </a:r>
            <a:r>
              <a:rPr lang="en-US" sz="2050" dirty="0" err="1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toothache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) = 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108+0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012+0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072+0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008+0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016+0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064 = 0</a:t>
            </a: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28</a:t>
            </a:r>
            <a:endParaRPr lang="en-US" sz="2050" dirty="0">
              <a:latin typeface="Tahoma"/>
              <a:cs typeface="Tahoma"/>
            </a:endParaRPr>
          </a:p>
          <a:p>
            <a:pPr marL="377825">
              <a:lnSpc>
                <a:spcPts val="2750"/>
              </a:lnSpc>
            </a:pPr>
            <a:endParaRPr lang="en-US" sz="2050" dirty="0">
              <a:latin typeface="Tahoma"/>
              <a:cs typeface="Tahoma"/>
            </a:endParaRPr>
          </a:p>
        </p:txBody>
      </p:sp>
      <p:graphicFrame>
        <p:nvGraphicFramePr>
          <p:cNvPr id="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4593"/>
              </p:ext>
            </p:extLst>
          </p:nvPr>
        </p:nvGraphicFramePr>
        <p:xfrm>
          <a:off x="1828800" y="2057400"/>
          <a:ext cx="5255138" cy="191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.072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.064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.576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8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04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4714"/>
            <a:ext cx="3503929" cy="246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95" dirty="0">
                <a:latin typeface="Arial"/>
                <a:cs typeface="Arial"/>
              </a:rPr>
              <a:t>Uncertainty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85" dirty="0">
                <a:latin typeface="Arial"/>
                <a:cs typeface="Arial"/>
              </a:rPr>
              <a:t>Probability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30" dirty="0">
                <a:latin typeface="Arial"/>
                <a:cs typeface="Arial"/>
              </a:rPr>
              <a:t>Syntax </a:t>
            </a:r>
            <a:r>
              <a:rPr sz="2050" spc="-165" dirty="0">
                <a:latin typeface="Arial"/>
                <a:cs typeface="Arial"/>
              </a:rPr>
              <a:t>and</a:t>
            </a:r>
            <a:r>
              <a:rPr sz="2050" spc="185" dirty="0">
                <a:latin typeface="Arial"/>
                <a:cs typeface="Arial"/>
              </a:rPr>
              <a:t> </a:t>
            </a:r>
            <a:r>
              <a:rPr sz="2050" spc="-155" dirty="0">
                <a:latin typeface="Arial"/>
                <a:cs typeface="Arial"/>
              </a:rPr>
              <a:t>Semantics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45" dirty="0">
                <a:latin typeface="Arial"/>
                <a:cs typeface="Arial"/>
              </a:rPr>
              <a:t>Inference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81000" algn="l"/>
              </a:tabLst>
            </a:pPr>
            <a:r>
              <a:rPr sz="2050" spc="-125" dirty="0">
                <a:latin typeface="Lucida Sans Unicode"/>
                <a:cs typeface="Lucida Sans Unicode"/>
              </a:rPr>
              <a:t>♦	</a:t>
            </a:r>
            <a:r>
              <a:rPr sz="2050" spc="-180" dirty="0">
                <a:latin typeface="Arial"/>
                <a:cs typeface="Arial"/>
              </a:rPr>
              <a:t>Independence  </a:t>
            </a:r>
            <a:r>
              <a:rPr sz="2050" spc="-165" dirty="0">
                <a:latin typeface="Arial"/>
                <a:cs typeface="Arial"/>
              </a:rPr>
              <a:t>and  </a:t>
            </a:r>
            <a:r>
              <a:rPr sz="2050" spc="-170" dirty="0">
                <a:latin typeface="Arial"/>
                <a:cs typeface="Arial"/>
              </a:rPr>
              <a:t>Bayes’</a:t>
            </a:r>
            <a:r>
              <a:rPr sz="2050" spc="-260" dirty="0">
                <a:latin typeface="Arial"/>
                <a:cs typeface="Arial"/>
              </a:rPr>
              <a:t> </a:t>
            </a:r>
            <a:r>
              <a:rPr sz="2050" spc="-170" dirty="0">
                <a:latin typeface="Arial"/>
                <a:cs typeface="Arial"/>
              </a:rPr>
              <a:t>Rule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81188" y="7008652"/>
            <a:ext cx="159384" cy="112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7722234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96414">
              <a:lnSpc>
                <a:spcPts val="2430"/>
              </a:lnSpc>
            </a:pPr>
            <a:r>
              <a:rPr b="1" dirty="0"/>
              <a:t>Inference </a:t>
            </a:r>
            <a:r>
              <a:rPr lang="en-US" b="1" dirty="0"/>
              <a:t>using full joint distribution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411478"/>
            <a:ext cx="618490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latin typeface="Arial"/>
                <a:cs typeface="Arial"/>
              </a:rPr>
              <a:t>Start with the </a:t>
            </a:r>
            <a:r>
              <a:rPr lang="en-US" sz="2050" dirty="0">
                <a:latin typeface="Arial"/>
                <a:cs typeface="Arial"/>
              </a:rPr>
              <a:t>full </a:t>
            </a:r>
            <a:r>
              <a:rPr sz="2050" dirty="0">
                <a:latin typeface="Arial"/>
                <a:cs typeface="Arial"/>
              </a:rPr>
              <a:t>joint distribution</a:t>
            </a:r>
            <a:r>
              <a:rPr lang="en-US" sz="2050" dirty="0">
                <a:latin typeface="Arial"/>
                <a:cs typeface="Arial"/>
              </a:rPr>
              <a:t> for this world</a:t>
            </a:r>
            <a:r>
              <a:rPr sz="2050" dirty="0">
                <a:latin typeface="Arial"/>
                <a:cs typeface="Arial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4343400"/>
            <a:ext cx="5562600" cy="32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0"/>
              </a:lnSpc>
            </a:pPr>
            <a:r>
              <a:rPr lang="en-US" sz="2050" dirty="0">
                <a:latin typeface="Arial"/>
                <a:cs typeface="Arial"/>
              </a:rPr>
              <a:t>Can  also  compute conditional probabilities:</a:t>
            </a:r>
          </a:p>
          <a:p>
            <a:pPr marL="12700">
              <a:lnSpc>
                <a:spcPts val="227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lang="en-US" sz="2050" i="1" dirty="0">
                <a:solidFill>
                  <a:srgbClr val="990099"/>
                </a:solidFill>
                <a:latin typeface="Arial"/>
                <a:cs typeface="Arial"/>
              </a:rPr>
              <a:t>P 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en-US"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cavity</a:t>
            </a:r>
            <a:r>
              <a:rPr lang="en-US" sz="2050" dirty="0" err="1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sz="2050" i="1" dirty="0" err="1">
                <a:solidFill>
                  <a:srgbClr val="990099"/>
                </a:solidFill>
                <a:latin typeface="Arial"/>
                <a:cs typeface="Arial"/>
              </a:rPr>
              <a:t>toothache</a:t>
            </a: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) =</a:t>
            </a:r>
          </a:p>
          <a:p>
            <a:pPr marL="12700">
              <a:lnSpc>
                <a:spcPts val="2270"/>
              </a:lnSpc>
            </a:pPr>
            <a:endParaRPr lang="en-US" sz="2050" dirty="0">
              <a:solidFill>
                <a:srgbClr val="990099"/>
              </a:solidFill>
              <a:latin typeface="Tahoma"/>
              <a:cs typeface="Tahoma"/>
            </a:endParaRPr>
          </a:p>
          <a:p>
            <a:pPr marL="12700">
              <a:lnSpc>
                <a:spcPts val="2270"/>
              </a:lnSpc>
            </a:pP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						</a:t>
            </a:r>
          </a:p>
          <a:p>
            <a:pPr marL="12700">
              <a:lnSpc>
                <a:spcPts val="2270"/>
              </a:lnSpc>
            </a:pP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						=</a:t>
            </a:r>
          </a:p>
          <a:p>
            <a:pPr marL="12700">
              <a:lnSpc>
                <a:spcPts val="2270"/>
              </a:lnSpc>
            </a:pPr>
            <a:endParaRPr lang="en-US" sz="2050" dirty="0">
              <a:solidFill>
                <a:srgbClr val="990099"/>
              </a:solidFill>
              <a:latin typeface="Tahoma"/>
              <a:cs typeface="Tahoma"/>
            </a:endParaRPr>
          </a:p>
          <a:p>
            <a:pPr marL="12700">
              <a:lnSpc>
                <a:spcPts val="2270"/>
              </a:lnSpc>
            </a:pPr>
            <a:endParaRPr lang="en-US" sz="2050" dirty="0">
              <a:solidFill>
                <a:srgbClr val="990099"/>
              </a:solidFill>
              <a:latin typeface="Tahoma"/>
              <a:cs typeface="Tahoma"/>
            </a:endParaRPr>
          </a:p>
          <a:p>
            <a:pPr marL="12700">
              <a:lnSpc>
                <a:spcPts val="2270"/>
              </a:lnSpc>
            </a:pPr>
            <a:r>
              <a:rPr lang="en-US" sz="2050" dirty="0">
                <a:solidFill>
                  <a:srgbClr val="990099"/>
                </a:solidFill>
                <a:latin typeface="Tahoma"/>
                <a:cs typeface="Tahoma"/>
              </a:rPr>
              <a:t>						=  0.4</a:t>
            </a:r>
            <a:endParaRPr lang="en-US" sz="2050" dirty="0">
              <a:latin typeface="Tahoma"/>
              <a:cs typeface="Tahoma"/>
            </a:endParaRPr>
          </a:p>
          <a:p>
            <a:pPr marL="12700">
              <a:lnSpc>
                <a:spcPts val="2270"/>
              </a:lnSpc>
            </a:pPr>
            <a:endParaRPr lang="en-US" sz="2050" dirty="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endParaRPr lang="en-US" sz="2050" dirty="0">
              <a:latin typeface="Tahoma"/>
              <a:cs typeface="Tahoma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27553"/>
              </p:ext>
            </p:extLst>
          </p:nvPr>
        </p:nvGraphicFramePr>
        <p:xfrm>
          <a:off x="1828800" y="1981200"/>
          <a:ext cx="5105401" cy="191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FF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FF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FF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FF0000"/>
                      </a:solidFill>
                      <a:prstDash val="solid"/>
                    </a:lnR>
                    <a:lnT w="59830">
                      <a:solidFill>
                        <a:srgbClr val="FF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.072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FF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FF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FF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.064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FF00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FF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.576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352800" y="4800600"/>
            <a:ext cx="3429000" cy="710451"/>
            <a:chOff x="3657600" y="3124200"/>
            <a:chExt cx="3429000" cy="710451"/>
          </a:xfrm>
        </p:grpSpPr>
        <p:sp>
          <p:nvSpPr>
            <p:cNvPr id="14" name="TextBox 13"/>
            <p:cNvSpPr txBox="1"/>
            <p:nvPr/>
          </p:nvSpPr>
          <p:spPr>
            <a:xfrm>
              <a:off x="3657600" y="3124200"/>
              <a:ext cx="3429000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P 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(</a:t>
              </a:r>
              <a:r>
                <a:rPr lang="en-US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cavity </a:t>
              </a:r>
              <a:r>
                <a:rPr lang="en-US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toothache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 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P 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(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toothache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)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886200" y="3505200"/>
              <a:ext cx="2971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086600" y="4953000"/>
            <a:ext cx="14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(Product rule)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1400" y="5638800"/>
            <a:ext cx="3394003" cy="666315"/>
            <a:chOff x="2534865" y="3048000"/>
            <a:chExt cx="3394003" cy="666315"/>
          </a:xfrm>
        </p:grpSpPr>
        <p:sp>
          <p:nvSpPr>
            <p:cNvPr id="17" name="TextBox 16"/>
            <p:cNvSpPr txBox="1"/>
            <p:nvPr/>
          </p:nvSpPr>
          <p:spPr>
            <a:xfrm>
              <a:off x="2534865" y="3048000"/>
              <a:ext cx="3394003" cy="666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905" algn="ctr">
                <a:lnSpc>
                  <a:spcPts val="2245"/>
                </a:lnSpc>
              </a:pPr>
              <a:r>
                <a:rPr lang="hr-HR" dirty="0">
                  <a:solidFill>
                    <a:srgbClr val="990099"/>
                  </a:solidFill>
                  <a:latin typeface="Tahoma"/>
                  <a:cs typeface="Tahoma"/>
                </a:rPr>
                <a:t>0</a:t>
              </a:r>
              <a:r>
                <a:rPr lang="hr-HR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hr-HR" dirty="0">
                  <a:solidFill>
                    <a:srgbClr val="990099"/>
                  </a:solidFill>
                  <a:latin typeface="Tahoma"/>
                  <a:cs typeface="Tahoma"/>
                </a:rPr>
                <a:t>016 + 0</a:t>
              </a:r>
              <a:r>
                <a:rPr lang="hr-HR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hr-HR" dirty="0">
                  <a:solidFill>
                    <a:srgbClr val="990099"/>
                  </a:solidFill>
                  <a:latin typeface="Tahoma"/>
                  <a:cs typeface="Tahoma"/>
                </a:rPr>
                <a:t>064</a:t>
              </a:r>
            </a:p>
            <a:p>
              <a:pPr marL="1905" algn="ctr">
                <a:lnSpc>
                  <a:spcPts val="2245"/>
                </a:lnSpc>
              </a:pPr>
              <a:r>
                <a:rPr lang="sk-SK" dirty="0">
                  <a:solidFill>
                    <a:srgbClr val="990099"/>
                  </a:solidFill>
                  <a:latin typeface="Tahoma"/>
                  <a:cs typeface="Tahoma"/>
                </a:rPr>
                <a:t>0</a:t>
              </a:r>
              <a:r>
                <a:rPr lang="sk-SK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sk-SK" dirty="0">
                  <a:solidFill>
                    <a:srgbClr val="990099"/>
                  </a:solidFill>
                  <a:latin typeface="Tahoma"/>
                  <a:cs typeface="Tahoma"/>
                </a:rPr>
                <a:t>108 + 0</a:t>
              </a:r>
              <a:r>
                <a:rPr lang="sk-SK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sk-SK" dirty="0">
                  <a:solidFill>
                    <a:srgbClr val="990099"/>
                  </a:solidFill>
                  <a:latin typeface="Tahoma"/>
                  <a:cs typeface="Tahoma"/>
                </a:rPr>
                <a:t>012 + 0</a:t>
              </a:r>
              <a:r>
                <a:rPr lang="sk-SK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sk-SK" dirty="0">
                  <a:solidFill>
                    <a:srgbClr val="990099"/>
                  </a:solidFill>
                  <a:latin typeface="Tahoma"/>
                  <a:cs typeface="Tahoma"/>
                </a:rPr>
                <a:t>016 + 0</a:t>
              </a:r>
              <a:r>
                <a:rPr lang="sk-SK" i="1" dirty="0">
                  <a:solidFill>
                    <a:srgbClr val="990099"/>
                  </a:solidFill>
                  <a:latin typeface="Arial"/>
                  <a:cs typeface="Arial"/>
                </a:rPr>
                <a:t>.</a:t>
              </a:r>
              <a:r>
                <a:rPr lang="sk-SK" dirty="0">
                  <a:solidFill>
                    <a:srgbClr val="990099"/>
                  </a:solidFill>
                  <a:latin typeface="Tahoma"/>
                  <a:cs typeface="Tahoma"/>
                </a:rPr>
                <a:t>064</a:t>
              </a:r>
              <a:endParaRPr lang="sk-SK" dirty="0">
                <a:latin typeface="Tahoma"/>
                <a:cs typeface="Tahoma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667000" y="3352800"/>
              <a:ext cx="31242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98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4114800"/>
            <a:ext cx="905256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ym typeface="Wingdings"/>
              </a:rPr>
              <a:t>Denominator can  be viewed as a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normalization constant α </a:t>
            </a:r>
            <a:r>
              <a:rPr lang="en-US" sz="1800" dirty="0">
                <a:sym typeface="Wingdings"/>
              </a:rPr>
              <a:t>for the distribution </a:t>
            </a:r>
            <a:r>
              <a:rPr lang="en-US" sz="1800" b="1" dirty="0">
                <a:sym typeface="Wingdings"/>
              </a:rPr>
              <a:t>P</a:t>
            </a:r>
            <a:r>
              <a:rPr lang="en-US" sz="1800" dirty="0">
                <a:sym typeface="Wingdings"/>
              </a:rPr>
              <a:t>(</a:t>
            </a:r>
            <a:r>
              <a:rPr lang="en-US" sz="1800" dirty="0" err="1">
                <a:sym typeface="Wingdings"/>
              </a:rPr>
              <a:t>Cavity|toothache</a:t>
            </a:r>
            <a:r>
              <a:rPr lang="en-US" sz="1800" dirty="0">
                <a:sym typeface="Wingdings"/>
              </a:rPr>
              <a:t>)</a:t>
            </a:r>
          </a:p>
          <a:p>
            <a:pPr lvl="1"/>
            <a:r>
              <a:rPr lang="en-US" sz="1600" dirty="0">
                <a:sym typeface="Wingdings"/>
              </a:rPr>
              <a:t>Ensures that the probability of the distribution adds up to 1.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>
              <a:sym typeface="Wingdings"/>
            </a:endParaRPr>
          </a:p>
          <a:p>
            <a:pPr marL="1027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ym typeface="Wingdings"/>
              </a:rPr>
              <a:t>P</a:t>
            </a:r>
            <a:r>
              <a:rPr lang="en-US" sz="1800" dirty="0">
                <a:sym typeface="Wingdings"/>
              </a:rPr>
              <a:t>(</a:t>
            </a:r>
            <a:r>
              <a:rPr lang="en-US" sz="1800" dirty="0" err="1">
                <a:sym typeface="Wingdings"/>
              </a:rPr>
              <a:t>Cavity|toothache</a:t>
            </a:r>
            <a:r>
              <a:rPr lang="en-US" sz="1800" dirty="0">
                <a:sym typeface="Wingdings"/>
              </a:rPr>
              <a:t>) = α </a:t>
            </a:r>
            <a:r>
              <a:rPr lang="en-US" sz="1800" b="1" dirty="0">
                <a:sym typeface="Wingdings"/>
              </a:rPr>
              <a:t>P</a:t>
            </a:r>
            <a:r>
              <a:rPr lang="en-US" sz="1800" dirty="0">
                <a:sym typeface="Wingdings"/>
              </a:rPr>
              <a:t>(Cavity, toothache)</a:t>
            </a:r>
          </a:p>
          <a:p>
            <a:pPr marL="1027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ym typeface="Wingdings"/>
              </a:rPr>
              <a:t>= α [</a:t>
            </a:r>
            <a:r>
              <a:rPr lang="en-US" sz="1800" b="1" dirty="0">
                <a:sym typeface="Wingdings"/>
              </a:rPr>
              <a:t>P</a:t>
            </a:r>
            <a:r>
              <a:rPr lang="en-US" sz="1800" dirty="0">
                <a:sym typeface="Wingdings"/>
              </a:rPr>
              <a:t>(Cavity, toothache, catch) + </a:t>
            </a:r>
            <a:r>
              <a:rPr lang="en-US" sz="1800" b="1" dirty="0">
                <a:sym typeface="Wingdings"/>
              </a:rPr>
              <a:t>P</a:t>
            </a:r>
            <a:r>
              <a:rPr lang="en-US" sz="1800" dirty="0">
                <a:sym typeface="Wingdings"/>
              </a:rPr>
              <a:t>(Cavity, toothache, ¬catch)]</a:t>
            </a:r>
          </a:p>
          <a:p>
            <a:pPr marL="1027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ym typeface="Wingdings"/>
              </a:rPr>
              <a:t>= α [(0.108, 0.016) + (0.012, 0.064)]</a:t>
            </a:r>
          </a:p>
          <a:p>
            <a:pPr marL="10271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ym typeface="Wingdings"/>
              </a:rPr>
              <a:t>= α (0.12, 0.08)      = (0.6, 0.4)</a:t>
            </a:r>
          </a:p>
          <a:p>
            <a:pPr marL="341313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ym typeface="Wingdings"/>
              </a:rPr>
              <a:t>Note that proportions between (0.12, 0.08)  and (0.6, 0.4) are same</a:t>
            </a:r>
          </a:p>
          <a:p>
            <a:pPr marL="762479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ym typeface="Wingdings"/>
              </a:rPr>
              <a:t>Latter are just normalized by application of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α</a:t>
            </a:r>
            <a:r>
              <a:rPr lang="en-US" sz="1600" dirty="0">
                <a:sym typeface="Wingdings"/>
              </a:rPr>
              <a:t> to add up to 1.</a:t>
            </a:r>
          </a:p>
          <a:p>
            <a:pPr marL="762479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ym typeface="Wingdings"/>
              </a:rPr>
              <a:t>So if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α </a:t>
            </a:r>
            <a:r>
              <a:rPr lang="en-US" sz="1600" dirty="0">
                <a:sym typeface="Wingdings"/>
              </a:rPr>
              <a:t>just normalizes, I could also normalize “manually”  divide by sum of two. </a:t>
            </a:r>
          </a:p>
          <a:p>
            <a:pPr marL="762479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ym typeface="Wingdings"/>
              </a:rPr>
              <a:t>Wow: I don’t need to actually know P(toothache)  can just normalize manually! </a:t>
            </a:r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50398"/>
              </p:ext>
            </p:extLst>
          </p:nvPr>
        </p:nvGraphicFramePr>
        <p:xfrm>
          <a:off x="2514600" y="1143000"/>
          <a:ext cx="4946010" cy="1914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7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8648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toothache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48"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85750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spc="-5" dirty="0">
                          <a:latin typeface="Times New Roman"/>
                          <a:cs typeface="Times New Roman"/>
                        </a:rPr>
                        <a:t>catch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45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94725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4725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.012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59830">
                      <a:solidFill>
                        <a:srgbClr val="00FF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.072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.008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59830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42"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¬</a:t>
                      </a:r>
                      <a:r>
                        <a:rPr sz="2200" i="1" dirty="0">
                          <a:latin typeface="Times New Roman"/>
                          <a:cs typeface="Times New Roman"/>
                        </a:rPr>
                        <a:t>cavity</a:t>
                      </a: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.016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94725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4725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.064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FF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59830">
                      <a:solidFill>
                        <a:srgbClr val="00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FF00"/>
                      </a:solidFill>
                      <a:prstDash val="solid"/>
                    </a:lnL>
                    <a:lnR w="59830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.144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830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.576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943">
                      <a:solidFill>
                        <a:srgbClr val="000000"/>
                      </a:solidFill>
                      <a:prstDash val="solid"/>
                    </a:lnL>
                    <a:lnR w="19943">
                      <a:solidFill>
                        <a:srgbClr val="000000"/>
                      </a:solidFill>
                      <a:prstDash val="solid"/>
                    </a:lnR>
                    <a:lnT w="19943">
                      <a:solidFill>
                        <a:srgbClr val="000000"/>
                      </a:solidFill>
                      <a:prstDash val="solid"/>
                    </a:lnT>
                    <a:lnB w="1994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038600" y="3276600"/>
            <a:ext cx="3429000" cy="710451"/>
            <a:chOff x="3657600" y="3124200"/>
            <a:chExt cx="3429000" cy="710451"/>
          </a:xfrm>
        </p:grpSpPr>
        <p:sp>
          <p:nvSpPr>
            <p:cNvPr id="8" name="TextBox 7"/>
            <p:cNvSpPr txBox="1"/>
            <p:nvPr/>
          </p:nvSpPr>
          <p:spPr>
            <a:xfrm>
              <a:off x="3657600" y="3124200"/>
              <a:ext cx="3429000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P 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(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cavity </a:t>
              </a:r>
              <a:r>
                <a:rPr lang="en-US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toothache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 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P 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(</a:t>
              </a:r>
              <a:r>
                <a:rPr lang="en-US" i="1" dirty="0">
                  <a:solidFill>
                    <a:srgbClr val="990099"/>
                  </a:solidFill>
                  <a:latin typeface="Arial"/>
                  <a:cs typeface="Arial"/>
                </a:rPr>
                <a:t>toothache</a:t>
              </a:r>
              <a:r>
                <a:rPr lang="en-US" dirty="0">
                  <a:solidFill>
                    <a:srgbClr val="990099"/>
                  </a:solidFill>
                  <a:latin typeface="Tahoma"/>
                  <a:cs typeface="Tahoma"/>
                </a:rPr>
                <a:t>)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886200" y="3505200"/>
              <a:ext cx="2971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52600" y="3429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P(</a:t>
            </a:r>
            <a:r>
              <a:rPr lang="en-US" dirty="0" err="1">
                <a:latin typeface="Arial"/>
                <a:cs typeface="Arial"/>
              </a:rPr>
              <a:t>cavity|toothache</a:t>
            </a:r>
            <a:r>
              <a:rPr lang="en-US" dirty="0">
                <a:latin typeface="Arial"/>
                <a:cs typeface="Arial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70060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Inference using full joint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90600"/>
            <a:ext cx="9052560" cy="655320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ym typeface="Wingdings"/>
              </a:rPr>
              <a:t>In Summary:</a:t>
            </a:r>
            <a:r>
              <a:rPr lang="en-US" sz="1800" dirty="0">
                <a:sym typeface="Wingdings"/>
              </a:rPr>
              <a:t>   Compute distribution of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query</a:t>
            </a:r>
            <a:r>
              <a:rPr lang="en-US" sz="1800" dirty="0">
                <a:sym typeface="Wingdings"/>
              </a:rPr>
              <a:t> variable by fixing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evidence</a:t>
            </a:r>
            <a:r>
              <a:rPr lang="en-US" sz="1800" dirty="0">
                <a:sym typeface="Wingdings"/>
              </a:rPr>
              <a:t> variables (those in the “given” part) and summing over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hidden</a:t>
            </a:r>
            <a:r>
              <a:rPr lang="en-US" sz="1800" dirty="0">
                <a:sym typeface="Wingdings"/>
              </a:rPr>
              <a:t> (all other) variables</a:t>
            </a:r>
          </a:p>
          <a:p>
            <a:pPr lvl="1"/>
            <a:r>
              <a:rPr lang="en-US" sz="1600" dirty="0">
                <a:sym typeface="Wingdings"/>
              </a:rPr>
              <a:t>Let’s analyze the implications more closely...</a:t>
            </a:r>
          </a:p>
          <a:p>
            <a:pPr lvl="1"/>
            <a:endParaRPr lang="en-US" sz="1600" dirty="0">
              <a:sym typeface="Wingdings"/>
            </a:endParaRPr>
          </a:p>
          <a:p>
            <a:r>
              <a:rPr lang="en-US" sz="1800" dirty="0">
                <a:sym typeface="Wingdings"/>
              </a:rPr>
              <a:t>Let X be  all the variables.  </a:t>
            </a:r>
          </a:p>
          <a:p>
            <a:pPr lvl="1"/>
            <a:r>
              <a:rPr lang="en-US" sz="1600" dirty="0">
                <a:sym typeface="Wingdings"/>
              </a:rPr>
              <a:t>Typically, we  want the conditional joint distribution of the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query</a:t>
            </a:r>
            <a:r>
              <a:rPr lang="en-US" sz="1600" dirty="0">
                <a:sym typeface="Wingdings"/>
              </a:rPr>
              <a:t> variables Y given specific values  e for the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evidence</a:t>
            </a:r>
            <a:r>
              <a:rPr lang="en-US" sz="1600" dirty="0">
                <a:sym typeface="Wingdings"/>
              </a:rPr>
              <a:t> variables  E</a:t>
            </a:r>
          </a:p>
          <a:p>
            <a:pPr lvl="1"/>
            <a:r>
              <a:rPr lang="en-US" sz="1600" dirty="0">
                <a:sym typeface="Wingdings"/>
              </a:rPr>
              <a:t>Then the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hidden</a:t>
            </a:r>
            <a:r>
              <a:rPr lang="en-US" sz="1600" dirty="0">
                <a:sym typeface="Wingdings"/>
              </a:rPr>
              <a:t> variables are H = X − Y − E</a:t>
            </a:r>
          </a:p>
          <a:p>
            <a:r>
              <a:rPr lang="en-US" sz="1800" dirty="0">
                <a:sym typeface="Wingdings"/>
              </a:rPr>
              <a:t>Then the required summation of joint entries is done by summing out the hidden variables:</a:t>
            </a:r>
          </a:p>
          <a:p>
            <a:pPr lvl="1"/>
            <a:r>
              <a:rPr lang="en-US" sz="1600" b="1" dirty="0">
                <a:sym typeface="Wingdings"/>
              </a:rPr>
              <a:t>P</a:t>
            </a:r>
            <a:r>
              <a:rPr lang="en-US" sz="1600" dirty="0">
                <a:sym typeface="Wingdings"/>
              </a:rPr>
              <a:t>(Y|E = e) =    α</a:t>
            </a:r>
            <a:r>
              <a:rPr lang="en-US" sz="1600" b="1" dirty="0">
                <a:sym typeface="Wingdings"/>
              </a:rPr>
              <a:t>P</a:t>
            </a:r>
            <a:r>
              <a:rPr lang="en-US" sz="1600" dirty="0">
                <a:sym typeface="Wingdings"/>
              </a:rPr>
              <a:t>(Y, E = e) =     α</a:t>
            </a:r>
            <a:r>
              <a:rPr lang="en-US" sz="1600" dirty="0" err="1">
                <a:sym typeface="Wingdings"/>
              </a:rPr>
              <a:t>Σ</a:t>
            </a:r>
            <a:r>
              <a:rPr lang="en-US" sz="1600" baseline="-25000" dirty="0" err="1">
                <a:sym typeface="Wingdings"/>
              </a:rPr>
              <a:t>h</a:t>
            </a:r>
            <a:r>
              <a:rPr lang="en-US" sz="1600" baseline="-25000" dirty="0" err="1"/>
              <a:t>∈H</a:t>
            </a:r>
            <a:r>
              <a:rPr lang="en-US" sz="1600" b="1" dirty="0" err="1">
                <a:sym typeface="Wingdings"/>
              </a:rPr>
              <a:t>P</a:t>
            </a:r>
            <a:r>
              <a:rPr lang="en-US" sz="1600" dirty="0">
                <a:sym typeface="Wingdings"/>
              </a:rPr>
              <a:t>(Y, E = e, H = h)</a:t>
            </a:r>
          </a:p>
          <a:p>
            <a:endParaRPr lang="en-US" sz="1800" dirty="0">
              <a:sym typeface="Wingdings"/>
            </a:endParaRPr>
          </a:p>
          <a:p>
            <a:r>
              <a:rPr lang="en-US" sz="1800" dirty="0">
                <a:sym typeface="Wingdings"/>
              </a:rPr>
              <a:t>Problem:  works great, can answer all queries...but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exponential</a:t>
            </a:r>
            <a:r>
              <a:rPr lang="en-US" sz="1800" dirty="0">
                <a:sym typeface="Wingdings"/>
              </a:rPr>
              <a:t> complexity:</a:t>
            </a:r>
          </a:p>
          <a:p>
            <a:pPr lvl="1"/>
            <a:r>
              <a:rPr lang="en-US" sz="1600" dirty="0">
                <a:sym typeface="Wingdings"/>
              </a:rPr>
              <a:t>For world with n boolean variables:</a:t>
            </a:r>
          </a:p>
          <a:p>
            <a:pPr lvl="2"/>
            <a:r>
              <a:rPr lang="en-US" sz="1400" dirty="0">
                <a:sym typeface="Wingdings"/>
              </a:rPr>
              <a:t>Requires O(2</a:t>
            </a:r>
            <a:r>
              <a:rPr lang="en-US" sz="1400" baseline="30000" dirty="0">
                <a:sym typeface="Wingdings"/>
              </a:rPr>
              <a:t>n</a:t>
            </a:r>
            <a:r>
              <a:rPr lang="en-US" sz="1400" dirty="0">
                <a:sym typeface="Wingdings"/>
              </a:rPr>
              <a:t>) to create store joint distribution table;  O(2</a:t>
            </a:r>
            <a:r>
              <a:rPr lang="en-US" sz="1400" baseline="30000" dirty="0">
                <a:sym typeface="Wingdings"/>
              </a:rPr>
              <a:t>n</a:t>
            </a:r>
            <a:r>
              <a:rPr lang="en-US" sz="1400" dirty="0">
                <a:sym typeface="Wingdings"/>
              </a:rPr>
              <a:t>) to process table lookup</a:t>
            </a:r>
          </a:p>
          <a:p>
            <a:pPr lvl="1"/>
            <a:r>
              <a:rPr lang="en-US" sz="1600" dirty="0">
                <a:sym typeface="Wingdings"/>
              </a:rPr>
              <a:t>Jumps to O(</a:t>
            </a:r>
            <a:r>
              <a:rPr lang="en-US" sz="1600" dirty="0" err="1">
                <a:sym typeface="Wingdings"/>
              </a:rPr>
              <a:t>d</a:t>
            </a:r>
            <a:r>
              <a:rPr lang="en-US" sz="1600" baseline="30000" dirty="0" err="1">
                <a:sym typeface="Wingdings"/>
              </a:rPr>
              <a:t>n</a:t>
            </a:r>
            <a:r>
              <a:rPr lang="en-US" sz="1600" dirty="0">
                <a:sym typeface="Wingdings"/>
              </a:rPr>
              <a:t>) for random variables with a range of d values!</a:t>
            </a:r>
          </a:p>
          <a:p>
            <a:pPr lvl="1"/>
            <a:r>
              <a:rPr lang="en-US" sz="1600" dirty="0">
                <a:sym typeface="Wingdings"/>
              </a:rPr>
              <a:t>Fine for toy worlds with three variables.  Real worlds   &gt;100 variables!</a:t>
            </a:r>
          </a:p>
          <a:p>
            <a:pPr lvl="1"/>
            <a:endParaRPr lang="en-US" sz="1600" dirty="0">
              <a:sym typeface="Wingdings"/>
            </a:endParaRPr>
          </a:p>
          <a:p>
            <a:r>
              <a:rPr lang="en-US" sz="1800" dirty="0">
                <a:sym typeface="Wingdings"/>
              </a:rPr>
              <a:t>Inefficiency!  How to even find/define the probabilities for O(</a:t>
            </a:r>
            <a:r>
              <a:rPr lang="en-US" sz="1800" dirty="0" err="1">
                <a:sym typeface="Wingdings"/>
              </a:rPr>
              <a:t>d</a:t>
            </a:r>
            <a:r>
              <a:rPr lang="en-US" sz="1800" baseline="30000" dirty="0" err="1">
                <a:sym typeface="Wingdings"/>
              </a:rPr>
              <a:t>n</a:t>
            </a:r>
            <a:r>
              <a:rPr lang="en-US" sz="1800" dirty="0">
                <a:sym typeface="Wingdings"/>
              </a:rPr>
              <a:t>) table entries!</a:t>
            </a:r>
          </a:p>
          <a:p>
            <a:pPr lvl="1"/>
            <a:r>
              <a:rPr lang="en-US" sz="1600" dirty="0">
                <a:sym typeface="Wingdings"/>
              </a:rPr>
              <a:t>Especially given that you may never consult most of them!</a:t>
            </a:r>
          </a:p>
          <a:p>
            <a:pPr lvl="1"/>
            <a:r>
              <a:rPr lang="en-US" sz="1600" dirty="0">
                <a:sym typeface="Wingdings"/>
              </a:rPr>
              <a:t>We need some more tools!</a:t>
            </a:r>
          </a:p>
        </p:txBody>
      </p:sp>
    </p:spTree>
    <p:extLst>
      <p:ext uri="{BB962C8B-B14F-4D97-AF65-F5344CB8AC3E}">
        <p14:creationId xmlns:p14="http://schemas.microsoft.com/office/powerpoint/2010/main" val="86630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Independence of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90600"/>
            <a:ext cx="9052560" cy="6553200"/>
          </a:xfrm>
        </p:spPr>
        <p:txBody>
          <a:bodyPr>
            <a:normAutofit/>
          </a:bodyPr>
          <a:lstStyle/>
          <a:p>
            <a:r>
              <a:rPr lang="en-US" b="1" dirty="0">
                <a:sym typeface="Wingdings"/>
              </a:rPr>
              <a:t>The problem:</a:t>
            </a:r>
            <a:r>
              <a:rPr lang="en-US" dirty="0">
                <a:sym typeface="Wingdings"/>
              </a:rPr>
              <a:t>   full joint distribution get huge fast </a:t>
            </a:r>
          </a:p>
          <a:p>
            <a:pPr lvl="1"/>
            <a:r>
              <a:rPr lang="en-US" dirty="0">
                <a:sym typeface="Wingdings"/>
              </a:rPr>
              <a:t>the cross-product of all variables, all values in their range.  </a:t>
            </a:r>
          </a:p>
          <a:p>
            <a:pPr lvl="1"/>
            <a:r>
              <a:rPr lang="en-US" dirty="0">
                <a:sym typeface="Wingdings"/>
              </a:rPr>
              <a:t>Different probability for every variables...conditional on all values of all other variables.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sz="1800" dirty="0">
                <a:sym typeface="Wingdings"/>
              </a:rPr>
              <a:t>But are all of these variables </a:t>
            </a:r>
            <a:r>
              <a:rPr lang="en-US" sz="1800" i="1" dirty="0">
                <a:sym typeface="Wingdings"/>
              </a:rPr>
              <a:t>really</a:t>
            </a:r>
            <a:r>
              <a:rPr lang="en-US" sz="1800" dirty="0">
                <a:sym typeface="Wingdings"/>
              </a:rPr>
              <a:t> related?  Is every variable really related to all others?</a:t>
            </a:r>
          </a:p>
          <a:p>
            <a:pPr lvl="1"/>
            <a:r>
              <a:rPr lang="en-US" sz="1600" dirty="0">
                <a:sym typeface="Wingdings"/>
              </a:rPr>
              <a:t>Consider </a:t>
            </a:r>
            <a:r>
              <a:rPr lang="en-US" sz="1600" b="1" dirty="0">
                <a:sym typeface="Wingdings"/>
              </a:rPr>
              <a:t>P</a:t>
            </a:r>
            <a:r>
              <a:rPr lang="en-US" sz="1600" dirty="0">
                <a:sym typeface="Wingdings"/>
              </a:rPr>
              <a:t>(toothache, catch, cavity, cloudy)    2 x 2 x 2 x 4 joint distr. = 32 entries</a:t>
            </a:r>
          </a:p>
          <a:p>
            <a:pPr lvl="1"/>
            <a:r>
              <a:rPr lang="en-US" sz="1600" dirty="0">
                <a:sym typeface="Wingdings"/>
              </a:rPr>
              <a:t>By product rule: P(toothache, catch, cavity, cloudy)  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					= P(</a:t>
            </a:r>
            <a:r>
              <a:rPr lang="en-US" sz="1600" dirty="0" err="1">
                <a:sym typeface="Wingdings"/>
              </a:rPr>
              <a:t>cloudy|toothache,catch,cavity</a:t>
            </a:r>
            <a:r>
              <a:rPr lang="en-US" sz="1600" dirty="0">
                <a:sym typeface="Wingdings"/>
              </a:rPr>
              <a:t>) P(</a:t>
            </a:r>
            <a:r>
              <a:rPr lang="en-US" sz="1600" dirty="0" err="1">
                <a:sym typeface="Wingdings"/>
              </a:rPr>
              <a:t>touchache,catch,cavity</a:t>
            </a:r>
            <a:r>
              <a:rPr lang="en-US" sz="1600" dirty="0">
                <a:sym typeface="Wingdings"/>
              </a:rPr>
              <a:t>)</a:t>
            </a:r>
          </a:p>
          <a:p>
            <a:pPr lvl="1"/>
            <a:r>
              <a:rPr lang="en-US" sz="1600" dirty="0">
                <a:sym typeface="Wingdings"/>
              </a:rPr>
              <a:t>But it the weather really conditional on toothaches, cavities and dentist’s tools?   No!</a:t>
            </a:r>
          </a:p>
          <a:p>
            <a:pPr lvl="1"/>
            <a:r>
              <a:rPr lang="en-US" sz="1600" dirty="0">
                <a:sym typeface="Wingdings"/>
              </a:rPr>
              <a:t>So realistically:  P(</a:t>
            </a:r>
            <a:r>
              <a:rPr lang="en-US" sz="1600" dirty="0" err="1">
                <a:sym typeface="Wingdings"/>
              </a:rPr>
              <a:t>cloudy|toothache,catch,cavity</a:t>
            </a:r>
            <a:r>
              <a:rPr lang="en-US" sz="1600" dirty="0">
                <a:sym typeface="Wingdings"/>
              </a:rPr>
              <a:t>) = P(cloudy)</a:t>
            </a:r>
          </a:p>
          <a:p>
            <a:pPr lvl="1"/>
            <a:r>
              <a:rPr lang="en-US" sz="1600" dirty="0">
                <a:sym typeface="Wingdings"/>
              </a:rPr>
              <a:t>So then actually:  P(toothache, catch, cavity, cloudy) = </a:t>
            </a:r>
            <a:br>
              <a:rPr lang="en-US" sz="1600" dirty="0">
                <a:sym typeface="Wingdings"/>
              </a:rPr>
            </a:br>
            <a:r>
              <a:rPr lang="en-US" sz="1600" dirty="0">
                <a:sym typeface="Wingdings"/>
              </a:rPr>
              <a:t>						P(cloudy) P(</a:t>
            </a:r>
            <a:r>
              <a:rPr lang="en-US" sz="1600" dirty="0" err="1">
                <a:sym typeface="Wingdings"/>
              </a:rPr>
              <a:t>touchache,catch,cavity</a:t>
            </a:r>
            <a:r>
              <a:rPr lang="en-US" sz="1600" dirty="0">
                <a:sym typeface="Wingdings"/>
              </a:rPr>
              <a:t>)</a:t>
            </a:r>
          </a:p>
          <a:p>
            <a:pPr lvl="1"/>
            <a:r>
              <a:rPr lang="en-US" sz="1600" dirty="0">
                <a:sym typeface="Wingdings"/>
              </a:rPr>
              <a:t>We say that cloudy and dental variables are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independent </a:t>
            </a:r>
            <a:r>
              <a:rPr lang="en-US" sz="1600" dirty="0">
                <a:sym typeface="Wingdings"/>
              </a:rPr>
              <a:t>(also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absolute independence</a:t>
            </a:r>
            <a:r>
              <a:rPr lang="en-US" sz="1600" dirty="0">
                <a:solidFill>
                  <a:srgbClr val="000000"/>
                </a:solidFill>
                <a:sym typeface="Wingdings"/>
              </a:rPr>
              <a:t>)</a:t>
            </a:r>
          </a:p>
          <a:p>
            <a:pPr lvl="2"/>
            <a:r>
              <a:rPr lang="en-US" sz="1400" dirty="0">
                <a:sym typeface="Wingdings"/>
              </a:rPr>
              <a:t>probabilities separate  just multiplied simply.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Effectively:  the 32-element joint distribution table becomes one 8-element table + 4-element table </a:t>
            </a:r>
          </a:p>
          <a:p>
            <a:pPr lvl="1"/>
            <a:endParaRPr lang="en-US" sz="1600" dirty="0">
              <a:sym typeface="Wingdings"/>
            </a:endParaRPr>
          </a:p>
          <a:p>
            <a:pPr lvl="2"/>
            <a:endParaRPr lang="en-US" sz="1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77525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9052560" cy="897784"/>
          </a:xfrm>
        </p:spPr>
        <p:txBody>
          <a:bodyPr/>
          <a:lstStyle/>
          <a:p>
            <a:r>
              <a:rPr lang="en-US" dirty="0"/>
              <a:t>Independence of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990600"/>
            <a:ext cx="9052560" cy="6553200"/>
          </a:xfrm>
        </p:spPr>
        <p:txBody>
          <a:bodyPr>
            <a:normAutofit/>
          </a:bodyPr>
          <a:lstStyle/>
          <a:p>
            <a:r>
              <a:rPr lang="en-US" sz="1800" b="1" dirty="0">
                <a:sym typeface="Wingdings"/>
              </a:rPr>
              <a:t>Graphically:</a:t>
            </a:r>
            <a:endParaRPr lang="en-US" sz="1400" dirty="0">
              <a:sym typeface="Wingdings"/>
            </a:endParaRPr>
          </a:p>
          <a:p>
            <a:pPr lvl="1"/>
            <a:endParaRPr lang="en-US" sz="1400" dirty="0">
              <a:sym typeface="Wingdings"/>
            </a:endParaRPr>
          </a:p>
          <a:p>
            <a:pPr lvl="1"/>
            <a:endParaRPr lang="en-US" sz="1400" dirty="0">
              <a:sym typeface="Wingdings"/>
            </a:endParaRPr>
          </a:p>
          <a:p>
            <a:pPr lvl="1"/>
            <a:endParaRPr lang="en-US" sz="1400" dirty="0">
              <a:sym typeface="Wingdings"/>
            </a:endParaRPr>
          </a:p>
          <a:p>
            <a:pPr lvl="1"/>
            <a:endParaRPr lang="en-US" sz="1400" dirty="0">
              <a:sym typeface="Wingdings"/>
            </a:endParaRPr>
          </a:p>
          <a:p>
            <a:pPr lvl="1"/>
            <a:endParaRPr lang="en-US" sz="1400" dirty="0">
              <a:sym typeface="Wingdings"/>
            </a:endParaRPr>
          </a:p>
          <a:p>
            <a:endParaRPr lang="en-US" sz="1600" dirty="0">
              <a:sym typeface="Wingdings"/>
            </a:endParaRPr>
          </a:p>
          <a:p>
            <a:r>
              <a:rPr lang="en-US" sz="1600" dirty="0">
                <a:sym typeface="Wingdings"/>
              </a:rPr>
              <a:t>Much easier to build/access 8-table + 4-table than 32-table! </a:t>
            </a:r>
          </a:p>
          <a:p>
            <a:pPr lvl="1"/>
            <a:r>
              <a:rPr lang="en-US" sz="1400" dirty="0">
                <a:sym typeface="Wingdings"/>
              </a:rPr>
              <a:t>32 entries reduced to 12!    </a:t>
            </a:r>
          </a:p>
          <a:p>
            <a:pPr lvl="1"/>
            <a:r>
              <a:rPr lang="en-US" sz="1400" dirty="0">
                <a:sym typeface="Wingdings"/>
              </a:rPr>
              <a:t>Generally:  N dependent variables = </a:t>
            </a:r>
            <a:r>
              <a:rPr lang="en-US" sz="1400" dirty="0">
                <a:solidFill>
                  <a:srgbClr val="0000FF"/>
                </a:solidFill>
                <a:sym typeface="Wingdings"/>
              </a:rPr>
              <a:t>2</a:t>
            </a:r>
            <a:r>
              <a:rPr lang="en-US" sz="1400" baseline="30000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sz="1400" dirty="0">
                <a:sym typeface="Wingdings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Wingdings"/>
              </a:rPr>
              <a:t>vs.</a:t>
            </a:r>
            <a:r>
              <a:rPr lang="en-US" sz="1400" dirty="0">
                <a:sym typeface="Wingdings"/>
              </a:rPr>
              <a:t>  N independent variables =</a:t>
            </a:r>
            <a:r>
              <a:rPr lang="en-US" sz="1400" dirty="0">
                <a:solidFill>
                  <a:srgbClr val="0000FF"/>
                </a:solidFill>
                <a:sym typeface="Wingdings"/>
              </a:rPr>
              <a:t> n</a:t>
            </a:r>
            <a:r>
              <a:rPr lang="en-US" sz="1400" dirty="0">
                <a:sym typeface="Wingdings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sym typeface="Wingdings"/>
              </a:rPr>
              <a:t>Wow!</a:t>
            </a:r>
          </a:p>
          <a:p>
            <a:pPr lvl="1"/>
            <a:endParaRPr lang="en-US" sz="1400" dirty="0">
              <a:sym typeface="Wingdings"/>
            </a:endParaRPr>
          </a:p>
          <a:p>
            <a:r>
              <a:rPr lang="en-US" sz="1600" dirty="0">
                <a:sym typeface="Wingdings"/>
              </a:rPr>
              <a:t>Math:  for independent variables X and Y:</a:t>
            </a:r>
          </a:p>
          <a:p>
            <a:r>
              <a:rPr lang="mr-IN" sz="1600" b="1" dirty="0">
                <a:solidFill>
                  <a:srgbClr val="990099"/>
                </a:solidFill>
              </a:rPr>
              <a:t>P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mr-IN" sz="1600" i="1" dirty="0">
                <a:solidFill>
                  <a:srgbClr val="990099"/>
                </a:solidFill>
              </a:rPr>
              <a:t>A</a:t>
            </a:r>
            <a:r>
              <a:rPr lang="mr-IN" sz="16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mr-IN" sz="1600" i="1" dirty="0">
                <a:solidFill>
                  <a:srgbClr val="990099"/>
                </a:solidFill>
              </a:rPr>
              <a:t>B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) = </a:t>
            </a:r>
            <a:r>
              <a:rPr lang="mr-IN" sz="1600" b="1" dirty="0">
                <a:solidFill>
                  <a:srgbClr val="990099"/>
                </a:solidFill>
              </a:rPr>
              <a:t>P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mr-IN" sz="1600" i="1" dirty="0">
                <a:solidFill>
                  <a:srgbClr val="990099"/>
                </a:solidFill>
              </a:rPr>
              <a:t>A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lang="mr-IN" sz="1600" dirty="0"/>
              <a:t>or	</a:t>
            </a:r>
            <a:r>
              <a:rPr lang="mr-IN" sz="1600" b="1" dirty="0">
                <a:solidFill>
                  <a:srgbClr val="990099"/>
                </a:solidFill>
              </a:rPr>
              <a:t>P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mr-IN" sz="1600" i="1" dirty="0">
                <a:solidFill>
                  <a:srgbClr val="990099"/>
                </a:solidFill>
              </a:rPr>
              <a:t>B</a:t>
            </a:r>
            <a:r>
              <a:rPr lang="mr-IN" sz="16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mr-IN" sz="1600" i="1" dirty="0">
                <a:solidFill>
                  <a:srgbClr val="990099"/>
                </a:solidFill>
              </a:rPr>
              <a:t>A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) = </a:t>
            </a:r>
            <a:r>
              <a:rPr lang="mr-IN" sz="1600" b="1" dirty="0">
                <a:solidFill>
                  <a:srgbClr val="990099"/>
                </a:solidFill>
              </a:rPr>
              <a:t>P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lang="mr-IN" sz="1600" i="1" dirty="0">
                <a:solidFill>
                  <a:srgbClr val="990099"/>
                </a:solidFill>
              </a:rPr>
              <a:t>B</a:t>
            </a:r>
            <a:r>
              <a:rPr lang="mr-IN" sz="16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lang="en-US" sz="1600" dirty="0">
                <a:solidFill>
                  <a:srgbClr val="990099"/>
                </a:solidFill>
                <a:latin typeface="Tahoma"/>
                <a:cs typeface="Tahoma"/>
              </a:rPr>
              <a:t>   </a:t>
            </a:r>
            <a:r>
              <a:rPr lang="en-US" sz="1600" dirty="0">
                <a:latin typeface="Tahoma"/>
                <a:cs typeface="Tahoma"/>
              </a:rPr>
              <a:t>or</a:t>
            </a:r>
            <a:r>
              <a:rPr lang="en-US" sz="1600" dirty="0">
                <a:solidFill>
                  <a:srgbClr val="990099"/>
                </a:solidFill>
                <a:latin typeface="Tahoma"/>
                <a:cs typeface="Tahoma"/>
              </a:rPr>
              <a:t>  </a:t>
            </a:r>
            <a:r>
              <a:rPr lang="en-US" sz="1600" b="1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lang="en-US" sz="1600" dirty="0">
                <a:solidFill>
                  <a:srgbClr val="990099"/>
                </a:solidFill>
                <a:latin typeface="Tahoma"/>
                <a:cs typeface="Tahoma"/>
              </a:rPr>
              <a:t>(X,Y)= </a:t>
            </a:r>
            <a:r>
              <a:rPr lang="en-US" sz="1600" b="1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lang="en-US" sz="1600" dirty="0">
                <a:solidFill>
                  <a:srgbClr val="990099"/>
                </a:solidFill>
                <a:latin typeface="Tahoma"/>
                <a:cs typeface="Tahoma"/>
              </a:rPr>
              <a:t>(X)</a:t>
            </a:r>
            <a:r>
              <a:rPr lang="en-US" sz="1600" b="1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lang="en-US" sz="1600" dirty="0">
                <a:solidFill>
                  <a:srgbClr val="990099"/>
                </a:solidFill>
                <a:latin typeface="Tahoma"/>
                <a:cs typeface="Tahoma"/>
              </a:rPr>
              <a:t>(Y)</a:t>
            </a:r>
          </a:p>
          <a:p>
            <a:endParaRPr lang="en-US" sz="1600" dirty="0">
              <a:solidFill>
                <a:srgbClr val="990099"/>
              </a:solidFill>
              <a:latin typeface="Tahoma"/>
              <a:cs typeface="Tahoma"/>
            </a:endParaRPr>
          </a:p>
          <a:p>
            <a:r>
              <a:rPr lang="en-US" sz="1600" dirty="0">
                <a:latin typeface="Tahoma"/>
                <a:cs typeface="Tahoma"/>
              </a:rPr>
              <a:t>Independence assertions based on judgment, specific </a:t>
            </a:r>
            <a:r>
              <a:rPr lang="en-US" sz="1600" dirty="0">
                <a:solidFill>
                  <a:srgbClr val="0000FF"/>
                </a:solidFill>
                <a:latin typeface="Tahoma"/>
                <a:cs typeface="Tahoma"/>
              </a:rPr>
              <a:t>knowledge of domain</a:t>
            </a:r>
          </a:p>
          <a:p>
            <a:pPr lvl="1"/>
            <a:r>
              <a:rPr lang="en-US" sz="1400" dirty="0">
                <a:latin typeface="Tahoma"/>
                <a:cs typeface="Tahoma"/>
              </a:rPr>
              <a:t>Can dramatically reduce information needed for full joint distribution (2</a:t>
            </a:r>
            <a:r>
              <a:rPr lang="en-US" sz="1400" baseline="30000" dirty="0">
                <a:latin typeface="Tahoma"/>
                <a:cs typeface="Tahoma"/>
              </a:rPr>
              <a:t>n</a:t>
            </a:r>
            <a:r>
              <a:rPr lang="en-US" sz="1400" dirty="0">
                <a:latin typeface="Tahoma"/>
                <a:cs typeface="Tahoma"/>
              </a:rPr>
              <a:t> </a:t>
            </a:r>
            <a:r>
              <a:rPr lang="en-US" sz="1400" dirty="0">
                <a:latin typeface="Tahoma"/>
                <a:cs typeface="Tahoma"/>
                <a:sym typeface="Wingdings"/>
              </a:rPr>
              <a:t> n)</a:t>
            </a:r>
          </a:p>
          <a:p>
            <a:pPr lvl="1"/>
            <a:r>
              <a:rPr lang="en-US" sz="1400" dirty="0">
                <a:latin typeface="Tahoma"/>
                <a:cs typeface="Tahoma"/>
                <a:sym typeface="Wingdings"/>
              </a:rPr>
              <a:t>Sadly:  absolute independence is </a:t>
            </a:r>
            <a:r>
              <a:rPr lang="en-US" sz="1400" dirty="0">
                <a:solidFill>
                  <a:srgbClr val="0000FF"/>
                </a:solidFill>
                <a:latin typeface="Tahoma"/>
                <a:cs typeface="Tahoma"/>
                <a:sym typeface="Wingdings"/>
              </a:rPr>
              <a:t>quite rare in real world</a:t>
            </a:r>
          </a:p>
          <a:p>
            <a:pPr lvl="2"/>
            <a:r>
              <a:rPr lang="en-US" sz="1200" dirty="0">
                <a:latin typeface="Tahoma"/>
                <a:cs typeface="Tahoma"/>
                <a:sym typeface="Wingdings"/>
              </a:rPr>
              <a:t>Even an indirect connection must be accounted for as a conditional</a:t>
            </a:r>
          </a:p>
          <a:p>
            <a:pPr lvl="1"/>
            <a:r>
              <a:rPr lang="en-US" sz="1400" dirty="0">
                <a:latin typeface="Tahoma"/>
                <a:cs typeface="Tahoma"/>
                <a:sym typeface="Wingdings"/>
              </a:rPr>
              <a:t>Plus:  even independent subset can still be large, e.g., real dentistry = 100’s of variables</a:t>
            </a:r>
          </a:p>
          <a:p>
            <a:pPr lvl="1"/>
            <a:endParaRPr lang="en-US" sz="1400" dirty="0">
              <a:latin typeface="Tahoma"/>
              <a:cs typeface="Tahoma"/>
              <a:sym typeface="Wingdings"/>
            </a:endParaRPr>
          </a:p>
          <a:p>
            <a:r>
              <a:rPr lang="en-US" sz="1600" dirty="0">
                <a:latin typeface="Tahoma"/>
                <a:cs typeface="Tahoma"/>
                <a:sym typeface="Wingdings"/>
              </a:rPr>
              <a:t>Need more power! </a:t>
            </a:r>
          </a:p>
          <a:p>
            <a:pPr lvl="1"/>
            <a:endParaRPr lang="mr-IN" sz="1200" dirty="0">
              <a:latin typeface="Tahoma"/>
              <a:cs typeface="Tahoma"/>
            </a:endParaRPr>
          </a:p>
          <a:p>
            <a:endParaRPr lang="en-US" sz="1600" dirty="0">
              <a:sym typeface="Wingdings"/>
            </a:endParaRPr>
          </a:p>
          <a:p>
            <a:endParaRPr lang="en-US" sz="1600" dirty="0">
              <a:sym typeface="Wingding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14400" y="1447800"/>
            <a:ext cx="2514600" cy="1066800"/>
            <a:chOff x="1066800" y="5943600"/>
            <a:chExt cx="2514600" cy="1066800"/>
          </a:xfrm>
        </p:grpSpPr>
        <p:sp>
          <p:nvSpPr>
            <p:cNvPr id="21" name="Oval 20"/>
            <p:cNvSpPr/>
            <p:nvPr/>
          </p:nvSpPr>
          <p:spPr>
            <a:xfrm>
              <a:off x="1066800" y="5943600"/>
              <a:ext cx="2514600" cy="10668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63246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Toothache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1200" y="6019800"/>
              <a:ext cx="630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Cavity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1200" y="6629400"/>
              <a:ext cx="82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Weather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6324600"/>
              <a:ext cx="5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Catch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657600" y="1752600"/>
            <a:ext cx="914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800600" y="1371600"/>
            <a:ext cx="1600200" cy="1066800"/>
            <a:chOff x="5181600" y="5943600"/>
            <a:chExt cx="1600200" cy="1066800"/>
          </a:xfrm>
        </p:grpSpPr>
        <p:sp>
          <p:nvSpPr>
            <p:cNvPr id="28" name="Oval 27"/>
            <p:cNvSpPr/>
            <p:nvPr/>
          </p:nvSpPr>
          <p:spPr>
            <a:xfrm>
              <a:off x="5181600" y="5943600"/>
              <a:ext cx="1600200" cy="10668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4000" y="632460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Toothache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6019800"/>
              <a:ext cx="630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Cavity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6553200"/>
              <a:ext cx="5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Catch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81800" y="1600200"/>
            <a:ext cx="1066800" cy="609600"/>
            <a:chOff x="7162800" y="6172200"/>
            <a:chExt cx="1066800" cy="609600"/>
          </a:xfrm>
        </p:grpSpPr>
        <p:sp>
          <p:nvSpPr>
            <p:cNvPr id="33" name="TextBox 32"/>
            <p:cNvSpPr txBox="1"/>
            <p:nvPr/>
          </p:nvSpPr>
          <p:spPr>
            <a:xfrm>
              <a:off x="7315200" y="6324600"/>
              <a:ext cx="82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Weather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162800" y="6172200"/>
              <a:ext cx="1066800" cy="609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429000" y="1371600"/>
            <a:ext cx="1337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decomposes to</a:t>
            </a:r>
          </a:p>
        </p:txBody>
      </p:sp>
    </p:spTree>
    <p:extLst>
      <p:ext uri="{BB962C8B-B14F-4D97-AF65-F5344CB8AC3E}">
        <p14:creationId xmlns:p14="http://schemas.microsoft.com/office/powerpoint/2010/main" val="310683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914401"/>
            <a:ext cx="9052560" cy="6705600"/>
          </a:xfrm>
        </p:spPr>
        <p:txBody>
          <a:bodyPr/>
          <a:lstStyle/>
          <a:p>
            <a:r>
              <a:rPr lang="en-US" dirty="0"/>
              <a:t>Consider again:   Toothache, Catch, Cavity</a:t>
            </a:r>
          </a:p>
          <a:p>
            <a:pPr lvl="1"/>
            <a:r>
              <a:rPr lang="en-US" dirty="0"/>
              <a:t>Clearly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i="1" dirty="0"/>
              <a:t>independent</a:t>
            </a:r>
            <a:r>
              <a:rPr lang="en-US" dirty="0"/>
              <a:t>:  toothache and tool and cavity obviously related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what is the relationship?</a:t>
            </a:r>
          </a:p>
          <a:p>
            <a:pPr lvl="2"/>
            <a:r>
              <a:rPr lang="en-US" dirty="0"/>
              <a:t>Truly interconnected?  No!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Catch and Toothache are actually </a:t>
            </a:r>
            <a:r>
              <a:rPr lang="en-US" i="1" dirty="0"/>
              <a:t>halfway </a:t>
            </a:r>
            <a:r>
              <a:rPr lang="en-US" dirty="0"/>
              <a:t>independent of each other</a:t>
            </a:r>
          </a:p>
          <a:p>
            <a:pPr lvl="2"/>
            <a:r>
              <a:rPr lang="en-US" dirty="0"/>
              <a:t>They are related only </a:t>
            </a:r>
            <a:r>
              <a:rPr lang="en-US" i="1" dirty="0">
                <a:solidFill>
                  <a:srgbClr val="0000FF"/>
                </a:solidFill>
              </a:rPr>
              <a:t>via</a:t>
            </a:r>
            <a:r>
              <a:rPr lang="en-US" dirty="0">
                <a:solidFill>
                  <a:srgbClr val="0000FF"/>
                </a:solidFill>
              </a:rPr>
              <a:t> cavity</a:t>
            </a:r>
            <a:r>
              <a:rPr lang="en-US" dirty="0"/>
              <a:t>.  </a:t>
            </a:r>
            <a:r>
              <a:rPr lang="en-US" dirty="0">
                <a:sym typeface="Wingdings"/>
              </a:rPr>
              <a:t>  they are both </a:t>
            </a:r>
            <a:r>
              <a:rPr lang="en-US" i="1" dirty="0">
                <a:sym typeface="Wingdings"/>
              </a:rPr>
              <a:t>caused by</a:t>
            </a:r>
            <a:r>
              <a:rPr lang="en-US" dirty="0">
                <a:sym typeface="Wingdings"/>
              </a:rPr>
              <a:t> the cavity</a:t>
            </a:r>
          </a:p>
          <a:p>
            <a:pPr lvl="2"/>
            <a:r>
              <a:rPr lang="en-US" dirty="0">
                <a:sym typeface="Wingdings"/>
              </a:rPr>
              <a:t>Formally: they are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conditionally independent</a:t>
            </a:r>
            <a:r>
              <a:rPr lang="en-US" dirty="0">
                <a:sym typeface="Wingdings"/>
              </a:rPr>
              <a:t> </a:t>
            </a:r>
            <a:r>
              <a:rPr lang="en-US" i="1" dirty="0">
                <a:sym typeface="Wingdings"/>
              </a:rPr>
              <a:t>given cavity</a:t>
            </a:r>
            <a:endParaRPr lang="en-US" i="1" dirty="0">
              <a:solidFill>
                <a:srgbClr val="0000FF"/>
              </a:solidFill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Math notation:  P(toothache </a:t>
            </a:r>
            <a:r>
              <a:rPr lang="en-US" dirty="0"/>
              <a:t>∧ </a:t>
            </a:r>
            <a:r>
              <a:rPr lang="en-US" dirty="0">
                <a:sym typeface="Wingdings"/>
              </a:rPr>
              <a:t>catch | cavity) = P(</a:t>
            </a:r>
            <a:r>
              <a:rPr lang="en-US" dirty="0" err="1">
                <a:sym typeface="Wingdings"/>
              </a:rPr>
              <a:t>toothache|cavity</a:t>
            </a:r>
            <a:r>
              <a:rPr lang="en-US" dirty="0">
                <a:sym typeface="Wingdings"/>
              </a:rPr>
              <a:t>)  P(</a:t>
            </a:r>
            <a:r>
              <a:rPr lang="en-US" dirty="0" err="1">
                <a:sym typeface="Wingdings"/>
              </a:rPr>
              <a:t>catch|cavity</a:t>
            </a:r>
            <a:r>
              <a:rPr lang="en-US" dirty="0">
                <a:sym typeface="Wingdings"/>
              </a:rPr>
              <a:t>)	</a:t>
            </a:r>
          </a:p>
          <a:p>
            <a:pPr lvl="1"/>
            <a:r>
              <a:rPr lang="en-US" dirty="0">
                <a:sym typeface="Wingdings"/>
              </a:rPr>
              <a:t>Generally:  given conditionally independent X, Y given some Z</a:t>
            </a:r>
          </a:p>
          <a:p>
            <a:pPr lvl="2"/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(X,Y|Z) =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(X|Z)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(Y|Z)  and also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(X|Y,Z) =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(X|Z)  and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(Y|X,Z)= </a:t>
            </a:r>
            <a:r>
              <a:rPr lang="en-US" b="1" dirty="0">
                <a:sym typeface="Wingdings"/>
              </a:rPr>
              <a:t>P</a:t>
            </a:r>
            <a:r>
              <a:rPr lang="en-US" dirty="0">
                <a:sym typeface="Wingdings"/>
              </a:rPr>
              <a:t>(Y|Z)</a:t>
            </a:r>
            <a:endParaRPr lang="en-US" dirty="0"/>
          </a:p>
          <a:p>
            <a:pPr lvl="2"/>
            <a:r>
              <a:rPr lang="en-US" dirty="0"/>
              <a:t>Allows same decomposition of large joint table to smaller ones as before:</a:t>
            </a:r>
          </a:p>
          <a:p>
            <a:pPr marL="1528058" lvl="3" indent="0">
              <a:buNone/>
            </a:pPr>
            <a:r>
              <a:rPr lang="en-US" dirty="0"/>
              <a:t>P(Toothache, </a:t>
            </a:r>
            <a:r>
              <a:rPr lang="en-US" dirty="0" err="1"/>
              <a:t>Catch,Cavity</a:t>
            </a:r>
            <a:r>
              <a:rPr lang="en-US" dirty="0"/>
              <a:t>) </a:t>
            </a:r>
          </a:p>
          <a:p>
            <a:pPr marL="1528058" lvl="3" indent="0">
              <a:buNone/>
            </a:pPr>
            <a:r>
              <a:rPr lang="en-US" dirty="0"/>
              <a:t>= P(</a:t>
            </a:r>
            <a:r>
              <a:rPr lang="en-US" dirty="0" err="1"/>
              <a:t>Toothache,Catch|Cavity</a:t>
            </a:r>
            <a:r>
              <a:rPr lang="en-US" dirty="0"/>
              <a:t>) P(Cavity)  (prod. rule)</a:t>
            </a:r>
          </a:p>
          <a:p>
            <a:pPr marL="1528058" lvl="3" indent="0">
              <a:buNone/>
            </a:pPr>
            <a:r>
              <a:rPr lang="en-US" dirty="0"/>
              <a:t>= P(</a:t>
            </a:r>
            <a:r>
              <a:rPr lang="en-US" dirty="0" err="1"/>
              <a:t>Toothache|Cavity</a:t>
            </a:r>
            <a:r>
              <a:rPr lang="en-US" dirty="0"/>
              <a:t>)  P(</a:t>
            </a:r>
            <a:r>
              <a:rPr lang="en-US" dirty="0" err="1"/>
              <a:t>Catch|Cavity</a:t>
            </a:r>
            <a:r>
              <a:rPr lang="en-US" dirty="0"/>
              <a:t>)  P(Cavity)    (using above)</a:t>
            </a:r>
          </a:p>
          <a:p>
            <a:pPr marL="1528058" lvl="3" indent="0">
              <a:buNone/>
            </a:pPr>
            <a:endParaRPr lang="en-US" dirty="0"/>
          </a:p>
          <a:p>
            <a:pPr lvl="1"/>
            <a:r>
              <a:rPr lang="en-US" dirty="0"/>
              <a:t>One large table decomposed to three smaller ones.   </a:t>
            </a:r>
            <a:r>
              <a:rPr lang="en-US" dirty="0">
                <a:solidFill>
                  <a:srgbClr val="0000FF"/>
                </a:solidFill>
              </a:rPr>
              <a:t>#entries: O(2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 O(n)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2860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Toothache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2895600"/>
            <a:ext cx="5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2286000"/>
            <a:ext cx="630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2895600"/>
            <a:ext cx="5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200" y="28956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Toothache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2895600"/>
            <a:ext cx="630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Cavity</a:t>
            </a:r>
          </a:p>
        </p:txBody>
      </p:sp>
      <p:cxnSp>
        <p:nvCxnSpPr>
          <p:cNvPr id="15" name="Straight Connector 14"/>
          <p:cNvCxnSpPr>
            <a:stCxn id="8" idx="2"/>
            <a:endCxn id="13" idx="0"/>
          </p:cNvCxnSpPr>
          <p:nvPr/>
        </p:nvCxnSpPr>
        <p:spPr>
          <a:xfrm flipH="1">
            <a:off x="4963244" y="2593777"/>
            <a:ext cx="473222" cy="301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>
            <a:off x="5436466" y="2593777"/>
            <a:ext cx="576922" cy="301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9" idx="1"/>
          </p:cNvCxnSpPr>
          <p:nvPr/>
        </p:nvCxnSpPr>
        <p:spPr>
          <a:xfrm>
            <a:off x="5278288" y="3049489"/>
            <a:ext cx="4367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10" idx="2"/>
          </p:cNvCxnSpPr>
          <p:nvPr/>
        </p:nvCxnSpPr>
        <p:spPr>
          <a:xfrm flipV="1">
            <a:off x="7537388" y="2593777"/>
            <a:ext cx="397656" cy="301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0" idx="2"/>
          </p:cNvCxnSpPr>
          <p:nvPr/>
        </p:nvCxnSpPr>
        <p:spPr>
          <a:xfrm flipH="1" flipV="1">
            <a:off x="7935044" y="2593777"/>
            <a:ext cx="625622" cy="301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3200" y="2514600"/>
            <a:ext cx="4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7973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142999"/>
            <a:ext cx="9052560" cy="6477001"/>
          </a:xfrm>
        </p:spPr>
        <p:txBody>
          <a:bodyPr/>
          <a:lstStyle/>
          <a:p>
            <a:r>
              <a:rPr lang="en-US" dirty="0"/>
              <a:t>Conditional independence is very common in real world!</a:t>
            </a:r>
          </a:p>
          <a:p>
            <a:pPr lvl="1"/>
            <a:r>
              <a:rPr lang="en-US" dirty="0"/>
              <a:t>Our basic and most robust form of knowledge about uncertain environments!</a:t>
            </a:r>
          </a:p>
          <a:p>
            <a:pPr lvl="1"/>
            <a:endParaRPr lang="en-US" dirty="0"/>
          </a:p>
          <a:p>
            <a:r>
              <a:rPr lang="en-US" dirty="0"/>
              <a:t>A single cause often influences many conditionally independent effects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(Cause, Effect</a:t>
            </a:r>
            <a:r>
              <a:rPr lang="en-US" baseline="-25000" dirty="0"/>
              <a:t>1</a:t>
            </a:r>
            <a:r>
              <a:rPr lang="en-US" dirty="0"/>
              <a:t>, Effect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Effect</a:t>
            </a:r>
            <a:r>
              <a:rPr lang="en-US" baseline="-25000" dirty="0" err="1"/>
              <a:t>n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(Cause)  </a:t>
            </a:r>
            <a:r>
              <a:rPr lang="en-US" dirty="0" err="1"/>
              <a:t>Π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dirty="0" err="1"/>
              <a:t>Effect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| Cause)</a:t>
            </a:r>
          </a:p>
          <a:p>
            <a:pPr lvl="1"/>
            <a:r>
              <a:rPr lang="en-US" dirty="0"/>
              <a:t>This probability distribution is a naive Bayes model</a:t>
            </a:r>
          </a:p>
          <a:p>
            <a:pPr lvl="1"/>
            <a:r>
              <a:rPr lang="en-US" dirty="0"/>
              <a:t>Naive:  because it’s often applied for simplicity...</a:t>
            </a:r>
          </a:p>
          <a:p>
            <a:pPr lvl="2"/>
            <a:r>
              <a:rPr lang="en-US" dirty="0"/>
              <a:t>Even when the effects are not strictly conditionally independent give the cause</a:t>
            </a:r>
          </a:p>
          <a:p>
            <a:pPr lvl="2"/>
            <a:r>
              <a:rPr lang="en-US" dirty="0"/>
              <a:t>Often works surprisingly well   (i.e. “close enough” for good reasoning)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Let’s look at how we leverage conditional independence to reason...</a:t>
            </a:r>
          </a:p>
          <a:p>
            <a:pPr lvl="1"/>
            <a:endParaRPr lang="en-US" dirty="0">
              <a:solidFill>
                <a:srgbClr val="0000FF"/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5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142999"/>
            <a:ext cx="9052560" cy="6477001"/>
          </a:xfrm>
        </p:spPr>
        <p:txBody>
          <a:bodyPr/>
          <a:lstStyle/>
          <a:p>
            <a:r>
              <a:rPr lang="en-US" dirty="0"/>
              <a:t>Recall the product rule:</a:t>
            </a:r>
          </a:p>
          <a:p>
            <a:pPr marL="514350" indent="0">
              <a:buNone/>
            </a:pPr>
            <a:r>
              <a:rPr lang="mr-IN" sz="1800" dirty="0">
                <a:sym typeface="Wingdings"/>
              </a:rPr>
              <a:t>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P(</a:t>
            </a:r>
            <a:r>
              <a:rPr lang="mr-IN" sz="1800" dirty="0">
                <a:solidFill>
                  <a:srgbClr val="0000FF"/>
                </a:solidFill>
                <a:sym typeface="Wingdings"/>
              </a:rPr>
              <a:t>a ∧ b) = P(a|b)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mr-IN" sz="1800" dirty="0">
                <a:solidFill>
                  <a:srgbClr val="0000FF"/>
                </a:solidFill>
                <a:sym typeface="Wingdings"/>
              </a:rPr>
              <a:t>P(b)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  </a:t>
            </a:r>
            <a:r>
              <a:rPr lang="en-US" sz="1800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1800" dirty="0">
                <a:sym typeface="Wingdings"/>
              </a:rPr>
              <a:t> or, conversely: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  </a:t>
            </a:r>
            <a:r>
              <a:rPr lang="mr-IN" sz="1800" dirty="0">
                <a:solidFill>
                  <a:srgbClr val="0000FF"/>
                </a:solidFill>
                <a:sym typeface="Wingdings"/>
              </a:rPr>
              <a:t>P (a ∧ b)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mr-IN" sz="1800" dirty="0">
                <a:solidFill>
                  <a:srgbClr val="0000FF"/>
                </a:solidFill>
                <a:sym typeface="Wingdings"/>
              </a:rPr>
              <a:t>= P(b|a)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mr-IN" sz="1800" dirty="0">
                <a:solidFill>
                  <a:srgbClr val="0000FF"/>
                </a:solidFill>
                <a:sym typeface="Wingdings"/>
              </a:rPr>
              <a:t>P(a)</a:t>
            </a:r>
            <a:endParaRPr lang="en-US" sz="1800" dirty="0">
              <a:solidFill>
                <a:srgbClr val="0000FF"/>
              </a:solidFill>
              <a:sym typeface="Wingdings"/>
            </a:endParaRPr>
          </a:p>
          <a:p>
            <a:pPr>
              <a:tabLst>
                <a:tab pos="630238" algn="l"/>
              </a:tabLst>
            </a:pPr>
            <a:r>
              <a:rPr lang="en-US" dirty="0">
                <a:sym typeface="Wingdings"/>
              </a:rPr>
              <a:t>equate and divide by P(a):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olidFill>
                  <a:schemeClr val="accent2"/>
                </a:solidFill>
                <a:sym typeface="Wingdings"/>
              </a:rPr>
              <a:t>The basis for probabilistic inference in all modern AI systems!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More generally, applied to probability distributions, we have:</a:t>
            </a:r>
          </a:p>
          <a:p>
            <a:r>
              <a:rPr lang="en-US" dirty="0">
                <a:solidFill>
                  <a:schemeClr val="accent2"/>
                </a:solidFill>
                <a:sym typeface="Wingdings"/>
              </a:rPr>
              <a:t> 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sym typeface="Wingdings"/>
              </a:rPr>
              <a:t>As always, this represents a whole set of equations:  every combo of </a:t>
            </a:r>
            <a:r>
              <a:rPr lang="en-US" dirty="0" err="1">
                <a:solidFill>
                  <a:srgbClr val="000000"/>
                </a:solidFill>
                <a:sym typeface="Wingdings"/>
              </a:rPr>
              <a:t>var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values</a:t>
            </a:r>
          </a:p>
          <a:p>
            <a:pPr lvl="2"/>
            <a:endParaRPr lang="en-US" dirty="0">
              <a:solidFill>
                <a:srgbClr val="000000"/>
              </a:solidFill>
              <a:sym typeface="Wingdings"/>
            </a:endParaRPr>
          </a:p>
          <a:p>
            <a:r>
              <a:rPr lang="en-US" dirty="0">
                <a:solidFill>
                  <a:srgbClr val="000000"/>
                </a:solidFill>
                <a:sym typeface="Wingdings"/>
              </a:rPr>
              <a:t>And even more generally, conditioned on additional background info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e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 : 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0" y="2362200"/>
            <a:ext cx="2205333" cy="646331"/>
            <a:chOff x="1600200" y="3352800"/>
            <a:chExt cx="2205333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2590800" y="3352800"/>
              <a:ext cx="1214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sym typeface="Wingdings"/>
                </a:rPr>
                <a:t>P(</a:t>
              </a:r>
              <a:r>
                <a:rPr lang="en-US" dirty="0" err="1">
                  <a:solidFill>
                    <a:srgbClr val="000000"/>
                  </a:solidFill>
                  <a:sym typeface="Wingdings"/>
                </a:rPr>
                <a:t>a|b</a:t>
              </a:r>
              <a:r>
                <a:rPr lang="en-US" dirty="0">
                  <a:solidFill>
                    <a:srgbClr val="000000"/>
                  </a:solidFill>
                  <a:sym typeface="Wingdings"/>
                </a:rPr>
                <a:t>) P(b)</a:t>
              </a:r>
            </a:p>
            <a:p>
              <a:pPr algn="ctr"/>
              <a:r>
                <a:rPr lang="en-US" dirty="0"/>
                <a:t>P(a)</a:t>
              </a:r>
            </a:p>
          </p:txBody>
        </p:sp>
        <p:cxnSp>
          <p:nvCxnSpPr>
            <p:cNvPr id="7" name="Straight Connector 6"/>
            <p:cNvCxnSpPr>
              <a:stCxn id="2" idx="1"/>
              <a:endCxn id="2" idx="3"/>
            </p:cNvCxnSpPr>
            <p:nvPr/>
          </p:nvCxnSpPr>
          <p:spPr>
            <a:xfrm>
              <a:off x="2590800" y="3675966"/>
              <a:ext cx="1214733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429000"/>
              <a:ext cx="94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b|a</a:t>
              </a:r>
              <a:r>
                <a:rPr lang="en-US" dirty="0"/>
                <a:t>) =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47800" y="2362200"/>
            <a:ext cx="155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Bayes rule: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47800" y="4343400"/>
            <a:ext cx="3047999" cy="830997"/>
            <a:chOff x="1600200" y="3352800"/>
            <a:chExt cx="3047999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2424682" y="3352800"/>
              <a:ext cx="22235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366FF"/>
                  </a:solidFill>
                  <a:sym typeface="Wingdings"/>
                </a:rPr>
                <a:t>P(X|Y) P(Y)</a:t>
              </a:r>
            </a:p>
            <a:p>
              <a:pPr algn="ctr"/>
              <a:r>
                <a:rPr lang="en-US" sz="2400" dirty="0">
                  <a:solidFill>
                    <a:srgbClr val="3366FF"/>
                  </a:solidFill>
                  <a:sym typeface="Wingdings"/>
                </a:rPr>
                <a:t>P(X)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13" name="Straight Connector 12"/>
            <p:cNvCxnSpPr>
              <a:endCxn id="12" idx="3"/>
            </p:cNvCxnSpPr>
            <p:nvPr/>
          </p:nvCxnSpPr>
          <p:spPr>
            <a:xfrm>
              <a:off x="2743200" y="3768299"/>
              <a:ext cx="1904999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00200" y="3429000"/>
              <a:ext cx="17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366FF"/>
                  </a:solidFill>
                  <a:sym typeface="Wingdings"/>
                </a:rPr>
                <a:t>P(Y|X) =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6324600"/>
            <a:ext cx="3962400" cy="830997"/>
            <a:chOff x="1600200" y="3352800"/>
            <a:chExt cx="3047999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2424682" y="3352800"/>
              <a:ext cx="22235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ym typeface="Wingdings"/>
                </a:rPr>
                <a:t>P(</a:t>
              </a:r>
              <a:r>
                <a:rPr lang="en-US" sz="2400" dirty="0" err="1">
                  <a:sym typeface="Wingdings"/>
                </a:rPr>
                <a:t>X|Y,e</a:t>
              </a:r>
              <a:r>
                <a:rPr lang="en-US" sz="2400" dirty="0">
                  <a:sym typeface="Wingdings"/>
                </a:rPr>
                <a:t>) P(</a:t>
              </a:r>
              <a:r>
                <a:rPr lang="en-US" sz="2400" dirty="0" err="1">
                  <a:sym typeface="Wingdings"/>
                </a:rPr>
                <a:t>Y|e</a:t>
              </a:r>
              <a:r>
                <a:rPr lang="en-US" sz="2400" dirty="0">
                  <a:sym typeface="Wingdings"/>
                </a:rPr>
                <a:t>)</a:t>
              </a:r>
            </a:p>
            <a:p>
              <a:pPr algn="ctr"/>
              <a:r>
                <a:rPr lang="en-US" sz="2400" dirty="0">
                  <a:sym typeface="Wingdings"/>
                </a:rPr>
                <a:t>P(</a:t>
              </a:r>
              <a:r>
                <a:rPr lang="en-US" sz="2400" dirty="0" err="1">
                  <a:sym typeface="Wingdings"/>
                </a:rPr>
                <a:t>X|e</a:t>
              </a:r>
              <a:r>
                <a:rPr lang="en-US" sz="2400" dirty="0">
                  <a:sym typeface="Wingdings"/>
                </a:rPr>
                <a:t>)</a:t>
              </a:r>
              <a:endParaRPr lang="en-US" sz="2400" dirty="0"/>
            </a:p>
          </p:txBody>
        </p:sp>
        <p:cxnSp>
          <p:nvCxnSpPr>
            <p:cNvPr id="18" name="Straight Connector 17"/>
            <p:cNvCxnSpPr>
              <a:endCxn id="17" idx="3"/>
            </p:cNvCxnSpPr>
            <p:nvPr/>
          </p:nvCxnSpPr>
          <p:spPr>
            <a:xfrm>
              <a:off x="2743200" y="3768299"/>
              <a:ext cx="1904999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00200" y="3429000"/>
              <a:ext cx="17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Wingdings"/>
                </a:rPr>
                <a:t>P(</a:t>
              </a:r>
              <a:r>
                <a:rPr lang="en-US" sz="2400" dirty="0" err="1">
                  <a:sym typeface="Wingdings"/>
                </a:rPr>
                <a:t>Y|X,e</a:t>
              </a:r>
              <a:r>
                <a:rPr lang="en-US" sz="2400" dirty="0">
                  <a:sym typeface="Wingdings"/>
                </a:rPr>
                <a:t>) =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88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066801"/>
            <a:ext cx="9052560" cy="6553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So:</a:t>
            </a:r>
          </a:p>
          <a:p>
            <a:endParaRPr lang="en-US" dirty="0"/>
          </a:p>
          <a:p>
            <a:pPr lvl="1"/>
            <a:r>
              <a:rPr lang="en-US" dirty="0"/>
              <a:t>Doesn’t seem super useful at first?</a:t>
            </a:r>
          </a:p>
          <a:p>
            <a:pPr lvl="2"/>
            <a:r>
              <a:rPr lang="en-US" dirty="0"/>
              <a:t>To calculate P(Y|X), I need P(X|Y)   --- is that likely?  Yes!</a:t>
            </a:r>
          </a:p>
          <a:p>
            <a:pPr lvl="1"/>
            <a:r>
              <a:rPr lang="en-US" dirty="0"/>
              <a:t>Very useful for cause-effect reasoning, e.g., diagnosis problems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Very often you might not know P(effect)!    Stumped?</a:t>
            </a:r>
          </a:p>
          <a:p>
            <a:pPr lvl="1"/>
            <a:r>
              <a:rPr lang="en-US" dirty="0"/>
              <a:t>Remember normalization!  </a:t>
            </a:r>
          </a:p>
          <a:p>
            <a:pPr lvl="2"/>
            <a:r>
              <a:rPr lang="en-US" dirty="0"/>
              <a:t>For product rule: 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Bayes as well!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 can compute P(cause | effect) without knowing prior probability of the evidence, i.e. P(cause)!!   Super useful in </a:t>
            </a:r>
            <a:r>
              <a:rPr lang="en-US"/>
              <a:t>real life! </a:t>
            </a:r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sym typeface="Wingding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/>
              <a:t>Using Bayes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24000" y="1066800"/>
            <a:ext cx="2209800" cy="646331"/>
            <a:chOff x="1447800" y="4343400"/>
            <a:chExt cx="220980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2362200" y="4343400"/>
              <a:ext cx="1295399" cy="6463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P(X|Y) P(Y)</a:t>
              </a:r>
            </a:p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P(X)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7800" y="4419600"/>
              <a:ext cx="1731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sym typeface="Wingdings"/>
                </a:rPr>
                <a:t>P(Y|X) =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362200" y="4648200"/>
              <a:ext cx="12954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828800" y="3048000"/>
            <a:ext cx="4419600" cy="646331"/>
            <a:chOff x="1447800" y="4343400"/>
            <a:chExt cx="2373489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2362200" y="4343400"/>
              <a:ext cx="1459089" cy="6463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P(</a:t>
              </a:r>
              <a:r>
                <a:rPr lang="en-US" dirty="0" err="1">
                  <a:solidFill>
                    <a:srgbClr val="3366FF"/>
                  </a:solidFill>
                  <a:sym typeface="Wingdings"/>
                </a:rPr>
                <a:t>effect|cause</a:t>
              </a:r>
              <a:r>
                <a:rPr lang="en-US" dirty="0">
                  <a:solidFill>
                    <a:srgbClr val="3366FF"/>
                  </a:solidFill>
                  <a:sym typeface="Wingdings"/>
                </a:rPr>
                <a:t>) P(cause)</a:t>
              </a:r>
            </a:p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P(effect)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7800" y="4419600"/>
              <a:ext cx="1023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sym typeface="Wingdings"/>
                </a:rPr>
                <a:t>P(</a:t>
              </a:r>
              <a:r>
                <a:rPr lang="en-US" dirty="0" err="1">
                  <a:solidFill>
                    <a:srgbClr val="3366FF"/>
                  </a:solidFill>
                  <a:sym typeface="Wingdings"/>
                </a:rPr>
                <a:t>cause|effect</a:t>
              </a:r>
              <a:r>
                <a:rPr lang="en-US" dirty="0">
                  <a:solidFill>
                    <a:srgbClr val="3366FF"/>
                  </a:solidFill>
                  <a:sym typeface="Wingdings"/>
                </a:rPr>
                <a:t>) =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362200" y="4648200"/>
              <a:ext cx="12954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29000" y="4724400"/>
            <a:ext cx="5181600" cy="614065"/>
            <a:chOff x="3657600" y="5029200"/>
            <a:chExt cx="5181600" cy="614065"/>
          </a:xfrm>
        </p:grpSpPr>
        <p:grpSp>
          <p:nvGrpSpPr>
            <p:cNvPr id="9" name="Group 8"/>
            <p:cNvGrpSpPr/>
            <p:nvPr/>
          </p:nvGrpSpPr>
          <p:grpSpPr>
            <a:xfrm>
              <a:off x="4343400" y="5029200"/>
              <a:ext cx="1066800" cy="525785"/>
              <a:chOff x="4343400" y="5029200"/>
              <a:chExt cx="1066800" cy="52578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43400" y="5029200"/>
                <a:ext cx="1066800" cy="52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P 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(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X </a:t>
                </a:r>
                <a:r>
                  <a:rPr lang="en-US" sz="1200" dirty="0">
                    <a:solidFill>
                      <a:srgbClr val="990099"/>
                    </a:solidFill>
                    <a:latin typeface="Lucida Sans Unicode"/>
                    <a:cs typeface="Lucida Sans Unicode"/>
                  </a:rPr>
                  <a:t>∧ 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)</a:t>
                </a:r>
              </a:p>
              <a:p>
                <a:pPr algn="ctr"/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 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P 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(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)</a:t>
                </a:r>
                <a:endParaRPr lang="en-US" sz="12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495800" y="5334000"/>
                <a:ext cx="7620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3657600" y="5181600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P(X|Y) =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51816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  <a:sym typeface="Wingdings"/>
                </a:rPr>
                <a:t></a:t>
              </a:r>
              <a:r>
                <a:rPr lang="en-US" sz="1200" dirty="0">
                  <a:latin typeface="Arial"/>
                  <a:cs typeface="Arial"/>
                </a:rPr>
                <a:t> P(X|Y) = </a:t>
              </a:r>
              <a:r>
                <a:rPr lang="mr-IN" sz="1200" dirty="0">
                  <a:solidFill>
                    <a:prstClr val="black"/>
                  </a:solidFill>
                </a:rPr>
                <a:t>α</a:t>
              </a:r>
              <a:r>
                <a:rPr lang="en-US" sz="1200" dirty="0">
                  <a:solidFill>
                    <a:prstClr val="black"/>
                  </a:solidFill>
                </a:rPr>
                <a:t> (</a:t>
              </a:r>
              <a:r>
                <a:rPr lang="en-US" sz="1200" i="1" dirty="0">
                  <a:solidFill>
                    <a:srgbClr val="990099"/>
                  </a:solidFill>
                  <a:latin typeface="Arial"/>
                  <a:cs typeface="Arial"/>
                </a:rPr>
                <a:t>P </a:t>
              </a:r>
              <a:r>
                <a:rPr lang="en-US" sz="1200" dirty="0">
                  <a:solidFill>
                    <a:srgbClr val="990099"/>
                  </a:solidFill>
                  <a:latin typeface="Tahoma"/>
                  <a:cs typeface="Tahoma"/>
                </a:rPr>
                <a:t>(</a:t>
              </a:r>
              <a:r>
                <a:rPr lang="en-US" sz="1200" i="1" dirty="0">
                  <a:solidFill>
                    <a:srgbClr val="990099"/>
                  </a:solidFill>
                  <a:latin typeface="Arial"/>
                  <a:cs typeface="Arial"/>
                </a:rPr>
                <a:t>X </a:t>
              </a:r>
              <a:r>
                <a:rPr lang="en-US" sz="12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lang="en-US" sz="1200" i="1" dirty="0">
                  <a:solidFill>
                    <a:srgbClr val="990099"/>
                  </a:solidFill>
                  <a:latin typeface="Arial"/>
                  <a:cs typeface="Arial"/>
                </a:rPr>
                <a:t>Y</a:t>
              </a:r>
              <a:r>
                <a:rPr lang="en-US" sz="1200" dirty="0">
                  <a:solidFill>
                    <a:srgbClr val="990099"/>
                  </a:solidFill>
                  <a:latin typeface="Tahoma"/>
                  <a:cs typeface="Tahoma"/>
                </a:rPr>
                <a:t>))</a:t>
              </a:r>
            </a:p>
            <a:p>
              <a:endParaRPr lang="en-US" sz="1200" dirty="0">
                <a:latin typeface="Arial"/>
                <a:cs typeface="Arial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72400" y="5029200"/>
              <a:ext cx="1066800" cy="525785"/>
              <a:chOff x="4343400" y="5029200"/>
              <a:chExt cx="1066800" cy="52578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43400" y="5029200"/>
                <a:ext cx="1066800" cy="52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P 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(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X </a:t>
                </a:r>
                <a:r>
                  <a:rPr lang="en-US" sz="1200" dirty="0">
                    <a:solidFill>
                      <a:srgbClr val="990099"/>
                    </a:solidFill>
                    <a:latin typeface="Lucida Sans Unicode"/>
                    <a:cs typeface="Lucida Sans Unicode"/>
                  </a:rPr>
                  <a:t>∧ 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)</a:t>
                </a:r>
              </a:p>
              <a:p>
                <a:pPr algn="ctr"/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 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P 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(</a:t>
                </a:r>
                <a:r>
                  <a:rPr lang="en-US" sz="1200" i="1" dirty="0">
                    <a:solidFill>
                      <a:srgbClr val="990099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dirty="0">
                    <a:solidFill>
                      <a:srgbClr val="990099"/>
                    </a:solidFill>
                    <a:latin typeface="Tahoma"/>
                    <a:cs typeface="Tahoma"/>
                  </a:rPr>
                  <a:t>)+P(Y)</a:t>
                </a:r>
                <a:endParaRPr lang="en-US" sz="12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4495800" y="5334000"/>
                <a:ext cx="76200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7315200" y="5105400"/>
              <a:ext cx="41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/>
                </a:rPr>
                <a:t>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66800" y="5791200"/>
            <a:ext cx="7391400" cy="646331"/>
            <a:chOff x="1600200" y="6400800"/>
            <a:chExt cx="739140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3276600" y="6400800"/>
              <a:ext cx="5715000" cy="646331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P(</a:t>
              </a:r>
              <a:r>
                <a:rPr lang="en-US" dirty="0" err="1">
                  <a:solidFill>
                    <a:srgbClr val="3366FF"/>
                  </a:solidFill>
                  <a:sym typeface="Wingdings"/>
                </a:rPr>
                <a:t>effect|cause</a:t>
              </a:r>
              <a:r>
                <a:rPr lang="en-US" dirty="0">
                  <a:solidFill>
                    <a:srgbClr val="3366FF"/>
                  </a:solidFill>
                  <a:sym typeface="Wingdings"/>
                </a:rPr>
                <a:t>) P(cause)</a:t>
              </a:r>
            </a:p>
            <a:p>
              <a:pPr algn="ctr"/>
              <a:r>
                <a:rPr lang="en-US" dirty="0">
                  <a:solidFill>
                    <a:srgbClr val="3366FF"/>
                  </a:solidFill>
                  <a:sym typeface="Wingdings"/>
                </a:rPr>
                <a:t>[ P(</a:t>
              </a:r>
              <a:r>
                <a:rPr lang="en-US" dirty="0" err="1">
                  <a:solidFill>
                    <a:srgbClr val="3366FF"/>
                  </a:solidFill>
                  <a:sym typeface="Wingdings"/>
                </a:rPr>
                <a:t>effect|cause</a:t>
              </a:r>
              <a:r>
                <a:rPr lang="en-US" dirty="0">
                  <a:solidFill>
                    <a:srgbClr val="3366FF"/>
                  </a:solidFill>
                  <a:sym typeface="Wingdings"/>
                </a:rPr>
                <a:t>)*P(cause)]+ [P(effect|</a:t>
              </a:r>
              <a:r>
                <a:rPr lang="mr-IN" dirty="0">
                  <a:solidFill>
                    <a:srgbClr val="3366FF"/>
                  </a:solidFill>
                </a:rPr>
                <a:t>¬</a:t>
              </a:r>
              <a:r>
                <a:rPr lang="en-US" dirty="0">
                  <a:solidFill>
                    <a:srgbClr val="3366FF"/>
                  </a:solidFill>
                </a:rPr>
                <a:t>cause)*P(</a:t>
              </a:r>
              <a:r>
                <a:rPr lang="mr-IN" dirty="0">
                  <a:solidFill>
                    <a:srgbClr val="3366FF"/>
                  </a:solidFill>
                </a:rPr>
                <a:t>¬</a:t>
              </a:r>
              <a:r>
                <a:rPr lang="en-US" dirty="0">
                  <a:solidFill>
                    <a:srgbClr val="3366FF"/>
                  </a:solidFill>
                </a:rPr>
                <a:t>cause)]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6477000"/>
              <a:ext cx="1905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  <a:sym typeface="Wingdings"/>
                </a:rPr>
                <a:t>P(</a:t>
              </a:r>
              <a:r>
                <a:rPr lang="en-US" dirty="0" err="1">
                  <a:solidFill>
                    <a:srgbClr val="3366FF"/>
                  </a:solidFill>
                  <a:sym typeface="Wingdings"/>
                </a:rPr>
                <a:t>cause|effect</a:t>
              </a:r>
              <a:r>
                <a:rPr lang="en-US" dirty="0">
                  <a:solidFill>
                    <a:srgbClr val="3366FF"/>
                  </a:solidFill>
                  <a:sym typeface="Wingdings"/>
                </a:rPr>
                <a:t>) =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429000" y="6705600"/>
              <a:ext cx="54864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243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066801"/>
            <a:ext cx="9052560" cy="6553200"/>
          </a:xfrm>
        </p:spPr>
        <p:txBody>
          <a:bodyPr>
            <a:normAutofit/>
          </a:bodyPr>
          <a:lstStyle/>
          <a:p>
            <a:r>
              <a:rPr lang="en-US" dirty="0"/>
              <a:t>Example 1: </a:t>
            </a:r>
          </a:p>
          <a:p>
            <a:pPr marL="1260475" lvl="1" indent="0">
              <a:buNone/>
            </a:pPr>
            <a:r>
              <a:rPr lang="en-US" sz="1600" i="1" dirty="0"/>
              <a:t>A patient comes in with a stiff neck; one possible and very serious cause is meningitis.  Epidemiological studies have shown that meningitis causes a stiff neck 70% of the time.  It’s also known that meningitis strikes about 1/50,000 people in general, and that about 1% of people have a stiff neck on any given day.  </a:t>
            </a:r>
          </a:p>
          <a:p>
            <a:r>
              <a:rPr lang="en-US" dirty="0"/>
              <a:t>So:</a:t>
            </a:r>
          </a:p>
          <a:p>
            <a:pPr lvl="2"/>
            <a:r>
              <a:rPr lang="en-US" dirty="0"/>
              <a:t>P(</a:t>
            </a:r>
            <a:r>
              <a:rPr lang="en-US" dirty="0" err="1"/>
              <a:t>stiff|men</a:t>
            </a:r>
            <a:r>
              <a:rPr lang="en-US" dirty="0"/>
              <a:t>) = 0.7</a:t>
            </a:r>
          </a:p>
          <a:p>
            <a:pPr lvl="2"/>
            <a:r>
              <a:rPr lang="en-US" dirty="0"/>
              <a:t>P(m) = 1/50,000   and P(stiff) = 1/100</a:t>
            </a:r>
          </a:p>
          <a:p>
            <a:pPr lvl="2"/>
            <a:r>
              <a:rPr lang="en-US" dirty="0"/>
              <a:t>P(</a:t>
            </a:r>
            <a:r>
              <a:rPr lang="en-US" dirty="0" err="1"/>
              <a:t>men|stiff</a:t>
            </a:r>
            <a:r>
              <a:rPr lang="en-US" dirty="0"/>
              <a:t>) =   P(</a:t>
            </a:r>
            <a:r>
              <a:rPr lang="en-US" dirty="0" err="1"/>
              <a:t>stiff|men</a:t>
            </a:r>
            <a:r>
              <a:rPr lang="en-US" dirty="0"/>
              <a:t>) P(men) / P(stiff)  =  (0.7 * 1/50k)/0.01 = 0.0014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We often have probabilities in the </a:t>
            </a:r>
            <a:r>
              <a:rPr lang="en-US" dirty="0">
                <a:solidFill>
                  <a:srgbClr val="3366FF"/>
                </a:solidFill>
              </a:rPr>
              <a:t>causal</a:t>
            </a:r>
            <a:r>
              <a:rPr lang="en-US" dirty="0"/>
              <a:t> direction</a:t>
            </a:r>
            <a:r>
              <a:rPr lang="mr-IN" dirty="0"/>
              <a:t>…</a:t>
            </a:r>
            <a:r>
              <a:rPr lang="en-US" dirty="0"/>
              <a:t>can compute probability in the </a:t>
            </a:r>
            <a:r>
              <a:rPr lang="en-US" dirty="0">
                <a:solidFill>
                  <a:srgbClr val="3366FF"/>
                </a:solidFill>
              </a:rPr>
              <a:t>diagnostic</a:t>
            </a:r>
            <a:r>
              <a:rPr lang="en-US" dirty="0"/>
              <a:t> direction</a:t>
            </a:r>
          </a:p>
          <a:p>
            <a:endParaRPr lang="en-US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sym typeface="Wingding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603144"/>
          </a:xfrm>
        </p:spPr>
        <p:txBody>
          <a:bodyPr/>
          <a:lstStyle/>
          <a:p>
            <a:r>
              <a:rPr lang="en-US" dirty="0"/>
              <a:t>Using Bayes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5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world is an uncertain place...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381761"/>
            <a:ext cx="9052560" cy="61620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Example:  I need a plan that will get me to airport on time</a:t>
            </a:r>
          </a:p>
          <a:p>
            <a:r>
              <a:rPr lang="en-US" dirty="0"/>
              <a:t>Let action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/>
              <a:t>t </a:t>
            </a:r>
            <a:r>
              <a:rPr lang="en-US" dirty="0"/>
              <a:t>= leave for airport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 minutes before flight  </a:t>
            </a:r>
          </a:p>
          <a:p>
            <a:pPr lvl="1"/>
            <a:r>
              <a:rPr lang="en-US" dirty="0"/>
              <a:t>Will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t</a:t>
            </a:r>
            <a:r>
              <a:rPr lang="en-US" dirty="0"/>
              <a:t> get me  there on  time?</a:t>
            </a:r>
          </a:p>
          <a:p>
            <a:r>
              <a:rPr lang="en-US" dirty="0"/>
              <a:t>Problems:</a:t>
            </a:r>
          </a:p>
          <a:p>
            <a:pPr marL="917575" indent="-457200" defTabSz="914400">
              <a:buFont typeface="+mj-lt"/>
              <a:buAutoNum type="arabicPeriod"/>
            </a:pPr>
            <a:r>
              <a:rPr lang="en-US" sz="1600" dirty="0"/>
              <a:t>partial observability (road state, other drivers’ plans, etc.)</a:t>
            </a:r>
          </a:p>
          <a:p>
            <a:pPr marL="917575" indent="-457200" defTabSz="914400">
              <a:buFont typeface="+mj-lt"/>
              <a:buAutoNum type="arabicPeriod"/>
            </a:pPr>
            <a:r>
              <a:rPr lang="en-US" sz="1600" dirty="0"/>
              <a:t>noisy  sensors  (ADOT/Google traffic reports and estimates)</a:t>
            </a:r>
          </a:p>
          <a:p>
            <a:pPr marL="917575" indent="-457200" defTabSz="914400">
              <a:buFont typeface="+mj-lt"/>
              <a:buAutoNum type="arabicPeriod"/>
            </a:pPr>
            <a:r>
              <a:rPr lang="en-US" sz="1600" dirty="0"/>
              <a:t>uncertainty in action outcomes  (flat tire, detours, etc.)</a:t>
            </a:r>
          </a:p>
          <a:p>
            <a:pPr marL="917575" indent="-457200" defTabSz="914400">
              <a:buFont typeface="+mj-lt"/>
              <a:buAutoNum type="arabicPeriod"/>
            </a:pPr>
            <a:r>
              <a:rPr lang="en-US" sz="1600" dirty="0"/>
              <a:t>immense  complexity of modeling  and  predicting traffic</a:t>
            </a:r>
          </a:p>
          <a:p>
            <a:pPr marL="917575" indent="-457200" defTabSz="914400">
              <a:buFont typeface="+mj-lt"/>
              <a:buAutoNum type="arabicPeriod"/>
            </a:pPr>
            <a:endParaRPr lang="en-US" sz="1600" dirty="0"/>
          </a:p>
          <a:p>
            <a:r>
              <a:rPr lang="en-US" dirty="0"/>
              <a:t>Hence  a  purely logical approach  either:</a:t>
            </a:r>
          </a:p>
          <a:p>
            <a:pPr lvl="1"/>
            <a:r>
              <a:rPr lang="en-US" dirty="0"/>
              <a:t>Risks  falsehood:  </a:t>
            </a:r>
          </a:p>
          <a:p>
            <a:pPr lvl="2"/>
            <a:r>
              <a:rPr lang="en-US" dirty="0"/>
              <a:t>“Plan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90</a:t>
            </a:r>
            <a:r>
              <a:rPr lang="en-US" dirty="0"/>
              <a:t> leaves home 90 minutes early and airport is only 5 minutes away;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90</a:t>
            </a:r>
            <a:r>
              <a:rPr lang="en-US" dirty="0"/>
              <a:t> will get me there  on time”</a:t>
            </a:r>
          </a:p>
          <a:p>
            <a:pPr lvl="2"/>
            <a:r>
              <a:rPr lang="en-US" dirty="0"/>
              <a:t>Does not take into account </a:t>
            </a:r>
            <a:r>
              <a:rPr lang="en-US" b="1" i="1" dirty="0"/>
              <a:t>any</a:t>
            </a:r>
            <a:r>
              <a:rPr lang="en-US" dirty="0"/>
              <a:t> uncertainties </a:t>
            </a:r>
            <a:r>
              <a:rPr lang="en-US" dirty="0">
                <a:sym typeface="Wingdings"/>
              </a:rPr>
              <a:t> is not realistic</a:t>
            </a:r>
            <a:endParaRPr lang="en-US" dirty="0"/>
          </a:p>
          <a:p>
            <a:pPr lvl="1"/>
            <a:r>
              <a:rPr lang="en-US" dirty="0"/>
              <a:t>or 2) leads  to conclusions  that are too weak for decision making: </a:t>
            </a:r>
          </a:p>
          <a:p>
            <a:pPr lvl="2"/>
            <a:r>
              <a:rPr lang="en-US" dirty="0"/>
              <a:t>“Plan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90</a:t>
            </a:r>
            <a:r>
              <a:rPr lang="en-US" dirty="0"/>
              <a:t> will get me there on time if there’s no accident on the bridge  and  it doesn’t rain and  my  tires remain intact etc. etc. etc.”</a:t>
            </a:r>
          </a:p>
          <a:p>
            <a:pPr lvl="2"/>
            <a:r>
              <a:rPr lang="en-US" dirty="0"/>
              <a:t>Takes into account </a:t>
            </a:r>
            <a:r>
              <a:rPr lang="en-US" b="1" i="1" dirty="0"/>
              <a:t>many</a:t>
            </a:r>
            <a:r>
              <a:rPr lang="en-US" dirty="0"/>
              <a:t> (infinite?) uncertainties...none of which can be proven </a:t>
            </a:r>
            <a:r>
              <a:rPr lang="en-US" dirty="0">
                <a:sym typeface="Wingdings"/>
              </a:rPr>
              <a:t> no actionable plan.</a:t>
            </a:r>
            <a:endParaRPr lang="en-US" dirty="0"/>
          </a:p>
          <a:p>
            <a:pPr lvl="1"/>
            <a:r>
              <a:rPr lang="en-US" dirty="0"/>
              <a:t>Is irrationally cautious:  </a:t>
            </a:r>
          </a:p>
          <a:p>
            <a:pPr lvl="2"/>
            <a:r>
              <a:rPr lang="en-US" dirty="0"/>
              <a:t>Plan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1440</a:t>
            </a:r>
            <a:r>
              <a:rPr lang="en-US" dirty="0"/>
              <a:t> leaves 24 hours early; might reasonably be said to get me there on time  but I’d have  to stay overnight in the airport  . . .)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Bayes Rule:  a typical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Example 2:</a:t>
            </a:r>
          </a:p>
          <a:p>
            <a:pPr lvl="1"/>
            <a:r>
              <a:rPr lang="en-US" dirty="0">
                <a:sym typeface="Wingdings"/>
              </a:rPr>
              <a:t>Your doctor says you tested positive for a serious disease; test is 99% accurate. It’s a rare disease though:  only 1 in 10,000 people have it. Why should you be happy?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39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Probability is  a  rigorous formalism for uncertain  knowledge</a:t>
            </a:r>
          </a:p>
          <a:p>
            <a:pPr lvl="1"/>
            <a:r>
              <a:rPr lang="en-US" dirty="0"/>
              <a:t>Provide an entire mathematics for quantifying and calculating uncertainty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Joint probability distribution</a:t>
            </a:r>
            <a:r>
              <a:rPr lang="en-US" dirty="0"/>
              <a:t> specifies probability of every atomic event</a:t>
            </a:r>
          </a:p>
          <a:p>
            <a:pPr lvl="1"/>
            <a:r>
              <a:rPr lang="en-US" dirty="0"/>
              <a:t>Every combination of every variables across its whole range  </a:t>
            </a:r>
          </a:p>
          <a:p>
            <a:pPr lvl="1"/>
            <a:r>
              <a:rPr lang="en-US" dirty="0"/>
              <a:t>Queries  can  be  answered  by summing over atomic events</a:t>
            </a:r>
          </a:p>
          <a:p>
            <a:endParaRPr lang="en-US" dirty="0"/>
          </a:p>
          <a:p>
            <a:r>
              <a:rPr lang="en-US" dirty="0"/>
              <a:t>For nontrivial domains, we must find a way to reduce the joint table size</a:t>
            </a:r>
          </a:p>
          <a:p>
            <a:pPr lvl="1"/>
            <a:r>
              <a:rPr lang="en-US" dirty="0"/>
              <a:t>Size of joint distribution is O(n</a:t>
            </a:r>
            <a:r>
              <a:rPr lang="en-US" baseline="30000" dirty="0"/>
              <a:t>2</a:t>
            </a:r>
            <a:r>
              <a:rPr lang="en-US" dirty="0"/>
              <a:t>) for n variables.  Intractable.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Independence</a:t>
            </a:r>
            <a:r>
              <a:rPr lang="en-US" dirty="0"/>
              <a:t>  and </a:t>
            </a:r>
            <a:r>
              <a:rPr lang="en-US" dirty="0">
                <a:solidFill>
                  <a:srgbClr val="3366FF"/>
                </a:solidFill>
              </a:rPr>
              <a:t>conditional independence</a:t>
            </a:r>
            <a:r>
              <a:rPr lang="en-US" dirty="0"/>
              <a:t>  provide the  tools</a:t>
            </a:r>
          </a:p>
          <a:p>
            <a:pPr lvl="1"/>
            <a:endParaRPr lang="en-US" dirty="0"/>
          </a:p>
          <a:p>
            <a:r>
              <a:rPr lang="en-US" dirty="0"/>
              <a:t>Bayes Rule focuses probability calculus on forward diagnostic problems</a:t>
            </a:r>
          </a:p>
          <a:p>
            <a:pPr lvl="1"/>
            <a:r>
              <a:rPr lang="en-US" dirty="0"/>
              <a:t>Probability of a cause, given a set of conditionally independent effects</a:t>
            </a:r>
          </a:p>
          <a:p>
            <a:pPr lvl="1"/>
            <a:r>
              <a:rPr lang="en-US" dirty="0"/>
              <a:t>Useful for many “diagnosis” tasks</a:t>
            </a:r>
          </a:p>
          <a:p>
            <a:pPr lvl="2"/>
            <a:r>
              <a:rPr lang="en-US" dirty="0"/>
              <a:t>How likely is it that some event has occurred, given a set of observed evidence.</a:t>
            </a:r>
          </a:p>
          <a:p>
            <a:pPr lvl="2"/>
            <a:endParaRPr lang="en-US" dirty="0"/>
          </a:p>
          <a:p>
            <a:r>
              <a:rPr lang="en-US" dirty="0"/>
              <a:t>Bayes rule provides the basis of probabilistic reasoning in AI</a:t>
            </a:r>
          </a:p>
          <a:p>
            <a:pPr lvl="1"/>
            <a:r>
              <a:rPr lang="en-US" dirty="0"/>
              <a:t>Basis for Bayesian networks (next chapter)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29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81286" y="7008653"/>
            <a:ext cx="159385" cy="11384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>
                <a:solidFill>
                  <a:prstClr val="black">
                    <a:tint val="75000"/>
                  </a:prstClr>
                </a:solidFill>
                <a:latin typeface="Calibri"/>
              </a:rPr>
              <a:pPr marL="25397">
                <a:lnSpc>
                  <a:spcPts val="860"/>
                </a:lnSpc>
              </a:pPr>
              <a:t>32</a:t>
            </a:fld>
            <a:endParaRPr lang="uk-UA" spc="2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46"/>
            <a:r>
              <a:rPr lang="mr-IN" dirty="0">
                <a:solidFill>
                  <a:prstClr val="black"/>
                </a:solidFill>
                <a:latin typeface="Mangal"/>
              </a:rPr>
              <a:t>α  β  ⊆     ¬  ⇒  |=  ∧  ∨  ⇔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652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89" y="1411478"/>
            <a:ext cx="7797820" cy="315471"/>
          </a:xfrm>
        </p:spPr>
        <p:txBody>
          <a:bodyPr/>
          <a:lstStyle/>
          <a:p>
            <a:r>
              <a:rPr lang="en-US" dirty="0"/>
              <a:t>Extra slides</a:t>
            </a:r>
            <a:r>
              <a:rPr lang="mr-IN" dirty="0"/>
              <a:t>…</a:t>
            </a:r>
            <a:r>
              <a:rPr lang="en-US" dirty="0"/>
              <a:t>maybe next time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2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30"/>
              </a:lnSpc>
            </a:pPr>
            <a:r>
              <a:rPr spc="229" dirty="0"/>
              <a:t>Wumpus</a:t>
            </a:r>
            <a:r>
              <a:rPr spc="315" dirty="0"/>
              <a:t> </a:t>
            </a:r>
            <a:r>
              <a:rPr spc="190" dirty="0"/>
              <a:t>World</a:t>
            </a:r>
          </a:p>
        </p:txBody>
      </p:sp>
      <p:sp>
        <p:nvSpPr>
          <p:cNvPr id="3" name="object 3"/>
          <p:cNvSpPr/>
          <p:nvPr/>
        </p:nvSpPr>
        <p:spPr>
          <a:xfrm>
            <a:off x="3676383" y="1308366"/>
            <a:ext cx="2700020" cy="2700020"/>
          </a:xfrm>
          <a:custGeom>
            <a:avLst/>
            <a:gdLst/>
            <a:ahLst/>
            <a:cxnLst/>
            <a:rect l="l" t="t" r="r" b="b"/>
            <a:pathLst>
              <a:path w="2700020" h="2700020">
                <a:moveTo>
                  <a:pt x="7493" y="0"/>
                </a:moveTo>
                <a:lnTo>
                  <a:pt x="2692400" y="0"/>
                </a:lnTo>
                <a:lnTo>
                  <a:pt x="2699905" y="2699905"/>
                </a:lnTo>
                <a:lnTo>
                  <a:pt x="0" y="2699905"/>
                </a:lnTo>
                <a:lnTo>
                  <a:pt x="7493" y="0"/>
                </a:lnTo>
                <a:close/>
              </a:path>
            </a:pathLst>
          </a:custGeom>
          <a:ln w="14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76372" y="1308369"/>
          <a:ext cx="2699914" cy="269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977">
                <a:tc>
                  <a:txBody>
                    <a:bodyPr/>
                    <a:lstStyle/>
                    <a:p>
                      <a:pPr marL="4508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79">
                <a:tc>
                  <a:txBody>
                    <a:bodyPr/>
                    <a:lstStyle/>
                    <a:p>
                      <a:pPr marL="4508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79">
                <a:tc>
                  <a:txBody>
                    <a:bodyPr/>
                    <a:lstStyle/>
                    <a:p>
                      <a:pPr marL="45085">
                        <a:lnSpc>
                          <a:spcPts val="894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255" algn="ctr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966">
                <a:tc>
                  <a:txBody>
                    <a:bodyPr/>
                    <a:lstStyle/>
                    <a:p>
                      <a:pPr marL="45085">
                        <a:lnSpc>
                          <a:spcPts val="10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894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1130295" y="4281170"/>
            <a:ext cx="538480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i="1" spc="179" baseline="-11904" dirty="0">
                <a:solidFill>
                  <a:srgbClr val="990099"/>
                </a:solidFill>
                <a:latin typeface="Arial"/>
                <a:cs typeface="Arial"/>
              </a:rPr>
              <a:t>ij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true </a:t>
            </a:r>
            <a:r>
              <a:rPr sz="2050" spc="-10" dirty="0">
                <a:latin typeface="Arial"/>
                <a:cs typeface="Arial"/>
              </a:rPr>
              <a:t>iff </a:t>
            </a:r>
            <a:r>
              <a:rPr sz="2050" spc="70" dirty="0">
                <a:latin typeface="Arial"/>
                <a:cs typeface="Arial"/>
              </a:rPr>
              <a:t>[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i,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245" dirty="0">
                <a:latin typeface="Arial"/>
                <a:cs typeface="Arial"/>
              </a:rPr>
              <a:t>]</a:t>
            </a:r>
            <a:r>
              <a:rPr sz="2050" spc="-350" dirty="0">
                <a:latin typeface="Arial"/>
                <a:cs typeface="Arial"/>
              </a:rPr>
              <a:t> </a:t>
            </a:r>
            <a:r>
              <a:rPr sz="2050" spc="-125" dirty="0">
                <a:latin typeface="Arial"/>
                <a:cs typeface="Arial"/>
              </a:rPr>
              <a:t>contains </a:t>
            </a:r>
            <a:r>
              <a:rPr sz="2050" spc="-210" dirty="0">
                <a:latin typeface="Arial"/>
                <a:cs typeface="Arial"/>
              </a:rPr>
              <a:t>a  </a:t>
            </a:r>
            <a:r>
              <a:rPr sz="2050" spc="-10" dirty="0">
                <a:latin typeface="Arial"/>
                <a:cs typeface="Arial"/>
              </a:rPr>
              <a:t>pit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i="1" spc="20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i="1" spc="300" baseline="-11904" dirty="0">
                <a:solidFill>
                  <a:srgbClr val="990099"/>
                </a:solidFill>
                <a:latin typeface="Arial"/>
                <a:cs typeface="Arial"/>
              </a:rPr>
              <a:t>ij</a:t>
            </a:r>
            <a:r>
              <a:rPr sz="2100" i="1" spc="112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60" dirty="0">
                <a:solidFill>
                  <a:srgbClr val="990099"/>
                </a:solidFill>
                <a:latin typeface="Arial"/>
                <a:cs typeface="Arial"/>
              </a:rPr>
              <a:t>true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iff</a:t>
            </a:r>
            <a:r>
              <a:rPr sz="2050" spc="70" dirty="0">
                <a:latin typeface="Arial"/>
                <a:cs typeface="Arial"/>
              </a:rPr>
              <a:t> [</a:t>
            </a:r>
            <a:r>
              <a:rPr sz="2050" i="1" spc="70" dirty="0">
                <a:solidFill>
                  <a:srgbClr val="990099"/>
                </a:solidFill>
                <a:latin typeface="Arial"/>
                <a:cs typeface="Arial"/>
              </a:rPr>
              <a:t>i,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45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050" spc="245" dirty="0">
                <a:latin typeface="Arial"/>
                <a:cs typeface="Arial"/>
              </a:rPr>
              <a:t>]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-145" dirty="0">
                <a:latin typeface="Arial"/>
                <a:cs typeface="Arial"/>
              </a:rPr>
              <a:t>is</a:t>
            </a:r>
            <a:r>
              <a:rPr sz="2050" spc="80" dirty="0">
                <a:latin typeface="Arial"/>
                <a:cs typeface="Arial"/>
              </a:rPr>
              <a:t> </a:t>
            </a:r>
            <a:r>
              <a:rPr sz="2050" spc="-185" dirty="0">
                <a:latin typeface="Arial"/>
                <a:cs typeface="Arial"/>
              </a:rPr>
              <a:t>breezy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30" dirty="0">
                <a:latin typeface="Arial"/>
                <a:cs typeface="Arial"/>
              </a:rPr>
              <a:t>Include </a:t>
            </a:r>
            <a:r>
              <a:rPr sz="2050" spc="-110" dirty="0">
                <a:latin typeface="Arial"/>
                <a:cs typeface="Arial"/>
              </a:rPr>
              <a:t>only 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, B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,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1  </a:t>
            </a:r>
            <a:r>
              <a:rPr sz="2050" spc="-75" dirty="0">
                <a:latin typeface="Arial"/>
                <a:cs typeface="Arial"/>
              </a:rPr>
              <a:t>in </a:t>
            </a:r>
            <a:r>
              <a:rPr sz="2050" spc="-105" dirty="0">
                <a:latin typeface="Arial"/>
                <a:cs typeface="Arial"/>
              </a:rPr>
              <a:t>the </a:t>
            </a:r>
            <a:r>
              <a:rPr sz="2050" spc="-90" dirty="0">
                <a:latin typeface="Arial"/>
                <a:cs typeface="Arial"/>
              </a:rPr>
              <a:t>probability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-145" dirty="0">
                <a:latin typeface="Arial"/>
                <a:cs typeface="Arial"/>
              </a:rPr>
              <a:t>model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28090">
              <a:lnSpc>
                <a:spcPts val="2430"/>
              </a:lnSpc>
            </a:pPr>
            <a:r>
              <a:rPr spc="180" dirty="0"/>
              <a:t>Specifying </a:t>
            </a:r>
            <a:r>
              <a:rPr spc="190" dirty="0"/>
              <a:t>the </a:t>
            </a:r>
            <a:r>
              <a:rPr spc="160" dirty="0"/>
              <a:t>probability</a:t>
            </a:r>
            <a:r>
              <a:rPr spc="795" dirty="0"/>
              <a:t> </a:t>
            </a:r>
            <a:r>
              <a:rPr spc="180" dirty="0"/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289" y="1411478"/>
            <a:ext cx="7797820" cy="2377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/>
              <a:t>The</a:t>
            </a:r>
            <a:r>
              <a:rPr spc="90" dirty="0"/>
              <a:t> </a:t>
            </a:r>
            <a:r>
              <a:rPr spc="-35" dirty="0"/>
              <a:t>full</a:t>
            </a:r>
            <a:r>
              <a:rPr spc="85" dirty="0"/>
              <a:t> </a:t>
            </a:r>
            <a:r>
              <a:rPr spc="-25" dirty="0"/>
              <a:t>joint</a:t>
            </a:r>
            <a:r>
              <a:rPr spc="70" dirty="0"/>
              <a:t> </a:t>
            </a:r>
            <a:r>
              <a:rPr spc="-70" dirty="0"/>
              <a:t>distribution</a:t>
            </a:r>
            <a:r>
              <a:rPr spc="105" dirty="0"/>
              <a:t> </a:t>
            </a:r>
            <a:r>
              <a:rPr spc="-145" dirty="0"/>
              <a:t>is</a:t>
            </a:r>
            <a:r>
              <a:rPr spc="90" dirty="0"/>
              <a:t> </a:t>
            </a:r>
            <a:r>
              <a:rPr spc="45" dirty="0">
                <a:solidFill>
                  <a:srgbClr val="990099"/>
                </a:solidFill>
              </a:rPr>
              <a:t>P</a:t>
            </a:r>
            <a:r>
              <a:rPr spc="4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i="1" spc="4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6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6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4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100" i="1" spc="-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i="1" spc="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00" dirty="0"/>
              <a:t>Apply</a:t>
            </a:r>
            <a:r>
              <a:rPr spc="65" dirty="0"/>
              <a:t> </a:t>
            </a:r>
            <a:r>
              <a:rPr spc="-100" dirty="0"/>
              <a:t>product</a:t>
            </a:r>
            <a:r>
              <a:rPr spc="95" dirty="0"/>
              <a:t> </a:t>
            </a:r>
            <a:r>
              <a:rPr spc="-100" dirty="0"/>
              <a:t>rule:</a:t>
            </a:r>
            <a:r>
              <a:rPr spc="310" dirty="0"/>
              <a:t> </a:t>
            </a:r>
            <a:r>
              <a:rPr spc="75" dirty="0">
                <a:solidFill>
                  <a:srgbClr val="990099"/>
                </a:solidFill>
              </a:rPr>
              <a:t>P</a:t>
            </a:r>
            <a:r>
              <a:rPr spc="7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i="1" spc="7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11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11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11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7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15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82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100" i="1" spc="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5" dirty="0">
                <a:solidFill>
                  <a:srgbClr val="990099"/>
                </a:solidFill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2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100" i="1" spc="-6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60" baseline="-11904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65" dirty="0"/>
              <a:t>(Do </a:t>
            </a:r>
            <a:r>
              <a:rPr spc="60" dirty="0"/>
              <a:t>it </a:t>
            </a:r>
            <a:r>
              <a:rPr spc="-80" dirty="0"/>
              <a:t>this </a:t>
            </a:r>
            <a:r>
              <a:rPr spc="-204" dirty="0"/>
              <a:t>way  </a:t>
            </a:r>
            <a:r>
              <a:rPr spc="-25" dirty="0"/>
              <a:t>to </a:t>
            </a:r>
            <a:r>
              <a:rPr spc="-105" dirty="0"/>
              <a:t>get </a:t>
            </a:r>
            <a:r>
              <a:rPr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i="1" spc="2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i="1" spc="50" dirty="0">
                <a:solidFill>
                  <a:srgbClr val="990099"/>
                </a:solidFill>
                <a:latin typeface="Arial"/>
                <a:cs typeface="Arial"/>
              </a:rPr>
              <a:t>Effect</a:t>
            </a:r>
            <a:r>
              <a:rPr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i="1" spc="50" dirty="0">
                <a:solidFill>
                  <a:srgbClr val="990099"/>
                </a:solidFill>
                <a:latin typeface="Arial"/>
                <a:cs typeface="Arial"/>
              </a:rPr>
              <a:t>Cause</a:t>
            </a:r>
            <a:r>
              <a:rPr spc="5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pc="50" dirty="0"/>
              <a:t>.)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70" dirty="0"/>
              <a:t>First </a:t>
            </a:r>
            <a:r>
              <a:rPr spc="-85" dirty="0"/>
              <a:t>term:  </a:t>
            </a:r>
            <a:r>
              <a:rPr spc="-170" dirty="0"/>
              <a:t>1  </a:t>
            </a:r>
            <a:r>
              <a:rPr spc="5" dirty="0"/>
              <a:t>if </a:t>
            </a:r>
            <a:r>
              <a:rPr spc="-75" dirty="0"/>
              <a:t>pits </a:t>
            </a:r>
            <a:r>
              <a:rPr spc="-190" dirty="0"/>
              <a:t>are  </a:t>
            </a:r>
            <a:r>
              <a:rPr spc="-120" dirty="0"/>
              <a:t>adjacent </a:t>
            </a:r>
            <a:r>
              <a:rPr spc="-25" dirty="0"/>
              <a:t>to </a:t>
            </a:r>
            <a:r>
              <a:rPr spc="-200" dirty="0"/>
              <a:t>breezes,  </a:t>
            </a:r>
            <a:r>
              <a:rPr spc="-170" dirty="0"/>
              <a:t>0 </a:t>
            </a:r>
            <a:r>
              <a:rPr spc="-60" dirty="0"/>
              <a:t> </a:t>
            </a:r>
            <a:r>
              <a:rPr spc="-135" dirty="0"/>
              <a:t>otherwise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200" dirty="0"/>
              <a:t>Second  </a:t>
            </a:r>
            <a:r>
              <a:rPr spc="-85" dirty="0"/>
              <a:t>term:  </a:t>
            </a:r>
            <a:r>
              <a:rPr spc="-75" dirty="0"/>
              <a:t>pits </a:t>
            </a:r>
            <a:r>
              <a:rPr spc="-190" dirty="0"/>
              <a:t>are  </a:t>
            </a:r>
            <a:r>
              <a:rPr spc="-160" dirty="0"/>
              <a:t>placed  </a:t>
            </a:r>
            <a:r>
              <a:rPr spc="-135" dirty="0"/>
              <a:t>randomly,  </a:t>
            </a:r>
            <a:r>
              <a:rPr spc="-90" dirty="0"/>
              <a:t>probability </a:t>
            </a:r>
            <a:r>
              <a:rPr spc="-125" dirty="0"/>
              <a:t>0.2 </a:t>
            </a:r>
            <a:r>
              <a:rPr spc="-135" dirty="0"/>
              <a:t>per</a:t>
            </a:r>
            <a:r>
              <a:rPr spc="-20" dirty="0"/>
              <a:t> </a:t>
            </a:r>
            <a:r>
              <a:rPr spc="-170" dirty="0"/>
              <a:t>square: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7291" y="3977894"/>
            <a:ext cx="145923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5485" algn="l"/>
              </a:tabLst>
            </a:pPr>
            <a:r>
              <a:rPr sz="2050" spc="13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P	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4100067"/>
            <a:ext cx="123063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7425" algn="l"/>
              </a:tabLst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i="1" spc="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1400" i="1" spc="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072" y="3927094"/>
            <a:ext cx="67183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Arial"/>
                <a:cs typeface="Arial"/>
              </a:rPr>
              <a:t>Π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2247" y="3915664"/>
            <a:ext cx="25527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r>
              <a:rPr sz="1400" i="1" spc="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2247" y="4125975"/>
            <a:ext cx="6496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45" dirty="0">
                <a:solidFill>
                  <a:srgbClr val="990099"/>
                </a:solidFill>
                <a:latin typeface="Arial"/>
                <a:cs typeface="Arial"/>
              </a:rPr>
              <a:t>i,j</a:t>
            </a:r>
            <a:r>
              <a:rPr sz="1400" i="1" spc="-1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i="1" spc="-4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4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908" y="4100067"/>
            <a:ext cx="2101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45" dirty="0">
                <a:solidFill>
                  <a:srgbClr val="990099"/>
                </a:solidFill>
                <a:latin typeface="Arial"/>
                <a:cs typeface="Arial"/>
              </a:rPr>
              <a:t>i,j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0135" y="3977894"/>
            <a:ext cx="214376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3735" algn="l"/>
                <a:tab pos="1569720" algn="l"/>
              </a:tabLst>
            </a:pPr>
            <a:r>
              <a:rPr sz="2050" spc="1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35" dirty="0">
                <a:solidFill>
                  <a:srgbClr val="990099"/>
                </a:solidFill>
                <a:latin typeface="Arial"/>
                <a:cs typeface="Arial"/>
              </a:rPr>
              <a:t>P	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2	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4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8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2215" y="3952240"/>
            <a:ext cx="116967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28345" algn="l"/>
              </a:tabLst>
            </a:pPr>
            <a:r>
              <a:rPr sz="1400" i="1" spc="55" dirty="0">
                <a:solidFill>
                  <a:srgbClr val="990099"/>
                </a:solidFill>
                <a:latin typeface="Arial"/>
                <a:cs typeface="Arial"/>
              </a:rPr>
              <a:t>n	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16</a:t>
            </a:r>
            <a:r>
              <a:rPr sz="1400" spc="335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1400" i="1" spc="5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4488434"/>
            <a:ext cx="105473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80" dirty="0">
                <a:latin typeface="Arial"/>
                <a:cs typeface="Arial"/>
              </a:rPr>
              <a:t>for 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050" i="1" spc="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pits.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ts val="2430"/>
              </a:lnSpc>
            </a:pPr>
            <a:r>
              <a:rPr spc="165" dirty="0"/>
              <a:t>Observations </a:t>
            </a:r>
            <a:r>
              <a:rPr spc="185" dirty="0"/>
              <a:t>and</a:t>
            </a:r>
            <a:r>
              <a:rPr spc="570" dirty="0"/>
              <a:t> </a:t>
            </a:r>
            <a:r>
              <a:rPr spc="165" dirty="0"/>
              <a:t>query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30289" y="1411478"/>
            <a:ext cx="7797820" cy="353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825" indent="-365760">
              <a:lnSpc>
                <a:spcPct val="100000"/>
              </a:lnSpc>
            </a:pPr>
            <a:r>
              <a:rPr spc="-215" dirty="0"/>
              <a:t>We  </a:t>
            </a:r>
            <a:r>
              <a:rPr spc="-150" dirty="0"/>
              <a:t>know </a:t>
            </a:r>
            <a:r>
              <a:rPr spc="-105" dirty="0"/>
              <a:t>the </a:t>
            </a:r>
            <a:r>
              <a:rPr spc="-100" dirty="0"/>
              <a:t>following </a:t>
            </a:r>
            <a:r>
              <a:rPr spc="-85" dirty="0"/>
              <a:t> </a:t>
            </a:r>
            <a:r>
              <a:rPr spc="-100" dirty="0"/>
              <a:t>facts:</a:t>
            </a:r>
          </a:p>
          <a:p>
            <a:pPr marL="377825">
              <a:lnSpc>
                <a:spcPts val="2320"/>
              </a:lnSpc>
              <a:spcBef>
                <a:spcPts val="335"/>
              </a:spcBef>
            </a:pPr>
            <a:r>
              <a:rPr sz="3075" i="1" spc="-427" baseline="8130" dirty="0">
                <a:solidFill>
                  <a:srgbClr val="990099"/>
                </a:solidFill>
                <a:latin typeface="Arial"/>
                <a:cs typeface="Arial"/>
              </a:rPr>
              <a:t>b  </a:t>
            </a:r>
            <a:r>
              <a:rPr sz="3075" spc="-7" baseline="8130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3075" spc="-195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3075" i="1" spc="-195" baseline="81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1400" spc="-13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i="1" spc="-13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130" dirty="0">
                <a:solidFill>
                  <a:srgbClr val="990099"/>
                </a:solidFill>
                <a:latin typeface="Tahoma"/>
                <a:cs typeface="Tahoma"/>
              </a:rPr>
              <a:t>1 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3075" i="1" spc="-150" baseline="81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1400" spc="-10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i="1" spc="-10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100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3075" spc="-382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3075" spc="-345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i="1" spc="-150" baseline="813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1400" spc="-100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1400" i="1" spc="-10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1400" spc="-100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377825">
              <a:lnSpc>
                <a:spcPts val="2320"/>
              </a:lnSpc>
            </a:pPr>
            <a:r>
              <a:rPr i="1" spc="15" dirty="0">
                <a:solidFill>
                  <a:srgbClr val="990099"/>
                </a:solidFill>
                <a:latin typeface="Arial"/>
                <a:cs typeface="Arial"/>
              </a:rPr>
              <a:t>known </a:t>
            </a:r>
            <a:r>
              <a:rPr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pc="-10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i="1" spc="-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15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spc="-10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15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sz="2050" spc="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10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050" i="1" spc="-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i="1" spc="-15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2100" baseline="-11904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55" dirty="0"/>
              <a:t>Query  </a:t>
            </a:r>
            <a:r>
              <a:rPr spc="-145" dirty="0"/>
              <a:t>is </a:t>
            </a:r>
            <a:r>
              <a:rPr spc="15" dirty="0">
                <a:solidFill>
                  <a:srgbClr val="990099"/>
                </a:solidFill>
              </a:rPr>
              <a:t>P</a:t>
            </a:r>
            <a:r>
              <a:rPr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30" dirty="0"/>
              <a:t>Define </a:t>
            </a:r>
            <a:r>
              <a:rPr i="1" spc="35" dirty="0">
                <a:solidFill>
                  <a:srgbClr val="990099"/>
                </a:solidFill>
                <a:latin typeface="Arial"/>
                <a:cs typeface="Arial"/>
              </a:rPr>
              <a:t>Unknown </a:t>
            </a:r>
            <a:r>
              <a:rPr spc="310" dirty="0"/>
              <a:t>= </a:t>
            </a:r>
            <a:r>
              <a:rPr i="1" spc="5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i="1" spc="82" baseline="-11904" dirty="0">
                <a:solidFill>
                  <a:srgbClr val="990099"/>
                </a:solidFill>
                <a:latin typeface="Arial"/>
                <a:cs typeface="Arial"/>
              </a:rPr>
              <a:t>ij</a:t>
            </a:r>
            <a:r>
              <a:rPr sz="2050" spc="55" dirty="0"/>
              <a:t>s </a:t>
            </a:r>
            <a:r>
              <a:rPr sz="2050" spc="-95" dirty="0"/>
              <a:t>other </a:t>
            </a:r>
            <a:r>
              <a:rPr sz="2050" spc="-100" dirty="0"/>
              <a:t>than </a:t>
            </a:r>
            <a:r>
              <a:rPr sz="2050" i="1" spc="-4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6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6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67" baseline="-11904" dirty="0">
                <a:solidFill>
                  <a:srgbClr val="990099"/>
                </a:solidFill>
                <a:latin typeface="Tahoma"/>
                <a:cs typeface="Tahoma"/>
              </a:rPr>
              <a:t>3  </a:t>
            </a:r>
            <a:r>
              <a:rPr sz="2050" spc="-165" dirty="0"/>
              <a:t>and </a:t>
            </a:r>
            <a:r>
              <a:rPr sz="2050" spc="-85" dirty="0"/>
              <a:t> </a:t>
            </a:r>
            <a:r>
              <a:rPr sz="2050" i="1" spc="95" dirty="0">
                <a:solidFill>
                  <a:srgbClr val="990099"/>
                </a:solidFill>
                <a:latin typeface="Arial"/>
                <a:cs typeface="Arial"/>
              </a:rPr>
              <a:t>Known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50" dirty="0"/>
              <a:t>For inference  </a:t>
            </a:r>
            <a:r>
              <a:rPr spc="-165" dirty="0"/>
              <a:t>by  </a:t>
            </a:r>
            <a:r>
              <a:rPr spc="-120" dirty="0"/>
              <a:t>enumeration, </a:t>
            </a:r>
            <a:r>
              <a:rPr spc="-245" dirty="0"/>
              <a:t>we  </a:t>
            </a:r>
            <a:r>
              <a:rPr spc="-195" dirty="0"/>
              <a:t>have</a:t>
            </a:r>
          </a:p>
          <a:p>
            <a:pPr marL="329565">
              <a:lnSpc>
                <a:spcPct val="100000"/>
              </a:lnSpc>
              <a:spcBef>
                <a:spcPts val="1160"/>
              </a:spcBef>
            </a:pPr>
            <a:r>
              <a:rPr spc="15" dirty="0">
                <a:solidFill>
                  <a:srgbClr val="990099"/>
                </a:solidFill>
              </a:rPr>
              <a:t>P</a:t>
            </a:r>
            <a:r>
              <a:rPr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r>
              <a:rPr sz="2450" spc="50" dirty="0">
                <a:solidFill>
                  <a:srgbClr val="990099"/>
                </a:solidFill>
              </a:rPr>
              <a:t>Σ</a:t>
            </a:r>
            <a:r>
              <a:rPr sz="2100" i="1" spc="75" baseline="-11904" dirty="0">
                <a:solidFill>
                  <a:srgbClr val="990099"/>
                </a:solidFill>
                <a:latin typeface="Arial"/>
                <a:cs typeface="Arial"/>
              </a:rPr>
              <a:t>unknown</a:t>
            </a:r>
            <a:r>
              <a:rPr sz="2050" spc="50" dirty="0">
                <a:solidFill>
                  <a:srgbClr val="990099"/>
                </a:solidFill>
              </a:rPr>
              <a:t>P</a:t>
            </a:r>
            <a:r>
              <a:rPr sz="2050" spc="5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75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75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75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unknown,</a:t>
            </a:r>
            <a:r>
              <a:rPr sz="2050" i="1" spc="-2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pc="-200" dirty="0"/>
              <a:t>Grows  </a:t>
            </a:r>
            <a:r>
              <a:rPr spc="-110" dirty="0"/>
              <a:t>exponentially </a:t>
            </a:r>
            <a:r>
              <a:rPr spc="-50" dirty="0"/>
              <a:t>with </a:t>
            </a:r>
            <a:r>
              <a:rPr spc="-145" dirty="0"/>
              <a:t>number  </a:t>
            </a:r>
            <a:r>
              <a:rPr spc="-75" dirty="0"/>
              <a:t>of</a:t>
            </a:r>
            <a:r>
              <a:rPr spc="85" dirty="0"/>
              <a:t> </a:t>
            </a:r>
            <a:r>
              <a:rPr spc="-175" dirty="0"/>
              <a:t>squares!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6195">
              <a:lnSpc>
                <a:spcPts val="2430"/>
              </a:lnSpc>
            </a:pPr>
            <a:r>
              <a:rPr spc="225" dirty="0"/>
              <a:t>Using </a:t>
            </a:r>
            <a:r>
              <a:rPr spc="150" dirty="0"/>
              <a:t>conditional</a:t>
            </a:r>
            <a:r>
              <a:rPr spc="540" dirty="0"/>
              <a:t> </a:t>
            </a:r>
            <a:r>
              <a:rPr spc="155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7" y="1408353"/>
            <a:ext cx="778827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  <a:tabLst>
                <a:tab pos="1588135" algn="l"/>
              </a:tabLst>
            </a:pPr>
            <a:r>
              <a:rPr sz="2050" spc="-145" dirty="0">
                <a:latin typeface="Arial"/>
                <a:cs typeface="Arial"/>
              </a:rPr>
              <a:t>Basic 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90" dirty="0">
                <a:latin typeface="Arial"/>
                <a:cs typeface="Arial"/>
              </a:rPr>
              <a:t>insight:	</a:t>
            </a:r>
            <a:r>
              <a:rPr sz="2050" spc="-140" dirty="0">
                <a:latin typeface="Arial"/>
                <a:cs typeface="Arial"/>
              </a:rPr>
              <a:t>observations  </a:t>
            </a:r>
            <a:r>
              <a:rPr sz="2050" spc="-190" dirty="0">
                <a:latin typeface="Arial"/>
                <a:cs typeface="Arial"/>
              </a:rPr>
              <a:t>are  </a:t>
            </a:r>
            <a:r>
              <a:rPr sz="2050" spc="-85" dirty="0">
                <a:latin typeface="Arial"/>
                <a:cs typeface="Arial"/>
              </a:rPr>
              <a:t>conditionally  </a:t>
            </a:r>
            <a:r>
              <a:rPr sz="2050" spc="-140" dirty="0">
                <a:latin typeface="Arial"/>
                <a:cs typeface="Arial"/>
              </a:rPr>
              <a:t>independent  </a:t>
            </a:r>
            <a:r>
              <a:rPr sz="2050" spc="-75" dirty="0">
                <a:latin typeface="Arial"/>
                <a:cs typeface="Arial"/>
              </a:rPr>
              <a:t>of</a:t>
            </a:r>
            <a:r>
              <a:rPr sz="2050" spc="375" dirty="0">
                <a:latin typeface="Arial"/>
                <a:cs typeface="Arial"/>
              </a:rPr>
              <a:t> </a:t>
            </a:r>
            <a:r>
              <a:rPr sz="2050" spc="-95" dirty="0">
                <a:latin typeface="Arial"/>
                <a:cs typeface="Arial"/>
              </a:rPr>
              <a:t>other</a:t>
            </a:r>
            <a:r>
              <a:rPr sz="2050" spc="300" dirty="0">
                <a:latin typeface="Arial"/>
                <a:cs typeface="Arial"/>
              </a:rPr>
              <a:t> </a:t>
            </a:r>
            <a:r>
              <a:rPr sz="2050" spc="-145" dirty="0">
                <a:latin typeface="Arial"/>
                <a:cs typeface="Arial"/>
              </a:rPr>
              <a:t>hidden </a:t>
            </a:r>
            <a:r>
              <a:rPr sz="2050" spc="-85" dirty="0">
                <a:latin typeface="Arial"/>
                <a:cs typeface="Arial"/>
              </a:rPr>
              <a:t> </a:t>
            </a:r>
            <a:r>
              <a:rPr sz="2050" spc="-204" dirty="0">
                <a:latin typeface="Arial"/>
                <a:cs typeface="Arial"/>
              </a:rPr>
              <a:t>squares  </a:t>
            </a:r>
            <a:r>
              <a:rPr sz="2050" spc="-145" dirty="0">
                <a:latin typeface="Arial"/>
                <a:cs typeface="Arial"/>
              </a:rPr>
              <a:t>given  </a:t>
            </a:r>
            <a:r>
              <a:rPr sz="2050" spc="-125" dirty="0">
                <a:latin typeface="Arial"/>
                <a:cs typeface="Arial"/>
              </a:rPr>
              <a:t>neighbouring </a:t>
            </a:r>
            <a:r>
              <a:rPr sz="2050" spc="-145" dirty="0">
                <a:latin typeface="Arial"/>
                <a:cs typeface="Arial"/>
              </a:rPr>
              <a:t>hidden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-204" dirty="0">
                <a:latin typeface="Arial"/>
                <a:cs typeface="Arial"/>
              </a:rPr>
              <a:t>squares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1352" y="359862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674977" y="674977"/>
                </a:moveTo>
                <a:lnTo>
                  <a:pt x="674977" y="0"/>
                </a:lnTo>
                <a:lnTo>
                  <a:pt x="0" y="0"/>
                </a:lnTo>
                <a:lnTo>
                  <a:pt x="0" y="674977"/>
                </a:lnTo>
                <a:lnTo>
                  <a:pt x="674977" y="67497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6383" y="2248674"/>
            <a:ext cx="2700020" cy="2700020"/>
          </a:xfrm>
          <a:custGeom>
            <a:avLst/>
            <a:gdLst/>
            <a:ahLst/>
            <a:cxnLst/>
            <a:rect l="l" t="t" r="r" b="b"/>
            <a:pathLst>
              <a:path w="2700020" h="2700020">
                <a:moveTo>
                  <a:pt x="7493" y="0"/>
                </a:moveTo>
                <a:lnTo>
                  <a:pt x="2692400" y="0"/>
                </a:lnTo>
                <a:lnTo>
                  <a:pt x="2699905" y="2699905"/>
                </a:lnTo>
                <a:lnTo>
                  <a:pt x="0" y="2699905"/>
                </a:lnTo>
                <a:lnTo>
                  <a:pt x="7493" y="0"/>
                </a:lnTo>
                <a:close/>
              </a:path>
            </a:pathLst>
          </a:custGeom>
          <a:ln w="14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140" y="2316431"/>
            <a:ext cx="2564379" cy="256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76372" y="2248677"/>
          <a:ext cx="2699914" cy="269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977">
                <a:tc>
                  <a:txBody>
                    <a:bodyPr/>
                    <a:lstStyle/>
                    <a:p>
                      <a:pPr marL="4508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4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79">
                <a:tc>
                  <a:txBody>
                    <a:bodyPr/>
                    <a:lstStyle/>
                    <a:p>
                      <a:pPr marL="4508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QUERY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1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79">
                <a:tc>
                  <a:txBody>
                    <a:bodyPr/>
                    <a:lstStyle/>
                    <a:p>
                      <a:pPr marL="45085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3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lnB w="7236">
                      <a:solidFill>
                        <a:srgbClr val="000000"/>
                      </a:solidFill>
                      <a:prstDash val="soli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966">
                <a:tc>
                  <a:txBody>
                    <a:bodyPr/>
                    <a:lstStyle/>
                    <a:p>
                      <a:pPr marL="45085">
                        <a:lnSpc>
                          <a:spcPts val="894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1,1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21310">
                        <a:lnSpc>
                          <a:spcPts val="94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KNOW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665"/>
                        </a:lnSpc>
                        <a:tabLst>
                          <a:tab pos="467359" algn="l"/>
                        </a:tabLst>
                      </a:pPr>
                      <a:r>
                        <a:rPr sz="1500" baseline="-19444" dirty="0">
                          <a:latin typeface="Arial"/>
                          <a:cs typeface="Arial"/>
                        </a:rPr>
                        <a:t>2,1	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FRI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65"/>
                        </a:lnSpc>
                      </a:pPr>
                      <a:r>
                        <a:rPr sz="900" spc="-229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500" spc="-345" baseline="-19444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229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00" spc="-345" baseline="-19444" dirty="0">
                          <a:latin typeface="Arial"/>
                          <a:cs typeface="Arial"/>
                        </a:rPr>
                        <a:t>,1</a:t>
                      </a:r>
                      <a:r>
                        <a:rPr sz="900" spc="-229" dirty="0">
                          <a:latin typeface="Arial"/>
                          <a:cs typeface="Arial"/>
                        </a:rPr>
                        <a:t>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7236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3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4,1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T w="7236">
                      <a:solidFill>
                        <a:srgbClr val="000000"/>
                      </a:solidFill>
                      <a:prstDash val="solid"/>
                    </a:lnT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1130300" y="5221478"/>
            <a:ext cx="6412230" cy="1464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30" dirty="0">
                <a:latin typeface="Arial"/>
                <a:cs typeface="Arial"/>
              </a:rPr>
              <a:t>Define 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Unknown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Fringe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∪</a:t>
            </a:r>
            <a:r>
              <a:rPr sz="2050" spc="-3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4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Unknown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7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Arial"/>
                <a:cs typeface="Arial"/>
              </a:rPr>
              <a:t>Manipulate </a:t>
            </a:r>
            <a:r>
              <a:rPr sz="2050" spc="-150" dirty="0">
                <a:latin typeface="Arial"/>
                <a:cs typeface="Arial"/>
              </a:rPr>
              <a:t>query  </a:t>
            </a:r>
            <a:r>
              <a:rPr sz="2050" spc="-55" dirty="0">
                <a:latin typeface="Arial"/>
                <a:cs typeface="Arial"/>
              </a:rPr>
              <a:t>into </a:t>
            </a:r>
            <a:r>
              <a:rPr sz="2050" spc="-210" dirty="0">
                <a:latin typeface="Arial"/>
                <a:cs typeface="Arial"/>
              </a:rPr>
              <a:t>a  </a:t>
            </a:r>
            <a:r>
              <a:rPr sz="2050" spc="-100" dirty="0">
                <a:latin typeface="Arial"/>
                <a:cs typeface="Arial"/>
              </a:rPr>
              <a:t>form </a:t>
            </a:r>
            <a:r>
              <a:rPr sz="2050" spc="-185" dirty="0">
                <a:latin typeface="Arial"/>
                <a:cs typeface="Arial"/>
              </a:rPr>
              <a:t>where  </a:t>
            </a:r>
            <a:r>
              <a:rPr sz="2050" spc="-245" dirty="0">
                <a:latin typeface="Arial"/>
                <a:cs typeface="Arial"/>
              </a:rPr>
              <a:t>we  </a:t>
            </a:r>
            <a:r>
              <a:rPr sz="2050" spc="-170" dirty="0">
                <a:latin typeface="Arial"/>
                <a:cs typeface="Arial"/>
              </a:rPr>
              <a:t>can  </a:t>
            </a:r>
            <a:r>
              <a:rPr sz="2050" spc="-240" dirty="0">
                <a:latin typeface="Arial"/>
                <a:cs typeface="Arial"/>
              </a:rPr>
              <a:t>use  </a:t>
            </a:r>
            <a:r>
              <a:rPr sz="2050" spc="-60" dirty="0">
                <a:latin typeface="Arial"/>
                <a:cs typeface="Arial"/>
              </a:rPr>
              <a:t>this!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0">
              <a:lnSpc>
                <a:spcPts val="2430"/>
              </a:lnSpc>
            </a:pPr>
            <a:r>
              <a:rPr spc="225" dirty="0"/>
              <a:t>Using </a:t>
            </a:r>
            <a:r>
              <a:rPr spc="150" dirty="0"/>
              <a:t>conditional </a:t>
            </a:r>
            <a:r>
              <a:rPr spc="155" dirty="0"/>
              <a:t>independence</a:t>
            </a:r>
            <a:r>
              <a:rPr spc="819" dirty="0"/>
              <a:t> </a:t>
            </a:r>
            <a:r>
              <a:rPr spc="18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291" y="1905253"/>
            <a:ext cx="237045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known,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-33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7" y="1884679"/>
            <a:ext cx="76390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un</a:t>
            </a:r>
            <a:r>
              <a:rPr sz="1400" i="1" spc="75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1400" i="1" spc="-20" dirty="0">
                <a:solidFill>
                  <a:srgbClr val="990099"/>
                </a:solidFill>
                <a:latin typeface="Arial"/>
                <a:cs typeface="Arial"/>
              </a:rPr>
              <a:t>no</a:t>
            </a: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w</a:t>
            </a:r>
            <a:r>
              <a:rPr sz="1400" i="1" spc="5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0259" y="1905253"/>
            <a:ext cx="3092450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4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6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6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6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unknown,</a:t>
            </a:r>
            <a:r>
              <a:rPr sz="2050" i="1" spc="-2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039" y="2328164"/>
            <a:ext cx="76390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un</a:t>
            </a:r>
            <a:r>
              <a:rPr sz="1400" i="1" spc="75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1400" i="1" spc="-20" dirty="0">
                <a:solidFill>
                  <a:srgbClr val="990099"/>
                </a:solidFill>
                <a:latin typeface="Arial"/>
                <a:cs typeface="Arial"/>
              </a:rPr>
              <a:t>no</a:t>
            </a: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w</a:t>
            </a:r>
            <a:r>
              <a:rPr sz="1400" i="1" spc="55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851" y="2348738"/>
            <a:ext cx="589724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3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3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unknown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unknown</a:t>
            </a:r>
            <a:r>
              <a:rPr sz="2050" spc="1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039" y="2898647"/>
            <a:ext cx="101663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algn="ctr">
              <a:lnSpc>
                <a:spcPct val="100000"/>
              </a:lnSpc>
              <a:tabLst>
                <a:tab pos="584200" algn="l"/>
              </a:tabLst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	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14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1400" i="1" spc="-1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62865" algn="ctr">
              <a:lnSpc>
                <a:spcPct val="100000"/>
              </a:lnSpc>
              <a:spcBef>
                <a:spcPts val="835"/>
              </a:spcBef>
              <a:tabLst>
                <a:tab pos="584200" algn="l"/>
              </a:tabLst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	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14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1400" i="1" spc="-1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0455" y="2792221"/>
            <a:ext cx="6751320" cy="111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44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fringe,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5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fringe,</a:t>
            </a:r>
            <a:r>
              <a:rPr sz="2050" i="1" spc="-24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44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12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12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12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fringe,</a:t>
            </a:r>
            <a:r>
              <a:rPr sz="2050" i="1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104" y="3728720"/>
            <a:ext cx="208279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4367" y="3728720"/>
            <a:ext cx="208279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5496" y="4016247"/>
            <a:ext cx="4394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6120" y="3749294"/>
            <a:ext cx="329628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4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6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60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60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4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fringe,</a:t>
            </a:r>
            <a:r>
              <a:rPr sz="2050" i="1" spc="-2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3764" y="2348738"/>
            <a:ext cx="3773804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027430" algn="l"/>
              </a:tabLst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3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	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2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2050" spc="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3844" y="4016247"/>
            <a:ext cx="56070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90"/>
              </a:lnSpc>
            </a:pPr>
            <a:r>
              <a:rPr sz="1400" i="1" spc="45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400" i="1" spc="200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in</a:t>
            </a:r>
            <a:r>
              <a:rPr sz="1400" i="1" spc="95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1400" i="1" spc="-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86360" algn="ctr">
              <a:lnSpc>
                <a:spcPts val="111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8039" y="4494784"/>
            <a:ext cx="56070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5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400" i="1" spc="200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in</a:t>
            </a:r>
            <a:r>
              <a:rPr sz="1400" i="1" spc="95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1400" i="1" spc="-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5635" y="4229353"/>
            <a:ext cx="275844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8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44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44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2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2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2364" y="4207255"/>
            <a:ext cx="439420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7184" y="4229353"/>
            <a:ext cx="4116704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37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37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2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known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-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8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8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2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3775" y="4707891"/>
            <a:ext cx="248666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i="1" spc="114" dirty="0">
                <a:solidFill>
                  <a:srgbClr val="990099"/>
                </a:solidFill>
                <a:latin typeface="Arial"/>
                <a:cs typeface="Arial"/>
              </a:rPr>
              <a:t>α </a:t>
            </a: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5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9240" y="4685792"/>
            <a:ext cx="56070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45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400" i="1" spc="200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in</a:t>
            </a:r>
            <a:r>
              <a:rPr sz="1400" i="1" spc="95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1400" i="1" spc="-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8359" y="4707890"/>
            <a:ext cx="391604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91804" y="4685792"/>
            <a:ext cx="439420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i="1" spc="10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56622" y="4707890"/>
            <a:ext cx="101854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i="1" spc="-6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-5" dirty="0">
                <a:solidFill>
                  <a:srgbClr val="990099"/>
                </a:solidFill>
                <a:latin typeface="Arial"/>
                <a:cs typeface="Arial"/>
              </a:rPr>
              <a:t>other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3783" y="5198619"/>
            <a:ext cx="1392555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 </a:t>
            </a:r>
            <a:r>
              <a:rPr sz="2050" i="1" spc="20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r>
              <a:rPr sz="2100" spc="30" baseline="33730" dirty="0">
                <a:solidFill>
                  <a:srgbClr val="990099"/>
                </a:solidFill>
                <a:latin typeface="Cambria"/>
                <a:cs typeface="Cambria"/>
              </a:rPr>
              <a:t>t  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5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35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5007" y="5178044"/>
            <a:ext cx="56070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i="1" spc="455" dirty="0">
                <a:solidFill>
                  <a:srgbClr val="990099"/>
                </a:solidFill>
                <a:latin typeface="Arial"/>
                <a:cs typeface="Arial"/>
              </a:rPr>
              <a:t>f</a:t>
            </a:r>
            <a:r>
              <a:rPr sz="1400" i="1" spc="200" dirty="0">
                <a:solidFill>
                  <a:srgbClr val="990099"/>
                </a:solidFill>
                <a:latin typeface="Arial"/>
                <a:cs typeface="Arial"/>
              </a:rPr>
              <a:t>r</a:t>
            </a:r>
            <a:r>
              <a:rPr sz="1400" i="1" spc="35" dirty="0">
                <a:solidFill>
                  <a:srgbClr val="990099"/>
                </a:solidFill>
                <a:latin typeface="Arial"/>
                <a:cs typeface="Arial"/>
              </a:rPr>
              <a:t>in</a:t>
            </a:r>
            <a:r>
              <a:rPr sz="1400" i="1" spc="95" dirty="0">
                <a:solidFill>
                  <a:srgbClr val="990099"/>
                </a:solidFill>
                <a:latin typeface="Arial"/>
                <a:cs typeface="Arial"/>
              </a:rPr>
              <a:t>g</a:t>
            </a:r>
            <a:r>
              <a:rPr sz="1400" i="1" spc="-130" dirty="0">
                <a:solidFill>
                  <a:srgbClr val="99009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4128" y="5198617"/>
            <a:ext cx="3916045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-5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-5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i="1" spc="-35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2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00" dirty="0">
                <a:solidFill>
                  <a:srgbClr val="990099"/>
                </a:solidFill>
                <a:latin typeface="Arial"/>
                <a:cs typeface="Arial"/>
              </a:rPr>
              <a:t>fringe</a:t>
            </a:r>
            <a:r>
              <a:rPr sz="2050" spc="100" dirty="0">
                <a:solidFill>
                  <a:srgbClr val="990099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0">
              <a:lnSpc>
                <a:spcPts val="2430"/>
              </a:lnSpc>
            </a:pPr>
            <a:r>
              <a:rPr spc="225" dirty="0"/>
              <a:t>Using </a:t>
            </a:r>
            <a:r>
              <a:rPr spc="150" dirty="0"/>
              <a:t>conditional </a:t>
            </a:r>
            <a:r>
              <a:rPr spc="155" dirty="0"/>
              <a:t>independence</a:t>
            </a:r>
            <a:r>
              <a:rPr spc="819" dirty="0"/>
              <a:t> </a:t>
            </a:r>
            <a:r>
              <a:rPr spc="185" dirty="0"/>
              <a:t>contd.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6236" y="1572001"/>
          <a:ext cx="1284426" cy="128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44">
                <a:tc>
                  <a:txBody>
                    <a:bodyPr/>
                    <a:lstStyle/>
                    <a:p>
                      <a:pPr marL="21590">
                        <a:lnSpc>
                          <a:spcPts val="66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  <a:lnR w="1377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137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5">
                <a:tc>
                  <a:txBody>
                    <a:bodyPr/>
                    <a:lstStyle/>
                    <a:p>
                      <a:pPr marL="26034">
                        <a:lnSpc>
                          <a:spcPts val="61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5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2"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56845" indent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3,1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90820" y="1572001"/>
          <a:ext cx="1284439" cy="128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44">
                <a:tc>
                  <a:txBody>
                    <a:bodyPr/>
                    <a:lstStyle/>
                    <a:p>
                      <a:pPr marL="21590">
                        <a:lnSpc>
                          <a:spcPts val="66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  <a:lnR w="1377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137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5">
                <a:tc>
                  <a:txBody>
                    <a:bodyPr/>
                    <a:lstStyle/>
                    <a:p>
                      <a:pPr marL="26034">
                        <a:lnSpc>
                          <a:spcPts val="61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5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2"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56845" indent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3,1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8522" y="1572001"/>
          <a:ext cx="1284439" cy="128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44">
                <a:tc>
                  <a:txBody>
                    <a:bodyPr/>
                    <a:lstStyle/>
                    <a:p>
                      <a:pPr marL="21590">
                        <a:lnSpc>
                          <a:spcPts val="66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  <a:lnR w="1377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137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5">
                <a:tc>
                  <a:txBody>
                    <a:bodyPr/>
                    <a:lstStyle/>
                    <a:p>
                      <a:pPr marL="26034">
                        <a:lnSpc>
                          <a:spcPts val="61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5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2"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56845" indent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3,1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269066" y="16502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09" y="0"/>
                </a:moveTo>
                <a:lnTo>
                  <a:pt x="142709" y="285419"/>
                </a:lnTo>
                <a:lnTo>
                  <a:pt x="147517" y="285340"/>
                </a:lnTo>
                <a:lnTo>
                  <a:pt x="152284" y="285103"/>
                </a:lnTo>
                <a:lnTo>
                  <a:pt x="192986" y="276313"/>
                </a:lnTo>
                <a:lnTo>
                  <a:pt x="228441" y="256816"/>
                </a:lnTo>
                <a:lnTo>
                  <a:pt x="256828" y="228431"/>
                </a:lnTo>
                <a:lnTo>
                  <a:pt x="276326" y="192980"/>
                </a:lnTo>
                <a:lnTo>
                  <a:pt x="285116" y="152282"/>
                </a:lnTo>
                <a:lnTo>
                  <a:pt x="285432" y="142709"/>
                </a:lnTo>
                <a:lnTo>
                  <a:pt x="285353" y="137903"/>
                </a:lnTo>
                <a:lnTo>
                  <a:pt x="277865" y="96735"/>
                </a:lnTo>
                <a:lnTo>
                  <a:pt x="259466" y="60611"/>
                </a:lnTo>
                <a:lnTo>
                  <a:pt x="231977" y="31351"/>
                </a:lnTo>
                <a:lnTo>
                  <a:pt x="197218" y="10776"/>
                </a:lnTo>
                <a:lnTo>
                  <a:pt x="157009" y="707"/>
                </a:lnTo>
                <a:lnTo>
                  <a:pt x="142709" y="0"/>
                </a:lnTo>
                <a:close/>
              </a:path>
              <a:path w="285750" h="285750">
                <a:moveTo>
                  <a:pt x="0" y="142709"/>
                </a:moveTo>
                <a:lnTo>
                  <a:pt x="6163" y="184325"/>
                </a:lnTo>
                <a:lnTo>
                  <a:pt x="23438" y="221099"/>
                </a:lnTo>
                <a:lnTo>
                  <a:pt x="23438" y="64319"/>
                </a:lnTo>
                <a:lnTo>
                  <a:pt x="6163" y="101094"/>
                </a:lnTo>
                <a:lnTo>
                  <a:pt x="0" y="1427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768" y="16502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09" y="0"/>
                </a:moveTo>
                <a:lnTo>
                  <a:pt x="142709" y="285419"/>
                </a:lnTo>
                <a:lnTo>
                  <a:pt x="147517" y="285340"/>
                </a:lnTo>
                <a:lnTo>
                  <a:pt x="188690" y="277852"/>
                </a:lnTo>
                <a:lnTo>
                  <a:pt x="224817" y="259454"/>
                </a:lnTo>
                <a:lnTo>
                  <a:pt x="254079" y="231967"/>
                </a:lnTo>
                <a:lnTo>
                  <a:pt x="274655" y="197211"/>
                </a:lnTo>
                <a:lnTo>
                  <a:pt x="284725" y="157007"/>
                </a:lnTo>
                <a:lnTo>
                  <a:pt x="285432" y="142709"/>
                </a:lnTo>
                <a:lnTo>
                  <a:pt x="285353" y="137903"/>
                </a:lnTo>
                <a:lnTo>
                  <a:pt x="277865" y="96735"/>
                </a:lnTo>
                <a:lnTo>
                  <a:pt x="259466" y="60611"/>
                </a:lnTo>
                <a:lnTo>
                  <a:pt x="231977" y="31351"/>
                </a:lnTo>
                <a:lnTo>
                  <a:pt x="197218" y="10776"/>
                </a:lnTo>
                <a:lnTo>
                  <a:pt x="157009" y="707"/>
                </a:lnTo>
                <a:lnTo>
                  <a:pt x="142709" y="0"/>
                </a:lnTo>
                <a:close/>
              </a:path>
              <a:path w="285750" h="285750">
                <a:moveTo>
                  <a:pt x="0" y="142709"/>
                </a:moveTo>
                <a:lnTo>
                  <a:pt x="6163" y="184325"/>
                </a:lnTo>
                <a:lnTo>
                  <a:pt x="23438" y="221099"/>
                </a:lnTo>
                <a:lnTo>
                  <a:pt x="23438" y="64319"/>
                </a:lnTo>
                <a:lnTo>
                  <a:pt x="6163" y="101094"/>
                </a:lnTo>
                <a:lnTo>
                  <a:pt x="0" y="1427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4470" y="16502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61993" y="64319"/>
                </a:moveTo>
                <a:lnTo>
                  <a:pt x="261993" y="221099"/>
                </a:lnTo>
                <a:lnTo>
                  <a:pt x="264405" y="217309"/>
                </a:lnTo>
                <a:lnTo>
                  <a:pt x="280536" y="179907"/>
                </a:lnTo>
                <a:lnTo>
                  <a:pt x="285432" y="142709"/>
                </a:lnTo>
                <a:lnTo>
                  <a:pt x="285353" y="137903"/>
                </a:lnTo>
                <a:lnTo>
                  <a:pt x="277865" y="96735"/>
                </a:lnTo>
                <a:lnTo>
                  <a:pt x="261993" y="64319"/>
                </a:lnTo>
                <a:close/>
              </a:path>
              <a:path w="285750" h="285750">
                <a:moveTo>
                  <a:pt x="142722" y="0"/>
                </a:moveTo>
                <a:lnTo>
                  <a:pt x="142722" y="285419"/>
                </a:lnTo>
                <a:lnTo>
                  <a:pt x="147529" y="285340"/>
                </a:lnTo>
                <a:lnTo>
                  <a:pt x="147529" y="79"/>
                </a:lnTo>
                <a:lnTo>
                  <a:pt x="142722" y="0"/>
                </a:lnTo>
                <a:close/>
              </a:path>
              <a:path w="285750" h="285750">
                <a:moveTo>
                  <a:pt x="0" y="142709"/>
                </a:moveTo>
                <a:lnTo>
                  <a:pt x="6164" y="184325"/>
                </a:lnTo>
                <a:lnTo>
                  <a:pt x="23442" y="221099"/>
                </a:lnTo>
                <a:lnTo>
                  <a:pt x="23442" y="64319"/>
                </a:lnTo>
                <a:lnTo>
                  <a:pt x="6164" y="101094"/>
                </a:lnTo>
                <a:lnTo>
                  <a:pt x="0" y="1427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5351" y="250653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722"/>
                </a:moveTo>
                <a:lnTo>
                  <a:pt x="6163" y="184338"/>
                </a:lnTo>
                <a:lnTo>
                  <a:pt x="23439" y="221112"/>
                </a:lnTo>
                <a:lnTo>
                  <a:pt x="50007" y="251225"/>
                </a:lnTo>
                <a:lnTo>
                  <a:pt x="84049" y="272855"/>
                </a:lnTo>
                <a:lnTo>
                  <a:pt x="123742" y="284181"/>
                </a:lnTo>
                <a:lnTo>
                  <a:pt x="142722" y="285432"/>
                </a:lnTo>
                <a:lnTo>
                  <a:pt x="147529" y="285353"/>
                </a:lnTo>
                <a:lnTo>
                  <a:pt x="188696" y="277865"/>
                </a:lnTo>
                <a:lnTo>
                  <a:pt x="224820" y="259467"/>
                </a:lnTo>
                <a:lnTo>
                  <a:pt x="254080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7" y="60614"/>
                </a:lnTo>
                <a:lnTo>
                  <a:pt x="231980" y="31352"/>
                </a:lnTo>
                <a:lnTo>
                  <a:pt x="197224" y="10776"/>
                </a:lnTo>
                <a:lnTo>
                  <a:pt x="157020" y="707"/>
                </a:lnTo>
                <a:lnTo>
                  <a:pt x="142722" y="0"/>
                </a:lnTo>
                <a:lnTo>
                  <a:pt x="137915" y="79"/>
                </a:lnTo>
                <a:lnTo>
                  <a:pt x="96742" y="7567"/>
                </a:lnTo>
                <a:lnTo>
                  <a:pt x="60614" y="25965"/>
                </a:lnTo>
                <a:lnTo>
                  <a:pt x="31352" y="53454"/>
                </a:lnTo>
                <a:lnTo>
                  <a:pt x="10776" y="88213"/>
                </a:lnTo>
                <a:lnTo>
                  <a:pt x="707" y="128423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4911" y="207839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61993" y="64323"/>
                </a:moveTo>
                <a:lnTo>
                  <a:pt x="261993" y="221112"/>
                </a:lnTo>
                <a:lnTo>
                  <a:pt x="264405" y="217322"/>
                </a:lnTo>
                <a:lnTo>
                  <a:pt x="280536" y="1799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61993" y="64323"/>
                </a:lnTo>
                <a:close/>
              </a:path>
              <a:path w="285750" h="285750">
                <a:moveTo>
                  <a:pt x="142722" y="0"/>
                </a:moveTo>
                <a:lnTo>
                  <a:pt x="142722" y="285432"/>
                </a:lnTo>
                <a:lnTo>
                  <a:pt x="147529" y="285353"/>
                </a:lnTo>
                <a:lnTo>
                  <a:pt x="147529" y="79"/>
                </a:lnTo>
                <a:lnTo>
                  <a:pt x="142722" y="0"/>
                </a:lnTo>
                <a:close/>
              </a:path>
              <a:path w="285750" h="285750">
                <a:moveTo>
                  <a:pt x="0" y="142722"/>
                </a:moveTo>
                <a:lnTo>
                  <a:pt x="6164" y="184338"/>
                </a:lnTo>
                <a:lnTo>
                  <a:pt x="23442" y="221112"/>
                </a:lnTo>
                <a:lnTo>
                  <a:pt x="23442" y="64323"/>
                </a:lnTo>
                <a:lnTo>
                  <a:pt x="6164" y="101101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0767" y="250653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722"/>
                </a:moveTo>
                <a:lnTo>
                  <a:pt x="6163" y="184338"/>
                </a:lnTo>
                <a:lnTo>
                  <a:pt x="23438" y="221112"/>
                </a:lnTo>
                <a:lnTo>
                  <a:pt x="50005" y="251225"/>
                </a:lnTo>
                <a:lnTo>
                  <a:pt x="84044" y="272855"/>
                </a:lnTo>
                <a:lnTo>
                  <a:pt x="123732" y="284181"/>
                </a:lnTo>
                <a:lnTo>
                  <a:pt x="142709" y="285432"/>
                </a:lnTo>
                <a:lnTo>
                  <a:pt x="147517" y="285353"/>
                </a:lnTo>
                <a:lnTo>
                  <a:pt x="188690" y="277865"/>
                </a:lnTo>
                <a:lnTo>
                  <a:pt x="224817" y="259467"/>
                </a:lnTo>
                <a:lnTo>
                  <a:pt x="254079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6" y="60614"/>
                </a:lnTo>
                <a:lnTo>
                  <a:pt x="231977" y="31352"/>
                </a:lnTo>
                <a:lnTo>
                  <a:pt x="197218" y="10776"/>
                </a:lnTo>
                <a:lnTo>
                  <a:pt x="157009" y="707"/>
                </a:lnTo>
                <a:lnTo>
                  <a:pt x="142709" y="0"/>
                </a:lnTo>
                <a:lnTo>
                  <a:pt x="137903" y="79"/>
                </a:lnTo>
                <a:lnTo>
                  <a:pt x="96735" y="7567"/>
                </a:lnTo>
                <a:lnTo>
                  <a:pt x="60611" y="25965"/>
                </a:lnTo>
                <a:lnTo>
                  <a:pt x="31351" y="53454"/>
                </a:lnTo>
                <a:lnTo>
                  <a:pt x="10776" y="88213"/>
                </a:lnTo>
                <a:lnTo>
                  <a:pt x="707" y="128423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2625" y="207839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09" y="0"/>
                </a:moveTo>
                <a:lnTo>
                  <a:pt x="142709" y="285432"/>
                </a:lnTo>
                <a:lnTo>
                  <a:pt x="147517" y="285353"/>
                </a:lnTo>
                <a:lnTo>
                  <a:pt x="188690" y="277865"/>
                </a:lnTo>
                <a:lnTo>
                  <a:pt x="224817" y="259467"/>
                </a:lnTo>
                <a:lnTo>
                  <a:pt x="254079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6" y="60614"/>
                </a:lnTo>
                <a:lnTo>
                  <a:pt x="231977" y="31352"/>
                </a:lnTo>
                <a:lnTo>
                  <a:pt x="197218" y="10776"/>
                </a:lnTo>
                <a:lnTo>
                  <a:pt x="157009" y="707"/>
                </a:lnTo>
                <a:lnTo>
                  <a:pt x="142709" y="0"/>
                </a:lnTo>
                <a:close/>
              </a:path>
              <a:path w="285750" h="285750">
                <a:moveTo>
                  <a:pt x="0" y="142722"/>
                </a:moveTo>
                <a:lnTo>
                  <a:pt x="6163" y="184338"/>
                </a:lnTo>
                <a:lnTo>
                  <a:pt x="23438" y="221112"/>
                </a:lnTo>
                <a:lnTo>
                  <a:pt x="23438" y="64323"/>
                </a:lnTo>
                <a:lnTo>
                  <a:pt x="6163" y="101101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4434" y="2955302"/>
            <a:ext cx="1098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0.04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6722" y="2955302"/>
            <a:ext cx="1098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0.8 </a:t>
            </a:r>
            <a:r>
              <a:rPr sz="1200" spc="1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0.16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014" y="2955302"/>
            <a:ext cx="1098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0.8 </a:t>
            </a:r>
            <a:r>
              <a:rPr sz="1200" spc="1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0.16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93673" y="1572001"/>
          <a:ext cx="1284426" cy="128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44">
                <a:tc>
                  <a:txBody>
                    <a:bodyPr/>
                    <a:lstStyle/>
                    <a:p>
                      <a:pPr marL="21590">
                        <a:lnSpc>
                          <a:spcPts val="66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  <a:lnR w="1377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137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5">
                <a:tc>
                  <a:txBody>
                    <a:bodyPr/>
                    <a:lstStyle/>
                    <a:p>
                      <a:pPr marL="26034">
                        <a:lnSpc>
                          <a:spcPts val="61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5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2"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56845" indent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3,1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15972" y="1572001"/>
          <a:ext cx="1284434" cy="1284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44">
                <a:tc>
                  <a:txBody>
                    <a:bodyPr/>
                    <a:lstStyle/>
                    <a:p>
                      <a:pPr marL="21590">
                        <a:lnSpc>
                          <a:spcPts val="66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  <a:lnR w="1377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1377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77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55">
                <a:tc>
                  <a:txBody>
                    <a:bodyPr/>
                    <a:lstStyle/>
                    <a:p>
                      <a:pPr marL="26034">
                        <a:lnSpc>
                          <a:spcPts val="61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1377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5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2"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1,1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2,1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56845" indent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600" b="1" spc="25" dirty="0">
                          <a:latin typeface="Times New Roman"/>
                          <a:cs typeface="Times New Roman"/>
                        </a:rPr>
                        <a:t>OK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645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3,1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590">
                      <a:solidFill>
                        <a:srgbClr val="000000"/>
                      </a:solidFill>
                      <a:prstDash val="solid"/>
                    </a:lnL>
                    <a:lnR w="4590">
                      <a:solidFill>
                        <a:srgbClr val="000000"/>
                      </a:solidFill>
                      <a:prstDash val="solid"/>
                    </a:lnR>
                    <a:lnT w="4590">
                      <a:solidFill>
                        <a:srgbClr val="000000"/>
                      </a:solidFill>
                      <a:prstDash val="solid"/>
                    </a:lnT>
                    <a:lnB w="459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028218" y="250653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722"/>
                </a:moveTo>
                <a:lnTo>
                  <a:pt x="6164" y="184338"/>
                </a:lnTo>
                <a:lnTo>
                  <a:pt x="23442" y="221112"/>
                </a:lnTo>
                <a:lnTo>
                  <a:pt x="50013" y="251225"/>
                </a:lnTo>
                <a:lnTo>
                  <a:pt x="84054" y="272855"/>
                </a:lnTo>
                <a:lnTo>
                  <a:pt x="123745" y="284181"/>
                </a:lnTo>
                <a:lnTo>
                  <a:pt x="142722" y="285432"/>
                </a:lnTo>
                <a:lnTo>
                  <a:pt x="147529" y="285353"/>
                </a:lnTo>
                <a:lnTo>
                  <a:pt x="188696" y="277865"/>
                </a:lnTo>
                <a:lnTo>
                  <a:pt x="224820" y="259467"/>
                </a:lnTo>
                <a:lnTo>
                  <a:pt x="254080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7" y="60614"/>
                </a:lnTo>
                <a:lnTo>
                  <a:pt x="231980" y="31352"/>
                </a:lnTo>
                <a:lnTo>
                  <a:pt x="197224" y="10776"/>
                </a:lnTo>
                <a:lnTo>
                  <a:pt x="157020" y="707"/>
                </a:lnTo>
                <a:lnTo>
                  <a:pt x="142722" y="0"/>
                </a:lnTo>
                <a:lnTo>
                  <a:pt x="137916" y="79"/>
                </a:lnTo>
                <a:lnTo>
                  <a:pt x="96747" y="7567"/>
                </a:lnTo>
                <a:lnTo>
                  <a:pt x="60620" y="25965"/>
                </a:lnTo>
                <a:lnTo>
                  <a:pt x="31356" y="53454"/>
                </a:lnTo>
                <a:lnTo>
                  <a:pt x="10778" y="88213"/>
                </a:lnTo>
                <a:lnTo>
                  <a:pt x="707" y="128423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0075" y="207839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722"/>
                </a:moveTo>
                <a:lnTo>
                  <a:pt x="6164" y="184338"/>
                </a:lnTo>
                <a:lnTo>
                  <a:pt x="23442" y="221112"/>
                </a:lnTo>
                <a:lnTo>
                  <a:pt x="50013" y="251225"/>
                </a:lnTo>
                <a:lnTo>
                  <a:pt x="84054" y="272855"/>
                </a:lnTo>
                <a:lnTo>
                  <a:pt x="123745" y="284181"/>
                </a:lnTo>
                <a:lnTo>
                  <a:pt x="142722" y="285432"/>
                </a:lnTo>
                <a:lnTo>
                  <a:pt x="147529" y="285353"/>
                </a:lnTo>
                <a:lnTo>
                  <a:pt x="188696" y="277865"/>
                </a:lnTo>
                <a:lnTo>
                  <a:pt x="224820" y="259467"/>
                </a:lnTo>
                <a:lnTo>
                  <a:pt x="254080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7" y="60614"/>
                </a:lnTo>
                <a:lnTo>
                  <a:pt x="231980" y="31352"/>
                </a:lnTo>
                <a:lnTo>
                  <a:pt x="197224" y="10776"/>
                </a:lnTo>
                <a:lnTo>
                  <a:pt x="157020" y="707"/>
                </a:lnTo>
                <a:lnTo>
                  <a:pt x="142722" y="0"/>
                </a:lnTo>
                <a:lnTo>
                  <a:pt x="137916" y="79"/>
                </a:lnTo>
                <a:lnTo>
                  <a:pt x="96747" y="7567"/>
                </a:lnTo>
                <a:lnTo>
                  <a:pt x="60620" y="25965"/>
                </a:lnTo>
                <a:lnTo>
                  <a:pt x="31356" y="53454"/>
                </a:lnTo>
                <a:lnTo>
                  <a:pt x="10778" y="88213"/>
                </a:lnTo>
                <a:lnTo>
                  <a:pt x="707" y="128423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2386" y="2078393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722"/>
                </a:moveTo>
                <a:lnTo>
                  <a:pt x="6164" y="184338"/>
                </a:lnTo>
                <a:lnTo>
                  <a:pt x="23442" y="221112"/>
                </a:lnTo>
                <a:lnTo>
                  <a:pt x="50013" y="251225"/>
                </a:lnTo>
                <a:lnTo>
                  <a:pt x="84054" y="272855"/>
                </a:lnTo>
                <a:lnTo>
                  <a:pt x="123745" y="284181"/>
                </a:lnTo>
                <a:lnTo>
                  <a:pt x="142722" y="285432"/>
                </a:lnTo>
                <a:lnTo>
                  <a:pt x="147529" y="285353"/>
                </a:lnTo>
                <a:lnTo>
                  <a:pt x="188696" y="277865"/>
                </a:lnTo>
                <a:lnTo>
                  <a:pt x="224820" y="259467"/>
                </a:lnTo>
                <a:lnTo>
                  <a:pt x="254080" y="231980"/>
                </a:lnTo>
                <a:lnTo>
                  <a:pt x="274655" y="197224"/>
                </a:lnTo>
                <a:lnTo>
                  <a:pt x="284725" y="157020"/>
                </a:lnTo>
                <a:lnTo>
                  <a:pt x="285432" y="142722"/>
                </a:lnTo>
                <a:lnTo>
                  <a:pt x="285353" y="137915"/>
                </a:lnTo>
                <a:lnTo>
                  <a:pt x="277865" y="96742"/>
                </a:lnTo>
                <a:lnTo>
                  <a:pt x="259467" y="60614"/>
                </a:lnTo>
                <a:lnTo>
                  <a:pt x="231980" y="31352"/>
                </a:lnTo>
                <a:lnTo>
                  <a:pt x="197224" y="10776"/>
                </a:lnTo>
                <a:lnTo>
                  <a:pt x="157020" y="707"/>
                </a:lnTo>
                <a:lnTo>
                  <a:pt x="142722" y="0"/>
                </a:lnTo>
                <a:lnTo>
                  <a:pt x="137916" y="79"/>
                </a:lnTo>
                <a:lnTo>
                  <a:pt x="96747" y="7567"/>
                </a:lnTo>
                <a:lnTo>
                  <a:pt x="60620" y="25965"/>
                </a:lnTo>
                <a:lnTo>
                  <a:pt x="31356" y="53454"/>
                </a:lnTo>
                <a:lnTo>
                  <a:pt x="10778" y="88213"/>
                </a:lnTo>
                <a:lnTo>
                  <a:pt x="707" y="128423"/>
                </a:lnTo>
                <a:lnTo>
                  <a:pt x="0" y="1427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1897" y="2955302"/>
            <a:ext cx="1098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0.04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</a:t>
            </a:r>
            <a:r>
              <a:rPr spc="15" dirty="0"/>
              <a:t>13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2" name="object 22"/>
          <p:cNvSpPr txBox="1"/>
          <p:nvPr/>
        </p:nvSpPr>
        <p:spPr>
          <a:xfrm>
            <a:off x="7714150" y="2955302"/>
            <a:ext cx="10985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0.2 </a:t>
            </a:r>
            <a:r>
              <a:rPr sz="1200" spc="10" dirty="0">
                <a:latin typeface="Arial"/>
                <a:cs typeface="Arial"/>
              </a:rPr>
              <a:t>x </a:t>
            </a:r>
            <a:r>
              <a:rPr sz="1200" spc="5" dirty="0">
                <a:latin typeface="Arial"/>
                <a:cs typeface="Arial"/>
              </a:rPr>
              <a:t>0.8 </a:t>
            </a:r>
            <a:r>
              <a:rPr sz="1200" spc="1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0.16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7291" y="3916934"/>
            <a:ext cx="7066280" cy="140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2630" algn="l"/>
                <a:tab pos="2315210" algn="l"/>
              </a:tabLst>
            </a:pPr>
            <a:r>
              <a:rPr sz="2050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3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known,</a:t>
            </a:r>
            <a:r>
              <a:rPr sz="2050" i="1" spc="-2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	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=	</a:t>
            </a:r>
            <a:r>
              <a:rPr sz="2050" i="1" spc="25" dirty="0">
                <a:solidFill>
                  <a:srgbClr val="990099"/>
                </a:solidFill>
                <a:latin typeface="Arial"/>
                <a:cs typeface="Arial"/>
              </a:rPr>
              <a:t>α</a:t>
            </a:r>
            <a:r>
              <a:rPr sz="2100" spc="37" baseline="33730" dirty="0">
                <a:solidFill>
                  <a:srgbClr val="990099"/>
                </a:solidFill>
                <a:latin typeface="Cambria"/>
                <a:cs typeface="Cambria"/>
              </a:rPr>
              <a:t>t</a:t>
            </a:r>
            <a:r>
              <a:rPr sz="2100" spc="120" baseline="337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90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9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2(0</a:t>
            </a:r>
            <a:r>
              <a:rPr sz="2050" i="1" spc="-9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04</a:t>
            </a:r>
            <a:r>
              <a:rPr sz="2050" spc="-1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35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35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35" dirty="0">
                <a:solidFill>
                  <a:srgbClr val="990099"/>
                </a:solidFill>
                <a:latin typeface="Tahoma"/>
                <a:cs typeface="Tahoma"/>
              </a:rPr>
              <a:t>16</a:t>
            </a:r>
            <a:r>
              <a:rPr sz="2050" spc="-19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0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16)</a:t>
            </a:r>
            <a:r>
              <a:rPr sz="2050" i="1" spc="-100" dirty="0">
                <a:solidFill>
                  <a:srgbClr val="990099"/>
                </a:solidFill>
                <a:latin typeface="Arial"/>
                <a:cs typeface="Arial"/>
              </a:rPr>
              <a:t>, </a:t>
            </a:r>
            <a:r>
              <a:rPr sz="2050" i="1" spc="-5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8(0</a:t>
            </a:r>
            <a:r>
              <a:rPr sz="2050" i="1" spc="-12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04</a:t>
            </a:r>
            <a:r>
              <a:rPr sz="2050" spc="-2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spc="-18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16)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  <a:p>
            <a:pPr marL="1986280">
              <a:lnSpc>
                <a:spcPct val="100000"/>
              </a:lnSpc>
              <a:spcBef>
                <a:spcPts val="320"/>
              </a:spcBef>
            </a:pP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 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7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31</a:t>
            </a:r>
            <a:r>
              <a:rPr sz="2050" i="1" spc="-7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69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(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P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i="1" spc="22" baseline="-11904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5" dirty="0">
                <a:solidFill>
                  <a:srgbClr val="990099"/>
                </a:solidFill>
                <a:latin typeface="Arial"/>
                <a:cs typeface="Arial"/>
              </a:rPr>
              <a:t>known, </a:t>
            </a:r>
            <a:r>
              <a:rPr sz="2050" i="1" spc="-170" dirty="0">
                <a:solidFill>
                  <a:srgbClr val="990099"/>
                </a:solidFill>
                <a:latin typeface="Arial"/>
                <a:cs typeface="Arial"/>
              </a:rPr>
              <a:t>b</a:t>
            </a:r>
            <a:r>
              <a:rPr sz="2050" spc="-170" dirty="0">
                <a:solidFill>
                  <a:srgbClr val="990099"/>
                </a:solidFill>
                <a:latin typeface="Tahoma"/>
                <a:cs typeface="Tahoma"/>
              </a:rPr>
              <a:t>) 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 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7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86</a:t>
            </a:r>
            <a:r>
              <a:rPr sz="2050" i="1" spc="-70" dirty="0">
                <a:solidFill>
                  <a:srgbClr val="990099"/>
                </a:solidFill>
                <a:latin typeface="Arial"/>
                <a:cs typeface="Arial"/>
              </a:rPr>
              <a:t>,</a:t>
            </a:r>
            <a:r>
              <a:rPr sz="2050" i="1" spc="-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0</a:t>
            </a:r>
            <a:r>
              <a:rPr sz="2050" i="1" spc="-80" dirty="0">
                <a:solidFill>
                  <a:srgbClr val="990099"/>
                </a:solidFill>
                <a:latin typeface="Arial"/>
                <a:cs typeface="Arial"/>
              </a:rPr>
              <a:t>.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14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47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 what can we do?  What tools do we have to deal with this?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Belief States?</a:t>
            </a:r>
            <a:endParaRPr lang="en-US" dirty="0"/>
          </a:p>
          <a:p>
            <a:r>
              <a:rPr lang="en-US" dirty="0"/>
              <a:t>Idea:  generate and track all possible states of the world given uncertainty</a:t>
            </a:r>
          </a:p>
          <a:p>
            <a:pPr lvl="1"/>
            <a:r>
              <a:rPr lang="en-US" dirty="0"/>
              <a:t>Used for Problem-solving Agents (ch4) and Logical Agents (ch7)</a:t>
            </a:r>
          </a:p>
          <a:p>
            <a:pPr lvl="1"/>
            <a:r>
              <a:rPr lang="en-US" dirty="0"/>
              <a:t>Make a contingency plan that is guaranteed successful for all eventualities</a:t>
            </a:r>
          </a:p>
          <a:p>
            <a:pPr lvl="1"/>
            <a:endParaRPr lang="en-US" dirty="0"/>
          </a:p>
          <a:p>
            <a:r>
              <a:rPr lang="en-US" dirty="0"/>
              <a:t>Nice idea, but not very realistic for complex, variable worlds:</a:t>
            </a:r>
          </a:p>
          <a:p>
            <a:pPr lvl="1"/>
            <a:r>
              <a:rPr lang="en-US" dirty="0"/>
              <a:t>For partially observable world, must consider every possible explanation for incoming sensor percepts...</a:t>
            </a:r>
            <a:r>
              <a:rPr lang="en-US" i="1" dirty="0"/>
              <a:t>no matter how unlikely</a:t>
            </a:r>
            <a:r>
              <a:rPr lang="en-US" dirty="0"/>
              <a:t>. </a:t>
            </a:r>
            <a:r>
              <a:rPr lang="en-US" dirty="0">
                <a:sym typeface="Wingdings"/>
              </a:rPr>
              <a:t> Huge belief states</a:t>
            </a:r>
          </a:p>
          <a:p>
            <a:pPr lvl="1"/>
            <a:r>
              <a:rPr lang="en-US" dirty="0">
                <a:sym typeface="Wingdings"/>
              </a:rPr>
              <a:t>A plan to handle </a:t>
            </a:r>
            <a:r>
              <a:rPr lang="en-US" i="1" dirty="0">
                <a:sym typeface="Wingdings"/>
              </a:rPr>
              <a:t>every</a:t>
            </a:r>
            <a:r>
              <a:rPr lang="en-US" dirty="0">
                <a:sym typeface="Wingdings"/>
              </a:rPr>
              <a:t> contingency gets arbitrarily large in a real world with essentially </a:t>
            </a:r>
            <a:r>
              <a:rPr lang="en-US" i="1" dirty="0">
                <a:sym typeface="Wingdings"/>
              </a:rPr>
              <a:t>infinite</a:t>
            </a:r>
            <a:r>
              <a:rPr lang="en-US" dirty="0">
                <a:sym typeface="Wingdings"/>
              </a:rPr>
              <a:t> contingencies.</a:t>
            </a:r>
          </a:p>
          <a:p>
            <a:pPr lvl="1"/>
            <a:r>
              <a:rPr lang="en-US" dirty="0">
                <a:sym typeface="Wingdings"/>
              </a:rPr>
              <a:t>Sometimes there is no plan that is guaranteed to achieve the goal...and yet we must act...rationally.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Conclusion:  We need some new tools!</a:t>
            </a:r>
          </a:p>
          <a:p>
            <a:pPr lvl="1"/>
            <a:r>
              <a:rPr lang="en-US" dirty="0">
                <a:sym typeface="Wingdings"/>
              </a:rPr>
              <a:t>Reasoning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rationally</a:t>
            </a:r>
            <a:r>
              <a:rPr lang="en-US" dirty="0">
                <a:sym typeface="Wingdings"/>
              </a:rPr>
              <a:t> under uncertainty.  Takes into account:</a:t>
            </a:r>
          </a:p>
          <a:p>
            <a:pPr lvl="2"/>
            <a:r>
              <a:rPr lang="en-US" i="1" dirty="0">
                <a:solidFill>
                  <a:srgbClr val="0000FF"/>
                </a:solidFill>
                <a:sym typeface="Wingdings"/>
              </a:rPr>
              <a:t>Relative importance</a:t>
            </a:r>
            <a:r>
              <a:rPr lang="en-US" dirty="0">
                <a:sym typeface="Wingdings"/>
              </a:rPr>
              <a:t> of various goals (performance measures of agent)</a:t>
            </a:r>
          </a:p>
          <a:p>
            <a:pPr lvl="2"/>
            <a:r>
              <a:rPr lang="en-US" dirty="0">
                <a:sym typeface="Wingdings"/>
              </a:rPr>
              <a:t>The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likelihood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of:  contingencies, action success/failure,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476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So how about building uncertainty into logical reasoning?</a:t>
            </a:r>
          </a:p>
          <a:p>
            <a:r>
              <a:rPr lang="en-US" dirty="0"/>
              <a:t>Example: diagnosing a toothache</a:t>
            </a:r>
          </a:p>
          <a:p>
            <a:pPr lvl="1"/>
            <a:r>
              <a:rPr lang="en-US" dirty="0"/>
              <a:t>Diagnosis:  classic example of a problem with inherent uncertainty</a:t>
            </a:r>
          </a:p>
          <a:p>
            <a:pPr lvl="1"/>
            <a:r>
              <a:rPr lang="en-US" dirty="0"/>
              <a:t>Attempt 1:  Toothache ⇒ </a:t>
            </a:r>
            <a:r>
              <a:rPr lang="en-US" dirty="0" err="1"/>
              <a:t>HasCavity</a:t>
            </a:r>
            <a:endParaRPr lang="en-US" dirty="0"/>
          </a:p>
          <a:p>
            <a:pPr lvl="2"/>
            <a:r>
              <a:rPr lang="en-US" dirty="0"/>
              <a:t>But:  not all toothaches are caused by cavities.  Not true! </a:t>
            </a:r>
          </a:p>
          <a:p>
            <a:pPr lvl="1"/>
            <a:r>
              <a:rPr lang="en-US" dirty="0"/>
              <a:t>Attempt 2: Toothache ⇒ Cavity ∨ </a:t>
            </a:r>
            <a:r>
              <a:rPr lang="en-US" dirty="0" err="1"/>
              <a:t>GumDisease</a:t>
            </a:r>
            <a:r>
              <a:rPr lang="en-US" dirty="0"/>
              <a:t> ∨Abscess ∨ </a:t>
            </a:r>
            <a:r>
              <a:rPr lang="en-US" dirty="0" err="1"/>
              <a:t>etc</a:t>
            </a:r>
            <a:r>
              <a:rPr lang="en-US" dirty="0"/>
              <a:t> ∨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To be true:  would need nearly unlimited list of options...some unknown.</a:t>
            </a:r>
          </a:p>
          <a:p>
            <a:pPr lvl="1"/>
            <a:r>
              <a:rPr lang="en-US" dirty="0"/>
              <a:t>Attempt 3: Try make causal:  Cavity ⇒ Toothache</a:t>
            </a:r>
          </a:p>
          <a:p>
            <a:pPr lvl="2"/>
            <a:r>
              <a:rPr lang="en-US" dirty="0"/>
              <a:t>Nope:  not all cavities cause toothaches! </a:t>
            </a:r>
          </a:p>
          <a:p>
            <a:pPr lvl="2"/>
            <a:endParaRPr lang="en-US" dirty="0"/>
          </a:p>
          <a:p>
            <a:r>
              <a:rPr lang="en-US" dirty="0"/>
              <a:t>Fundamental problems with using logic in uncertain domains: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Laziness:</a:t>
            </a:r>
            <a:r>
              <a:rPr lang="en-US" dirty="0"/>
              <a:t>  It’s too much work to generate complete list of antecedents/consequents to cover all possibilities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Ignorance:</a:t>
            </a:r>
            <a:r>
              <a:rPr lang="en-US" dirty="0"/>
              <a:t>   You may not even </a:t>
            </a:r>
            <a:r>
              <a:rPr lang="en-US" i="1" dirty="0"/>
              <a:t>know</a:t>
            </a:r>
            <a:r>
              <a:rPr lang="en-US" dirty="0"/>
              <a:t> all of the possibilities.</a:t>
            </a:r>
          </a:p>
          <a:p>
            <a:pPr lvl="3"/>
            <a:r>
              <a:rPr lang="en-US" dirty="0"/>
              <a:t>Incomplete domain model.   Common in real world...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Practical Ignorance:</a:t>
            </a:r>
            <a:r>
              <a:rPr lang="en-US" dirty="0"/>
              <a:t>  Even if domain model complete, I may not have all necessary percepts on hand</a:t>
            </a:r>
          </a:p>
          <a:p>
            <a:pPr lvl="1"/>
            <a:r>
              <a:rPr lang="en-US" dirty="0"/>
              <a:t>The connection between toothaches-cavities is just not a logical consequence!</a:t>
            </a:r>
          </a:p>
          <a:p>
            <a:pPr lvl="1"/>
            <a:endParaRPr lang="en-US" dirty="0"/>
          </a:p>
          <a:p>
            <a:r>
              <a:rPr lang="en-US" dirty="0"/>
              <a:t>Need a new solution:  </a:t>
            </a:r>
            <a:r>
              <a:rPr lang="en-US" dirty="0">
                <a:solidFill>
                  <a:srgbClr val="0000FF"/>
                </a:solidFill>
              </a:rPr>
              <a:t>Probability theory</a:t>
            </a:r>
          </a:p>
          <a:p>
            <a:pPr lvl="1"/>
            <a:r>
              <a:rPr lang="en-US" dirty="0"/>
              <a:t>Allow stating a </a:t>
            </a:r>
            <a:r>
              <a:rPr lang="en-US" i="1" dirty="0">
                <a:solidFill>
                  <a:srgbClr val="0000FF"/>
                </a:solidFill>
              </a:rPr>
              <a:t>degree of belief</a:t>
            </a:r>
            <a:r>
              <a:rPr lang="en-US" dirty="0"/>
              <a:t> in various statements in the KB</a:t>
            </a:r>
          </a:p>
        </p:txBody>
      </p:sp>
    </p:spTree>
    <p:extLst>
      <p:ext uri="{BB962C8B-B14F-4D97-AF65-F5344CB8AC3E}">
        <p14:creationId xmlns:p14="http://schemas.microsoft.com/office/powerpoint/2010/main" val="60222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476999"/>
          </a:xfrm>
        </p:spPr>
        <p:txBody>
          <a:bodyPr>
            <a:normAutofit/>
          </a:bodyPr>
          <a:lstStyle/>
          <a:p>
            <a:r>
              <a:rPr lang="en-US" dirty="0"/>
              <a:t>Probabilistic assertions (sentences in KB) essentially </a:t>
            </a:r>
            <a:r>
              <a:rPr lang="en-US" dirty="0">
                <a:solidFill>
                  <a:srgbClr val="0000FF"/>
                </a:solidFill>
              </a:rPr>
              <a:t>summarize</a:t>
            </a:r>
            <a:r>
              <a:rPr lang="en-US" dirty="0"/>
              <a:t> effects of</a:t>
            </a:r>
          </a:p>
          <a:p>
            <a:pPr lvl="1"/>
            <a:r>
              <a:rPr lang="en-US" dirty="0"/>
              <a:t>laziness: failure to enumerate exceptions, qualifications, etc.  </a:t>
            </a:r>
          </a:p>
          <a:p>
            <a:pPr lvl="1"/>
            <a:r>
              <a:rPr lang="en-US" dirty="0"/>
              <a:t>ignorance:  lack of relevant facts, initial conditions, etc.</a:t>
            </a:r>
          </a:p>
          <a:p>
            <a:pPr lvl="1"/>
            <a:endParaRPr lang="en-US" dirty="0"/>
          </a:p>
          <a:p>
            <a:r>
              <a:rPr lang="en-US" dirty="0"/>
              <a:t>Clearly a </a:t>
            </a:r>
            <a:r>
              <a:rPr lang="en-US" i="1" dirty="0">
                <a:solidFill>
                  <a:srgbClr val="0000FF"/>
                </a:solidFill>
              </a:rPr>
              <a:t>subjective</a:t>
            </a:r>
            <a:r>
              <a:rPr lang="en-US" dirty="0"/>
              <a:t> technique!</a:t>
            </a:r>
          </a:p>
          <a:p>
            <a:pPr lvl="1"/>
            <a:r>
              <a:rPr lang="en-US" dirty="0"/>
              <a:t>Extensive familiarity with domain required to accurately state probabilities</a:t>
            </a:r>
          </a:p>
          <a:p>
            <a:pPr lvl="1"/>
            <a:r>
              <a:rPr lang="en-US" dirty="0"/>
              <a:t>Need for extensive fine-tuning.  Probabilities are </a:t>
            </a:r>
            <a:r>
              <a:rPr lang="en-US" i="1" dirty="0">
                <a:solidFill>
                  <a:srgbClr val="0000FF"/>
                </a:solidFill>
              </a:rPr>
              <a:t>conditional</a:t>
            </a:r>
            <a:r>
              <a:rPr lang="en-US" dirty="0"/>
              <a:t> on evolving facts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Subjective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Bayesian </a:t>
            </a:r>
            <a:r>
              <a:rPr lang="en-US" dirty="0"/>
              <a:t> probability:</a:t>
            </a:r>
          </a:p>
          <a:p>
            <a:pPr lvl="1"/>
            <a:r>
              <a:rPr lang="en-US" dirty="0"/>
              <a:t>Probabilities relate propositions to one’s own current state of knowledge</a:t>
            </a:r>
          </a:p>
          <a:p>
            <a:pPr lvl="2"/>
            <a:r>
              <a:rPr lang="en-US" dirty="0"/>
              <a:t>e.g., P (A</a:t>
            </a:r>
            <a:r>
              <a:rPr lang="en-US" baseline="-25000" dirty="0"/>
              <a:t>25</a:t>
            </a:r>
            <a:r>
              <a:rPr lang="en-US" dirty="0"/>
              <a:t>|no reported accidents) = 0.06</a:t>
            </a:r>
          </a:p>
          <a:p>
            <a:pPr lvl="2"/>
            <a:r>
              <a:rPr lang="en-US" dirty="0"/>
              <a:t>These are not claims of a “probabilistic tendency” in the current situation  (but might be  learned  from past  experience  of similar situations)</a:t>
            </a:r>
          </a:p>
          <a:p>
            <a:pPr lvl="1"/>
            <a:r>
              <a:rPr lang="en-US" dirty="0"/>
              <a:t>Probabilities of propositions change with new evidence:  </a:t>
            </a:r>
          </a:p>
          <a:p>
            <a:pPr lvl="2"/>
            <a:r>
              <a:rPr lang="en-US" dirty="0"/>
              <a:t>e.g., P (A</a:t>
            </a:r>
            <a:r>
              <a:rPr lang="en-US" baseline="-25000" dirty="0"/>
              <a:t>25</a:t>
            </a:r>
            <a:r>
              <a:rPr lang="en-US" dirty="0"/>
              <a:t>|no reported accidents,  time=5 a.m.) = 0.15</a:t>
            </a:r>
          </a:p>
          <a:p>
            <a:pPr lvl="1"/>
            <a:r>
              <a:rPr lang="en-US" dirty="0"/>
              <a:t>Interesting: Analogous  to logical entailment status</a:t>
            </a:r>
          </a:p>
          <a:p>
            <a:pPr lvl="2"/>
            <a:r>
              <a:rPr lang="en-US" dirty="0"/>
              <a:t>KB |=  α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means α entailed by KB...which represents what you currently know.</a:t>
            </a:r>
          </a:p>
          <a:p>
            <a:pPr lvl="2"/>
            <a:r>
              <a:rPr lang="en-US" dirty="0"/>
              <a:t>Analogously:  KB = “no reported accidents,  time=5 a.m.” </a:t>
            </a:r>
            <a:r>
              <a:rPr lang="en-US" dirty="0">
                <a:sym typeface="Wingdings"/>
              </a:rPr>
              <a:t> KB </a:t>
            </a:r>
            <a:r>
              <a:rPr lang="en-US" dirty="0"/>
              <a:t>|=</a:t>
            </a:r>
            <a:r>
              <a:rPr lang="en-US" baseline="-25000" dirty="0"/>
              <a:t>(0.15)</a:t>
            </a:r>
            <a:r>
              <a:rPr lang="en-US" dirty="0"/>
              <a:t> α</a:t>
            </a:r>
          </a:p>
        </p:txBody>
      </p:sp>
    </p:spTree>
    <p:extLst>
      <p:ext uri="{BB962C8B-B14F-4D97-AF65-F5344CB8AC3E}">
        <p14:creationId xmlns:p14="http://schemas.microsoft.com/office/powerpoint/2010/main" val="39859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476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Probability theory seems effective at expressing uncertainty.</a:t>
            </a:r>
          </a:p>
          <a:p>
            <a:pPr lvl="1"/>
            <a:r>
              <a:rPr lang="en-US" dirty="0"/>
              <a:t>But how do I actually </a:t>
            </a:r>
            <a:r>
              <a:rPr lang="en-US" dirty="0">
                <a:solidFill>
                  <a:srgbClr val="0000FF"/>
                </a:solidFill>
              </a:rPr>
              <a:t>reason</a:t>
            </a:r>
            <a:r>
              <a:rPr lang="en-US" dirty="0"/>
              <a:t> (make decisions) in an uncertain world?</a:t>
            </a:r>
          </a:p>
          <a:p>
            <a:pPr lvl="1"/>
            <a:endParaRPr lang="en-US" dirty="0"/>
          </a:p>
          <a:p>
            <a:r>
              <a:rPr lang="en-US" dirty="0"/>
              <a:t>Suppose  I believe  the following:</a:t>
            </a:r>
          </a:p>
          <a:p>
            <a:pPr lvl="1"/>
            <a:r>
              <a:rPr lang="en-US" dirty="0"/>
              <a:t>P(A</a:t>
            </a:r>
            <a:r>
              <a:rPr lang="en-US" baseline="-25000" dirty="0"/>
              <a:t>25</a:t>
            </a:r>
            <a:r>
              <a:rPr lang="en-US" dirty="0"/>
              <a:t> gets me there on time |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= 0.04</a:t>
            </a:r>
          </a:p>
          <a:p>
            <a:pPr lvl="1"/>
            <a:r>
              <a:rPr lang="en-US" dirty="0"/>
              <a:t>P(A</a:t>
            </a:r>
            <a:r>
              <a:rPr lang="en-US" baseline="-25000" dirty="0"/>
              <a:t>90</a:t>
            </a:r>
            <a:r>
              <a:rPr lang="en-US" dirty="0"/>
              <a:t> gets me there on time |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= 0.70</a:t>
            </a:r>
          </a:p>
          <a:p>
            <a:pPr lvl="1"/>
            <a:r>
              <a:rPr lang="en-US" dirty="0"/>
              <a:t>P(A</a:t>
            </a:r>
            <a:r>
              <a:rPr lang="en-US" baseline="-25000" dirty="0"/>
              <a:t>120</a:t>
            </a:r>
            <a:r>
              <a:rPr lang="en-US" dirty="0"/>
              <a:t> gets me there on time |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= 0.95</a:t>
            </a:r>
          </a:p>
          <a:p>
            <a:pPr lvl="1"/>
            <a:r>
              <a:rPr lang="en-US" dirty="0"/>
              <a:t>P(A</a:t>
            </a:r>
            <a:r>
              <a:rPr lang="en-US" baseline="-25000" dirty="0"/>
              <a:t>1440</a:t>
            </a:r>
            <a:r>
              <a:rPr lang="en-US" dirty="0"/>
              <a:t> gets me there on time |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= 0.9999</a:t>
            </a:r>
          </a:p>
          <a:p>
            <a:endParaRPr lang="en-US" dirty="0"/>
          </a:p>
          <a:p>
            <a:r>
              <a:rPr lang="en-US" dirty="0"/>
              <a:t>Accurately expresses uncertainty with probabilities.  But which plan should I </a:t>
            </a:r>
            <a:r>
              <a:rPr lang="en-US" i="1" dirty="0">
                <a:solidFill>
                  <a:srgbClr val="0000FF"/>
                </a:solidFill>
              </a:rPr>
              <a:t>choose</a:t>
            </a:r>
            <a:r>
              <a:rPr lang="en-US" dirty="0"/>
              <a:t>?  </a:t>
            </a:r>
          </a:p>
          <a:p>
            <a:pPr lvl="1"/>
            <a:r>
              <a:rPr lang="en-US" dirty="0"/>
              <a:t>Depends on my </a:t>
            </a:r>
            <a:r>
              <a:rPr lang="en-US" dirty="0">
                <a:solidFill>
                  <a:srgbClr val="0000FF"/>
                </a:solidFill>
              </a:rPr>
              <a:t>preferences</a:t>
            </a:r>
            <a:r>
              <a:rPr lang="en-US" dirty="0"/>
              <a:t> for:</a:t>
            </a:r>
          </a:p>
          <a:p>
            <a:pPr lvl="2"/>
            <a:r>
              <a:rPr lang="en-US" dirty="0"/>
              <a:t> missing flight risk vs. wait time in airport vs. (pro/con) vs. (pro/con) vs.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Utility theory</a:t>
            </a:r>
            <a:r>
              <a:rPr lang="en-US" dirty="0"/>
              <a:t> is used to represent and infer preferences</a:t>
            </a:r>
          </a:p>
          <a:p>
            <a:pPr lvl="2"/>
            <a:r>
              <a:rPr lang="en-US" dirty="0"/>
              <a:t>Reasons about how useful/valued various outcomes are to an agent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Decision Theory</a:t>
            </a:r>
            <a:r>
              <a:rPr lang="en-US" dirty="0"/>
              <a:t> = Utility Theory + Probability Theory</a:t>
            </a:r>
          </a:p>
          <a:p>
            <a:pPr lvl="1"/>
            <a:r>
              <a:rPr lang="en-US" dirty="0"/>
              <a:t>Complete basis for reasoning in an uncertain world!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4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Theory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143000"/>
            <a:ext cx="9052560" cy="6476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logic assertions, probabilistic assertions are about possible worlds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Logical</a:t>
            </a:r>
            <a:r>
              <a:rPr lang="en-US" dirty="0"/>
              <a:t> assertion </a:t>
            </a:r>
            <a:r>
              <a:rPr lang="el-GR" dirty="0"/>
              <a:t>α</a:t>
            </a:r>
            <a:r>
              <a:rPr lang="en-US" dirty="0"/>
              <a:t>:  all possible worlds in which </a:t>
            </a:r>
            <a:r>
              <a:rPr lang="el-GR" dirty="0"/>
              <a:t>α</a:t>
            </a:r>
            <a:r>
              <a:rPr lang="en-US" dirty="0"/>
              <a:t> is false ruled out.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Probabilistic</a:t>
            </a:r>
            <a:r>
              <a:rPr lang="en-US" dirty="0"/>
              <a:t> assertion </a:t>
            </a:r>
            <a:r>
              <a:rPr lang="el-GR" dirty="0"/>
              <a:t>α</a:t>
            </a:r>
            <a:r>
              <a:rPr lang="en-US" dirty="0"/>
              <a:t>: states how </a:t>
            </a:r>
            <a:r>
              <a:rPr lang="en-US" i="1" dirty="0">
                <a:solidFill>
                  <a:srgbClr val="0000FF"/>
                </a:solidFill>
              </a:rPr>
              <a:t>probable</a:t>
            </a:r>
            <a:r>
              <a:rPr lang="en-US" dirty="0"/>
              <a:t> various worlds are given </a:t>
            </a:r>
            <a:r>
              <a:rPr lang="el-GR" dirty="0"/>
              <a:t>α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Defn</a:t>
            </a:r>
            <a:r>
              <a:rPr lang="en-US" dirty="0"/>
              <a:t>:  </a:t>
            </a:r>
            <a:r>
              <a:rPr lang="en-US" dirty="0">
                <a:solidFill>
                  <a:srgbClr val="0000FF"/>
                </a:solidFill>
              </a:rPr>
              <a:t>Sample space</a:t>
            </a:r>
            <a:r>
              <a:rPr lang="en-US" dirty="0"/>
              <a:t>: a set Ω = all possible worlds that might exist</a:t>
            </a:r>
          </a:p>
          <a:p>
            <a:pPr lvl="1"/>
            <a:r>
              <a:rPr lang="en-US" dirty="0"/>
              <a:t>e.g., after two dice roll:  36  possible worlds (assuming distinguishable dice)</a:t>
            </a:r>
          </a:p>
          <a:p>
            <a:pPr lvl="1"/>
            <a:r>
              <a:rPr lang="en-US" dirty="0"/>
              <a:t>Possible worlds are </a:t>
            </a:r>
            <a:r>
              <a:rPr lang="en-US" i="1" dirty="0">
                <a:solidFill>
                  <a:srgbClr val="0000FF"/>
                </a:solidFill>
              </a:rPr>
              <a:t>exclusive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mutually exhaustive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Only one </a:t>
            </a:r>
            <a:r>
              <a:rPr lang="en-US" i="1" dirty="0"/>
              <a:t>can</a:t>
            </a:r>
            <a:r>
              <a:rPr lang="en-US" dirty="0"/>
              <a:t> be true (the actual world);  at least one </a:t>
            </a:r>
            <a:r>
              <a:rPr lang="en-US" i="1" dirty="0"/>
              <a:t>must</a:t>
            </a:r>
            <a:r>
              <a:rPr lang="en-US" dirty="0"/>
              <a:t> be true</a:t>
            </a:r>
          </a:p>
          <a:p>
            <a:pPr lvl="1"/>
            <a:r>
              <a:rPr lang="en-US" dirty="0" err="1"/>
              <a:t>ω</a:t>
            </a:r>
            <a:r>
              <a:rPr lang="en-US" dirty="0"/>
              <a:t> ∈ Ω is  a  sample  point (possible world)</a:t>
            </a:r>
          </a:p>
          <a:p>
            <a:pPr lvl="1"/>
            <a:endParaRPr lang="en-US" dirty="0"/>
          </a:p>
          <a:p>
            <a:r>
              <a:rPr lang="en-US" dirty="0" err="1"/>
              <a:t>Defn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probability space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probability model</a:t>
            </a:r>
            <a:r>
              <a:rPr lang="en-US" dirty="0"/>
              <a:t> is a sample space with an  assignment  P(</a:t>
            </a:r>
            <a:r>
              <a:rPr lang="en-US" dirty="0" err="1"/>
              <a:t>ω</a:t>
            </a:r>
            <a:r>
              <a:rPr lang="en-US" dirty="0"/>
              <a:t>) for every  </a:t>
            </a:r>
            <a:r>
              <a:rPr lang="en-US" dirty="0" err="1"/>
              <a:t>ω</a:t>
            </a:r>
            <a:r>
              <a:rPr lang="en-US" dirty="0"/>
              <a:t>∈ Ω  such that:</a:t>
            </a:r>
          </a:p>
          <a:p>
            <a:pPr lvl="1"/>
            <a:r>
              <a:rPr lang="is-IS" dirty="0"/>
              <a:t>0 ≤ P(ω) ≤ 1</a:t>
            </a:r>
          </a:p>
          <a:p>
            <a:pPr lvl="1"/>
            <a:r>
              <a:rPr lang="is-IS" dirty="0"/>
              <a:t>Σ</a:t>
            </a:r>
            <a:r>
              <a:rPr lang="is-IS" baseline="-25000" dirty="0"/>
              <a:t>ω</a:t>
            </a:r>
            <a:r>
              <a:rPr lang="is-IS" dirty="0"/>
              <a:t> P(ω) = 1</a:t>
            </a:r>
          </a:p>
          <a:p>
            <a:pPr lvl="1"/>
            <a:r>
              <a:rPr lang="is-IS" dirty="0"/>
              <a:t>e.g. </a:t>
            </a:r>
            <a:r>
              <a:rPr lang="en-US" dirty="0"/>
              <a:t>for die roll:</a:t>
            </a:r>
            <a:r>
              <a:rPr lang="is-IS" dirty="0"/>
              <a:t> P(1,1) = P(1,2) = P(1,3) =... = P(6,6) = 1/36.</a:t>
            </a:r>
          </a:p>
          <a:p>
            <a:pPr lvl="1"/>
            <a:endParaRPr lang="is-IS" dirty="0"/>
          </a:p>
          <a:p>
            <a:r>
              <a:rPr lang="is-IS" dirty="0"/>
              <a:t>An </a:t>
            </a:r>
            <a:r>
              <a:rPr lang="is-IS" dirty="0">
                <a:solidFill>
                  <a:srgbClr val="0000FF"/>
                </a:solidFill>
              </a:rPr>
              <a:t>event</a:t>
            </a:r>
            <a:r>
              <a:rPr lang="is-IS" dirty="0"/>
              <a:t> A is any subset of Ω</a:t>
            </a:r>
          </a:p>
          <a:p>
            <a:pPr lvl="1"/>
            <a:r>
              <a:rPr lang="is-IS" dirty="0"/>
              <a:t>Allows us to group possible worlds, e.g., “doubles rolled with dice”</a:t>
            </a:r>
          </a:p>
          <a:p>
            <a:pPr lvl="1"/>
            <a:r>
              <a:rPr lang="is-IS" dirty="0"/>
              <a:t>P(A) = Σ</a:t>
            </a:r>
            <a:r>
              <a:rPr lang="is-IS" baseline="-25000" dirty="0"/>
              <a:t>{ω∈A}</a:t>
            </a:r>
            <a:r>
              <a:rPr lang="is-IS" dirty="0"/>
              <a:t> P(ω)</a:t>
            </a:r>
          </a:p>
          <a:p>
            <a:pPr lvl="1"/>
            <a:r>
              <a:rPr lang="is-IS" dirty="0"/>
              <a:t>e.g., P(doubles rolled) = P (1,1) + P (2,2) + ... + P (6,6) </a:t>
            </a:r>
          </a:p>
        </p:txBody>
      </p:sp>
    </p:spTree>
    <p:extLst>
      <p:ext uri="{BB962C8B-B14F-4D97-AF65-F5344CB8AC3E}">
        <p14:creationId xmlns:p14="http://schemas.microsoft.com/office/powerpoint/2010/main" val="33598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Theory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523999"/>
            <a:ext cx="9052560" cy="556260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proposition</a:t>
            </a:r>
            <a:r>
              <a:rPr lang="en-US" dirty="0"/>
              <a:t> in the probabilistic world is then simply an assertion that some </a:t>
            </a:r>
            <a:r>
              <a:rPr lang="en-US" dirty="0">
                <a:solidFill>
                  <a:srgbClr val="0000FF"/>
                </a:solidFill>
              </a:rPr>
              <a:t>event</a:t>
            </a:r>
            <a:r>
              <a:rPr lang="en-US" dirty="0"/>
              <a:t> (describing a set of possible worlds) is true.</a:t>
            </a:r>
          </a:p>
          <a:p>
            <a:pPr lvl="1"/>
            <a:r>
              <a:rPr lang="el-GR" dirty="0"/>
              <a:t>θ</a:t>
            </a:r>
            <a:r>
              <a:rPr lang="en-US" dirty="0"/>
              <a:t>=“doubles rolled”   </a:t>
            </a:r>
            <a:r>
              <a:rPr lang="en-US" dirty="0">
                <a:sym typeface="Wingdings"/>
              </a:rPr>
              <a:t>  asserts event “doubles” is true   asserts {[1,1] </a:t>
            </a:r>
            <a:r>
              <a:rPr lang="en-US" dirty="0"/>
              <a:t>∨ </a:t>
            </a:r>
            <a:br>
              <a:rPr lang="en-US" dirty="0"/>
            </a:br>
            <a:r>
              <a:rPr lang="en-US" dirty="0">
                <a:sym typeface="Wingdings"/>
              </a:rPr>
              <a:t>[2,2] </a:t>
            </a:r>
            <a:r>
              <a:rPr lang="en-US" dirty="0"/>
              <a:t>∨</a:t>
            </a:r>
            <a:r>
              <a:rPr lang="en-US" dirty="0">
                <a:sym typeface="Wingdings"/>
              </a:rPr>
              <a:t>...</a:t>
            </a:r>
            <a:r>
              <a:rPr lang="en-US" dirty="0"/>
              <a:t>∨ [</a:t>
            </a:r>
            <a:r>
              <a:rPr lang="en-US" dirty="0">
                <a:sym typeface="Wingdings"/>
              </a:rPr>
              <a:t>6,6]} </a:t>
            </a:r>
            <a:r>
              <a:rPr lang="en-US" dirty="0"/>
              <a:t>is true.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Propositions can be compound: </a:t>
            </a:r>
            <a:r>
              <a:rPr lang="el-GR" dirty="0"/>
              <a:t>θ</a:t>
            </a:r>
            <a:r>
              <a:rPr lang="en-US" dirty="0"/>
              <a:t>=(doubles ∧(total&gt;4))</a:t>
            </a:r>
          </a:p>
          <a:p>
            <a:pPr lvl="1"/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= </a:t>
            </a:r>
            <a:r>
              <a:rPr lang="is-IS" dirty="0"/>
              <a:t>Σ</a:t>
            </a:r>
            <a:r>
              <a:rPr lang="el-GR" baseline="-25000" dirty="0"/>
              <a:t>ω</a:t>
            </a:r>
            <a:r>
              <a:rPr lang="en-US" baseline="-25000" dirty="0"/>
              <a:t>∈</a:t>
            </a:r>
            <a:r>
              <a:rPr lang="el-GR" baseline="-25000" dirty="0"/>
              <a:t>θ</a:t>
            </a:r>
            <a:r>
              <a:rPr lang="en-US" dirty="0"/>
              <a:t> P(</a:t>
            </a:r>
            <a:r>
              <a:rPr lang="el-GR" dirty="0"/>
              <a:t>ω</a:t>
            </a:r>
            <a:r>
              <a:rPr lang="en-US" dirty="0"/>
              <a:t>)  </a:t>
            </a:r>
            <a:r>
              <a:rPr lang="en-US" dirty="0">
                <a:sym typeface="Wingdings"/>
              </a:rPr>
              <a:t>      probability of proposition is sum of its parts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Nature of probability of some proposition </a:t>
            </a:r>
            <a:r>
              <a:rPr lang="el-GR" dirty="0"/>
              <a:t>θ</a:t>
            </a:r>
            <a:r>
              <a:rPr lang="en-US" dirty="0"/>
              <a:t> being true can vary, depending: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Unconditional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prior</a:t>
            </a:r>
            <a:r>
              <a:rPr lang="en-US" dirty="0"/>
              <a:t> probability = </a:t>
            </a:r>
            <a:r>
              <a:rPr lang="en-US" i="1" dirty="0"/>
              <a:t>a priori</a:t>
            </a:r>
            <a:r>
              <a:rPr lang="en-US" dirty="0"/>
              <a:t> belief in truth of some proposition </a:t>
            </a:r>
            <a:r>
              <a:rPr lang="en-US" i="1" dirty="0"/>
              <a:t>in the absence of other info.</a:t>
            </a:r>
          </a:p>
          <a:p>
            <a:pPr lvl="2"/>
            <a:r>
              <a:rPr lang="en-US" dirty="0"/>
              <a:t>e.g. P(doubles) = 6 * (1/36) = 1/6   </a:t>
            </a:r>
            <a:r>
              <a:rPr lang="en-US" dirty="0">
                <a:sym typeface="Wingdings"/>
              </a:rPr>
              <a:t> odds given no other info.</a:t>
            </a:r>
          </a:p>
          <a:p>
            <a:pPr lvl="2"/>
            <a:r>
              <a:rPr lang="en-US" dirty="0">
                <a:sym typeface="Wingdings"/>
              </a:rPr>
              <a:t>But what if one die has already rolled a 5?   Or I now know dice are loaded?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Conditional</a:t>
            </a:r>
            <a:r>
              <a:rPr lang="en-US" dirty="0">
                <a:sym typeface="Wingdings"/>
              </a:rPr>
              <a:t> or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posterior</a:t>
            </a:r>
            <a:r>
              <a:rPr lang="en-US" dirty="0">
                <a:sym typeface="Wingdings"/>
              </a:rPr>
              <a:t> probability = probability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given</a:t>
            </a:r>
            <a:r>
              <a:rPr lang="en-US" dirty="0">
                <a:sym typeface="Wingdings"/>
              </a:rPr>
              <a:t> certain information</a:t>
            </a:r>
          </a:p>
          <a:p>
            <a:pPr lvl="2"/>
            <a:r>
              <a:rPr lang="en-US" dirty="0">
                <a:sym typeface="Wingdings"/>
              </a:rPr>
              <a:t>Maybe P(cavity) = 0.2 (the prior)... but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P(cavity | toothache) = 0.6</a:t>
            </a:r>
            <a:r>
              <a:rPr lang="en-US" dirty="0">
                <a:sym typeface="Wingdings"/>
              </a:rPr>
              <a:t> </a:t>
            </a:r>
          </a:p>
          <a:p>
            <a:pPr lvl="2"/>
            <a:r>
              <a:rPr lang="en-US" dirty="0">
                <a:sym typeface="Wingdings"/>
              </a:rPr>
              <a:t>Or could be:  P(cavity | toothache </a:t>
            </a:r>
            <a:r>
              <a:rPr lang="en-US" dirty="0"/>
              <a:t>∧</a:t>
            </a:r>
            <a:r>
              <a:rPr lang="en-US" dirty="0">
                <a:sym typeface="Wingdings"/>
              </a:rPr>
              <a:t> (dentist found no cavity) ) = 0</a:t>
            </a:r>
          </a:p>
          <a:p>
            <a:pPr lvl="2"/>
            <a:endParaRPr lang="en-US" dirty="0">
              <a:sym typeface="Wingdings"/>
            </a:endParaRP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7047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5301</Words>
  <Application>Microsoft Office PowerPoint</Application>
  <PresentationFormat>Custom</PresentationFormat>
  <Paragraphs>857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1_Office Theme</vt:lpstr>
      <vt:lpstr>Reasoning with Uncertainty</vt:lpstr>
      <vt:lpstr>Outline</vt:lpstr>
      <vt:lpstr>The real world is an uncertain place...</vt:lpstr>
      <vt:lpstr>Dealing with Uncertainty</vt:lpstr>
      <vt:lpstr>Dealing with Uncertainty</vt:lpstr>
      <vt:lpstr>Probability</vt:lpstr>
      <vt:lpstr>Making Decisions under Uncertainty</vt:lpstr>
      <vt:lpstr>Probability Theory Basics</vt:lpstr>
      <vt:lpstr>Probability Theory Basics</vt:lpstr>
      <vt:lpstr>Probability Theory Basics</vt:lpstr>
      <vt:lpstr>Probability Distributions</vt:lpstr>
      <vt:lpstr>Probability Distributions: for continuous variables</vt:lpstr>
      <vt:lpstr>Probability Distributions</vt:lpstr>
      <vt:lpstr>Conditional Probability</vt:lpstr>
      <vt:lpstr>Computing with Conditional Probability</vt:lpstr>
      <vt:lpstr>Inference in a probabilistic world</vt:lpstr>
      <vt:lpstr>Inference using full joint distribution</vt:lpstr>
      <vt:lpstr>Inference using full joint distribution</vt:lpstr>
      <vt:lpstr>Inference using full joint distribution</vt:lpstr>
      <vt:lpstr>Inference using full joint distribution</vt:lpstr>
      <vt:lpstr>Normalization</vt:lpstr>
      <vt:lpstr>Inference using full joint distribution</vt:lpstr>
      <vt:lpstr>Independence of variables</vt:lpstr>
      <vt:lpstr>Independence of variables</vt:lpstr>
      <vt:lpstr>Conditional Independence</vt:lpstr>
      <vt:lpstr>Conditional Independence</vt:lpstr>
      <vt:lpstr>Bayes Rule</vt:lpstr>
      <vt:lpstr>Using Bayes Rule</vt:lpstr>
      <vt:lpstr>Using Bayes Rule</vt:lpstr>
      <vt:lpstr>Using Bayes Rule:  a typical example</vt:lpstr>
      <vt:lpstr>Summary</vt:lpstr>
      <vt:lpstr>PowerPoint Presentation</vt:lpstr>
      <vt:lpstr>PowerPoint Presentation</vt:lpstr>
      <vt:lpstr>Wumpus World</vt:lpstr>
      <vt:lpstr>Specifying the probability model</vt:lpstr>
      <vt:lpstr>Observations and query</vt:lpstr>
      <vt:lpstr>Using conditional independence</vt:lpstr>
      <vt:lpstr>Using conditional independence contd.</vt:lpstr>
      <vt:lpstr>Using conditional independence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chapter13.dvi</dc:title>
  <cp:lastModifiedBy>Eck Doerry</cp:lastModifiedBy>
  <cp:revision>88</cp:revision>
  <dcterms:created xsi:type="dcterms:W3CDTF">2017-01-28T00:42:18Z</dcterms:created>
  <dcterms:modified xsi:type="dcterms:W3CDTF">2018-05-01T16:29:00Z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2017-01-28T00:00:00Z</vt:filetime>
  </property>
</Properties>
</file>