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56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0308" y="2275078"/>
            <a:ext cx="309778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81" y="1408429"/>
            <a:ext cx="7797836" cy="2820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0881" y="7008652"/>
            <a:ext cx="15938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30" dirty="0"/>
              <a:t>Bayesian</a:t>
            </a:r>
            <a:r>
              <a:rPr spc="190" dirty="0"/>
              <a:t> </a:t>
            </a:r>
            <a:r>
              <a:rPr spc="459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5420" y="3727958"/>
            <a:ext cx="206375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400" dirty="0">
                <a:latin typeface="Arial"/>
                <a:cs typeface="Arial"/>
              </a:rPr>
              <a:t>Chapter</a:t>
            </a:r>
            <a:r>
              <a:rPr sz="2050" spc="17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14.1–3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200" dirty="0"/>
              <a:t>Local</a:t>
            </a:r>
            <a:r>
              <a:rPr spc="325" dirty="0"/>
              <a:t> </a:t>
            </a:r>
            <a:r>
              <a:rPr spc="145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0027"/>
            <a:ext cx="580453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2050" spc="-60" dirty="0">
                <a:solidFill>
                  <a:srgbClr val="00007E"/>
                </a:solidFill>
                <a:latin typeface="Tahoma"/>
                <a:cs typeface="Tahoma"/>
              </a:rPr>
              <a:t>Local </a:t>
            </a:r>
            <a:r>
              <a:rPr sz="2050" spc="-130" dirty="0">
                <a:latin typeface="Tahoma"/>
                <a:cs typeface="Tahoma"/>
              </a:rPr>
              <a:t>semantics: </a:t>
            </a:r>
            <a:r>
              <a:rPr sz="2050" spc="-150" dirty="0">
                <a:latin typeface="Tahoma"/>
                <a:cs typeface="Tahoma"/>
              </a:rPr>
              <a:t>each node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85" dirty="0">
                <a:latin typeface="Tahoma"/>
                <a:cs typeface="Tahoma"/>
              </a:rPr>
              <a:t>conditionally </a:t>
            </a:r>
            <a:r>
              <a:rPr sz="2050" spc="-135" dirty="0">
                <a:latin typeface="Tahoma"/>
                <a:cs typeface="Tahoma"/>
              </a:rPr>
              <a:t>independent 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65" dirty="0">
                <a:latin typeface="Tahoma"/>
                <a:cs typeface="Tahoma"/>
              </a:rPr>
              <a:t>its </a:t>
            </a:r>
            <a:r>
              <a:rPr sz="2050" spc="-145" dirty="0">
                <a:latin typeface="Tahoma"/>
                <a:cs typeface="Tahoma"/>
              </a:rPr>
              <a:t>nondescendants </a:t>
            </a:r>
            <a:r>
              <a:rPr sz="2050" spc="-135" dirty="0">
                <a:latin typeface="Tahoma"/>
                <a:cs typeface="Tahoma"/>
              </a:rPr>
              <a:t>given </a:t>
            </a:r>
            <a:r>
              <a:rPr sz="2050" spc="-65" dirty="0">
                <a:latin typeface="Tahoma"/>
                <a:cs typeface="Tahoma"/>
              </a:rPr>
              <a:t>its 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parents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2465" y="2232800"/>
            <a:ext cx="4244860" cy="347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7104" y="5177154"/>
            <a:ext cx="23114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. .</a:t>
            </a:r>
            <a:r>
              <a:rPr sz="1150" spc="-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4827104" y="2757808"/>
            <a:ext cx="23114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>
                <a:latin typeface="Arial"/>
                <a:cs typeface="Arial"/>
              </a:rPr>
              <a:t>. .</a:t>
            </a:r>
            <a:r>
              <a:rPr sz="1150" spc="-9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8928" y="2680970"/>
            <a:ext cx="205104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60" dirty="0">
                <a:latin typeface="Arial"/>
                <a:cs typeface="Arial"/>
              </a:rPr>
              <a:t>U</a:t>
            </a:r>
            <a:r>
              <a:rPr sz="1350" spc="22" baseline="-18518" dirty="0">
                <a:latin typeface="Arial"/>
                <a:cs typeface="Arial"/>
              </a:rPr>
              <a:t>1</a:t>
            </a:r>
            <a:endParaRPr sz="1350" baseline="-185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937" y="3645243"/>
            <a:ext cx="12446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3406" y="2680360"/>
            <a:ext cx="2381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65" dirty="0">
                <a:latin typeface="Arial"/>
                <a:cs typeface="Arial"/>
              </a:rPr>
              <a:t>U</a:t>
            </a:r>
            <a:r>
              <a:rPr sz="1350" spc="37" baseline="-15432" dirty="0">
                <a:latin typeface="Arial"/>
                <a:cs typeface="Arial"/>
              </a:rPr>
              <a:t>m</a:t>
            </a:r>
            <a:endParaRPr sz="1350" baseline="-1543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1616" y="5086032"/>
            <a:ext cx="18161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65" dirty="0">
                <a:latin typeface="Arial"/>
                <a:cs typeface="Arial"/>
              </a:rPr>
              <a:t>Y</a:t>
            </a:r>
            <a:r>
              <a:rPr sz="1350" spc="22" baseline="-18518" dirty="0">
                <a:latin typeface="Arial"/>
                <a:cs typeface="Arial"/>
              </a:rPr>
              <a:t>n</a:t>
            </a:r>
            <a:endParaRPr sz="1350" baseline="-185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6540" y="3883253"/>
            <a:ext cx="22352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25" spc="187" baseline="12077" dirty="0">
                <a:latin typeface="Arial"/>
                <a:cs typeface="Arial"/>
              </a:rPr>
              <a:t>Z</a:t>
            </a:r>
            <a:r>
              <a:rPr sz="900" spc="10" dirty="0">
                <a:latin typeface="Arial"/>
                <a:cs typeface="Arial"/>
              </a:rPr>
              <a:t>nj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3911" y="5092992"/>
            <a:ext cx="16573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90" dirty="0">
                <a:latin typeface="Arial"/>
                <a:cs typeface="Arial"/>
              </a:rPr>
              <a:t>Y</a:t>
            </a:r>
            <a:r>
              <a:rPr sz="1350" spc="22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7366" y="3853878"/>
            <a:ext cx="22352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25" spc="7" baseline="14492" dirty="0">
                <a:latin typeface="Arial"/>
                <a:cs typeface="Arial"/>
              </a:rPr>
              <a:t>Z</a:t>
            </a:r>
            <a:r>
              <a:rPr sz="1725" spc="-300" baseline="14492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1j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5975858"/>
            <a:ext cx="274193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40" dirty="0">
                <a:latin typeface="Tahoma"/>
                <a:cs typeface="Tahoma"/>
              </a:rPr>
              <a:t>Theorem:  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Local</a:t>
            </a:r>
            <a:r>
              <a:rPr sz="2050" spc="-2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semantics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3993" y="5975858"/>
            <a:ext cx="220281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" algn="l"/>
              </a:tabLst>
            </a:pP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global</a:t>
            </a:r>
            <a:r>
              <a:rPr sz="2050" spc="-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semantics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225" dirty="0"/>
              <a:t>Markov</a:t>
            </a:r>
            <a:r>
              <a:rPr spc="340" dirty="0"/>
              <a:t> </a:t>
            </a:r>
            <a:r>
              <a:rPr spc="165" dirty="0"/>
              <a:t>blanket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0027"/>
            <a:ext cx="628015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2050" spc="-90" dirty="0">
                <a:latin typeface="Tahoma"/>
                <a:cs typeface="Tahoma"/>
              </a:rPr>
              <a:t>Each </a:t>
            </a:r>
            <a:r>
              <a:rPr sz="2050" spc="-150" dirty="0">
                <a:latin typeface="Tahoma"/>
                <a:cs typeface="Tahoma"/>
              </a:rPr>
              <a:t>node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85" dirty="0">
                <a:latin typeface="Tahoma"/>
                <a:cs typeface="Tahoma"/>
              </a:rPr>
              <a:t>conditionally </a:t>
            </a:r>
            <a:r>
              <a:rPr sz="2050" spc="-135" dirty="0">
                <a:latin typeface="Tahoma"/>
                <a:cs typeface="Tahoma"/>
              </a:rPr>
              <a:t>independent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55" dirty="0">
                <a:latin typeface="Tahoma"/>
                <a:cs typeface="Tahoma"/>
              </a:rPr>
              <a:t>all </a:t>
            </a:r>
            <a:r>
              <a:rPr sz="2050" spc="-125" dirty="0">
                <a:latin typeface="Tahoma"/>
                <a:cs typeface="Tahoma"/>
              </a:rPr>
              <a:t>others </a:t>
            </a:r>
            <a:r>
              <a:rPr sz="2050" spc="-135" dirty="0">
                <a:latin typeface="Tahoma"/>
                <a:cs typeface="Tahoma"/>
              </a:rPr>
              <a:t>given </a:t>
            </a:r>
            <a:r>
              <a:rPr sz="2050" spc="-65" dirty="0">
                <a:latin typeface="Tahoma"/>
                <a:cs typeface="Tahoma"/>
              </a:rPr>
              <a:t>its 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Markov </a:t>
            </a:r>
            <a:r>
              <a:rPr sz="2050" spc="-125" dirty="0">
                <a:solidFill>
                  <a:srgbClr val="00007E"/>
                </a:solidFill>
                <a:latin typeface="Tahoma"/>
                <a:cs typeface="Tahoma"/>
              </a:rPr>
              <a:t>blanket</a:t>
            </a:r>
            <a:r>
              <a:rPr sz="2050" spc="-125" dirty="0">
                <a:latin typeface="Tahoma"/>
                <a:cs typeface="Tahoma"/>
              </a:rPr>
              <a:t>:  </a:t>
            </a:r>
            <a:r>
              <a:rPr sz="2050" spc="-135" dirty="0">
                <a:latin typeface="Tahoma"/>
                <a:cs typeface="Tahoma"/>
              </a:rPr>
              <a:t>parents </a:t>
            </a:r>
            <a:r>
              <a:rPr sz="2050" spc="15" dirty="0">
                <a:latin typeface="Tahoma"/>
                <a:cs typeface="Tahoma"/>
              </a:rPr>
              <a:t>+ </a:t>
            </a:r>
            <a:r>
              <a:rPr sz="2050" spc="-105" dirty="0">
                <a:latin typeface="Tahoma"/>
                <a:cs typeface="Tahoma"/>
              </a:rPr>
              <a:t>children </a:t>
            </a:r>
            <a:r>
              <a:rPr sz="2050" spc="15" dirty="0">
                <a:latin typeface="Tahoma"/>
                <a:cs typeface="Tahoma"/>
              </a:rPr>
              <a:t>+ </a:t>
            </a:r>
            <a:r>
              <a:rPr sz="2050" spc="-90" dirty="0">
                <a:latin typeface="Tahoma"/>
                <a:cs typeface="Tahoma"/>
              </a:rPr>
              <a:t>children’s</a:t>
            </a:r>
            <a:r>
              <a:rPr sz="2050" spc="17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parents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0638" y="2325350"/>
            <a:ext cx="3733800" cy="3609340"/>
          </a:xfrm>
          <a:custGeom>
            <a:avLst/>
            <a:gdLst/>
            <a:ahLst/>
            <a:cxnLst/>
            <a:rect l="l" t="t" r="r" b="b"/>
            <a:pathLst>
              <a:path w="3733800" h="3609340">
                <a:moveTo>
                  <a:pt x="3721100" y="1589129"/>
                </a:moveTo>
                <a:lnTo>
                  <a:pt x="3721100" y="2019893"/>
                </a:lnTo>
                <a:lnTo>
                  <a:pt x="3733800" y="2015285"/>
                </a:lnTo>
                <a:lnTo>
                  <a:pt x="3733800" y="1593737"/>
                </a:lnTo>
                <a:lnTo>
                  <a:pt x="3721100" y="1589129"/>
                </a:lnTo>
                <a:close/>
              </a:path>
              <a:path w="3733800" h="3609340">
                <a:moveTo>
                  <a:pt x="3708400" y="1502275"/>
                </a:moveTo>
                <a:lnTo>
                  <a:pt x="3708400" y="2106747"/>
                </a:lnTo>
                <a:lnTo>
                  <a:pt x="3721100" y="2102209"/>
                </a:lnTo>
                <a:lnTo>
                  <a:pt x="3721100" y="1506813"/>
                </a:lnTo>
                <a:lnTo>
                  <a:pt x="3708400" y="1502275"/>
                </a:lnTo>
                <a:close/>
              </a:path>
              <a:path w="3733800" h="3609340">
                <a:moveTo>
                  <a:pt x="3695700" y="1439157"/>
                </a:moveTo>
                <a:lnTo>
                  <a:pt x="3695700" y="2169865"/>
                </a:lnTo>
                <a:lnTo>
                  <a:pt x="3708400" y="2165382"/>
                </a:lnTo>
                <a:lnTo>
                  <a:pt x="3708400" y="1443640"/>
                </a:lnTo>
                <a:lnTo>
                  <a:pt x="3695700" y="1439157"/>
                </a:lnTo>
                <a:close/>
              </a:path>
              <a:path w="3733800" h="3609340">
                <a:moveTo>
                  <a:pt x="3683000" y="1381256"/>
                </a:moveTo>
                <a:lnTo>
                  <a:pt x="3683000" y="2227766"/>
                </a:lnTo>
                <a:lnTo>
                  <a:pt x="3695700" y="2223337"/>
                </a:lnTo>
                <a:lnTo>
                  <a:pt x="3695700" y="1385685"/>
                </a:lnTo>
                <a:lnTo>
                  <a:pt x="3683000" y="1381256"/>
                </a:lnTo>
                <a:close/>
              </a:path>
              <a:path w="3733800" h="3609340">
                <a:moveTo>
                  <a:pt x="3670300" y="1332820"/>
                </a:moveTo>
                <a:lnTo>
                  <a:pt x="3670300" y="2276202"/>
                </a:lnTo>
                <a:lnTo>
                  <a:pt x="3683000" y="2271820"/>
                </a:lnTo>
                <a:lnTo>
                  <a:pt x="3683000" y="1337202"/>
                </a:lnTo>
                <a:lnTo>
                  <a:pt x="3670300" y="1332820"/>
                </a:lnTo>
                <a:close/>
              </a:path>
              <a:path w="3733800" h="3609340">
                <a:moveTo>
                  <a:pt x="3657600" y="1289249"/>
                </a:moveTo>
                <a:lnTo>
                  <a:pt x="3657600" y="2319773"/>
                </a:lnTo>
                <a:lnTo>
                  <a:pt x="3670300" y="2315436"/>
                </a:lnTo>
                <a:lnTo>
                  <a:pt x="3670300" y="1293586"/>
                </a:lnTo>
                <a:lnTo>
                  <a:pt x="3657600" y="1289249"/>
                </a:lnTo>
                <a:close/>
              </a:path>
              <a:path w="3733800" h="3609340">
                <a:moveTo>
                  <a:pt x="3644900" y="1250424"/>
                </a:moveTo>
                <a:lnTo>
                  <a:pt x="3644900" y="2358598"/>
                </a:lnTo>
                <a:lnTo>
                  <a:pt x="3657600" y="2354303"/>
                </a:lnTo>
                <a:lnTo>
                  <a:pt x="3657600" y="1254719"/>
                </a:lnTo>
                <a:lnTo>
                  <a:pt x="3644900" y="1250424"/>
                </a:lnTo>
                <a:close/>
              </a:path>
              <a:path w="3733800" h="3609340">
                <a:moveTo>
                  <a:pt x="3632200" y="1216230"/>
                </a:moveTo>
                <a:lnTo>
                  <a:pt x="3632200" y="2392792"/>
                </a:lnTo>
                <a:lnTo>
                  <a:pt x="3644900" y="2388534"/>
                </a:lnTo>
                <a:lnTo>
                  <a:pt x="3644900" y="1220488"/>
                </a:lnTo>
                <a:lnTo>
                  <a:pt x="3632200" y="1216230"/>
                </a:lnTo>
                <a:close/>
              </a:path>
              <a:path w="3733800" h="3609340">
                <a:moveTo>
                  <a:pt x="3619500" y="1178130"/>
                </a:moveTo>
                <a:lnTo>
                  <a:pt x="3619500" y="2430892"/>
                </a:lnTo>
                <a:lnTo>
                  <a:pt x="3632200" y="2426678"/>
                </a:lnTo>
                <a:lnTo>
                  <a:pt x="3632200" y="1182344"/>
                </a:lnTo>
                <a:lnTo>
                  <a:pt x="3619500" y="1178130"/>
                </a:lnTo>
                <a:close/>
              </a:path>
              <a:path w="3733800" h="3609340">
                <a:moveTo>
                  <a:pt x="3606800" y="1148773"/>
                </a:moveTo>
                <a:lnTo>
                  <a:pt x="3606800" y="2460249"/>
                </a:lnTo>
                <a:lnTo>
                  <a:pt x="3619500" y="2456070"/>
                </a:lnTo>
                <a:lnTo>
                  <a:pt x="3619500" y="1152952"/>
                </a:lnTo>
                <a:lnTo>
                  <a:pt x="3606800" y="1148773"/>
                </a:lnTo>
                <a:close/>
              </a:path>
              <a:path w="3733800" h="3609340">
                <a:moveTo>
                  <a:pt x="3594100" y="1115525"/>
                </a:moveTo>
                <a:lnTo>
                  <a:pt x="3594100" y="2493497"/>
                </a:lnTo>
                <a:lnTo>
                  <a:pt x="3606800" y="2489359"/>
                </a:lnTo>
                <a:lnTo>
                  <a:pt x="3606800" y="1119663"/>
                </a:lnTo>
                <a:lnTo>
                  <a:pt x="3594100" y="1115525"/>
                </a:lnTo>
                <a:close/>
              </a:path>
              <a:path w="3733800" h="3609340">
                <a:moveTo>
                  <a:pt x="3581400" y="1086703"/>
                </a:moveTo>
                <a:lnTo>
                  <a:pt x="3581400" y="2522319"/>
                </a:lnTo>
                <a:lnTo>
                  <a:pt x="3594100" y="2518217"/>
                </a:lnTo>
                <a:lnTo>
                  <a:pt x="3594100" y="1090805"/>
                </a:lnTo>
                <a:lnTo>
                  <a:pt x="3581400" y="1086703"/>
                </a:lnTo>
                <a:close/>
              </a:path>
              <a:path w="3733800" h="3609340">
                <a:moveTo>
                  <a:pt x="3568700" y="1062204"/>
                </a:moveTo>
                <a:lnTo>
                  <a:pt x="3568700" y="2546818"/>
                </a:lnTo>
                <a:lnTo>
                  <a:pt x="3581400" y="2542748"/>
                </a:lnTo>
                <a:lnTo>
                  <a:pt x="3581400" y="1066274"/>
                </a:lnTo>
                <a:lnTo>
                  <a:pt x="3568700" y="1062204"/>
                </a:lnTo>
                <a:close/>
              </a:path>
              <a:path w="3733800" h="3609340">
                <a:moveTo>
                  <a:pt x="3556000" y="1033865"/>
                </a:moveTo>
                <a:lnTo>
                  <a:pt x="3556000" y="2575157"/>
                </a:lnTo>
                <a:lnTo>
                  <a:pt x="3568700" y="2571124"/>
                </a:lnTo>
                <a:lnTo>
                  <a:pt x="3568700" y="1037898"/>
                </a:lnTo>
                <a:lnTo>
                  <a:pt x="3556000" y="1033865"/>
                </a:lnTo>
                <a:close/>
              </a:path>
              <a:path w="3733800" h="3609340">
                <a:moveTo>
                  <a:pt x="3543300" y="1009788"/>
                </a:moveTo>
                <a:lnTo>
                  <a:pt x="3543300" y="2599234"/>
                </a:lnTo>
                <a:lnTo>
                  <a:pt x="3556000" y="2595235"/>
                </a:lnTo>
                <a:lnTo>
                  <a:pt x="3556000" y="1013787"/>
                </a:lnTo>
                <a:lnTo>
                  <a:pt x="3543300" y="1009788"/>
                </a:lnTo>
                <a:close/>
              </a:path>
              <a:path w="3733800" h="3609340">
                <a:moveTo>
                  <a:pt x="3530600" y="981950"/>
                </a:moveTo>
                <a:lnTo>
                  <a:pt x="3530600" y="2627072"/>
                </a:lnTo>
                <a:lnTo>
                  <a:pt x="3543300" y="2623112"/>
                </a:lnTo>
                <a:lnTo>
                  <a:pt x="3543300" y="985910"/>
                </a:lnTo>
                <a:lnTo>
                  <a:pt x="3530600" y="981950"/>
                </a:lnTo>
                <a:close/>
              </a:path>
              <a:path w="3733800" h="3609340">
                <a:moveTo>
                  <a:pt x="3517900" y="962236"/>
                </a:moveTo>
                <a:lnTo>
                  <a:pt x="3517900" y="2646786"/>
                </a:lnTo>
                <a:lnTo>
                  <a:pt x="3530600" y="2642855"/>
                </a:lnTo>
                <a:lnTo>
                  <a:pt x="3530600" y="966167"/>
                </a:lnTo>
                <a:lnTo>
                  <a:pt x="3517900" y="962236"/>
                </a:lnTo>
                <a:close/>
              </a:path>
              <a:path w="3733800" h="3609340">
                <a:moveTo>
                  <a:pt x="3505200" y="938767"/>
                </a:moveTo>
                <a:lnTo>
                  <a:pt x="3505200" y="2670255"/>
                </a:lnTo>
                <a:lnTo>
                  <a:pt x="3517900" y="2666358"/>
                </a:lnTo>
                <a:lnTo>
                  <a:pt x="3517900" y="942664"/>
                </a:lnTo>
                <a:lnTo>
                  <a:pt x="3505200" y="938767"/>
                </a:lnTo>
                <a:close/>
              </a:path>
              <a:path w="3733800" h="3609340">
                <a:moveTo>
                  <a:pt x="3492500" y="915508"/>
                </a:moveTo>
                <a:lnTo>
                  <a:pt x="3492500" y="2693514"/>
                </a:lnTo>
                <a:lnTo>
                  <a:pt x="3505200" y="2689652"/>
                </a:lnTo>
                <a:lnTo>
                  <a:pt x="3505200" y="919370"/>
                </a:lnTo>
                <a:lnTo>
                  <a:pt x="3492500" y="915508"/>
                </a:lnTo>
                <a:close/>
              </a:path>
              <a:path w="3733800" h="3609340">
                <a:moveTo>
                  <a:pt x="3479800" y="892462"/>
                </a:moveTo>
                <a:lnTo>
                  <a:pt x="3479800" y="2716560"/>
                </a:lnTo>
                <a:lnTo>
                  <a:pt x="3492500" y="2712734"/>
                </a:lnTo>
                <a:lnTo>
                  <a:pt x="3492500" y="896288"/>
                </a:lnTo>
                <a:lnTo>
                  <a:pt x="3479800" y="892462"/>
                </a:lnTo>
                <a:close/>
              </a:path>
              <a:path w="3733800" h="3609340">
                <a:moveTo>
                  <a:pt x="3467100" y="873421"/>
                </a:moveTo>
                <a:lnTo>
                  <a:pt x="3467100" y="2735601"/>
                </a:lnTo>
                <a:lnTo>
                  <a:pt x="3479800" y="2731805"/>
                </a:lnTo>
                <a:lnTo>
                  <a:pt x="3479800" y="877217"/>
                </a:lnTo>
                <a:lnTo>
                  <a:pt x="3467100" y="873421"/>
                </a:lnTo>
                <a:close/>
              </a:path>
              <a:path w="3733800" h="3609340">
                <a:moveTo>
                  <a:pt x="3454400" y="854533"/>
                </a:moveTo>
                <a:lnTo>
                  <a:pt x="3454400" y="2754489"/>
                </a:lnTo>
                <a:lnTo>
                  <a:pt x="3467100" y="2750724"/>
                </a:lnTo>
                <a:lnTo>
                  <a:pt x="3467100" y="858298"/>
                </a:lnTo>
                <a:lnTo>
                  <a:pt x="3454400" y="854533"/>
                </a:lnTo>
                <a:close/>
              </a:path>
              <a:path w="3733800" h="3609340">
                <a:moveTo>
                  <a:pt x="3441700" y="835798"/>
                </a:moveTo>
                <a:lnTo>
                  <a:pt x="3441700" y="2773224"/>
                </a:lnTo>
                <a:lnTo>
                  <a:pt x="3454400" y="2769490"/>
                </a:lnTo>
                <a:lnTo>
                  <a:pt x="3454400" y="839532"/>
                </a:lnTo>
                <a:lnTo>
                  <a:pt x="3441700" y="835798"/>
                </a:lnTo>
                <a:close/>
              </a:path>
              <a:path w="3733800" h="3609340">
                <a:moveTo>
                  <a:pt x="3429000" y="813521"/>
                </a:moveTo>
                <a:lnTo>
                  <a:pt x="3429000" y="2795501"/>
                </a:lnTo>
                <a:lnTo>
                  <a:pt x="3441700" y="2791804"/>
                </a:lnTo>
                <a:lnTo>
                  <a:pt x="3441700" y="817218"/>
                </a:lnTo>
                <a:lnTo>
                  <a:pt x="3429000" y="813521"/>
                </a:lnTo>
                <a:close/>
              </a:path>
              <a:path w="3733800" h="3609340">
                <a:moveTo>
                  <a:pt x="3416300" y="795130"/>
                </a:moveTo>
                <a:lnTo>
                  <a:pt x="3416300" y="2813892"/>
                </a:lnTo>
                <a:lnTo>
                  <a:pt x="3429000" y="2810226"/>
                </a:lnTo>
                <a:lnTo>
                  <a:pt x="3429000" y="798796"/>
                </a:lnTo>
                <a:lnTo>
                  <a:pt x="3416300" y="795130"/>
                </a:lnTo>
                <a:close/>
              </a:path>
              <a:path w="3733800" h="3609340">
                <a:moveTo>
                  <a:pt x="3403600" y="780533"/>
                </a:moveTo>
                <a:lnTo>
                  <a:pt x="3403600" y="2828489"/>
                </a:lnTo>
                <a:lnTo>
                  <a:pt x="3416300" y="2824849"/>
                </a:lnTo>
                <a:lnTo>
                  <a:pt x="3416300" y="784173"/>
                </a:lnTo>
                <a:lnTo>
                  <a:pt x="3403600" y="780533"/>
                </a:lnTo>
                <a:close/>
              </a:path>
              <a:path w="3733800" h="3609340">
                <a:moveTo>
                  <a:pt x="3390900" y="762431"/>
                </a:moveTo>
                <a:lnTo>
                  <a:pt x="3390900" y="2846591"/>
                </a:lnTo>
                <a:lnTo>
                  <a:pt x="3403600" y="2842984"/>
                </a:lnTo>
                <a:lnTo>
                  <a:pt x="3403600" y="766038"/>
                </a:lnTo>
                <a:lnTo>
                  <a:pt x="3390900" y="762431"/>
                </a:lnTo>
                <a:close/>
              </a:path>
              <a:path w="3733800" h="3609340">
                <a:moveTo>
                  <a:pt x="3378200" y="744492"/>
                </a:moveTo>
                <a:lnTo>
                  <a:pt x="3378200" y="2864530"/>
                </a:lnTo>
                <a:lnTo>
                  <a:pt x="3390900" y="2860955"/>
                </a:lnTo>
                <a:lnTo>
                  <a:pt x="3390900" y="748067"/>
                </a:lnTo>
                <a:lnTo>
                  <a:pt x="3378200" y="744492"/>
                </a:lnTo>
                <a:close/>
              </a:path>
              <a:path w="3733800" h="3609340">
                <a:moveTo>
                  <a:pt x="3365500" y="726718"/>
                </a:moveTo>
                <a:lnTo>
                  <a:pt x="3365500" y="2882304"/>
                </a:lnTo>
                <a:lnTo>
                  <a:pt x="3378200" y="2878762"/>
                </a:lnTo>
                <a:lnTo>
                  <a:pt x="3378200" y="730260"/>
                </a:lnTo>
                <a:lnTo>
                  <a:pt x="3365500" y="726718"/>
                </a:lnTo>
                <a:close/>
              </a:path>
              <a:path w="3733800" h="3609340">
                <a:moveTo>
                  <a:pt x="3352800" y="712619"/>
                </a:moveTo>
                <a:lnTo>
                  <a:pt x="3352800" y="2896403"/>
                </a:lnTo>
                <a:lnTo>
                  <a:pt x="3365500" y="2892888"/>
                </a:lnTo>
                <a:lnTo>
                  <a:pt x="3365500" y="716134"/>
                </a:lnTo>
                <a:lnTo>
                  <a:pt x="3352800" y="712619"/>
                </a:lnTo>
                <a:close/>
              </a:path>
              <a:path w="3733800" h="3609340">
                <a:moveTo>
                  <a:pt x="3340100" y="695146"/>
                </a:moveTo>
                <a:lnTo>
                  <a:pt x="3340100" y="2913876"/>
                </a:lnTo>
                <a:lnTo>
                  <a:pt x="3352800" y="2910395"/>
                </a:lnTo>
                <a:lnTo>
                  <a:pt x="3352800" y="698627"/>
                </a:lnTo>
                <a:lnTo>
                  <a:pt x="3340100" y="695146"/>
                </a:lnTo>
                <a:close/>
              </a:path>
              <a:path w="3733800" h="3609340">
                <a:moveTo>
                  <a:pt x="3327400" y="681291"/>
                </a:moveTo>
                <a:lnTo>
                  <a:pt x="3327400" y="2927731"/>
                </a:lnTo>
                <a:lnTo>
                  <a:pt x="3340100" y="2924278"/>
                </a:lnTo>
                <a:lnTo>
                  <a:pt x="3340100" y="684744"/>
                </a:lnTo>
                <a:lnTo>
                  <a:pt x="3327400" y="681291"/>
                </a:lnTo>
                <a:close/>
              </a:path>
              <a:path w="3733800" h="3609340">
                <a:moveTo>
                  <a:pt x="3314700" y="664126"/>
                </a:moveTo>
                <a:lnTo>
                  <a:pt x="3314700" y="2944896"/>
                </a:lnTo>
                <a:lnTo>
                  <a:pt x="3327400" y="2941477"/>
                </a:lnTo>
                <a:lnTo>
                  <a:pt x="3327400" y="667545"/>
                </a:lnTo>
                <a:lnTo>
                  <a:pt x="3314700" y="664126"/>
                </a:lnTo>
                <a:close/>
              </a:path>
              <a:path w="3733800" h="3609340">
                <a:moveTo>
                  <a:pt x="3302000" y="650518"/>
                </a:moveTo>
                <a:lnTo>
                  <a:pt x="3302000" y="2958504"/>
                </a:lnTo>
                <a:lnTo>
                  <a:pt x="3314700" y="2955112"/>
                </a:lnTo>
                <a:lnTo>
                  <a:pt x="3314700" y="653910"/>
                </a:lnTo>
                <a:lnTo>
                  <a:pt x="3302000" y="650518"/>
                </a:lnTo>
                <a:close/>
              </a:path>
              <a:path w="3733800" h="3609340">
                <a:moveTo>
                  <a:pt x="3289300" y="633667"/>
                </a:moveTo>
                <a:lnTo>
                  <a:pt x="3289300" y="2975355"/>
                </a:lnTo>
                <a:lnTo>
                  <a:pt x="3302000" y="2971999"/>
                </a:lnTo>
                <a:lnTo>
                  <a:pt x="3302000" y="637023"/>
                </a:lnTo>
                <a:lnTo>
                  <a:pt x="3289300" y="633667"/>
                </a:lnTo>
                <a:close/>
              </a:path>
              <a:path w="3733800" h="3609340">
                <a:moveTo>
                  <a:pt x="3276600" y="620313"/>
                </a:moveTo>
                <a:lnTo>
                  <a:pt x="3276600" y="2988709"/>
                </a:lnTo>
                <a:lnTo>
                  <a:pt x="3289300" y="2985381"/>
                </a:lnTo>
                <a:lnTo>
                  <a:pt x="3289300" y="623641"/>
                </a:lnTo>
                <a:lnTo>
                  <a:pt x="3276600" y="620313"/>
                </a:lnTo>
                <a:close/>
              </a:path>
              <a:path w="3733800" h="3609340">
                <a:moveTo>
                  <a:pt x="3263900" y="607073"/>
                </a:moveTo>
                <a:lnTo>
                  <a:pt x="3263900" y="3001949"/>
                </a:lnTo>
                <a:lnTo>
                  <a:pt x="3276600" y="2998650"/>
                </a:lnTo>
                <a:lnTo>
                  <a:pt x="3276600" y="610372"/>
                </a:lnTo>
                <a:lnTo>
                  <a:pt x="3263900" y="607073"/>
                </a:lnTo>
                <a:close/>
              </a:path>
              <a:path w="3733800" h="3609340">
                <a:moveTo>
                  <a:pt x="3251200" y="593948"/>
                </a:moveTo>
                <a:lnTo>
                  <a:pt x="3251200" y="3015074"/>
                </a:lnTo>
                <a:lnTo>
                  <a:pt x="3263900" y="3011804"/>
                </a:lnTo>
                <a:lnTo>
                  <a:pt x="3263900" y="597218"/>
                </a:lnTo>
                <a:lnTo>
                  <a:pt x="3251200" y="593948"/>
                </a:lnTo>
                <a:close/>
              </a:path>
              <a:path w="3733800" h="3609340">
                <a:moveTo>
                  <a:pt x="3238500" y="580939"/>
                </a:moveTo>
                <a:lnTo>
                  <a:pt x="3238500" y="3028083"/>
                </a:lnTo>
                <a:lnTo>
                  <a:pt x="3251200" y="3024842"/>
                </a:lnTo>
                <a:lnTo>
                  <a:pt x="3251200" y="584180"/>
                </a:lnTo>
                <a:lnTo>
                  <a:pt x="3238500" y="580939"/>
                </a:lnTo>
                <a:close/>
              </a:path>
              <a:path w="3733800" h="3609340">
                <a:moveTo>
                  <a:pt x="3225800" y="568047"/>
                </a:moveTo>
                <a:lnTo>
                  <a:pt x="3225800" y="3040975"/>
                </a:lnTo>
                <a:lnTo>
                  <a:pt x="3238500" y="3037763"/>
                </a:lnTo>
                <a:lnTo>
                  <a:pt x="3238500" y="571259"/>
                </a:lnTo>
                <a:lnTo>
                  <a:pt x="3225800" y="568047"/>
                </a:lnTo>
                <a:close/>
              </a:path>
              <a:path w="3733800" h="3609340">
                <a:moveTo>
                  <a:pt x="3213100" y="555273"/>
                </a:moveTo>
                <a:lnTo>
                  <a:pt x="3213100" y="3053749"/>
                </a:lnTo>
                <a:lnTo>
                  <a:pt x="3225800" y="3050566"/>
                </a:lnTo>
                <a:lnTo>
                  <a:pt x="3225800" y="558456"/>
                </a:lnTo>
                <a:lnTo>
                  <a:pt x="3213100" y="555273"/>
                </a:lnTo>
                <a:close/>
              </a:path>
              <a:path w="3733800" h="3609340">
                <a:moveTo>
                  <a:pt x="3200400" y="542618"/>
                </a:moveTo>
                <a:lnTo>
                  <a:pt x="3200400" y="3066404"/>
                </a:lnTo>
                <a:lnTo>
                  <a:pt x="3213100" y="3063251"/>
                </a:lnTo>
                <a:lnTo>
                  <a:pt x="3213100" y="545771"/>
                </a:lnTo>
                <a:lnTo>
                  <a:pt x="3200400" y="542618"/>
                </a:lnTo>
                <a:close/>
              </a:path>
              <a:path w="3733800" h="3609340">
                <a:moveTo>
                  <a:pt x="3187700" y="530083"/>
                </a:moveTo>
                <a:lnTo>
                  <a:pt x="3187700" y="3078939"/>
                </a:lnTo>
                <a:lnTo>
                  <a:pt x="3200400" y="3075817"/>
                </a:lnTo>
                <a:lnTo>
                  <a:pt x="3200400" y="533205"/>
                </a:lnTo>
                <a:lnTo>
                  <a:pt x="3187700" y="530083"/>
                </a:lnTo>
                <a:close/>
              </a:path>
              <a:path w="3733800" h="3609340">
                <a:moveTo>
                  <a:pt x="3175000" y="517668"/>
                </a:moveTo>
                <a:lnTo>
                  <a:pt x="3175000" y="3091354"/>
                </a:lnTo>
                <a:lnTo>
                  <a:pt x="3187700" y="3088261"/>
                </a:lnTo>
                <a:lnTo>
                  <a:pt x="3187700" y="520761"/>
                </a:lnTo>
                <a:lnTo>
                  <a:pt x="3175000" y="517668"/>
                </a:lnTo>
                <a:close/>
              </a:path>
              <a:path w="3733800" h="3609340">
                <a:moveTo>
                  <a:pt x="3162300" y="505376"/>
                </a:moveTo>
                <a:lnTo>
                  <a:pt x="3162300" y="3103646"/>
                </a:lnTo>
                <a:lnTo>
                  <a:pt x="3175000" y="3100585"/>
                </a:lnTo>
                <a:lnTo>
                  <a:pt x="3175000" y="508437"/>
                </a:lnTo>
                <a:lnTo>
                  <a:pt x="3162300" y="505376"/>
                </a:lnTo>
                <a:close/>
              </a:path>
              <a:path w="3733800" h="3609340">
                <a:moveTo>
                  <a:pt x="3149600" y="493206"/>
                </a:moveTo>
                <a:lnTo>
                  <a:pt x="3149600" y="3115816"/>
                </a:lnTo>
                <a:lnTo>
                  <a:pt x="3162300" y="3112785"/>
                </a:lnTo>
                <a:lnTo>
                  <a:pt x="3162300" y="496237"/>
                </a:lnTo>
                <a:lnTo>
                  <a:pt x="3149600" y="493206"/>
                </a:lnTo>
                <a:close/>
              </a:path>
              <a:path w="3733800" h="3609340">
                <a:moveTo>
                  <a:pt x="3136900" y="481159"/>
                </a:moveTo>
                <a:lnTo>
                  <a:pt x="3136900" y="3127863"/>
                </a:lnTo>
                <a:lnTo>
                  <a:pt x="3149600" y="3124863"/>
                </a:lnTo>
                <a:lnTo>
                  <a:pt x="3149600" y="484159"/>
                </a:lnTo>
                <a:lnTo>
                  <a:pt x="3136900" y="481159"/>
                </a:lnTo>
                <a:close/>
              </a:path>
              <a:path w="3733800" h="3609340">
                <a:moveTo>
                  <a:pt x="3124200" y="469238"/>
                </a:moveTo>
                <a:lnTo>
                  <a:pt x="3124200" y="3139784"/>
                </a:lnTo>
                <a:lnTo>
                  <a:pt x="3136900" y="3136816"/>
                </a:lnTo>
                <a:lnTo>
                  <a:pt x="3136900" y="472206"/>
                </a:lnTo>
                <a:lnTo>
                  <a:pt x="3124200" y="469238"/>
                </a:lnTo>
                <a:close/>
              </a:path>
              <a:path w="3733800" h="3609340">
                <a:moveTo>
                  <a:pt x="3111500" y="460379"/>
                </a:moveTo>
                <a:lnTo>
                  <a:pt x="3111500" y="3148643"/>
                </a:lnTo>
                <a:lnTo>
                  <a:pt x="3124200" y="3145698"/>
                </a:lnTo>
                <a:lnTo>
                  <a:pt x="3124200" y="463324"/>
                </a:lnTo>
                <a:lnTo>
                  <a:pt x="3111500" y="460379"/>
                </a:lnTo>
                <a:close/>
              </a:path>
              <a:path w="3733800" h="3609340">
                <a:moveTo>
                  <a:pt x="3098800" y="448677"/>
                </a:moveTo>
                <a:lnTo>
                  <a:pt x="3098800" y="3160345"/>
                </a:lnTo>
                <a:lnTo>
                  <a:pt x="3111500" y="3157431"/>
                </a:lnTo>
                <a:lnTo>
                  <a:pt x="3111500" y="451591"/>
                </a:lnTo>
                <a:lnTo>
                  <a:pt x="3098800" y="448677"/>
                </a:lnTo>
                <a:close/>
              </a:path>
              <a:path w="3733800" h="3609340">
                <a:moveTo>
                  <a:pt x="3086100" y="437103"/>
                </a:moveTo>
                <a:lnTo>
                  <a:pt x="3086100" y="3171919"/>
                </a:lnTo>
                <a:lnTo>
                  <a:pt x="3098800" y="3169037"/>
                </a:lnTo>
                <a:lnTo>
                  <a:pt x="3098800" y="439985"/>
                </a:lnTo>
                <a:lnTo>
                  <a:pt x="3086100" y="437103"/>
                </a:lnTo>
                <a:close/>
              </a:path>
              <a:path w="3733800" h="3609340">
                <a:moveTo>
                  <a:pt x="3073400" y="428507"/>
                </a:moveTo>
                <a:lnTo>
                  <a:pt x="3073400" y="3180515"/>
                </a:lnTo>
                <a:lnTo>
                  <a:pt x="3086100" y="3177658"/>
                </a:lnTo>
                <a:lnTo>
                  <a:pt x="3086100" y="431364"/>
                </a:lnTo>
                <a:lnTo>
                  <a:pt x="3073400" y="428507"/>
                </a:lnTo>
                <a:close/>
              </a:path>
              <a:path w="3733800" h="3609340">
                <a:moveTo>
                  <a:pt x="3060700" y="417158"/>
                </a:moveTo>
                <a:lnTo>
                  <a:pt x="3060700" y="3191864"/>
                </a:lnTo>
                <a:lnTo>
                  <a:pt x="3073400" y="3189039"/>
                </a:lnTo>
                <a:lnTo>
                  <a:pt x="3073400" y="419983"/>
                </a:lnTo>
                <a:lnTo>
                  <a:pt x="3060700" y="417158"/>
                </a:lnTo>
                <a:close/>
              </a:path>
              <a:path w="3733800" h="3609340">
                <a:moveTo>
                  <a:pt x="3048000" y="405938"/>
                </a:moveTo>
                <a:lnTo>
                  <a:pt x="3048000" y="3203084"/>
                </a:lnTo>
                <a:lnTo>
                  <a:pt x="3060700" y="3200291"/>
                </a:lnTo>
                <a:lnTo>
                  <a:pt x="3060700" y="408731"/>
                </a:lnTo>
                <a:lnTo>
                  <a:pt x="3048000" y="405938"/>
                </a:lnTo>
                <a:close/>
              </a:path>
              <a:path w="3733800" h="3609340">
                <a:moveTo>
                  <a:pt x="3035300" y="397610"/>
                </a:moveTo>
                <a:lnTo>
                  <a:pt x="3035300" y="3211412"/>
                </a:lnTo>
                <a:lnTo>
                  <a:pt x="3048000" y="3208644"/>
                </a:lnTo>
                <a:lnTo>
                  <a:pt x="3048000" y="400378"/>
                </a:lnTo>
                <a:lnTo>
                  <a:pt x="3035300" y="397610"/>
                </a:lnTo>
                <a:close/>
              </a:path>
              <a:path w="3733800" h="3609340">
                <a:moveTo>
                  <a:pt x="3022600" y="386620"/>
                </a:moveTo>
                <a:lnTo>
                  <a:pt x="3022600" y="3222402"/>
                </a:lnTo>
                <a:lnTo>
                  <a:pt x="3035300" y="3219667"/>
                </a:lnTo>
                <a:lnTo>
                  <a:pt x="3035300" y="389355"/>
                </a:lnTo>
                <a:lnTo>
                  <a:pt x="3022600" y="386620"/>
                </a:lnTo>
                <a:close/>
              </a:path>
              <a:path w="3733800" h="3609340">
                <a:moveTo>
                  <a:pt x="3009900" y="378464"/>
                </a:moveTo>
                <a:lnTo>
                  <a:pt x="3009900" y="3230558"/>
                </a:lnTo>
                <a:lnTo>
                  <a:pt x="3022600" y="3227847"/>
                </a:lnTo>
                <a:lnTo>
                  <a:pt x="3022600" y="381175"/>
                </a:lnTo>
                <a:lnTo>
                  <a:pt x="3009900" y="378464"/>
                </a:lnTo>
                <a:close/>
              </a:path>
              <a:path w="3733800" h="3609340">
                <a:moveTo>
                  <a:pt x="2997200" y="367707"/>
                </a:moveTo>
                <a:lnTo>
                  <a:pt x="2997200" y="3241315"/>
                </a:lnTo>
                <a:lnTo>
                  <a:pt x="3009900" y="3238638"/>
                </a:lnTo>
                <a:lnTo>
                  <a:pt x="3009900" y="370384"/>
                </a:lnTo>
                <a:lnTo>
                  <a:pt x="2997200" y="367707"/>
                </a:lnTo>
                <a:close/>
              </a:path>
              <a:path w="3733800" h="3609340">
                <a:moveTo>
                  <a:pt x="2984500" y="359727"/>
                </a:moveTo>
                <a:lnTo>
                  <a:pt x="2984500" y="3249295"/>
                </a:lnTo>
                <a:lnTo>
                  <a:pt x="2997200" y="3246643"/>
                </a:lnTo>
                <a:lnTo>
                  <a:pt x="2997200" y="362379"/>
                </a:lnTo>
                <a:lnTo>
                  <a:pt x="2984500" y="359727"/>
                </a:lnTo>
                <a:close/>
              </a:path>
              <a:path w="3733800" h="3609340">
                <a:moveTo>
                  <a:pt x="2971800" y="349205"/>
                </a:moveTo>
                <a:lnTo>
                  <a:pt x="2971800" y="3259817"/>
                </a:lnTo>
                <a:lnTo>
                  <a:pt x="2984500" y="3257199"/>
                </a:lnTo>
                <a:lnTo>
                  <a:pt x="2984500" y="351823"/>
                </a:lnTo>
                <a:lnTo>
                  <a:pt x="2971800" y="349205"/>
                </a:lnTo>
                <a:close/>
              </a:path>
              <a:path w="3733800" h="3609340">
                <a:moveTo>
                  <a:pt x="2959100" y="341403"/>
                </a:moveTo>
                <a:lnTo>
                  <a:pt x="2959100" y="3267619"/>
                </a:lnTo>
                <a:lnTo>
                  <a:pt x="2971800" y="3265027"/>
                </a:lnTo>
                <a:lnTo>
                  <a:pt x="2971800" y="343995"/>
                </a:lnTo>
                <a:lnTo>
                  <a:pt x="2959100" y="341403"/>
                </a:lnTo>
                <a:close/>
              </a:path>
              <a:path w="3733800" h="3609340">
                <a:moveTo>
                  <a:pt x="2946400" y="331120"/>
                </a:moveTo>
                <a:lnTo>
                  <a:pt x="2946400" y="3277902"/>
                </a:lnTo>
                <a:lnTo>
                  <a:pt x="2959100" y="3275344"/>
                </a:lnTo>
                <a:lnTo>
                  <a:pt x="2959100" y="333678"/>
                </a:lnTo>
                <a:lnTo>
                  <a:pt x="2946400" y="331120"/>
                </a:lnTo>
                <a:close/>
              </a:path>
              <a:path w="3733800" h="3609340">
                <a:moveTo>
                  <a:pt x="2933700" y="323497"/>
                </a:moveTo>
                <a:lnTo>
                  <a:pt x="2933700" y="3285525"/>
                </a:lnTo>
                <a:lnTo>
                  <a:pt x="2946400" y="3282993"/>
                </a:lnTo>
                <a:lnTo>
                  <a:pt x="2946400" y="326030"/>
                </a:lnTo>
                <a:lnTo>
                  <a:pt x="2933700" y="323497"/>
                </a:lnTo>
                <a:close/>
              </a:path>
              <a:path w="3733800" h="3609340">
                <a:moveTo>
                  <a:pt x="2921000" y="315953"/>
                </a:moveTo>
                <a:lnTo>
                  <a:pt x="2921000" y="3293069"/>
                </a:lnTo>
                <a:lnTo>
                  <a:pt x="2933700" y="3290563"/>
                </a:lnTo>
                <a:lnTo>
                  <a:pt x="2933700" y="318459"/>
                </a:lnTo>
                <a:lnTo>
                  <a:pt x="2921000" y="315953"/>
                </a:lnTo>
                <a:close/>
              </a:path>
              <a:path w="3733800" h="3609340">
                <a:moveTo>
                  <a:pt x="2908300" y="306015"/>
                </a:moveTo>
                <a:lnTo>
                  <a:pt x="2908300" y="3303007"/>
                </a:lnTo>
                <a:lnTo>
                  <a:pt x="2921000" y="3300536"/>
                </a:lnTo>
                <a:lnTo>
                  <a:pt x="2921000" y="308486"/>
                </a:lnTo>
                <a:lnTo>
                  <a:pt x="2908300" y="306015"/>
                </a:lnTo>
                <a:close/>
              </a:path>
              <a:path w="3733800" h="3609340">
                <a:moveTo>
                  <a:pt x="2895600" y="298653"/>
                </a:moveTo>
                <a:lnTo>
                  <a:pt x="2895600" y="3310369"/>
                </a:lnTo>
                <a:lnTo>
                  <a:pt x="2908300" y="3307924"/>
                </a:lnTo>
                <a:lnTo>
                  <a:pt x="2908300" y="301098"/>
                </a:lnTo>
                <a:lnTo>
                  <a:pt x="2895600" y="298653"/>
                </a:lnTo>
                <a:close/>
              </a:path>
              <a:path w="3733800" h="3609340">
                <a:moveTo>
                  <a:pt x="2882900" y="291371"/>
                </a:moveTo>
                <a:lnTo>
                  <a:pt x="2882900" y="3317651"/>
                </a:lnTo>
                <a:lnTo>
                  <a:pt x="2895600" y="3315233"/>
                </a:lnTo>
                <a:lnTo>
                  <a:pt x="2895600" y="293789"/>
                </a:lnTo>
                <a:lnTo>
                  <a:pt x="2882900" y="291371"/>
                </a:lnTo>
                <a:close/>
              </a:path>
              <a:path w="3733800" h="3609340">
                <a:moveTo>
                  <a:pt x="2870200" y="281784"/>
                </a:moveTo>
                <a:lnTo>
                  <a:pt x="2870200" y="3327238"/>
                </a:lnTo>
                <a:lnTo>
                  <a:pt x="2882900" y="3324855"/>
                </a:lnTo>
                <a:lnTo>
                  <a:pt x="2882900" y="284167"/>
                </a:lnTo>
                <a:lnTo>
                  <a:pt x="2870200" y="281784"/>
                </a:lnTo>
                <a:close/>
              </a:path>
              <a:path w="3733800" h="3609340">
                <a:moveTo>
                  <a:pt x="2857500" y="274688"/>
                </a:moveTo>
                <a:lnTo>
                  <a:pt x="2857500" y="3334334"/>
                </a:lnTo>
                <a:lnTo>
                  <a:pt x="2870200" y="3331978"/>
                </a:lnTo>
                <a:lnTo>
                  <a:pt x="2870200" y="277044"/>
                </a:lnTo>
                <a:lnTo>
                  <a:pt x="2857500" y="274688"/>
                </a:lnTo>
                <a:close/>
              </a:path>
              <a:path w="3733800" h="3609340">
                <a:moveTo>
                  <a:pt x="2844800" y="267672"/>
                </a:moveTo>
                <a:lnTo>
                  <a:pt x="2844800" y="3341350"/>
                </a:lnTo>
                <a:lnTo>
                  <a:pt x="2857500" y="3339021"/>
                </a:lnTo>
                <a:lnTo>
                  <a:pt x="2857500" y="270001"/>
                </a:lnTo>
                <a:lnTo>
                  <a:pt x="2844800" y="267672"/>
                </a:lnTo>
                <a:close/>
              </a:path>
              <a:path w="3733800" h="3609340">
                <a:moveTo>
                  <a:pt x="2832100" y="260737"/>
                </a:moveTo>
                <a:lnTo>
                  <a:pt x="2832100" y="3348285"/>
                </a:lnTo>
                <a:lnTo>
                  <a:pt x="2844800" y="3345983"/>
                </a:lnTo>
                <a:lnTo>
                  <a:pt x="2844800" y="263039"/>
                </a:lnTo>
                <a:lnTo>
                  <a:pt x="2832100" y="260737"/>
                </a:lnTo>
                <a:close/>
              </a:path>
              <a:path w="3733800" h="3609340">
                <a:moveTo>
                  <a:pt x="2819400" y="251616"/>
                </a:moveTo>
                <a:lnTo>
                  <a:pt x="2819400" y="3357406"/>
                </a:lnTo>
                <a:lnTo>
                  <a:pt x="2832100" y="3355139"/>
                </a:lnTo>
                <a:lnTo>
                  <a:pt x="2832100" y="253883"/>
                </a:lnTo>
                <a:lnTo>
                  <a:pt x="2819400" y="251616"/>
                </a:lnTo>
                <a:close/>
              </a:path>
              <a:path w="3733800" h="3609340">
                <a:moveTo>
                  <a:pt x="2806700" y="244871"/>
                </a:moveTo>
                <a:lnTo>
                  <a:pt x="2806700" y="3364151"/>
                </a:lnTo>
                <a:lnTo>
                  <a:pt x="2819400" y="3361912"/>
                </a:lnTo>
                <a:lnTo>
                  <a:pt x="2819400" y="247110"/>
                </a:lnTo>
                <a:lnTo>
                  <a:pt x="2806700" y="244871"/>
                </a:lnTo>
                <a:close/>
              </a:path>
              <a:path w="3733800" h="3609340">
                <a:moveTo>
                  <a:pt x="2794000" y="238208"/>
                </a:moveTo>
                <a:lnTo>
                  <a:pt x="2794000" y="3370814"/>
                </a:lnTo>
                <a:lnTo>
                  <a:pt x="2806700" y="3368602"/>
                </a:lnTo>
                <a:lnTo>
                  <a:pt x="2806700" y="240420"/>
                </a:lnTo>
                <a:lnTo>
                  <a:pt x="2794000" y="238208"/>
                </a:lnTo>
                <a:close/>
              </a:path>
              <a:path w="3733800" h="3609340">
                <a:moveTo>
                  <a:pt x="2781300" y="231628"/>
                </a:moveTo>
                <a:lnTo>
                  <a:pt x="2781300" y="3377394"/>
                </a:lnTo>
                <a:lnTo>
                  <a:pt x="2794000" y="3375210"/>
                </a:lnTo>
                <a:lnTo>
                  <a:pt x="2794000" y="233812"/>
                </a:lnTo>
                <a:lnTo>
                  <a:pt x="2781300" y="231628"/>
                </a:lnTo>
                <a:close/>
              </a:path>
              <a:path w="3733800" h="3609340">
                <a:moveTo>
                  <a:pt x="2768600" y="225131"/>
                </a:moveTo>
                <a:lnTo>
                  <a:pt x="2768600" y="3383891"/>
                </a:lnTo>
                <a:lnTo>
                  <a:pt x="2781300" y="3381734"/>
                </a:lnTo>
                <a:lnTo>
                  <a:pt x="2781300" y="227288"/>
                </a:lnTo>
                <a:lnTo>
                  <a:pt x="2768600" y="225131"/>
                </a:lnTo>
                <a:close/>
              </a:path>
              <a:path w="3733800" h="3609340">
                <a:moveTo>
                  <a:pt x="2755900" y="216598"/>
                </a:moveTo>
                <a:lnTo>
                  <a:pt x="2755900" y="3392424"/>
                </a:lnTo>
                <a:lnTo>
                  <a:pt x="2768600" y="3390305"/>
                </a:lnTo>
                <a:lnTo>
                  <a:pt x="2768600" y="218717"/>
                </a:lnTo>
                <a:lnTo>
                  <a:pt x="2755900" y="216598"/>
                </a:lnTo>
                <a:close/>
              </a:path>
              <a:path w="3733800" h="3609340">
                <a:moveTo>
                  <a:pt x="2743200" y="210296"/>
                </a:moveTo>
                <a:lnTo>
                  <a:pt x="2743200" y="3398726"/>
                </a:lnTo>
                <a:lnTo>
                  <a:pt x="2755900" y="3396635"/>
                </a:lnTo>
                <a:lnTo>
                  <a:pt x="2755900" y="212387"/>
                </a:lnTo>
                <a:lnTo>
                  <a:pt x="2743200" y="210296"/>
                </a:lnTo>
                <a:close/>
              </a:path>
              <a:path w="3733800" h="3609340">
                <a:moveTo>
                  <a:pt x="2730500" y="204078"/>
                </a:moveTo>
                <a:lnTo>
                  <a:pt x="2730500" y="3404944"/>
                </a:lnTo>
                <a:lnTo>
                  <a:pt x="2743200" y="3402880"/>
                </a:lnTo>
                <a:lnTo>
                  <a:pt x="2743200" y="206142"/>
                </a:lnTo>
                <a:lnTo>
                  <a:pt x="2730500" y="204078"/>
                </a:lnTo>
                <a:close/>
              </a:path>
              <a:path w="3733800" h="3609340">
                <a:moveTo>
                  <a:pt x="2717800" y="197946"/>
                </a:moveTo>
                <a:lnTo>
                  <a:pt x="2717800" y="3411076"/>
                </a:lnTo>
                <a:lnTo>
                  <a:pt x="2730500" y="3409042"/>
                </a:lnTo>
                <a:lnTo>
                  <a:pt x="2730500" y="199980"/>
                </a:lnTo>
                <a:lnTo>
                  <a:pt x="2717800" y="197946"/>
                </a:lnTo>
                <a:close/>
              </a:path>
              <a:path w="3733800" h="3609340">
                <a:moveTo>
                  <a:pt x="2705100" y="191898"/>
                </a:moveTo>
                <a:lnTo>
                  <a:pt x="2705100" y="3417124"/>
                </a:lnTo>
                <a:lnTo>
                  <a:pt x="2717800" y="3415118"/>
                </a:lnTo>
                <a:lnTo>
                  <a:pt x="2717800" y="193904"/>
                </a:lnTo>
                <a:lnTo>
                  <a:pt x="2705100" y="191898"/>
                </a:lnTo>
                <a:close/>
              </a:path>
              <a:path w="3733800" h="3609340">
                <a:moveTo>
                  <a:pt x="2692400" y="185936"/>
                </a:moveTo>
                <a:lnTo>
                  <a:pt x="2692400" y="3423086"/>
                </a:lnTo>
                <a:lnTo>
                  <a:pt x="2705100" y="3421108"/>
                </a:lnTo>
                <a:lnTo>
                  <a:pt x="2705100" y="187914"/>
                </a:lnTo>
                <a:lnTo>
                  <a:pt x="2692400" y="185936"/>
                </a:lnTo>
                <a:close/>
              </a:path>
              <a:path w="3733800" h="3609340">
                <a:moveTo>
                  <a:pt x="2679700" y="180059"/>
                </a:moveTo>
                <a:lnTo>
                  <a:pt x="2679700" y="3428963"/>
                </a:lnTo>
                <a:lnTo>
                  <a:pt x="2692400" y="3427013"/>
                </a:lnTo>
                <a:lnTo>
                  <a:pt x="2692400" y="182009"/>
                </a:lnTo>
                <a:lnTo>
                  <a:pt x="2679700" y="180059"/>
                </a:lnTo>
                <a:close/>
              </a:path>
              <a:path w="3733800" h="3609340">
                <a:moveTo>
                  <a:pt x="2667000" y="174270"/>
                </a:moveTo>
                <a:lnTo>
                  <a:pt x="2667000" y="3434752"/>
                </a:lnTo>
                <a:lnTo>
                  <a:pt x="2679700" y="3432832"/>
                </a:lnTo>
                <a:lnTo>
                  <a:pt x="2679700" y="176190"/>
                </a:lnTo>
                <a:lnTo>
                  <a:pt x="2667000" y="174270"/>
                </a:lnTo>
                <a:close/>
              </a:path>
              <a:path w="3733800" h="3609340">
                <a:moveTo>
                  <a:pt x="2654300" y="168566"/>
                </a:moveTo>
                <a:lnTo>
                  <a:pt x="2654300" y="3440456"/>
                </a:lnTo>
                <a:lnTo>
                  <a:pt x="2667000" y="3438564"/>
                </a:lnTo>
                <a:lnTo>
                  <a:pt x="2667000" y="170458"/>
                </a:lnTo>
                <a:lnTo>
                  <a:pt x="2654300" y="168566"/>
                </a:lnTo>
                <a:close/>
              </a:path>
              <a:path w="3733800" h="3609340">
                <a:moveTo>
                  <a:pt x="2641600" y="162950"/>
                </a:moveTo>
                <a:lnTo>
                  <a:pt x="2641600" y="3446072"/>
                </a:lnTo>
                <a:lnTo>
                  <a:pt x="2654300" y="3444209"/>
                </a:lnTo>
                <a:lnTo>
                  <a:pt x="2654300" y="164813"/>
                </a:lnTo>
                <a:lnTo>
                  <a:pt x="2641600" y="162950"/>
                </a:lnTo>
                <a:close/>
              </a:path>
              <a:path w="3733800" h="3609340">
                <a:moveTo>
                  <a:pt x="2628900" y="157422"/>
                </a:moveTo>
                <a:lnTo>
                  <a:pt x="2628900" y="3451600"/>
                </a:lnTo>
                <a:lnTo>
                  <a:pt x="2641600" y="3449767"/>
                </a:lnTo>
                <a:lnTo>
                  <a:pt x="2641600" y="159255"/>
                </a:lnTo>
                <a:lnTo>
                  <a:pt x="2628900" y="157422"/>
                </a:lnTo>
                <a:close/>
              </a:path>
              <a:path w="3733800" h="3609340">
                <a:moveTo>
                  <a:pt x="2616200" y="151982"/>
                </a:moveTo>
                <a:lnTo>
                  <a:pt x="2616200" y="3457040"/>
                </a:lnTo>
                <a:lnTo>
                  <a:pt x="2628900" y="3455237"/>
                </a:lnTo>
                <a:lnTo>
                  <a:pt x="2628900" y="153785"/>
                </a:lnTo>
                <a:lnTo>
                  <a:pt x="2616200" y="151982"/>
                </a:lnTo>
                <a:close/>
              </a:path>
              <a:path w="3733800" h="3609340">
                <a:moveTo>
                  <a:pt x="2603500" y="146629"/>
                </a:moveTo>
                <a:lnTo>
                  <a:pt x="2603500" y="3462393"/>
                </a:lnTo>
                <a:lnTo>
                  <a:pt x="2616200" y="3460618"/>
                </a:lnTo>
                <a:lnTo>
                  <a:pt x="2616200" y="148404"/>
                </a:lnTo>
                <a:lnTo>
                  <a:pt x="2603500" y="146629"/>
                </a:lnTo>
                <a:close/>
              </a:path>
              <a:path w="3733800" h="3609340">
                <a:moveTo>
                  <a:pt x="2590800" y="141366"/>
                </a:moveTo>
                <a:lnTo>
                  <a:pt x="2590800" y="3467656"/>
                </a:lnTo>
                <a:lnTo>
                  <a:pt x="2603500" y="3465911"/>
                </a:lnTo>
                <a:lnTo>
                  <a:pt x="2603500" y="143111"/>
                </a:lnTo>
                <a:lnTo>
                  <a:pt x="2590800" y="141366"/>
                </a:lnTo>
                <a:close/>
              </a:path>
              <a:path w="3733800" h="3609340">
                <a:moveTo>
                  <a:pt x="2578100" y="136192"/>
                </a:moveTo>
                <a:lnTo>
                  <a:pt x="2578100" y="3472830"/>
                </a:lnTo>
                <a:lnTo>
                  <a:pt x="2590800" y="3471115"/>
                </a:lnTo>
                <a:lnTo>
                  <a:pt x="2590800" y="137907"/>
                </a:lnTo>
                <a:lnTo>
                  <a:pt x="2578100" y="136192"/>
                </a:lnTo>
                <a:close/>
              </a:path>
              <a:path w="3733800" h="3609340">
                <a:moveTo>
                  <a:pt x="2565400" y="131107"/>
                </a:moveTo>
                <a:lnTo>
                  <a:pt x="2565400" y="3477915"/>
                </a:lnTo>
                <a:lnTo>
                  <a:pt x="2578100" y="3476230"/>
                </a:lnTo>
                <a:lnTo>
                  <a:pt x="2578100" y="132792"/>
                </a:lnTo>
                <a:lnTo>
                  <a:pt x="2565400" y="131107"/>
                </a:lnTo>
                <a:close/>
              </a:path>
              <a:path w="3733800" h="3609340">
                <a:moveTo>
                  <a:pt x="2552700" y="126113"/>
                </a:moveTo>
                <a:lnTo>
                  <a:pt x="2552700" y="3482909"/>
                </a:lnTo>
                <a:lnTo>
                  <a:pt x="2565400" y="3481254"/>
                </a:lnTo>
                <a:lnTo>
                  <a:pt x="2565400" y="127768"/>
                </a:lnTo>
                <a:lnTo>
                  <a:pt x="2552700" y="126113"/>
                </a:lnTo>
                <a:close/>
              </a:path>
              <a:path w="3733800" h="3609340">
                <a:moveTo>
                  <a:pt x="2540000" y="121209"/>
                </a:moveTo>
                <a:lnTo>
                  <a:pt x="2540000" y="3487813"/>
                </a:lnTo>
                <a:lnTo>
                  <a:pt x="2552700" y="3486189"/>
                </a:lnTo>
                <a:lnTo>
                  <a:pt x="2552700" y="122833"/>
                </a:lnTo>
                <a:lnTo>
                  <a:pt x="2540000" y="121209"/>
                </a:lnTo>
                <a:close/>
              </a:path>
              <a:path w="3733800" h="3609340">
                <a:moveTo>
                  <a:pt x="2527300" y="116395"/>
                </a:moveTo>
                <a:lnTo>
                  <a:pt x="2527300" y="3492627"/>
                </a:lnTo>
                <a:lnTo>
                  <a:pt x="2540000" y="3491032"/>
                </a:lnTo>
                <a:lnTo>
                  <a:pt x="2540000" y="117990"/>
                </a:lnTo>
                <a:lnTo>
                  <a:pt x="2527300" y="116395"/>
                </a:lnTo>
                <a:close/>
              </a:path>
              <a:path w="3733800" h="3609340">
                <a:moveTo>
                  <a:pt x="2514600" y="111673"/>
                </a:moveTo>
                <a:lnTo>
                  <a:pt x="2514600" y="3497349"/>
                </a:lnTo>
                <a:lnTo>
                  <a:pt x="2527300" y="3495785"/>
                </a:lnTo>
                <a:lnTo>
                  <a:pt x="2527300" y="113237"/>
                </a:lnTo>
                <a:lnTo>
                  <a:pt x="2514600" y="111673"/>
                </a:lnTo>
                <a:close/>
              </a:path>
              <a:path w="3733800" h="3609340">
                <a:moveTo>
                  <a:pt x="2501900" y="107042"/>
                </a:moveTo>
                <a:lnTo>
                  <a:pt x="2501900" y="3501980"/>
                </a:lnTo>
                <a:lnTo>
                  <a:pt x="2514600" y="3500446"/>
                </a:lnTo>
                <a:lnTo>
                  <a:pt x="2514600" y="108576"/>
                </a:lnTo>
                <a:lnTo>
                  <a:pt x="2501900" y="107042"/>
                </a:lnTo>
                <a:close/>
              </a:path>
              <a:path w="3733800" h="3609340">
                <a:moveTo>
                  <a:pt x="2489200" y="102504"/>
                </a:moveTo>
                <a:lnTo>
                  <a:pt x="2489200" y="3506518"/>
                </a:lnTo>
                <a:lnTo>
                  <a:pt x="2501900" y="3505016"/>
                </a:lnTo>
                <a:lnTo>
                  <a:pt x="2501900" y="104006"/>
                </a:lnTo>
                <a:lnTo>
                  <a:pt x="2489200" y="102504"/>
                </a:lnTo>
                <a:close/>
              </a:path>
              <a:path w="3733800" h="3609340">
                <a:moveTo>
                  <a:pt x="2476500" y="98058"/>
                </a:moveTo>
                <a:lnTo>
                  <a:pt x="2476500" y="3510964"/>
                </a:lnTo>
                <a:lnTo>
                  <a:pt x="2489200" y="3509493"/>
                </a:lnTo>
                <a:lnTo>
                  <a:pt x="2489200" y="99529"/>
                </a:lnTo>
                <a:lnTo>
                  <a:pt x="2476500" y="98058"/>
                </a:lnTo>
                <a:close/>
              </a:path>
              <a:path w="3733800" h="3609340">
                <a:moveTo>
                  <a:pt x="2463800" y="95145"/>
                </a:moveTo>
                <a:lnTo>
                  <a:pt x="2463800" y="3513877"/>
                </a:lnTo>
                <a:lnTo>
                  <a:pt x="2476500" y="3512426"/>
                </a:lnTo>
                <a:lnTo>
                  <a:pt x="2476500" y="96596"/>
                </a:lnTo>
                <a:lnTo>
                  <a:pt x="2463800" y="95145"/>
                </a:lnTo>
                <a:close/>
              </a:path>
              <a:path w="3733800" h="3609340">
                <a:moveTo>
                  <a:pt x="2451100" y="90854"/>
                </a:moveTo>
                <a:lnTo>
                  <a:pt x="2451100" y="3518168"/>
                </a:lnTo>
                <a:lnTo>
                  <a:pt x="2463800" y="3516748"/>
                </a:lnTo>
                <a:lnTo>
                  <a:pt x="2463800" y="92274"/>
                </a:lnTo>
                <a:lnTo>
                  <a:pt x="2451100" y="90854"/>
                </a:lnTo>
                <a:close/>
              </a:path>
              <a:path w="3733800" h="3609340">
                <a:moveTo>
                  <a:pt x="2438400" y="86656"/>
                </a:moveTo>
                <a:lnTo>
                  <a:pt x="2438400" y="3522366"/>
                </a:lnTo>
                <a:lnTo>
                  <a:pt x="2451100" y="3520977"/>
                </a:lnTo>
                <a:lnTo>
                  <a:pt x="2451100" y="88045"/>
                </a:lnTo>
                <a:lnTo>
                  <a:pt x="2438400" y="86656"/>
                </a:lnTo>
                <a:close/>
              </a:path>
              <a:path w="3733800" h="3609340">
                <a:moveTo>
                  <a:pt x="2425700" y="82552"/>
                </a:moveTo>
                <a:lnTo>
                  <a:pt x="2425700" y="3526470"/>
                </a:lnTo>
                <a:lnTo>
                  <a:pt x="2438400" y="3525113"/>
                </a:lnTo>
                <a:lnTo>
                  <a:pt x="2438400" y="83909"/>
                </a:lnTo>
                <a:lnTo>
                  <a:pt x="2425700" y="82552"/>
                </a:lnTo>
                <a:close/>
              </a:path>
              <a:path w="3733800" h="3609340">
                <a:moveTo>
                  <a:pt x="2413000" y="78542"/>
                </a:moveTo>
                <a:lnTo>
                  <a:pt x="2413000" y="3530480"/>
                </a:lnTo>
                <a:lnTo>
                  <a:pt x="2425700" y="3529154"/>
                </a:lnTo>
                <a:lnTo>
                  <a:pt x="2425700" y="79868"/>
                </a:lnTo>
                <a:lnTo>
                  <a:pt x="2413000" y="78542"/>
                </a:lnTo>
                <a:close/>
              </a:path>
              <a:path w="3733800" h="3609340">
                <a:moveTo>
                  <a:pt x="2400300" y="74627"/>
                </a:moveTo>
                <a:lnTo>
                  <a:pt x="2400300" y="3534395"/>
                </a:lnTo>
                <a:lnTo>
                  <a:pt x="2413000" y="3533100"/>
                </a:lnTo>
                <a:lnTo>
                  <a:pt x="2413000" y="75922"/>
                </a:lnTo>
                <a:lnTo>
                  <a:pt x="2400300" y="74627"/>
                </a:lnTo>
                <a:close/>
              </a:path>
              <a:path w="3733800" h="3609340">
                <a:moveTo>
                  <a:pt x="2387600" y="70807"/>
                </a:moveTo>
                <a:lnTo>
                  <a:pt x="2387600" y="3538215"/>
                </a:lnTo>
                <a:lnTo>
                  <a:pt x="2400300" y="3536952"/>
                </a:lnTo>
                <a:lnTo>
                  <a:pt x="2400300" y="72070"/>
                </a:lnTo>
                <a:lnTo>
                  <a:pt x="2387600" y="70807"/>
                </a:lnTo>
                <a:close/>
              </a:path>
              <a:path w="3733800" h="3609340">
                <a:moveTo>
                  <a:pt x="2374900" y="68314"/>
                </a:moveTo>
                <a:lnTo>
                  <a:pt x="2374900" y="3540708"/>
                </a:lnTo>
                <a:lnTo>
                  <a:pt x="2387600" y="3539467"/>
                </a:lnTo>
                <a:lnTo>
                  <a:pt x="2387600" y="69555"/>
                </a:lnTo>
                <a:lnTo>
                  <a:pt x="2374900" y="68314"/>
                </a:lnTo>
                <a:close/>
              </a:path>
              <a:path w="3733800" h="3609340">
                <a:moveTo>
                  <a:pt x="2362200" y="64653"/>
                </a:moveTo>
                <a:lnTo>
                  <a:pt x="2362200" y="3544369"/>
                </a:lnTo>
                <a:lnTo>
                  <a:pt x="2374900" y="3543159"/>
                </a:lnTo>
                <a:lnTo>
                  <a:pt x="2374900" y="65863"/>
                </a:lnTo>
                <a:lnTo>
                  <a:pt x="2362200" y="64653"/>
                </a:lnTo>
                <a:close/>
              </a:path>
              <a:path w="3733800" h="3609340">
                <a:moveTo>
                  <a:pt x="2349500" y="61089"/>
                </a:moveTo>
                <a:lnTo>
                  <a:pt x="2349500" y="3547933"/>
                </a:lnTo>
                <a:lnTo>
                  <a:pt x="2362200" y="3546756"/>
                </a:lnTo>
                <a:lnTo>
                  <a:pt x="2362200" y="62266"/>
                </a:lnTo>
                <a:lnTo>
                  <a:pt x="2349500" y="61089"/>
                </a:lnTo>
                <a:close/>
              </a:path>
              <a:path w="3733800" h="3609340">
                <a:moveTo>
                  <a:pt x="2336800" y="57621"/>
                </a:moveTo>
                <a:lnTo>
                  <a:pt x="2336800" y="3551401"/>
                </a:lnTo>
                <a:lnTo>
                  <a:pt x="2349500" y="3550256"/>
                </a:lnTo>
                <a:lnTo>
                  <a:pt x="2349500" y="58766"/>
                </a:lnTo>
                <a:lnTo>
                  <a:pt x="2336800" y="57621"/>
                </a:lnTo>
                <a:close/>
              </a:path>
              <a:path w="3733800" h="3609340">
                <a:moveTo>
                  <a:pt x="2324100" y="54250"/>
                </a:moveTo>
                <a:lnTo>
                  <a:pt x="2324100" y="3554772"/>
                </a:lnTo>
                <a:lnTo>
                  <a:pt x="2336800" y="3553659"/>
                </a:lnTo>
                <a:lnTo>
                  <a:pt x="2336800" y="55363"/>
                </a:lnTo>
                <a:lnTo>
                  <a:pt x="2324100" y="54250"/>
                </a:lnTo>
                <a:close/>
              </a:path>
              <a:path w="3733800" h="3609340">
                <a:moveTo>
                  <a:pt x="2311400" y="52057"/>
                </a:moveTo>
                <a:lnTo>
                  <a:pt x="2311400" y="3556965"/>
                </a:lnTo>
                <a:lnTo>
                  <a:pt x="2324100" y="3555874"/>
                </a:lnTo>
                <a:lnTo>
                  <a:pt x="2324100" y="53148"/>
                </a:lnTo>
                <a:lnTo>
                  <a:pt x="2311400" y="52057"/>
                </a:lnTo>
                <a:close/>
              </a:path>
              <a:path w="3733800" h="3609340">
                <a:moveTo>
                  <a:pt x="2298700" y="48848"/>
                </a:moveTo>
                <a:lnTo>
                  <a:pt x="2298700" y="3560174"/>
                </a:lnTo>
                <a:lnTo>
                  <a:pt x="2311400" y="3559115"/>
                </a:lnTo>
                <a:lnTo>
                  <a:pt x="2311400" y="49907"/>
                </a:lnTo>
                <a:lnTo>
                  <a:pt x="2298700" y="48848"/>
                </a:lnTo>
                <a:close/>
              </a:path>
              <a:path w="3733800" h="3609340">
                <a:moveTo>
                  <a:pt x="2286000" y="45738"/>
                </a:moveTo>
                <a:lnTo>
                  <a:pt x="2286000" y="3563284"/>
                </a:lnTo>
                <a:lnTo>
                  <a:pt x="2298700" y="3562258"/>
                </a:lnTo>
                <a:lnTo>
                  <a:pt x="2298700" y="46764"/>
                </a:lnTo>
                <a:lnTo>
                  <a:pt x="2286000" y="45738"/>
                </a:lnTo>
                <a:close/>
              </a:path>
              <a:path w="3733800" h="3609340">
                <a:moveTo>
                  <a:pt x="2273300" y="42726"/>
                </a:moveTo>
                <a:lnTo>
                  <a:pt x="2273300" y="3566296"/>
                </a:lnTo>
                <a:lnTo>
                  <a:pt x="2286000" y="3565303"/>
                </a:lnTo>
                <a:lnTo>
                  <a:pt x="2286000" y="43719"/>
                </a:lnTo>
                <a:lnTo>
                  <a:pt x="2273300" y="42726"/>
                </a:lnTo>
                <a:close/>
              </a:path>
              <a:path w="3733800" h="3609340">
                <a:moveTo>
                  <a:pt x="2260600" y="40773"/>
                </a:moveTo>
                <a:lnTo>
                  <a:pt x="2260600" y="3568249"/>
                </a:lnTo>
                <a:lnTo>
                  <a:pt x="2273300" y="3567278"/>
                </a:lnTo>
                <a:lnTo>
                  <a:pt x="2273300" y="41744"/>
                </a:lnTo>
                <a:lnTo>
                  <a:pt x="2260600" y="40773"/>
                </a:lnTo>
                <a:close/>
              </a:path>
              <a:path w="3733800" h="3609340">
                <a:moveTo>
                  <a:pt x="2247900" y="37926"/>
                </a:moveTo>
                <a:lnTo>
                  <a:pt x="2247900" y="3571096"/>
                </a:lnTo>
                <a:lnTo>
                  <a:pt x="2260600" y="3570158"/>
                </a:lnTo>
                <a:lnTo>
                  <a:pt x="2260600" y="38864"/>
                </a:lnTo>
                <a:lnTo>
                  <a:pt x="2247900" y="37926"/>
                </a:lnTo>
                <a:close/>
              </a:path>
              <a:path w="3733800" h="3609340">
                <a:moveTo>
                  <a:pt x="2235200" y="35179"/>
                </a:moveTo>
                <a:lnTo>
                  <a:pt x="2235200" y="3573843"/>
                </a:lnTo>
                <a:lnTo>
                  <a:pt x="2247900" y="3572938"/>
                </a:lnTo>
                <a:lnTo>
                  <a:pt x="2247900" y="36084"/>
                </a:lnTo>
                <a:lnTo>
                  <a:pt x="2235200" y="35179"/>
                </a:lnTo>
                <a:close/>
              </a:path>
              <a:path w="3733800" h="3609340">
                <a:moveTo>
                  <a:pt x="2222500" y="32532"/>
                </a:moveTo>
                <a:lnTo>
                  <a:pt x="2222500" y="3576490"/>
                </a:lnTo>
                <a:lnTo>
                  <a:pt x="2235200" y="3575619"/>
                </a:lnTo>
                <a:lnTo>
                  <a:pt x="2235200" y="33403"/>
                </a:lnTo>
                <a:lnTo>
                  <a:pt x="2222500" y="32532"/>
                </a:lnTo>
                <a:close/>
              </a:path>
              <a:path w="3733800" h="3609340">
                <a:moveTo>
                  <a:pt x="2209800" y="30822"/>
                </a:moveTo>
                <a:lnTo>
                  <a:pt x="2209800" y="3578200"/>
                </a:lnTo>
                <a:lnTo>
                  <a:pt x="2222500" y="3577351"/>
                </a:lnTo>
                <a:lnTo>
                  <a:pt x="2222500" y="31671"/>
                </a:lnTo>
                <a:lnTo>
                  <a:pt x="2209800" y="30822"/>
                </a:lnTo>
                <a:close/>
              </a:path>
              <a:path w="3733800" h="3609340">
                <a:moveTo>
                  <a:pt x="2197100" y="28342"/>
                </a:moveTo>
                <a:lnTo>
                  <a:pt x="2197100" y="3580680"/>
                </a:lnTo>
                <a:lnTo>
                  <a:pt x="2209800" y="3579864"/>
                </a:lnTo>
                <a:lnTo>
                  <a:pt x="2209800" y="29158"/>
                </a:lnTo>
                <a:lnTo>
                  <a:pt x="2197100" y="28342"/>
                </a:lnTo>
                <a:close/>
              </a:path>
              <a:path w="3733800" h="3609340">
                <a:moveTo>
                  <a:pt x="2184400" y="25963"/>
                </a:moveTo>
                <a:lnTo>
                  <a:pt x="2184400" y="3583059"/>
                </a:lnTo>
                <a:lnTo>
                  <a:pt x="2197100" y="3582277"/>
                </a:lnTo>
                <a:lnTo>
                  <a:pt x="2197100" y="26745"/>
                </a:lnTo>
                <a:lnTo>
                  <a:pt x="2184400" y="25963"/>
                </a:lnTo>
                <a:close/>
              </a:path>
              <a:path w="3733800" h="3609340">
                <a:moveTo>
                  <a:pt x="2171700" y="24434"/>
                </a:moveTo>
                <a:lnTo>
                  <a:pt x="2171700" y="3584588"/>
                </a:lnTo>
                <a:lnTo>
                  <a:pt x="2184400" y="3583829"/>
                </a:lnTo>
                <a:lnTo>
                  <a:pt x="2184400" y="25193"/>
                </a:lnTo>
                <a:lnTo>
                  <a:pt x="2171700" y="24434"/>
                </a:lnTo>
                <a:close/>
              </a:path>
              <a:path w="3733800" h="3609340">
                <a:moveTo>
                  <a:pt x="2159000" y="22224"/>
                </a:moveTo>
                <a:lnTo>
                  <a:pt x="2159000" y="3586798"/>
                </a:lnTo>
                <a:lnTo>
                  <a:pt x="2171700" y="3586073"/>
                </a:lnTo>
                <a:lnTo>
                  <a:pt x="2171700" y="22949"/>
                </a:lnTo>
                <a:lnTo>
                  <a:pt x="2159000" y="22224"/>
                </a:lnTo>
                <a:close/>
              </a:path>
              <a:path w="3733800" h="3609340">
                <a:moveTo>
                  <a:pt x="2146300" y="20116"/>
                </a:moveTo>
                <a:lnTo>
                  <a:pt x="2146300" y="3588906"/>
                </a:lnTo>
                <a:lnTo>
                  <a:pt x="2159000" y="3588215"/>
                </a:lnTo>
                <a:lnTo>
                  <a:pt x="2159000" y="20807"/>
                </a:lnTo>
                <a:lnTo>
                  <a:pt x="2146300" y="20116"/>
                </a:lnTo>
                <a:close/>
              </a:path>
              <a:path w="3733800" h="3609340">
                <a:moveTo>
                  <a:pt x="2133600" y="18768"/>
                </a:moveTo>
                <a:lnTo>
                  <a:pt x="2133600" y="3590254"/>
                </a:lnTo>
                <a:lnTo>
                  <a:pt x="2146300" y="3589586"/>
                </a:lnTo>
                <a:lnTo>
                  <a:pt x="2146300" y="19436"/>
                </a:lnTo>
                <a:lnTo>
                  <a:pt x="2133600" y="18768"/>
                </a:lnTo>
                <a:close/>
              </a:path>
              <a:path w="3733800" h="3609340">
                <a:moveTo>
                  <a:pt x="2120900" y="16831"/>
                </a:moveTo>
                <a:lnTo>
                  <a:pt x="2120900" y="3592191"/>
                </a:lnTo>
                <a:lnTo>
                  <a:pt x="2133600" y="3591557"/>
                </a:lnTo>
                <a:lnTo>
                  <a:pt x="2133600" y="17465"/>
                </a:lnTo>
                <a:lnTo>
                  <a:pt x="2120900" y="16831"/>
                </a:lnTo>
                <a:close/>
              </a:path>
              <a:path w="3733800" h="3609340">
                <a:moveTo>
                  <a:pt x="2108200" y="14998"/>
                </a:moveTo>
                <a:lnTo>
                  <a:pt x="2108200" y="3594024"/>
                </a:lnTo>
                <a:lnTo>
                  <a:pt x="2120900" y="3593425"/>
                </a:lnTo>
                <a:lnTo>
                  <a:pt x="2120900" y="15597"/>
                </a:lnTo>
                <a:lnTo>
                  <a:pt x="2108200" y="14998"/>
                </a:lnTo>
                <a:close/>
              </a:path>
              <a:path w="3733800" h="3609340">
                <a:moveTo>
                  <a:pt x="2095500" y="13833"/>
                </a:moveTo>
                <a:lnTo>
                  <a:pt x="2095500" y="3595189"/>
                </a:lnTo>
                <a:lnTo>
                  <a:pt x="2108200" y="3594613"/>
                </a:lnTo>
                <a:lnTo>
                  <a:pt x="2108200" y="14409"/>
                </a:lnTo>
                <a:lnTo>
                  <a:pt x="2095500" y="13833"/>
                </a:lnTo>
                <a:close/>
              </a:path>
              <a:path w="3733800" h="3609340">
                <a:moveTo>
                  <a:pt x="2082800" y="12172"/>
                </a:moveTo>
                <a:lnTo>
                  <a:pt x="2082800" y="3596850"/>
                </a:lnTo>
                <a:lnTo>
                  <a:pt x="2095500" y="3596308"/>
                </a:lnTo>
                <a:lnTo>
                  <a:pt x="2095500" y="12714"/>
                </a:lnTo>
                <a:lnTo>
                  <a:pt x="2082800" y="12172"/>
                </a:lnTo>
                <a:close/>
              </a:path>
              <a:path w="3733800" h="3609340">
                <a:moveTo>
                  <a:pt x="2070100" y="10615"/>
                </a:moveTo>
                <a:lnTo>
                  <a:pt x="2070100" y="3598407"/>
                </a:lnTo>
                <a:lnTo>
                  <a:pt x="2082800" y="3597899"/>
                </a:lnTo>
                <a:lnTo>
                  <a:pt x="2082800" y="11123"/>
                </a:lnTo>
                <a:lnTo>
                  <a:pt x="2070100" y="10615"/>
                </a:lnTo>
                <a:close/>
              </a:path>
              <a:path w="3733800" h="3609340">
                <a:moveTo>
                  <a:pt x="2057400" y="9636"/>
                </a:moveTo>
                <a:lnTo>
                  <a:pt x="2057400" y="3599386"/>
                </a:lnTo>
                <a:lnTo>
                  <a:pt x="2070100" y="3598902"/>
                </a:lnTo>
                <a:lnTo>
                  <a:pt x="2070100" y="10120"/>
                </a:lnTo>
                <a:lnTo>
                  <a:pt x="2057400" y="9636"/>
                </a:lnTo>
                <a:close/>
              </a:path>
              <a:path w="3733800" h="3609340">
                <a:moveTo>
                  <a:pt x="2044700" y="8254"/>
                </a:moveTo>
                <a:lnTo>
                  <a:pt x="2044700" y="3600768"/>
                </a:lnTo>
                <a:lnTo>
                  <a:pt x="2057400" y="3600319"/>
                </a:lnTo>
                <a:lnTo>
                  <a:pt x="2057400" y="8703"/>
                </a:lnTo>
                <a:lnTo>
                  <a:pt x="2044700" y="8254"/>
                </a:lnTo>
                <a:close/>
              </a:path>
              <a:path w="3733800" h="3609340">
                <a:moveTo>
                  <a:pt x="2032000" y="6977"/>
                </a:moveTo>
                <a:lnTo>
                  <a:pt x="2032000" y="3602045"/>
                </a:lnTo>
                <a:lnTo>
                  <a:pt x="2044700" y="3601631"/>
                </a:lnTo>
                <a:lnTo>
                  <a:pt x="2044700" y="7391"/>
                </a:lnTo>
                <a:lnTo>
                  <a:pt x="2032000" y="6977"/>
                </a:lnTo>
                <a:close/>
              </a:path>
              <a:path w="3733800" h="3609340">
                <a:moveTo>
                  <a:pt x="2019300" y="6185"/>
                </a:moveTo>
                <a:lnTo>
                  <a:pt x="2019300" y="3602837"/>
                </a:lnTo>
                <a:lnTo>
                  <a:pt x="2032000" y="3602447"/>
                </a:lnTo>
                <a:lnTo>
                  <a:pt x="2032000" y="6575"/>
                </a:lnTo>
                <a:lnTo>
                  <a:pt x="2019300" y="6185"/>
                </a:lnTo>
                <a:close/>
              </a:path>
              <a:path w="3733800" h="3609340">
                <a:moveTo>
                  <a:pt x="2006600" y="5085"/>
                </a:moveTo>
                <a:lnTo>
                  <a:pt x="2006600" y="3603937"/>
                </a:lnTo>
                <a:lnTo>
                  <a:pt x="2019300" y="3603582"/>
                </a:lnTo>
                <a:lnTo>
                  <a:pt x="2019300" y="5440"/>
                </a:lnTo>
                <a:lnTo>
                  <a:pt x="2006600" y="5085"/>
                </a:lnTo>
                <a:close/>
              </a:path>
              <a:path w="3733800" h="3609340">
                <a:moveTo>
                  <a:pt x="1993900" y="4091"/>
                </a:moveTo>
                <a:lnTo>
                  <a:pt x="1993900" y="3604931"/>
                </a:lnTo>
                <a:lnTo>
                  <a:pt x="2006600" y="3604612"/>
                </a:lnTo>
                <a:lnTo>
                  <a:pt x="2006600" y="4410"/>
                </a:lnTo>
                <a:lnTo>
                  <a:pt x="1993900" y="4091"/>
                </a:lnTo>
                <a:close/>
              </a:path>
              <a:path w="3733800" h="3609340">
                <a:moveTo>
                  <a:pt x="1981200" y="3488"/>
                </a:moveTo>
                <a:lnTo>
                  <a:pt x="1981200" y="3605534"/>
                </a:lnTo>
                <a:lnTo>
                  <a:pt x="1993900" y="3605239"/>
                </a:lnTo>
                <a:lnTo>
                  <a:pt x="1993900" y="3783"/>
                </a:lnTo>
                <a:lnTo>
                  <a:pt x="1981200" y="3488"/>
                </a:lnTo>
                <a:close/>
              </a:path>
              <a:path w="3733800" h="3609340">
                <a:moveTo>
                  <a:pt x="1968500" y="2672"/>
                </a:moveTo>
                <a:lnTo>
                  <a:pt x="1968500" y="3606350"/>
                </a:lnTo>
                <a:lnTo>
                  <a:pt x="1981200" y="3606090"/>
                </a:lnTo>
                <a:lnTo>
                  <a:pt x="1981200" y="2932"/>
                </a:lnTo>
                <a:lnTo>
                  <a:pt x="1968500" y="2672"/>
                </a:lnTo>
                <a:close/>
              </a:path>
              <a:path w="3733800" h="3609340">
                <a:moveTo>
                  <a:pt x="1955800" y="2188"/>
                </a:moveTo>
                <a:lnTo>
                  <a:pt x="1955800" y="3606834"/>
                </a:lnTo>
                <a:lnTo>
                  <a:pt x="1968500" y="3606598"/>
                </a:lnTo>
                <a:lnTo>
                  <a:pt x="1968500" y="2424"/>
                </a:lnTo>
                <a:lnTo>
                  <a:pt x="1955800" y="2188"/>
                </a:lnTo>
                <a:close/>
              </a:path>
              <a:path w="3733800" h="3609340">
                <a:moveTo>
                  <a:pt x="1943100" y="1551"/>
                </a:moveTo>
                <a:lnTo>
                  <a:pt x="1943100" y="3607471"/>
                </a:lnTo>
                <a:lnTo>
                  <a:pt x="1955800" y="3607270"/>
                </a:lnTo>
                <a:lnTo>
                  <a:pt x="1955800" y="1752"/>
                </a:lnTo>
                <a:lnTo>
                  <a:pt x="1943100" y="1551"/>
                </a:lnTo>
                <a:close/>
              </a:path>
              <a:path w="3733800" h="3609340">
                <a:moveTo>
                  <a:pt x="1930400" y="1023"/>
                </a:moveTo>
                <a:lnTo>
                  <a:pt x="1930400" y="3607999"/>
                </a:lnTo>
                <a:lnTo>
                  <a:pt x="1943100" y="3607835"/>
                </a:lnTo>
                <a:lnTo>
                  <a:pt x="1943100" y="1187"/>
                </a:lnTo>
                <a:lnTo>
                  <a:pt x="1930400" y="1023"/>
                </a:lnTo>
                <a:close/>
              </a:path>
              <a:path w="3733800" h="3609340">
                <a:moveTo>
                  <a:pt x="1917700" y="731"/>
                </a:moveTo>
                <a:lnTo>
                  <a:pt x="1917700" y="3608291"/>
                </a:lnTo>
                <a:lnTo>
                  <a:pt x="1930400" y="3608151"/>
                </a:lnTo>
                <a:lnTo>
                  <a:pt x="1930400" y="871"/>
                </a:lnTo>
                <a:lnTo>
                  <a:pt x="1917700" y="731"/>
                </a:lnTo>
                <a:close/>
              </a:path>
              <a:path w="3733800" h="3609340">
                <a:moveTo>
                  <a:pt x="1905000" y="384"/>
                </a:moveTo>
                <a:lnTo>
                  <a:pt x="1905000" y="3608638"/>
                </a:lnTo>
                <a:lnTo>
                  <a:pt x="1917700" y="3608534"/>
                </a:lnTo>
                <a:lnTo>
                  <a:pt x="1917700" y="488"/>
                </a:lnTo>
                <a:lnTo>
                  <a:pt x="1905000" y="384"/>
                </a:lnTo>
                <a:close/>
              </a:path>
              <a:path w="3733800" h="3609340">
                <a:moveTo>
                  <a:pt x="1892300" y="213"/>
                </a:moveTo>
                <a:lnTo>
                  <a:pt x="1892300" y="3608809"/>
                </a:lnTo>
                <a:lnTo>
                  <a:pt x="1905000" y="3608729"/>
                </a:lnTo>
                <a:lnTo>
                  <a:pt x="1905000" y="293"/>
                </a:lnTo>
                <a:lnTo>
                  <a:pt x="1892300" y="213"/>
                </a:lnTo>
                <a:close/>
              </a:path>
              <a:path w="3733800" h="3609340">
                <a:moveTo>
                  <a:pt x="1879600" y="48"/>
                </a:moveTo>
                <a:lnTo>
                  <a:pt x="1879600" y="3608974"/>
                </a:lnTo>
                <a:lnTo>
                  <a:pt x="1892300" y="3608931"/>
                </a:lnTo>
                <a:lnTo>
                  <a:pt x="1892300" y="91"/>
                </a:lnTo>
                <a:lnTo>
                  <a:pt x="1879600" y="48"/>
                </a:lnTo>
                <a:close/>
              </a:path>
              <a:path w="3733800" h="3609340">
                <a:moveTo>
                  <a:pt x="1854200" y="18"/>
                </a:moveTo>
                <a:lnTo>
                  <a:pt x="1854200" y="3609004"/>
                </a:lnTo>
                <a:lnTo>
                  <a:pt x="1866900" y="3609023"/>
                </a:lnTo>
                <a:lnTo>
                  <a:pt x="1879600" y="3609023"/>
                </a:lnTo>
                <a:lnTo>
                  <a:pt x="1879600" y="0"/>
                </a:lnTo>
                <a:lnTo>
                  <a:pt x="1866900" y="0"/>
                </a:lnTo>
                <a:lnTo>
                  <a:pt x="1854200" y="18"/>
                </a:lnTo>
                <a:close/>
              </a:path>
              <a:path w="3733800" h="3609340">
                <a:moveTo>
                  <a:pt x="1841500" y="146"/>
                </a:moveTo>
                <a:lnTo>
                  <a:pt x="1841500" y="3608876"/>
                </a:lnTo>
                <a:lnTo>
                  <a:pt x="1854200" y="3608931"/>
                </a:lnTo>
                <a:lnTo>
                  <a:pt x="1854200" y="91"/>
                </a:lnTo>
                <a:lnTo>
                  <a:pt x="1841500" y="146"/>
                </a:lnTo>
                <a:close/>
              </a:path>
              <a:path w="3733800" h="3609340">
                <a:moveTo>
                  <a:pt x="1828800" y="293"/>
                </a:moveTo>
                <a:lnTo>
                  <a:pt x="1828800" y="3608729"/>
                </a:lnTo>
                <a:lnTo>
                  <a:pt x="1841500" y="3608809"/>
                </a:lnTo>
                <a:lnTo>
                  <a:pt x="1841500" y="213"/>
                </a:lnTo>
                <a:lnTo>
                  <a:pt x="1828800" y="293"/>
                </a:lnTo>
                <a:close/>
              </a:path>
              <a:path w="3733800" h="3609340">
                <a:moveTo>
                  <a:pt x="1816100" y="603"/>
                </a:moveTo>
                <a:lnTo>
                  <a:pt x="1816100" y="3608419"/>
                </a:lnTo>
                <a:lnTo>
                  <a:pt x="1828800" y="3608534"/>
                </a:lnTo>
                <a:lnTo>
                  <a:pt x="1828800" y="488"/>
                </a:lnTo>
                <a:lnTo>
                  <a:pt x="1816100" y="603"/>
                </a:lnTo>
                <a:close/>
              </a:path>
              <a:path w="3733800" h="3609340">
                <a:moveTo>
                  <a:pt x="1803400" y="1023"/>
                </a:moveTo>
                <a:lnTo>
                  <a:pt x="1803400" y="3607999"/>
                </a:lnTo>
                <a:lnTo>
                  <a:pt x="1816100" y="3608151"/>
                </a:lnTo>
                <a:lnTo>
                  <a:pt x="1816100" y="871"/>
                </a:lnTo>
                <a:lnTo>
                  <a:pt x="1803400" y="1023"/>
                </a:lnTo>
                <a:close/>
              </a:path>
              <a:path w="3733800" h="3609340">
                <a:moveTo>
                  <a:pt x="1790700" y="1363"/>
                </a:moveTo>
                <a:lnTo>
                  <a:pt x="1790700" y="3607659"/>
                </a:lnTo>
                <a:lnTo>
                  <a:pt x="1803400" y="3607835"/>
                </a:lnTo>
                <a:lnTo>
                  <a:pt x="1803400" y="1187"/>
                </a:lnTo>
                <a:lnTo>
                  <a:pt x="1790700" y="1363"/>
                </a:lnTo>
                <a:close/>
              </a:path>
              <a:path w="3733800" h="3609340">
                <a:moveTo>
                  <a:pt x="1778000" y="1964"/>
                </a:moveTo>
                <a:lnTo>
                  <a:pt x="1778000" y="3607058"/>
                </a:lnTo>
                <a:lnTo>
                  <a:pt x="1790700" y="3607270"/>
                </a:lnTo>
                <a:lnTo>
                  <a:pt x="1790700" y="1752"/>
                </a:lnTo>
                <a:lnTo>
                  <a:pt x="1778000" y="1964"/>
                </a:lnTo>
                <a:close/>
              </a:path>
              <a:path w="3733800" h="3609340">
                <a:moveTo>
                  <a:pt x="1765300" y="2424"/>
                </a:moveTo>
                <a:lnTo>
                  <a:pt x="1765300" y="3606598"/>
                </a:lnTo>
                <a:lnTo>
                  <a:pt x="1778000" y="3606834"/>
                </a:lnTo>
                <a:lnTo>
                  <a:pt x="1778000" y="2188"/>
                </a:lnTo>
                <a:lnTo>
                  <a:pt x="1765300" y="2424"/>
                </a:lnTo>
                <a:close/>
              </a:path>
              <a:path w="3733800" h="3609340">
                <a:moveTo>
                  <a:pt x="1752600" y="3204"/>
                </a:moveTo>
                <a:lnTo>
                  <a:pt x="1752600" y="3605818"/>
                </a:lnTo>
                <a:lnTo>
                  <a:pt x="1765300" y="3606090"/>
                </a:lnTo>
                <a:lnTo>
                  <a:pt x="1765300" y="2932"/>
                </a:lnTo>
                <a:lnTo>
                  <a:pt x="1752600" y="3204"/>
                </a:lnTo>
                <a:close/>
              </a:path>
              <a:path w="3733800" h="3609340">
                <a:moveTo>
                  <a:pt x="1739900" y="4091"/>
                </a:moveTo>
                <a:lnTo>
                  <a:pt x="1739900" y="3604931"/>
                </a:lnTo>
                <a:lnTo>
                  <a:pt x="1752600" y="3605239"/>
                </a:lnTo>
                <a:lnTo>
                  <a:pt x="1752600" y="3783"/>
                </a:lnTo>
                <a:lnTo>
                  <a:pt x="1739900" y="4091"/>
                </a:lnTo>
                <a:close/>
              </a:path>
              <a:path w="3733800" h="3609340">
                <a:moveTo>
                  <a:pt x="1727200" y="4742"/>
                </a:moveTo>
                <a:lnTo>
                  <a:pt x="1727200" y="3604280"/>
                </a:lnTo>
                <a:lnTo>
                  <a:pt x="1739900" y="3604612"/>
                </a:lnTo>
                <a:lnTo>
                  <a:pt x="1739900" y="4410"/>
                </a:lnTo>
                <a:lnTo>
                  <a:pt x="1727200" y="4742"/>
                </a:lnTo>
                <a:close/>
              </a:path>
              <a:path w="3733800" h="3609340">
                <a:moveTo>
                  <a:pt x="1714500" y="5806"/>
                </a:moveTo>
                <a:lnTo>
                  <a:pt x="1714500" y="3603216"/>
                </a:lnTo>
                <a:lnTo>
                  <a:pt x="1727200" y="3603582"/>
                </a:lnTo>
                <a:lnTo>
                  <a:pt x="1727200" y="5440"/>
                </a:lnTo>
                <a:lnTo>
                  <a:pt x="1714500" y="5806"/>
                </a:lnTo>
                <a:close/>
              </a:path>
              <a:path w="3733800" h="3609340">
                <a:moveTo>
                  <a:pt x="1701800" y="6575"/>
                </a:moveTo>
                <a:lnTo>
                  <a:pt x="1701800" y="3602447"/>
                </a:lnTo>
                <a:lnTo>
                  <a:pt x="1714500" y="3602837"/>
                </a:lnTo>
                <a:lnTo>
                  <a:pt x="1714500" y="6185"/>
                </a:lnTo>
                <a:lnTo>
                  <a:pt x="1701800" y="6575"/>
                </a:lnTo>
                <a:close/>
              </a:path>
              <a:path w="3733800" h="3609340">
                <a:moveTo>
                  <a:pt x="1689100" y="7817"/>
                </a:moveTo>
                <a:lnTo>
                  <a:pt x="1689100" y="3601205"/>
                </a:lnTo>
                <a:lnTo>
                  <a:pt x="1701800" y="3601631"/>
                </a:lnTo>
                <a:lnTo>
                  <a:pt x="1701800" y="7391"/>
                </a:lnTo>
                <a:lnTo>
                  <a:pt x="1689100" y="7817"/>
                </a:lnTo>
                <a:close/>
              </a:path>
              <a:path w="3733800" h="3609340">
                <a:moveTo>
                  <a:pt x="1676400" y="9164"/>
                </a:moveTo>
                <a:lnTo>
                  <a:pt x="1676400" y="3599858"/>
                </a:lnTo>
                <a:lnTo>
                  <a:pt x="1689100" y="3600319"/>
                </a:lnTo>
                <a:lnTo>
                  <a:pt x="1689100" y="8703"/>
                </a:lnTo>
                <a:lnTo>
                  <a:pt x="1676400" y="9164"/>
                </a:lnTo>
                <a:close/>
              </a:path>
              <a:path w="3733800" h="3609340">
                <a:moveTo>
                  <a:pt x="1663700" y="10120"/>
                </a:moveTo>
                <a:lnTo>
                  <a:pt x="1663700" y="3598902"/>
                </a:lnTo>
                <a:lnTo>
                  <a:pt x="1676400" y="3599386"/>
                </a:lnTo>
                <a:lnTo>
                  <a:pt x="1676400" y="9636"/>
                </a:lnTo>
                <a:lnTo>
                  <a:pt x="1663700" y="10120"/>
                </a:lnTo>
                <a:close/>
              </a:path>
              <a:path w="3733800" h="3609340">
                <a:moveTo>
                  <a:pt x="1651000" y="11642"/>
                </a:moveTo>
                <a:lnTo>
                  <a:pt x="1651000" y="3597380"/>
                </a:lnTo>
                <a:lnTo>
                  <a:pt x="1663700" y="3597899"/>
                </a:lnTo>
                <a:lnTo>
                  <a:pt x="1663700" y="11123"/>
                </a:lnTo>
                <a:lnTo>
                  <a:pt x="1651000" y="11642"/>
                </a:lnTo>
                <a:close/>
              </a:path>
              <a:path w="3733800" h="3609340">
                <a:moveTo>
                  <a:pt x="1638300" y="13268"/>
                </a:moveTo>
                <a:lnTo>
                  <a:pt x="1638300" y="3595754"/>
                </a:lnTo>
                <a:lnTo>
                  <a:pt x="1651000" y="3596308"/>
                </a:lnTo>
                <a:lnTo>
                  <a:pt x="1651000" y="12714"/>
                </a:lnTo>
                <a:lnTo>
                  <a:pt x="1638300" y="13268"/>
                </a:lnTo>
                <a:close/>
              </a:path>
              <a:path w="3733800" h="3609340">
                <a:moveTo>
                  <a:pt x="1625600" y="14409"/>
                </a:moveTo>
                <a:lnTo>
                  <a:pt x="1625600" y="3594613"/>
                </a:lnTo>
                <a:lnTo>
                  <a:pt x="1638300" y="3595189"/>
                </a:lnTo>
                <a:lnTo>
                  <a:pt x="1638300" y="13833"/>
                </a:lnTo>
                <a:lnTo>
                  <a:pt x="1625600" y="14409"/>
                </a:lnTo>
                <a:close/>
              </a:path>
              <a:path w="3733800" h="3609340">
                <a:moveTo>
                  <a:pt x="1612900" y="16208"/>
                </a:moveTo>
                <a:lnTo>
                  <a:pt x="1612900" y="3592814"/>
                </a:lnTo>
                <a:lnTo>
                  <a:pt x="1625600" y="3593425"/>
                </a:lnTo>
                <a:lnTo>
                  <a:pt x="1625600" y="15597"/>
                </a:lnTo>
                <a:lnTo>
                  <a:pt x="1612900" y="16208"/>
                </a:lnTo>
                <a:close/>
              </a:path>
              <a:path w="3733800" h="3609340">
                <a:moveTo>
                  <a:pt x="1600200" y="18111"/>
                </a:moveTo>
                <a:lnTo>
                  <a:pt x="1600200" y="3590911"/>
                </a:lnTo>
                <a:lnTo>
                  <a:pt x="1612900" y="3591557"/>
                </a:lnTo>
                <a:lnTo>
                  <a:pt x="1612900" y="17465"/>
                </a:lnTo>
                <a:lnTo>
                  <a:pt x="1600200" y="18111"/>
                </a:lnTo>
                <a:close/>
              </a:path>
              <a:path w="3733800" h="3609340">
                <a:moveTo>
                  <a:pt x="1587500" y="19436"/>
                </a:moveTo>
                <a:lnTo>
                  <a:pt x="1587500" y="3589586"/>
                </a:lnTo>
                <a:lnTo>
                  <a:pt x="1600200" y="3590254"/>
                </a:lnTo>
                <a:lnTo>
                  <a:pt x="1600200" y="18768"/>
                </a:lnTo>
                <a:lnTo>
                  <a:pt x="1587500" y="19436"/>
                </a:lnTo>
                <a:close/>
              </a:path>
              <a:path w="3733800" h="3609340">
                <a:moveTo>
                  <a:pt x="1574800" y="21510"/>
                </a:moveTo>
                <a:lnTo>
                  <a:pt x="1574800" y="3587512"/>
                </a:lnTo>
                <a:lnTo>
                  <a:pt x="1587500" y="3588215"/>
                </a:lnTo>
                <a:lnTo>
                  <a:pt x="1587500" y="20807"/>
                </a:lnTo>
                <a:lnTo>
                  <a:pt x="1574800" y="21510"/>
                </a:lnTo>
                <a:close/>
              </a:path>
              <a:path w="3733800" h="3609340">
                <a:moveTo>
                  <a:pt x="1562100" y="23686"/>
                </a:moveTo>
                <a:lnTo>
                  <a:pt x="1562100" y="3585336"/>
                </a:lnTo>
                <a:lnTo>
                  <a:pt x="1574800" y="3586073"/>
                </a:lnTo>
                <a:lnTo>
                  <a:pt x="1574800" y="22949"/>
                </a:lnTo>
                <a:lnTo>
                  <a:pt x="1562100" y="23686"/>
                </a:lnTo>
                <a:close/>
              </a:path>
              <a:path w="3733800" h="3609340">
                <a:moveTo>
                  <a:pt x="1549400" y="25193"/>
                </a:moveTo>
                <a:lnTo>
                  <a:pt x="1549400" y="3583829"/>
                </a:lnTo>
                <a:lnTo>
                  <a:pt x="1562100" y="3584588"/>
                </a:lnTo>
                <a:lnTo>
                  <a:pt x="1562100" y="24434"/>
                </a:lnTo>
                <a:lnTo>
                  <a:pt x="1549400" y="25193"/>
                </a:lnTo>
                <a:close/>
              </a:path>
              <a:path w="3733800" h="3609340">
                <a:moveTo>
                  <a:pt x="1536700" y="27538"/>
                </a:moveTo>
                <a:lnTo>
                  <a:pt x="1536700" y="3581484"/>
                </a:lnTo>
                <a:lnTo>
                  <a:pt x="1549400" y="3582277"/>
                </a:lnTo>
                <a:lnTo>
                  <a:pt x="1549400" y="26745"/>
                </a:lnTo>
                <a:lnTo>
                  <a:pt x="1536700" y="27538"/>
                </a:lnTo>
                <a:close/>
              </a:path>
              <a:path w="3733800" h="3609340">
                <a:moveTo>
                  <a:pt x="1524000" y="29984"/>
                </a:moveTo>
                <a:lnTo>
                  <a:pt x="1524000" y="3579038"/>
                </a:lnTo>
                <a:lnTo>
                  <a:pt x="1536700" y="3579864"/>
                </a:lnTo>
                <a:lnTo>
                  <a:pt x="1536700" y="29158"/>
                </a:lnTo>
                <a:lnTo>
                  <a:pt x="1524000" y="29984"/>
                </a:lnTo>
                <a:close/>
              </a:path>
              <a:path w="3733800" h="3609340">
                <a:moveTo>
                  <a:pt x="1511300" y="32532"/>
                </a:moveTo>
                <a:lnTo>
                  <a:pt x="1511300" y="3576490"/>
                </a:lnTo>
                <a:lnTo>
                  <a:pt x="1524000" y="3577351"/>
                </a:lnTo>
                <a:lnTo>
                  <a:pt x="1524000" y="31671"/>
                </a:lnTo>
                <a:lnTo>
                  <a:pt x="1511300" y="32532"/>
                </a:lnTo>
                <a:close/>
              </a:path>
              <a:path w="3733800" h="3609340">
                <a:moveTo>
                  <a:pt x="1498600" y="34285"/>
                </a:moveTo>
                <a:lnTo>
                  <a:pt x="1498600" y="3574737"/>
                </a:lnTo>
                <a:lnTo>
                  <a:pt x="1511300" y="3575619"/>
                </a:lnTo>
                <a:lnTo>
                  <a:pt x="1511300" y="33403"/>
                </a:lnTo>
                <a:lnTo>
                  <a:pt x="1498600" y="34285"/>
                </a:lnTo>
                <a:close/>
              </a:path>
              <a:path w="3733800" h="3609340">
                <a:moveTo>
                  <a:pt x="1485900" y="37000"/>
                </a:moveTo>
                <a:lnTo>
                  <a:pt x="1485900" y="3572023"/>
                </a:lnTo>
                <a:lnTo>
                  <a:pt x="1498600" y="3572938"/>
                </a:lnTo>
                <a:lnTo>
                  <a:pt x="1498600" y="36084"/>
                </a:lnTo>
                <a:lnTo>
                  <a:pt x="1485900" y="37000"/>
                </a:lnTo>
                <a:close/>
              </a:path>
              <a:path w="3733800" h="3609340">
                <a:moveTo>
                  <a:pt x="1473200" y="39813"/>
                </a:moveTo>
                <a:lnTo>
                  <a:pt x="1473200" y="3569209"/>
                </a:lnTo>
                <a:lnTo>
                  <a:pt x="1485900" y="3570158"/>
                </a:lnTo>
                <a:lnTo>
                  <a:pt x="1485900" y="38864"/>
                </a:lnTo>
                <a:lnTo>
                  <a:pt x="1473200" y="39813"/>
                </a:lnTo>
                <a:close/>
              </a:path>
              <a:path w="3733800" h="3609340">
                <a:moveTo>
                  <a:pt x="1460500" y="41744"/>
                </a:moveTo>
                <a:lnTo>
                  <a:pt x="1460500" y="3567278"/>
                </a:lnTo>
                <a:lnTo>
                  <a:pt x="1473200" y="3568249"/>
                </a:lnTo>
                <a:lnTo>
                  <a:pt x="1473200" y="40773"/>
                </a:lnTo>
                <a:lnTo>
                  <a:pt x="1460500" y="41744"/>
                </a:lnTo>
                <a:close/>
              </a:path>
              <a:path w="3733800" h="3609340">
                <a:moveTo>
                  <a:pt x="1447800" y="44723"/>
                </a:moveTo>
                <a:lnTo>
                  <a:pt x="1447800" y="3564299"/>
                </a:lnTo>
                <a:lnTo>
                  <a:pt x="1460500" y="3565303"/>
                </a:lnTo>
                <a:lnTo>
                  <a:pt x="1460500" y="43719"/>
                </a:lnTo>
                <a:lnTo>
                  <a:pt x="1447800" y="44723"/>
                </a:lnTo>
                <a:close/>
              </a:path>
              <a:path w="3733800" h="3609340">
                <a:moveTo>
                  <a:pt x="1435100" y="47801"/>
                </a:moveTo>
                <a:lnTo>
                  <a:pt x="1435100" y="3561221"/>
                </a:lnTo>
                <a:lnTo>
                  <a:pt x="1447800" y="3562258"/>
                </a:lnTo>
                <a:lnTo>
                  <a:pt x="1447800" y="46764"/>
                </a:lnTo>
                <a:lnTo>
                  <a:pt x="1435100" y="47801"/>
                </a:lnTo>
                <a:close/>
              </a:path>
              <a:path w="3733800" h="3609340">
                <a:moveTo>
                  <a:pt x="1422400" y="50976"/>
                </a:moveTo>
                <a:lnTo>
                  <a:pt x="1422400" y="3558046"/>
                </a:lnTo>
                <a:lnTo>
                  <a:pt x="1435100" y="3559115"/>
                </a:lnTo>
                <a:lnTo>
                  <a:pt x="1435100" y="49907"/>
                </a:lnTo>
                <a:lnTo>
                  <a:pt x="1422400" y="50976"/>
                </a:lnTo>
                <a:close/>
              </a:path>
              <a:path w="3733800" h="3609340">
                <a:moveTo>
                  <a:pt x="1409700" y="54250"/>
                </a:moveTo>
                <a:lnTo>
                  <a:pt x="1409700" y="3554772"/>
                </a:lnTo>
                <a:lnTo>
                  <a:pt x="1422400" y="3555874"/>
                </a:lnTo>
                <a:lnTo>
                  <a:pt x="1422400" y="53148"/>
                </a:lnTo>
                <a:lnTo>
                  <a:pt x="1409700" y="54250"/>
                </a:lnTo>
                <a:close/>
              </a:path>
              <a:path w="3733800" h="3609340">
                <a:moveTo>
                  <a:pt x="1397000" y="56486"/>
                </a:moveTo>
                <a:lnTo>
                  <a:pt x="1397000" y="3552536"/>
                </a:lnTo>
                <a:lnTo>
                  <a:pt x="1409700" y="3553659"/>
                </a:lnTo>
                <a:lnTo>
                  <a:pt x="1409700" y="55363"/>
                </a:lnTo>
                <a:lnTo>
                  <a:pt x="1397000" y="56486"/>
                </a:lnTo>
                <a:close/>
              </a:path>
              <a:path w="3733800" h="3609340">
                <a:moveTo>
                  <a:pt x="1384300" y="59922"/>
                </a:moveTo>
                <a:lnTo>
                  <a:pt x="1384300" y="3549100"/>
                </a:lnTo>
                <a:lnTo>
                  <a:pt x="1397000" y="3550256"/>
                </a:lnTo>
                <a:lnTo>
                  <a:pt x="1397000" y="58766"/>
                </a:lnTo>
                <a:lnTo>
                  <a:pt x="1384300" y="59922"/>
                </a:lnTo>
                <a:close/>
              </a:path>
              <a:path w="3733800" h="3609340">
                <a:moveTo>
                  <a:pt x="1371600" y="63454"/>
                </a:moveTo>
                <a:lnTo>
                  <a:pt x="1371600" y="3545568"/>
                </a:lnTo>
                <a:lnTo>
                  <a:pt x="1384300" y="3546756"/>
                </a:lnTo>
                <a:lnTo>
                  <a:pt x="1384300" y="62266"/>
                </a:lnTo>
                <a:lnTo>
                  <a:pt x="1371600" y="63454"/>
                </a:lnTo>
                <a:close/>
              </a:path>
              <a:path w="3733800" h="3609340">
                <a:moveTo>
                  <a:pt x="1358900" y="67083"/>
                </a:moveTo>
                <a:lnTo>
                  <a:pt x="1358900" y="3541939"/>
                </a:lnTo>
                <a:lnTo>
                  <a:pt x="1371600" y="3543159"/>
                </a:lnTo>
                <a:lnTo>
                  <a:pt x="1371600" y="65863"/>
                </a:lnTo>
                <a:lnTo>
                  <a:pt x="1358900" y="67083"/>
                </a:lnTo>
                <a:close/>
              </a:path>
              <a:path w="3733800" h="3609340">
                <a:moveTo>
                  <a:pt x="1346200" y="69555"/>
                </a:moveTo>
                <a:lnTo>
                  <a:pt x="1346200" y="3539467"/>
                </a:lnTo>
                <a:lnTo>
                  <a:pt x="1358900" y="3540708"/>
                </a:lnTo>
                <a:lnTo>
                  <a:pt x="1358900" y="68314"/>
                </a:lnTo>
                <a:lnTo>
                  <a:pt x="1346200" y="69555"/>
                </a:lnTo>
                <a:close/>
              </a:path>
              <a:path w="3733800" h="3609340">
                <a:moveTo>
                  <a:pt x="1333500" y="73343"/>
                </a:moveTo>
                <a:lnTo>
                  <a:pt x="1333500" y="3535679"/>
                </a:lnTo>
                <a:lnTo>
                  <a:pt x="1346200" y="3536952"/>
                </a:lnTo>
                <a:lnTo>
                  <a:pt x="1346200" y="72070"/>
                </a:lnTo>
                <a:lnTo>
                  <a:pt x="1333500" y="73343"/>
                </a:lnTo>
                <a:close/>
              </a:path>
              <a:path w="3733800" h="3609340">
                <a:moveTo>
                  <a:pt x="1320800" y="77227"/>
                </a:moveTo>
                <a:lnTo>
                  <a:pt x="1320800" y="3531795"/>
                </a:lnTo>
                <a:lnTo>
                  <a:pt x="1333500" y="3533100"/>
                </a:lnTo>
                <a:lnTo>
                  <a:pt x="1333500" y="75922"/>
                </a:lnTo>
                <a:lnTo>
                  <a:pt x="1320800" y="77227"/>
                </a:lnTo>
                <a:close/>
              </a:path>
              <a:path w="3733800" h="3609340">
                <a:moveTo>
                  <a:pt x="1308100" y="81205"/>
                </a:moveTo>
                <a:lnTo>
                  <a:pt x="1308100" y="3527817"/>
                </a:lnTo>
                <a:lnTo>
                  <a:pt x="1320800" y="3529154"/>
                </a:lnTo>
                <a:lnTo>
                  <a:pt x="1320800" y="79868"/>
                </a:lnTo>
                <a:lnTo>
                  <a:pt x="1308100" y="81205"/>
                </a:lnTo>
                <a:close/>
              </a:path>
              <a:path w="3733800" h="3609340">
                <a:moveTo>
                  <a:pt x="1295400" y="85277"/>
                </a:moveTo>
                <a:lnTo>
                  <a:pt x="1295400" y="3523745"/>
                </a:lnTo>
                <a:lnTo>
                  <a:pt x="1308100" y="3525113"/>
                </a:lnTo>
                <a:lnTo>
                  <a:pt x="1308100" y="83909"/>
                </a:lnTo>
                <a:lnTo>
                  <a:pt x="1295400" y="85277"/>
                </a:lnTo>
                <a:close/>
              </a:path>
              <a:path w="3733800" h="3609340">
                <a:moveTo>
                  <a:pt x="1282700" y="89444"/>
                </a:moveTo>
                <a:lnTo>
                  <a:pt x="1282700" y="3519578"/>
                </a:lnTo>
                <a:lnTo>
                  <a:pt x="1295400" y="3520977"/>
                </a:lnTo>
                <a:lnTo>
                  <a:pt x="1295400" y="88045"/>
                </a:lnTo>
                <a:lnTo>
                  <a:pt x="1282700" y="89444"/>
                </a:lnTo>
                <a:close/>
              </a:path>
              <a:path w="3733800" h="3609340">
                <a:moveTo>
                  <a:pt x="1270000" y="93704"/>
                </a:moveTo>
                <a:lnTo>
                  <a:pt x="1270000" y="3515318"/>
                </a:lnTo>
                <a:lnTo>
                  <a:pt x="1282700" y="3516748"/>
                </a:lnTo>
                <a:lnTo>
                  <a:pt x="1282700" y="92274"/>
                </a:lnTo>
                <a:lnTo>
                  <a:pt x="1270000" y="93704"/>
                </a:lnTo>
                <a:close/>
              </a:path>
              <a:path w="3733800" h="3609340">
                <a:moveTo>
                  <a:pt x="1257300" y="96596"/>
                </a:moveTo>
                <a:lnTo>
                  <a:pt x="1257300" y="3512426"/>
                </a:lnTo>
                <a:lnTo>
                  <a:pt x="1270000" y="3513877"/>
                </a:lnTo>
                <a:lnTo>
                  <a:pt x="1270000" y="95145"/>
                </a:lnTo>
                <a:lnTo>
                  <a:pt x="1257300" y="96596"/>
                </a:lnTo>
                <a:close/>
              </a:path>
              <a:path w="3733800" h="3609340">
                <a:moveTo>
                  <a:pt x="1244600" y="101012"/>
                </a:moveTo>
                <a:lnTo>
                  <a:pt x="1244600" y="3508011"/>
                </a:lnTo>
                <a:lnTo>
                  <a:pt x="1257300" y="3509493"/>
                </a:lnTo>
                <a:lnTo>
                  <a:pt x="1257300" y="99529"/>
                </a:lnTo>
                <a:lnTo>
                  <a:pt x="1244600" y="101012"/>
                </a:lnTo>
                <a:close/>
              </a:path>
              <a:path w="3733800" h="3609340">
                <a:moveTo>
                  <a:pt x="1231900" y="105519"/>
                </a:moveTo>
                <a:lnTo>
                  <a:pt x="1231900" y="3503503"/>
                </a:lnTo>
                <a:lnTo>
                  <a:pt x="1244600" y="3505016"/>
                </a:lnTo>
                <a:lnTo>
                  <a:pt x="1244600" y="104006"/>
                </a:lnTo>
                <a:lnTo>
                  <a:pt x="1231900" y="105519"/>
                </a:lnTo>
                <a:close/>
              </a:path>
              <a:path w="3733800" h="3609340">
                <a:moveTo>
                  <a:pt x="1219200" y="110119"/>
                </a:moveTo>
                <a:lnTo>
                  <a:pt x="1219200" y="3498903"/>
                </a:lnTo>
                <a:lnTo>
                  <a:pt x="1231900" y="3500446"/>
                </a:lnTo>
                <a:lnTo>
                  <a:pt x="1231900" y="108576"/>
                </a:lnTo>
                <a:lnTo>
                  <a:pt x="1219200" y="110119"/>
                </a:lnTo>
                <a:close/>
              </a:path>
              <a:path w="3733800" h="3609340">
                <a:moveTo>
                  <a:pt x="1206500" y="114811"/>
                </a:moveTo>
                <a:lnTo>
                  <a:pt x="1206500" y="3494211"/>
                </a:lnTo>
                <a:lnTo>
                  <a:pt x="1219200" y="3495785"/>
                </a:lnTo>
                <a:lnTo>
                  <a:pt x="1219200" y="113237"/>
                </a:lnTo>
                <a:lnTo>
                  <a:pt x="1206500" y="114811"/>
                </a:lnTo>
                <a:close/>
              </a:path>
              <a:path w="3733800" h="3609340">
                <a:moveTo>
                  <a:pt x="1193800" y="119594"/>
                </a:moveTo>
                <a:lnTo>
                  <a:pt x="1193800" y="3489428"/>
                </a:lnTo>
                <a:lnTo>
                  <a:pt x="1206500" y="3491032"/>
                </a:lnTo>
                <a:lnTo>
                  <a:pt x="1206500" y="117990"/>
                </a:lnTo>
                <a:lnTo>
                  <a:pt x="1193800" y="119594"/>
                </a:lnTo>
                <a:close/>
              </a:path>
              <a:path w="3733800" h="3609340">
                <a:moveTo>
                  <a:pt x="1181100" y="124468"/>
                </a:moveTo>
                <a:lnTo>
                  <a:pt x="1181100" y="3484554"/>
                </a:lnTo>
                <a:lnTo>
                  <a:pt x="1193800" y="3486189"/>
                </a:lnTo>
                <a:lnTo>
                  <a:pt x="1193800" y="122833"/>
                </a:lnTo>
                <a:lnTo>
                  <a:pt x="1181100" y="124468"/>
                </a:lnTo>
                <a:close/>
              </a:path>
              <a:path w="3733800" h="3609340">
                <a:moveTo>
                  <a:pt x="1168400" y="129433"/>
                </a:moveTo>
                <a:lnTo>
                  <a:pt x="1168400" y="3479589"/>
                </a:lnTo>
                <a:lnTo>
                  <a:pt x="1181100" y="3481254"/>
                </a:lnTo>
                <a:lnTo>
                  <a:pt x="1181100" y="127768"/>
                </a:lnTo>
                <a:lnTo>
                  <a:pt x="1168400" y="129433"/>
                </a:lnTo>
                <a:close/>
              </a:path>
              <a:path w="3733800" h="3609340">
                <a:moveTo>
                  <a:pt x="1155700" y="134487"/>
                </a:moveTo>
                <a:lnTo>
                  <a:pt x="1155700" y="3474535"/>
                </a:lnTo>
                <a:lnTo>
                  <a:pt x="1168400" y="3476230"/>
                </a:lnTo>
                <a:lnTo>
                  <a:pt x="1168400" y="132792"/>
                </a:lnTo>
                <a:lnTo>
                  <a:pt x="1155700" y="134487"/>
                </a:lnTo>
                <a:close/>
              </a:path>
              <a:path w="3733800" h="3609340">
                <a:moveTo>
                  <a:pt x="1143000" y="139632"/>
                </a:moveTo>
                <a:lnTo>
                  <a:pt x="1143000" y="3469390"/>
                </a:lnTo>
                <a:lnTo>
                  <a:pt x="1155700" y="3471115"/>
                </a:lnTo>
                <a:lnTo>
                  <a:pt x="1155700" y="137907"/>
                </a:lnTo>
                <a:lnTo>
                  <a:pt x="1143000" y="139632"/>
                </a:lnTo>
                <a:close/>
              </a:path>
              <a:path w="3733800" h="3609340">
                <a:moveTo>
                  <a:pt x="1130300" y="144865"/>
                </a:moveTo>
                <a:lnTo>
                  <a:pt x="1130300" y="3464157"/>
                </a:lnTo>
                <a:lnTo>
                  <a:pt x="1143000" y="3465911"/>
                </a:lnTo>
                <a:lnTo>
                  <a:pt x="1143000" y="143111"/>
                </a:lnTo>
                <a:lnTo>
                  <a:pt x="1130300" y="144865"/>
                </a:lnTo>
                <a:close/>
              </a:path>
              <a:path w="3733800" h="3609340">
                <a:moveTo>
                  <a:pt x="1117600" y="150188"/>
                </a:moveTo>
                <a:lnTo>
                  <a:pt x="1117600" y="3458834"/>
                </a:lnTo>
                <a:lnTo>
                  <a:pt x="1130300" y="3460618"/>
                </a:lnTo>
                <a:lnTo>
                  <a:pt x="1130300" y="148404"/>
                </a:lnTo>
                <a:lnTo>
                  <a:pt x="1117600" y="150188"/>
                </a:lnTo>
                <a:close/>
              </a:path>
              <a:path w="3733800" h="3609340">
                <a:moveTo>
                  <a:pt x="1104900" y="155599"/>
                </a:moveTo>
                <a:lnTo>
                  <a:pt x="1104900" y="3453423"/>
                </a:lnTo>
                <a:lnTo>
                  <a:pt x="1117600" y="3455237"/>
                </a:lnTo>
                <a:lnTo>
                  <a:pt x="1117600" y="153785"/>
                </a:lnTo>
                <a:lnTo>
                  <a:pt x="1104900" y="155599"/>
                </a:lnTo>
                <a:close/>
              </a:path>
              <a:path w="3733800" h="3609340">
                <a:moveTo>
                  <a:pt x="1092200" y="161098"/>
                </a:moveTo>
                <a:lnTo>
                  <a:pt x="1092200" y="3447924"/>
                </a:lnTo>
                <a:lnTo>
                  <a:pt x="1104900" y="3449767"/>
                </a:lnTo>
                <a:lnTo>
                  <a:pt x="1104900" y="159255"/>
                </a:lnTo>
                <a:lnTo>
                  <a:pt x="1092200" y="161098"/>
                </a:lnTo>
                <a:close/>
              </a:path>
              <a:path w="3733800" h="3609340">
                <a:moveTo>
                  <a:pt x="1079500" y="166685"/>
                </a:moveTo>
                <a:lnTo>
                  <a:pt x="1079500" y="3442337"/>
                </a:lnTo>
                <a:lnTo>
                  <a:pt x="1092200" y="3444209"/>
                </a:lnTo>
                <a:lnTo>
                  <a:pt x="1092200" y="164813"/>
                </a:lnTo>
                <a:lnTo>
                  <a:pt x="1079500" y="166685"/>
                </a:lnTo>
                <a:close/>
              </a:path>
              <a:path w="3733800" h="3609340">
                <a:moveTo>
                  <a:pt x="1066800" y="172359"/>
                </a:moveTo>
                <a:lnTo>
                  <a:pt x="1066800" y="3436663"/>
                </a:lnTo>
                <a:lnTo>
                  <a:pt x="1079500" y="3438564"/>
                </a:lnTo>
                <a:lnTo>
                  <a:pt x="1079500" y="170458"/>
                </a:lnTo>
                <a:lnTo>
                  <a:pt x="1066800" y="172359"/>
                </a:lnTo>
                <a:close/>
              </a:path>
              <a:path w="3733800" h="3609340">
                <a:moveTo>
                  <a:pt x="1054100" y="178120"/>
                </a:moveTo>
                <a:lnTo>
                  <a:pt x="1054100" y="3430902"/>
                </a:lnTo>
                <a:lnTo>
                  <a:pt x="1066800" y="3432832"/>
                </a:lnTo>
                <a:lnTo>
                  <a:pt x="1066800" y="176190"/>
                </a:lnTo>
                <a:lnTo>
                  <a:pt x="1054100" y="178120"/>
                </a:lnTo>
                <a:close/>
              </a:path>
              <a:path w="3733800" h="3609340">
                <a:moveTo>
                  <a:pt x="1041400" y="183967"/>
                </a:moveTo>
                <a:lnTo>
                  <a:pt x="1041400" y="3425055"/>
                </a:lnTo>
                <a:lnTo>
                  <a:pt x="1054100" y="3427013"/>
                </a:lnTo>
                <a:lnTo>
                  <a:pt x="1054100" y="182009"/>
                </a:lnTo>
                <a:lnTo>
                  <a:pt x="1041400" y="183967"/>
                </a:lnTo>
                <a:close/>
              </a:path>
              <a:path w="3733800" h="3609340">
                <a:moveTo>
                  <a:pt x="1028700" y="189901"/>
                </a:moveTo>
                <a:lnTo>
                  <a:pt x="1028700" y="3419121"/>
                </a:lnTo>
                <a:lnTo>
                  <a:pt x="1041400" y="3421108"/>
                </a:lnTo>
                <a:lnTo>
                  <a:pt x="1041400" y="187914"/>
                </a:lnTo>
                <a:lnTo>
                  <a:pt x="1028700" y="189901"/>
                </a:lnTo>
                <a:close/>
              </a:path>
              <a:path w="3733800" h="3609340">
                <a:moveTo>
                  <a:pt x="1016000" y="195920"/>
                </a:moveTo>
                <a:lnTo>
                  <a:pt x="1016000" y="3413102"/>
                </a:lnTo>
                <a:lnTo>
                  <a:pt x="1028700" y="3415118"/>
                </a:lnTo>
                <a:lnTo>
                  <a:pt x="1028700" y="193904"/>
                </a:lnTo>
                <a:lnTo>
                  <a:pt x="1016000" y="195920"/>
                </a:lnTo>
                <a:close/>
              </a:path>
              <a:path w="3733800" h="3609340">
                <a:moveTo>
                  <a:pt x="1003300" y="202025"/>
                </a:moveTo>
                <a:lnTo>
                  <a:pt x="1003300" y="3406997"/>
                </a:lnTo>
                <a:lnTo>
                  <a:pt x="1016000" y="3409042"/>
                </a:lnTo>
                <a:lnTo>
                  <a:pt x="1016000" y="199980"/>
                </a:lnTo>
                <a:lnTo>
                  <a:pt x="1003300" y="202025"/>
                </a:lnTo>
                <a:close/>
              </a:path>
              <a:path w="3733800" h="3609340">
                <a:moveTo>
                  <a:pt x="990600" y="208214"/>
                </a:moveTo>
                <a:lnTo>
                  <a:pt x="990600" y="3400808"/>
                </a:lnTo>
                <a:lnTo>
                  <a:pt x="1003300" y="3402880"/>
                </a:lnTo>
                <a:lnTo>
                  <a:pt x="1003300" y="206142"/>
                </a:lnTo>
                <a:lnTo>
                  <a:pt x="990600" y="208214"/>
                </a:lnTo>
                <a:close/>
              </a:path>
              <a:path w="3733800" h="3609340">
                <a:moveTo>
                  <a:pt x="977900" y="214488"/>
                </a:moveTo>
                <a:lnTo>
                  <a:pt x="977900" y="3394534"/>
                </a:lnTo>
                <a:lnTo>
                  <a:pt x="990600" y="3396635"/>
                </a:lnTo>
                <a:lnTo>
                  <a:pt x="990600" y="212387"/>
                </a:lnTo>
                <a:lnTo>
                  <a:pt x="977900" y="214488"/>
                </a:lnTo>
                <a:close/>
              </a:path>
              <a:path w="3733800" h="3609340">
                <a:moveTo>
                  <a:pt x="965200" y="220846"/>
                </a:moveTo>
                <a:lnTo>
                  <a:pt x="965200" y="3388176"/>
                </a:lnTo>
                <a:lnTo>
                  <a:pt x="977900" y="3390305"/>
                </a:lnTo>
                <a:lnTo>
                  <a:pt x="977900" y="218717"/>
                </a:lnTo>
                <a:lnTo>
                  <a:pt x="965200" y="220846"/>
                </a:lnTo>
                <a:close/>
              </a:path>
              <a:path w="3733800" h="3609340">
                <a:moveTo>
                  <a:pt x="952500" y="229453"/>
                </a:moveTo>
                <a:lnTo>
                  <a:pt x="952500" y="3379569"/>
                </a:lnTo>
                <a:lnTo>
                  <a:pt x="965200" y="3381734"/>
                </a:lnTo>
                <a:lnTo>
                  <a:pt x="965200" y="227288"/>
                </a:lnTo>
                <a:lnTo>
                  <a:pt x="952500" y="229453"/>
                </a:lnTo>
                <a:close/>
              </a:path>
              <a:path w="3733800" h="3609340">
                <a:moveTo>
                  <a:pt x="939800" y="236006"/>
                </a:moveTo>
                <a:lnTo>
                  <a:pt x="939800" y="3373016"/>
                </a:lnTo>
                <a:lnTo>
                  <a:pt x="952500" y="3375210"/>
                </a:lnTo>
                <a:lnTo>
                  <a:pt x="952500" y="233812"/>
                </a:lnTo>
                <a:lnTo>
                  <a:pt x="939800" y="236006"/>
                </a:lnTo>
                <a:close/>
              </a:path>
              <a:path w="3733800" h="3609340">
                <a:moveTo>
                  <a:pt x="927100" y="242641"/>
                </a:moveTo>
                <a:lnTo>
                  <a:pt x="927100" y="3366381"/>
                </a:lnTo>
                <a:lnTo>
                  <a:pt x="939800" y="3368602"/>
                </a:lnTo>
                <a:lnTo>
                  <a:pt x="939800" y="240420"/>
                </a:lnTo>
                <a:lnTo>
                  <a:pt x="927100" y="242641"/>
                </a:lnTo>
                <a:close/>
              </a:path>
              <a:path w="3733800" h="3609340">
                <a:moveTo>
                  <a:pt x="914400" y="249359"/>
                </a:moveTo>
                <a:lnTo>
                  <a:pt x="914400" y="3359663"/>
                </a:lnTo>
                <a:lnTo>
                  <a:pt x="927100" y="3361912"/>
                </a:lnTo>
                <a:lnTo>
                  <a:pt x="927100" y="247110"/>
                </a:lnTo>
                <a:lnTo>
                  <a:pt x="914400" y="249359"/>
                </a:lnTo>
                <a:close/>
              </a:path>
              <a:path w="3733800" h="3609340">
                <a:moveTo>
                  <a:pt x="901700" y="256158"/>
                </a:moveTo>
                <a:lnTo>
                  <a:pt x="901700" y="3352864"/>
                </a:lnTo>
                <a:lnTo>
                  <a:pt x="914400" y="3355139"/>
                </a:lnTo>
                <a:lnTo>
                  <a:pt x="914400" y="253883"/>
                </a:lnTo>
                <a:lnTo>
                  <a:pt x="901700" y="256158"/>
                </a:lnTo>
                <a:close/>
              </a:path>
              <a:path w="3733800" h="3609340">
                <a:moveTo>
                  <a:pt x="889000" y="265351"/>
                </a:moveTo>
                <a:lnTo>
                  <a:pt x="889000" y="3343671"/>
                </a:lnTo>
                <a:lnTo>
                  <a:pt x="901700" y="3345983"/>
                </a:lnTo>
                <a:lnTo>
                  <a:pt x="901700" y="263039"/>
                </a:lnTo>
                <a:lnTo>
                  <a:pt x="889000" y="265351"/>
                </a:lnTo>
                <a:close/>
              </a:path>
              <a:path w="3733800" h="3609340">
                <a:moveTo>
                  <a:pt x="876300" y="272340"/>
                </a:moveTo>
                <a:lnTo>
                  <a:pt x="876300" y="3336682"/>
                </a:lnTo>
                <a:lnTo>
                  <a:pt x="889000" y="3339021"/>
                </a:lnTo>
                <a:lnTo>
                  <a:pt x="889000" y="270001"/>
                </a:lnTo>
                <a:lnTo>
                  <a:pt x="876300" y="272340"/>
                </a:lnTo>
                <a:close/>
              </a:path>
              <a:path w="3733800" h="3609340">
                <a:moveTo>
                  <a:pt x="863600" y="279410"/>
                </a:moveTo>
                <a:lnTo>
                  <a:pt x="863600" y="3329612"/>
                </a:lnTo>
                <a:lnTo>
                  <a:pt x="876300" y="3331978"/>
                </a:lnTo>
                <a:lnTo>
                  <a:pt x="876300" y="277044"/>
                </a:lnTo>
                <a:lnTo>
                  <a:pt x="863600" y="279410"/>
                </a:lnTo>
                <a:close/>
              </a:path>
              <a:path w="3733800" h="3609340">
                <a:moveTo>
                  <a:pt x="850900" y="286560"/>
                </a:moveTo>
                <a:lnTo>
                  <a:pt x="850900" y="3322462"/>
                </a:lnTo>
                <a:lnTo>
                  <a:pt x="863600" y="3324855"/>
                </a:lnTo>
                <a:lnTo>
                  <a:pt x="863600" y="284167"/>
                </a:lnTo>
                <a:lnTo>
                  <a:pt x="850900" y="286560"/>
                </a:lnTo>
                <a:close/>
              </a:path>
              <a:path w="3733800" h="3609340">
                <a:moveTo>
                  <a:pt x="838200" y="296217"/>
                </a:moveTo>
                <a:lnTo>
                  <a:pt x="838200" y="3312805"/>
                </a:lnTo>
                <a:lnTo>
                  <a:pt x="850900" y="3315233"/>
                </a:lnTo>
                <a:lnTo>
                  <a:pt x="850900" y="293789"/>
                </a:lnTo>
                <a:lnTo>
                  <a:pt x="838200" y="296217"/>
                </a:lnTo>
                <a:close/>
              </a:path>
              <a:path w="3733800" h="3609340">
                <a:moveTo>
                  <a:pt x="825500" y="303552"/>
                </a:moveTo>
                <a:lnTo>
                  <a:pt x="825500" y="3305470"/>
                </a:lnTo>
                <a:lnTo>
                  <a:pt x="838200" y="3307924"/>
                </a:lnTo>
                <a:lnTo>
                  <a:pt x="838200" y="301098"/>
                </a:lnTo>
                <a:lnTo>
                  <a:pt x="825500" y="303552"/>
                </a:lnTo>
                <a:close/>
              </a:path>
              <a:path w="3733800" h="3609340">
                <a:moveTo>
                  <a:pt x="812800" y="310966"/>
                </a:moveTo>
                <a:lnTo>
                  <a:pt x="812800" y="3298056"/>
                </a:lnTo>
                <a:lnTo>
                  <a:pt x="825500" y="3300536"/>
                </a:lnTo>
                <a:lnTo>
                  <a:pt x="825500" y="308486"/>
                </a:lnTo>
                <a:lnTo>
                  <a:pt x="812800" y="310966"/>
                </a:lnTo>
                <a:close/>
              </a:path>
              <a:path w="3733800" h="3609340">
                <a:moveTo>
                  <a:pt x="800100" y="320974"/>
                </a:moveTo>
                <a:lnTo>
                  <a:pt x="800100" y="3288048"/>
                </a:lnTo>
                <a:lnTo>
                  <a:pt x="812800" y="3290563"/>
                </a:lnTo>
                <a:lnTo>
                  <a:pt x="812800" y="318459"/>
                </a:lnTo>
                <a:lnTo>
                  <a:pt x="800100" y="320974"/>
                </a:lnTo>
                <a:close/>
              </a:path>
              <a:path w="3733800" h="3609340">
                <a:moveTo>
                  <a:pt x="787400" y="328570"/>
                </a:moveTo>
                <a:lnTo>
                  <a:pt x="787400" y="3280452"/>
                </a:lnTo>
                <a:lnTo>
                  <a:pt x="800100" y="3282993"/>
                </a:lnTo>
                <a:lnTo>
                  <a:pt x="800100" y="326030"/>
                </a:lnTo>
                <a:lnTo>
                  <a:pt x="787400" y="328570"/>
                </a:lnTo>
                <a:close/>
              </a:path>
              <a:path w="3733800" h="3609340">
                <a:moveTo>
                  <a:pt x="774700" y="336244"/>
                </a:moveTo>
                <a:lnTo>
                  <a:pt x="774700" y="3272778"/>
                </a:lnTo>
                <a:lnTo>
                  <a:pt x="787400" y="3275344"/>
                </a:lnTo>
                <a:lnTo>
                  <a:pt x="787400" y="333678"/>
                </a:lnTo>
                <a:lnTo>
                  <a:pt x="774700" y="336244"/>
                </a:lnTo>
                <a:close/>
              </a:path>
              <a:path w="3733800" h="3609340">
                <a:moveTo>
                  <a:pt x="762000" y="346596"/>
                </a:moveTo>
                <a:lnTo>
                  <a:pt x="762000" y="3262426"/>
                </a:lnTo>
                <a:lnTo>
                  <a:pt x="774700" y="3265027"/>
                </a:lnTo>
                <a:lnTo>
                  <a:pt x="774700" y="343995"/>
                </a:lnTo>
                <a:lnTo>
                  <a:pt x="762000" y="346596"/>
                </a:lnTo>
                <a:close/>
              </a:path>
              <a:path w="3733800" h="3609340">
                <a:moveTo>
                  <a:pt x="749300" y="354449"/>
                </a:moveTo>
                <a:lnTo>
                  <a:pt x="749300" y="3254573"/>
                </a:lnTo>
                <a:lnTo>
                  <a:pt x="762000" y="3257199"/>
                </a:lnTo>
                <a:lnTo>
                  <a:pt x="762000" y="351823"/>
                </a:lnTo>
                <a:lnTo>
                  <a:pt x="749300" y="354449"/>
                </a:lnTo>
                <a:close/>
              </a:path>
              <a:path w="3733800" h="3609340">
                <a:moveTo>
                  <a:pt x="736600" y="365039"/>
                </a:moveTo>
                <a:lnTo>
                  <a:pt x="736600" y="3243983"/>
                </a:lnTo>
                <a:lnTo>
                  <a:pt x="749300" y="3246643"/>
                </a:lnTo>
                <a:lnTo>
                  <a:pt x="749300" y="362379"/>
                </a:lnTo>
                <a:lnTo>
                  <a:pt x="736600" y="365039"/>
                </a:lnTo>
                <a:close/>
              </a:path>
              <a:path w="3733800" h="3609340">
                <a:moveTo>
                  <a:pt x="723900" y="373069"/>
                </a:moveTo>
                <a:lnTo>
                  <a:pt x="723900" y="3235953"/>
                </a:lnTo>
                <a:lnTo>
                  <a:pt x="736600" y="3238638"/>
                </a:lnTo>
                <a:lnTo>
                  <a:pt x="736600" y="370384"/>
                </a:lnTo>
                <a:lnTo>
                  <a:pt x="723900" y="373069"/>
                </a:lnTo>
                <a:close/>
              </a:path>
              <a:path w="3733800" h="3609340">
                <a:moveTo>
                  <a:pt x="711200" y="383893"/>
                </a:moveTo>
                <a:lnTo>
                  <a:pt x="711200" y="3225129"/>
                </a:lnTo>
                <a:lnTo>
                  <a:pt x="723900" y="3227847"/>
                </a:lnTo>
                <a:lnTo>
                  <a:pt x="723900" y="381175"/>
                </a:lnTo>
                <a:lnTo>
                  <a:pt x="711200" y="383893"/>
                </a:lnTo>
                <a:close/>
              </a:path>
              <a:path w="3733800" h="3609340">
                <a:moveTo>
                  <a:pt x="698500" y="392098"/>
                </a:moveTo>
                <a:lnTo>
                  <a:pt x="698500" y="3216924"/>
                </a:lnTo>
                <a:lnTo>
                  <a:pt x="711200" y="3219667"/>
                </a:lnTo>
                <a:lnTo>
                  <a:pt x="711200" y="389355"/>
                </a:lnTo>
                <a:lnTo>
                  <a:pt x="698500" y="392098"/>
                </a:lnTo>
                <a:close/>
              </a:path>
              <a:path w="3733800" h="3609340">
                <a:moveTo>
                  <a:pt x="685800" y="403154"/>
                </a:moveTo>
                <a:lnTo>
                  <a:pt x="685800" y="3205868"/>
                </a:lnTo>
                <a:lnTo>
                  <a:pt x="698500" y="3208644"/>
                </a:lnTo>
                <a:lnTo>
                  <a:pt x="698500" y="400378"/>
                </a:lnTo>
                <a:lnTo>
                  <a:pt x="685800" y="403154"/>
                </a:lnTo>
                <a:close/>
              </a:path>
              <a:path w="3733800" h="3609340">
                <a:moveTo>
                  <a:pt x="673100" y="411532"/>
                </a:moveTo>
                <a:lnTo>
                  <a:pt x="673100" y="3197490"/>
                </a:lnTo>
                <a:lnTo>
                  <a:pt x="685800" y="3200291"/>
                </a:lnTo>
                <a:lnTo>
                  <a:pt x="685800" y="408731"/>
                </a:lnTo>
                <a:lnTo>
                  <a:pt x="673100" y="411532"/>
                </a:lnTo>
                <a:close/>
              </a:path>
              <a:path w="3733800" h="3609340">
                <a:moveTo>
                  <a:pt x="660400" y="422816"/>
                </a:moveTo>
                <a:lnTo>
                  <a:pt x="660400" y="3186206"/>
                </a:lnTo>
                <a:lnTo>
                  <a:pt x="673100" y="3189039"/>
                </a:lnTo>
                <a:lnTo>
                  <a:pt x="673100" y="419983"/>
                </a:lnTo>
                <a:lnTo>
                  <a:pt x="660400" y="422816"/>
                </a:lnTo>
                <a:close/>
              </a:path>
              <a:path w="3733800" h="3609340">
                <a:moveTo>
                  <a:pt x="647700" y="434230"/>
                </a:moveTo>
                <a:lnTo>
                  <a:pt x="647700" y="3174792"/>
                </a:lnTo>
                <a:lnTo>
                  <a:pt x="660400" y="3177658"/>
                </a:lnTo>
                <a:lnTo>
                  <a:pt x="660400" y="431364"/>
                </a:lnTo>
                <a:lnTo>
                  <a:pt x="647700" y="434230"/>
                </a:lnTo>
                <a:close/>
              </a:path>
              <a:path w="3733800" h="3609340">
                <a:moveTo>
                  <a:pt x="635000" y="442874"/>
                </a:moveTo>
                <a:lnTo>
                  <a:pt x="635000" y="3166148"/>
                </a:lnTo>
                <a:lnTo>
                  <a:pt x="647700" y="3169037"/>
                </a:lnTo>
                <a:lnTo>
                  <a:pt x="647700" y="439985"/>
                </a:lnTo>
                <a:lnTo>
                  <a:pt x="635000" y="442874"/>
                </a:lnTo>
                <a:close/>
              </a:path>
              <a:path w="3733800" h="3609340">
                <a:moveTo>
                  <a:pt x="622300" y="454512"/>
                </a:moveTo>
                <a:lnTo>
                  <a:pt x="622300" y="3154510"/>
                </a:lnTo>
                <a:lnTo>
                  <a:pt x="635000" y="3157431"/>
                </a:lnTo>
                <a:lnTo>
                  <a:pt x="635000" y="451591"/>
                </a:lnTo>
                <a:lnTo>
                  <a:pt x="622300" y="454512"/>
                </a:lnTo>
                <a:close/>
              </a:path>
              <a:path w="3733800" h="3609340">
                <a:moveTo>
                  <a:pt x="609600" y="466277"/>
                </a:moveTo>
                <a:lnTo>
                  <a:pt x="609600" y="3142745"/>
                </a:lnTo>
                <a:lnTo>
                  <a:pt x="622300" y="3145698"/>
                </a:lnTo>
                <a:lnTo>
                  <a:pt x="622300" y="463324"/>
                </a:lnTo>
                <a:lnTo>
                  <a:pt x="609600" y="466277"/>
                </a:lnTo>
                <a:close/>
              </a:path>
              <a:path w="3733800" h="3609340">
                <a:moveTo>
                  <a:pt x="596900" y="478167"/>
                </a:moveTo>
                <a:lnTo>
                  <a:pt x="596900" y="3130855"/>
                </a:lnTo>
                <a:lnTo>
                  <a:pt x="609600" y="3133839"/>
                </a:lnTo>
                <a:lnTo>
                  <a:pt x="609600" y="475183"/>
                </a:lnTo>
                <a:lnTo>
                  <a:pt x="596900" y="478167"/>
                </a:lnTo>
                <a:close/>
              </a:path>
              <a:path w="3733800" h="3609340">
                <a:moveTo>
                  <a:pt x="584200" y="487167"/>
                </a:moveTo>
                <a:lnTo>
                  <a:pt x="584200" y="3121855"/>
                </a:lnTo>
                <a:lnTo>
                  <a:pt x="596900" y="3124863"/>
                </a:lnTo>
                <a:lnTo>
                  <a:pt x="596900" y="484159"/>
                </a:lnTo>
                <a:lnTo>
                  <a:pt x="584200" y="487167"/>
                </a:lnTo>
                <a:close/>
              </a:path>
              <a:path w="3733800" h="3609340">
                <a:moveTo>
                  <a:pt x="571500" y="499275"/>
                </a:moveTo>
                <a:lnTo>
                  <a:pt x="571500" y="3109747"/>
                </a:lnTo>
                <a:lnTo>
                  <a:pt x="584200" y="3112785"/>
                </a:lnTo>
                <a:lnTo>
                  <a:pt x="584200" y="496237"/>
                </a:lnTo>
                <a:lnTo>
                  <a:pt x="571500" y="499275"/>
                </a:lnTo>
                <a:close/>
              </a:path>
              <a:path w="3733800" h="3609340">
                <a:moveTo>
                  <a:pt x="558800" y="511507"/>
                </a:moveTo>
                <a:lnTo>
                  <a:pt x="558800" y="3097515"/>
                </a:lnTo>
                <a:lnTo>
                  <a:pt x="571500" y="3100585"/>
                </a:lnTo>
                <a:lnTo>
                  <a:pt x="571500" y="508437"/>
                </a:lnTo>
                <a:lnTo>
                  <a:pt x="558800" y="511507"/>
                </a:lnTo>
                <a:close/>
              </a:path>
              <a:path w="3733800" h="3609340">
                <a:moveTo>
                  <a:pt x="546100" y="523861"/>
                </a:moveTo>
                <a:lnTo>
                  <a:pt x="546100" y="3085161"/>
                </a:lnTo>
                <a:lnTo>
                  <a:pt x="558800" y="3088261"/>
                </a:lnTo>
                <a:lnTo>
                  <a:pt x="558800" y="520761"/>
                </a:lnTo>
                <a:lnTo>
                  <a:pt x="546100" y="523861"/>
                </a:lnTo>
                <a:close/>
              </a:path>
              <a:path w="3733800" h="3609340">
                <a:moveTo>
                  <a:pt x="533400" y="536336"/>
                </a:moveTo>
                <a:lnTo>
                  <a:pt x="533400" y="3072686"/>
                </a:lnTo>
                <a:lnTo>
                  <a:pt x="546100" y="3075817"/>
                </a:lnTo>
                <a:lnTo>
                  <a:pt x="546100" y="533205"/>
                </a:lnTo>
                <a:lnTo>
                  <a:pt x="533400" y="536336"/>
                </a:lnTo>
                <a:close/>
              </a:path>
              <a:path w="3733800" h="3609340">
                <a:moveTo>
                  <a:pt x="520700" y="548931"/>
                </a:moveTo>
                <a:lnTo>
                  <a:pt x="520700" y="3060091"/>
                </a:lnTo>
                <a:lnTo>
                  <a:pt x="533400" y="3063251"/>
                </a:lnTo>
                <a:lnTo>
                  <a:pt x="533400" y="545771"/>
                </a:lnTo>
                <a:lnTo>
                  <a:pt x="520700" y="548931"/>
                </a:lnTo>
                <a:close/>
              </a:path>
              <a:path w="3733800" h="3609340">
                <a:moveTo>
                  <a:pt x="508000" y="561645"/>
                </a:moveTo>
                <a:lnTo>
                  <a:pt x="508000" y="3047377"/>
                </a:lnTo>
                <a:lnTo>
                  <a:pt x="520700" y="3050566"/>
                </a:lnTo>
                <a:lnTo>
                  <a:pt x="520700" y="558456"/>
                </a:lnTo>
                <a:lnTo>
                  <a:pt x="508000" y="561645"/>
                </a:lnTo>
                <a:close/>
              </a:path>
              <a:path w="3733800" h="3609340">
                <a:moveTo>
                  <a:pt x="495300" y="574479"/>
                </a:moveTo>
                <a:lnTo>
                  <a:pt x="495300" y="3034543"/>
                </a:lnTo>
                <a:lnTo>
                  <a:pt x="508000" y="3037763"/>
                </a:lnTo>
                <a:lnTo>
                  <a:pt x="508000" y="571259"/>
                </a:lnTo>
                <a:lnTo>
                  <a:pt x="495300" y="574479"/>
                </a:lnTo>
                <a:close/>
              </a:path>
              <a:path w="3733800" h="3609340">
                <a:moveTo>
                  <a:pt x="482600" y="587429"/>
                </a:moveTo>
                <a:lnTo>
                  <a:pt x="482600" y="3021593"/>
                </a:lnTo>
                <a:lnTo>
                  <a:pt x="495300" y="3024842"/>
                </a:lnTo>
                <a:lnTo>
                  <a:pt x="495300" y="584180"/>
                </a:lnTo>
                <a:lnTo>
                  <a:pt x="482600" y="587429"/>
                </a:lnTo>
                <a:close/>
              </a:path>
              <a:path w="3733800" h="3609340">
                <a:moveTo>
                  <a:pt x="469900" y="600496"/>
                </a:moveTo>
                <a:lnTo>
                  <a:pt x="469900" y="3008526"/>
                </a:lnTo>
                <a:lnTo>
                  <a:pt x="482600" y="3011804"/>
                </a:lnTo>
                <a:lnTo>
                  <a:pt x="482600" y="597218"/>
                </a:lnTo>
                <a:lnTo>
                  <a:pt x="469900" y="600496"/>
                </a:lnTo>
                <a:close/>
              </a:path>
              <a:path w="3733800" h="3609340">
                <a:moveTo>
                  <a:pt x="457200" y="613679"/>
                </a:moveTo>
                <a:lnTo>
                  <a:pt x="457200" y="2995343"/>
                </a:lnTo>
                <a:lnTo>
                  <a:pt x="469900" y="2998650"/>
                </a:lnTo>
                <a:lnTo>
                  <a:pt x="469900" y="610372"/>
                </a:lnTo>
                <a:lnTo>
                  <a:pt x="457200" y="613679"/>
                </a:lnTo>
                <a:close/>
              </a:path>
              <a:path w="3733800" h="3609340">
                <a:moveTo>
                  <a:pt x="444500" y="626976"/>
                </a:moveTo>
                <a:lnTo>
                  <a:pt x="444500" y="2982046"/>
                </a:lnTo>
                <a:lnTo>
                  <a:pt x="457200" y="2985381"/>
                </a:lnTo>
                <a:lnTo>
                  <a:pt x="457200" y="623641"/>
                </a:lnTo>
                <a:lnTo>
                  <a:pt x="444500" y="626976"/>
                </a:lnTo>
                <a:close/>
              </a:path>
              <a:path w="3733800" h="3609340">
                <a:moveTo>
                  <a:pt x="431800" y="643757"/>
                </a:moveTo>
                <a:lnTo>
                  <a:pt x="431800" y="2965265"/>
                </a:lnTo>
                <a:lnTo>
                  <a:pt x="444500" y="2968636"/>
                </a:lnTo>
                <a:lnTo>
                  <a:pt x="444500" y="640386"/>
                </a:lnTo>
                <a:lnTo>
                  <a:pt x="431800" y="643757"/>
                </a:lnTo>
                <a:close/>
              </a:path>
              <a:path w="3733800" h="3609340">
                <a:moveTo>
                  <a:pt x="419100" y="657308"/>
                </a:moveTo>
                <a:lnTo>
                  <a:pt x="419100" y="2951714"/>
                </a:lnTo>
                <a:lnTo>
                  <a:pt x="431800" y="2955112"/>
                </a:lnTo>
                <a:lnTo>
                  <a:pt x="431800" y="653910"/>
                </a:lnTo>
                <a:lnTo>
                  <a:pt x="419100" y="657308"/>
                </a:lnTo>
                <a:close/>
              </a:path>
              <a:path w="3733800" h="3609340">
                <a:moveTo>
                  <a:pt x="406400" y="670971"/>
                </a:moveTo>
                <a:lnTo>
                  <a:pt x="406400" y="2938051"/>
                </a:lnTo>
                <a:lnTo>
                  <a:pt x="419100" y="2941477"/>
                </a:lnTo>
                <a:lnTo>
                  <a:pt x="419100" y="667545"/>
                </a:lnTo>
                <a:lnTo>
                  <a:pt x="406400" y="670971"/>
                </a:lnTo>
                <a:close/>
              </a:path>
              <a:path w="3733800" h="3609340">
                <a:moveTo>
                  <a:pt x="393700" y="688205"/>
                </a:moveTo>
                <a:lnTo>
                  <a:pt x="393700" y="2920817"/>
                </a:lnTo>
                <a:lnTo>
                  <a:pt x="406400" y="2924278"/>
                </a:lnTo>
                <a:lnTo>
                  <a:pt x="406400" y="684744"/>
                </a:lnTo>
                <a:lnTo>
                  <a:pt x="393700" y="688205"/>
                </a:lnTo>
                <a:close/>
              </a:path>
              <a:path w="3733800" h="3609340">
                <a:moveTo>
                  <a:pt x="381000" y="702115"/>
                </a:moveTo>
                <a:lnTo>
                  <a:pt x="381000" y="2906907"/>
                </a:lnTo>
                <a:lnTo>
                  <a:pt x="393700" y="2910395"/>
                </a:lnTo>
                <a:lnTo>
                  <a:pt x="393700" y="698627"/>
                </a:lnTo>
                <a:lnTo>
                  <a:pt x="381000" y="702115"/>
                </a:lnTo>
                <a:close/>
              </a:path>
              <a:path w="3733800" h="3609340">
                <a:moveTo>
                  <a:pt x="368300" y="719655"/>
                </a:moveTo>
                <a:lnTo>
                  <a:pt x="368300" y="2889367"/>
                </a:lnTo>
                <a:lnTo>
                  <a:pt x="381000" y="2892888"/>
                </a:lnTo>
                <a:lnTo>
                  <a:pt x="381000" y="716134"/>
                </a:lnTo>
                <a:lnTo>
                  <a:pt x="368300" y="719655"/>
                </a:lnTo>
                <a:close/>
              </a:path>
              <a:path w="3733800" h="3609340">
                <a:moveTo>
                  <a:pt x="355600" y="737363"/>
                </a:moveTo>
                <a:lnTo>
                  <a:pt x="355600" y="2871659"/>
                </a:lnTo>
                <a:lnTo>
                  <a:pt x="368300" y="2875214"/>
                </a:lnTo>
                <a:lnTo>
                  <a:pt x="368300" y="733808"/>
                </a:lnTo>
                <a:lnTo>
                  <a:pt x="355600" y="737363"/>
                </a:lnTo>
                <a:close/>
              </a:path>
              <a:path w="3733800" h="3609340">
                <a:moveTo>
                  <a:pt x="342900" y="751648"/>
                </a:moveTo>
                <a:lnTo>
                  <a:pt x="342900" y="2857374"/>
                </a:lnTo>
                <a:lnTo>
                  <a:pt x="355600" y="2860955"/>
                </a:lnTo>
                <a:lnTo>
                  <a:pt x="355600" y="748067"/>
                </a:lnTo>
                <a:lnTo>
                  <a:pt x="342900" y="751648"/>
                </a:lnTo>
                <a:close/>
              </a:path>
              <a:path w="3733800" h="3609340">
                <a:moveTo>
                  <a:pt x="330200" y="769652"/>
                </a:moveTo>
                <a:lnTo>
                  <a:pt x="330200" y="2839370"/>
                </a:lnTo>
                <a:lnTo>
                  <a:pt x="342900" y="2842984"/>
                </a:lnTo>
                <a:lnTo>
                  <a:pt x="342900" y="766038"/>
                </a:lnTo>
                <a:lnTo>
                  <a:pt x="330200" y="769652"/>
                </a:lnTo>
                <a:close/>
              </a:path>
              <a:path w="3733800" h="3609340">
                <a:moveTo>
                  <a:pt x="317500" y="787819"/>
                </a:moveTo>
                <a:lnTo>
                  <a:pt x="317500" y="2821203"/>
                </a:lnTo>
                <a:lnTo>
                  <a:pt x="330200" y="2824849"/>
                </a:lnTo>
                <a:lnTo>
                  <a:pt x="330200" y="784173"/>
                </a:lnTo>
                <a:lnTo>
                  <a:pt x="317500" y="787819"/>
                </a:lnTo>
                <a:close/>
              </a:path>
              <a:path w="3733800" h="3609340">
                <a:moveTo>
                  <a:pt x="304800" y="806146"/>
                </a:moveTo>
                <a:lnTo>
                  <a:pt x="304800" y="2802876"/>
                </a:lnTo>
                <a:lnTo>
                  <a:pt x="317500" y="2806554"/>
                </a:lnTo>
                <a:lnTo>
                  <a:pt x="317500" y="802468"/>
                </a:lnTo>
                <a:lnTo>
                  <a:pt x="304800" y="806146"/>
                </a:lnTo>
                <a:close/>
              </a:path>
              <a:path w="3733800" h="3609340">
                <a:moveTo>
                  <a:pt x="292100" y="824631"/>
                </a:moveTo>
                <a:lnTo>
                  <a:pt x="292100" y="2784391"/>
                </a:lnTo>
                <a:lnTo>
                  <a:pt x="304800" y="2788101"/>
                </a:lnTo>
                <a:lnTo>
                  <a:pt x="304800" y="820921"/>
                </a:lnTo>
                <a:lnTo>
                  <a:pt x="292100" y="824631"/>
                </a:lnTo>
                <a:close/>
              </a:path>
              <a:path w="3733800" h="3609340">
                <a:moveTo>
                  <a:pt x="279400" y="843273"/>
                </a:moveTo>
                <a:lnTo>
                  <a:pt x="279400" y="2765749"/>
                </a:lnTo>
                <a:lnTo>
                  <a:pt x="292100" y="2769490"/>
                </a:lnTo>
                <a:lnTo>
                  <a:pt x="292100" y="839532"/>
                </a:lnTo>
                <a:lnTo>
                  <a:pt x="279400" y="843273"/>
                </a:lnTo>
                <a:close/>
              </a:path>
              <a:path w="3733800" h="3609340">
                <a:moveTo>
                  <a:pt x="266700" y="862070"/>
                </a:moveTo>
                <a:lnTo>
                  <a:pt x="266700" y="2746952"/>
                </a:lnTo>
                <a:lnTo>
                  <a:pt x="279400" y="2750724"/>
                </a:lnTo>
                <a:lnTo>
                  <a:pt x="279400" y="858298"/>
                </a:lnTo>
                <a:lnTo>
                  <a:pt x="266700" y="862070"/>
                </a:lnTo>
                <a:close/>
              </a:path>
              <a:path w="3733800" h="3609340">
                <a:moveTo>
                  <a:pt x="254000" y="884828"/>
                </a:moveTo>
                <a:lnTo>
                  <a:pt x="254000" y="2724194"/>
                </a:lnTo>
                <a:lnTo>
                  <a:pt x="266700" y="2728003"/>
                </a:lnTo>
                <a:lnTo>
                  <a:pt x="266700" y="881019"/>
                </a:lnTo>
                <a:lnTo>
                  <a:pt x="254000" y="884828"/>
                </a:lnTo>
                <a:close/>
              </a:path>
              <a:path w="3733800" h="3609340">
                <a:moveTo>
                  <a:pt x="241300" y="903958"/>
                </a:moveTo>
                <a:lnTo>
                  <a:pt x="241300" y="2705064"/>
                </a:lnTo>
                <a:lnTo>
                  <a:pt x="254000" y="2708902"/>
                </a:lnTo>
                <a:lnTo>
                  <a:pt x="254000" y="900120"/>
                </a:lnTo>
                <a:lnTo>
                  <a:pt x="241300" y="903958"/>
                </a:lnTo>
                <a:close/>
              </a:path>
              <a:path w="3733800" h="3609340">
                <a:moveTo>
                  <a:pt x="228600" y="927111"/>
                </a:moveTo>
                <a:lnTo>
                  <a:pt x="228600" y="2681911"/>
                </a:lnTo>
                <a:lnTo>
                  <a:pt x="241300" y="2685784"/>
                </a:lnTo>
                <a:lnTo>
                  <a:pt x="241300" y="923238"/>
                </a:lnTo>
                <a:lnTo>
                  <a:pt x="228600" y="927111"/>
                </a:lnTo>
                <a:close/>
              </a:path>
              <a:path w="3733800" h="3609340">
                <a:moveTo>
                  <a:pt x="215900" y="946567"/>
                </a:moveTo>
                <a:lnTo>
                  <a:pt x="215900" y="2662455"/>
                </a:lnTo>
                <a:lnTo>
                  <a:pt x="228600" y="2666358"/>
                </a:lnTo>
                <a:lnTo>
                  <a:pt x="228600" y="942664"/>
                </a:lnTo>
                <a:lnTo>
                  <a:pt x="215900" y="946567"/>
                </a:lnTo>
                <a:close/>
              </a:path>
              <a:path w="3733800" h="3609340">
                <a:moveTo>
                  <a:pt x="203200" y="970105"/>
                </a:moveTo>
                <a:lnTo>
                  <a:pt x="203200" y="2638917"/>
                </a:lnTo>
                <a:lnTo>
                  <a:pt x="215900" y="2642855"/>
                </a:lnTo>
                <a:lnTo>
                  <a:pt x="215900" y="966167"/>
                </a:lnTo>
                <a:lnTo>
                  <a:pt x="203200" y="970105"/>
                </a:lnTo>
                <a:close/>
              </a:path>
              <a:path w="3733800" h="3609340">
                <a:moveTo>
                  <a:pt x="190500" y="993847"/>
                </a:moveTo>
                <a:lnTo>
                  <a:pt x="190500" y="2615175"/>
                </a:lnTo>
                <a:lnTo>
                  <a:pt x="203200" y="2619146"/>
                </a:lnTo>
                <a:lnTo>
                  <a:pt x="203200" y="989876"/>
                </a:lnTo>
                <a:lnTo>
                  <a:pt x="190500" y="993847"/>
                </a:lnTo>
                <a:close/>
              </a:path>
              <a:path w="3733800" h="3609340">
                <a:moveTo>
                  <a:pt x="177800" y="1021802"/>
                </a:moveTo>
                <a:lnTo>
                  <a:pt x="177800" y="2587220"/>
                </a:lnTo>
                <a:lnTo>
                  <a:pt x="190500" y="2591230"/>
                </a:lnTo>
                <a:lnTo>
                  <a:pt x="190500" y="1017792"/>
                </a:lnTo>
                <a:lnTo>
                  <a:pt x="177800" y="1021802"/>
                </a:lnTo>
                <a:close/>
              </a:path>
              <a:path w="3733800" h="3609340">
                <a:moveTo>
                  <a:pt x="165100" y="1045978"/>
                </a:moveTo>
                <a:lnTo>
                  <a:pt x="165100" y="2563044"/>
                </a:lnTo>
                <a:lnTo>
                  <a:pt x="177800" y="2567087"/>
                </a:lnTo>
                <a:lnTo>
                  <a:pt x="177800" y="1041935"/>
                </a:lnTo>
                <a:lnTo>
                  <a:pt x="165100" y="1045978"/>
                </a:lnTo>
                <a:close/>
              </a:path>
              <a:path w="3733800" h="3609340">
                <a:moveTo>
                  <a:pt x="152400" y="1074430"/>
                </a:moveTo>
                <a:lnTo>
                  <a:pt x="152400" y="2534592"/>
                </a:lnTo>
                <a:lnTo>
                  <a:pt x="165100" y="2538673"/>
                </a:lnTo>
                <a:lnTo>
                  <a:pt x="165100" y="1070349"/>
                </a:lnTo>
                <a:lnTo>
                  <a:pt x="152400" y="1074430"/>
                </a:lnTo>
                <a:close/>
              </a:path>
              <a:path w="3733800" h="3609340">
                <a:moveTo>
                  <a:pt x="139700" y="1099024"/>
                </a:moveTo>
                <a:lnTo>
                  <a:pt x="139700" y="2509998"/>
                </a:lnTo>
                <a:lnTo>
                  <a:pt x="152400" y="2514110"/>
                </a:lnTo>
                <a:lnTo>
                  <a:pt x="152400" y="1094912"/>
                </a:lnTo>
                <a:lnTo>
                  <a:pt x="139700" y="1099024"/>
                </a:lnTo>
                <a:close/>
              </a:path>
              <a:path w="3733800" h="3609340">
                <a:moveTo>
                  <a:pt x="127000" y="1132108"/>
                </a:moveTo>
                <a:lnTo>
                  <a:pt x="127000" y="2476914"/>
                </a:lnTo>
                <a:lnTo>
                  <a:pt x="139700" y="2481067"/>
                </a:lnTo>
                <a:lnTo>
                  <a:pt x="139700" y="1127955"/>
                </a:lnTo>
                <a:lnTo>
                  <a:pt x="127000" y="1132108"/>
                </a:lnTo>
                <a:close/>
              </a:path>
              <a:path w="3733800" h="3609340">
                <a:moveTo>
                  <a:pt x="114300" y="1161325"/>
                </a:moveTo>
                <a:lnTo>
                  <a:pt x="114300" y="2447697"/>
                </a:lnTo>
                <a:lnTo>
                  <a:pt x="127000" y="2451886"/>
                </a:lnTo>
                <a:lnTo>
                  <a:pt x="127000" y="1157136"/>
                </a:lnTo>
                <a:lnTo>
                  <a:pt x="114300" y="1161325"/>
                </a:lnTo>
                <a:close/>
              </a:path>
              <a:path w="3733800" h="3609340">
                <a:moveTo>
                  <a:pt x="101600" y="1195015"/>
                </a:moveTo>
                <a:lnTo>
                  <a:pt x="101600" y="2414007"/>
                </a:lnTo>
                <a:lnTo>
                  <a:pt x="114300" y="2418235"/>
                </a:lnTo>
                <a:lnTo>
                  <a:pt x="114300" y="1190787"/>
                </a:lnTo>
                <a:lnTo>
                  <a:pt x="101600" y="1195015"/>
                </a:lnTo>
                <a:close/>
              </a:path>
              <a:path w="3733800" h="3609340">
                <a:moveTo>
                  <a:pt x="88900" y="1229017"/>
                </a:moveTo>
                <a:lnTo>
                  <a:pt x="88900" y="2380005"/>
                </a:lnTo>
                <a:lnTo>
                  <a:pt x="101600" y="2384272"/>
                </a:lnTo>
                <a:lnTo>
                  <a:pt x="101600" y="1224750"/>
                </a:lnTo>
                <a:lnTo>
                  <a:pt x="88900" y="1229017"/>
                </a:lnTo>
                <a:close/>
              </a:path>
              <a:path w="3733800" h="3609340">
                <a:moveTo>
                  <a:pt x="76200" y="1267633"/>
                </a:moveTo>
                <a:lnTo>
                  <a:pt x="76200" y="2341389"/>
                </a:lnTo>
                <a:lnTo>
                  <a:pt x="88900" y="2345698"/>
                </a:lnTo>
                <a:lnTo>
                  <a:pt x="88900" y="1263324"/>
                </a:lnTo>
                <a:lnTo>
                  <a:pt x="76200" y="1267633"/>
                </a:lnTo>
                <a:close/>
              </a:path>
              <a:path w="3733800" h="3609340">
                <a:moveTo>
                  <a:pt x="63500" y="1306624"/>
                </a:moveTo>
                <a:lnTo>
                  <a:pt x="63500" y="2302398"/>
                </a:lnTo>
                <a:lnTo>
                  <a:pt x="76200" y="2306749"/>
                </a:lnTo>
                <a:lnTo>
                  <a:pt x="76200" y="1302273"/>
                </a:lnTo>
                <a:lnTo>
                  <a:pt x="63500" y="1306624"/>
                </a:lnTo>
                <a:close/>
              </a:path>
              <a:path w="3733800" h="3609340">
                <a:moveTo>
                  <a:pt x="50800" y="1354772"/>
                </a:moveTo>
                <a:lnTo>
                  <a:pt x="50800" y="2254250"/>
                </a:lnTo>
                <a:lnTo>
                  <a:pt x="63500" y="2258649"/>
                </a:lnTo>
                <a:lnTo>
                  <a:pt x="63500" y="1350373"/>
                </a:lnTo>
                <a:lnTo>
                  <a:pt x="50800" y="1354772"/>
                </a:lnTo>
                <a:close/>
              </a:path>
              <a:path w="3733800" h="3609340">
                <a:moveTo>
                  <a:pt x="38100" y="1403443"/>
                </a:moveTo>
                <a:lnTo>
                  <a:pt x="38100" y="2205579"/>
                </a:lnTo>
                <a:lnTo>
                  <a:pt x="50800" y="2210025"/>
                </a:lnTo>
                <a:lnTo>
                  <a:pt x="50800" y="1398997"/>
                </a:lnTo>
                <a:lnTo>
                  <a:pt x="38100" y="1403443"/>
                </a:lnTo>
                <a:close/>
              </a:path>
              <a:path w="3733800" h="3609340">
                <a:moveTo>
                  <a:pt x="25400" y="1461611"/>
                </a:moveTo>
                <a:lnTo>
                  <a:pt x="25400" y="2147411"/>
                </a:lnTo>
                <a:lnTo>
                  <a:pt x="38100" y="2151910"/>
                </a:lnTo>
                <a:lnTo>
                  <a:pt x="38100" y="1457112"/>
                </a:lnTo>
                <a:lnTo>
                  <a:pt x="25400" y="1461611"/>
                </a:lnTo>
                <a:close/>
              </a:path>
              <a:path w="3733800" h="3609340">
                <a:moveTo>
                  <a:pt x="12700" y="1529558"/>
                </a:moveTo>
                <a:lnTo>
                  <a:pt x="12700" y="2079464"/>
                </a:lnTo>
                <a:lnTo>
                  <a:pt x="25400" y="2084020"/>
                </a:lnTo>
                <a:lnTo>
                  <a:pt x="25400" y="1525002"/>
                </a:lnTo>
                <a:lnTo>
                  <a:pt x="12700" y="1529558"/>
                </a:lnTo>
                <a:close/>
              </a:path>
              <a:path w="3733800" h="3609340">
                <a:moveTo>
                  <a:pt x="0" y="1630724"/>
                </a:moveTo>
                <a:lnTo>
                  <a:pt x="0" y="1978298"/>
                </a:lnTo>
                <a:lnTo>
                  <a:pt x="12700" y="1982934"/>
                </a:lnTo>
                <a:lnTo>
                  <a:pt x="12700" y="1626088"/>
                </a:lnTo>
                <a:lnTo>
                  <a:pt x="0" y="16307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2686" y="2993694"/>
            <a:ext cx="1752600" cy="2138680"/>
          </a:xfrm>
          <a:custGeom>
            <a:avLst/>
            <a:gdLst/>
            <a:ahLst/>
            <a:cxnLst/>
            <a:rect l="l" t="t" r="r" b="b"/>
            <a:pathLst>
              <a:path w="1752600" h="2138679">
                <a:moveTo>
                  <a:pt x="1739900" y="882719"/>
                </a:moveTo>
                <a:lnTo>
                  <a:pt x="1739900" y="1255938"/>
                </a:lnTo>
                <a:lnTo>
                  <a:pt x="1752600" y="1250885"/>
                </a:lnTo>
                <a:lnTo>
                  <a:pt x="1752600" y="887772"/>
                </a:lnTo>
                <a:lnTo>
                  <a:pt x="1739900" y="882719"/>
                </a:lnTo>
                <a:close/>
              </a:path>
              <a:path w="1752600" h="2138679">
                <a:moveTo>
                  <a:pt x="1727200" y="812846"/>
                </a:moveTo>
                <a:lnTo>
                  <a:pt x="1727200" y="1325812"/>
                </a:lnTo>
                <a:lnTo>
                  <a:pt x="1739900" y="1320877"/>
                </a:lnTo>
                <a:lnTo>
                  <a:pt x="1739900" y="817781"/>
                </a:lnTo>
                <a:lnTo>
                  <a:pt x="1727200" y="812846"/>
                </a:lnTo>
                <a:close/>
              </a:path>
              <a:path w="1752600" h="2138679">
                <a:moveTo>
                  <a:pt x="1714500" y="754349"/>
                </a:moveTo>
                <a:lnTo>
                  <a:pt x="1714500" y="1384310"/>
                </a:lnTo>
                <a:lnTo>
                  <a:pt x="1727200" y="1379487"/>
                </a:lnTo>
                <a:lnTo>
                  <a:pt x="1727200" y="759172"/>
                </a:lnTo>
                <a:lnTo>
                  <a:pt x="1714500" y="754349"/>
                </a:lnTo>
                <a:close/>
              </a:path>
              <a:path w="1752600" h="2138679">
                <a:moveTo>
                  <a:pt x="1701800" y="706661"/>
                </a:moveTo>
                <a:lnTo>
                  <a:pt x="1701800" y="1431999"/>
                </a:lnTo>
                <a:lnTo>
                  <a:pt x="1714500" y="1427275"/>
                </a:lnTo>
                <a:lnTo>
                  <a:pt x="1714500" y="711385"/>
                </a:lnTo>
                <a:lnTo>
                  <a:pt x="1701800" y="706661"/>
                </a:lnTo>
                <a:close/>
              </a:path>
              <a:path w="1752600" h="2138679">
                <a:moveTo>
                  <a:pt x="1689100" y="669247"/>
                </a:moveTo>
                <a:lnTo>
                  <a:pt x="1689100" y="1469413"/>
                </a:lnTo>
                <a:lnTo>
                  <a:pt x="1701800" y="1464773"/>
                </a:lnTo>
                <a:lnTo>
                  <a:pt x="1701800" y="673887"/>
                </a:lnTo>
                <a:lnTo>
                  <a:pt x="1689100" y="669247"/>
                </a:lnTo>
                <a:close/>
              </a:path>
              <a:path w="1752600" h="2138679">
                <a:moveTo>
                  <a:pt x="1676400" y="632521"/>
                </a:moveTo>
                <a:lnTo>
                  <a:pt x="1676400" y="1506140"/>
                </a:lnTo>
                <a:lnTo>
                  <a:pt x="1689100" y="1501588"/>
                </a:lnTo>
                <a:lnTo>
                  <a:pt x="1689100" y="637073"/>
                </a:lnTo>
                <a:lnTo>
                  <a:pt x="1676400" y="632521"/>
                </a:lnTo>
                <a:close/>
              </a:path>
              <a:path w="1752600" h="2138679">
                <a:moveTo>
                  <a:pt x="1663700" y="596512"/>
                </a:moveTo>
                <a:lnTo>
                  <a:pt x="1663700" y="1542149"/>
                </a:lnTo>
                <a:lnTo>
                  <a:pt x="1676400" y="1537688"/>
                </a:lnTo>
                <a:lnTo>
                  <a:pt x="1676400" y="600973"/>
                </a:lnTo>
                <a:lnTo>
                  <a:pt x="1663700" y="596512"/>
                </a:lnTo>
                <a:close/>
              </a:path>
              <a:path w="1752600" h="2138679">
                <a:moveTo>
                  <a:pt x="1651000" y="569995"/>
                </a:moveTo>
                <a:lnTo>
                  <a:pt x="1651000" y="1568667"/>
                </a:lnTo>
                <a:lnTo>
                  <a:pt x="1663700" y="1564277"/>
                </a:lnTo>
                <a:lnTo>
                  <a:pt x="1663700" y="574385"/>
                </a:lnTo>
                <a:lnTo>
                  <a:pt x="1651000" y="569995"/>
                </a:lnTo>
                <a:close/>
              </a:path>
              <a:path w="1752600" h="2138679">
                <a:moveTo>
                  <a:pt x="1638300" y="539607"/>
                </a:moveTo>
                <a:lnTo>
                  <a:pt x="1638300" y="1599055"/>
                </a:lnTo>
                <a:lnTo>
                  <a:pt x="1651000" y="1594751"/>
                </a:lnTo>
                <a:lnTo>
                  <a:pt x="1651000" y="543911"/>
                </a:lnTo>
                <a:lnTo>
                  <a:pt x="1638300" y="539607"/>
                </a:lnTo>
                <a:close/>
              </a:path>
              <a:path w="1752600" h="2138679">
                <a:moveTo>
                  <a:pt x="1625600" y="514045"/>
                </a:moveTo>
                <a:lnTo>
                  <a:pt x="1625600" y="1624617"/>
                </a:lnTo>
                <a:lnTo>
                  <a:pt x="1638300" y="1620389"/>
                </a:lnTo>
                <a:lnTo>
                  <a:pt x="1638300" y="518274"/>
                </a:lnTo>
                <a:lnTo>
                  <a:pt x="1625600" y="514045"/>
                </a:lnTo>
                <a:close/>
              </a:path>
              <a:path w="1752600" h="2138679">
                <a:moveTo>
                  <a:pt x="1612900" y="488944"/>
                </a:moveTo>
                <a:lnTo>
                  <a:pt x="1612900" y="1649718"/>
                </a:lnTo>
                <a:lnTo>
                  <a:pt x="1625600" y="1645567"/>
                </a:lnTo>
                <a:lnTo>
                  <a:pt x="1625600" y="493095"/>
                </a:lnTo>
                <a:lnTo>
                  <a:pt x="1612900" y="488944"/>
                </a:lnTo>
                <a:close/>
              </a:path>
              <a:path w="1752600" h="2138679">
                <a:moveTo>
                  <a:pt x="1600200" y="464317"/>
                </a:moveTo>
                <a:lnTo>
                  <a:pt x="1600200" y="1674346"/>
                </a:lnTo>
                <a:lnTo>
                  <a:pt x="1612900" y="1670274"/>
                </a:lnTo>
                <a:lnTo>
                  <a:pt x="1612900" y="468388"/>
                </a:lnTo>
                <a:lnTo>
                  <a:pt x="1600200" y="464317"/>
                </a:lnTo>
                <a:close/>
              </a:path>
              <a:path w="1752600" h="2138679">
                <a:moveTo>
                  <a:pt x="1587500" y="444166"/>
                </a:moveTo>
                <a:lnTo>
                  <a:pt x="1587500" y="1694497"/>
                </a:lnTo>
                <a:lnTo>
                  <a:pt x="1600200" y="1690494"/>
                </a:lnTo>
                <a:lnTo>
                  <a:pt x="1600200" y="448169"/>
                </a:lnTo>
                <a:lnTo>
                  <a:pt x="1587500" y="444166"/>
                </a:lnTo>
                <a:close/>
              </a:path>
              <a:path w="1752600" h="2138679">
                <a:moveTo>
                  <a:pt x="1574800" y="424360"/>
                </a:moveTo>
                <a:lnTo>
                  <a:pt x="1574800" y="1714303"/>
                </a:lnTo>
                <a:lnTo>
                  <a:pt x="1587500" y="1710370"/>
                </a:lnTo>
                <a:lnTo>
                  <a:pt x="1587500" y="428294"/>
                </a:lnTo>
                <a:lnTo>
                  <a:pt x="1574800" y="424360"/>
                </a:lnTo>
                <a:close/>
              </a:path>
              <a:path w="1752600" h="2138679">
                <a:moveTo>
                  <a:pt x="1562100" y="404907"/>
                </a:moveTo>
                <a:lnTo>
                  <a:pt x="1562100" y="1733756"/>
                </a:lnTo>
                <a:lnTo>
                  <a:pt x="1574800" y="1729894"/>
                </a:lnTo>
                <a:lnTo>
                  <a:pt x="1574800" y="408769"/>
                </a:lnTo>
                <a:lnTo>
                  <a:pt x="1562100" y="404907"/>
                </a:lnTo>
                <a:close/>
              </a:path>
              <a:path w="1752600" h="2138679">
                <a:moveTo>
                  <a:pt x="1549400" y="385814"/>
                </a:moveTo>
                <a:lnTo>
                  <a:pt x="1549400" y="1752850"/>
                </a:lnTo>
                <a:lnTo>
                  <a:pt x="1562100" y="1749060"/>
                </a:lnTo>
                <a:lnTo>
                  <a:pt x="1562100" y="389604"/>
                </a:lnTo>
                <a:lnTo>
                  <a:pt x="1549400" y="385814"/>
                </a:lnTo>
                <a:close/>
              </a:path>
              <a:path w="1752600" h="2138679">
                <a:moveTo>
                  <a:pt x="1536700" y="367089"/>
                </a:moveTo>
                <a:lnTo>
                  <a:pt x="1536700" y="1771575"/>
                </a:lnTo>
                <a:lnTo>
                  <a:pt x="1549400" y="1767860"/>
                </a:lnTo>
                <a:lnTo>
                  <a:pt x="1549400" y="370804"/>
                </a:lnTo>
                <a:lnTo>
                  <a:pt x="1536700" y="367089"/>
                </a:lnTo>
                <a:close/>
              </a:path>
              <a:path w="1752600" h="2138679">
                <a:moveTo>
                  <a:pt x="1524000" y="348738"/>
                </a:moveTo>
                <a:lnTo>
                  <a:pt x="1524000" y="1789926"/>
                </a:lnTo>
                <a:lnTo>
                  <a:pt x="1536700" y="1786286"/>
                </a:lnTo>
                <a:lnTo>
                  <a:pt x="1536700" y="352378"/>
                </a:lnTo>
                <a:lnTo>
                  <a:pt x="1524000" y="348738"/>
                </a:lnTo>
                <a:close/>
              </a:path>
              <a:path w="1752600" h="2138679">
                <a:moveTo>
                  <a:pt x="1511300" y="334332"/>
                </a:moveTo>
                <a:lnTo>
                  <a:pt x="1511300" y="1804332"/>
                </a:lnTo>
                <a:lnTo>
                  <a:pt x="1524000" y="1800754"/>
                </a:lnTo>
                <a:lnTo>
                  <a:pt x="1524000" y="337911"/>
                </a:lnTo>
                <a:lnTo>
                  <a:pt x="1511300" y="334332"/>
                </a:lnTo>
                <a:close/>
              </a:path>
              <a:path w="1752600" h="2138679">
                <a:moveTo>
                  <a:pt x="1498600" y="316675"/>
                </a:moveTo>
                <a:lnTo>
                  <a:pt x="1498600" y="1821989"/>
                </a:lnTo>
                <a:lnTo>
                  <a:pt x="1511300" y="1818489"/>
                </a:lnTo>
                <a:lnTo>
                  <a:pt x="1511300" y="320175"/>
                </a:lnTo>
                <a:lnTo>
                  <a:pt x="1498600" y="316675"/>
                </a:lnTo>
                <a:close/>
              </a:path>
              <a:path w="1752600" h="2138679">
                <a:moveTo>
                  <a:pt x="1485900" y="302834"/>
                </a:moveTo>
                <a:lnTo>
                  <a:pt x="1485900" y="1835831"/>
                </a:lnTo>
                <a:lnTo>
                  <a:pt x="1498600" y="1832394"/>
                </a:lnTo>
                <a:lnTo>
                  <a:pt x="1498600" y="306270"/>
                </a:lnTo>
                <a:lnTo>
                  <a:pt x="1485900" y="302834"/>
                </a:lnTo>
                <a:close/>
              </a:path>
              <a:path w="1752600" h="2138679">
                <a:moveTo>
                  <a:pt x="1473200" y="285894"/>
                </a:moveTo>
                <a:lnTo>
                  <a:pt x="1473200" y="1852771"/>
                </a:lnTo>
                <a:lnTo>
                  <a:pt x="1485900" y="1849415"/>
                </a:lnTo>
                <a:lnTo>
                  <a:pt x="1485900" y="289249"/>
                </a:lnTo>
                <a:lnTo>
                  <a:pt x="1473200" y="285894"/>
                </a:lnTo>
                <a:close/>
              </a:path>
              <a:path w="1752600" h="2138679">
                <a:moveTo>
                  <a:pt x="1460500" y="272636"/>
                </a:moveTo>
                <a:lnTo>
                  <a:pt x="1460500" y="1866029"/>
                </a:lnTo>
                <a:lnTo>
                  <a:pt x="1473200" y="1862739"/>
                </a:lnTo>
                <a:lnTo>
                  <a:pt x="1473200" y="275926"/>
                </a:lnTo>
                <a:lnTo>
                  <a:pt x="1460500" y="272636"/>
                </a:lnTo>
                <a:close/>
              </a:path>
              <a:path w="1752600" h="2138679">
                <a:moveTo>
                  <a:pt x="1447800" y="259644"/>
                </a:moveTo>
                <a:lnTo>
                  <a:pt x="1447800" y="1879021"/>
                </a:lnTo>
                <a:lnTo>
                  <a:pt x="1460500" y="1875798"/>
                </a:lnTo>
                <a:lnTo>
                  <a:pt x="1460500" y="262867"/>
                </a:lnTo>
                <a:lnTo>
                  <a:pt x="1447800" y="259644"/>
                </a:lnTo>
                <a:close/>
              </a:path>
              <a:path w="1752600" h="2138679">
                <a:moveTo>
                  <a:pt x="1435100" y="246920"/>
                </a:moveTo>
                <a:lnTo>
                  <a:pt x="1435100" y="1891745"/>
                </a:lnTo>
                <a:lnTo>
                  <a:pt x="1447800" y="1888589"/>
                </a:lnTo>
                <a:lnTo>
                  <a:pt x="1447800" y="250076"/>
                </a:lnTo>
                <a:lnTo>
                  <a:pt x="1435100" y="246920"/>
                </a:lnTo>
                <a:close/>
              </a:path>
              <a:path w="1752600" h="2138679">
                <a:moveTo>
                  <a:pt x="1422400" y="234470"/>
                </a:moveTo>
                <a:lnTo>
                  <a:pt x="1422400" y="1904195"/>
                </a:lnTo>
                <a:lnTo>
                  <a:pt x="1435100" y="1901108"/>
                </a:lnTo>
                <a:lnTo>
                  <a:pt x="1435100" y="237557"/>
                </a:lnTo>
                <a:lnTo>
                  <a:pt x="1422400" y="234470"/>
                </a:lnTo>
                <a:close/>
              </a:path>
              <a:path w="1752600" h="2138679">
                <a:moveTo>
                  <a:pt x="1409700" y="222297"/>
                </a:moveTo>
                <a:lnTo>
                  <a:pt x="1409700" y="1916368"/>
                </a:lnTo>
                <a:lnTo>
                  <a:pt x="1422400" y="1913351"/>
                </a:lnTo>
                <a:lnTo>
                  <a:pt x="1422400" y="225314"/>
                </a:lnTo>
                <a:lnTo>
                  <a:pt x="1409700" y="222297"/>
                </a:lnTo>
                <a:close/>
              </a:path>
              <a:path w="1752600" h="2138679">
                <a:moveTo>
                  <a:pt x="1397000" y="210404"/>
                </a:moveTo>
                <a:lnTo>
                  <a:pt x="1397000" y="1928261"/>
                </a:lnTo>
                <a:lnTo>
                  <a:pt x="1409700" y="1925314"/>
                </a:lnTo>
                <a:lnTo>
                  <a:pt x="1409700" y="213351"/>
                </a:lnTo>
                <a:lnTo>
                  <a:pt x="1397000" y="210404"/>
                </a:lnTo>
                <a:close/>
              </a:path>
              <a:path w="1752600" h="2138679">
                <a:moveTo>
                  <a:pt x="1384300" y="198796"/>
                </a:moveTo>
                <a:lnTo>
                  <a:pt x="1384300" y="1939870"/>
                </a:lnTo>
                <a:lnTo>
                  <a:pt x="1397000" y="1936994"/>
                </a:lnTo>
                <a:lnTo>
                  <a:pt x="1397000" y="201671"/>
                </a:lnTo>
                <a:lnTo>
                  <a:pt x="1384300" y="198796"/>
                </a:lnTo>
                <a:close/>
              </a:path>
              <a:path w="1752600" h="2138679">
                <a:moveTo>
                  <a:pt x="1371600" y="187475"/>
                </a:moveTo>
                <a:lnTo>
                  <a:pt x="1371600" y="1951190"/>
                </a:lnTo>
                <a:lnTo>
                  <a:pt x="1384300" y="1948387"/>
                </a:lnTo>
                <a:lnTo>
                  <a:pt x="1384300" y="190278"/>
                </a:lnTo>
                <a:lnTo>
                  <a:pt x="1371600" y="187475"/>
                </a:lnTo>
                <a:close/>
              </a:path>
              <a:path w="1752600" h="2138679">
                <a:moveTo>
                  <a:pt x="1358900" y="176447"/>
                </a:moveTo>
                <a:lnTo>
                  <a:pt x="1358900" y="1962218"/>
                </a:lnTo>
                <a:lnTo>
                  <a:pt x="1371600" y="1959489"/>
                </a:lnTo>
                <a:lnTo>
                  <a:pt x="1371600" y="179177"/>
                </a:lnTo>
                <a:lnTo>
                  <a:pt x="1358900" y="176447"/>
                </a:lnTo>
                <a:close/>
              </a:path>
              <a:path w="1752600" h="2138679">
                <a:moveTo>
                  <a:pt x="1346200" y="168370"/>
                </a:moveTo>
                <a:lnTo>
                  <a:pt x="1346200" y="1970296"/>
                </a:lnTo>
                <a:lnTo>
                  <a:pt x="1358900" y="1967622"/>
                </a:lnTo>
                <a:lnTo>
                  <a:pt x="1358900" y="171044"/>
                </a:lnTo>
                <a:lnTo>
                  <a:pt x="1346200" y="168370"/>
                </a:lnTo>
                <a:close/>
              </a:path>
              <a:path w="1752600" h="2138679">
                <a:moveTo>
                  <a:pt x="1333500" y="157861"/>
                </a:moveTo>
                <a:lnTo>
                  <a:pt x="1333500" y="1980804"/>
                </a:lnTo>
                <a:lnTo>
                  <a:pt x="1346200" y="1978205"/>
                </a:lnTo>
                <a:lnTo>
                  <a:pt x="1346200" y="160460"/>
                </a:lnTo>
                <a:lnTo>
                  <a:pt x="1333500" y="157861"/>
                </a:lnTo>
                <a:close/>
              </a:path>
              <a:path w="1752600" h="2138679">
                <a:moveTo>
                  <a:pt x="1320800" y="147655"/>
                </a:moveTo>
                <a:lnTo>
                  <a:pt x="1320800" y="1991010"/>
                </a:lnTo>
                <a:lnTo>
                  <a:pt x="1333500" y="1988487"/>
                </a:lnTo>
                <a:lnTo>
                  <a:pt x="1333500" y="150178"/>
                </a:lnTo>
                <a:lnTo>
                  <a:pt x="1320800" y="147655"/>
                </a:lnTo>
                <a:close/>
              </a:path>
              <a:path w="1752600" h="2138679">
                <a:moveTo>
                  <a:pt x="1308100" y="140201"/>
                </a:moveTo>
                <a:lnTo>
                  <a:pt x="1308100" y="1998464"/>
                </a:lnTo>
                <a:lnTo>
                  <a:pt x="1320800" y="1995999"/>
                </a:lnTo>
                <a:lnTo>
                  <a:pt x="1320800" y="142667"/>
                </a:lnTo>
                <a:lnTo>
                  <a:pt x="1308100" y="140201"/>
                </a:lnTo>
                <a:close/>
              </a:path>
              <a:path w="1752600" h="2138679">
                <a:moveTo>
                  <a:pt x="1295400" y="130534"/>
                </a:moveTo>
                <a:lnTo>
                  <a:pt x="1295400" y="2008132"/>
                </a:lnTo>
                <a:lnTo>
                  <a:pt x="1308100" y="2005744"/>
                </a:lnTo>
                <a:lnTo>
                  <a:pt x="1308100" y="132921"/>
                </a:lnTo>
                <a:lnTo>
                  <a:pt x="1295400" y="130534"/>
                </a:lnTo>
                <a:close/>
              </a:path>
              <a:path w="1752600" h="2138679">
                <a:moveTo>
                  <a:pt x="1282700" y="123488"/>
                </a:moveTo>
                <a:lnTo>
                  <a:pt x="1282700" y="2015178"/>
                </a:lnTo>
                <a:lnTo>
                  <a:pt x="1295400" y="2012849"/>
                </a:lnTo>
                <a:lnTo>
                  <a:pt x="1295400" y="125817"/>
                </a:lnTo>
                <a:lnTo>
                  <a:pt x="1282700" y="123488"/>
                </a:lnTo>
                <a:close/>
              </a:path>
              <a:path w="1752600" h="2138679">
                <a:moveTo>
                  <a:pt x="1270000" y="114370"/>
                </a:moveTo>
                <a:lnTo>
                  <a:pt x="1270000" y="2024296"/>
                </a:lnTo>
                <a:lnTo>
                  <a:pt x="1282700" y="2022046"/>
                </a:lnTo>
                <a:lnTo>
                  <a:pt x="1282700" y="116619"/>
                </a:lnTo>
                <a:lnTo>
                  <a:pt x="1270000" y="114370"/>
                </a:lnTo>
                <a:close/>
              </a:path>
              <a:path w="1752600" h="2138679">
                <a:moveTo>
                  <a:pt x="1257300" y="107740"/>
                </a:moveTo>
                <a:lnTo>
                  <a:pt x="1257300" y="2030925"/>
                </a:lnTo>
                <a:lnTo>
                  <a:pt x="1270000" y="2028736"/>
                </a:lnTo>
                <a:lnTo>
                  <a:pt x="1270000" y="109930"/>
                </a:lnTo>
                <a:lnTo>
                  <a:pt x="1257300" y="107740"/>
                </a:lnTo>
                <a:close/>
              </a:path>
              <a:path w="1752600" h="2138679">
                <a:moveTo>
                  <a:pt x="1244600" y="99184"/>
                </a:moveTo>
                <a:lnTo>
                  <a:pt x="1244600" y="2039482"/>
                </a:lnTo>
                <a:lnTo>
                  <a:pt x="1257300" y="2037373"/>
                </a:lnTo>
                <a:lnTo>
                  <a:pt x="1257300" y="101292"/>
                </a:lnTo>
                <a:lnTo>
                  <a:pt x="1244600" y="99184"/>
                </a:lnTo>
                <a:close/>
              </a:path>
              <a:path w="1752600" h="2138679">
                <a:moveTo>
                  <a:pt x="1231900" y="92980"/>
                </a:moveTo>
                <a:lnTo>
                  <a:pt x="1231900" y="2045686"/>
                </a:lnTo>
                <a:lnTo>
                  <a:pt x="1244600" y="2043638"/>
                </a:lnTo>
                <a:lnTo>
                  <a:pt x="1244600" y="95027"/>
                </a:lnTo>
                <a:lnTo>
                  <a:pt x="1231900" y="92980"/>
                </a:lnTo>
                <a:close/>
              </a:path>
              <a:path w="1752600" h="2138679">
                <a:moveTo>
                  <a:pt x="1219200" y="84996"/>
                </a:moveTo>
                <a:lnTo>
                  <a:pt x="1219200" y="2053670"/>
                </a:lnTo>
                <a:lnTo>
                  <a:pt x="1231900" y="2051705"/>
                </a:lnTo>
                <a:lnTo>
                  <a:pt x="1231900" y="86961"/>
                </a:lnTo>
                <a:lnTo>
                  <a:pt x="1219200" y="84996"/>
                </a:lnTo>
                <a:close/>
              </a:path>
              <a:path w="1752600" h="2138679">
                <a:moveTo>
                  <a:pt x="1206500" y="79226"/>
                </a:moveTo>
                <a:lnTo>
                  <a:pt x="1206500" y="2059440"/>
                </a:lnTo>
                <a:lnTo>
                  <a:pt x="1219200" y="2057537"/>
                </a:lnTo>
                <a:lnTo>
                  <a:pt x="1219200" y="81129"/>
                </a:lnTo>
                <a:lnTo>
                  <a:pt x="1206500" y="79226"/>
                </a:lnTo>
                <a:close/>
              </a:path>
              <a:path w="1752600" h="2138679">
                <a:moveTo>
                  <a:pt x="1193800" y="73645"/>
                </a:moveTo>
                <a:lnTo>
                  <a:pt x="1193800" y="2065021"/>
                </a:lnTo>
                <a:lnTo>
                  <a:pt x="1206500" y="2063181"/>
                </a:lnTo>
                <a:lnTo>
                  <a:pt x="1206500" y="75484"/>
                </a:lnTo>
                <a:lnTo>
                  <a:pt x="1193800" y="73645"/>
                </a:lnTo>
                <a:close/>
              </a:path>
              <a:path w="1752600" h="2138679">
                <a:moveTo>
                  <a:pt x="1181100" y="66500"/>
                </a:moveTo>
                <a:lnTo>
                  <a:pt x="1181100" y="2072166"/>
                </a:lnTo>
                <a:lnTo>
                  <a:pt x="1193800" y="2070412"/>
                </a:lnTo>
                <a:lnTo>
                  <a:pt x="1193800" y="68254"/>
                </a:lnTo>
                <a:lnTo>
                  <a:pt x="1181100" y="66500"/>
                </a:lnTo>
                <a:close/>
              </a:path>
              <a:path w="1752600" h="2138679">
                <a:moveTo>
                  <a:pt x="1168400" y="61365"/>
                </a:moveTo>
                <a:lnTo>
                  <a:pt x="1168400" y="2077301"/>
                </a:lnTo>
                <a:lnTo>
                  <a:pt x="1181100" y="2075611"/>
                </a:lnTo>
                <a:lnTo>
                  <a:pt x="1181100" y="63055"/>
                </a:lnTo>
                <a:lnTo>
                  <a:pt x="1168400" y="61365"/>
                </a:lnTo>
                <a:close/>
              </a:path>
              <a:path w="1752600" h="2138679">
                <a:moveTo>
                  <a:pt x="1155700" y="56424"/>
                </a:moveTo>
                <a:lnTo>
                  <a:pt x="1155700" y="2082242"/>
                </a:lnTo>
                <a:lnTo>
                  <a:pt x="1168400" y="2080616"/>
                </a:lnTo>
                <a:lnTo>
                  <a:pt x="1168400" y="58050"/>
                </a:lnTo>
                <a:lnTo>
                  <a:pt x="1155700" y="56424"/>
                </a:lnTo>
                <a:close/>
              </a:path>
              <a:path w="1752600" h="2138679">
                <a:moveTo>
                  <a:pt x="1143000" y="51679"/>
                </a:moveTo>
                <a:lnTo>
                  <a:pt x="1143000" y="2086987"/>
                </a:lnTo>
                <a:lnTo>
                  <a:pt x="1155700" y="2085427"/>
                </a:lnTo>
                <a:lnTo>
                  <a:pt x="1155700" y="53239"/>
                </a:lnTo>
                <a:lnTo>
                  <a:pt x="1143000" y="51679"/>
                </a:lnTo>
                <a:close/>
              </a:path>
              <a:path w="1752600" h="2138679">
                <a:moveTo>
                  <a:pt x="1130300" y="47131"/>
                </a:moveTo>
                <a:lnTo>
                  <a:pt x="1130300" y="2091535"/>
                </a:lnTo>
                <a:lnTo>
                  <a:pt x="1143000" y="2090041"/>
                </a:lnTo>
                <a:lnTo>
                  <a:pt x="1143000" y="48625"/>
                </a:lnTo>
                <a:lnTo>
                  <a:pt x="1130300" y="47131"/>
                </a:lnTo>
                <a:close/>
              </a:path>
              <a:path w="1752600" h="2138679">
                <a:moveTo>
                  <a:pt x="1117600" y="41377"/>
                </a:moveTo>
                <a:lnTo>
                  <a:pt x="1117600" y="2097289"/>
                </a:lnTo>
                <a:lnTo>
                  <a:pt x="1130300" y="2095884"/>
                </a:lnTo>
                <a:lnTo>
                  <a:pt x="1130300" y="42782"/>
                </a:lnTo>
                <a:lnTo>
                  <a:pt x="1117600" y="41377"/>
                </a:lnTo>
                <a:close/>
              </a:path>
              <a:path w="1752600" h="2138679">
                <a:moveTo>
                  <a:pt x="1104900" y="37295"/>
                </a:moveTo>
                <a:lnTo>
                  <a:pt x="1104900" y="2101371"/>
                </a:lnTo>
                <a:lnTo>
                  <a:pt x="1117600" y="2100033"/>
                </a:lnTo>
                <a:lnTo>
                  <a:pt x="1117600" y="38633"/>
                </a:lnTo>
                <a:lnTo>
                  <a:pt x="1104900" y="37295"/>
                </a:lnTo>
                <a:close/>
              </a:path>
              <a:path w="1752600" h="2138679">
                <a:moveTo>
                  <a:pt x="1092200" y="33416"/>
                </a:moveTo>
                <a:lnTo>
                  <a:pt x="1092200" y="2105250"/>
                </a:lnTo>
                <a:lnTo>
                  <a:pt x="1104900" y="2103979"/>
                </a:lnTo>
                <a:lnTo>
                  <a:pt x="1104900" y="34687"/>
                </a:lnTo>
                <a:lnTo>
                  <a:pt x="1092200" y="33416"/>
                </a:lnTo>
                <a:close/>
              </a:path>
              <a:path w="1752600" h="2138679">
                <a:moveTo>
                  <a:pt x="1079500" y="29741"/>
                </a:moveTo>
                <a:lnTo>
                  <a:pt x="1079500" y="2108925"/>
                </a:lnTo>
                <a:lnTo>
                  <a:pt x="1092200" y="2107723"/>
                </a:lnTo>
                <a:lnTo>
                  <a:pt x="1092200" y="30943"/>
                </a:lnTo>
                <a:lnTo>
                  <a:pt x="1079500" y="29741"/>
                </a:lnTo>
                <a:close/>
              </a:path>
              <a:path w="1752600" h="2138679">
                <a:moveTo>
                  <a:pt x="1066800" y="26272"/>
                </a:moveTo>
                <a:lnTo>
                  <a:pt x="1066800" y="2112394"/>
                </a:lnTo>
                <a:lnTo>
                  <a:pt x="1079500" y="2111261"/>
                </a:lnTo>
                <a:lnTo>
                  <a:pt x="1079500" y="27405"/>
                </a:lnTo>
                <a:lnTo>
                  <a:pt x="1066800" y="26272"/>
                </a:lnTo>
                <a:close/>
              </a:path>
              <a:path w="1752600" h="2138679">
                <a:moveTo>
                  <a:pt x="1054100" y="23010"/>
                </a:moveTo>
                <a:lnTo>
                  <a:pt x="1054100" y="2115656"/>
                </a:lnTo>
                <a:lnTo>
                  <a:pt x="1066800" y="2114592"/>
                </a:lnTo>
                <a:lnTo>
                  <a:pt x="1066800" y="24074"/>
                </a:lnTo>
                <a:lnTo>
                  <a:pt x="1054100" y="23010"/>
                </a:lnTo>
                <a:close/>
              </a:path>
              <a:path w="1752600" h="2138679">
                <a:moveTo>
                  <a:pt x="1041400" y="19956"/>
                </a:moveTo>
                <a:lnTo>
                  <a:pt x="1041400" y="2118710"/>
                </a:lnTo>
                <a:lnTo>
                  <a:pt x="1054100" y="2117715"/>
                </a:lnTo>
                <a:lnTo>
                  <a:pt x="1054100" y="20951"/>
                </a:lnTo>
                <a:lnTo>
                  <a:pt x="1041400" y="19956"/>
                </a:lnTo>
                <a:close/>
              </a:path>
              <a:path w="1752600" h="2138679">
                <a:moveTo>
                  <a:pt x="1028700" y="17114"/>
                </a:moveTo>
                <a:lnTo>
                  <a:pt x="1028700" y="2121552"/>
                </a:lnTo>
                <a:lnTo>
                  <a:pt x="1041400" y="2120628"/>
                </a:lnTo>
                <a:lnTo>
                  <a:pt x="1041400" y="18038"/>
                </a:lnTo>
                <a:lnTo>
                  <a:pt x="1028700" y="17114"/>
                </a:lnTo>
                <a:close/>
              </a:path>
              <a:path w="1752600" h="2138679">
                <a:moveTo>
                  <a:pt x="1016000" y="13654"/>
                </a:moveTo>
                <a:lnTo>
                  <a:pt x="1016000" y="2125012"/>
                </a:lnTo>
                <a:lnTo>
                  <a:pt x="1028700" y="2124183"/>
                </a:lnTo>
                <a:lnTo>
                  <a:pt x="1028700" y="14483"/>
                </a:lnTo>
                <a:lnTo>
                  <a:pt x="1016000" y="13654"/>
                </a:lnTo>
                <a:close/>
              </a:path>
              <a:path w="1752600" h="2138679">
                <a:moveTo>
                  <a:pt x="1003300" y="11308"/>
                </a:moveTo>
                <a:lnTo>
                  <a:pt x="1003300" y="2127358"/>
                </a:lnTo>
                <a:lnTo>
                  <a:pt x="1016000" y="2126600"/>
                </a:lnTo>
                <a:lnTo>
                  <a:pt x="1016000" y="12066"/>
                </a:lnTo>
                <a:lnTo>
                  <a:pt x="1003300" y="11308"/>
                </a:lnTo>
                <a:close/>
              </a:path>
              <a:path w="1752600" h="2138679">
                <a:moveTo>
                  <a:pt x="990600" y="9179"/>
                </a:moveTo>
                <a:lnTo>
                  <a:pt x="990600" y="2129487"/>
                </a:lnTo>
                <a:lnTo>
                  <a:pt x="1003300" y="2128801"/>
                </a:lnTo>
                <a:lnTo>
                  <a:pt x="1003300" y="9865"/>
                </a:lnTo>
                <a:lnTo>
                  <a:pt x="990600" y="9179"/>
                </a:lnTo>
                <a:close/>
              </a:path>
              <a:path w="1752600" h="2138679">
                <a:moveTo>
                  <a:pt x="977900" y="7267"/>
                </a:moveTo>
                <a:lnTo>
                  <a:pt x="977900" y="2131399"/>
                </a:lnTo>
                <a:lnTo>
                  <a:pt x="990600" y="2130786"/>
                </a:lnTo>
                <a:lnTo>
                  <a:pt x="990600" y="7880"/>
                </a:lnTo>
                <a:lnTo>
                  <a:pt x="977900" y="7267"/>
                </a:lnTo>
                <a:close/>
              </a:path>
              <a:path w="1752600" h="2138679">
                <a:moveTo>
                  <a:pt x="965200" y="5573"/>
                </a:moveTo>
                <a:lnTo>
                  <a:pt x="965200" y="2133093"/>
                </a:lnTo>
                <a:lnTo>
                  <a:pt x="977900" y="2132553"/>
                </a:lnTo>
                <a:lnTo>
                  <a:pt x="977900" y="6113"/>
                </a:lnTo>
                <a:lnTo>
                  <a:pt x="965200" y="5573"/>
                </a:lnTo>
                <a:close/>
              </a:path>
              <a:path w="1752600" h="2138679">
                <a:moveTo>
                  <a:pt x="952500" y="4101"/>
                </a:moveTo>
                <a:lnTo>
                  <a:pt x="952500" y="2134565"/>
                </a:lnTo>
                <a:lnTo>
                  <a:pt x="965200" y="2134099"/>
                </a:lnTo>
                <a:lnTo>
                  <a:pt x="965200" y="4567"/>
                </a:lnTo>
                <a:lnTo>
                  <a:pt x="952500" y="4101"/>
                </a:lnTo>
                <a:close/>
              </a:path>
              <a:path w="1752600" h="2138679">
                <a:moveTo>
                  <a:pt x="939800" y="3242"/>
                </a:moveTo>
                <a:lnTo>
                  <a:pt x="939800" y="2135424"/>
                </a:lnTo>
                <a:lnTo>
                  <a:pt x="952500" y="2135007"/>
                </a:lnTo>
                <a:lnTo>
                  <a:pt x="952500" y="3659"/>
                </a:lnTo>
                <a:lnTo>
                  <a:pt x="939800" y="3242"/>
                </a:lnTo>
                <a:close/>
              </a:path>
              <a:path w="1752600" h="2138679">
                <a:moveTo>
                  <a:pt x="927100" y="2141"/>
                </a:moveTo>
                <a:lnTo>
                  <a:pt x="927100" y="2136525"/>
                </a:lnTo>
                <a:lnTo>
                  <a:pt x="939800" y="2136183"/>
                </a:lnTo>
                <a:lnTo>
                  <a:pt x="939800" y="2483"/>
                </a:lnTo>
                <a:lnTo>
                  <a:pt x="927100" y="2141"/>
                </a:lnTo>
                <a:close/>
              </a:path>
              <a:path w="1752600" h="2138679">
                <a:moveTo>
                  <a:pt x="914400" y="1264"/>
                </a:moveTo>
                <a:lnTo>
                  <a:pt x="914400" y="2137402"/>
                </a:lnTo>
                <a:lnTo>
                  <a:pt x="927100" y="2137135"/>
                </a:lnTo>
                <a:lnTo>
                  <a:pt x="927100" y="1531"/>
                </a:lnTo>
                <a:lnTo>
                  <a:pt x="914400" y="1264"/>
                </a:lnTo>
                <a:close/>
              </a:path>
              <a:path w="1752600" h="2138679">
                <a:moveTo>
                  <a:pt x="901700" y="614"/>
                </a:moveTo>
                <a:lnTo>
                  <a:pt x="901700" y="2138052"/>
                </a:lnTo>
                <a:lnTo>
                  <a:pt x="914400" y="2137860"/>
                </a:lnTo>
                <a:lnTo>
                  <a:pt x="914400" y="806"/>
                </a:lnTo>
                <a:lnTo>
                  <a:pt x="901700" y="614"/>
                </a:lnTo>
                <a:close/>
              </a:path>
              <a:path w="1752600" h="2138679">
                <a:moveTo>
                  <a:pt x="889000" y="192"/>
                </a:moveTo>
                <a:lnTo>
                  <a:pt x="889000" y="2138474"/>
                </a:lnTo>
                <a:lnTo>
                  <a:pt x="901700" y="2138359"/>
                </a:lnTo>
                <a:lnTo>
                  <a:pt x="901700" y="307"/>
                </a:lnTo>
                <a:lnTo>
                  <a:pt x="889000" y="192"/>
                </a:lnTo>
                <a:close/>
              </a:path>
              <a:path w="1752600" h="2138679">
                <a:moveTo>
                  <a:pt x="863600" y="38"/>
                </a:moveTo>
                <a:lnTo>
                  <a:pt x="863600" y="2138628"/>
                </a:lnTo>
                <a:lnTo>
                  <a:pt x="876300" y="2138667"/>
                </a:lnTo>
                <a:lnTo>
                  <a:pt x="889000" y="2138628"/>
                </a:lnTo>
                <a:lnTo>
                  <a:pt x="889000" y="38"/>
                </a:lnTo>
                <a:lnTo>
                  <a:pt x="876300" y="0"/>
                </a:lnTo>
                <a:lnTo>
                  <a:pt x="863600" y="38"/>
                </a:lnTo>
                <a:close/>
              </a:path>
              <a:path w="1752600" h="2138679">
                <a:moveTo>
                  <a:pt x="850900" y="307"/>
                </a:moveTo>
                <a:lnTo>
                  <a:pt x="850900" y="2138359"/>
                </a:lnTo>
                <a:lnTo>
                  <a:pt x="863600" y="2138474"/>
                </a:lnTo>
                <a:lnTo>
                  <a:pt x="863600" y="192"/>
                </a:lnTo>
                <a:lnTo>
                  <a:pt x="850900" y="307"/>
                </a:lnTo>
                <a:close/>
              </a:path>
              <a:path w="1752600" h="2138679">
                <a:moveTo>
                  <a:pt x="838200" y="806"/>
                </a:moveTo>
                <a:lnTo>
                  <a:pt x="838200" y="2137860"/>
                </a:lnTo>
                <a:lnTo>
                  <a:pt x="850900" y="2138052"/>
                </a:lnTo>
                <a:lnTo>
                  <a:pt x="850900" y="614"/>
                </a:lnTo>
                <a:lnTo>
                  <a:pt x="838200" y="806"/>
                </a:lnTo>
                <a:close/>
              </a:path>
              <a:path w="1752600" h="2138679">
                <a:moveTo>
                  <a:pt x="825500" y="1531"/>
                </a:moveTo>
                <a:lnTo>
                  <a:pt x="825500" y="2137135"/>
                </a:lnTo>
                <a:lnTo>
                  <a:pt x="838200" y="2137402"/>
                </a:lnTo>
                <a:lnTo>
                  <a:pt x="838200" y="1264"/>
                </a:lnTo>
                <a:lnTo>
                  <a:pt x="825500" y="1531"/>
                </a:lnTo>
                <a:close/>
              </a:path>
              <a:path w="1752600" h="2138679">
                <a:moveTo>
                  <a:pt x="812800" y="2483"/>
                </a:moveTo>
                <a:lnTo>
                  <a:pt x="812800" y="2136183"/>
                </a:lnTo>
                <a:lnTo>
                  <a:pt x="825500" y="2136525"/>
                </a:lnTo>
                <a:lnTo>
                  <a:pt x="825500" y="2141"/>
                </a:lnTo>
                <a:lnTo>
                  <a:pt x="812800" y="2483"/>
                </a:lnTo>
                <a:close/>
              </a:path>
              <a:path w="1752600" h="2138679">
                <a:moveTo>
                  <a:pt x="800100" y="3659"/>
                </a:moveTo>
                <a:lnTo>
                  <a:pt x="800100" y="2135007"/>
                </a:lnTo>
                <a:lnTo>
                  <a:pt x="812800" y="2135424"/>
                </a:lnTo>
                <a:lnTo>
                  <a:pt x="812800" y="3242"/>
                </a:lnTo>
                <a:lnTo>
                  <a:pt x="800100" y="3659"/>
                </a:lnTo>
                <a:close/>
              </a:path>
              <a:path w="1752600" h="2138679">
                <a:moveTo>
                  <a:pt x="787400" y="5058"/>
                </a:moveTo>
                <a:lnTo>
                  <a:pt x="787400" y="2133608"/>
                </a:lnTo>
                <a:lnTo>
                  <a:pt x="800100" y="2134099"/>
                </a:lnTo>
                <a:lnTo>
                  <a:pt x="800100" y="4567"/>
                </a:lnTo>
                <a:lnTo>
                  <a:pt x="787400" y="5058"/>
                </a:lnTo>
                <a:close/>
              </a:path>
              <a:path w="1752600" h="2138679">
                <a:moveTo>
                  <a:pt x="774700" y="6678"/>
                </a:moveTo>
                <a:lnTo>
                  <a:pt x="774700" y="2131988"/>
                </a:lnTo>
                <a:lnTo>
                  <a:pt x="787400" y="2132553"/>
                </a:lnTo>
                <a:lnTo>
                  <a:pt x="787400" y="6113"/>
                </a:lnTo>
                <a:lnTo>
                  <a:pt x="774700" y="6678"/>
                </a:lnTo>
                <a:close/>
              </a:path>
              <a:path w="1752600" h="2138679">
                <a:moveTo>
                  <a:pt x="762000" y="8517"/>
                </a:moveTo>
                <a:lnTo>
                  <a:pt x="762000" y="2130149"/>
                </a:lnTo>
                <a:lnTo>
                  <a:pt x="774700" y="2130786"/>
                </a:lnTo>
                <a:lnTo>
                  <a:pt x="774700" y="7880"/>
                </a:lnTo>
                <a:lnTo>
                  <a:pt x="762000" y="8517"/>
                </a:lnTo>
                <a:close/>
              </a:path>
              <a:path w="1752600" h="2138679">
                <a:moveTo>
                  <a:pt x="749300" y="10574"/>
                </a:moveTo>
                <a:lnTo>
                  <a:pt x="749300" y="2128092"/>
                </a:lnTo>
                <a:lnTo>
                  <a:pt x="762000" y="2128801"/>
                </a:lnTo>
                <a:lnTo>
                  <a:pt x="762000" y="9865"/>
                </a:lnTo>
                <a:lnTo>
                  <a:pt x="749300" y="10574"/>
                </a:lnTo>
                <a:close/>
              </a:path>
              <a:path w="1752600" h="2138679">
                <a:moveTo>
                  <a:pt x="736600" y="12848"/>
                </a:moveTo>
                <a:lnTo>
                  <a:pt x="736600" y="2125818"/>
                </a:lnTo>
                <a:lnTo>
                  <a:pt x="749300" y="2126600"/>
                </a:lnTo>
                <a:lnTo>
                  <a:pt x="749300" y="12066"/>
                </a:lnTo>
                <a:lnTo>
                  <a:pt x="736600" y="12848"/>
                </a:lnTo>
                <a:close/>
              </a:path>
              <a:path w="1752600" h="2138679">
                <a:moveTo>
                  <a:pt x="723900" y="15336"/>
                </a:moveTo>
                <a:lnTo>
                  <a:pt x="723900" y="2123330"/>
                </a:lnTo>
                <a:lnTo>
                  <a:pt x="736600" y="2124183"/>
                </a:lnTo>
                <a:lnTo>
                  <a:pt x="736600" y="14483"/>
                </a:lnTo>
                <a:lnTo>
                  <a:pt x="723900" y="15336"/>
                </a:lnTo>
                <a:close/>
              </a:path>
              <a:path w="1752600" h="2138679">
                <a:moveTo>
                  <a:pt x="711200" y="18038"/>
                </a:moveTo>
                <a:lnTo>
                  <a:pt x="711200" y="2120628"/>
                </a:lnTo>
                <a:lnTo>
                  <a:pt x="723900" y="2121552"/>
                </a:lnTo>
                <a:lnTo>
                  <a:pt x="723900" y="17114"/>
                </a:lnTo>
                <a:lnTo>
                  <a:pt x="711200" y="18038"/>
                </a:lnTo>
                <a:close/>
              </a:path>
              <a:path w="1752600" h="2138679">
                <a:moveTo>
                  <a:pt x="698500" y="20951"/>
                </a:moveTo>
                <a:lnTo>
                  <a:pt x="698500" y="2117715"/>
                </a:lnTo>
                <a:lnTo>
                  <a:pt x="711200" y="2118710"/>
                </a:lnTo>
                <a:lnTo>
                  <a:pt x="711200" y="19956"/>
                </a:lnTo>
                <a:lnTo>
                  <a:pt x="698500" y="20951"/>
                </a:lnTo>
                <a:close/>
              </a:path>
              <a:path w="1752600" h="2138679">
                <a:moveTo>
                  <a:pt x="685800" y="24074"/>
                </a:moveTo>
                <a:lnTo>
                  <a:pt x="685800" y="2114592"/>
                </a:lnTo>
                <a:lnTo>
                  <a:pt x="698500" y="2115656"/>
                </a:lnTo>
                <a:lnTo>
                  <a:pt x="698500" y="23010"/>
                </a:lnTo>
                <a:lnTo>
                  <a:pt x="685800" y="24074"/>
                </a:lnTo>
                <a:close/>
              </a:path>
              <a:path w="1752600" h="2138679">
                <a:moveTo>
                  <a:pt x="673100" y="27405"/>
                </a:moveTo>
                <a:lnTo>
                  <a:pt x="673100" y="2111261"/>
                </a:lnTo>
                <a:lnTo>
                  <a:pt x="685800" y="2112394"/>
                </a:lnTo>
                <a:lnTo>
                  <a:pt x="685800" y="26272"/>
                </a:lnTo>
                <a:lnTo>
                  <a:pt x="673100" y="27405"/>
                </a:lnTo>
                <a:close/>
              </a:path>
              <a:path w="1752600" h="2138679">
                <a:moveTo>
                  <a:pt x="660400" y="30943"/>
                </a:moveTo>
                <a:lnTo>
                  <a:pt x="660400" y="2107723"/>
                </a:lnTo>
                <a:lnTo>
                  <a:pt x="673100" y="2108925"/>
                </a:lnTo>
                <a:lnTo>
                  <a:pt x="673100" y="29741"/>
                </a:lnTo>
                <a:lnTo>
                  <a:pt x="660400" y="30943"/>
                </a:lnTo>
                <a:close/>
              </a:path>
              <a:path w="1752600" h="2138679">
                <a:moveTo>
                  <a:pt x="647700" y="34687"/>
                </a:moveTo>
                <a:lnTo>
                  <a:pt x="647700" y="2103979"/>
                </a:lnTo>
                <a:lnTo>
                  <a:pt x="660400" y="2105250"/>
                </a:lnTo>
                <a:lnTo>
                  <a:pt x="660400" y="33416"/>
                </a:lnTo>
                <a:lnTo>
                  <a:pt x="647700" y="34687"/>
                </a:lnTo>
                <a:close/>
              </a:path>
              <a:path w="1752600" h="2138679">
                <a:moveTo>
                  <a:pt x="635000" y="38633"/>
                </a:moveTo>
                <a:lnTo>
                  <a:pt x="635000" y="2100033"/>
                </a:lnTo>
                <a:lnTo>
                  <a:pt x="647700" y="2101371"/>
                </a:lnTo>
                <a:lnTo>
                  <a:pt x="647700" y="37295"/>
                </a:lnTo>
                <a:lnTo>
                  <a:pt x="635000" y="38633"/>
                </a:lnTo>
                <a:close/>
              </a:path>
              <a:path w="1752600" h="2138679">
                <a:moveTo>
                  <a:pt x="622300" y="44210"/>
                </a:moveTo>
                <a:lnTo>
                  <a:pt x="622300" y="2094456"/>
                </a:lnTo>
                <a:lnTo>
                  <a:pt x="635000" y="2095884"/>
                </a:lnTo>
                <a:lnTo>
                  <a:pt x="635000" y="42782"/>
                </a:lnTo>
                <a:lnTo>
                  <a:pt x="622300" y="44210"/>
                </a:lnTo>
                <a:close/>
              </a:path>
              <a:path w="1752600" h="2138679">
                <a:moveTo>
                  <a:pt x="609600" y="48625"/>
                </a:moveTo>
                <a:lnTo>
                  <a:pt x="609600" y="2090041"/>
                </a:lnTo>
                <a:lnTo>
                  <a:pt x="622300" y="2091535"/>
                </a:lnTo>
                <a:lnTo>
                  <a:pt x="622300" y="47131"/>
                </a:lnTo>
                <a:lnTo>
                  <a:pt x="609600" y="48625"/>
                </a:lnTo>
                <a:close/>
              </a:path>
              <a:path w="1752600" h="2138679">
                <a:moveTo>
                  <a:pt x="596900" y="53239"/>
                </a:moveTo>
                <a:lnTo>
                  <a:pt x="596900" y="2085427"/>
                </a:lnTo>
                <a:lnTo>
                  <a:pt x="609600" y="2086987"/>
                </a:lnTo>
                <a:lnTo>
                  <a:pt x="609600" y="51679"/>
                </a:lnTo>
                <a:lnTo>
                  <a:pt x="596900" y="53239"/>
                </a:lnTo>
                <a:close/>
              </a:path>
              <a:path w="1752600" h="2138679">
                <a:moveTo>
                  <a:pt x="584200" y="58050"/>
                </a:moveTo>
                <a:lnTo>
                  <a:pt x="584200" y="2080616"/>
                </a:lnTo>
                <a:lnTo>
                  <a:pt x="596900" y="2082242"/>
                </a:lnTo>
                <a:lnTo>
                  <a:pt x="596900" y="56424"/>
                </a:lnTo>
                <a:lnTo>
                  <a:pt x="584200" y="58050"/>
                </a:lnTo>
                <a:close/>
              </a:path>
              <a:path w="1752600" h="2138679">
                <a:moveTo>
                  <a:pt x="571500" y="63055"/>
                </a:moveTo>
                <a:lnTo>
                  <a:pt x="571500" y="2075611"/>
                </a:lnTo>
                <a:lnTo>
                  <a:pt x="584200" y="2077301"/>
                </a:lnTo>
                <a:lnTo>
                  <a:pt x="584200" y="61365"/>
                </a:lnTo>
                <a:lnTo>
                  <a:pt x="571500" y="63055"/>
                </a:lnTo>
                <a:close/>
              </a:path>
              <a:path w="1752600" h="2138679">
                <a:moveTo>
                  <a:pt x="558800" y="70030"/>
                </a:moveTo>
                <a:lnTo>
                  <a:pt x="558800" y="2068636"/>
                </a:lnTo>
                <a:lnTo>
                  <a:pt x="571500" y="2070412"/>
                </a:lnTo>
                <a:lnTo>
                  <a:pt x="571500" y="68254"/>
                </a:lnTo>
                <a:lnTo>
                  <a:pt x="558800" y="70030"/>
                </a:lnTo>
                <a:close/>
              </a:path>
              <a:path w="1752600" h="2138679">
                <a:moveTo>
                  <a:pt x="546100" y="75484"/>
                </a:moveTo>
                <a:lnTo>
                  <a:pt x="546100" y="2063181"/>
                </a:lnTo>
                <a:lnTo>
                  <a:pt x="558800" y="2065021"/>
                </a:lnTo>
                <a:lnTo>
                  <a:pt x="558800" y="73645"/>
                </a:lnTo>
                <a:lnTo>
                  <a:pt x="546100" y="75484"/>
                </a:lnTo>
                <a:close/>
              </a:path>
              <a:path w="1752600" h="2138679">
                <a:moveTo>
                  <a:pt x="533400" y="81129"/>
                </a:moveTo>
                <a:lnTo>
                  <a:pt x="533400" y="2057537"/>
                </a:lnTo>
                <a:lnTo>
                  <a:pt x="546100" y="2059440"/>
                </a:lnTo>
                <a:lnTo>
                  <a:pt x="546100" y="79226"/>
                </a:lnTo>
                <a:lnTo>
                  <a:pt x="533400" y="81129"/>
                </a:lnTo>
                <a:close/>
              </a:path>
              <a:path w="1752600" h="2138679">
                <a:moveTo>
                  <a:pt x="520700" y="88947"/>
                </a:moveTo>
                <a:lnTo>
                  <a:pt x="520700" y="2049719"/>
                </a:lnTo>
                <a:lnTo>
                  <a:pt x="533400" y="2051705"/>
                </a:lnTo>
                <a:lnTo>
                  <a:pt x="533400" y="86961"/>
                </a:lnTo>
                <a:lnTo>
                  <a:pt x="520700" y="88947"/>
                </a:lnTo>
                <a:close/>
              </a:path>
              <a:path w="1752600" h="2138679">
                <a:moveTo>
                  <a:pt x="508000" y="95027"/>
                </a:moveTo>
                <a:lnTo>
                  <a:pt x="508000" y="2043638"/>
                </a:lnTo>
                <a:lnTo>
                  <a:pt x="520700" y="2045686"/>
                </a:lnTo>
                <a:lnTo>
                  <a:pt x="520700" y="92980"/>
                </a:lnTo>
                <a:lnTo>
                  <a:pt x="508000" y="95027"/>
                </a:lnTo>
                <a:close/>
              </a:path>
              <a:path w="1752600" h="2138679">
                <a:moveTo>
                  <a:pt x="495300" y="101292"/>
                </a:moveTo>
                <a:lnTo>
                  <a:pt x="495300" y="2037373"/>
                </a:lnTo>
                <a:lnTo>
                  <a:pt x="508000" y="2039482"/>
                </a:lnTo>
                <a:lnTo>
                  <a:pt x="508000" y="99184"/>
                </a:lnTo>
                <a:lnTo>
                  <a:pt x="495300" y="101292"/>
                </a:lnTo>
                <a:close/>
              </a:path>
              <a:path w="1752600" h="2138679">
                <a:moveTo>
                  <a:pt x="482600" y="109930"/>
                </a:moveTo>
                <a:lnTo>
                  <a:pt x="482600" y="2028736"/>
                </a:lnTo>
                <a:lnTo>
                  <a:pt x="495300" y="2030925"/>
                </a:lnTo>
                <a:lnTo>
                  <a:pt x="495300" y="107740"/>
                </a:lnTo>
                <a:lnTo>
                  <a:pt x="482600" y="109930"/>
                </a:lnTo>
                <a:close/>
              </a:path>
              <a:path w="1752600" h="2138679">
                <a:moveTo>
                  <a:pt x="469900" y="116619"/>
                </a:moveTo>
                <a:lnTo>
                  <a:pt x="469900" y="2022046"/>
                </a:lnTo>
                <a:lnTo>
                  <a:pt x="482600" y="2024296"/>
                </a:lnTo>
                <a:lnTo>
                  <a:pt x="482600" y="114370"/>
                </a:lnTo>
                <a:lnTo>
                  <a:pt x="469900" y="116619"/>
                </a:lnTo>
                <a:close/>
              </a:path>
              <a:path w="1752600" h="2138679">
                <a:moveTo>
                  <a:pt x="457200" y="125817"/>
                </a:moveTo>
                <a:lnTo>
                  <a:pt x="457200" y="2012849"/>
                </a:lnTo>
                <a:lnTo>
                  <a:pt x="469900" y="2015178"/>
                </a:lnTo>
                <a:lnTo>
                  <a:pt x="469900" y="123488"/>
                </a:lnTo>
                <a:lnTo>
                  <a:pt x="457200" y="125817"/>
                </a:lnTo>
                <a:close/>
              </a:path>
              <a:path w="1752600" h="2138679">
                <a:moveTo>
                  <a:pt x="444500" y="132921"/>
                </a:moveTo>
                <a:lnTo>
                  <a:pt x="444500" y="2005744"/>
                </a:lnTo>
                <a:lnTo>
                  <a:pt x="457200" y="2008132"/>
                </a:lnTo>
                <a:lnTo>
                  <a:pt x="457200" y="130534"/>
                </a:lnTo>
                <a:lnTo>
                  <a:pt x="444500" y="132921"/>
                </a:lnTo>
                <a:close/>
              </a:path>
              <a:path w="1752600" h="2138679">
                <a:moveTo>
                  <a:pt x="431800" y="142667"/>
                </a:moveTo>
                <a:lnTo>
                  <a:pt x="431800" y="1995999"/>
                </a:lnTo>
                <a:lnTo>
                  <a:pt x="444500" y="1998464"/>
                </a:lnTo>
                <a:lnTo>
                  <a:pt x="444500" y="140201"/>
                </a:lnTo>
                <a:lnTo>
                  <a:pt x="431800" y="142667"/>
                </a:lnTo>
                <a:close/>
              </a:path>
              <a:path w="1752600" h="2138679">
                <a:moveTo>
                  <a:pt x="419100" y="152720"/>
                </a:moveTo>
                <a:lnTo>
                  <a:pt x="419100" y="1985945"/>
                </a:lnTo>
                <a:lnTo>
                  <a:pt x="431800" y="1988487"/>
                </a:lnTo>
                <a:lnTo>
                  <a:pt x="431800" y="150178"/>
                </a:lnTo>
                <a:lnTo>
                  <a:pt x="419100" y="152720"/>
                </a:lnTo>
                <a:close/>
              </a:path>
              <a:path w="1752600" h="2138679">
                <a:moveTo>
                  <a:pt x="406400" y="160460"/>
                </a:moveTo>
                <a:lnTo>
                  <a:pt x="406400" y="1978205"/>
                </a:lnTo>
                <a:lnTo>
                  <a:pt x="419100" y="1980804"/>
                </a:lnTo>
                <a:lnTo>
                  <a:pt x="419100" y="157861"/>
                </a:lnTo>
                <a:lnTo>
                  <a:pt x="406400" y="160460"/>
                </a:lnTo>
                <a:close/>
              </a:path>
              <a:path w="1752600" h="2138679">
                <a:moveTo>
                  <a:pt x="393700" y="171044"/>
                </a:moveTo>
                <a:lnTo>
                  <a:pt x="393700" y="1967622"/>
                </a:lnTo>
                <a:lnTo>
                  <a:pt x="406400" y="1970296"/>
                </a:lnTo>
                <a:lnTo>
                  <a:pt x="406400" y="168370"/>
                </a:lnTo>
                <a:lnTo>
                  <a:pt x="393700" y="171044"/>
                </a:lnTo>
                <a:close/>
              </a:path>
              <a:path w="1752600" h="2138679">
                <a:moveTo>
                  <a:pt x="381000" y="181925"/>
                </a:moveTo>
                <a:lnTo>
                  <a:pt x="381000" y="1956741"/>
                </a:lnTo>
                <a:lnTo>
                  <a:pt x="393700" y="1959489"/>
                </a:lnTo>
                <a:lnTo>
                  <a:pt x="393700" y="179177"/>
                </a:lnTo>
                <a:lnTo>
                  <a:pt x="381000" y="181925"/>
                </a:lnTo>
                <a:close/>
              </a:path>
              <a:path w="1752600" h="2138679">
                <a:moveTo>
                  <a:pt x="368300" y="190278"/>
                </a:moveTo>
                <a:lnTo>
                  <a:pt x="368300" y="1948387"/>
                </a:lnTo>
                <a:lnTo>
                  <a:pt x="381000" y="1951190"/>
                </a:lnTo>
                <a:lnTo>
                  <a:pt x="381000" y="187475"/>
                </a:lnTo>
                <a:lnTo>
                  <a:pt x="368300" y="190278"/>
                </a:lnTo>
                <a:close/>
              </a:path>
              <a:path w="1752600" h="2138679">
                <a:moveTo>
                  <a:pt x="355600" y="201671"/>
                </a:moveTo>
                <a:lnTo>
                  <a:pt x="355600" y="1936994"/>
                </a:lnTo>
                <a:lnTo>
                  <a:pt x="368300" y="1939870"/>
                </a:lnTo>
                <a:lnTo>
                  <a:pt x="368300" y="198796"/>
                </a:lnTo>
                <a:lnTo>
                  <a:pt x="355600" y="201671"/>
                </a:lnTo>
                <a:close/>
              </a:path>
              <a:path w="1752600" h="2138679">
                <a:moveTo>
                  <a:pt x="342900" y="213351"/>
                </a:moveTo>
                <a:lnTo>
                  <a:pt x="342900" y="1925314"/>
                </a:lnTo>
                <a:lnTo>
                  <a:pt x="355600" y="1928261"/>
                </a:lnTo>
                <a:lnTo>
                  <a:pt x="355600" y="210404"/>
                </a:lnTo>
                <a:lnTo>
                  <a:pt x="342900" y="213351"/>
                </a:lnTo>
                <a:close/>
              </a:path>
              <a:path w="1752600" h="2138679">
                <a:moveTo>
                  <a:pt x="330200" y="225314"/>
                </a:moveTo>
                <a:lnTo>
                  <a:pt x="330200" y="1913351"/>
                </a:lnTo>
                <a:lnTo>
                  <a:pt x="342900" y="1916368"/>
                </a:lnTo>
                <a:lnTo>
                  <a:pt x="342900" y="222297"/>
                </a:lnTo>
                <a:lnTo>
                  <a:pt x="330200" y="225314"/>
                </a:lnTo>
                <a:close/>
              </a:path>
              <a:path w="1752600" h="2138679">
                <a:moveTo>
                  <a:pt x="317500" y="237557"/>
                </a:moveTo>
                <a:lnTo>
                  <a:pt x="317500" y="1901108"/>
                </a:lnTo>
                <a:lnTo>
                  <a:pt x="330200" y="1904195"/>
                </a:lnTo>
                <a:lnTo>
                  <a:pt x="330200" y="234470"/>
                </a:lnTo>
                <a:lnTo>
                  <a:pt x="317500" y="237557"/>
                </a:lnTo>
                <a:close/>
              </a:path>
              <a:path w="1752600" h="2138679">
                <a:moveTo>
                  <a:pt x="304800" y="250076"/>
                </a:moveTo>
                <a:lnTo>
                  <a:pt x="304800" y="1888589"/>
                </a:lnTo>
                <a:lnTo>
                  <a:pt x="317500" y="1891745"/>
                </a:lnTo>
                <a:lnTo>
                  <a:pt x="317500" y="246920"/>
                </a:lnTo>
                <a:lnTo>
                  <a:pt x="304800" y="250076"/>
                </a:lnTo>
                <a:close/>
              </a:path>
              <a:path w="1752600" h="2138679">
                <a:moveTo>
                  <a:pt x="292100" y="262867"/>
                </a:moveTo>
                <a:lnTo>
                  <a:pt x="292100" y="1875798"/>
                </a:lnTo>
                <a:lnTo>
                  <a:pt x="304800" y="1879021"/>
                </a:lnTo>
                <a:lnTo>
                  <a:pt x="304800" y="259644"/>
                </a:lnTo>
                <a:lnTo>
                  <a:pt x="292100" y="262867"/>
                </a:lnTo>
                <a:close/>
              </a:path>
              <a:path w="1752600" h="2138679">
                <a:moveTo>
                  <a:pt x="279400" y="275926"/>
                </a:moveTo>
                <a:lnTo>
                  <a:pt x="279400" y="1862739"/>
                </a:lnTo>
                <a:lnTo>
                  <a:pt x="292100" y="1866029"/>
                </a:lnTo>
                <a:lnTo>
                  <a:pt x="292100" y="272636"/>
                </a:lnTo>
                <a:lnTo>
                  <a:pt x="279400" y="275926"/>
                </a:lnTo>
                <a:close/>
              </a:path>
              <a:path w="1752600" h="2138679">
                <a:moveTo>
                  <a:pt x="266700" y="292621"/>
                </a:moveTo>
                <a:lnTo>
                  <a:pt x="266700" y="1846043"/>
                </a:lnTo>
                <a:lnTo>
                  <a:pt x="279400" y="1849415"/>
                </a:lnTo>
                <a:lnTo>
                  <a:pt x="279400" y="289249"/>
                </a:lnTo>
                <a:lnTo>
                  <a:pt x="266700" y="292621"/>
                </a:lnTo>
                <a:close/>
              </a:path>
              <a:path w="1752600" h="2138679">
                <a:moveTo>
                  <a:pt x="254000" y="306270"/>
                </a:moveTo>
                <a:lnTo>
                  <a:pt x="254000" y="1832394"/>
                </a:lnTo>
                <a:lnTo>
                  <a:pt x="266700" y="1835831"/>
                </a:lnTo>
                <a:lnTo>
                  <a:pt x="266700" y="302834"/>
                </a:lnTo>
                <a:lnTo>
                  <a:pt x="254000" y="306270"/>
                </a:lnTo>
                <a:close/>
              </a:path>
              <a:path w="1752600" h="2138679">
                <a:moveTo>
                  <a:pt x="241300" y="320175"/>
                </a:moveTo>
                <a:lnTo>
                  <a:pt x="241300" y="1818489"/>
                </a:lnTo>
                <a:lnTo>
                  <a:pt x="254000" y="1821989"/>
                </a:lnTo>
                <a:lnTo>
                  <a:pt x="254000" y="316675"/>
                </a:lnTo>
                <a:lnTo>
                  <a:pt x="241300" y="320175"/>
                </a:lnTo>
                <a:close/>
              </a:path>
              <a:path w="1752600" h="2138679">
                <a:moveTo>
                  <a:pt x="228600" y="337911"/>
                </a:moveTo>
                <a:lnTo>
                  <a:pt x="228600" y="1800754"/>
                </a:lnTo>
                <a:lnTo>
                  <a:pt x="241300" y="1804332"/>
                </a:lnTo>
                <a:lnTo>
                  <a:pt x="241300" y="334332"/>
                </a:lnTo>
                <a:lnTo>
                  <a:pt x="228600" y="337911"/>
                </a:lnTo>
                <a:close/>
              </a:path>
              <a:path w="1752600" h="2138679">
                <a:moveTo>
                  <a:pt x="215900" y="352378"/>
                </a:moveTo>
                <a:lnTo>
                  <a:pt x="215900" y="1786286"/>
                </a:lnTo>
                <a:lnTo>
                  <a:pt x="228600" y="1789926"/>
                </a:lnTo>
                <a:lnTo>
                  <a:pt x="228600" y="348738"/>
                </a:lnTo>
                <a:lnTo>
                  <a:pt x="215900" y="352378"/>
                </a:lnTo>
                <a:close/>
              </a:path>
              <a:path w="1752600" h="2138679">
                <a:moveTo>
                  <a:pt x="203200" y="370804"/>
                </a:moveTo>
                <a:lnTo>
                  <a:pt x="203200" y="1767860"/>
                </a:lnTo>
                <a:lnTo>
                  <a:pt x="215900" y="1771575"/>
                </a:lnTo>
                <a:lnTo>
                  <a:pt x="215900" y="367089"/>
                </a:lnTo>
                <a:lnTo>
                  <a:pt x="203200" y="370804"/>
                </a:lnTo>
                <a:close/>
              </a:path>
              <a:path w="1752600" h="2138679">
                <a:moveTo>
                  <a:pt x="190500" y="389604"/>
                </a:moveTo>
                <a:lnTo>
                  <a:pt x="190500" y="1749060"/>
                </a:lnTo>
                <a:lnTo>
                  <a:pt x="203200" y="1752850"/>
                </a:lnTo>
                <a:lnTo>
                  <a:pt x="203200" y="385814"/>
                </a:lnTo>
                <a:lnTo>
                  <a:pt x="190500" y="389604"/>
                </a:lnTo>
                <a:close/>
              </a:path>
              <a:path w="1752600" h="2138679">
                <a:moveTo>
                  <a:pt x="177800" y="408769"/>
                </a:moveTo>
                <a:lnTo>
                  <a:pt x="177800" y="1729894"/>
                </a:lnTo>
                <a:lnTo>
                  <a:pt x="190500" y="1733756"/>
                </a:lnTo>
                <a:lnTo>
                  <a:pt x="190500" y="404907"/>
                </a:lnTo>
                <a:lnTo>
                  <a:pt x="177800" y="408769"/>
                </a:lnTo>
                <a:close/>
              </a:path>
              <a:path w="1752600" h="2138679">
                <a:moveTo>
                  <a:pt x="165100" y="428294"/>
                </a:moveTo>
                <a:lnTo>
                  <a:pt x="165100" y="1710370"/>
                </a:lnTo>
                <a:lnTo>
                  <a:pt x="177800" y="1714303"/>
                </a:lnTo>
                <a:lnTo>
                  <a:pt x="177800" y="424360"/>
                </a:lnTo>
                <a:lnTo>
                  <a:pt x="165100" y="428294"/>
                </a:lnTo>
                <a:close/>
              </a:path>
              <a:path w="1752600" h="2138679">
                <a:moveTo>
                  <a:pt x="152400" y="448169"/>
                </a:moveTo>
                <a:lnTo>
                  <a:pt x="152400" y="1690494"/>
                </a:lnTo>
                <a:lnTo>
                  <a:pt x="165100" y="1694497"/>
                </a:lnTo>
                <a:lnTo>
                  <a:pt x="165100" y="444166"/>
                </a:lnTo>
                <a:lnTo>
                  <a:pt x="152400" y="448169"/>
                </a:lnTo>
                <a:close/>
              </a:path>
              <a:path w="1752600" h="2138679">
                <a:moveTo>
                  <a:pt x="139700" y="472473"/>
                </a:moveTo>
                <a:lnTo>
                  <a:pt x="139700" y="1666190"/>
                </a:lnTo>
                <a:lnTo>
                  <a:pt x="152400" y="1670274"/>
                </a:lnTo>
                <a:lnTo>
                  <a:pt x="152400" y="468388"/>
                </a:lnTo>
                <a:lnTo>
                  <a:pt x="139700" y="472473"/>
                </a:lnTo>
                <a:close/>
              </a:path>
              <a:path w="1752600" h="2138679">
                <a:moveTo>
                  <a:pt x="127000" y="497259"/>
                </a:moveTo>
                <a:lnTo>
                  <a:pt x="127000" y="1641403"/>
                </a:lnTo>
                <a:lnTo>
                  <a:pt x="139700" y="1645567"/>
                </a:lnTo>
                <a:lnTo>
                  <a:pt x="139700" y="493095"/>
                </a:lnTo>
                <a:lnTo>
                  <a:pt x="127000" y="497259"/>
                </a:lnTo>
                <a:close/>
              </a:path>
              <a:path w="1752600" h="2138679">
                <a:moveTo>
                  <a:pt x="114300" y="518274"/>
                </a:moveTo>
                <a:lnTo>
                  <a:pt x="114300" y="1620389"/>
                </a:lnTo>
                <a:lnTo>
                  <a:pt x="127000" y="1624617"/>
                </a:lnTo>
                <a:lnTo>
                  <a:pt x="127000" y="514045"/>
                </a:lnTo>
                <a:lnTo>
                  <a:pt x="114300" y="518274"/>
                </a:lnTo>
                <a:close/>
              </a:path>
              <a:path w="1752600" h="2138679">
                <a:moveTo>
                  <a:pt x="101600" y="548228"/>
                </a:moveTo>
                <a:lnTo>
                  <a:pt x="101600" y="1590434"/>
                </a:lnTo>
                <a:lnTo>
                  <a:pt x="114300" y="1594751"/>
                </a:lnTo>
                <a:lnTo>
                  <a:pt x="114300" y="543911"/>
                </a:lnTo>
                <a:lnTo>
                  <a:pt x="101600" y="548228"/>
                </a:lnTo>
                <a:close/>
              </a:path>
              <a:path w="1752600" h="2138679">
                <a:moveTo>
                  <a:pt x="88900" y="574385"/>
                </a:moveTo>
                <a:lnTo>
                  <a:pt x="88900" y="1564277"/>
                </a:lnTo>
                <a:lnTo>
                  <a:pt x="101600" y="1568667"/>
                </a:lnTo>
                <a:lnTo>
                  <a:pt x="101600" y="569995"/>
                </a:lnTo>
                <a:lnTo>
                  <a:pt x="88900" y="574385"/>
                </a:lnTo>
                <a:close/>
              </a:path>
              <a:path w="1752600" h="2138679">
                <a:moveTo>
                  <a:pt x="76200" y="605446"/>
                </a:moveTo>
                <a:lnTo>
                  <a:pt x="76200" y="1533216"/>
                </a:lnTo>
                <a:lnTo>
                  <a:pt x="88900" y="1537688"/>
                </a:lnTo>
                <a:lnTo>
                  <a:pt x="88900" y="600973"/>
                </a:lnTo>
                <a:lnTo>
                  <a:pt x="76200" y="605446"/>
                </a:lnTo>
                <a:close/>
              </a:path>
              <a:path w="1752600" h="2138679">
                <a:moveTo>
                  <a:pt x="63500" y="637073"/>
                </a:moveTo>
                <a:lnTo>
                  <a:pt x="63500" y="1501588"/>
                </a:lnTo>
                <a:lnTo>
                  <a:pt x="76200" y="1506140"/>
                </a:lnTo>
                <a:lnTo>
                  <a:pt x="76200" y="632521"/>
                </a:lnTo>
                <a:lnTo>
                  <a:pt x="63500" y="637073"/>
                </a:lnTo>
                <a:close/>
              </a:path>
              <a:path w="1752600" h="2138679">
                <a:moveTo>
                  <a:pt x="50800" y="673887"/>
                </a:moveTo>
                <a:lnTo>
                  <a:pt x="50800" y="1464773"/>
                </a:lnTo>
                <a:lnTo>
                  <a:pt x="63500" y="1469413"/>
                </a:lnTo>
                <a:lnTo>
                  <a:pt x="63500" y="669247"/>
                </a:lnTo>
                <a:lnTo>
                  <a:pt x="50800" y="673887"/>
                </a:lnTo>
                <a:close/>
              </a:path>
              <a:path w="1752600" h="2138679">
                <a:moveTo>
                  <a:pt x="38100" y="716118"/>
                </a:moveTo>
                <a:lnTo>
                  <a:pt x="38100" y="1422541"/>
                </a:lnTo>
                <a:lnTo>
                  <a:pt x="50800" y="1427275"/>
                </a:lnTo>
                <a:lnTo>
                  <a:pt x="50800" y="711385"/>
                </a:lnTo>
                <a:lnTo>
                  <a:pt x="38100" y="716118"/>
                </a:lnTo>
                <a:close/>
              </a:path>
              <a:path w="1752600" h="2138679">
                <a:moveTo>
                  <a:pt x="25400" y="764004"/>
                </a:moveTo>
                <a:lnTo>
                  <a:pt x="25400" y="1374655"/>
                </a:lnTo>
                <a:lnTo>
                  <a:pt x="38100" y="1379487"/>
                </a:lnTo>
                <a:lnTo>
                  <a:pt x="38100" y="759172"/>
                </a:lnTo>
                <a:lnTo>
                  <a:pt x="25400" y="764004"/>
                </a:lnTo>
                <a:close/>
              </a:path>
              <a:path w="1752600" h="2138679">
                <a:moveTo>
                  <a:pt x="12700" y="822724"/>
                </a:moveTo>
                <a:lnTo>
                  <a:pt x="12700" y="1315934"/>
                </a:lnTo>
                <a:lnTo>
                  <a:pt x="25400" y="1320877"/>
                </a:lnTo>
                <a:lnTo>
                  <a:pt x="25400" y="817781"/>
                </a:lnTo>
                <a:lnTo>
                  <a:pt x="12700" y="822724"/>
                </a:lnTo>
                <a:close/>
              </a:path>
              <a:path w="1752600" h="2138679">
                <a:moveTo>
                  <a:pt x="0" y="897904"/>
                </a:moveTo>
                <a:lnTo>
                  <a:pt x="0" y="1240752"/>
                </a:lnTo>
                <a:lnTo>
                  <a:pt x="12700" y="1245823"/>
                </a:lnTo>
                <a:lnTo>
                  <a:pt x="12700" y="892834"/>
                </a:lnTo>
                <a:lnTo>
                  <a:pt x="0" y="897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4095" y="2566642"/>
            <a:ext cx="3862031" cy="315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45024" y="5242750"/>
            <a:ext cx="21272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. .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8" name="object 8"/>
          <p:cNvSpPr txBox="1"/>
          <p:nvPr/>
        </p:nvSpPr>
        <p:spPr>
          <a:xfrm>
            <a:off x="4845024" y="3043333"/>
            <a:ext cx="21272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. .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8490" y="2973501"/>
            <a:ext cx="1885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0" dirty="0">
                <a:latin typeface="Arial"/>
                <a:cs typeface="Arial"/>
              </a:rPr>
              <a:t>U</a:t>
            </a:r>
            <a:r>
              <a:rPr sz="1275" spc="-7" baseline="-16339" dirty="0">
                <a:latin typeface="Arial"/>
                <a:cs typeface="Arial"/>
              </a:rPr>
              <a:t>1</a:t>
            </a:r>
            <a:endParaRPr sz="1275" baseline="-1633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3043" y="3850106"/>
            <a:ext cx="11557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7097" y="2972942"/>
            <a:ext cx="2190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5" dirty="0">
                <a:latin typeface="Arial"/>
                <a:cs typeface="Arial"/>
              </a:rPr>
              <a:t>U</a:t>
            </a:r>
            <a:r>
              <a:rPr sz="1275" spc="-7" baseline="-16339" dirty="0">
                <a:latin typeface="Arial"/>
                <a:cs typeface="Arial"/>
              </a:rPr>
              <a:t>m</a:t>
            </a:r>
            <a:endParaRPr sz="1275" baseline="-1633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658" y="5159908"/>
            <a:ext cx="1676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60" dirty="0">
                <a:latin typeface="Arial"/>
                <a:cs typeface="Arial"/>
              </a:rPr>
              <a:t>Y</a:t>
            </a:r>
            <a:r>
              <a:rPr sz="1275" spc="-7" baseline="-19607" dirty="0">
                <a:latin typeface="Arial"/>
                <a:cs typeface="Arial"/>
              </a:rPr>
              <a:t>n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80873" y="4066476"/>
            <a:ext cx="2057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75" spc="165" baseline="13227" dirty="0">
                <a:latin typeface="Arial"/>
                <a:cs typeface="Arial"/>
              </a:rPr>
              <a:t>Z</a:t>
            </a:r>
            <a:r>
              <a:rPr sz="850" spc="-5" dirty="0">
                <a:latin typeface="Arial"/>
                <a:cs typeface="Arial"/>
              </a:rPr>
              <a:t>nj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1210" y="5166245"/>
            <a:ext cx="15303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70" dirty="0">
                <a:latin typeface="Arial"/>
                <a:cs typeface="Arial"/>
              </a:rPr>
              <a:t>Y</a:t>
            </a:r>
            <a:r>
              <a:rPr sz="1275" spc="-7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8895" y="4039768"/>
            <a:ext cx="20574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75" spc="7" baseline="15873" dirty="0">
                <a:latin typeface="Arial"/>
                <a:cs typeface="Arial"/>
              </a:rPr>
              <a:t>Z</a:t>
            </a:r>
            <a:r>
              <a:rPr sz="1575" spc="-277" baseline="15873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1j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8095">
              <a:lnSpc>
                <a:spcPts val="2430"/>
              </a:lnSpc>
              <a:tabLst>
                <a:tab pos="3458845" algn="l"/>
              </a:tabLst>
            </a:pPr>
            <a:r>
              <a:rPr spc="204" dirty="0"/>
              <a:t>Constructing	</a:t>
            </a:r>
            <a:r>
              <a:rPr spc="165" dirty="0"/>
              <a:t>Bayesian</a:t>
            </a:r>
            <a:r>
              <a:rPr spc="395" dirty="0"/>
              <a:t> </a:t>
            </a:r>
            <a:r>
              <a:rPr spc="12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4783" y="4647184"/>
            <a:ext cx="1149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8704" y="4647184"/>
            <a:ext cx="1320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70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291" y="4474210"/>
            <a:ext cx="228282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54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254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4" dirty="0">
                <a:solidFill>
                  <a:srgbClr val="990099"/>
                </a:solidFill>
                <a:latin typeface="Arial"/>
                <a:cs typeface="Arial"/>
              </a:rPr>
              <a:t>X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 . . . , </a:t>
            </a:r>
            <a:r>
              <a:rPr sz="2050" i="1" spc="31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450" spc="-55" dirty="0">
                <a:solidFill>
                  <a:srgbClr val="990099"/>
                </a:solidFill>
                <a:latin typeface="Arial"/>
                <a:cs typeface="Arial"/>
              </a:rPr>
              <a:t>Π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1408353"/>
            <a:ext cx="6862445" cy="329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050" spc="-145" dirty="0">
                <a:latin typeface="Tahoma"/>
                <a:cs typeface="Tahoma"/>
              </a:rPr>
              <a:t>Need a </a:t>
            </a:r>
            <a:r>
              <a:rPr sz="2050" spc="-130" dirty="0">
                <a:latin typeface="Tahoma"/>
                <a:cs typeface="Tahoma"/>
              </a:rPr>
              <a:t>method </a:t>
            </a:r>
            <a:r>
              <a:rPr sz="2050" spc="-135" dirty="0">
                <a:latin typeface="Tahoma"/>
                <a:cs typeface="Tahoma"/>
              </a:rPr>
              <a:t>such </a:t>
            </a:r>
            <a:r>
              <a:rPr sz="2050" spc="-75" dirty="0">
                <a:latin typeface="Tahoma"/>
                <a:cs typeface="Tahoma"/>
              </a:rPr>
              <a:t>that </a:t>
            </a:r>
            <a:r>
              <a:rPr sz="2050" spc="-145" dirty="0">
                <a:latin typeface="Tahoma"/>
                <a:cs typeface="Tahoma"/>
              </a:rPr>
              <a:t>a series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70" dirty="0">
                <a:latin typeface="Tahoma"/>
                <a:cs typeface="Tahoma"/>
              </a:rPr>
              <a:t>locally </a:t>
            </a:r>
            <a:r>
              <a:rPr sz="2050" spc="-120" dirty="0">
                <a:latin typeface="Tahoma"/>
                <a:cs typeface="Tahoma"/>
              </a:rPr>
              <a:t>testable </a:t>
            </a:r>
            <a:r>
              <a:rPr sz="2050" spc="-125" dirty="0">
                <a:latin typeface="Tahoma"/>
                <a:cs typeface="Tahoma"/>
              </a:rPr>
              <a:t>assertions </a:t>
            </a:r>
            <a:r>
              <a:rPr sz="2050" spc="-105" dirty="0">
                <a:latin typeface="Tahoma"/>
                <a:cs typeface="Tahoma"/>
              </a:rPr>
              <a:t>of 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-150" dirty="0">
                <a:latin typeface="Tahoma"/>
                <a:cs typeface="Tahoma"/>
              </a:rPr>
              <a:t>independence guarantees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30" dirty="0">
                <a:latin typeface="Tahoma"/>
                <a:cs typeface="Tahoma"/>
              </a:rPr>
              <a:t>required </a:t>
            </a:r>
            <a:r>
              <a:rPr sz="2050" spc="-100" dirty="0">
                <a:latin typeface="Tahoma"/>
                <a:cs typeface="Tahoma"/>
              </a:rPr>
              <a:t>global 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semantics</a:t>
            </a:r>
            <a:endParaRPr sz="2050" dirty="0">
              <a:latin typeface="Tahoma"/>
              <a:cs typeface="Tahoma"/>
            </a:endParaRPr>
          </a:p>
          <a:p>
            <a:pPr marL="313690" indent="-30099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14325" algn="l"/>
              </a:tabLst>
            </a:pPr>
            <a:r>
              <a:rPr sz="2050" spc="-130" dirty="0">
                <a:latin typeface="Tahoma"/>
                <a:cs typeface="Tahoma"/>
              </a:rPr>
              <a:t>Choose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ordering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spc="15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9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292" baseline="-11904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2100" baseline="-11904" dirty="0">
              <a:latin typeface="Trebuchet MS"/>
              <a:cs typeface="Trebuchet MS"/>
            </a:endParaRPr>
          </a:p>
          <a:p>
            <a:pPr marL="313690" indent="-30099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14325" algn="l"/>
              </a:tabLst>
            </a:pPr>
            <a:r>
              <a:rPr sz="2050" spc="-95" dirty="0">
                <a:latin typeface="Tahoma"/>
                <a:cs typeface="Tahoma"/>
              </a:rPr>
              <a:t>For </a:t>
            </a:r>
            <a:r>
              <a:rPr sz="2050" i="1" spc="229" dirty="0">
                <a:solidFill>
                  <a:srgbClr val="990099"/>
                </a:solidFill>
                <a:latin typeface="Arial"/>
                <a:cs typeface="Arial"/>
              </a:rPr>
              <a:t>i </a:t>
            </a:r>
            <a:r>
              <a:rPr sz="2050" spc="15" dirty="0">
                <a:latin typeface="Tahoma"/>
                <a:cs typeface="Tahoma"/>
              </a:rPr>
              <a:t>= </a:t>
            </a:r>
            <a:r>
              <a:rPr sz="2050" spc="-150" dirty="0">
                <a:latin typeface="Tahoma"/>
                <a:cs typeface="Tahoma"/>
              </a:rPr>
              <a:t>1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sz="2050" dirty="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</a:pPr>
            <a:r>
              <a:rPr sz="2050" spc="-140" dirty="0">
                <a:latin typeface="Tahoma"/>
                <a:cs typeface="Tahoma"/>
              </a:rPr>
              <a:t>add </a:t>
            </a:r>
            <a:r>
              <a:rPr sz="2050" i="1" spc="18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270" baseline="-11904" dirty="0">
                <a:solidFill>
                  <a:srgbClr val="990099"/>
                </a:solidFill>
                <a:latin typeface="Trebuchet MS"/>
                <a:cs typeface="Trebuchet MS"/>
              </a:rPr>
              <a:t>i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network</a:t>
            </a:r>
            <a:endParaRPr sz="2050" dirty="0">
              <a:latin typeface="Tahoma"/>
              <a:cs typeface="Tahoma"/>
            </a:endParaRPr>
          </a:p>
          <a:p>
            <a:pPr marR="1621155" algn="ctr">
              <a:lnSpc>
                <a:spcPct val="100000"/>
              </a:lnSpc>
              <a:spcBef>
                <a:spcPts val="20"/>
              </a:spcBef>
            </a:pPr>
            <a:r>
              <a:rPr sz="2050" spc="-114" dirty="0">
                <a:latin typeface="Tahoma"/>
                <a:cs typeface="Tahoma"/>
              </a:rPr>
              <a:t>select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parents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spc="15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5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225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spc="225" baseline="-1190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00" spc="225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382" baseline="-1190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such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endParaRPr sz="205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150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050" spc="10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arents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52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179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050" spc="1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spc="179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172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spc="172" baseline="-1190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00" spc="17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114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0" dirty="0">
                <a:latin typeface="Tahoma"/>
                <a:cs typeface="Tahoma"/>
              </a:rPr>
              <a:t>This </a:t>
            </a:r>
            <a:r>
              <a:rPr sz="2050" spc="-114" dirty="0">
                <a:latin typeface="Tahoma"/>
                <a:cs typeface="Tahoma"/>
              </a:rPr>
              <a:t>choice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35" dirty="0">
                <a:latin typeface="Tahoma"/>
                <a:cs typeface="Tahoma"/>
              </a:rPr>
              <a:t>parents </a:t>
            </a:r>
            <a:r>
              <a:rPr sz="2050" spc="-150" dirty="0">
                <a:latin typeface="Tahoma"/>
                <a:cs typeface="Tahoma"/>
              </a:rPr>
              <a:t>guarantees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00" dirty="0">
                <a:latin typeface="Tahoma"/>
                <a:cs typeface="Tahoma"/>
              </a:rPr>
              <a:t>global </a:t>
            </a:r>
            <a:r>
              <a:rPr sz="2050" spc="20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semantics:</a:t>
            </a:r>
            <a:endParaRPr sz="2050" dirty="0">
              <a:latin typeface="Tahoma"/>
              <a:cs typeface="Tahoma"/>
            </a:endParaRPr>
          </a:p>
          <a:p>
            <a:pPr marR="1574800" algn="ctr">
              <a:lnSpc>
                <a:spcPct val="100000"/>
              </a:lnSpc>
              <a:spcBef>
                <a:spcPts val="1070"/>
              </a:spcBef>
            </a:pPr>
            <a:r>
              <a:rPr sz="1400" i="1" spc="70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4335" y="4671566"/>
            <a:ext cx="3752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i="1" spc="-229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952" y="4525010"/>
            <a:ext cx="67310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54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254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4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-1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endParaRPr sz="205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8444" y="4647184"/>
            <a:ext cx="46863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5760" algn="l"/>
              </a:tabLst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	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323" y="4647184"/>
            <a:ext cx="31750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spc="290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8450" y="4525010"/>
            <a:ext cx="160147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95425" algn="l"/>
              </a:tabLst>
            </a:pPr>
            <a:r>
              <a:rPr sz="2050" i="1" spc="31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18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1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1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31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4335" y="5026659"/>
            <a:ext cx="3752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i="1" spc="-229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8444" y="5000752"/>
            <a:ext cx="147955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5255" algn="l"/>
              </a:tabLst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spc="5" dirty="0">
                <a:solidFill>
                  <a:srgbClr val="990099"/>
                </a:solidFill>
                <a:latin typeface="Times New Roman"/>
                <a:cs typeface="Times New Roman"/>
              </a:rPr>
              <a:t> 	</a:t>
            </a: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0935" y="4827778"/>
            <a:ext cx="306768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2335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3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50" spc="5" dirty="0">
                <a:solidFill>
                  <a:srgbClr val="990099"/>
                </a:solidFill>
                <a:latin typeface="Arial"/>
                <a:cs typeface="Arial"/>
              </a:rPr>
              <a:t>Π</a:t>
            </a:r>
            <a:r>
              <a:rPr sz="2100" i="1" spc="7" baseline="45634" dirty="0">
                <a:solidFill>
                  <a:srgbClr val="990099"/>
                </a:solidFill>
                <a:latin typeface="Trebuchet MS"/>
                <a:cs typeface="Trebuchet MS"/>
              </a:rPr>
              <a:t>n	</a:t>
            </a:r>
            <a:r>
              <a:rPr sz="2050" spc="254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254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4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-3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-130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arents</a:t>
            </a:r>
            <a:r>
              <a:rPr sz="2050" spc="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X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9588" y="4525010"/>
            <a:ext cx="1795145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ct val="100000"/>
              </a:lnSpc>
            </a:pPr>
            <a:r>
              <a:rPr sz="2050" spc="-100" dirty="0">
                <a:latin typeface="Tahoma"/>
                <a:cs typeface="Tahoma"/>
              </a:rPr>
              <a:t>(chain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rule)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50" spc="-120" dirty="0">
                <a:latin typeface="Tahoma"/>
                <a:cs typeface="Tahoma"/>
              </a:rPr>
              <a:t>(by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construction)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74643" y="1917941"/>
            <a:ext cx="1129665" cy="452120"/>
          </a:xfrm>
          <a:custGeom>
            <a:avLst/>
            <a:gdLst/>
            <a:ahLst/>
            <a:cxnLst/>
            <a:rect l="l" t="t" r="r" b="b"/>
            <a:pathLst>
              <a:path w="1129664" h="452119">
                <a:moveTo>
                  <a:pt x="1129487" y="225856"/>
                </a:moveTo>
                <a:lnTo>
                  <a:pt x="1121017" y="186670"/>
                </a:lnTo>
                <a:lnTo>
                  <a:pt x="1098662" y="152069"/>
                </a:lnTo>
                <a:lnTo>
                  <a:pt x="1069298" y="124288"/>
                </a:lnTo>
                <a:lnTo>
                  <a:pt x="1034770" y="100609"/>
                </a:lnTo>
                <a:lnTo>
                  <a:pt x="997553" y="80760"/>
                </a:lnTo>
                <a:lnTo>
                  <a:pt x="959673" y="64409"/>
                </a:lnTo>
                <a:lnTo>
                  <a:pt x="922776" y="51180"/>
                </a:lnTo>
                <a:lnTo>
                  <a:pt x="883067" y="39270"/>
                </a:lnTo>
                <a:lnTo>
                  <a:pt x="840764" y="28767"/>
                </a:lnTo>
                <a:lnTo>
                  <a:pt x="801791" y="20799"/>
                </a:lnTo>
                <a:lnTo>
                  <a:pt x="761143" y="14032"/>
                </a:lnTo>
                <a:lnTo>
                  <a:pt x="718966" y="8524"/>
                </a:lnTo>
                <a:lnTo>
                  <a:pt x="675404" y="4334"/>
                </a:lnTo>
                <a:lnTo>
                  <a:pt x="637075" y="1835"/>
                </a:lnTo>
                <a:lnTo>
                  <a:pt x="597926" y="383"/>
                </a:lnTo>
                <a:lnTo>
                  <a:pt x="564743" y="0"/>
                </a:lnTo>
                <a:lnTo>
                  <a:pt x="558069" y="15"/>
                </a:lnTo>
                <a:lnTo>
                  <a:pt x="518425" y="748"/>
                </a:lnTo>
                <a:lnTo>
                  <a:pt x="479540" y="2553"/>
                </a:lnTo>
                <a:lnTo>
                  <a:pt x="441503" y="5393"/>
                </a:lnTo>
                <a:lnTo>
                  <a:pt x="398322" y="9966"/>
                </a:lnTo>
                <a:lnTo>
                  <a:pt x="356567" y="15839"/>
                </a:lnTo>
                <a:lnTo>
                  <a:pt x="316383" y="22955"/>
                </a:lnTo>
                <a:lnTo>
                  <a:pt x="277915" y="31256"/>
                </a:lnTo>
                <a:lnTo>
                  <a:pt x="236240" y="42119"/>
                </a:lnTo>
                <a:lnTo>
                  <a:pt x="197214" y="54367"/>
                </a:lnTo>
                <a:lnTo>
                  <a:pt x="161053" y="67912"/>
                </a:lnTo>
                <a:lnTo>
                  <a:pt x="124067" y="84593"/>
                </a:lnTo>
                <a:lnTo>
                  <a:pt x="87923" y="104776"/>
                </a:lnTo>
                <a:lnTo>
                  <a:pt x="54674" y="128784"/>
                </a:lnTo>
                <a:lnTo>
                  <a:pt x="26822" y="156877"/>
                </a:lnTo>
                <a:lnTo>
                  <a:pt x="6385" y="191781"/>
                </a:lnTo>
                <a:lnTo>
                  <a:pt x="0" y="225856"/>
                </a:lnTo>
                <a:lnTo>
                  <a:pt x="38" y="228526"/>
                </a:lnTo>
                <a:lnTo>
                  <a:pt x="9618" y="267587"/>
                </a:lnTo>
                <a:lnTo>
                  <a:pt x="30824" y="299650"/>
                </a:lnTo>
                <a:lnTo>
                  <a:pt x="60188" y="327433"/>
                </a:lnTo>
                <a:lnTo>
                  <a:pt x="94716" y="351114"/>
                </a:lnTo>
                <a:lnTo>
                  <a:pt x="131933" y="370963"/>
                </a:lnTo>
                <a:lnTo>
                  <a:pt x="169813" y="387315"/>
                </a:lnTo>
                <a:lnTo>
                  <a:pt x="206710" y="400545"/>
                </a:lnTo>
                <a:lnTo>
                  <a:pt x="246419" y="412454"/>
                </a:lnTo>
                <a:lnTo>
                  <a:pt x="288723" y="422958"/>
                </a:lnTo>
                <a:lnTo>
                  <a:pt x="327696" y="430926"/>
                </a:lnTo>
                <a:lnTo>
                  <a:pt x="368343" y="437693"/>
                </a:lnTo>
                <a:lnTo>
                  <a:pt x="410521" y="443201"/>
                </a:lnTo>
                <a:lnTo>
                  <a:pt x="454082" y="447392"/>
                </a:lnTo>
                <a:lnTo>
                  <a:pt x="492412" y="449891"/>
                </a:lnTo>
                <a:lnTo>
                  <a:pt x="531560" y="451342"/>
                </a:lnTo>
                <a:lnTo>
                  <a:pt x="564743" y="451726"/>
                </a:lnTo>
                <a:lnTo>
                  <a:pt x="571418" y="451710"/>
                </a:lnTo>
                <a:lnTo>
                  <a:pt x="611061" y="450977"/>
                </a:lnTo>
                <a:lnTo>
                  <a:pt x="649947" y="449172"/>
                </a:lnTo>
                <a:lnTo>
                  <a:pt x="687983" y="446332"/>
                </a:lnTo>
                <a:lnTo>
                  <a:pt x="731164" y="441760"/>
                </a:lnTo>
                <a:lnTo>
                  <a:pt x="772919" y="435886"/>
                </a:lnTo>
                <a:lnTo>
                  <a:pt x="813103" y="428770"/>
                </a:lnTo>
                <a:lnTo>
                  <a:pt x="851571" y="420468"/>
                </a:lnTo>
                <a:lnTo>
                  <a:pt x="893246" y="409605"/>
                </a:lnTo>
                <a:lnTo>
                  <a:pt x="932272" y="397358"/>
                </a:lnTo>
                <a:lnTo>
                  <a:pt x="968433" y="383812"/>
                </a:lnTo>
                <a:lnTo>
                  <a:pt x="1005419" y="367129"/>
                </a:lnTo>
                <a:lnTo>
                  <a:pt x="1041563" y="346946"/>
                </a:lnTo>
                <a:lnTo>
                  <a:pt x="1074812" y="322936"/>
                </a:lnTo>
                <a:lnTo>
                  <a:pt x="1102664" y="294841"/>
                </a:lnTo>
                <a:lnTo>
                  <a:pt x="1123101" y="259935"/>
                </a:lnTo>
                <a:lnTo>
                  <a:pt x="1129487" y="225856"/>
                </a:lnTo>
              </a:path>
            </a:pathLst>
          </a:custGeom>
          <a:ln w="22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5201" y="2436101"/>
            <a:ext cx="1105535" cy="452120"/>
          </a:xfrm>
          <a:custGeom>
            <a:avLst/>
            <a:gdLst/>
            <a:ahLst/>
            <a:cxnLst/>
            <a:rect l="l" t="t" r="r" b="b"/>
            <a:pathLst>
              <a:path w="1105535" h="452119">
                <a:moveTo>
                  <a:pt x="1105522" y="225856"/>
                </a:moveTo>
                <a:lnTo>
                  <a:pt x="1097971" y="188438"/>
                </a:lnTo>
                <a:lnTo>
                  <a:pt x="1078136" y="155451"/>
                </a:lnTo>
                <a:lnTo>
                  <a:pt x="1049731" y="126858"/>
                </a:lnTo>
                <a:lnTo>
                  <a:pt x="1015849" y="102487"/>
                </a:lnTo>
                <a:lnTo>
                  <a:pt x="979049" y="82067"/>
                </a:lnTo>
                <a:lnTo>
                  <a:pt x="941422" y="65258"/>
                </a:lnTo>
                <a:lnTo>
                  <a:pt x="904664" y="51674"/>
                </a:lnTo>
                <a:lnTo>
                  <a:pt x="865023" y="39465"/>
                </a:lnTo>
                <a:lnTo>
                  <a:pt x="822726" y="28723"/>
                </a:lnTo>
                <a:lnTo>
                  <a:pt x="783716" y="20599"/>
                </a:lnTo>
                <a:lnTo>
                  <a:pt x="742999" y="13732"/>
                </a:lnTo>
                <a:lnTo>
                  <a:pt x="700725" y="8183"/>
                </a:lnTo>
                <a:lnTo>
                  <a:pt x="657047" y="4014"/>
                </a:lnTo>
                <a:lnTo>
                  <a:pt x="618607" y="1586"/>
                </a:lnTo>
                <a:lnTo>
                  <a:pt x="579342" y="256"/>
                </a:lnTo>
                <a:lnTo>
                  <a:pt x="552754" y="0"/>
                </a:lnTo>
                <a:lnTo>
                  <a:pt x="546079" y="16"/>
                </a:lnTo>
                <a:lnTo>
                  <a:pt x="506437" y="781"/>
                </a:lnTo>
                <a:lnTo>
                  <a:pt x="467573" y="2665"/>
                </a:lnTo>
                <a:lnTo>
                  <a:pt x="429581" y="5627"/>
                </a:lnTo>
                <a:lnTo>
                  <a:pt x="386487" y="10396"/>
                </a:lnTo>
                <a:lnTo>
                  <a:pt x="344862" y="16517"/>
                </a:lnTo>
                <a:lnTo>
                  <a:pt x="304859" y="23931"/>
                </a:lnTo>
                <a:lnTo>
                  <a:pt x="266628" y="32573"/>
                </a:lnTo>
                <a:lnTo>
                  <a:pt x="225302" y="43877"/>
                </a:lnTo>
                <a:lnTo>
                  <a:pt x="186716" y="56612"/>
                </a:lnTo>
                <a:lnTo>
                  <a:pt x="151098" y="70687"/>
                </a:lnTo>
                <a:lnTo>
                  <a:pt x="114855" y="88008"/>
                </a:lnTo>
                <a:lnTo>
                  <a:pt x="79720" y="108944"/>
                </a:lnTo>
                <a:lnTo>
                  <a:pt x="47822" y="133821"/>
                </a:lnTo>
                <a:lnTo>
                  <a:pt x="21764" y="162891"/>
                </a:lnTo>
                <a:lnTo>
                  <a:pt x="3881" y="198949"/>
                </a:lnTo>
                <a:lnTo>
                  <a:pt x="0" y="225856"/>
                </a:lnTo>
                <a:lnTo>
                  <a:pt x="39" y="228584"/>
                </a:lnTo>
                <a:lnTo>
                  <a:pt x="8651" y="265882"/>
                </a:lnTo>
                <a:lnTo>
                  <a:pt x="29392" y="298723"/>
                </a:lnTo>
                <a:lnTo>
                  <a:pt x="58568" y="327155"/>
                </a:lnTo>
                <a:lnTo>
                  <a:pt x="89668" y="349235"/>
                </a:lnTo>
                <a:lnTo>
                  <a:pt x="126467" y="369656"/>
                </a:lnTo>
                <a:lnTo>
                  <a:pt x="164092" y="386466"/>
                </a:lnTo>
                <a:lnTo>
                  <a:pt x="200850" y="400050"/>
                </a:lnTo>
                <a:lnTo>
                  <a:pt x="240490" y="412260"/>
                </a:lnTo>
                <a:lnTo>
                  <a:pt x="282786" y="423002"/>
                </a:lnTo>
                <a:lnTo>
                  <a:pt x="321795" y="431126"/>
                </a:lnTo>
                <a:lnTo>
                  <a:pt x="362511" y="437993"/>
                </a:lnTo>
                <a:lnTo>
                  <a:pt x="404784" y="443543"/>
                </a:lnTo>
                <a:lnTo>
                  <a:pt x="448462" y="447712"/>
                </a:lnTo>
                <a:lnTo>
                  <a:pt x="486902" y="450140"/>
                </a:lnTo>
                <a:lnTo>
                  <a:pt x="526167" y="451469"/>
                </a:lnTo>
                <a:lnTo>
                  <a:pt x="552754" y="451726"/>
                </a:lnTo>
                <a:lnTo>
                  <a:pt x="559430" y="451710"/>
                </a:lnTo>
                <a:lnTo>
                  <a:pt x="599071" y="450944"/>
                </a:lnTo>
                <a:lnTo>
                  <a:pt x="637936" y="449061"/>
                </a:lnTo>
                <a:lnTo>
                  <a:pt x="675929" y="446098"/>
                </a:lnTo>
                <a:lnTo>
                  <a:pt x="719023" y="441330"/>
                </a:lnTo>
                <a:lnTo>
                  <a:pt x="760648" y="435208"/>
                </a:lnTo>
                <a:lnTo>
                  <a:pt x="800653" y="427794"/>
                </a:lnTo>
                <a:lnTo>
                  <a:pt x="838884" y="419152"/>
                </a:lnTo>
                <a:lnTo>
                  <a:pt x="880211" y="407848"/>
                </a:lnTo>
                <a:lnTo>
                  <a:pt x="918798" y="395112"/>
                </a:lnTo>
                <a:lnTo>
                  <a:pt x="954418" y="381036"/>
                </a:lnTo>
                <a:lnTo>
                  <a:pt x="990661" y="363715"/>
                </a:lnTo>
                <a:lnTo>
                  <a:pt x="1025798" y="342777"/>
                </a:lnTo>
                <a:lnTo>
                  <a:pt x="1057697" y="317899"/>
                </a:lnTo>
                <a:lnTo>
                  <a:pt x="1083756" y="288827"/>
                </a:lnTo>
                <a:lnTo>
                  <a:pt x="1101640" y="252766"/>
                </a:lnTo>
                <a:lnTo>
                  <a:pt x="1105522" y="225856"/>
                </a:lnTo>
              </a:path>
            </a:pathLst>
          </a:custGeom>
          <a:ln w="22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1411478"/>
            <a:ext cx="5128895" cy="136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40" dirty="0">
                <a:latin typeface="Tahoma"/>
                <a:cs typeface="Tahoma"/>
              </a:rPr>
              <a:t>Suppose </a:t>
            </a:r>
            <a:r>
              <a:rPr sz="2050" spc="-235" dirty="0">
                <a:latin typeface="Tahoma"/>
                <a:cs typeface="Tahoma"/>
              </a:rPr>
              <a:t>we  </a:t>
            </a:r>
            <a:r>
              <a:rPr sz="2050" spc="-145" dirty="0">
                <a:latin typeface="Tahoma"/>
                <a:cs typeface="Tahoma"/>
              </a:rPr>
              <a:t>choose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30" dirty="0">
                <a:latin typeface="Tahoma"/>
                <a:cs typeface="Tahoma"/>
              </a:rPr>
              <a:t>ordering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 </a:t>
            </a:r>
            <a:r>
              <a:rPr sz="2050" spc="-85" dirty="0">
                <a:latin typeface="Tahoma"/>
                <a:cs typeface="Tahoma"/>
              </a:rPr>
              <a:t>,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100" dirty="0">
                <a:latin typeface="Tahoma"/>
                <a:cs typeface="Tahoma"/>
              </a:rPr>
              <a:t>,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25" dirty="0">
                <a:latin typeface="Tahoma"/>
                <a:cs typeface="Tahoma"/>
              </a:rPr>
              <a:t>, </a:t>
            </a:r>
            <a:r>
              <a:rPr sz="2050" i="1" spc="9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-235" dirty="0">
                <a:latin typeface="Tahoma"/>
                <a:cs typeface="Tahoma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130300" y="4864861"/>
            <a:ext cx="193230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30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63571" y="1906869"/>
            <a:ext cx="2848223" cy="992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3602" y="3115906"/>
            <a:ext cx="739140" cy="452120"/>
          </a:xfrm>
          <a:custGeom>
            <a:avLst/>
            <a:gdLst/>
            <a:ahLst/>
            <a:cxnLst/>
            <a:rect l="l" t="t" r="r" b="b"/>
            <a:pathLst>
              <a:path w="739139" h="452120">
                <a:moveTo>
                  <a:pt x="738746" y="225869"/>
                </a:moveTo>
                <a:lnTo>
                  <a:pt x="733242" y="186806"/>
                </a:lnTo>
                <a:lnTo>
                  <a:pt x="717346" y="149926"/>
                </a:lnTo>
                <a:lnTo>
                  <a:pt x="694659" y="118768"/>
                </a:lnTo>
                <a:lnTo>
                  <a:pt x="664845" y="90308"/>
                </a:lnTo>
                <a:lnTo>
                  <a:pt x="632496" y="67352"/>
                </a:lnTo>
                <a:lnTo>
                  <a:pt x="595445" y="47236"/>
                </a:lnTo>
                <a:lnTo>
                  <a:pt x="558976" y="31990"/>
                </a:lnTo>
                <a:lnTo>
                  <a:pt x="519549" y="19451"/>
                </a:lnTo>
                <a:lnTo>
                  <a:pt x="477521" y="9837"/>
                </a:lnTo>
                <a:lnTo>
                  <a:pt x="438894" y="3995"/>
                </a:lnTo>
                <a:lnTo>
                  <a:pt x="398788" y="706"/>
                </a:lnTo>
                <a:lnTo>
                  <a:pt x="369366" y="0"/>
                </a:lnTo>
                <a:lnTo>
                  <a:pt x="363436" y="28"/>
                </a:lnTo>
                <a:lnTo>
                  <a:pt x="322591" y="1793"/>
                </a:lnTo>
                <a:lnTo>
                  <a:pt x="283090" y="6194"/>
                </a:lnTo>
                <a:lnTo>
                  <a:pt x="245170" y="13085"/>
                </a:lnTo>
                <a:lnTo>
                  <a:pt x="204077" y="23822"/>
                </a:lnTo>
                <a:lnTo>
                  <a:pt x="165719" y="37401"/>
                </a:lnTo>
                <a:lnTo>
                  <a:pt x="130451" y="53606"/>
                </a:lnTo>
                <a:lnTo>
                  <a:pt x="94913" y="74704"/>
                </a:lnTo>
                <a:lnTo>
                  <a:pt x="64245" y="98537"/>
                </a:lnTo>
                <a:lnTo>
                  <a:pt x="36498" y="127852"/>
                </a:lnTo>
                <a:lnTo>
                  <a:pt x="14474" y="163048"/>
                </a:lnTo>
                <a:lnTo>
                  <a:pt x="2251" y="200788"/>
                </a:lnTo>
                <a:lnTo>
                  <a:pt x="0" y="225869"/>
                </a:lnTo>
                <a:lnTo>
                  <a:pt x="46" y="229495"/>
                </a:lnTo>
                <a:lnTo>
                  <a:pt x="6533" y="268383"/>
                </a:lnTo>
                <a:lnTo>
                  <a:pt x="23326" y="305036"/>
                </a:lnTo>
                <a:lnTo>
                  <a:pt x="46756" y="335941"/>
                </a:lnTo>
                <a:lnTo>
                  <a:pt x="77242" y="364106"/>
                </a:lnTo>
                <a:lnTo>
                  <a:pt x="110137" y="386761"/>
                </a:lnTo>
                <a:lnTo>
                  <a:pt x="147677" y="406541"/>
                </a:lnTo>
                <a:lnTo>
                  <a:pt x="184534" y="421459"/>
                </a:lnTo>
                <a:lnTo>
                  <a:pt x="224304" y="433643"/>
                </a:lnTo>
                <a:lnTo>
                  <a:pt x="266631" y="442875"/>
                </a:lnTo>
                <a:lnTo>
                  <a:pt x="305483" y="448360"/>
                </a:lnTo>
                <a:lnTo>
                  <a:pt x="345782" y="451273"/>
                </a:lnTo>
                <a:lnTo>
                  <a:pt x="369366" y="451726"/>
                </a:lnTo>
                <a:lnTo>
                  <a:pt x="375297" y="451697"/>
                </a:lnTo>
                <a:lnTo>
                  <a:pt x="416142" y="449932"/>
                </a:lnTo>
                <a:lnTo>
                  <a:pt x="455644" y="445532"/>
                </a:lnTo>
                <a:lnTo>
                  <a:pt x="493564" y="438642"/>
                </a:lnTo>
                <a:lnTo>
                  <a:pt x="534658" y="427906"/>
                </a:lnTo>
                <a:lnTo>
                  <a:pt x="573017" y="414328"/>
                </a:lnTo>
                <a:lnTo>
                  <a:pt x="608287" y="398124"/>
                </a:lnTo>
                <a:lnTo>
                  <a:pt x="643826" y="377029"/>
                </a:lnTo>
                <a:lnTo>
                  <a:pt x="674496" y="353196"/>
                </a:lnTo>
                <a:lnTo>
                  <a:pt x="702245" y="323884"/>
                </a:lnTo>
                <a:lnTo>
                  <a:pt x="724270" y="288689"/>
                </a:lnTo>
                <a:lnTo>
                  <a:pt x="736494" y="250950"/>
                </a:lnTo>
                <a:lnTo>
                  <a:pt x="738746" y="225869"/>
                </a:lnTo>
              </a:path>
            </a:pathLst>
          </a:custGeom>
          <a:ln w="22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1411478"/>
            <a:ext cx="5128895" cy="204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40" dirty="0">
                <a:latin typeface="Tahoma"/>
                <a:cs typeface="Tahoma"/>
              </a:rPr>
              <a:t>Suppose </a:t>
            </a:r>
            <a:r>
              <a:rPr sz="2050" spc="-235" dirty="0">
                <a:latin typeface="Tahoma"/>
                <a:cs typeface="Tahoma"/>
              </a:rPr>
              <a:t>we  </a:t>
            </a:r>
            <a:r>
              <a:rPr sz="2050" spc="-145" dirty="0">
                <a:latin typeface="Tahoma"/>
                <a:cs typeface="Tahoma"/>
              </a:rPr>
              <a:t>choose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30" dirty="0">
                <a:latin typeface="Tahoma"/>
                <a:cs typeface="Tahoma"/>
              </a:rPr>
              <a:t>ordering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 </a:t>
            </a:r>
            <a:r>
              <a:rPr sz="2050" spc="-85" dirty="0">
                <a:latin typeface="Tahoma"/>
                <a:cs typeface="Tahoma"/>
              </a:rPr>
              <a:t>,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100" dirty="0">
                <a:latin typeface="Tahoma"/>
                <a:cs typeface="Tahoma"/>
              </a:rPr>
              <a:t>,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25" dirty="0">
                <a:latin typeface="Tahoma"/>
                <a:cs typeface="Tahoma"/>
              </a:rPr>
              <a:t>, </a:t>
            </a:r>
            <a:r>
              <a:rPr sz="2050" i="1" spc="9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-235" dirty="0">
                <a:latin typeface="Tahoma"/>
                <a:cs typeface="Tahoma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29895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130300" y="4864861"/>
            <a:ext cx="4796790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64715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30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1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-15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10" dirty="0">
                <a:latin typeface="Tahoma"/>
                <a:cs typeface="Tahoma"/>
              </a:rPr>
              <a:t>?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1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-15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10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63571" y="1906869"/>
            <a:ext cx="2848223" cy="1671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6223" y="4122359"/>
            <a:ext cx="1262209" cy="473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1411478"/>
            <a:ext cx="5128895" cy="204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40" dirty="0">
                <a:latin typeface="Tahoma"/>
                <a:cs typeface="Tahoma"/>
              </a:rPr>
              <a:t>Suppose </a:t>
            </a:r>
            <a:r>
              <a:rPr sz="2050" spc="-235" dirty="0">
                <a:latin typeface="Tahoma"/>
                <a:cs typeface="Tahoma"/>
              </a:rPr>
              <a:t>we  </a:t>
            </a:r>
            <a:r>
              <a:rPr sz="2050" spc="-145" dirty="0">
                <a:latin typeface="Tahoma"/>
                <a:cs typeface="Tahoma"/>
              </a:rPr>
              <a:t>choose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30" dirty="0">
                <a:latin typeface="Tahoma"/>
                <a:cs typeface="Tahoma"/>
              </a:rPr>
              <a:t>ordering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 </a:t>
            </a:r>
            <a:r>
              <a:rPr sz="2050" spc="-85" dirty="0">
                <a:latin typeface="Tahoma"/>
                <a:cs typeface="Tahoma"/>
              </a:rPr>
              <a:t>,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100" dirty="0">
                <a:latin typeface="Tahoma"/>
                <a:cs typeface="Tahoma"/>
              </a:rPr>
              <a:t>,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25" dirty="0">
                <a:latin typeface="Tahoma"/>
                <a:cs typeface="Tahoma"/>
              </a:rPr>
              <a:t>, </a:t>
            </a:r>
            <a:r>
              <a:rPr sz="2050" i="1" spc="9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-235" dirty="0">
                <a:latin typeface="Tahoma"/>
                <a:cs typeface="Tahoma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29895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130300" y="4213021"/>
            <a:ext cx="3307079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64715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30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181854"/>
            <a:ext cx="5339080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0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27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10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2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446223" y="1906869"/>
            <a:ext cx="2965571" cy="315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1411478"/>
            <a:ext cx="5128895" cy="204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40" dirty="0">
                <a:latin typeface="Tahoma"/>
                <a:cs typeface="Tahoma"/>
              </a:rPr>
              <a:t>Suppose </a:t>
            </a:r>
            <a:r>
              <a:rPr sz="2050" spc="-235" dirty="0">
                <a:latin typeface="Tahoma"/>
                <a:cs typeface="Tahoma"/>
              </a:rPr>
              <a:t>we  </a:t>
            </a:r>
            <a:r>
              <a:rPr sz="2050" spc="-145" dirty="0">
                <a:latin typeface="Tahoma"/>
                <a:cs typeface="Tahoma"/>
              </a:rPr>
              <a:t>choose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30" dirty="0">
                <a:latin typeface="Tahoma"/>
                <a:cs typeface="Tahoma"/>
              </a:rPr>
              <a:t>ordering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 </a:t>
            </a:r>
            <a:r>
              <a:rPr sz="2050" spc="-85" dirty="0">
                <a:latin typeface="Tahoma"/>
                <a:cs typeface="Tahoma"/>
              </a:rPr>
              <a:t>,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100" dirty="0">
                <a:latin typeface="Tahoma"/>
                <a:cs typeface="Tahoma"/>
              </a:rPr>
              <a:t>,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25" dirty="0">
                <a:latin typeface="Tahoma"/>
                <a:cs typeface="Tahoma"/>
              </a:rPr>
              <a:t>, </a:t>
            </a:r>
            <a:r>
              <a:rPr sz="2050" i="1" spc="9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-235" dirty="0">
                <a:latin typeface="Tahoma"/>
                <a:cs typeface="Tahoma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29895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130300" y="4213021"/>
            <a:ext cx="502793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044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ts val="1680"/>
              </a:lnSpc>
            </a:pPr>
            <a:r>
              <a:rPr sz="1450" spc="5" dirty="0">
                <a:latin typeface="Arial"/>
                <a:cs typeface="Arial"/>
              </a:rPr>
              <a:t>Earthquake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tabLst>
                <a:tab pos="2164715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30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181854"/>
            <a:ext cx="5339080" cy="1683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0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27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074670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10" dirty="0">
                <a:latin typeface="Tahoma"/>
                <a:cs typeface="Tahoma"/>
              </a:rPr>
              <a:t>?	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08605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2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B,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B,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2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446223" y="1906869"/>
            <a:ext cx="2965571" cy="315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1411478"/>
            <a:ext cx="5128895" cy="204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40" dirty="0">
                <a:latin typeface="Tahoma"/>
                <a:cs typeface="Tahoma"/>
              </a:rPr>
              <a:t>Suppose </a:t>
            </a:r>
            <a:r>
              <a:rPr sz="2050" spc="-235" dirty="0">
                <a:latin typeface="Tahoma"/>
                <a:cs typeface="Tahoma"/>
              </a:rPr>
              <a:t>we  </a:t>
            </a:r>
            <a:r>
              <a:rPr sz="2050" spc="-145" dirty="0">
                <a:latin typeface="Tahoma"/>
                <a:cs typeface="Tahoma"/>
              </a:rPr>
              <a:t>choose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30" dirty="0">
                <a:latin typeface="Tahoma"/>
                <a:cs typeface="Tahoma"/>
              </a:rPr>
              <a:t>ordering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 </a:t>
            </a:r>
            <a:r>
              <a:rPr sz="2050" spc="-85" dirty="0">
                <a:latin typeface="Tahoma"/>
                <a:cs typeface="Tahoma"/>
              </a:rPr>
              <a:t>,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100" dirty="0">
                <a:latin typeface="Tahoma"/>
                <a:cs typeface="Tahoma"/>
              </a:rPr>
              <a:t>,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25" dirty="0">
                <a:latin typeface="Tahoma"/>
                <a:cs typeface="Tahoma"/>
              </a:rPr>
              <a:t>, </a:t>
            </a:r>
            <a:r>
              <a:rPr sz="2050" i="1" spc="9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95" dirty="0">
                <a:latin typeface="Tahoma"/>
                <a:cs typeface="Tahoma"/>
              </a:rPr>
              <a:t>,</a:t>
            </a:r>
            <a:r>
              <a:rPr sz="2050" spc="-235" dirty="0">
                <a:latin typeface="Tahoma"/>
                <a:cs typeface="Tahoma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429895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497092"/>
            <a:ext cx="34810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B,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2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2009" y="6497092"/>
            <a:ext cx="37465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2050" spc="-45" dirty="0">
                <a:latin typeface="Tahoma"/>
                <a:cs typeface="Tahoma"/>
              </a:rPr>
              <a:t>Y</a:t>
            </a:r>
            <a:r>
              <a:rPr sz="2050" spc="-195" dirty="0">
                <a:latin typeface="Tahoma"/>
                <a:cs typeface="Tahoma"/>
              </a:rPr>
              <a:t>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130300" y="4213021"/>
            <a:ext cx="502793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8044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ts val="1680"/>
              </a:lnSpc>
            </a:pPr>
            <a:r>
              <a:rPr sz="1450" spc="5" dirty="0">
                <a:latin typeface="Arial"/>
                <a:cs typeface="Arial"/>
              </a:rPr>
              <a:t>Earthquake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tabLst>
                <a:tab pos="2164715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30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181854"/>
            <a:ext cx="5339080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0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27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074670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10" dirty="0">
                <a:latin typeface="Tahoma"/>
                <a:cs typeface="Tahoma"/>
              </a:rPr>
              <a:t>?	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08605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A,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J,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2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129782"/>
            <a:ext cx="370141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91535" algn="l"/>
              </a:tabLst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27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90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i="1" spc="4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3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  <a:r>
              <a:rPr spc="330" dirty="0"/>
              <a:t> </a:t>
            </a:r>
            <a:r>
              <a:rPr spc="185" dirty="0"/>
              <a:t>contd.</a:t>
            </a:r>
          </a:p>
        </p:txBody>
      </p:sp>
      <p:sp>
        <p:nvSpPr>
          <p:cNvPr id="3" name="object 3"/>
          <p:cNvSpPr/>
          <p:nvPr/>
        </p:nvSpPr>
        <p:spPr>
          <a:xfrm>
            <a:off x="3446223" y="1509105"/>
            <a:ext cx="2965571" cy="315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1529" y="1626323"/>
            <a:ext cx="2557780" cy="143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727835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R="232410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130300" y="3815257"/>
            <a:ext cx="7774940" cy="298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70710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30365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Earthquake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95" dirty="0">
                <a:latin typeface="Tahoma"/>
                <a:cs typeface="Tahoma"/>
              </a:rPr>
              <a:t>Deciding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-150" dirty="0">
                <a:latin typeface="Tahoma"/>
                <a:cs typeface="Tahoma"/>
              </a:rPr>
              <a:t>independence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40" dirty="0">
                <a:latin typeface="Tahoma"/>
                <a:cs typeface="Tahoma"/>
              </a:rPr>
              <a:t>hard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30" dirty="0">
                <a:latin typeface="Tahoma"/>
                <a:cs typeface="Tahoma"/>
              </a:rPr>
              <a:t>noncausal </a:t>
            </a:r>
            <a:r>
              <a:rPr sz="2050" spc="18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directions</a:t>
            </a:r>
            <a:endParaRPr sz="2050">
              <a:latin typeface="Tahoma"/>
              <a:cs typeface="Tahoma"/>
            </a:endParaRPr>
          </a:p>
          <a:p>
            <a:pPr marL="12700" marR="5080" indent="-635">
              <a:lnSpc>
                <a:spcPct val="163400"/>
              </a:lnSpc>
              <a:spcBef>
                <a:spcPts val="10"/>
              </a:spcBef>
            </a:pPr>
            <a:r>
              <a:rPr sz="2050" spc="-95" dirty="0">
                <a:latin typeface="Tahoma"/>
                <a:cs typeface="Tahoma"/>
              </a:rPr>
              <a:t>(Causal </a:t>
            </a:r>
            <a:r>
              <a:rPr sz="2050" spc="-140" dirty="0">
                <a:latin typeface="Tahoma"/>
                <a:cs typeface="Tahoma"/>
              </a:rPr>
              <a:t>models and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-150" dirty="0">
                <a:latin typeface="Tahoma"/>
                <a:cs typeface="Tahoma"/>
              </a:rPr>
              <a:t>independence </a:t>
            </a:r>
            <a:r>
              <a:rPr sz="2050" spc="-200" dirty="0">
                <a:latin typeface="Tahoma"/>
                <a:cs typeface="Tahoma"/>
              </a:rPr>
              <a:t>seem </a:t>
            </a:r>
            <a:r>
              <a:rPr sz="2050" spc="-135" dirty="0">
                <a:latin typeface="Tahoma"/>
                <a:cs typeface="Tahoma"/>
              </a:rPr>
              <a:t>hardwired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35" dirty="0">
                <a:latin typeface="Tahoma"/>
                <a:cs typeface="Tahoma"/>
              </a:rPr>
              <a:t>humans!)  </a:t>
            </a:r>
            <a:r>
              <a:rPr sz="2050" spc="-130" dirty="0">
                <a:latin typeface="Tahoma"/>
                <a:cs typeface="Tahoma"/>
              </a:rPr>
              <a:t>Assessing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-100" dirty="0">
                <a:latin typeface="Tahoma"/>
                <a:cs typeface="Tahoma"/>
              </a:rPr>
              <a:t>probabilities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40" dirty="0">
                <a:latin typeface="Tahoma"/>
                <a:cs typeface="Tahoma"/>
              </a:rPr>
              <a:t>hard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30" dirty="0">
                <a:latin typeface="Tahoma"/>
                <a:cs typeface="Tahoma"/>
              </a:rPr>
              <a:t>noncausal </a:t>
            </a:r>
            <a:r>
              <a:rPr sz="2050" spc="1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directions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25" dirty="0">
                <a:latin typeface="Tahoma"/>
                <a:cs typeface="Tahoma"/>
              </a:rPr>
              <a:t>Network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50" dirty="0">
                <a:latin typeface="Tahoma"/>
                <a:cs typeface="Tahoma"/>
              </a:rPr>
              <a:t>less </a:t>
            </a:r>
            <a:r>
              <a:rPr sz="2050" spc="-120" dirty="0">
                <a:latin typeface="Tahoma"/>
                <a:cs typeface="Tahoma"/>
              </a:rPr>
              <a:t>compact: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4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4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13 </a:t>
            </a:r>
            <a:r>
              <a:rPr sz="2050" spc="-150" dirty="0">
                <a:latin typeface="Tahoma"/>
                <a:cs typeface="Tahoma"/>
              </a:rPr>
              <a:t>numbers</a:t>
            </a:r>
            <a:r>
              <a:rPr sz="2050" spc="-229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needed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9925">
              <a:lnSpc>
                <a:spcPts val="2430"/>
              </a:lnSpc>
              <a:tabLst>
                <a:tab pos="3582670" algn="l"/>
              </a:tabLst>
            </a:pPr>
            <a:r>
              <a:rPr spc="220" dirty="0"/>
              <a:t>Example:	</a:t>
            </a:r>
            <a:r>
              <a:rPr spc="320" dirty="0"/>
              <a:t>Car</a:t>
            </a:r>
            <a:r>
              <a:rPr spc="325" dirty="0"/>
              <a:t> </a:t>
            </a:r>
            <a:r>
              <a:rPr spc="130" dirty="0"/>
              <a:t>diagnosis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403858"/>
            <a:ext cx="6864350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75" dirty="0">
                <a:latin typeface="Tahoma"/>
                <a:cs typeface="Tahoma"/>
              </a:rPr>
              <a:t>Initial </a:t>
            </a:r>
            <a:r>
              <a:rPr sz="2050" spc="-150" dirty="0">
                <a:latin typeface="Tahoma"/>
                <a:cs typeface="Tahoma"/>
              </a:rPr>
              <a:t>evidence:  </a:t>
            </a:r>
            <a:r>
              <a:rPr sz="2050" spc="-120" dirty="0">
                <a:latin typeface="Tahoma"/>
                <a:cs typeface="Tahoma"/>
              </a:rPr>
              <a:t>car </a:t>
            </a:r>
            <a:r>
              <a:rPr sz="2050" spc="-85" dirty="0">
                <a:latin typeface="Tahoma"/>
                <a:cs typeface="Tahoma"/>
              </a:rPr>
              <a:t>won’t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start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0"/>
              </a:spcBef>
            </a:pPr>
            <a:r>
              <a:rPr sz="2050" spc="-114" dirty="0">
                <a:latin typeface="Tahoma"/>
                <a:cs typeface="Tahoma"/>
              </a:rPr>
              <a:t>Testable </a:t>
            </a:r>
            <a:r>
              <a:rPr sz="2050" spc="-125" dirty="0">
                <a:latin typeface="Tahoma"/>
                <a:cs typeface="Tahoma"/>
              </a:rPr>
              <a:t>variables (green), </a:t>
            </a:r>
            <a:r>
              <a:rPr sz="2050" spc="-105" dirty="0">
                <a:latin typeface="Tahoma"/>
                <a:cs typeface="Tahoma"/>
              </a:rPr>
              <a:t>“broken, </a:t>
            </a:r>
            <a:r>
              <a:rPr sz="2050" spc="-160" dirty="0">
                <a:latin typeface="Tahoma"/>
                <a:cs typeface="Tahoma"/>
              </a:rPr>
              <a:t>so </a:t>
            </a:r>
            <a:r>
              <a:rPr sz="2050" spc="-70" dirty="0">
                <a:latin typeface="Tahoma"/>
                <a:cs typeface="Tahoma"/>
              </a:rPr>
              <a:t>fix </a:t>
            </a:r>
            <a:r>
              <a:rPr sz="2050" spc="45" dirty="0">
                <a:latin typeface="Tahoma"/>
                <a:cs typeface="Tahoma"/>
              </a:rPr>
              <a:t>it”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130" dirty="0">
                <a:latin typeface="Tahoma"/>
                <a:cs typeface="Tahoma"/>
              </a:rPr>
              <a:t>(orange)  </a:t>
            </a:r>
            <a:r>
              <a:rPr sz="2050" spc="-114" dirty="0">
                <a:latin typeface="Tahoma"/>
                <a:cs typeface="Tahoma"/>
              </a:rPr>
              <a:t>Hidden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110" dirty="0">
                <a:latin typeface="Tahoma"/>
                <a:cs typeface="Tahoma"/>
              </a:rPr>
              <a:t>(gray) </a:t>
            </a:r>
            <a:r>
              <a:rPr sz="2050" spc="-165" dirty="0">
                <a:latin typeface="Tahoma"/>
                <a:cs typeface="Tahoma"/>
              </a:rPr>
              <a:t>ensure sparse </a:t>
            </a:r>
            <a:r>
              <a:rPr sz="2050" spc="-100" dirty="0">
                <a:latin typeface="Tahoma"/>
                <a:cs typeface="Tahoma"/>
              </a:rPr>
              <a:t>structure, </a:t>
            </a:r>
            <a:r>
              <a:rPr sz="2050" spc="-150" dirty="0">
                <a:latin typeface="Tahoma"/>
                <a:cs typeface="Tahoma"/>
              </a:rPr>
              <a:t>reduce  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parameters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7804" y="4240237"/>
            <a:ext cx="203200" cy="389890"/>
          </a:xfrm>
          <a:custGeom>
            <a:avLst/>
            <a:gdLst/>
            <a:ahLst/>
            <a:cxnLst/>
            <a:rect l="l" t="t" r="r" b="b"/>
            <a:pathLst>
              <a:path w="203200" h="389889">
                <a:moveTo>
                  <a:pt x="203034" y="0"/>
                </a:moveTo>
                <a:lnTo>
                  <a:pt x="0" y="389813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9711" y="4489970"/>
            <a:ext cx="132715" cy="194310"/>
          </a:xfrm>
          <a:custGeom>
            <a:avLst/>
            <a:gdLst/>
            <a:ahLst/>
            <a:cxnLst/>
            <a:rect l="l" t="t" r="r" b="b"/>
            <a:pathLst>
              <a:path w="132714" h="194310">
                <a:moveTo>
                  <a:pt x="0" y="194017"/>
                </a:moveTo>
                <a:lnTo>
                  <a:pt x="132334" y="44704"/>
                </a:lnTo>
                <a:lnTo>
                  <a:pt x="46494" y="0"/>
                </a:lnTo>
                <a:lnTo>
                  <a:pt x="0" y="194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7804" y="4511776"/>
            <a:ext cx="81280" cy="118745"/>
          </a:xfrm>
          <a:custGeom>
            <a:avLst/>
            <a:gdLst/>
            <a:ahLst/>
            <a:cxnLst/>
            <a:rect l="l" t="t" r="r" b="b"/>
            <a:pathLst>
              <a:path w="81280" h="118745">
                <a:moveTo>
                  <a:pt x="80670" y="27254"/>
                </a:moveTo>
                <a:lnTo>
                  <a:pt x="0" y="118275"/>
                </a:lnTo>
                <a:lnTo>
                  <a:pt x="28346" y="0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6289" y="5236781"/>
            <a:ext cx="1443355" cy="817880"/>
          </a:xfrm>
          <a:custGeom>
            <a:avLst/>
            <a:gdLst/>
            <a:ahLst/>
            <a:cxnLst/>
            <a:rect l="l" t="t" r="r" b="b"/>
            <a:pathLst>
              <a:path w="1443354" h="817879">
                <a:moveTo>
                  <a:pt x="0" y="0"/>
                </a:moveTo>
                <a:lnTo>
                  <a:pt x="1443266" y="817854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0211" y="5947092"/>
            <a:ext cx="192405" cy="137795"/>
          </a:xfrm>
          <a:custGeom>
            <a:avLst/>
            <a:gdLst/>
            <a:ahLst/>
            <a:cxnLst/>
            <a:rect l="l" t="t" r="r" b="b"/>
            <a:pathLst>
              <a:path w="192404" h="137795">
                <a:moveTo>
                  <a:pt x="0" y="84201"/>
                </a:moveTo>
                <a:lnTo>
                  <a:pt x="192252" y="137515"/>
                </a:lnTo>
                <a:lnTo>
                  <a:pt x="47713" y="0"/>
                </a:lnTo>
                <a:lnTo>
                  <a:pt x="0" y="84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82360" y="5970803"/>
            <a:ext cx="117475" cy="84455"/>
          </a:xfrm>
          <a:custGeom>
            <a:avLst/>
            <a:gdLst/>
            <a:ahLst/>
            <a:cxnLst/>
            <a:rect l="l" t="t" r="r" b="b"/>
            <a:pathLst>
              <a:path w="117475" h="84454">
                <a:moveTo>
                  <a:pt x="29083" y="0"/>
                </a:moveTo>
                <a:lnTo>
                  <a:pt x="117195" y="83832"/>
                </a:lnTo>
                <a:lnTo>
                  <a:pt x="0" y="51320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13" y="5146979"/>
            <a:ext cx="2614295" cy="936625"/>
          </a:xfrm>
          <a:custGeom>
            <a:avLst/>
            <a:gdLst/>
            <a:ahLst/>
            <a:cxnLst/>
            <a:rect l="l" t="t" r="r" b="b"/>
            <a:pathLst>
              <a:path w="2614295" h="936625">
                <a:moveTo>
                  <a:pt x="0" y="0"/>
                </a:moveTo>
                <a:lnTo>
                  <a:pt x="2613914" y="936510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8852" y="5993167"/>
            <a:ext cx="198755" cy="111125"/>
          </a:xfrm>
          <a:custGeom>
            <a:avLst/>
            <a:gdLst/>
            <a:ahLst/>
            <a:cxnLst/>
            <a:rect l="l" t="t" r="r" b="b"/>
            <a:pathLst>
              <a:path w="198754" h="111125">
                <a:moveTo>
                  <a:pt x="0" y="91109"/>
                </a:moveTo>
                <a:lnTo>
                  <a:pt x="198526" y="110845"/>
                </a:lnTo>
                <a:lnTo>
                  <a:pt x="32639" y="0"/>
                </a:lnTo>
                <a:lnTo>
                  <a:pt x="0" y="9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9109" y="6015926"/>
            <a:ext cx="121285" cy="67945"/>
          </a:xfrm>
          <a:custGeom>
            <a:avLst/>
            <a:gdLst/>
            <a:ahLst/>
            <a:cxnLst/>
            <a:rect l="l" t="t" r="r" b="b"/>
            <a:pathLst>
              <a:path w="121285" h="67945">
                <a:moveTo>
                  <a:pt x="19888" y="0"/>
                </a:moveTo>
                <a:lnTo>
                  <a:pt x="121018" y="67576"/>
                </a:lnTo>
                <a:lnTo>
                  <a:pt x="0" y="55537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1041" y="5223954"/>
            <a:ext cx="2104390" cy="847090"/>
          </a:xfrm>
          <a:custGeom>
            <a:avLst/>
            <a:gdLst/>
            <a:ahLst/>
            <a:cxnLst/>
            <a:rect l="l" t="t" r="r" b="b"/>
            <a:pathLst>
              <a:path w="2104390" h="847089">
                <a:moveTo>
                  <a:pt x="2103945" y="0"/>
                </a:moveTo>
                <a:lnTo>
                  <a:pt x="0" y="846709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3944" y="2479789"/>
            <a:ext cx="6846438" cy="4186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9326" y="6282029"/>
            <a:ext cx="50736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lights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0440" y="4859299"/>
            <a:ext cx="51943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no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8063" y="4859299"/>
            <a:ext cx="6457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no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97863" y="4642751"/>
            <a:ext cx="1204875" cy="59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70506" y="4786566"/>
            <a:ext cx="65722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0"/>
              </a:lnSpc>
            </a:pPr>
            <a:r>
              <a:rPr sz="1600" spc="10" dirty="0">
                <a:latin typeface="Arial"/>
                <a:cs typeface="Arial"/>
              </a:rPr>
              <a:t>starter  broken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5349" y="2677071"/>
            <a:ext cx="105854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battery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1853" y="2647988"/>
            <a:ext cx="897890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935">
              <a:lnSpc>
                <a:spcPts val="1630"/>
              </a:lnSpc>
            </a:pPr>
            <a:r>
              <a:rPr sz="1600" spc="10" dirty="0">
                <a:latin typeface="Arial"/>
                <a:cs typeface="Arial"/>
              </a:rPr>
              <a:t>alternator  broken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7168" y="2623604"/>
            <a:ext cx="65722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0"/>
              </a:lnSpc>
            </a:pPr>
            <a:r>
              <a:rPr sz="1600" spc="10" dirty="0">
                <a:latin typeface="Arial"/>
                <a:cs typeface="Arial"/>
              </a:rPr>
              <a:t>fanbelt  broken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4919" y="3894975"/>
            <a:ext cx="65722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935">
              <a:lnSpc>
                <a:spcPts val="1630"/>
              </a:lnSpc>
            </a:pPr>
            <a:r>
              <a:rPr sz="1600" spc="10" dirty="0">
                <a:latin typeface="Arial"/>
                <a:cs typeface="Arial"/>
              </a:rPr>
              <a:t>battery  dead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6784" y="3949725"/>
            <a:ext cx="110490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no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charging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4050" y="4760290"/>
            <a:ext cx="65722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935" marR="5080" indent="-229870">
              <a:lnSpc>
                <a:spcPts val="1630"/>
              </a:lnSpc>
            </a:pPr>
            <a:r>
              <a:rPr sz="1600" spc="10" dirty="0">
                <a:latin typeface="Arial"/>
                <a:cs typeface="Arial"/>
              </a:rPr>
              <a:t>battery  </a:t>
            </a:r>
            <a:r>
              <a:rPr sz="1600" spc="5" dirty="0">
                <a:latin typeface="Arial"/>
                <a:cs typeface="Arial"/>
              </a:rPr>
              <a:t>flat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69333" y="6264046"/>
            <a:ext cx="98996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gas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gauge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63905" y="4782730"/>
            <a:ext cx="73723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30"/>
              </a:lnSpc>
            </a:pPr>
            <a:r>
              <a:rPr sz="1600" spc="10" dirty="0">
                <a:latin typeface="Arial"/>
                <a:cs typeface="Arial"/>
              </a:rPr>
              <a:t>fuel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line  </a:t>
            </a:r>
            <a:r>
              <a:rPr sz="1600" spc="10" dirty="0">
                <a:latin typeface="Arial"/>
                <a:cs typeface="Arial"/>
              </a:rPr>
              <a:t>blocked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12096" y="6276899"/>
            <a:ext cx="66802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oil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light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3090" y="4804536"/>
            <a:ext cx="65722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marR="5080" indent="-57785">
              <a:lnSpc>
                <a:spcPts val="1630"/>
              </a:lnSpc>
            </a:pPr>
            <a:r>
              <a:rPr sz="1600" spc="10" dirty="0">
                <a:latin typeface="Arial"/>
                <a:cs typeface="Arial"/>
              </a:rPr>
              <a:t>battery  meter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28131" y="6186335"/>
            <a:ext cx="932180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935" marR="5080" indent="-229870">
              <a:lnSpc>
                <a:spcPts val="1630"/>
              </a:lnSpc>
            </a:pPr>
            <a:r>
              <a:rPr sz="1600" b="1" spc="10" dirty="0">
                <a:latin typeface="Arial"/>
                <a:cs typeface="Arial"/>
              </a:rPr>
              <a:t>car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won’t  start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54625" y="5239156"/>
            <a:ext cx="2672080" cy="901700"/>
          </a:xfrm>
          <a:custGeom>
            <a:avLst/>
            <a:gdLst/>
            <a:ahLst/>
            <a:cxnLst/>
            <a:rect l="l" t="t" r="r" b="b"/>
            <a:pathLst>
              <a:path w="2672079" h="901700">
                <a:moveTo>
                  <a:pt x="0" y="0"/>
                </a:moveTo>
                <a:lnTo>
                  <a:pt x="2671889" y="901458"/>
                </a:lnTo>
              </a:path>
            </a:pathLst>
          </a:custGeom>
          <a:ln w="29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48579" y="6052337"/>
            <a:ext cx="1175376" cy="612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69594" y="6280746"/>
            <a:ext cx="71437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dipstick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20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3180715" cy="143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00" dirty="0">
                <a:latin typeface="Tahoma"/>
                <a:cs typeface="Tahoma"/>
              </a:rPr>
              <a:t>Syntax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14" dirty="0">
                <a:latin typeface="Tahoma"/>
                <a:cs typeface="Tahoma"/>
              </a:rPr>
              <a:t>Semantics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20" dirty="0">
                <a:latin typeface="Tahoma"/>
                <a:cs typeface="Tahoma"/>
              </a:rPr>
              <a:t>Parameterized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distributions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0">
              <a:lnSpc>
                <a:spcPts val="2430"/>
              </a:lnSpc>
              <a:tabLst>
                <a:tab pos="3545840" algn="l"/>
              </a:tabLst>
            </a:pPr>
            <a:r>
              <a:rPr spc="220" dirty="0"/>
              <a:t>Example:	</a:t>
            </a:r>
            <a:r>
              <a:rPr spc="320" dirty="0"/>
              <a:t>Car</a:t>
            </a:r>
            <a:r>
              <a:rPr spc="340" dirty="0"/>
              <a:t> </a:t>
            </a:r>
            <a:r>
              <a:rPr spc="140" dirty="0"/>
              <a:t>insurance</a:t>
            </a:r>
          </a:p>
        </p:txBody>
      </p:sp>
      <p:sp>
        <p:nvSpPr>
          <p:cNvPr id="3" name="object 3"/>
          <p:cNvSpPr/>
          <p:nvPr/>
        </p:nvSpPr>
        <p:spPr>
          <a:xfrm>
            <a:off x="2521902" y="4554880"/>
            <a:ext cx="3138170" cy="963930"/>
          </a:xfrm>
          <a:custGeom>
            <a:avLst/>
            <a:gdLst/>
            <a:ahLst/>
            <a:cxnLst/>
            <a:rect l="l" t="t" r="r" b="b"/>
            <a:pathLst>
              <a:path w="3138170" h="963929">
                <a:moveTo>
                  <a:pt x="3138093" y="0"/>
                </a:moveTo>
                <a:lnTo>
                  <a:pt x="0" y="96344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2598" y="5441708"/>
            <a:ext cx="189230" cy="98425"/>
          </a:xfrm>
          <a:custGeom>
            <a:avLst/>
            <a:gdLst/>
            <a:ahLst/>
            <a:cxnLst/>
            <a:rect l="l" t="t" r="r" b="b"/>
            <a:pathLst>
              <a:path w="189230" h="98425">
                <a:moveTo>
                  <a:pt x="0" y="97891"/>
                </a:moveTo>
                <a:lnTo>
                  <a:pt x="189230" y="87871"/>
                </a:lnTo>
                <a:lnTo>
                  <a:pt x="162255" y="0"/>
                </a:lnTo>
                <a:lnTo>
                  <a:pt x="0" y="978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1902" y="5468391"/>
            <a:ext cx="96520" cy="50165"/>
          </a:xfrm>
          <a:custGeom>
            <a:avLst/>
            <a:gdLst/>
            <a:ahLst/>
            <a:cxnLst/>
            <a:rect l="l" t="t" r="r" b="b"/>
            <a:pathLst>
              <a:path w="96519" h="50164">
                <a:moveTo>
                  <a:pt x="96520" y="44818"/>
                </a:moveTo>
                <a:lnTo>
                  <a:pt x="0" y="49936"/>
                </a:lnTo>
                <a:lnTo>
                  <a:pt x="82753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3114" y="1912264"/>
            <a:ext cx="36830" cy="4321810"/>
          </a:xfrm>
          <a:custGeom>
            <a:avLst/>
            <a:gdLst/>
            <a:ahLst/>
            <a:cxnLst/>
            <a:rect l="l" t="t" r="r" b="b"/>
            <a:pathLst>
              <a:path w="36830" h="4321810">
                <a:moveTo>
                  <a:pt x="0" y="0"/>
                </a:moveTo>
                <a:lnTo>
                  <a:pt x="36703" y="432175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916" y="6122289"/>
            <a:ext cx="92075" cy="184785"/>
          </a:xfrm>
          <a:custGeom>
            <a:avLst/>
            <a:gdLst/>
            <a:ahLst/>
            <a:cxnLst/>
            <a:rect l="l" t="t" r="r" b="b"/>
            <a:pathLst>
              <a:path w="92075" h="184785">
                <a:moveTo>
                  <a:pt x="0" y="787"/>
                </a:moveTo>
                <a:lnTo>
                  <a:pt x="47510" y="184226"/>
                </a:lnTo>
                <a:lnTo>
                  <a:pt x="91909" y="0"/>
                </a:lnTo>
                <a:lnTo>
                  <a:pt x="0" y="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5586" y="6140056"/>
            <a:ext cx="46990" cy="93980"/>
          </a:xfrm>
          <a:custGeom>
            <a:avLst/>
            <a:gdLst/>
            <a:ahLst/>
            <a:cxnLst/>
            <a:rect l="l" t="t" r="r" b="b"/>
            <a:pathLst>
              <a:path w="46989" h="93979">
                <a:moveTo>
                  <a:pt x="46875" y="0"/>
                </a:moveTo>
                <a:lnTo>
                  <a:pt x="24231" y="93967"/>
                </a:lnTo>
                <a:lnTo>
                  <a:pt x="0" y="406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7774" y="2719730"/>
            <a:ext cx="467995" cy="917575"/>
          </a:xfrm>
          <a:custGeom>
            <a:avLst/>
            <a:gdLst/>
            <a:ahLst/>
            <a:cxnLst/>
            <a:rect l="l" t="t" r="r" b="b"/>
            <a:pathLst>
              <a:path w="467994" h="917575">
                <a:moveTo>
                  <a:pt x="467969" y="0"/>
                </a:moveTo>
                <a:lnTo>
                  <a:pt x="0" y="917575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4843" y="3517226"/>
            <a:ext cx="124460" cy="184785"/>
          </a:xfrm>
          <a:custGeom>
            <a:avLst/>
            <a:gdLst/>
            <a:ahLst/>
            <a:cxnLst/>
            <a:rect l="l" t="t" r="r" b="b"/>
            <a:pathLst>
              <a:path w="124460" h="184785">
                <a:moveTo>
                  <a:pt x="0" y="184645"/>
                </a:moveTo>
                <a:lnTo>
                  <a:pt x="124460" y="41757"/>
                </a:lnTo>
                <a:lnTo>
                  <a:pt x="42583" y="0"/>
                </a:lnTo>
                <a:lnTo>
                  <a:pt x="0" y="1846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7774" y="3543122"/>
            <a:ext cx="63500" cy="94615"/>
          </a:xfrm>
          <a:custGeom>
            <a:avLst/>
            <a:gdLst/>
            <a:ahLst/>
            <a:cxnLst/>
            <a:rect l="l" t="t" r="r" b="b"/>
            <a:pathLst>
              <a:path w="63500" h="94614">
                <a:moveTo>
                  <a:pt x="63487" y="21297"/>
                </a:moveTo>
                <a:lnTo>
                  <a:pt x="0" y="94183"/>
                </a:lnTo>
                <a:lnTo>
                  <a:pt x="21717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4695" y="2719730"/>
            <a:ext cx="211454" cy="1440815"/>
          </a:xfrm>
          <a:custGeom>
            <a:avLst/>
            <a:gdLst/>
            <a:ahLst/>
            <a:cxnLst/>
            <a:rect l="l" t="t" r="r" b="b"/>
            <a:pathLst>
              <a:path w="211455" h="1440814">
                <a:moveTo>
                  <a:pt x="211048" y="0"/>
                </a:moveTo>
                <a:lnTo>
                  <a:pt x="0" y="1440586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5358" y="4043476"/>
            <a:ext cx="91440" cy="188595"/>
          </a:xfrm>
          <a:custGeom>
            <a:avLst/>
            <a:gdLst/>
            <a:ahLst/>
            <a:cxnLst/>
            <a:rect l="l" t="t" r="r" b="b"/>
            <a:pathLst>
              <a:path w="91439" h="188595">
                <a:moveTo>
                  <a:pt x="0" y="0"/>
                </a:moveTo>
                <a:lnTo>
                  <a:pt x="18834" y="188569"/>
                </a:lnTo>
                <a:lnTo>
                  <a:pt x="90957" y="1332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5094" y="4064139"/>
            <a:ext cx="46990" cy="96520"/>
          </a:xfrm>
          <a:custGeom>
            <a:avLst/>
            <a:gdLst/>
            <a:ahLst/>
            <a:cxnLst/>
            <a:rect l="l" t="t" r="r" b="b"/>
            <a:pathLst>
              <a:path w="46989" h="96520">
                <a:moveTo>
                  <a:pt x="46393" y="6794"/>
                </a:moveTo>
                <a:lnTo>
                  <a:pt x="9601" y="96177"/>
                </a:lnTo>
                <a:lnTo>
                  <a:pt x="0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0798" y="2894063"/>
            <a:ext cx="3624579" cy="1853564"/>
          </a:xfrm>
          <a:custGeom>
            <a:avLst/>
            <a:gdLst/>
            <a:ahLst/>
            <a:cxnLst/>
            <a:rect l="l" t="t" r="r" b="b"/>
            <a:pathLst>
              <a:path w="3624579" h="1853564">
                <a:moveTo>
                  <a:pt x="3624402" y="0"/>
                </a:moveTo>
                <a:lnTo>
                  <a:pt x="0" y="1853501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6257" y="4655946"/>
            <a:ext cx="184785" cy="125095"/>
          </a:xfrm>
          <a:custGeom>
            <a:avLst/>
            <a:gdLst/>
            <a:ahLst/>
            <a:cxnLst/>
            <a:rect l="l" t="t" r="r" b="b"/>
            <a:pathLst>
              <a:path w="184785" h="125095">
                <a:moveTo>
                  <a:pt x="0" y="124625"/>
                </a:moveTo>
                <a:lnTo>
                  <a:pt x="184594" y="81838"/>
                </a:lnTo>
                <a:lnTo>
                  <a:pt x="142748" y="0"/>
                </a:lnTo>
                <a:lnTo>
                  <a:pt x="0" y="124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0798" y="4684001"/>
            <a:ext cx="94615" cy="64135"/>
          </a:xfrm>
          <a:custGeom>
            <a:avLst/>
            <a:gdLst/>
            <a:ahLst/>
            <a:cxnLst/>
            <a:rect l="l" t="t" r="r" b="b"/>
            <a:pathLst>
              <a:path w="94614" h="64135">
                <a:moveTo>
                  <a:pt x="94157" y="41732"/>
                </a:moveTo>
                <a:lnTo>
                  <a:pt x="0" y="63563"/>
                </a:lnTo>
                <a:lnTo>
                  <a:pt x="72809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9423" y="1600288"/>
            <a:ext cx="1541780" cy="165735"/>
          </a:xfrm>
          <a:custGeom>
            <a:avLst/>
            <a:gdLst/>
            <a:ahLst/>
            <a:cxnLst/>
            <a:rect l="l" t="t" r="r" b="b"/>
            <a:pathLst>
              <a:path w="1541779" h="165735">
                <a:moveTo>
                  <a:pt x="0" y="165163"/>
                </a:moveTo>
                <a:lnTo>
                  <a:pt x="1541526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5328" y="1566456"/>
            <a:ext cx="187960" cy="91440"/>
          </a:xfrm>
          <a:custGeom>
            <a:avLst/>
            <a:gdLst/>
            <a:ahLst/>
            <a:cxnLst/>
            <a:rect l="l" t="t" r="r" b="b"/>
            <a:pathLst>
              <a:path w="187960" h="91439">
                <a:moveTo>
                  <a:pt x="0" y="0"/>
                </a:moveTo>
                <a:lnTo>
                  <a:pt x="9804" y="91401"/>
                </a:lnTo>
                <a:lnTo>
                  <a:pt x="187693" y="2611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95216" y="1586979"/>
            <a:ext cx="95885" cy="46990"/>
          </a:xfrm>
          <a:custGeom>
            <a:avLst/>
            <a:gdLst/>
            <a:ahLst/>
            <a:cxnLst/>
            <a:rect l="l" t="t" r="r" b="b"/>
            <a:pathLst>
              <a:path w="95885" h="46989">
                <a:moveTo>
                  <a:pt x="0" y="0"/>
                </a:moveTo>
                <a:lnTo>
                  <a:pt x="95732" y="13309"/>
                </a:lnTo>
                <a:lnTo>
                  <a:pt x="4991" y="4660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58605" y="1774634"/>
            <a:ext cx="312420" cy="174625"/>
          </a:xfrm>
          <a:custGeom>
            <a:avLst/>
            <a:gdLst/>
            <a:ahLst/>
            <a:cxnLst/>
            <a:rect l="l" t="t" r="r" b="b"/>
            <a:pathLst>
              <a:path w="312419" h="174625">
                <a:moveTo>
                  <a:pt x="0" y="0"/>
                </a:moveTo>
                <a:lnTo>
                  <a:pt x="311975" y="174332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0959" y="1854530"/>
            <a:ext cx="183515" cy="130175"/>
          </a:xfrm>
          <a:custGeom>
            <a:avLst/>
            <a:gdLst/>
            <a:ahLst/>
            <a:cxnLst/>
            <a:rect l="l" t="t" r="r" b="b"/>
            <a:pathLst>
              <a:path w="183514" h="130175">
                <a:moveTo>
                  <a:pt x="0" y="80238"/>
                </a:moveTo>
                <a:lnTo>
                  <a:pt x="182892" y="129806"/>
                </a:lnTo>
                <a:lnTo>
                  <a:pt x="44831" y="0"/>
                </a:lnTo>
                <a:lnTo>
                  <a:pt x="0" y="802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7286" y="1882762"/>
            <a:ext cx="93345" cy="66675"/>
          </a:xfrm>
          <a:custGeom>
            <a:avLst/>
            <a:gdLst/>
            <a:ahLst/>
            <a:cxnLst/>
            <a:rect l="l" t="t" r="r" b="b"/>
            <a:pathLst>
              <a:path w="93344" h="66675">
                <a:moveTo>
                  <a:pt x="22872" y="0"/>
                </a:moveTo>
                <a:lnTo>
                  <a:pt x="93294" y="66205"/>
                </a:lnTo>
                <a:lnTo>
                  <a:pt x="0" y="40932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8973" y="1747100"/>
            <a:ext cx="762000" cy="174625"/>
          </a:xfrm>
          <a:custGeom>
            <a:avLst/>
            <a:gdLst/>
            <a:ahLst/>
            <a:cxnLst/>
            <a:rect l="l" t="t" r="r" b="b"/>
            <a:pathLst>
              <a:path w="762000" h="174625">
                <a:moveTo>
                  <a:pt x="761580" y="0"/>
                </a:moveTo>
                <a:lnTo>
                  <a:pt x="0" y="174345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8310" y="1851799"/>
            <a:ext cx="189865" cy="90170"/>
          </a:xfrm>
          <a:custGeom>
            <a:avLst/>
            <a:gdLst/>
            <a:ahLst/>
            <a:cxnLst/>
            <a:rect l="l" t="t" r="r" b="b"/>
            <a:pathLst>
              <a:path w="189864" h="90169">
                <a:moveTo>
                  <a:pt x="0" y="85826"/>
                </a:moveTo>
                <a:lnTo>
                  <a:pt x="189458" y="89598"/>
                </a:lnTo>
                <a:lnTo>
                  <a:pt x="168948" y="0"/>
                </a:lnTo>
                <a:lnTo>
                  <a:pt x="0" y="858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8973" y="1877669"/>
            <a:ext cx="97155" cy="45720"/>
          </a:xfrm>
          <a:custGeom>
            <a:avLst/>
            <a:gdLst/>
            <a:ahLst/>
            <a:cxnLst/>
            <a:rect l="l" t="t" r="r" b="b"/>
            <a:pathLst>
              <a:path w="97154" h="45719">
                <a:moveTo>
                  <a:pt x="96634" y="45707"/>
                </a:moveTo>
                <a:lnTo>
                  <a:pt x="0" y="43776"/>
                </a:lnTo>
                <a:lnTo>
                  <a:pt x="86169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9724" y="1737931"/>
            <a:ext cx="2633980" cy="358140"/>
          </a:xfrm>
          <a:custGeom>
            <a:avLst/>
            <a:gdLst/>
            <a:ahLst/>
            <a:cxnLst/>
            <a:rect l="l" t="t" r="r" b="b"/>
            <a:pathLst>
              <a:path w="2633979" h="358139">
                <a:moveTo>
                  <a:pt x="0" y="0"/>
                </a:moveTo>
                <a:lnTo>
                  <a:pt x="2633433" y="35784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66635" y="2035251"/>
            <a:ext cx="188595" cy="91440"/>
          </a:xfrm>
          <a:custGeom>
            <a:avLst/>
            <a:gdLst/>
            <a:ahLst/>
            <a:cxnLst/>
            <a:rect l="l" t="t" r="r" b="b"/>
            <a:pathLst>
              <a:path w="188595" h="91439">
                <a:moveTo>
                  <a:pt x="0" y="91084"/>
                </a:moveTo>
                <a:lnTo>
                  <a:pt x="188353" y="70294"/>
                </a:lnTo>
                <a:lnTo>
                  <a:pt x="12369" y="0"/>
                </a:lnTo>
                <a:lnTo>
                  <a:pt x="0" y="91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87082" y="2059927"/>
            <a:ext cx="96520" cy="46990"/>
          </a:xfrm>
          <a:custGeom>
            <a:avLst/>
            <a:gdLst/>
            <a:ahLst/>
            <a:cxnLst/>
            <a:rect l="l" t="t" r="r" b="b"/>
            <a:pathLst>
              <a:path w="96520" h="46989">
                <a:moveTo>
                  <a:pt x="6311" y="0"/>
                </a:moveTo>
                <a:lnTo>
                  <a:pt x="96075" y="35852"/>
                </a:lnTo>
                <a:lnTo>
                  <a:pt x="0" y="46456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9724" y="1737931"/>
            <a:ext cx="2165985" cy="871855"/>
          </a:xfrm>
          <a:custGeom>
            <a:avLst/>
            <a:gdLst/>
            <a:ahLst/>
            <a:cxnLst/>
            <a:rect l="l" t="t" r="r" b="b"/>
            <a:pathLst>
              <a:path w="2165984" h="871855">
                <a:moveTo>
                  <a:pt x="0" y="0"/>
                </a:moveTo>
                <a:lnTo>
                  <a:pt x="2165477" y="87168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4741" y="2525407"/>
            <a:ext cx="187960" cy="111760"/>
          </a:xfrm>
          <a:custGeom>
            <a:avLst/>
            <a:gdLst/>
            <a:ahLst/>
            <a:cxnLst/>
            <a:rect l="l" t="t" r="r" b="b"/>
            <a:pathLst>
              <a:path w="187959" h="111760">
                <a:moveTo>
                  <a:pt x="0" y="85267"/>
                </a:moveTo>
                <a:lnTo>
                  <a:pt x="187706" y="111290"/>
                </a:lnTo>
                <a:lnTo>
                  <a:pt x="34328" y="0"/>
                </a:lnTo>
                <a:lnTo>
                  <a:pt x="0" y="852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19455" y="2552865"/>
            <a:ext cx="95885" cy="57150"/>
          </a:xfrm>
          <a:custGeom>
            <a:avLst/>
            <a:gdLst/>
            <a:ahLst/>
            <a:cxnLst/>
            <a:rect l="l" t="t" r="r" b="b"/>
            <a:pathLst>
              <a:path w="95884" h="57150">
                <a:moveTo>
                  <a:pt x="17513" y="0"/>
                </a:moveTo>
                <a:lnTo>
                  <a:pt x="95745" y="56756"/>
                </a:lnTo>
                <a:lnTo>
                  <a:pt x="0" y="43484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8906" y="1737931"/>
            <a:ext cx="3954779" cy="2468880"/>
          </a:xfrm>
          <a:custGeom>
            <a:avLst/>
            <a:gdLst/>
            <a:ahLst/>
            <a:cxnLst/>
            <a:rect l="l" t="t" r="r" b="b"/>
            <a:pathLst>
              <a:path w="3954779" h="2468879">
                <a:moveTo>
                  <a:pt x="0" y="0"/>
                </a:moveTo>
                <a:lnTo>
                  <a:pt x="3954729" y="246825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94839" y="4108246"/>
            <a:ext cx="180340" cy="136525"/>
          </a:xfrm>
          <a:custGeom>
            <a:avLst/>
            <a:gdLst/>
            <a:ahLst/>
            <a:cxnLst/>
            <a:rect l="l" t="t" r="r" b="b"/>
            <a:pathLst>
              <a:path w="180340" h="136525">
                <a:moveTo>
                  <a:pt x="0" y="77978"/>
                </a:moveTo>
                <a:lnTo>
                  <a:pt x="180289" y="136334"/>
                </a:lnTo>
                <a:lnTo>
                  <a:pt x="48666" y="0"/>
                </a:lnTo>
                <a:lnTo>
                  <a:pt x="0" y="779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21675" y="4136656"/>
            <a:ext cx="92075" cy="69850"/>
          </a:xfrm>
          <a:custGeom>
            <a:avLst/>
            <a:gdLst/>
            <a:ahLst/>
            <a:cxnLst/>
            <a:rect l="l" t="t" r="r" b="b"/>
            <a:pathLst>
              <a:path w="92075" h="69850">
                <a:moveTo>
                  <a:pt x="24828" y="0"/>
                </a:moveTo>
                <a:lnTo>
                  <a:pt x="91960" y="69532"/>
                </a:lnTo>
                <a:lnTo>
                  <a:pt x="0" y="39776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8906" y="1737931"/>
            <a:ext cx="3001010" cy="2468880"/>
          </a:xfrm>
          <a:custGeom>
            <a:avLst/>
            <a:gdLst/>
            <a:ahLst/>
            <a:cxnLst/>
            <a:rect l="l" t="t" r="r" b="b"/>
            <a:pathLst>
              <a:path w="3001009" h="2468879">
                <a:moveTo>
                  <a:pt x="0" y="0"/>
                </a:moveTo>
                <a:lnTo>
                  <a:pt x="3000451" y="246825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4168" y="4099966"/>
            <a:ext cx="171450" cy="152400"/>
          </a:xfrm>
          <a:custGeom>
            <a:avLst/>
            <a:gdLst/>
            <a:ahLst/>
            <a:cxnLst/>
            <a:rect l="l" t="t" r="r" b="b"/>
            <a:pathLst>
              <a:path w="171450" h="152400">
                <a:moveTo>
                  <a:pt x="0" y="70980"/>
                </a:moveTo>
                <a:lnTo>
                  <a:pt x="171170" y="152285"/>
                </a:lnTo>
                <a:lnTo>
                  <a:pt x="58394" y="0"/>
                </a:lnTo>
                <a:lnTo>
                  <a:pt x="0" y="709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72057" y="4128515"/>
            <a:ext cx="87630" cy="78105"/>
          </a:xfrm>
          <a:custGeom>
            <a:avLst/>
            <a:gdLst/>
            <a:ahLst/>
            <a:cxnLst/>
            <a:rect l="l" t="t" r="r" b="b"/>
            <a:pathLst>
              <a:path w="87629" h="78104">
                <a:moveTo>
                  <a:pt x="29781" y="0"/>
                </a:moveTo>
                <a:lnTo>
                  <a:pt x="87299" y="77673"/>
                </a:lnTo>
                <a:lnTo>
                  <a:pt x="0" y="3620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14737" y="1747100"/>
            <a:ext cx="844550" cy="1560195"/>
          </a:xfrm>
          <a:custGeom>
            <a:avLst/>
            <a:gdLst/>
            <a:ahLst/>
            <a:cxnLst/>
            <a:rect l="l" t="t" r="r" b="b"/>
            <a:pathLst>
              <a:path w="844550" h="1560195">
                <a:moveTo>
                  <a:pt x="844169" y="0"/>
                </a:moveTo>
                <a:lnTo>
                  <a:pt x="0" y="155987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0243" y="3187179"/>
            <a:ext cx="128270" cy="184150"/>
          </a:xfrm>
          <a:custGeom>
            <a:avLst/>
            <a:gdLst/>
            <a:ahLst/>
            <a:cxnLst/>
            <a:rect l="l" t="t" r="r" b="b"/>
            <a:pathLst>
              <a:path w="128270" h="184150">
                <a:moveTo>
                  <a:pt x="0" y="183553"/>
                </a:moveTo>
                <a:lnTo>
                  <a:pt x="127914" y="43738"/>
                </a:lnTo>
                <a:lnTo>
                  <a:pt x="47078" y="0"/>
                </a:lnTo>
                <a:lnTo>
                  <a:pt x="0" y="1835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14737" y="3213353"/>
            <a:ext cx="65405" cy="93980"/>
          </a:xfrm>
          <a:custGeom>
            <a:avLst/>
            <a:gdLst/>
            <a:ahLst/>
            <a:cxnLst/>
            <a:rect l="l" t="t" r="r" b="b"/>
            <a:pathLst>
              <a:path w="65404" h="93979">
                <a:moveTo>
                  <a:pt x="65252" y="22313"/>
                </a:moveTo>
                <a:lnTo>
                  <a:pt x="0" y="93624"/>
                </a:lnTo>
                <a:lnTo>
                  <a:pt x="24015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4095" y="1747100"/>
            <a:ext cx="1504950" cy="661035"/>
          </a:xfrm>
          <a:custGeom>
            <a:avLst/>
            <a:gdLst/>
            <a:ahLst/>
            <a:cxnLst/>
            <a:rect l="l" t="t" r="r" b="b"/>
            <a:pathLst>
              <a:path w="1504950" h="661035">
                <a:moveTo>
                  <a:pt x="1504810" y="0"/>
                </a:moveTo>
                <a:lnTo>
                  <a:pt x="0" y="660654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7712" y="2320912"/>
            <a:ext cx="187325" cy="116205"/>
          </a:xfrm>
          <a:custGeom>
            <a:avLst/>
            <a:gdLst/>
            <a:ahLst/>
            <a:cxnLst/>
            <a:rect l="l" t="t" r="r" b="b"/>
            <a:pathLst>
              <a:path w="187325" h="116205">
                <a:moveTo>
                  <a:pt x="0" y="115989"/>
                </a:moveTo>
                <a:lnTo>
                  <a:pt x="186804" y="84162"/>
                </a:lnTo>
                <a:lnTo>
                  <a:pt x="149860" y="0"/>
                </a:lnTo>
                <a:lnTo>
                  <a:pt x="0" y="1159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4095" y="2348598"/>
            <a:ext cx="95885" cy="59690"/>
          </a:xfrm>
          <a:custGeom>
            <a:avLst/>
            <a:gdLst/>
            <a:ahLst/>
            <a:cxnLst/>
            <a:rect l="l" t="t" r="r" b="b"/>
            <a:pathLst>
              <a:path w="95885" h="59689">
                <a:moveTo>
                  <a:pt x="95275" y="42926"/>
                </a:moveTo>
                <a:lnTo>
                  <a:pt x="0" y="59156"/>
                </a:lnTo>
                <a:lnTo>
                  <a:pt x="76428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9015" y="2563748"/>
            <a:ext cx="137795" cy="2101850"/>
          </a:xfrm>
          <a:custGeom>
            <a:avLst/>
            <a:gdLst/>
            <a:ahLst/>
            <a:cxnLst/>
            <a:rect l="l" t="t" r="r" b="b"/>
            <a:pathLst>
              <a:path w="137795" h="2101850">
                <a:moveTo>
                  <a:pt x="137629" y="0"/>
                </a:moveTo>
                <a:lnTo>
                  <a:pt x="0" y="210122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30432" y="4550867"/>
            <a:ext cx="92075" cy="186690"/>
          </a:xfrm>
          <a:custGeom>
            <a:avLst/>
            <a:gdLst/>
            <a:ahLst/>
            <a:cxnLst/>
            <a:rect l="l" t="t" r="r" b="b"/>
            <a:pathLst>
              <a:path w="92075" h="186689">
                <a:moveTo>
                  <a:pt x="0" y="0"/>
                </a:moveTo>
                <a:lnTo>
                  <a:pt x="33845" y="186448"/>
                </a:lnTo>
                <a:lnTo>
                  <a:pt x="91719" y="600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51755" y="4569879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89" h="95250">
                <a:moveTo>
                  <a:pt x="46774" y="3060"/>
                </a:moveTo>
                <a:lnTo>
                  <a:pt x="17259" y="95097"/>
                </a:lnTo>
                <a:lnTo>
                  <a:pt x="0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06644" y="2554566"/>
            <a:ext cx="1789430" cy="1670050"/>
          </a:xfrm>
          <a:custGeom>
            <a:avLst/>
            <a:gdLst/>
            <a:ahLst/>
            <a:cxnLst/>
            <a:rect l="l" t="t" r="r" b="b"/>
            <a:pathLst>
              <a:path w="1789429" h="1670050">
                <a:moveTo>
                  <a:pt x="0" y="0"/>
                </a:moveTo>
                <a:lnTo>
                  <a:pt x="1789264" y="1669973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83146" y="4114977"/>
            <a:ext cx="166370" cy="159385"/>
          </a:xfrm>
          <a:custGeom>
            <a:avLst/>
            <a:gdLst/>
            <a:ahLst/>
            <a:cxnLst/>
            <a:rect l="l" t="t" r="r" b="b"/>
            <a:pathLst>
              <a:path w="166370" h="159385">
                <a:moveTo>
                  <a:pt x="0" y="67195"/>
                </a:moveTo>
                <a:lnTo>
                  <a:pt x="165760" y="159029"/>
                </a:lnTo>
                <a:lnTo>
                  <a:pt x="62725" y="0"/>
                </a:lnTo>
                <a:lnTo>
                  <a:pt x="0" y="671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11366" y="4143425"/>
            <a:ext cx="85090" cy="81280"/>
          </a:xfrm>
          <a:custGeom>
            <a:avLst/>
            <a:gdLst/>
            <a:ahLst/>
            <a:cxnLst/>
            <a:rect l="l" t="t" r="r" b="b"/>
            <a:pathLst>
              <a:path w="85090" h="81279">
                <a:moveTo>
                  <a:pt x="31991" y="0"/>
                </a:moveTo>
                <a:lnTo>
                  <a:pt x="84543" y="81114"/>
                </a:lnTo>
                <a:lnTo>
                  <a:pt x="0" y="3427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14737" y="3618953"/>
            <a:ext cx="2881630" cy="615315"/>
          </a:xfrm>
          <a:custGeom>
            <a:avLst/>
            <a:gdLst/>
            <a:ahLst/>
            <a:cxnLst/>
            <a:rect l="l" t="t" r="r" b="b"/>
            <a:pathLst>
              <a:path w="2881629" h="615314">
                <a:moveTo>
                  <a:pt x="0" y="0"/>
                </a:moveTo>
                <a:lnTo>
                  <a:pt x="2881172" y="614768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77418" y="4165536"/>
            <a:ext cx="189865" cy="90170"/>
          </a:xfrm>
          <a:custGeom>
            <a:avLst/>
            <a:gdLst/>
            <a:ahLst/>
            <a:cxnLst/>
            <a:rect l="l" t="t" r="r" b="b"/>
            <a:pathLst>
              <a:path w="189865" h="90170">
                <a:moveTo>
                  <a:pt x="0" y="89890"/>
                </a:moveTo>
                <a:lnTo>
                  <a:pt x="189382" y="83312"/>
                </a:lnTo>
                <a:lnTo>
                  <a:pt x="19189" y="0"/>
                </a:lnTo>
                <a:lnTo>
                  <a:pt x="0" y="898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99313" y="4191228"/>
            <a:ext cx="97155" cy="46355"/>
          </a:xfrm>
          <a:custGeom>
            <a:avLst/>
            <a:gdLst/>
            <a:ahLst/>
            <a:cxnLst/>
            <a:rect l="l" t="t" r="r" b="b"/>
            <a:pathLst>
              <a:path w="97154" h="46354">
                <a:moveTo>
                  <a:pt x="9791" y="0"/>
                </a:moveTo>
                <a:lnTo>
                  <a:pt x="96596" y="42494"/>
                </a:lnTo>
                <a:lnTo>
                  <a:pt x="0" y="4584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14737" y="3618953"/>
            <a:ext cx="1954530" cy="642620"/>
          </a:xfrm>
          <a:custGeom>
            <a:avLst/>
            <a:gdLst/>
            <a:ahLst/>
            <a:cxnLst/>
            <a:rect l="l" t="t" r="r" b="b"/>
            <a:pathLst>
              <a:path w="1954529" h="642620">
                <a:moveTo>
                  <a:pt x="0" y="0"/>
                </a:moveTo>
                <a:lnTo>
                  <a:pt x="1954428" y="64228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9036" y="4182821"/>
            <a:ext cx="189230" cy="101600"/>
          </a:xfrm>
          <a:custGeom>
            <a:avLst/>
            <a:gdLst/>
            <a:ahLst/>
            <a:cxnLst/>
            <a:rect l="l" t="t" r="r" b="b"/>
            <a:pathLst>
              <a:path w="189229" h="101600">
                <a:moveTo>
                  <a:pt x="0" y="87325"/>
                </a:moveTo>
                <a:lnTo>
                  <a:pt x="189001" y="101053"/>
                </a:lnTo>
                <a:lnTo>
                  <a:pt x="28702" y="0"/>
                </a:lnTo>
                <a:lnTo>
                  <a:pt x="0" y="873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2772" y="4209706"/>
            <a:ext cx="96520" cy="52069"/>
          </a:xfrm>
          <a:custGeom>
            <a:avLst/>
            <a:gdLst/>
            <a:ahLst/>
            <a:cxnLst/>
            <a:rect l="l" t="t" r="r" b="b"/>
            <a:pathLst>
              <a:path w="96520" h="52070">
                <a:moveTo>
                  <a:pt x="14630" y="0"/>
                </a:moveTo>
                <a:lnTo>
                  <a:pt x="96393" y="51536"/>
                </a:lnTo>
                <a:lnTo>
                  <a:pt x="0" y="44538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14737" y="3628123"/>
            <a:ext cx="550545" cy="330835"/>
          </a:xfrm>
          <a:custGeom>
            <a:avLst/>
            <a:gdLst/>
            <a:ahLst/>
            <a:cxnLst/>
            <a:rect l="l" t="t" r="r" b="b"/>
            <a:pathLst>
              <a:path w="550545" h="330835">
                <a:moveTo>
                  <a:pt x="0" y="0"/>
                </a:moveTo>
                <a:lnTo>
                  <a:pt x="550545" y="33032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46156" y="3861752"/>
            <a:ext cx="181610" cy="134620"/>
          </a:xfrm>
          <a:custGeom>
            <a:avLst/>
            <a:gdLst/>
            <a:ahLst/>
            <a:cxnLst/>
            <a:rect l="l" t="t" r="r" b="b"/>
            <a:pathLst>
              <a:path w="181610" h="134620">
                <a:moveTo>
                  <a:pt x="0" y="78816"/>
                </a:moveTo>
                <a:lnTo>
                  <a:pt x="181292" y="133997"/>
                </a:lnTo>
                <a:lnTo>
                  <a:pt x="47294" y="0"/>
                </a:lnTo>
                <a:lnTo>
                  <a:pt x="0" y="78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72813" y="3890111"/>
            <a:ext cx="92710" cy="68580"/>
          </a:xfrm>
          <a:custGeom>
            <a:avLst/>
            <a:gdLst/>
            <a:ahLst/>
            <a:cxnLst/>
            <a:rect l="l" t="t" r="r" b="b"/>
            <a:pathLst>
              <a:path w="92710" h="68579">
                <a:moveTo>
                  <a:pt x="24130" y="0"/>
                </a:moveTo>
                <a:lnTo>
                  <a:pt x="92468" y="68338"/>
                </a:lnTo>
                <a:lnTo>
                  <a:pt x="0" y="40195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23443" y="2894063"/>
            <a:ext cx="83185" cy="1321435"/>
          </a:xfrm>
          <a:custGeom>
            <a:avLst/>
            <a:gdLst/>
            <a:ahLst/>
            <a:cxnLst/>
            <a:rect l="l" t="t" r="r" b="b"/>
            <a:pathLst>
              <a:path w="83184" h="1321435">
                <a:moveTo>
                  <a:pt x="82575" y="0"/>
                </a:moveTo>
                <a:lnTo>
                  <a:pt x="0" y="1321308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84518" y="4101376"/>
            <a:ext cx="92075" cy="186690"/>
          </a:xfrm>
          <a:custGeom>
            <a:avLst/>
            <a:gdLst/>
            <a:ahLst/>
            <a:cxnLst/>
            <a:rect l="l" t="t" r="r" b="b"/>
            <a:pathLst>
              <a:path w="92075" h="186689">
                <a:moveTo>
                  <a:pt x="0" y="0"/>
                </a:moveTo>
                <a:lnTo>
                  <a:pt x="34404" y="186347"/>
                </a:lnTo>
                <a:lnTo>
                  <a:pt x="91732" y="57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05892" y="4120324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786" y="2921"/>
                </a:moveTo>
                <a:lnTo>
                  <a:pt x="17551" y="95046"/>
                </a:lnTo>
                <a:lnTo>
                  <a:pt x="0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87517" y="2894063"/>
            <a:ext cx="1018540" cy="1367790"/>
          </a:xfrm>
          <a:custGeom>
            <a:avLst/>
            <a:gdLst/>
            <a:ahLst/>
            <a:cxnLst/>
            <a:rect l="l" t="t" r="r" b="b"/>
            <a:pathLst>
              <a:path w="1018540" h="1367789">
                <a:moveTo>
                  <a:pt x="1018501" y="0"/>
                </a:moveTo>
                <a:lnTo>
                  <a:pt x="0" y="136718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44210" y="4144492"/>
            <a:ext cx="146685" cy="175260"/>
          </a:xfrm>
          <a:custGeom>
            <a:avLst/>
            <a:gdLst/>
            <a:ahLst/>
            <a:cxnLst/>
            <a:rect l="l" t="t" r="r" b="b"/>
            <a:pathLst>
              <a:path w="146685" h="175260">
                <a:moveTo>
                  <a:pt x="0" y="174891"/>
                </a:moveTo>
                <a:lnTo>
                  <a:pt x="146685" y="54914"/>
                </a:lnTo>
                <a:lnTo>
                  <a:pt x="72974" y="0"/>
                </a:lnTo>
                <a:lnTo>
                  <a:pt x="0" y="1748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87517" y="4172051"/>
            <a:ext cx="74930" cy="89535"/>
          </a:xfrm>
          <a:custGeom>
            <a:avLst/>
            <a:gdLst/>
            <a:ahLst/>
            <a:cxnLst/>
            <a:rect l="l" t="t" r="r" b="b"/>
            <a:pathLst>
              <a:path w="74929" h="89535">
                <a:moveTo>
                  <a:pt x="74815" y="28003"/>
                </a:moveTo>
                <a:lnTo>
                  <a:pt x="0" y="89192"/>
                </a:lnTo>
                <a:lnTo>
                  <a:pt x="37223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65282" y="2894063"/>
            <a:ext cx="2440940" cy="1064895"/>
          </a:xfrm>
          <a:custGeom>
            <a:avLst/>
            <a:gdLst/>
            <a:ahLst/>
            <a:cxnLst/>
            <a:rect l="l" t="t" r="r" b="b"/>
            <a:pathLst>
              <a:path w="2440940" h="1064895">
                <a:moveTo>
                  <a:pt x="2440736" y="0"/>
                </a:moveTo>
                <a:lnTo>
                  <a:pt x="0" y="1064387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8835" y="3871810"/>
            <a:ext cx="187325" cy="116205"/>
          </a:xfrm>
          <a:custGeom>
            <a:avLst/>
            <a:gdLst/>
            <a:ahLst/>
            <a:cxnLst/>
            <a:rect l="l" t="t" r="r" b="b"/>
            <a:pathLst>
              <a:path w="187325" h="116204">
                <a:moveTo>
                  <a:pt x="0" y="115620"/>
                </a:moveTo>
                <a:lnTo>
                  <a:pt x="186880" y="84251"/>
                </a:lnTo>
                <a:lnTo>
                  <a:pt x="150139" y="0"/>
                </a:lnTo>
                <a:lnTo>
                  <a:pt x="0" y="115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65282" y="3899484"/>
            <a:ext cx="95885" cy="59055"/>
          </a:xfrm>
          <a:custGeom>
            <a:avLst/>
            <a:gdLst/>
            <a:ahLst/>
            <a:cxnLst/>
            <a:rect l="l" t="t" r="r" b="b"/>
            <a:pathLst>
              <a:path w="95885" h="59054">
                <a:moveTo>
                  <a:pt x="95326" y="42976"/>
                </a:moveTo>
                <a:lnTo>
                  <a:pt x="0" y="58966"/>
                </a:lnTo>
                <a:lnTo>
                  <a:pt x="76581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81616" y="3618953"/>
            <a:ext cx="633730" cy="1119505"/>
          </a:xfrm>
          <a:custGeom>
            <a:avLst/>
            <a:gdLst/>
            <a:ahLst/>
            <a:cxnLst/>
            <a:rect l="l" t="t" r="r" b="b"/>
            <a:pathLst>
              <a:path w="633729" h="1119504">
                <a:moveTo>
                  <a:pt x="633120" y="0"/>
                </a:moveTo>
                <a:lnTo>
                  <a:pt x="0" y="1119428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45929" y="4618837"/>
            <a:ext cx="130810" cy="182880"/>
          </a:xfrm>
          <a:custGeom>
            <a:avLst/>
            <a:gdLst/>
            <a:ahLst/>
            <a:cxnLst/>
            <a:rect l="l" t="t" r="r" b="b"/>
            <a:pathLst>
              <a:path w="130810" h="182879">
                <a:moveTo>
                  <a:pt x="0" y="182651"/>
                </a:moveTo>
                <a:lnTo>
                  <a:pt x="130505" y="45250"/>
                </a:lnTo>
                <a:lnTo>
                  <a:pt x="50495" y="0"/>
                </a:lnTo>
                <a:lnTo>
                  <a:pt x="0" y="1826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81616" y="4645228"/>
            <a:ext cx="66675" cy="93345"/>
          </a:xfrm>
          <a:custGeom>
            <a:avLst/>
            <a:gdLst/>
            <a:ahLst/>
            <a:cxnLst/>
            <a:rect l="l" t="t" r="r" b="b"/>
            <a:pathLst>
              <a:path w="66675" h="93345">
                <a:moveTo>
                  <a:pt x="66560" y="23075"/>
                </a:moveTo>
                <a:lnTo>
                  <a:pt x="0" y="93154"/>
                </a:lnTo>
                <a:lnTo>
                  <a:pt x="25755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44913" y="2719730"/>
            <a:ext cx="5414010" cy="1496060"/>
          </a:xfrm>
          <a:custGeom>
            <a:avLst/>
            <a:gdLst/>
            <a:ahLst/>
            <a:cxnLst/>
            <a:rect l="l" t="t" r="r" b="b"/>
            <a:pathLst>
              <a:path w="5414009" h="1496060">
                <a:moveTo>
                  <a:pt x="0" y="0"/>
                </a:moveTo>
                <a:lnTo>
                  <a:pt x="5413667" y="149564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39010" y="4141419"/>
            <a:ext cx="189865" cy="93345"/>
          </a:xfrm>
          <a:custGeom>
            <a:avLst/>
            <a:gdLst/>
            <a:ahLst/>
            <a:cxnLst/>
            <a:rect l="l" t="t" r="r" b="b"/>
            <a:pathLst>
              <a:path w="189865" h="93345">
                <a:moveTo>
                  <a:pt x="0" y="88595"/>
                </a:moveTo>
                <a:lnTo>
                  <a:pt x="189445" y="93256"/>
                </a:lnTo>
                <a:lnTo>
                  <a:pt x="24485" y="0"/>
                </a:lnTo>
                <a:lnTo>
                  <a:pt x="0" y="885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61959" y="4167809"/>
            <a:ext cx="97155" cy="47625"/>
          </a:xfrm>
          <a:custGeom>
            <a:avLst/>
            <a:gdLst/>
            <a:ahLst/>
            <a:cxnLst/>
            <a:rect l="l" t="t" r="r" b="b"/>
            <a:pathLst>
              <a:path w="97154" h="47625">
                <a:moveTo>
                  <a:pt x="12484" y="0"/>
                </a:moveTo>
                <a:lnTo>
                  <a:pt x="96621" y="47561"/>
                </a:lnTo>
                <a:lnTo>
                  <a:pt x="0" y="45186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44913" y="2719730"/>
            <a:ext cx="4487545" cy="1486535"/>
          </a:xfrm>
          <a:custGeom>
            <a:avLst/>
            <a:gdLst/>
            <a:ahLst/>
            <a:cxnLst/>
            <a:rect l="l" t="t" r="r" b="b"/>
            <a:pathLst>
              <a:path w="4487545" h="1486535">
                <a:moveTo>
                  <a:pt x="0" y="0"/>
                </a:moveTo>
                <a:lnTo>
                  <a:pt x="4486922" y="1486458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5271" y="1562006"/>
            <a:ext cx="8133924" cy="4296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74892" y="1396830"/>
            <a:ext cx="1151213" cy="387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122966" y="1463141"/>
            <a:ext cx="8197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SocioEcon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13585" y="1628317"/>
            <a:ext cx="3232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19641" y="1839366"/>
            <a:ext cx="10388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GoodStudent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589974" y="2048314"/>
            <a:ext cx="1151213" cy="38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789102" y="2114626"/>
            <a:ext cx="7600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ExtraCar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222656" y="2213478"/>
            <a:ext cx="1151213" cy="387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472838" y="2279789"/>
            <a:ext cx="6311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Mileage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131199" y="2552961"/>
            <a:ext cx="1151213" cy="387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202692" y="2619286"/>
            <a:ext cx="96837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VehicleYear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96896" y="2435783"/>
            <a:ext cx="10579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RiskAversion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930387" y="2922104"/>
            <a:ext cx="95885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SeniorTrain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30376" y="3353358"/>
            <a:ext cx="95948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DrivingSkill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36937" y="3344176"/>
            <a:ext cx="9486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MakeModel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074405" y="3665321"/>
            <a:ext cx="92900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DrivingHist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22144" y="4197515"/>
            <a:ext cx="94932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DrivQuality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896766" y="3977297"/>
            <a:ext cx="6807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Antilock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86400" y="4280090"/>
            <a:ext cx="56197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Airbag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223000" y="4252556"/>
            <a:ext cx="7702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CarValue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119848" y="4234205"/>
            <a:ext cx="839469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HomeBase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21586" y="4225035"/>
            <a:ext cx="7804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AntiTheft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624064" y="4959096"/>
            <a:ext cx="4425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Theft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40218" y="5140536"/>
            <a:ext cx="1151213" cy="387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205323" y="5206847"/>
            <a:ext cx="10185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OwnDamage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533999" y="6286715"/>
            <a:ext cx="1116330" cy="352425"/>
          </a:xfrm>
          <a:custGeom>
            <a:avLst/>
            <a:gdLst/>
            <a:ahLst/>
            <a:cxnLst/>
            <a:rect l="l" t="t" r="r" b="b"/>
            <a:pathLst>
              <a:path w="1116329" h="352425">
                <a:moveTo>
                  <a:pt x="1116050" y="176149"/>
                </a:moveTo>
                <a:lnTo>
                  <a:pt x="1103847" y="139338"/>
                </a:lnTo>
                <a:lnTo>
                  <a:pt x="1076616" y="110980"/>
                </a:lnTo>
                <a:lnTo>
                  <a:pt x="1042067" y="88442"/>
                </a:lnTo>
                <a:lnTo>
                  <a:pt x="1006048" y="71120"/>
                </a:lnTo>
                <a:lnTo>
                  <a:pt x="968463" y="56806"/>
                </a:lnTo>
                <a:lnTo>
                  <a:pt x="931258" y="45198"/>
                </a:lnTo>
                <a:lnTo>
                  <a:pt x="890752" y="34724"/>
                </a:lnTo>
                <a:lnTo>
                  <a:pt x="852807" y="26556"/>
                </a:lnTo>
                <a:lnTo>
                  <a:pt x="812710" y="19375"/>
                </a:lnTo>
                <a:lnTo>
                  <a:pt x="770637" y="13236"/>
                </a:lnTo>
                <a:lnTo>
                  <a:pt x="726763" y="8196"/>
                </a:lnTo>
                <a:lnTo>
                  <a:pt x="687856" y="4792"/>
                </a:lnTo>
                <a:lnTo>
                  <a:pt x="647865" y="2270"/>
                </a:lnTo>
                <a:lnTo>
                  <a:pt x="606900" y="666"/>
                </a:lnTo>
                <a:lnTo>
                  <a:pt x="565072" y="13"/>
                </a:lnTo>
                <a:lnTo>
                  <a:pt x="558025" y="0"/>
                </a:lnTo>
                <a:lnTo>
                  <a:pt x="550977" y="13"/>
                </a:lnTo>
                <a:lnTo>
                  <a:pt x="509149" y="666"/>
                </a:lnTo>
                <a:lnTo>
                  <a:pt x="468185" y="2270"/>
                </a:lnTo>
                <a:lnTo>
                  <a:pt x="428193" y="4792"/>
                </a:lnTo>
                <a:lnTo>
                  <a:pt x="389286" y="8196"/>
                </a:lnTo>
                <a:lnTo>
                  <a:pt x="345412" y="13236"/>
                </a:lnTo>
                <a:lnTo>
                  <a:pt x="303339" y="19375"/>
                </a:lnTo>
                <a:lnTo>
                  <a:pt x="263243" y="26556"/>
                </a:lnTo>
                <a:lnTo>
                  <a:pt x="225298" y="34724"/>
                </a:lnTo>
                <a:lnTo>
                  <a:pt x="184791" y="45198"/>
                </a:lnTo>
                <a:lnTo>
                  <a:pt x="147586" y="56806"/>
                </a:lnTo>
                <a:lnTo>
                  <a:pt x="110002" y="71120"/>
                </a:lnTo>
                <a:lnTo>
                  <a:pt x="73982" y="88442"/>
                </a:lnTo>
                <a:lnTo>
                  <a:pt x="39434" y="110980"/>
                </a:lnTo>
                <a:lnTo>
                  <a:pt x="12203" y="139338"/>
                </a:lnTo>
                <a:lnTo>
                  <a:pt x="0" y="176149"/>
                </a:lnTo>
                <a:lnTo>
                  <a:pt x="43" y="178373"/>
                </a:lnTo>
                <a:lnTo>
                  <a:pt x="13653" y="215048"/>
                </a:lnTo>
                <a:lnTo>
                  <a:pt x="41932" y="243259"/>
                </a:lnTo>
                <a:lnTo>
                  <a:pt x="77298" y="265646"/>
                </a:lnTo>
                <a:lnTo>
                  <a:pt x="113943" y="282825"/>
                </a:lnTo>
                <a:lnTo>
                  <a:pt x="152047" y="296995"/>
                </a:lnTo>
                <a:lnTo>
                  <a:pt x="189680" y="308466"/>
                </a:lnTo>
                <a:lnTo>
                  <a:pt x="230580" y="318791"/>
                </a:lnTo>
                <a:lnTo>
                  <a:pt x="268843" y="326822"/>
                </a:lnTo>
                <a:lnTo>
                  <a:pt x="309233" y="333857"/>
                </a:lnTo>
                <a:lnTo>
                  <a:pt x="351574" y="339841"/>
                </a:lnTo>
                <a:lnTo>
                  <a:pt x="395691" y="344719"/>
                </a:lnTo>
                <a:lnTo>
                  <a:pt x="434786" y="347979"/>
                </a:lnTo>
                <a:lnTo>
                  <a:pt x="474947" y="350350"/>
                </a:lnTo>
                <a:lnTo>
                  <a:pt x="516064" y="351798"/>
                </a:lnTo>
                <a:lnTo>
                  <a:pt x="558025" y="352289"/>
                </a:lnTo>
                <a:lnTo>
                  <a:pt x="565072" y="352275"/>
                </a:lnTo>
                <a:lnTo>
                  <a:pt x="606900" y="351622"/>
                </a:lnTo>
                <a:lnTo>
                  <a:pt x="647865" y="350018"/>
                </a:lnTo>
                <a:lnTo>
                  <a:pt x="687856" y="347496"/>
                </a:lnTo>
                <a:lnTo>
                  <a:pt x="726763" y="344092"/>
                </a:lnTo>
                <a:lnTo>
                  <a:pt x="770637" y="339053"/>
                </a:lnTo>
                <a:lnTo>
                  <a:pt x="812710" y="332915"/>
                </a:lnTo>
                <a:lnTo>
                  <a:pt x="852807" y="325734"/>
                </a:lnTo>
                <a:lnTo>
                  <a:pt x="890752" y="317566"/>
                </a:lnTo>
                <a:lnTo>
                  <a:pt x="931258" y="307093"/>
                </a:lnTo>
                <a:lnTo>
                  <a:pt x="968463" y="295485"/>
                </a:lnTo>
                <a:lnTo>
                  <a:pt x="1006048" y="281173"/>
                </a:lnTo>
                <a:lnTo>
                  <a:pt x="1042067" y="263851"/>
                </a:lnTo>
                <a:lnTo>
                  <a:pt x="1076616" y="241314"/>
                </a:lnTo>
                <a:lnTo>
                  <a:pt x="1103847" y="212958"/>
                </a:lnTo>
                <a:lnTo>
                  <a:pt x="1116050" y="17614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555996" y="6335453"/>
            <a:ext cx="10579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PropertyCost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405238" y="6286715"/>
            <a:ext cx="1116330" cy="352425"/>
          </a:xfrm>
          <a:custGeom>
            <a:avLst/>
            <a:gdLst/>
            <a:ahLst/>
            <a:cxnLst/>
            <a:rect l="l" t="t" r="r" b="b"/>
            <a:pathLst>
              <a:path w="1116329" h="352425">
                <a:moveTo>
                  <a:pt x="1116050" y="176149"/>
                </a:moveTo>
                <a:lnTo>
                  <a:pt x="1103847" y="139338"/>
                </a:lnTo>
                <a:lnTo>
                  <a:pt x="1076616" y="110980"/>
                </a:lnTo>
                <a:lnTo>
                  <a:pt x="1042067" y="88442"/>
                </a:lnTo>
                <a:lnTo>
                  <a:pt x="1006048" y="71120"/>
                </a:lnTo>
                <a:lnTo>
                  <a:pt x="968463" y="56806"/>
                </a:lnTo>
                <a:lnTo>
                  <a:pt x="931258" y="45198"/>
                </a:lnTo>
                <a:lnTo>
                  <a:pt x="890752" y="34724"/>
                </a:lnTo>
                <a:lnTo>
                  <a:pt x="852807" y="26556"/>
                </a:lnTo>
                <a:lnTo>
                  <a:pt x="812710" y="19375"/>
                </a:lnTo>
                <a:lnTo>
                  <a:pt x="770637" y="13236"/>
                </a:lnTo>
                <a:lnTo>
                  <a:pt x="726763" y="8196"/>
                </a:lnTo>
                <a:lnTo>
                  <a:pt x="687856" y="4792"/>
                </a:lnTo>
                <a:lnTo>
                  <a:pt x="647865" y="2270"/>
                </a:lnTo>
                <a:lnTo>
                  <a:pt x="606900" y="666"/>
                </a:lnTo>
                <a:lnTo>
                  <a:pt x="565072" y="13"/>
                </a:lnTo>
                <a:lnTo>
                  <a:pt x="558025" y="0"/>
                </a:lnTo>
                <a:lnTo>
                  <a:pt x="550977" y="13"/>
                </a:lnTo>
                <a:lnTo>
                  <a:pt x="509149" y="666"/>
                </a:lnTo>
                <a:lnTo>
                  <a:pt x="468185" y="2270"/>
                </a:lnTo>
                <a:lnTo>
                  <a:pt x="428193" y="4792"/>
                </a:lnTo>
                <a:lnTo>
                  <a:pt x="389286" y="8196"/>
                </a:lnTo>
                <a:lnTo>
                  <a:pt x="345412" y="13236"/>
                </a:lnTo>
                <a:lnTo>
                  <a:pt x="303339" y="19375"/>
                </a:lnTo>
                <a:lnTo>
                  <a:pt x="263243" y="26556"/>
                </a:lnTo>
                <a:lnTo>
                  <a:pt x="225298" y="34724"/>
                </a:lnTo>
                <a:lnTo>
                  <a:pt x="184791" y="45198"/>
                </a:lnTo>
                <a:lnTo>
                  <a:pt x="147586" y="56806"/>
                </a:lnTo>
                <a:lnTo>
                  <a:pt x="110002" y="71120"/>
                </a:lnTo>
                <a:lnTo>
                  <a:pt x="73982" y="88442"/>
                </a:lnTo>
                <a:lnTo>
                  <a:pt x="39434" y="110980"/>
                </a:lnTo>
                <a:lnTo>
                  <a:pt x="12203" y="139338"/>
                </a:lnTo>
                <a:lnTo>
                  <a:pt x="0" y="176149"/>
                </a:lnTo>
                <a:lnTo>
                  <a:pt x="43" y="178373"/>
                </a:lnTo>
                <a:lnTo>
                  <a:pt x="13653" y="215048"/>
                </a:lnTo>
                <a:lnTo>
                  <a:pt x="41932" y="243259"/>
                </a:lnTo>
                <a:lnTo>
                  <a:pt x="77298" y="265646"/>
                </a:lnTo>
                <a:lnTo>
                  <a:pt x="113943" y="282825"/>
                </a:lnTo>
                <a:lnTo>
                  <a:pt x="152047" y="296995"/>
                </a:lnTo>
                <a:lnTo>
                  <a:pt x="189680" y="308466"/>
                </a:lnTo>
                <a:lnTo>
                  <a:pt x="230580" y="318791"/>
                </a:lnTo>
                <a:lnTo>
                  <a:pt x="268843" y="326822"/>
                </a:lnTo>
                <a:lnTo>
                  <a:pt x="309233" y="333857"/>
                </a:lnTo>
                <a:lnTo>
                  <a:pt x="351574" y="339841"/>
                </a:lnTo>
                <a:lnTo>
                  <a:pt x="395691" y="344719"/>
                </a:lnTo>
                <a:lnTo>
                  <a:pt x="434786" y="347979"/>
                </a:lnTo>
                <a:lnTo>
                  <a:pt x="474947" y="350350"/>
                </a:lnTo>
                <a:lnTo>
                  <a:pt x="516064" y="351798"/>
                </a:lnTo>
                <a:lnTo>
                  <a:pt x="558025" y="352289"/>
                </a:lnTo>
                <a:lnTo>
                  <a:pt x="565072" y="352275"/>
                </a:lnTo>
                <a:lnTo>
                  <a:pt x="606900" y="351622"/>
                </a:lnTo>
                <a:lnTo>
                  <a:pt x="647865" y="350018"/>
                </a:lnTo>
                <a:lnTo>
                  <a:pt x="687856" y="347496"/>
                </a:lnTo>
                <a:lnTo>
                  <a:pt x="726763" y="344092"/>
                </a:lnTo>
                <a:lnTo>
                  <a:pt x="770637" y="339053"/>
                </a:lnTo>
                <a:lnTo>
                  <a:pt x="812710" y="332915"/>
                </a:lnTo>
                <a:lnTo>
                  <a:pt x="852807" y="325734"/>
                </a:lnTo>
                <a:lnTo>
                  <a:pt x="890752" y="317566"/>
                </a:lnTo>
                <a:lnTo>
                  <a:pt x="931258" y="307093"/>
                </a:lnTo>
                <a:lnTo>
                  <a:pt x="968463" y="295485"/>
                </a:lnTo>
                <a:lnTo>
                  <a:pt x="1006048" y="281173"/>
                </a:lnTo>
                <a:lnTo>
                  <a:pt x="1042067" y="263851"/>
                </a:lnTo>
                <a:lnTo>
                  <a:pt x="1076616" y="241314"/>
                </a:lnTo>
                <a:lnTo>
                  <a:pt x="1103847" y="212958"/>
                </a:lnTo>
                <a:lnTo>
                  <a:pt x="1116050" y="17614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439998" y="6335453"/>
            <a:ext cx="10287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LiabilityCost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515816" y="6186546"/>
            <a:ext cx="1151213" cy="387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587296" y="6252870"/>
            <a:ext cx="98869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MedicalCost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066823" y="5537162"/>
            <a:ext cx="89979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Cushioning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601010" y="4766411"/>
            <a:ext cx="92900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Ruggedness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03293" y="4693005"/>
            <a:ext cx="70040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Accident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081616" y="5041188"/>
            <a:ext cx="2642870" cy="147320"/>
          </a:xfrm>
          <a:custGeom>
            <a:avLst/>
            <a:gdLst/>
            <a:ahLst/>
            <a:cxnLst/>
            <a:rect l="l" t="t" r="r" b="b"/>
            <a:pathLst>
              <a:path w="2642870" h="147320">
                <a:moveTo>
                  <a:pt x="0" y="0"/>
                </a:moveTo>
                <a:lnTo>
                  <a:pt x="2642603" y="146812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10491" y="5135930"/>
            <a:ext cx="186690" cy="92075"/>
          </a:xfrm>
          <a:custGeom>
            <a:avLst/>
            <a:gdLst/>
            <a:ahLst/>
            <a:cxnLst/>
            <a:rect l="l" t="t" r="r" b="b"/>
            <a:pathLst>
              <a:path w="186689" h="92075">
                <a:moveTo>
                  <a:pt x="0" y="91782"/>
                </a:moveTo>
                <a:lnTo>
                  <a:pt x="186105" y="56095"/>
                </a:lnTo>
                <a:lnTo>
                  <a:pt x="5105" y="0"/>
                </a:lnTo>
                <a:lnTo>
                  <a:pt x="0" y="917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29300" y="5159400"/>
            <a:ext cx="95250" cy="46990"/>
          </a:xfrm>
          <a:custGeom>
            <a:avLst/>
            <a:gdLst/>
            <a:ahLst/>
            <a:cxnLst/>
            <a:rect l="l" t="t" r="r" b="b"/>
            <a:pathLst>
              <a:path w="95250" h="46989">
                <a:moveTo>
                  <a:pt x="2590" y="0"/>
                </a:moveTo>
                <a:lnTo>
                  <a:pt x="94919" y="28600"/>
                </a:lnTo>
                <a:lnTo>
                  <a:pt x="0" y="4679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9817" y="4967782"/>
            <a:ext cx="2569210" cy="1266825"/>
          </a:xfrm>
          <a:custGeom>
            <a:avLst/>
            <a:gdLst/>
            <a:ahLst/>
            <a:cxnLst/>
            <a:rect l="l" t="t" r="r" b="b"/>
            <a:pathLst>
              <a:path w="2569210" h="1266825">
                <a:moveTo>
                  <a:pt x="2569197" y="0"/>
                </a:moveTo>
                <a:lnTo>
                  <a:pt x="0" y="1266253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34793" y="6143587"/>
            <a:ext cx="185420" cy="122555"/>
          </a:xfrm>
          <a:custGeom>
            <a:avLst/>
            <a:gdLst/>
            <a:ahLst/>
            <a:cxnLst/>
            <a:rect l="l" t="t" r="r" b="b"/>
            <a:pathLst>
              <a:path w="185419" h="122554">
                <a:moveTo>
                  <a:pt x="0" y="122491"/>
                </a:moveTo>
                <a:lnTo>
                  <a:pt x="185216" y="82448"/>
                </a:lnTo>
                <a:lnTo>
                  <a:pt x="144576" y="0"/>
                </a:lnTo>
                <a:lnTo>
                  <a:pt x="0" y="1224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99817" y="6171552"/>
            <a:ext cx="94615" cy="62865"/>
          </a:xfrm>
          <a:custGeom>
            <a:avLst/>
            <a:gdLst/>
            <a:ahLst/>
            <a:cxnLst/>
            <a:rect l="l" t="t" r="r" b="b"/>
            <a:pathLst>
              <a:path w="94614" h="62864">
                <a:moveTo>
                  <a:pt x="94475" y="42049"/>
                </a:moveTo>
                <a:lnTo>
                  <a:pt x="0" y="62484"/>
                </a:lnTo>
                <a:lnTo>
                  <a:pt x="73748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28490" y="4959383"/>
            <a:ext cx="3942071" cy="1412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18169" y="5821121"/>
            <a:ext cx="385445" cy="394970"/>
          </a:xfrm>
          <a:custGeom>
            <a:avLst/>
            <a:gdLst/>
            <a:ahLst/>
            <a:cxnLst/>
            <a:rect l="l" t="t" r="r" b="b"/>
            <a:pathLst>
              <a:path w="385444" h="394970">
                <a:moveTo>
                  <a:pt x="385381" y="0"/>
                </a:moveTo>
                <a:lnTo>
                  <a:pt x="0" y="394563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67521" y="6103911"/>
            <a:ext cx="161925" cy="163830"/>
          </a:xfrm>
          <a:custGeom>
            <a:avLst/>
            <a:gdLst/>
            <a:ahLst/>
            <a:cxnLst/>
            <a:rect l="l" t="t" r="r" b="b"/>
            <a:pathLst>
              <a:path w="161925" h="163829">
                <a:moveTo>
                  <a:pt x="0" y="163626"/>
                </a:moveTo>
                <a:lnTo>
                  <a:pt x="161328" y="64223"/>
                </a:lnTo>
                <a:lnTo>
                  <a:pt x="95567" y="0"/>
                </a:lnTo>
                <a:lnTo>
                  <a:pt x="0" y="1636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18169" y="6132220"/>
            <a:ext cx="82550" cy="83820"/>
          </a:xfrm>
          <a:custGeom>
            <a:avLst/>
            <a:gdLst/>
            <a:ahLst/>
            <a:cxnLst/>
            <a:rect l="l" t="t" r="r" b="b"/>
            <a:pathLst>
              <a:path w="82550" h="83820">
                <a:moveTo>
                  <a:pt x="82283" y="32766"/>
                </a:moveTo>
                <a:lnTo>
                  <a:pt x="0" y="83464"/>
                </a:lnTo>
                <a:lnTo>
                  <a:pt x="48742" y="0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4413808" y="5674804"/>
            <a:ext cx="82994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OtherCost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121" name="object 121"/>
          <p:cNvSpPr txBox="1"/>
          <p:nvPr/>
        </p:nvSpPr>
        <p:spPr>
          <a:xfrm>
            <a:off x="6581661" y="5619750"/>
            <a:ext cx="7404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OwnCost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5695">
              <a:lnSpc>
                <a:spcPts val="2430"/>
              </a:lnSpc>
            </a:pPr>
            <a:r>
              <a:rPr spc="260" dirty="0"/>
              <a:t>Compact </a:t>
            </a:r>
            <a:r>
              <a:rPr spc="150" dirty="0"/>
              <a:t>conditional</a:t>
            </a:r>
            <a:r>
              <a:rPr spc="530" dirty="0"/>
              <a:t> </a:t>
            </a:r>
            <a:r>
              <a:rPr spc="15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6273165" cy="332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75" dirty="0">
                <a:latin typeface="Tahoma"/>
                <a:cs typeface="Tahoma"/>
              </a:rPr>
              <a:t>CPT </a:t>
            </a:r>
            <a:r>
              <a:rPr sz="2050" spc="-165" dirty="0">
                <a:latin typeface="Tahoma"/>
                <a:cs typeface="Tahoma"/>
              </a:rPr>
              <a:t>grows </a:t>
            </a:r>
            <a:r>
              <a:rPr sz="2050" spc="-105" dirty="0">
                <a:latin typeface="Tahoma"/>
                <a:cs typeface="Tahoma"/>
              </a:rPr>
              <a:t>exponentially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-145" dirty="0">
                <a:latin typeface="Tahoma"/>
                <a:cs typeface="Tahoma"/>
              </a:rPr>
              <a:t>number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parents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75" dirty="0">
                <a:latin typeface="Tahoma"/>
                <a:cs typeface="Tahoma"/>
              </a:rPr>
              <a:t>CPT </a:t>
            </a:r>
            <a:r>
              <a:rPr sz="2050" spc="-160" dirty="0">
                <a:latin typeface="Tahoma"/>
                <a:cs typeface="Tahoma"/>
              </a:rPr>
              <a:t>becomes </a:t>
            </a:r>
            <a:r>
              <a:rPr sz="2050" spc="-85" dirty="0">
                <a:latin typeface="Tahoma"/>
                <a:cs typeface="Tahoma"/>
              </a:rPr>
              <a:t>infinite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-120" dirty="0">
                <a:latin typeface="Tahoma"/>
                <a:cs typeface="Tahoma"/>
              </a:rPr>
              <a:t>continuous-valued </a:t>
            </a:r>
            <a:r>
              <a:rPr sz="2050" spc="-130" dirty="0">
                <a:latin typeface="Tahoma"/>
                <a:cs typeface="Tahoma"/>
              </a:rPr>
              <a:t>parent </a:t>
            </a:r>
            <a:r>
              <a:rPr sz="2050" spc="-135" dirty="0">
                <a:latin typeface="Tahoma"/>
                <a:cs typeface="Tahoma"/>
              </a:rPr>
              <a:t>or </a:t>
            </a:r>
            <a:r>
              <a:rPr sz="2050" spc="13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child</a:t>
            </a:r>
            <a:endParaRPr sz="2050">
              <a:latin typeface="Tahoma"/>
              <a:cs typeface="Tahoma"/>
            </a:endParaRPr>
          </a:p>
          <a:p>
            <a:pPr marL="12700" marR="110489">
              <a:lnSpc>
                <a:spcPct val="163400"/>
              </a:lnSpc>
            </a:pPr>
            <a:r>
              <a:rPr sz="2050" spc="-95" dirty="0">
                <a:latin typeface="Tahoma"/>
                <a:cs typeface="Tahoma"/>
              </a:rPr>
              <a:t>Solution: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canonical </a:t>
            </a:r>
            <a:r>
              <a:rPr sz="2050" spc="-90" dirty="0">
                <a:latin typeface="Tahoma"/>
                <a:cs typeface="Tahoma"/>
              </a:rPr>
              <a:t>distributions </a:t>
            </a:r>
            <a:r>
              <a:rPr sz="2050" spc="-75" dirty="0">
                <a:latin typeface="Tahoma"/>
                <a:cs typeface="Tahoma"/>
              </a:rPr>
              <a:t>that </a:t>
            </a:r>
            <a:r>
              <a:rPr sz="2050" spc="-165" dirty="0">
                <a:latin typeface="Tahoma"/>
                <a:cs typeface="Tahoma"/>
              </a:rPr>
              <a:t>are </a:t>
            </a:r>
            <a:r>
              <a:rPr sz="2050" spc="-140" dirty="0">
                <a:latin typeface="Tahoma"/>
                <a:cs typeface="Tahoma"/>
              </a:rPr>
              <a:t>defined </a:t>
            </a:r>
            <a:r>
              <a:rPr sz="2050" spc="-100" dirty="0">
                <a:latin typeface="Tahoma"/>
                <a:cs typeface="Tahoma"/>
              </a:rPr>
              <a:t>compactly 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Deterministic </a:t>
            </a:r>
            <a:r>
              <a:rPr sz="2050" spc="-155" dirty="0">
                <a:latin typeface="Tahoma"/>
                <a:cs typeface="Tahoma"/>
              </a:rPr>
              <a:t>nodes </a:t>
            </a:r>
            <a:r>
              <a:rPr sz="2050" spc="-165" dirty="0">
                <a:latin typeface="Tahoma"/>
                <a:cs typeface="Tahoma"/>
              </a:rPr>
              <a:t>are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10" dirty="0">
                <a:latin typeface="Tahoma"/>
                <a:cs typeface="Tahoma"/>
              </a:rPr>
              <a:t>simplest 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case:</a:t>
            </a:r>
            <a:endParaRPr sz="205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</a:pPr>
            <a:r>
              <a:rPr sz="2050" i="1" spc="310" dirty="0">
                <a:solidFill>
                  <a:srgbClr val="990099"/>
                </a:solidFill>
                <a:latin typeface="Arial"/>
                <a:cs typeface="Arial"/>
              </a:rPr>
              <a:t>X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i="1" spc="425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2050" i="1" spc="-4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60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i="1" spc="45" dirty="0">
                <a:solidFill>
                  <a:srgbClr val="990099"/>
                </a:solidFill>
                <a:latin typeface="Arial"/>
                <a:cs typeface="Arial"/>
              </a:rPr>
              <a:t>arents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4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))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80" dirty="0">
                <a:latin typeface="Tahoma"/>
                <a:cs typeface="Tahoma"/>
              </a:rPr>
              <a:t>some </a:t>
            </a:r>
            <a:r>
              <a:rPr sz="2050" spc="-100" dirty="0">
                <a:latin typeface="Tahoma"/>
                <a:cs typeface="Tahoma"/>
              </a:rPr>
              <a:t>function </a:t>
            </a:r>
            <a:r>
              <a:rPr sz="2050" i="1" spc="425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E.g., </a:t>
            </a:r>
            <a:r>
              <a:rPr sz="2050" spc="-95" dirty="0">
                <a:latin typeface="Tahoma"/>
                <a:cs typeface="Tahoma"/>
              </a:rPr>
              <a:t>Boolean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functions</a:t>
            </a:r>
            <a:endParaRPr sz="205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  <a:tabLst>
                <a:tab pos="2387600" algn="l"/>
                <a:tab pos="2795905" algn="l"/>
              </a:tabLst>
            </a:pP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i="1" spc="-3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orthAmerican	</a:t>
            </a:r>
            <a:r>
              <a:rPr sz="205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Canadian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sz="2050" i="1" spc="-5" dirty="0">
                <a:solidFill>
                  <a:srgbClr val="990099"/>
                </a:solidFill>
                <a:latin typeface="Arial"/>
                <a:cs typeface="Arial"/>
              </a:rPr>
              <a:t>US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i="1" spc="-4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exican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E.g., </a:t>
            </a:r>
            <a:r>
              <a:rPr sz="2050" spc="-120" dirty="0">
                <a:latin typeface="Tahoma"/>
                <a:cs typeface="Tahoma"/>
              </a:rPr>
              <a:t>numerical </a:t>
            </a:r>
            <a:r>
              <a:rPr sz="2050" spc="-110" dirty="0">
                <a:latin typeface="Tahoma"/>
                <a:cs typeface="Tahoma"/>
              </a:rPr>
              <a:t>relationships </a:t>
            </a:r>
            <a:r>
              <a:rPr sz="2050" spc="-155" dirty="0">
                <a:latin typeface="Tahoma"/>
                <a:cs typeface="Tahoma"/>
              </a:rPr>
              <a:t>among </a:t>
            </a:r>
            <a:r>
              <a:rPr sz="2050" spc="-110" dirty="0">
                <a:latin typeface="Tahoma"/>
                <a:cs typeface="Tahoma"/>
              </a:rPr>
              <a:t>continuous 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079" y="5212232"/>
            <a:ext cx="780287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2532" y="4842002"/>
            <a:ext cx="79692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50" i="1" spc="160" dirty="0">
                <a:solidFill>
                  <a:srgbClr val="990099"/>
                </a:solidFill>
                <a:latin typeface="Arial"/>
                <a:cs typeface="Arial"/>
              </a:rPr>
              <a:t>∂</a:t>
            </a:r>
            <a:r>
              <a:rPr sz="2050" i="1" spc="-5" dirty="0">
                <a:solidFill>
                  <a:srgbClr val="990099"/>
                </a:solidFill>
                <a:latin typeface="Arial"/>
                <a:cs typeface="Arial"/>
              </a:rPr>
              <a:t>Le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v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el</a:t>
            </a:r>
            <a:endParaRPr sz="205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360"/>
              </a:spcBef>
            </a:pPr>
            <a:r>
              <a:rPr sz="2050" i="1" spc="160" dirty="0">
                <a:solidFill>
                  <a:srgbClr val="990099"/>
                </a:solidFill>
                <a:latin typeface="Arial"/>
                <a:cs typeface="Arial"/>
              </a:rPr>
              <a:t>∂t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2328165" y="5020309"/>
            <a:ext cx="503682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	</a:t>
            </a:r>
            <a:r>
              <a:rPr sz="2050" spc="-110" dirty="0">
                <a:solidFill>
                  <a:srgbClr val="990099"/>
                </a:solidFill>
                <a:latin typeface="Tahoma"/>
                <a:cs typeface="Tahoma"/>
              </a:rPr>
              <a:t>inflow 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precipitation 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- </a:t>
            </a:r>
            <a:r>
              <a:rPr sz="2050" spc="-110" dirty="0">
                <a:solidFill>
                  <a:srgbClr val="990099"/>
                </a:solidFill>
                <a:latin typeface="Tahoma"/>
                <a:cs typeface="Tahoma"/>
              </a:rPr>
              <a:t>outflow 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-</a:t>
            </a:r>
            <a:r>
              <a:rPr sz="2050" spc="3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evaporation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3880">
              <a:lnSpc>
                <a:spcPts val="2430"/>
              </a:lnSpc>
            </a:pPr>
            <a:r>
              <a:rPr spc="260" dirty="0"/>
              <a:t>Compact </a:t>
            </a:r>
            <a:r>
              <a:rPr spc="150" dirty="0"/>
              <a:t>conditional </a:t>
            </a:r>
            <a:r>
              <a:rPr spc="155" dirty="0"/>
              <a:t>distributions</a:t>
            </a:r>
            <a:r>
              <a:rPr spc="765" dirty="0"/>
              <a:t> </a:t>
            </a:r>
            <a:r>
              <a:rPr spc="18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3316" y="2507488"/>
            <a:ext cx="155194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0560" algn="l"/>
                <a:tab pos="1226820" algn="l"/>
              </a:tabLst>
            </a:pP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	</a:t>
            </a:r>
            <a:r>
              <a:rPr sz="1400" i="1" spc="65" dirty="0">
                <a:solidFill>
                  <a:srgbClr val="990099"/>
                </a:solidFill>
                <a:latin typeface="Trebuchet MS"/>
                <a:cs typeface="Trebuchet MS"/>
              </a:rPr>
              <a:t>j	</a:t>
            </a:r>
            <a:r>
              <a:rPr sz="1400" i="1" spc="140" dirty="0">
                <a:solidFill>
                  <a:srgbClr val="990099"/>
                </a:solidFill>
                <a:latin typeface="Trebuchet MS"/>
                <a:cs typeface="Trebuchet MS"/>
              </a:rPr>
              <a:t>j</a:t>
            </a:r>
            <a:r>
              <a:rPr sz="1400" dirty="0">
                <a:solidFill>
                  <a:srgbClr val="990099"/>
                </a:solidFill>
                <a:latin typeface="Tahoma"/>
                <a:cs typeface="Tahoma"/>
              </a:rPr>
              <a:t>+1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2883" y="2385314"/>
            <a:ext cx="329057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5130" algn="l"/>
                <a:tab pos="1321435" algn="l"/>
                <a:tab pos="2757170" algn="l"/>
              </a:tabLst>
            </a:pP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U	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 . .</a:t>
            </a:r>
            <a:r>
              <a:rPr sz="2050" i="1" spc="-40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10" dirty="0">
                <a:solidFill>
                  <a:srgbClr val="990099"/>
                </a:solidFill>
                <a:latin typeface="Arial"/>
                <a:cs typeface="Arial"/>
              </a:rPr>
              <a:t>U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80" dirty="0">
                <a:solidFill>
                  <a:srgbClr val="990099"/>
                </a:solidFill>
                <a:latin typeface="Arial"/>
                <a:cs typeface="Arial"/>
              </a:rPr>
              <a:t>U	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5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5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4076" y="2507488"/>
            <a:ext cx="1187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20" dirty="0">
                <a:solidFill>
                  <a:srgbClr val="990099"/>
                </a:solidFill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1411478"/>
            <a:ext cx="6477000" cy="114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80" dirty="0">
                <a:solidFill>
                  <a:srgbClr val="00007E"/>
                </a:solidFill>
                <a:latin typeface="Tahoma"/>
                <a:cs typeface="Tahoma"/>
              </a:rPr>
              <a:t>Noisy-OR </a:t>
            </a:r>
            <a:r>
              <a:rPr sz="2050" spc="-90" dirty="0">
                <a:latin typeface="Tahoma"/>
                <a:cs typeface="Tahoma"/>
              </a:rPr>
              <a:t>distributions </a:t>
            </a:r>
            <a:r>
              <a:rPr sz="2050" spc="-130" dirty="0">
                <a:latin typeface="Tahoma"/>
                <a:cs typeface="Tahoma"/>
              </a:rPr>
              <a:t>model </a:t>
            </a:r>
            <a:r>
              <a:rPr sz="2050" spc="-90" dirty="0">
                <a:latin typeface="Tahoma"/>
                <a:cs typeface="Tahoma"/>
              </a:rPr>
              <a:t>multiple </a:t>
            </a:r>
            <a:r>
              <a:rPr sz="2050" spc="-105" dirty="0">
                <a:latin typeface="Tahoma"/>
                <a:cs typeface="Tahoma"/>
              </a:rPr>
              <a:t>noninteracting 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causes</a:t>
            </a:r>
            <a:endParaRPr sz="2050">
              <a:latin typeface="Tahoma"/>
              <a:cs typeface="Tahoma"/>
            </a:endParaRPr>
          </a:p>
          <a:p>
            <a:pPr marL="679450" indent="-30099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680085" algn="l"/>
              </a:tabLst>
            </a:pPr>
            <a:r>
              <a:rPr sz="2050" spc="-110" dirty="0">
                <a:latin typeface="Tahoma"/>
                <a:cs typeface="Tahoma"/>
              </a:rPr>
              <a:t>Parents 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U</a:t>
            </a:r>
            <a:r>
              <a:rPr sz="2100" spc="-120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 . . </a:t>
            </a:r>
            <a:r>
              <a:rPr sz="2050" i="1" spc="-40" dirty="0">
                <a:solidFill>
                  <a:srgbClr val="990099"/>
                </a:solidFill>
                <a:latin typeface="Arial"/>
                <a:cs typeface="Arial"/>
              </a:rPr>
              <a:t>U</a:t>
            </a:r>
            <a:r>
              <a:rPr sz="2100" i="1" spc="-60" baseline="-11904" dirty="0">
                <a:solidFill>
                  <a:srgbClr val="990099"/>
                </a:solidFill>
                <a:latin typeface="Trebuchet MS"/>
                <a:cs typeface="Trebuchet MS"/>
              </a:rPr>
              <a:t>k  </a:t>
            </a:r>
            <a:r>
              <a:rPr sz="2050" spc="-114" dirty="0">
                <a:latin typeface="Tahoma"/>
                <a:cs typeface="Tahoma"/>
              </a:rPr>
              <a:t>include </a:t>
            </a:r>
            <a:r>
              <a:rPr sz="2050" spc="-55" dirty="0">
                <a:latin typeface="Tahoma"/>
                <a:cs typeface="Tahoma"/>
              </a:rPr>
              <a:t>all </a:t>
            </a:r>
            <a:r>
              <a:rPr sz="2050" spc="-155" dirty="0">
                <a:latin typeface="Tahoma"/>
                <a:cs typeface="Tahoma"/>
              </a:rPr>
              <a:t>causes </a:t>
            </a:r>
            <a:r>
              <a:rPr sz="2050" spc="-105" dirty="0">
                <a:latin typeface="Tahoma"/>
                <a:cs typeface="Tahoma"/>
              </a:rPr>
              <a:t>(can </a:t>
            </a:r>
            <a:r>
              <a:rPr sz="2050" spc="-140" dirty="0">
                <a:latin typeface="Tahoma"/>
                <a:cs typeface="Tahoma"/>
              </a:rPr>
              <a:t>add </a:t>
            </a:r>
            <a:r>
              <a:rPr sz="2050" spc="-120" dirty="0">
                <a:solidFill>
                  <a:srgbClr val="00007E"/>
                </a:solidFill>
                <a:latin typeface="Tahoma"/>
                <a:cs typeface="Tahoma"/>
              </a:rPr>
              <a:t>leak</a:t>
            </a:r>
            <a:r>
              <a:rPr sz="2050" spc="7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node</a:t>
            </a:r>
            <a:r>
              <a:rPr sz="2050" spc="-13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679450" indent="-300990">
              <a:lnSpc>
                <a:spcPts val="2335"/>
              </a:lnSpc>
              <a:spcBef>
                <a:spcPts val="35"/>
              </a:spcBef>
              <a:buAutoNum type="arabicParenR"/>
              <a:tabLst>
                <a:tab pos="680085" algn="l"/>
              </a:tabLst>
            </a:pPr>
            <a:r>
              <a:rPr sz="2050" spc="-155" dirty="0">
                <a:latin typeface="Tahoma"/>
                <a:cs typeface="Tahoma"/>
              </a:rPr>
              <a:t>Independent </a:t>
            </a:r>
            <a:r>
              <a:rPr sz="2050" spc="-105" dirty="0">
                <a:latin typeface="Tahoma"/>
                <a:cs typeface="Tahoma"/>
              </a:rPr>
              <a:t>failure </a:t>
            </a:r>
            <a:r>
              <a:rPr sz="2050" spc="-100" dirty="0">
                <a:latin typeface="Tahoma"/>
                <a:cs typeface="Tahoma"/>
              </a:rPr>
              <a:t>probability </a:t>
            </a:r>
            <a:r>
              <a:rPr sz="2050" i="1" spc="-85" dirty="0">
                <a:solidFill>
                  <a:srgbClr val="990099"/>
                </a:solidFill>
                <a:latin typeface="Arial"/>
                <a:cs typeface="Arial"/>
              </a:rPr>
              <a:t>q</a:t>
            </a:r>
            <a:r>
              <a:rPr sz="2100" i="1" spc="-127" baseline="-11904" dirty="0">
                <a:solidFill>
                  <a:srgbClr val="990099"/>
                </a:solidFill>
                <a:latin typeface="Trebuchet MS"/>
                <a:cs typeface="Trebuchet MS"/>
              </a:rPr>
              <a:t>i 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50" dirty="0">
                <a:latin typeface="Tahoma"/>
                <a:cs typeface="Tahoma"/>
              </a:rPr>
              <a:t>each </a:t>
            </a:r>
            <a:r>
              <a:rPr sz="2050" spc="-155" dirty="0">
                <a:latin typeface="Tahoma"/>
                <a:cs typeface="Tahoma"/>
              </a:rPr>
              <a:t>cause </a:t>
            </a:r>
            <a:r>
              <a:rPr sz="2050" spc="29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alone</a:t>
            </a:r>
            <a:endParaRPr sz="2050">
              <a:latin typeface="Tahoma"/>
              <a:cs typeface="Tahoma"/>
            </a:endParaRPr>
          </a:p>
          <a:p>
            <a:pPr marR="886460" algn="r">
              <a:lnSpc>
                <a:spcPts val="1555"/>
              </a:lnSpc>
            </a:pPr>
            <a:r>
              <a:rPr sz="1400" i="1" spc="65" dirty="0">
                <a:solidFill>
                  <a:srgbClr val="990099"/>
                </a:solidFill>
                <a:latin typeface="Trebuchet MS"/>
                <a:cs typeface="Trebuchet MS"/>
              </a:rPr>
              <a:t>j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5843" y="2533394"/>
            <a:ext cx="3740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i="1" spc="-229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833" y="2334514"/>
            <a:ext cx="186245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5455" algn="l"/>
              </a:tabLst>
            </a:pPr>
            <a:r>
              <a:rPr sz="2050" i="1" spc="-110" dirty="0">
                <a:solidFill>
                  <a:srgbClr val="990099"/>
                </a:solidFill>
                <a:latin typeface="Arial"/>
                <a:cs typeface="Arial"/>
              </a:rPr>
              <a:t>U</a:t>
            </a:r>
            <a:r>
              <a:rPr sz="2050" i="1" spc="2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50" spc="-55" dirty="0">
                <a:solidFill>
                  <a:srgbClr val="990099"/>
                </a:solidFill>
                <a:latin typeface="Arial"/>
                <a:cs typeface="Arial"/>
              </a:rPr>
              <a:t>Π</a:t>
            </a:r>
            <a:r>
              <a:rPr sz="24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q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5235" y="2507488"/>
            <a:ext cx="863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55698" y="2894368"/>
          <a:ext cx="6926657" cy="3009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26"/>
                <a:gridCol w="898413"/>
                <a:gridCol w="1260593"/>
                <a:gridCol w="1309040"/>
                <a:gridCol w="2606485"/>
              </a:tblGrid>
              <a:tr h="679939">
                <a:tc>
                  <a:txBody>
                    <a:bodyPr/>
                    <a:lstStyle/>
                    <a:p>
                      <a:pPr marR="258445" algn="ctr">
                        <a:lnSpc>
                          <a:spcPct val="100000"/>
                        </a:lnSpc>
                      </a:pPr>
                      <a:r>
                        <a:rPr sz="2050" i="1" spc="1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Cold</a:t>
                      </a:r>
                      <a:endParaRPr sz="2050" dirty="0">
                        <a:latin typeface="Arial"/>
                        <a:cs typeface="Arial"/>
                      </a:endParaRPr>
                    </a:p>
                    <a:p>
                      <a:pPr marR="2571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</a:pPr>
                      <a:r>
                        <a:rPr sz="2050" i="1" spc="17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Flu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1085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</a:pPr>
                      <a:r>
                        <a:rPr sz="2050" i="1" spc="13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Malaria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768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2050" i="1" spc="-6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50" i="1" spc="-33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50" i="1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50" i="1" spc="-3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-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ever</a:t>
                      </a:r>
                      <a:r>
                        <a:rPr sz="2050" spc="-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2050" dirty="0">
                        <a:latin typeface="Tahoma"/>
                        <a:cs typeface="Tahoma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50" spc="18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2050" i="1" spc="-6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50" i="1" spc="-32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8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50" spc="-8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¬</a:t>
                      </a:r>
                      <a:r>
                        <a:rPr sz="2050" i="1" spc="-8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50" i="1" spc="-3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-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ever</a:t>
                      </a:r>
                      <a:r>
                        <a:rPr sz="2050" spc="-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16230">
                <a:tc>
                  <a:txBody>
                    <a:bodyPr/>
                    <a:lstStyle/>
                    <a:p>
                      <a:pPr marL="222885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015" algn="r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170"/>
                        </a:lnSpc>
                      </a:pP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70"/>
                        </a:lnSpc>
                      </a:pPr>
                      <a:r>
                        <a:rPr sz="2050" spc="18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6229">
                <a:tc>
                  <a:txBody>
                    <a:bodyPr/>
                    <a:lstStyle/>
                    <a:p>
                      <a:pPr marL="222885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3715" algn="r">
                        <a:lnSpc>
                          <a:spcPts val="217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175"/>
                        </a:lnSpc>
                      </a:pP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75"/>
                        </a:lnSpc>
                      </a:pPr>
                      <a:r>
                        <a:rPr sz="2050" spc="18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5928">
                <a:tc>
                  <a:txBody>
                    <a:bodyPr/>
                    <a:lstStyle/>
                    <a:p>
                      <a:pPr marL="222885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015" algn="r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170"/>
                        </a:lnSpc>
                      </a:pP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98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70"/>
                        </a:lnSpc>
                      </a:pP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02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2 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205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6531">
                <a:tc>
                  <a:txBody>
                    <a:bodyPr/>
                    <a:lstStyle/>
                    <a:p>
                      <a:pPr marL="209550">
                        <a:lnSpc>
                          <a:spcPts val="1864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ts val="1864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3715" algn="r">
                        <a:lnSpc>
                          <a:spcPts val="1864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64"/>
                        </a:lnSpc>
                      </a:pP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864"/>
                        </a:lnSpc>
                      </a:pPr>
                      <a:r>
                        <a:rPr sz="2050" spc="18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55928">
                <a:tc>
                  <a:txBody>
                    <a:bodyPr/>
                    <a:lstStyle/>
                    <a:p>
                      <a:pPr marL="209550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6865" algn="r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015" algn="r">
                        <a:lnSpc>
                          <a:spcPts val="217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170"/>
                        </a:lnSpc>
                      </a:pP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94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170"/>
                        </a:lnSpc>
                      </a:pP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06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6 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205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16229">
                <a:tc>
                  <a:txBody>
                    <a:bodyPr/>
                    <a:lstStyle/>
                    <a:p>
                      <a:pPr marL="209550">
                        <a:lnSpc>
                          <a:spcPts val="1864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ts val="1864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3715" algn="r">
                        <a:lnSpc>
                          <a:spcPts val="1864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64"/>
                        </a:lnSpc>
                      </a:pP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88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864"/>
                        </a:lnSpc>
                      </a:pP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12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=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6 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205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92498">
                <a:tc>
                  <a:txBody>
                    <a:bodyPr/>
                    <a:lstStyle/>
                    <a:p>
                      <a:pPr marL="209550">
                        <a:lnSpc>
                          <a:spcPts val="185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2895" algn="r">
                        <a:lnSpc>
                          <a:spcPts val="185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015" algn="r">
                        <a:lnSpc>
                          <a:spcPts val="1855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55"/>
                        </a:lnSpc>
                      </a:pPr>
                      <a:r>
                        <a:rPr sz="205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4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988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855"/>
                        </a:lnSpc>
                      </a:pPr>
                      <a:r>
                        <a:rPr sz="205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4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012</a:t>
                      </a:r>
                      <a:r>
                        <a:rPr sz="2050" spc="-9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50" spc="-8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2050" spc="-20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2050" spc="-204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2050" spc="-20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2050" spc="-204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050" i="1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414119" y="2927756"/>
            <a:ext cx="7229855" cy="2886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300" y="5942329"/>
            <a:ext cx="537464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25" dirty="0">
                <a:latin typeface="Tahoma"/>
                <a:cs typeface="Tahoma"/>
              </a:rPr>
              <a:t>Number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45" dirty="0">
                <a:latin typeface="Tahoma"/>
                <a:cs typeface="Tahoma"/>
              </a:rPr>
              <a:t>parameters </a:t>
            </a:r>
            <a:r>
              <a:rPr sz="2050" spc="220" dirty="0">
                <a:solidFill>
                  <a:srgbClr val="7E0000"/>
                </a:solidFill>
                <a:latin typeface="Arial"/>
                <a:cs typeface="Arial"/>
              </a:rPr>
              <a:t>linear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45" dirty="0">
                <a:latin typeface="Tahoma"/>
                <a:cs typeface="Tahoma"/>
              </a:rPr>
              <a:t>number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parents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8975">
              <a:lnSpc>
                <a:spcPts val="2565"/>
              </a:lnSpc>
            </a:pPr>
            <a:r>
              <a:rPr spc="240" dirty="0"/>
              <a:t>Hybrid </a:t>
            </a:r>
            <a:r>
              <a:rPr spc="175" dirty="0"/>
              <a:t>(discrete+continuous)</a:t>
            </a:r>
            <a:r>
              <a:rPr spc="500" dirty="0"/>
              <a:t> </a:t>
            </a:r>
            <a:r>
              <a:rPr spc="12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3445472" y="1988672"/>
            <a:ext cx="3198214" cy="2893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94" y="1460246"/>
            <a:ext cx="6972300" cy="519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5" dirty="0">
                <a:latin typeface="Tahoma"/>
                <a:cs typeface="Tahoma"/>
              </a:rPr>
              <a:t>Discrete </a:t>
            </a:r>
            <a:r>
              <a:rPr sz="2050" spc="-35" dirty="0">
                <a:latin typeface="Tahoma"/>
                <a:cs typeface="Tahoma"/>
              </a:rPr>
              <a:t>(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Subsidy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? </a:t>
            </a:r>
            <a:r>
              <a:rPr sz="2050" spc="-140" dirty="0">
                <a:latin typeface="Tahoma"/>
                <a:cs typeface="Tahoma"/>
              </a:rPr>
              <a:t>and </a:t>
            </a:r>
            <a:r>
              <a:rPr sz="2050" i="1" spc="-15" dirty="0">
                <a:solidFill>
                  <a:srgbClr val="990099"/>
                </a:solidFill>
                <a:latin typeface="Arial"/>
                <a:cs typeface="Arial"/>
              </a:rPr>
              <a:t>Buys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?</a:t>
            </a:r>
            <a:r>
              <a:rPr sz="2050" spc="-15" dirty="0">
                <a:latin typeface="Tahoma"/>
                <a:cs typeface="Tahoma"/>
              </a:rPr>
              <a:t>); </a:t>
            </a:r>
            <a:r>
              <a:rPr sz="2050" spc="-110" dirty="0">
                <a:latin typeface="Tahoma"/>
                <a:cs typeface="Tahoma"/>
              </a:rPr>
              <a:t>continuous </a:t>
            </a:r>
            <a:r>
              <a:rPr sz="2050" spc="50" dirty="0">
                <a:latin typeface="Tahoma"/>
                <a:cs typeface="Tahoma"/>
              </a:rPr>
              <a:t>(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Harvest </a:t>
            </a:r>
            <a:r>
              <a:rPr sz="2050" spc="-140" dirty="0">
                <a:latin typeface="Tahoma"/>
                <a:cs typeface="Tahoma"/>
              </a:rPr>
              <a:t>and 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i="1" spc="-5" dirty="0">
                <a:solidFill>
                  <a:srgbClr val="990099"/>
                </a:solidFill>
                <a:latin typeface="Arial"/>
                <a:cs typeface="Arial"/>
              </a:rPr>
              <a:t>Cost</a:t>
            </a:r>
            <a:r>
              <a:rPr sz="2050" spc="-5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866775" algn="ctr">
              <a:lnSpc>
                <a:spcPct val="100000"/>
              </a:lnSpc>
              <a:tabLst>
                <a:tab pos="2695575" algn="l"/>
              </a:tabLst>
            </a:pPr>
            <a:r>
              <a:rPr sz="2350" b="1" spc="5" dirty="0">
                <a:latin typeface="Arial"/>
                <a:cs typeface="Arial"/>
              </a:rPr>
              <a:t>Subsidy?	Harvest</a:t>
            </a:r>
            <a:endParaRPr sz="2350">
              <a:latin typeface="Arial"/>
              <a:cs typeface="Arial"/>
            </a:endParaRPr>
          </a:p>
          <a:p>
            <a:pPr marL="3500754" marR="2545080" indent="-14604" algn="ctr">
              <a:lnSpc>
                <a:spcPct val="305400"/>
              </a:lnSpc>
              <a:spcBef>
                <a:spcPts val="335"/>
              </a:spcBef>
            </a:pPr>
            <a:r>
              <a:rPr sz="2350" b="1" spc="5" dirty="0">
                <a:latin typeface="Arial"/>
                <a:cs typeface="Arial"/>
              </a:rPr>
              <a:t>Cost  Buys?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942340">
              <a:lnSpc>
                <a:spcPct val="101000"/>
              </a:lnSpc>
            </a:pPr>
            <a:r>
              <a:rPr sz="2050" spc="-80" dirty="0">
                <a:latin typeface="Tahoma"/>
                <a:cs typeface="Tahoma"/>
              </a:rPr>
              <a:t>Option </a:t>
            </a:r>
            <a:r>
              <a:rPr sz="2050" spc="-170" dirty="0">
                <a:latin typeface="Tahoma"/>
                <a:cs typeface="Tahoma"/>
              </a:rPr>
              <a:t>1: </a:t>
            </a:r>
            <a:r>
              <a:rPr sz="2050" spc="-90" dirty="0">
                <a:latin typeface="Tahoma"/>
                <a:cs typeface="Tahoma"/>
              </a:rPr>
              <a:t>discretization—possibly </a:t>
            </a:r>
            <a:r>
              <a:rPr sz="2050" spc="-140" dirty="0">
                <a:latin typeface="Tahoma"/>
                <a:cs typeface="Tahoma"/>
              </a:rPr>
              <a:t>large </a:t>
            </a:r>
            <a:r>
              <a:rPr sz="2050" spc="-130" dirty="0">
                <a:latin typeface="Tahoma"/>
                <a:cs typeface="Tahoma"/>
              </a:rPr>
              <a:t>errors, </a:t>
            </a:r>
            <a:r>
              <a:rPr sz="2050" spc="-140" dirty="0">
                <a:latin typeface="Tahoma"/>
                <a:cs typeface="Tahoma"/>
              </a:rPr>
              <a:t>large </a:t>
            </a:r>
            <a:r>
              <a:rPr sz="2050" spc="5" dirty="0">
                <a:latin typeface="Tahoma"/>
                <a:cs typeface="Tahoma"/>
              </a:rPr>
              <a:t>CPTs  </a:t>
            </a:r>
            <a:r>
              <a:rPr sz="2050" spc="-80" dirty="0">
                <a:latin typeface="Tahoma"/>
                <a:cs typeface="Tahoma"/>
              </a:rPr>
              <a:t>Option </a:t>
            </a:r>
            <a:r>
              <a:rPr sz="2050" spc="-170" dirty="0">
                <a:latin typeface="Tahoma"/>
                <a:cs typeface="Tahoma"/>
              </a:rPr>
              <a:t>2:  </a:t>
            </a:r>
            <a:r>
              <a:rPr sz="2050" spc="-75" dirty="0">
                <a:latin typeface="Tahoma"/>
                <a:cs typeface="Tahoma"/>
              </a:rPr>
              <a:t>finitely </a:t>
            </a:r>
            <a:r>
              <a:rPr sz="2050" spc="-135" dirty="0">
                <a:latin typeface="Tahoma"/>
                <a:cs typeface="Tahoma"/>
              </a:rPr>
              <a:t>parameterized </a:t>
            </a:r>
            <a:r>
              <a:rPr sz="2050" spc="-100" dirty="0">
                <a:latin typeface="Tahoma"/>
                <a:cs typeface="Tahoma"/>
              </a:rPr>
              <a:t>canonical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families</a:t>
            </a:r>
            <a:endParaRPr sz="2050">
              <a:latin typeface="Tahoma"/>
              <a:cs typeface="Tahoma"/>
            </a:endParaRPr>
          </a:p>
          <a:p>
            <a:pPr marL="313690" indent="-300990">
              <a:lnSpc>
                <a:spcPct val="100000"/>
              </a:lnSpc>
              <a:spcBef>
                <a:spcPts val="1560"/>
              </a:spcBef>
              <a:buAutoNum type="arabicParenR"/>
              <a:tabLst>
                <a:tab pos="314325" algn="l"/>
              </a:tabLst>
            </a:pPr>
            <a:r>
              <a:rPr sz="2050" spc="-110" dirty="0">
                <a:latin typeface="Tahoma"/>
                <a:cs typeface="Tahoma"/>
              </a:rPr>
              <a:t>Continuous </a:t>
            </a:r>
            <a:r>
              <a:rPr sz="2050" spc="-114" dirty="0">
                <a:latin typeface="Tahoma"/>
                <a:cs typeface="Tahoma"/>
              </a:rPr>
              <a:t>variable, </a:t>
            </a:r>
            <a:r>
              <a:rPr sz="2050" spc="-110" dirty="0">
                <a:latin typeface="Tahoma"/>
                <a:cs typeface="Tahoma"/>
              </a:rPr>
              <a:t>discrete+continuous </a:t>
            </a:r>
            <a:r>
              <a:rPr sz="2050" spc="-135" dirty="0">
                <a:latin typeface="Tahoma"/>
                <a:cs typeface="Tahoma"/>
              </a:rPr>
              <a:t>parents </a:t>
            </a:r>
            <a:r>
              <a:rPr sz="2050" spc="-114" dirty="0">
                <a:latin typeface="Tahoma"/>
                <a:cs typeface="Tahoma"/>
              </a:rPr>
              <a:t>(e.g., 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i="1" spc="-5" dirty="0">
                <a:solidFill>
                  <a:srgbClr val="990099"/>
                </a:solidFill>
                <a:latin typeface="Arial"/>
                <a:cs typeface="Arial"/>
              </a:rPr>
              <a:t>Cost</a:t>
            </a:r>
            <a:r>
              <a:rPr sz="2050" spc="-5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313690" indent="-300990">
              <a:lnSpc>
                <a:spcPct val="100000"/>
              </a:lnSpc>
              <a:spcBef>
                <a:spcPts val="35"/>
              </a:spcBef>
              <a:buAutoNum type="arabicParenR"/>
              <a:tabLst>
                <a:tab pos="314325" algn="l"/>
              </a:tabLst>
            </a:pPr>
            <a:r>
              <a:rPr sz="2050" spc="-95" dirty="0">
                <a:latin typeface="Tahoma"/>
                <a:cs typeface="Tahoma"/>
              </a:rPr>
              <a:t>Discrete </a:t>
            </a:r>
            <a:r>
              <a:rPr sz="2050" spc="-114" dirty="0">
                <a:latin typeface="Tahoma"/>
                <a:cs typeface="Tahoma"/>
              </a:rPr>
              <a:t>variable, </a:t>
            </a:r>
            <a:r>
              <a:rPr sz="2050" spc="-110" dirty="0">
                <a:latin typeface="Tahoma"/>
                <a:cs typeface="Tahoma"/>
              </a:rPr>
              <a:t>continuous </a:t>
            </a:r>
            <a:r>
              <a:rPr sz="2050" spc="-135" dirty="0">
                <a:latin typeface="Tahoma"/>
                <a:cs typeface="Tahoma"/>
              </a:rPr>
              <a:t>parents </a:t>
            </a:r>
            <a:r>
              <a:rPr sz="2050" spc="-114" dirty="0">
                <a:latin typeface="Tahoma"/>
                <a:cs typeface="Tahoma"/>
              </a:rPr>
              <a:t>(e.g., 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Buys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?</a:t>
            </a:r>
            <a:r>
              <a:rPr sz="2050" spc="15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8630">
              <a:lnSpc>
                <a:spcPts val="2410"/>
              </a:lnSpc>
            </a:pPr>
            <a:r>
              <a:rPr spc="190" dirty="0"/>
              <a:t>Continuous </a:t>
            </a:r>
            <a:r>
              <a:rPr spc="140" dirty="0"/>
              <a:t>child</a:t>
            </a:r>
            <a:r>
              <a:rPr spc="540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pc="-145" dirty="0"/>
              <a:t>Need </a:t>
            </a:r>
            <a:r>
              <a:rPr spc="-170" dirty="0"/>
              <a:t>one </a:t>
            </a:r>
            <a:r>
              <a:rPr spc="-85" dirty="0">
                <a:solidFill>
                  <a:srgbClr val="00007E"/>
                </a:solidFill>
              </a:rPr>
              <a:t>conditional </a:t>
            </a:r>
            <a:r>
              <a:rPr spc="-125" dirty="0">
                <a:solidFill>
                  <a:srgbClr val="00007E"/>
                </a:solidFill>
              </a:rPr>
              <a:t>density </a:t>
            </a:r>
            <a:r>
              <a:rPr spc="-100" dirty="0"/>
              <a:t>function </a:t>
            </a:r>
            <a:r>
              <a:rPr spc="-114" dirty="0"/>
              <a:t>for </a:t>
            </a:r>
            <a:r>
              <a:rPr spc="-75" dirty="0"/>
              <a:t>child </a:t>
            </a:r>
            <a:r>
              <a:rPr spc="-120" dirty="0"/>
              <a:t>variable </a:t>
            </a:r>
            <a:r>
              <a:rPr spc="-135" dirty="0"/>
              <a:t>given </a:t>
            </a:r>
            <a:r>
              <a:rPr spc="-110" dirty="0"/>
              <a:t>continuous  </a:t>
            </a:r>
            <a:r>
              <a:rPr spc="-130" dirty="0"/>
              <a:t>parents, </a:t>
            </a:r>
            <a:r>
              <a:rPr spc="-114" dirty="0"/>
              <a:t>for </a:t>
            </a:r>
            <a:r>
              <a:rPr spc="-150" dirty="0"/>
              <a:t>each </a:t>
            </a:r>
            <a:r>
              <a:rPr spc="-120" dirty="0"/>
              <a:t>possible </a:t>
            </a:r>
            <a:r>
              <a:rPr spc="-135" dirty="0"/>
              <a:t>assignment </a:t>
            </a:r>
            <a:r>
              <a:rPr spc="-70" dirty="0"/>
              <a:t>to </a:t>
            </a:r>
            <a:r>
              <a:rPr spc="-114" dirty="0"/>
              <a:t>discrete </a:t>
            </a:r>
            <a:r>
              <a:rPr spc="245" dirty="0"/>
              <a:t> </a:t>
            </a:r>
            <a:r>
              <a:rPr spc="-140" dirty="0"/>
              <a:t>parents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50" dirty="0"/>
              <a:t>Most </a:t>
            </a:r>
            <a:r>
              <a:rPr spc="-150" dirty="0"/>
              <a:t>common </a:t>
            </a:r>
            <a:r>
              <a:rPr spc="-95" dirty="0"/>
              <a:t>is </a:t>
            </a:r>
            <a:r>
              <a:rPr spc="-125" dirty="0"/>
              <a:t>the </a:t>
            </a:r>
            <a:r>
              <a:rPr spc="-114" dirty="0">
                <a:solidFill>
                  <a:srgbClr val="00007E"/>
                </a:solidFill>
              </a:rPr>
              <a:t>linear </a:t>
            </a:r>
            <a:r>
              <a:rPr spc="-125" dirty="0">
                <a:solidFill>
                  <a:srgbClr val="00007E"/>
                </a:solidFill>
              </a:rPr>
              <a:t>Gaussian </a:t>
            </a:r>
            <a:r>
              <a:rPr spc="-125" dirty="0"/>
              <a:t>model, </a:t>
            </a:r>
            <a:r>
              <a:rPr spc="185" dirty="0"/>
              <a:t> </a:t>
            </a:r>
            <a:r>
              <a:rPr spc="-135" dirty="0"/>
              <a:t>e.g.,:</a:t>
            </a: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i="1" spc="-65" dirty="0">
                <a:latin typeface="Arial"/>
                <a:cs typeface="Arial"/>
              </a:rPr>
              <a:t>P</a:t>
            </a:r>
            <a:r>
              <a:rPr i="1" spc="-290" dirty="0">
                <a:latin typeface="Arial"/>
                <a:cs typeface="Arial"/>
              </a:rPr>
              <a:t> </a:t>
            </a:r>
            <a:r>
              <a:rPr spc="-10" dirty="0"/>
              <a:t>(</a:t>
            </a:r>
            <a:r>
              <a:rPr i="1" spc="-10" dirty="0">
                <a:latin typeface="Arial"/>
                <a:cs typeface="Arial"/>
              </a:rPr>
              <a:t>Cost</a:t>
            </a:r>
            <a:r>
              <a:rPr i="1" spc="-229" dirty="0">
                <a:latin typeface="Arial"/>
                <a:cs typeface="Arial"/>
              </a:rPr>
              <a:t> </a:t>
            </a:r>
            <a:r>
              <a:rPr spc="-5" dirty="0"/>
              <a:t>=</a:t>
            </a:r>
            <a:r>
              <a:rPr spc="-305" dirty="0"/>
              <a:t> </a:t>
            </a:r>
            <a:r>
              <a:rPr i="1" spc="10" dirty="0">
                <a:latin typeface="Arial"/>
                <a:cs typeface="Arial"/>
              </a:rPr>
              <a:t>c</a:t>
            </a:r>
            <a:r>
              <a:rPr spc="10" dirty="0">
                <a:latin typeface="Lucida Sans Unicode"/>
                <a:cs typeface="Lucida Sans Unicode"/>
              </a:rPr>
              <a:t>|</a:t>
            </a:r>
            <a:r>
              <a:rPr i="1" spc="10" dirty="0">
                <a:latin typeface="Arial"/>
                <a:cs typeface="Arial"/>
              </a:rPr>
              <a:t>Harvest</a:t>
            </a:r>
            <a:r>
              <a:rPr i="1" spc="-240" dirty="0">
                <a:latin typeface="Arial"/>
                <a:cs typeface="Arial"/>
              </a:rPr>
              <a:t> </a:t>
            </a:r>
            <a:r>
              <a:rPr spc="-5" dirty="0"/>
              <a:t>=</a:t>
            </a:r>
            <a:r>
              <a:rPr spc="-305" dirty="0"/>
              <a:t> </a:t>
            </a:r>
            <a:r>
              <a:rPr i="1" spc="5" dirty="0">
                <a:latin typeface="Arial"/>
                <a:cs typeface="Arial"/>
              </a:rPr>
              <a:t>h,</a:t>
            </a:r>
            <a:r>
              <a:rPr i="1" spc="-225" dirty="0">
                <a:latin typeface="Arial"/>
                <a:cs typeface="Arial"/>
              </a:rPr>
              <a:t> </a:t>
            </a:r>
            <a:r>
              <a:rPr i="1" spc="-35" dirty="0">
                <a:latin typeface="Arial"/>
                <a:cs typeface="Arial"/>
              </a:rPr>
              <a:t>Subsidy</a:t>
            </a:r>
            <a:r>
              <a:rPr spc="-35" dirty="0"/>
              <a:t>?</a:t>
            </a:r>
            <a:r>
              <a:rPr spc="-315" dirty="0"/>
              <a:t> </a:t>
            </a:r>
            <a:r>
              <a:rPr spc="-5" dirty="0"/>
              <a:t>=</a:t>
            </a:r>
            <a:r>
              <a:rPr spc="-295" dirty="0"/>
              <a:t> </a:t>
            </a:r>
            <a:r>
              <a:rPr i="1" spc="40" dirty="0">
                <a:latin typeface="Arial"/>
                <a:cs typeface="Arial"/>
              </a:rPr>
              <a:t>true</a:t>
            </a:r>
            <a:r>
              <a:rPr spc="40" dirty="0"/>
              <a:t>)</a:t>
            </a:r>
          </a:p>
          <a:p>
            <a:pPr marL="455930">
              <a:lnSpc>
                <a:spcPct val="100000"/>
              </a:lnSpc>
              <a:spcBef>
                <a:spcPts val="320"/>
              </a:spcBef>
            </a:pPr>
            <a:r>
              <a:rPr spc="-5" dirty="0"/>
              <a:t>= </a:t>
            </a:r>
            <a:r>
              <a:rPr i="1" spc="135" dirty="0">
                <a:latin typeface="Arial"/>
                <a:cs typeface="Arial"/>
              </a:rPr>
              <a:t>N</a:t>
            </a:r>
            <a:r>
              <a:rPr i="1" spc="-430" dirty="0">
                <a:latin typeface="Arial"/>
                <a:cs typeface="Arial"/>
              </a:rPr>
              <a:t> </a:t>
            </a:r>
            <a:r>
              <a:rPr spc="-40" dirty="0"/>
              <a:t>(</a:t>
            </a:r>
            <a:r>
              <a:rPr i="1" spc="-40" dirty="0">
                <a:latin typeface="Arial"/>
                <a:cs typeface="Arial"/>
              </a:rPr>
              <a:t>a</a:t>
            </a:r>
            <a:r>
              <a:rPr sz="2100" i="1" spc="-60" baseline="-11904" dirty="0">
                <a:latin typeface="Trebuchet MS"/>
                <a:cs typeface="Trebuchet MS"/>
              </a:rPr>
              <a:t>t</a:t>
            </a:r>
            <a:r>
              <a:rPr sz="2050" i="1" spc="-40" dirty="0">
                <a:latin typeface="Arial"/>
                <a:cs typeface="Arial"/>
              </a:rPr>
              <a:t>h </a:t>
            </a:r>
            <a:r>
              <a:rPr sz="2050" spc="-5" dirty="0"/>
              <a:t>+ </a:t>
            </a:r>
            <a:r>
              <a:rPr sz="2050" i="1" spc="-110" dirty="0">
                <a:latin typeface="Arial"/>
                <a:cs typeface="Arial"/>
              </a:rPr>
              <a:t>b</a:t>
            </a:r>
            <a:r>
              <a:rPr sz="2100" i="1" spc="-165" baseline="-11904" dirty="0">
                <a:latin typeface="Trebuchet MS"/>
                <a:cs typeface="Trebuchet MS"/>
              </a:rPr>
              <a:t>t</a:t>
            </a:r>
            <a:r>
              <a:rPr sz="2050" i="1" spc="-110" dirty="0">
                <a:latin typeface="Arial"/>
                <a:cs typeface="Arial"/>
              </a:rPr>
              <a:t>, </a:t>
            </a:r>
            <a:r>
              <a:rPr sz="2050" i="1" spc="-75" dirty="0">
                <a:latin typeface="Arial"/>
                <a:cs typeface="Arial"/>
              </a:rPr>
              <a:t>σ</a:t>
            </a:r>
            <a:r>
              <a:rPr sz="2100" i="1" spc="-112" baseline="-11904" dirty="0">
                <a:latin typeface="Trebuchet MS"/>
                <a:cs typeface="Trebuchet MS"/>
              </a:rPr>
              <a:t>t</a:t>
            </a:r>
            <a:r>
              <a:rPr sz="2050" spc="-75" dirty="0"/>
              <a:t>)(</a:t>
            </a:r>
            <a:r>
              <a:rPr sz="2050" i="1" spc="-75" dirty="0">
                <a:latin typeface="Arial"/>
                <a:cs typeface="Arial"/>
              </a:rPr>
              <a:t>c</a:t>
            </a:r>
            <a:r>
              <a:rPr sz="2050" spc="-75" dirty="0"/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3781" y="3624328"/>
            <a:ext cx="214629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8622" y="3446019"/>
            <a:ext cx="14605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75" dirty="0">
                <a:latin typeface="Tahoma"/>
                <a:cs typeface="Tahoma"/>
              </a:rPr>
              <a:t>1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492" y="3596894"/>
            <a:ext cx="461009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75" i="1" spc="-135" baseline="-46070" dirty="0">
                <a:latin typeface="Arial"/>
                <a:cs typeface="Arial"/>
              </a:rPr>
              <a:t>σ</a:t>
            </a:r>
            <a:r>
              <a:rPr sz="2100" i="1" spc="-60" baseline="-79365" dirty="0">
                <a:latin typeface="Trebuchet MS"/>
                <a:cs typeface="Trebuchet MS"/>
              </a:rPr>
              <a:t>t</a:t>
            </a:r>
            <a:r>
              <a:rPr sz="2050" spc="65" dirty="0">
                <a:latin typeface="Lucida Sans Unicode"/>
                <a:cs typeface="Lucida Sans Unicode"/>
              </a:rPr>
              <a:t>√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7039" y="3814724"/>
            <a:ext cx="711708" cy="42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7304" y="3355340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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304" y="36540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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304" y="37302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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7304" y="3811016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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9917" y="3624326"/>
            <a:ext cx="77851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050" i="1" spc="-75" dirty="0">
                <a:latin typeface="Arial"/>
                <a:cs typeface="Arial"/>
              </a:rPr>
              <a:t>exp</a:t>
            </a:r>
            <a:r>
              <a:rPr sz="2050" i="1" dirty="0">
                <a:latin typeface="Arial"/>
                <a:cs typeface="Arial"/>
              </a:rPr>
              <a:t>	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0559" y="3814724"/>
            <a:ext cx="120395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8704" y="3810253"/>
            <a:ext cx="120523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1880" algn="l"/>
              </a:tabLst>
            </a:pPr>
            <a:r>
              <a:rPr sz="2050" spc="-180" dirty="0">
                <a:latin typeface="Tahoma"/>
                <a:cs typeface="Tahoma"/>
              </a:rPr>
              <a:t>2</a:t>
            </a:r>
            <a:r>
              <a:rPr sz="2050" i="1" spc="-229" dirty="0">
                <a:latin typeface="Arial"/>
                <a:cs typeface="Arial"/>
              </a:rPr>
              <a:t>π</a:t>
            </a:r>
            <a:r>
              <a:rPr sz="3075" baseline="1355" dirty="0">
                <a:latin typeface="Times New Roman"/>
                <a:cs typeface="Times New Roman"/>
              </a:rPr>
              <a:t> 	</a:t>
            </a:r>
            <a:r>
              <a:rPr sz="3075" spc="-262" baseline="1355" dirty="0">
                <a:latin typeface="Tahoma"/>
                <a:cs typeface="Tahoma"/>
              </a:rPr>
              <a:t>2</a:t>
            </a:r>
            <a:endParaRPr sz="3075" baseline="1355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6320" y="3393440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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6320" y="36159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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6320" y="36921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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6320" y="3772916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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5359" y="3814724"/>
            <a:ext cx="1456944" cy="6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23079" y="3804158"/>
            <a:ext cx="236220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90" dirty="0">
                <a:latin typeface="Arial"/>
                <a:cs typeface="Arial"/>
              </a:rPr>
              <a:t>σ</a:t>
            </a:r>
            <a:r>
              <a:rPr sz="2100" i="1" spc="-120" baseline="-11904" dirty="0">
                <a:latin typeface="Trebuchet MS"/>
                <a:cs typeface="Trebuchet MS"/>
              </a:rPr>
              <a:t>t</a:t>
            </a:r>
            <a:endParaRPr sz="2100" baseline="-11904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1" name="object 21"/>
          <p:cNvSpPr txBox="1"/>
          <p:nvPr/>
        </p:nvSpPr>
        <p:spPr>
          <a:xfrm>
            <a:off x="5174996" y="36159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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4996" y="36921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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4996" y="3772916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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4996" y="3304540"/>
            <a:ext cx="34226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209" baseline="-16666" dirty="0">
                <a:latin typeface="Verdana"/>
                <a:cs typeface="Verdana"/>
              </a:rPr>
              <a:t></a:t>
            </a:r>
            <a:r>
              <a:rPr sz="2100" spc="-22" baseline="-31746" dirty="0">
                <a:latin typeface="Tahoma"/>
                <a:cs typeface="Tahoma"/>
              </a:rPr>
              <a:t>2</a:t>
            </a:r>
            <a:r>
              <a:rPr sz="1000" spc="-130" dirty="0">
                <a:latin typeface="Verdana"/>
                <a:cs typeface="Verdana"/>
              </a:rPr>
              <a:t>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7304" y="3446017"/>
            <a:ext cx="244983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900" algn="l"/>
                <a:tab pos="647700" algn="l"/>
                <a:tab pos="2326005" algn="l"/>
              </a:tabLst>
            </a:pPr>
            <a:r>
              <a:rPr sz="1000" spc="-130" dirty="0">
                <a:latin typeface="Verdana"/>
                <a:cs typeface="Verdana"/>
              </a:rPr>
              <a:t>	</a:t>
            </a:r>
            <a:r>
              <a:rPr sz="2050" spc="-175" dirty="0">
                <a:latin typeface="Tahoma"/>
                <a:cs typeface="Tahoma"/>
              </a:rPr>
              <a:t>1	</a:t>
            </a:r>
            <a:r>
              <a:rPr sz="2050" i="1" spc="-160" dirty="0">
                <a:latin typeface="Arial"/>
                <a:cs typeface="Arial"/>
              </a:rPr>
              <a:t>c</a:t>
            </a:r>
            <a:r>
              <a:rPr sz="2050" i="1" spc="-110" dirty="0">
                <a:latin typeface="Arial"/>
                <a:cs typeface="Arial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−</a:t>
            </a:r>
            <a:r>
              <a:rPr sz="2050" spc="-195" dirty="0">
                <a:latin typeface="Lucida Sans Unicode"/>
                <a:cs typeface="Lucida Sans Unicode"/>
              </a:rPr>
              <a:t> </a:t>
            </a:r>
            <a:r>
              <a:rPr sz="2050" spc="-55" dirty="0">
                <a:latin typeface="Tahoma"/>
                <a:cs typeface="Tahoma"/>
              </a:rPr>
              <a:t>(</a:t>
            </a:r>
            <a:r>
              <a:rPr sz="2050" i="1" spc="-75" dirty="0">
                <a:latin typeface="Arial"/>
                <a:cs typeface="Arial"/>
              </a:rPr>
              <a:t>a</a:t>
            </a:r>
            <a:r>
              <a:rPr sz="2100" i="1" spc="-60" baseline="-11904" dirty="0">
                <a:latin typeface="Trebuchet MS"/>
                <a:cs typeface="Trebuchet MS"/>
              </a:rPr>
              <a:t>t</a:t>
            </a:r>
            <a:r>
              <a:rPr sz="2050" i="1" spc="25" dirty="0">
                <a:latin typeface="Arial"/>
                <a:cs typeface="Arial"/>
              </a:rPr>
              <a:t>h</a:t>
            </a:r>
            <a:r>
              <a:rPr sz="2050" i="1" spc="-120" dirty="0">
                <a:latin typeface="Arial"/>
                <a:cs typeface="Arial"/>
              </a:rPr>
              <a:t> </a:t>
            </a:r>
            <a:r>
              <a:rPr sz="2050" spc="-5" dirty="0">
                <a:latin typeface="Tahoma"/>
                <a:cs typeface="Tahoma"/>
              </a:rPr>
              <a:t>+</a:t>
            </a:r>
            <a:r>
              <a:rPr sz="2050" spc="-185" dirty="0">
                <a:latin typeface="Tahoma"/>
                <a:cs typeface="Tahoma"/>
              </a:rPr>
              <a:t> </a:t>
            </a:r>
            <a:r>
              <a:rPr sz="2050" i="1" spc="-280" dirty="0">
                <a:latin typeface="Arial"/>
                <a:cs typeface="Arial"/>
              </a:rPr>
              <a:t>b</a:t>
            </a:r>
            <a:r>
              <a:rPr sz="2100" i="1" spc="-37" baseline="-11904" dirty="0">
                <a:latin typeface="Trebuchet MS"/>
                <a:cs typeface="Trebuchet MS"/>
              </a:rPr>
              <a:t>t</a:t>
            </a:r>
            <a:r>
              <a:rPr sz="2050" spc="-55" dirty="0">
                <a:latin typeface="Tahoma"/>
                <a:cs typeface="Tahoma"/>
              </a:rPr>
              <a:t>)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1000" spc="-130" dirty="0">
                <a:latin typeface="Verdana"/>
                <a:cs typeface="Verdana"/>
              </a:rPr>
              <a:t>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80735" y="36540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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80735" y="3730244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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80735" y="3811016"/>
            <a:ext cx="1365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30" dirty="0">
                <a:latin typeface="Verdana"/>
                <a:cs typeface="Verdana"/>
              </a:rPr>
              <a:t>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0283" y="4285787"/>
            <a:ext cx="6189345" cy="136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5895">
              <a:lnSpc>
                <a:spcPct val="163400"/>
              </a:lnSpc>
            </a:pPr>
            <a:r>
              <a:rPr sz="2050" spc="-105" dirty="0">
                <a:latin typeface="Tahoma"/>
                <a:cs typeface="Tahoma"/>
              </a:rPr>
              <a:t>Mean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Cost </a:t>
            </a:r>
            <a:r>
              <a:rPr sz="2050" spc="-140" dirty="0">
                <a:latin typeface="Tahoma"/>
                <a:cs typeface="Tahoma"/>
              </a:rPr>
              <a:t>varies </a:t>
            </a:r>
            <a:r>
              <a:rPr sz="2050" spc="-105" dirty="0">
                <a:latin typeface="Tahoma"/>
                <a:cs typeface="Tahoma"/>
              </a:rPr>
              <a:t>linearly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i="1" spc="45" dirty="0">
                <a:solidFill>
                  <a:srgbClr val="990099"/>
                </a:solidFill>
                <a:latin typeface="Arial"/>
                <a:cs typeface="Arial"/>
              </a:rPr>
              <a:t>Harvest</a:t>
            </a:r>
            <a:r>
              <a:rPr sz="2050" spc="45" dirty="0">
                <a:latin typeface="Tahoma"/>
                <a:cs typeface="Tahoma"/>
              </a:rPr>
              <a:t>, </a:t>
            </a:r>
            <a:r>
              <a:rPr sz="2050" spc="-130" dirty="0">
                <a:latin typeface="Tahoma"/>
                <a:cs typeface="Tahoma"/>
              </a:rPr>
              <a:t>variance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14" dirty="0">
                <a:latin typeface="Tahoma"/>
                <a:cs typeface="Tahoma"/>
              </a:rPr>
              <a:t>fixed  </a:t>
            </a:r>
            <a:r>
              <a:rPr sz="2050" spc="-105" dirty="0">
                <a:latin typeface="Tahoma"/>
                <a:cs typeface="Tahoma"/>
              </a:rPr>
              <a:t>Linear </a:t>
            </a:r>
            <a:r>
              <a:rPr sz="2050" spc="-100" dirty="0">
                <a:latin typeface="Tahoma"/>
                <a:cs typeface="Tahoma"/>
              </a:rPr>
              <a:t>variation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45" dirty="0">
                <a:latin typeface="Tahoma"/>
                <a:cs typeface="Tahoma"/>
              </a:rPr>
              <a:t>unreasonable over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full </a:t>
            </a:r>
            <a:r>
              <a:rPr sz="2050" spc="2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range</a:t>
            </a:r>
            <a:endParaRPr sz="205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Tahoma"/>
                <a:cs typeface="Tahoma"/>
              </a:rPr>
              <a:t>but </a:t>
            </a:r>
            <a:r>
              <a:rPr sz="2050" spc="-160" dirty="0">
                <a:latin typeface="Tahoma"/>
                <a:cs typeface="Tahoma"/>
              </a:rPr>
              <a:t>works </a:t>
            </a:r>
            <a:r>
              <a:rPr sz="2050" spc="55" dirty="0">
                <a:latin typeface="Tahoma"/>
                <a:cs typeface="Tahoma"/>
              </a:rPr>
              <a:t>OK </a:t>
            </a:r>
            <a:r>
              <a:rPr sz="2050" spc="-40" dirty="0">
                <a:latin typeface="Tahoma"/>
                <a:cs typeface="Tahoma"/>
              </a:rPr>
              <a:t>if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165" dirty="0">
                <a:solidFill>
                  <a:srgbClr val="7E0000"/>
                </a:solidFill>
                <a:latin typeface="Arial"/>
                <a:cs typeface="Arial"/>
              </a:rPr>
              <a:t>likely </a:t>
            </a:r>
            <a:r>
              <a:rPr sz="2050" spc="-155" dirty="0">
                <a:latin typeface="Tahoma"/>
                <a:cs typeface="Tahoma"/>
              </a:rPr>
              <a:t>range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Harvest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narrow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8630">
              <a:lnSpc>
                <a:spcPts val="2410"/>
              </a:lnSpc>
            </a:pPr>
            <a:r>
              <a:rPr spc="190" dirty="0"/>
              <a:t>Continuous </a:t>
            </a:r>
            <a:r>
              <a:rPr spc="140" dirty="0"/>
              <a:t>child</a:t>
            </a:r>
            <a:r>
              <a:rPr spc="540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657695" y="1381591"/>
            <a:ext cx="2743009" cy="1803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2246" y="2848736"/>
            <a:ext cx="901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873472" y="3095396"/>
            <a:ext cx="1549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3377" y="3114827"/>
            <a:ext cx="901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1144" y="2901099"/>
            <a:ext cx="901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7001" y="1681797"/>
            <a:ext cx="252095" cy="94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sz="1000" spc="5" dirty="0">
                <a:latin typeface="Times New Roman"/>
                <a:cs typeface="Times New Roman"/>
              </a:rPr>
              <a:t>0.35</a:t>
            </a:r>
            <a:endParaRPr sz="1000">
              <a:latin typeface="Times New Roman"/>
              <a:cs typeface="Times New Roman"/>
            </a:endParaRPr>
          </a:p>
          <a:p>
            <a:pPr marL="64135" algn="ctr">
              <a:lnSpc>
                <a:spcPts val="875"/>
              </a:lnSpc>
            </a:pPr>
            <a:r>
              <a:rPr sz="1000" spc="5" dirty="0">
                <a:latin typeface="Times New Roman"/>
                <a:cs typeface="Times New Roman"/>
              </a:rPr>
              <a:t>0.3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880"/>
              </a:lnSpc>
            </a:pPr>
            <a:r>
              <a:rPr sz="1000" spc="5" dirty="0">
                <a:latin typeface="Times New Roman"/>
                <a:cs typeface="Times New Roman"/>
              </a:rPr>
              <a:t>0.25</a:t>
            </a:r>
            <a:endParaRPr sz="1000">
              <a:latin typeface="Times New Roman"/>
              <a:cs typeface="Times New Roman"/>
            </a:endParaRPr>
          </a:p>
          <a:p>
            <a:pPr marL="64135" algn="ctr">
              <a:lnSpc>
                <a:spcPts val="880"/>
              </a:lnSpc>
            </a:pPr>
            <a:r>
              <a:rPr sz="1000" spc="5" dirty="0">
                <a:latin typeface="Times New Roman"/>
                <a:cs typeface="Times New Roman"/>
              </a:rPr>
              <a:t>0.2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875"/>
              </a:lnSpc>
            </a:pPr>
            <a:r>
              <a:rPr sz="1000" spc="5" dirty="0">
                <a:latin typeface="Times New Roman"/>
                <a:cs typeface="Times New Roman"/>
              </a:rPr>
              <a:t>0.15</a:t>
            </a:r>
            <a:endParaRPr sz="1000">
              <a:latin typeface="Times New Roman"/>
              <a:cs typeface="Times New Roman"/>
            </a:endParaRPr>
          </a:p>
          <a:p>
            <a:pPr marL="64135" algn="ctr">
              <a:lnSpc>
                <a:spcPts val="875"/>
              </a:lnSpc>
            </a:pPr>
            <a:r>
              <a:rPr sz="1000" spc="5" dirty="0">
                <a:latin typeface="Times New Roman"/>
                <a:cs typeface="Times New Roman"/>
              </a:rPr>
              <a:t>0.1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880"/>
              </a:lnSpc>
            </a:pPr>
            <a:r>
              <a:rPr sz="1000" spc="5" dirty="0">
                <a:latin typeface="Times New Roman"/>
                <a:cs typeface="Times New Roman"/>
              </a:rPr>
              <a:t>0.05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1040"/>
              </a:lnSpc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6384" y="2971800"/>
            <a:ext cx="263525" cy="27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70" algn="ctr">
              <a:lnSpc>
                <a:spcPts val="1019"/>
              </a:lnSpc>
            </a:pPr>
            <a:r>
              <a:rPr sz="1000" spc="1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1019"/>
              </a:lnSpc>
            </a:pPr>
            <a:r>
              <a:rPr sz="1000" spc="5" dirty="0">
                <a:latin typeface="Times New Roman"/>
                <a:cs typeface="Times New Roman"/>
              </a:rPr>
              <a:t>Cost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6403" y="2687891"/>
            <a:ext cx="42862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629">
              <a:lnSpc>
                <a:spcPct val="100000"/>
              </a:lnSpc>
            </a:pPr>
            <a:r>
              <a:rPr sz="1000" spc="10" dirty="0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5" dirty="0">
                <a:latin typeface="Times New Roman"/>
                <a:cs typeface="Times New Roman"/>
              </a:rPr>
              <a:t>Harvest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4417" y="1606762"/>
            <a:ext cx="163195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P(Cost|Harvest,Subsidy?=true)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286" y="3510026"/>
            <a:ext cx="7790815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50" spc="-85" dirty="0">
                <a:latin typeface="Tahoma"/>
                <a:cs typeface="Tahoma"/>
              </a:rPr>
              <a:t>All-continuous </a:t>
            </a:r>
            <a:r>
              <a:rPr sz="2050" spc="-145" dirty="0">
                <a:latin typeface="Tahoma"/>
                <a:cs typeface="Tahoma"/>
              </a:rPr>
              <a:t>network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-25" dirty="0">
                <a:latin typeface="Tahoma"/>
                <a:cs typeface="Tahoma"/>
              </a:rPr>
              <a:t>LG</a:t>
            </a:r>
            <a:r>
              <a:rPr sz="2050" spc="254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distributions</a:t>
            </a:r>
            <a:endParaRPr sz="2050">
              <a:latin typeface="Tahoma"/>
              <a:cs typeface="Tahoma"/>
            </a:endParaRPr>
          </a:p>
          <a:p>
            <a:pPr marL="509270">
              <a:lnSpc>
                <a:spcPct val="100000"/>
              </a:lnSpc>
              <a:spcBef>
                <a:spcPts val="35"/>
              </a:spcBef>
              <a:tabLst>
                <a:tab pos="984250" algn="l"/>
              </a:tabLst>
            </a:pP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spc="-65" dirty="0">
                <a:latin typeface="Tahoma"/>
                <a:cs typeface="Tahoma"/>
              </a:rPr>
              <a:t>full </a:t>
            </a:r>
            <a:r>
              <a:rPr sz="2050" spc="-70" dirty="0">
                <a:latin typeface="Tahoma"/>
                <a:cs typeface="Tahoma"/>
              </a:rPr>
              <a:t>joint </a:t>
            </a:r>
            <a:r>
              <a:rPr sz="2050" spc="-85" dirty="0">
                <a:latin typeface="Tahoma"/>
                <a:cs typeface="Tahoma"/>
              </a:rPr>
              <a:t>distribution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95" dirty="0">
                <a:latin typeface="Tahoma"/>
                <a:cs typeface="Tahoma"/>
              </a:rPr>
              <a:t>multivariate 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Gaussian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200"/>
              </a:lnSpc>
            </a:pPr>
            <a:r>
              <a:rPr sz="2050" spc="-100" dirty="0">
                <a:latin typeface="Tahoma"/>
                <a:cs typeface="Tahoma"/>
              </a:rPr>
              <a:t>Discrete+continuous </a:t>
            </a:r>
            <a:r>
              <a:rPr sz="2050" spc="-25" dirty="0">
                <a:latin typeface="Tahoma"/>
                <a:cs typeface="Tahoma"/>
              </a:rPr>
              <a:t>LG </a:t>
            </a:r>
            <a:r>
              <a:rPr sz="2050" spc="-145" dirty="0">
                <a:latin typeface="Tahoma"/>
                <a:cs typeface="Tahoma"/>
              </a:rPr>
              <a:t>network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conditional </a:t>
            </a:r>
            <a:r>
              <a:rPr sz="2050" spc="-125" dirty="0">
                <a:solidFill>
                  <a:srgbClr val="00007E"/>
                </a:solidFill>
                <a:latin typeface="Tahoma"/>
                <a:cs typeface="Tahoma"/>
              </a:rPr>
              <a:t>Gaussian </a:t>
            </a:r>
            <a:r>
              <a:rPr sz="2050" spc="-145" dirty="0">
                <a:latin typeface="Tahoma"/>
                <a:cs typeface="Tahoma"/>
              </a:rPr>
              <a:t>network </a:t>
            </a:r>
            <a:r>
              <a:rPr sz="2050" spc="-105" dirty="0">
                <a:latin typeface="Tahoma"/>
                <a:cs typeface="Tahoma"/>
              </a:rPr>
              <a:t>i.e., </a:t>
            </a:r>
            <a:r>
              <a:rPr sz="2050" spc="-145" dirty="0">
                <a:latin typeface="Tahoma"/>
                <a:cs typeface="Tahoma"/>
              </a:rPr>
              <a:t>a  </a:t>
            </a:r>
            <a:r>
              <a:rPr sz="2050" spc="-95" dirty="0">
                <a:latin typeface="Tahoma"/>
                <a:cs typeface="Tahoma"/>
              </a:rPr>
              <a:t>multivariate </a:t>
            </a:r>
            <a:r>
              <a:rPr sz="2050" spc="-125" dirty="0">
                <a:latin typeface="Tahoma"/>
                <a:cs typeface="Tahoma"/>
              </a:rPr>
              <a:t>Gaussian </a:t>
            </a:r>
            <a:r>
              <a:rPr sz="2050" spc="-145" dirty="0">
                <a:latin typeface="Tahoma"/>
                <a:cs typeface="Tahoma"/>
              </a:rPr>
              <a:t>over </a:t>
            </a:r>
            <a:r>
              <a:rPr sz="2050" spc="-55" dirty="0">
                <a:latin typeface="Tahoma"/>
                <a:cs typeface="Tahoma"/>
              </a:rPr>
              <a:t>all </a:t>
            </a:r>
            <a:r>
              <a:rPr sz="2050" spc="-110" dirty="0">
                <a:latin typeface="Tahoma"/>
                <a:cs typeface="Tahoma"/>
              </a:rPr>
              <a:t>continuous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50" dirty="0">
                <a:latin typeface="Tahoma"/>
                <a:cs typeface="Tahoma"/>
              </a:rPr>
              <a:t>each </a:t>
            </a:r>
            <a:r>
              <a:rPr sz="2050" spc="-105" dirty="0">
                <a:latin typeface="Tahoma"/>
                <a:cs typeface="Tahoma"/>
              </a:rPr>
              <a:t>combination of  </a:t>
            </a:r>
            <a:r>
              <a:rPr sz="2050" spc="-114" dirty="0">
                <a:latin typeface="Tahoma"/>
                <a:cs typeface="Tahoma"/>
              </a:rPr>
              <a:t>discrete </a:t>
            </a:r>
            <a:r>
              <a:rPr sz="2050" spc="-120" dirty="0">
                <a:latin typeface="Tahoma"/>
                <a:cs typeface="Tahoma"/>
              </a:rPr>
              <a:t>variable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values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5320">
              <a:lnSpc>
                <a:spcPts val="2565"/>
              </a:lnSpc>
            </a:pPr>
            <a:r>
              <a:rPr spc="175" dirty="0"/>
              <a:t>Discrete </a:t>
            </a:r>
            <a:r>
              <a:rPr spc="135" dirty="0"/>
              <a:t>variable </a:t>
            </a:r>
            <a:r>
              <a:rPr spc="165" dirty="0"/>
              <a:t>w/ </a:t>
            </a:r>
            <a:r>
              <a:rPr spc="140" dirty="0"/>
              <a:t>continuous </a:t>
            </a:r>
            <a:r>
              <a:rPr spc="440" dirty="0"/>
              <a:t> </a:t>
            </a:r>
            <a:r>
              <a:rPr spc="145" dirty="0"/>
              <a:t>parents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46529"/>
            <a:ext cx="651002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70" dirty="0">
                <a:latin typeface="Tahoma"/>
                <a:cs typeface="Tahoma"/>
              </a:rPr>
              <a:t>Probability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i="1" spc="30" dirty="0">
                <a:solidFill>
                  <a:srgbClr val="990099"/>
                </a:solidFill>
                <a:latin typeface="Arial"/>
                <a:cs typeface="Arial"/>
              </a:rPr>
              <a:t>Buys</a:t>
            </a:r>
            <a:r>
              <a:rPr sz="2050" spc="30" dirty="0">
                <a:solidFill>
                  <a:srgbClr val="990099"/>
                </a:solidFill>
                <a:latin typeface="Tahoma"/>
                <a:cs typeface="Tahoma"/>
              </a:rPr>
              <a:t>? </a:t>
            </a:r>
            <a:r>
              <a:rPr sz="2050" spc="-135" dirty="0">
                <a:latin typeface="Tahoma"/>
                <a:cs typeface="Tahoma"/>
              </a:rPr>
              <a:t>given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Cost </a:t>
            </a:r>
            <a:r>
              <a:rPr sz="2050" spc="-125" dirty="0">
                <a:latin typeface="Tahoma"/>
                <a:cs typeface="Tahoma"/>
              </a:rPr>
              <a:t>should </a:t>
            </a:r>
            <a:r>
              <a:rPr sz="2050" spc="-155" dirty="0">
                <a:latin typeface="Tahoma"/>
                <a:cs typeface="Tahoma"/>
              </a:rPr>
              <a:t>be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0" dirty="0">
                <a:latin typeface="Tahoma"/>
                <a:cs typeface="Tahoma"/>
              </a:rPr>
              <a:t>“soft” 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threshold: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0167" y="4646028"/>
            <a:ext cx="3503929" cy="0"/>
          </a:xfrm>
          <a:custGeom>
            <a:avLst/>
            <a:gdLst/>
            <a:ahLst/>
            <a:cxnLst/>
            <a:rect l="l" t="t" r="r" b="b"/>
            <a:pathLst>
              <a:path w="3503929">
                <a:moveTo>
                  <a:pt x="0" y="0"/>
                </a:moveTo>
                <a:lnTo>
                  <a:pt x="3503409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167" y="1849259"/>
            <a:ext cx="0" cy="2797175"/>
          </a:xfrm>
          <a:custGeom>
            <a:avLst/>
            <a:gdLst/>
            <a:ahLst/>
            <a:cxnLst/>
            <a:rect l="l" t="t" r="r" b="b"/>
            <a:pathLst>
              <a:path h="2797175">
                <a:moveTo>
                  <a:pt x="0" y="27967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0167" y="464602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2772" y="464602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0167" y="408641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2772" y="408641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0167" y="352745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2772" y="352745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0167" y="296783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92772" y="296783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0167" y="240887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772" y="240887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0167" y="1849259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2772" y="1849259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29889" y="1748675"/>
            <a:ext cx="219710" cy="299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 algn="ctr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0.6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0.4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16205" algn="ctr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0167" y="460522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0167" y="18492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8605" y="470089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4393" y="460522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4393" y="18492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62831" y="470089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97971" y="460522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7971" y="18492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6409" y="470089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2196" y="460522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2196" y="18492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5774" y="460522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5774" y="18492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14212" y="470089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49999" y="460522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9999" y="18492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459575" y="4700892"/>
            <a:ext cx="1809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33576" y="460522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33576" y="184925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43153" y="4700892"/>
            <a:ext cx="1809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30167" y="1849259"/>
            <a:ext cx="3503929" cy="2797175"/>
          </a:xfrm>
          <a:custGeom>
            <a:avLst/>
            <a:gdLst/>
            <a:ahLst/>
            <a:cxnLst/>
            <a:rect l="l" t="t" r="r" b="b"/>
            <a:pathLst>
              <a:path w="3503929" h="2797175">
                <a:moveTo>
                  <a:pt x="3503409" y="2796768"/>
                </a:moveTo>
                <a:lnTo>
                  <a:pt x="3503409" y="0"/>
                </a:lnTo>
                <a:lnTo>
                  <a:pt x="0" y="0"/>
                </a:lnTo>
                <a:lnTo>
                  <a:pt x="0" y="2796768"/>
                </a:lnTo>
                <a:lnTo>
                  <a:pt x="3503409" y="2796768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66959" y="2518640"/>
            <a:ext cx="180975" cy="14585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200" dirty="0">
                <a:latin typeface="Times New Roman"/>
                <a:cs typeface="Times New Roman"/>
              </a:rPr>
              <a:t>P(Buys?=false|Cost=c)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30167" y="1849259"/>
            <a:ext cx="3503929" cy="2797175"/>
          </a:xfrm>
          <a:custGeom>
            <a:avLst/>
            <a:gdLst/>
            <a:ahLst/>
            <a:cxnLst/>
            <a:rect l="l" t="t" r="r" b="b"/>
            <a:pathLst>
              <a:path w="3503929" h="2797175">
                <a:moveTo>
                  <a:pt x="3503409" y="2796768"/>
                </a:moveTo>
                <a:lnTo>
                  <a:pt x="3503409" y="0"/>
                </a:lnTo>
                <a:lnTo>
                  <a:pt x="0" y="0"/>
                </a:lnTo>
                <a:lnTo>
                  <a:pt x="0" y="2796768"/>
                </a:lnTo>
                <a:lnTo>
                  <a:pt x="3503409" y="2796768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72367" y="4700892"/>
            <a:ext cx="41846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330"/>
              </a:lnSpc>
            </a:pPr>
            <a:r>
              <a:rPr sz="1200" spc="1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30"/>
              </a:lnSpc>
            </a:pPr>
            <a:r>
              <a:rPr sz="1200" spc="10" dirty="0">
                <a:latin typeface="Times New Roman"/>
                <a:cs typeface="Times New Roman"/>
              </a:rPr>
              <a:t>Cost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30167" y="1849272"/>
            <a:ext cx="3503929" cy="2797175"/>
          </a:xfrm>
          <a:custGeom>
            <a:avLst/>
            <a:gdLst/>
            <a:ahLst/>
            <a:cxnLst/>
            <a:rect l="l" t="t" r="r" b="b"/>
            <a:pathLst>
              <a:path w="3503929" h="2797175">
                <a:moveTo>
                  <a:pt x="0" y="2796755"/>
                </a:moveTo>
                <a:lnTo>
                  <a:pt x="671664" y="2796755"/>
                </a:lnTo>
                <a:lnTo>
                  <a:pt x="700811" y="2796108"/>
                </a:lnTo>
                <a:lnTo>
                  <a:pt x="759104" y="2796108"/>
                </a:lnTo>
                <a:lnTo>
                  <a:pt x="788250" y="2795460"/>
                </a:lnTo>
                <a:lnTo>
                  <a:pt x="817397" y="2794812"/>
                </a:lnTo>
                <a:lnTo>
                  <a:pt x="846543" y="2794165"/>
                </a:lnTo>
                <a:lnTo>
                  <a:pt x="875690" y="2792869"/>
                </a:lnTo>
                <a:lnTo>
                  <a:pt x="904836" y="2791574"/>
                </a:lnTo>
                <a:lnTo>
                  <a:pt x="933983" y="2789631"/>
                </a:lnTo>
                <a:lnTo>
                  <a:pt x="992924" y="2783801"/>
                </a:lnTo>
                <a:lnTo>
                  <a:pt x="1051217" y="2774086"/>
                </a:lnTo>
                <a:lnTo>
                  <a:pt x="1109510" y="2757893"/>
                </a:lnTo>
                <a:lnTo>
                  <a:pt x="1167803" y="2733281"/>
                </a:lnTo>
                <a:lnTo>
                  <a:pt x="1226096" y="2696362"/>
                </a:lnTo>
                <a:lnTo>
                  <a:pt x="1284389" y="2643251"/>
                </a:lnTo>
                <a:lnTo>
                  <a:pt x="1313535" y="2610218"/>
                </a:lnTo>
                <a:lnTo>
                  <a:pt x="1342682" y="2570708"/>
                </a:lnTo>
                <a:lnTo>
                  <a:pt x="1372476" y="2526017"/>
                </a:lnTo>
                <a:lnTo>
                  <a:pt x="1401622" y="2474849"/>
                </a:lnTo>
                <a:lnTo>
                  <a:pt x="1430769" y="2417203"/>
                </a:lnTo>
                <a:lnTo>
                  <a:pt x="1459915" y="2353081"/>
                </a:lnTo>
                <a:lnTo>
                  <a:pt x="1489062" y="2281834"/>
                </a:lnTo>
                <a:lnTo>
                  <a:pt x="1518208" y="2204110"/>
                </a:lnTo>
                <a:lnTo>
                  <a:pt x="1547355" y="2119909"/>
                </a:lnTo>
                <a:lnTo>
                  <a:pt x="1576501" y="2029879"/>
                </a:lnTo>
                <a:lnTo>
                  <a:pt x="1605648" y="1934019"/>
                </a:lnTo>
                <a:lnTo>
                  <a:pt x="1634794" y="1832991"/>
                </a:lnTo>
                <a:lnTo>
                  <a:pt x="1663941" y="1728063"/>
                </a:lnTo>
                <a:lnTo>
                  <a:pt x="1693087" y="1619897"/>
                </a:lnTo>
                <a:lnTo>
                  <a:pt x="1722234" y="1509788"/>
                </a:lnTo>
                <a:lnTo>
                  <a:pt x="1752028" y="1398384"/>
                </a:lnTo>
                <a:lnTo>
                  <a:pt x="1781175" y="1286979"/>
                </a:lnTo>
                <a:lnTo>
                  <a:pt x="1810321" y="1176870"/>
                </a:lnTo>
                <a:lnTo>
                  <a:pt x="1839468" y="1068705"/>
                </a:lnTo>
                <a:lnTo>
                  <a:pt x="1868614" y="963777"/>
                </a:lnTo>
                <a:lnTo>
                  <a:pt x="1897761" y="862736"/>
                </a:lnTo>
                <a:lnTo>
                  <a:pt x="1926907" y="766876"/>
                </a:lnTo>
                <a:lnTo>
                  <a:pt x="1956054" y="676846"/>
                </a:lnTo>
                <a:lnTo>
                  <a:pt x="1985200" y="592645"/>
                </a:lnTo>
                <a:lnTo>
                  <a:pt x="2014347" y="514921"/>
                </a:lnTo>
                <a:lnTo>
                  <a:pt x="2043493" y="443674"/>
                </a:lnTo>
                <a:lnTo>
                  <a:pt x="2072640" y="379552"/>
                </a:lnTo>
                <a:lnTo>
                  <a:pt x="2101786" y="321906"/>
                </a:lnTo>
                <a:lnTo>
                  <a:pt x="2130933" y="270738"/>
                </a:lnTo>
                <a:lnTo>
                  <a:pt x="2160727" y="226047"/>
                </a:lnTo>
                <a:lnTo>
                  <a:pt x="2189873" y="186537"/>
                </a:lnTo>
                <a:lnTo>
                  <a:pt x="2219020" y="153504"/>
                </a:lnTo>
                <a:lnTo>
                  <a:pt x="2248166" y="124358"/>
                </a:lnTo>
                <a:lnTo>
                  <a:pt x="2306459" y="80314"/>
                </a:lnTo>
                <a:lnTo>
                  <a:pt x="2364752" y="49872"/>
                </a:lnTo>
                <a:lnTo>
                  <a:pt x="2423045" y="29794"/>
                </a:lnTo>
                <a:lnTo>
                  <a:pt x="2481338" y="17487"/>
                </a:lnTo>
                <a:lnTo>
                  <a:pt x="2540279" y="9715"/>
                </a:lnTo>
                <a:lnTo>
                  <a:pt x="2598572" y="5181"/>
                </a:lnTo>
                <a:lnTo>
                  <a:pt x="2627718" y="3886"/>
                </a:lnTo>
                <a:lnTo>
                  <a:pt x="2656865" y="2590"/>
                </a:lnTo>
                <a:lnTo>
                  <a:pt x="2686011" y="1943"/>
                </a:lnTo>
                <a:lnTo>
                  <a:pt x="2715158" y="1295"/>
                </a:lnTo>
                <a:lnTo>
                  <a:pt x="2744304" y="647"/>
                </a:lnTo>
                <a:lnTo>
                  <a:pt x="2802597" y="647"/>
                </a:lnTo>
                <a:lnTo>
                  <a:pt x="2831731" y="0"/>
                </a:lnTo>
                <a:lnTo>
                  <a:pt x="3503396" y="0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30300" y="5285485"/>
            <a:ext cx="460057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E"/>
                </a:solidFill>
                <a:latin typeface="Tahoma"/>
                <a:cs typeface="Tahoma"/>
              </a:rPr>
              <a:t>Probit </a:t>
            </a:r>
            <a:r>
              <a:rPr sz="2050" spc="-85" dirty="0">
                <a:latin typeface="Tahoma"/>
                <a:cs typeface="Tahoma"/>
              </a:rPr>
              <a:t>distribution </a:t>
            </a:r>
            <a:r>
              <a:rPr sz="2050" spc="-180" dirty="0">
                <a:latin typeface="Tahoma"/>
                <a:cs typeface="Tahoma"/>
              </a:rPr>
              <a:t>uses </a:t>
            </a:r>
            <a:r>
              <a:rPr sz="2050" spc="-105" dirty="0">
                <a:latin typeface="Tahoma"/>
                <a:cs typeface="Tahoma"/>
              </a:rPr>
              <a:t>integral of 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Gaussian: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45" name="object 45"/>
          <p:cNvSpPr txBox="1"/>
          <p:nvPr/>
        </p:nvSpPr>
        <p:spPr>
          <a:xfrm>
            <a:off x="1496060" y="5600954"/>
            <a:ext cx="105346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Φ(</a:t>
            </a:r>
            <a:r>
              <a:rPr sz="2050" i="1" spc="-4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500" spc="22" baseline="58333" dirty="0">
                <a:solidFill>
                  <a:srgbClr val="990099"/>
                </a:solidFill>
                <a:latin typeface="Verdana"/>
                <a:cs typeface="Verdana"/>
              </a:rPr>
              <a:t>[ </a:t>
            </a:r>
            <a:r>
              <a:rPr sz="2100" i="1" spc="142" baseline="29761" dirty="0">
                <a:solidFill>
                  <a:srgbClr val="990099"/>
                </a:solidFill>
                <a:latin typeface="Trebuchet MS"/>
                <a:cs typeface="Trebuchet MS"/>
              </a:rPr>
              <a:t>x</a:t>
            </a:r>
            <a:endParaRPr sz="2100" baseline="29761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98268" y="5749035"/>
            <a:ext cx="34925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60" dirty="0">
                <a:solidFill>
                  <a:srgbClr val="990099"/>
                </a:solidFill>
                <a:latin typeface="Arial"/>
                <a:cs typeface="Arial"/>
              </a:rPr>
              <a:t>−∞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1648" y="5600954"/>
            <a:ext cx="141160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i="1" spc="-3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(0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1)(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dx</a:t>
            </a:r>
            <a:endParaRPr sz="20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96058" y="5917946"/>
            <a:ext cx="497459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Buys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?</a:t>
            </a:r>
            <a:r>
              <a:rPr sz="2050" spc="-2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true</a:t>
            </a:r>
            <a:r>
              <a:rPr sz="2050" i="1" spc="-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Cost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105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Φ((</a:t>
            </a:r>
            <a:r>
              <a:rPr sz="2050" spc="-90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2050" i="1" spc="-90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2050" i="1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µ</a:t>
            </a:r>
            <a:r>
              <a:rPr sz="2050" spc="6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/σ</a:t>
            </a:r>
            <a:r>
              <a:rPr sz="2050" spc="6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2535">
              <a:lnSpc>
                <a:spcPts val="2430"/>
              </a:lnSpc>
            </a:pPr>
            <a:r>
              <a:rPr spc="345" dirty="0"/>
              <a:t>Why </a:t>
            </a:r>
            <a:r>
              <a:rPr spc="190" dirty="0"/>
              <a:t>the</a:t>
            </a:r>
            <a:r>
              <a:rPr spc="365" dirty="0"/>
              <a:t> </a:t>
            </a:r>
            <a:r>
              <a:rPr spc="190" dirty="0"/>
              <a:t>probit?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663448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>
              <a:lnSpc>
                <a:spcPct val="100000"/>
              </a:lnSpc>
              <a:buAutoNum type="arabicPeriod"/>
              <a:tabLst>
                <a:tab pos="314325" algn="l"/>
              </a:tabLst>
            </a:pPr>
            <a:r>
              <a:rPr sz="2050" spc="-70" dirty="0">
                <a:latin typeface="Tahoma"/>
                <a:cs typeface="Tahoma"/>
              </a:rPr>
              <a:t>It’s </a:t>
            </a:r>
            <a:r>
              <a:rPr sz="2050" spc="-110" dirty="0">
                <a:latin typeface="Tahoma"/>
                <a:cs typeface="Tahoma"/>
              </a:rPr>
              <a:t>sort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80" dirty="0">
                <a:latin typeface="Tahoma"/>
                <a:cs typeface="Tahoma"/>
              </a:rPr>
              <a:t>right</a:t>
            </a:r>
            <a:r>
              <a:rPr sz="2050" spc="37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shape</a:t>
            </a:r>
            <a:endParaRPr sz="2050">
              <a:latin typeface="Tahoma"/>
              <a:cs typeface="Tahoma"/>
            </a:endParaRPr>
          </a:p>
          <a:p>
            <a:pPr marL="313690" indent="-300990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14325" algn="l"/>
              </a:tabLst>
            </a:pPr>
            <a:r>
              <a:rPr sz="2050" spc="-100" dirty="0">
                <a:latin typeface="Tahoma"/>
                <a:cs typeface="Tahoma"/>
              </a:rPr>
              <a:t>Can </a:t>
            </a:r>
            <a:r>
              <a:rPr sz="2050" spc="-145" dirty="0">
                <a:latin typeface="Tahoma"/>
                <a:cs typeface="Tahoma"/>
              </a:rPr>
              <a:t>view </a:t>
            </a:r>
            <a:r>
              <a:rPr sz="2050" spc="-160" dirty="0">
                <a:latin typeface="Tahoma"/>
                <a:cs typeface="Tahoma"/>
              </a:rPr>
              <a:t>as </a:t>
            </a:r>
            <a:r>
              <a:rPr sz="2050" spc="-140" dirty="0">
                <a:latin typeface="Tahoma"/>
                <a:cs typeface="Tahoma"/>
              </a:rPr>
              <a:t>hard </a:t>
            </a:r>
            <a:r>
              <a:rPr sz="2050" spc="-125" dirty="0">
                <a:latin typeface="Tahoma"/>
                <a:cs typeface="Tahoma"/>
              </a:rPr>
              <a:t>threshold </a:t>
            </a:r>
            <a:r>
              <a:rPr sz="2050" spc="-185" dirty="0">
                <a:latin typeface="Tahoma"/>
                <a:cs typeface="Tahoma"/>
              </a:rPr>
              <a:t>whose </a:t>
            </a:r>
            <a:r>
              <a:rPr sz="2050" spc="-80" dirty="0">
                <a:latin typeface="Tahoma"/>
                <a:cs typeface="Tahoma"/>
              </a:rPr>
              <a:t>location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14" dirty="0">
                <a:latin typeface="Tahoma"/>
                <a:cs typeface="Tahoma"/>
              </a:rPr>
              <a:t>subject </a:t>
            </a:r>
            <a:r>
              <a:rPr sz="2050" spc="-70" dirty="0">
                <a:latin typeface="Tahoma"/>
                <a:cs typeface="Tahoma"/>
              </a:rPr>
              <a:t>to  </a:t>
            </a:r>
            <a:r>
              <a:rPr sz="2050" spc="16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noise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6760" y="2802266"/>
            <a:ext cx="2255065" cy="214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2289" y="2802266"/>
            <a:ext cx="993117" cy="221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3025" y="5048880"/>
            <a:ext cx="1032510" cy="506730"/>
          </a:xfrm>
          <a:prstGeom prst="rect">
            <a:avLst/>
          </a:prstGeom>
          <a:ln w="347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885"/>
              </a:spcBef>
            </a:pPr>
            <a:r>
              <a:rPr sz="1900" b="1" spc="5" dirty="0">
                <a:latin typeface="Arial"/>
                <a:cs typeface="Arial"/>
              </a:rPr>
              <a:t>Buys?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8335" y="2936138"/>
            <a:ext cx="565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5" dirty="0">
                <a:latin typeface="Arial"/>
                <a:cs typeface="Arial"/>
              </a:rPr>
              <a:t>Cost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14126" y="395900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930" y="0"/>
                </a:lnTo>
              </a:path>
            </a:pathLst>
          </a:custGeom>
          <a:ln w="3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126" y="411198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930" y="0"/>
                </a:lnTo>
              </a:path>
            </a:pathLst>
          </a:custGeom>
          <a:ln w="3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2819" y="2936138"/>
            <a:ext cx="5657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5" dirty="0">
                <a:latin typeface="Arial"/>
                <a:cs typeface="Arial"/>
              </a:rPr>
              <a:t>Cost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4010" y="2936125"/>
            <a:ext cx="68770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5" dirty="0">
                <a:latin typeface="Arial"/>
                <a:cs typeface="Arial"/>
              </a:rPr>
              <a:t>Noise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76390" y="2378367"/>
            <a:ext cx="918210" cy="357505"/>
          </a:xfrm>
          <a:custGeom>
            <a:avLst/>
            <a:gdLst/>
            <a:ahLst/>
            <a:cxnLst/>
            <a:rect l="l" t="t" r="r" b="b"/>
            <a:pathLst>
              <a:path w="918209" h="357505">
                <a:moveTo>
                  <a:pt x="0" y="356920"/>
                </a:moveTo>
                <a:lnTo>
                  <a:pt x="0" y="356920"/>
                </a:lnTo>
                <a:lnTo>
                  <a:pt x="25488" y="356920"/>
                </a:lnTo>
                <a:lnTo>
                  <a:pt x="28543" y="356919"/>
                </a:lnTo>
                <a:lnTo>
                  <a:pt x="69613" y="354990"/>
                </a:lnTo>
                <a:lnTo>
                  <a:pt x="112284" y="346973"/>
                </a:lnTo>
                <a:lnTo>
                  <a:pt x="152971" y="331431"/>
                </a:lnTo>
                <a:lnTo>
                  <a:pt x="187730" y="310096"/>
                </a:lnTo>
                <a:lnTo>
                  <a:pt x="219017" y="284141"/>
                </a:lnTo>
                <a:lnTo>
                  <a:pt x="246828" y="255697"/>
                </a:lnTo>
                <a:lnTo>
                  <a:pt x="274640" y="222196"/>
                </a:lnTo>
                <a:lnTo>
                  <a:pt x="298977" y="188733"/>
                </a:lnTo>
                <a:lnTo>
                  <a:pt x="320927" y="155351"/>
                </a:lnTo>
                <a:lnTo>
                  <a:pt x="338924" y="126693"/>
                </a:lnTo>
                <a:lnTo>
                  <a:pt x="341923" y="121900"/>
                </a:lnTo>
                <a:lnTo>
                  <a:pt x="362919" y="88956"/>
                </a:lnTo>
                <a:lnTo>
                  <a:pt x="386915" y="54466"/>
                </a:lnTo>
                <a:lnTo>
                  <a:pt x="413910" y="23222"/>
                </a:lnTo>
                <a:lnTo>
                  <a:pt x="446904" y="1820"/>
                </a:lnTo>
                <a:lnTo>
                  <a:pt x="458901" y="0"/>
                </a:lnTo>
                <a:lnTo>
                  <a:pt x="461900" y="116"/>
                </a:lnTo>
                <a:lnTo>
                  <a:pt x="497887" y="17767"/>
                </a:lnTo>
                <a:lnTo>
                  <a:pt x="524879" y="46697"/>
                </a:lnTo>
                <a:lnTo>
                  <a:pt x="548873" y="79914"/>
                </a:lnTo>
                <a:lnTo>
                  <a:pt x="569868" y="112349"/>
                </a:lnTo>
                <a:lnTo>
                  <a:pt x="581866" y="131492"/>
                </a:lnTo>
                <a:lnTo>
                  <a:pt x="584865" y="136289"/>
                </a:lnTo>
                <a:lnTo>
                  <a:pt x="605861" y="169352"/>
                </a:lnTo>
                <a:lnTo>
                  <a:pt x="629243" y="203548"/>
                </a:lnTo>
                <a:lnTo>
                  <a:pt x="653580" y="235352"/>
                </a:lnTo>
                <a:lnTo>
                  <a:pt x="681393" y="266956"/>
                </a:lnTo>
                <a:lnTo>
                  <a:pt x="709206" y="293503"/>
                </a:lnTo>
                <a:lnTo>
                  <a:pt x="740495" y="317326"/>
                </a:lnTo>
                <a:lnTo>
                  <a:pt x="776584" y="336873"/>
                </a:lnTo>
                <a:lnTo>
                  <a:pt x="816717" y="349795"/>
                </a:lnTo>
                <a:lnTo>
                  <a:pt x="857714" y="355863"/>
                </a:lnTo>
                <a:lnTo>
                  <a:pt x="892302" y="356920"/>
                </a:lnTo>
                <a:lnTo>
                  <a:pt x="904740" y="356920"/>
                </a:lnTo>
                <a:lnTo>
                  <a:pt x="912285" y="356920"/>
                </a:lnTo>
                <a:lnTo>
                  <a:pt x="916159" y="356920"/>
                </a:lnTo>
                <a:lnTo>
                  <a:pt x="917587" y="356920"/>
                </a:lnTo>
                <a:lnTo>
                  <a:pt x="917790" y="356920"/>
                </a:lnTo>
              </a:path>
            </a:pathLst>
          </a:custGeom>
          <a:ln w="52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9357" y="5048880"/>
            <a:ext cx="1032510" cy="506730"/>
          </a:xfrm>
          <a:custGeom>
            <a:avLst/>
            <a:gdLst/>
            <a:ahLst/>
            <a:cxnLst/>
            <a:rect l="l" t="t" r="r" b="b"/>
            <a:pathLst>
              <a:path w="1032509" h="506729">
                <a:moveTo>
                  <a:pt x="1032513" y="506695"/>
                </a:moveTo>
                <a:lnTo>
                  <a:pt x="1032513" y="0"/>
                </a:lnTo>
                <a:lnTo>
                  <a:pt x="0" y="0"/>
                </a:lnTo>
                <a:lnTo>
                  <a:pt x="0" y="506695"/>
                </a:lnTo>
                <a:lnTo>
                  <a:pt x="1032513" y="506695"/>
                </a:lnTo>
                <a:close/>
              </a:path>
            </a:pathLst>
          </a:custGeom>
          <a:ln w="3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9698" y="5149265"/>
            <a:ext cx="612140" cy="306070"/>
          </a:xfrm>
          <a:custGeom>
            <a:avLst/>
            <a:gdLst/>
            <a:ahLst/>
            <a:cxnLst/>
            <a:rect l="l" t="t" r="r" b="b"/>
            <a:pathLst>
              <a:path w="612139" h="306070">
                <a:moveTo>
                  <a:pt x="0" y="305930"/>
                </a:moveTo>
                <a:lnTo>
                  <a:pt x="305917" y="305930"/>
                </a:lnTo>
                <a:lnTo>
                  <a:pt x="305917" y="0"/>
                </a:lnTo>
                <a:lnTo>
                  <a:pt x="611847" y="0"/>
                </a:lnTo>
              </a:path>
            </a:pathLst>
          </a:custGeom>
          <a:ln w="52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ts val="2410"/>
              </a:lnSpc>
            </a:pPr>
            <a:r>
              <a:rPr spc="175" dirty="0"/>
              <a:t>Discrete </a:t>
            </a:r>
            <a:r>
              <a:rPr spc="135" dirty="0"/>
              <a:t>variable</a:t>
            </a:r>
            <a:r>
              <a:rPr spc="605" dirty="0"/>
              <a:t> </a:t>
            </a:r>
            <a:r>
              <a:rPr spc="18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613600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Sigmoid </a:t>
            </a:r>
            <a:r>
              <a:rPr sz="2050" spc="-105" dirty="0">
                <a:latin typeface="Tahoma"/>
                <a:cs typeface="Tahoma"/>
              </a:rPr>
              <a:t>(or </a:t>
            </a:r>
            <a:r>
              <a:rPr sz="2050" spc="-65" dirty="0">
                <a:solidFill>
                  <a:srgbClr val="00007E"/>
                </a:solidFill>
                <a:latin typeface="Tahoma"/>
                <a:cs typeface="Tahoma"/>
              </a:rPr>
              <a:t>logit</a:t>
            </a:r>
            <a:r>
              <a:rPr sz="2050" spc="-65" dirty="0">
                <a:latin typeface="Tahoma"/>
                <a:cs typeface="Tahoma"/>
              </a:rPr>
              <a:t>) </a:t>
            </a:r>
            <a:r>
              <a:rPr sz="2050" spc="-85" dirty="0">
                <a:latin typeface="Tahoma"/>
                <a:cs typeface="Tahoma"/>
              </a:rPr>
              <a:t>distribution </a:t>
            </a:r>
            <a:r>
              <a:rPr sz="2050" spc="-120" dirty="0">
                <a:latin typeface="Tahoma"/>
                <a:cs typeface="Tahoma"/>
              </a:rPr>
              <a:t>also </a:t>
            </a:r>
            <a:r>
              <a:rPr sz="2050" spc="-170" dirty="0">
                <a:latin typeface="Tahoma"/>
                <a:cs typeface="Tahoma"/>
              </a:rPr>
              <a:t>used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30" dirty="0">
                <a:latin typeface="Tahoma"/>
                <a:cs typeface="Tahoma"/>
              </a:rPr>
              <a:t>neural </a:t>
            </a:r>
            <a:r>
              <a:rPr sz="2050" spc="34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networks: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291" y="2013458"/>
            <a:ext cx="329819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Buys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?</a:t>
            </a:r>
            <a:r>
              <a:rPr sz="2050" spc="-3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0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true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Cost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0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105" dirty="0">
                <a:solidFill>
                  <a:srgbClr val="990099"/>
                </a:solidFill>
                <a:latin typeface="Arial"/>
                <a:cs typeface="Arial"/>
              </a:rPr>
              <a:t>c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2683" y="1836673"/>
            <a:ext cx="14605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3307" y="2205380"/>
            <a:ext cx="1825751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0759" y="2194814"/>
            <a:ext cx="126238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2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-75" dirty="0">
                <a:solidFill>
                  <a:srgbClr val="990099"/>
                </a:solidFill>
                <a:latin typeface="Arial"/>
                <a:cs typeface="Arial"/>
              </a:rPr>
              <a:t>exp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3488" y="2167635"/>
            <a:ext cx="489584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90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400" i="1" spc="-45" dirty="0">
                <a:solidFill>
                  <a:srgbClr val="990099"/>
                </a:solidFill>
                <a:latin typeface="Trebuchet MS"/>
                <a:cs typeface="Trebuchet MS"/>
              </a:rPr>
              <a:t>c</a:t>
            </a:r>
            <a:r>
              <a:rPr sz="1400" spc="6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1400" i="1" spc="65" dirty="0">
                <a:solidFill>
                  <a:srgbClr val="990099"/>
                </a:solidFill>
                <a:latin typeface="Trebuchet MS"/>
                <a:cs typeface="Trebuchet MS"/>
              </a:rPr>
              <a:t>µ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6035" y="2385212"/>
            <a:ext cx="464819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1796" y="2367279"/>
            <a:ext cx="12700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>
                <a:solidFill>
                  <a:srgbClr val="990099"/>
                </a:solidFill>
                <a:latin typeface="Trebuchet MS"/>
                <a:cs typeface="Trebuchet MS"/>
              </a:rPr>
              <a:t>σ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3547" y="2194814"/>
            <a:ext cx="11874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2673350"/>
            <a:ext cx="599376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00" dirty="0">
                <a:latin typeface="Tahoma"/>
                <a:cs typeface="Tahoma"/>
              </a:rPr>
              <a:t>Sigmoid </a:t>
            </a:r>
            <a:r>
              <a:rPr sz="2050" spc="-160" dirty="0">
                <a:latin typeface="Tahoma"/>
                <a:cs typeface="Tahoma"/>
              </a:rPr>
              <a:t>has </a:t>
            </a:r>
            <a:r>
              <a:rPr sz="2050" spc="-100" dirty="0">
                <a:latin typeface="Tahoma"/>
                <a:cs typeface="Tahoma"/>
              </a:rPr>
              <a:t>similar </a:t>
            </a:r>
            <a:r>
              <a:rPr sz="2050" spc="-155" dirty="0">
                <a:latin typeface="Tahoma"/>
                <a:cs typeface="Tahoma"/>
              </a:rPr>
              <a:t>shape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95" dirty="0">
                <a:latin typeface="Tahoma"/>
                <a:cs typeface="Tahoma"/>
              </a:rPr>
              <a:t>probit </a:t>
            </a:r>
            <a:r>
              <a:rPr sz="2050" spc="-90" dirty="0">
                <a:latin typeface="Tahoma"/>
                <a:cs typeface="Tahoma"/>
              </a:rPr>
              <a:t>but </a:t>
            </a:r>
            <a:r>
              <a:rPr sz="2050" spc="-145" dirty="0">
                <a:latin typeface="Tahoma"/>
                <a:cs typeface="Tahoma"/>
              </a:rPr>
              <a:t>much </a:t>
            </a:r>
            <a:r>
              <a:rPr sz="2050" spc="-135" dirty="0">
                <a:latin typeface="Tahoma"/>
                <a:cs typeface="Tahoma"/>
              </a:rPr>
              <a:t>longer  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tails: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30167" y="5872848"/>
            <a:ext cx="3503929" cy="0"/>
          </a:xfrm>
          <a:custGeom>
            <a:avLst/>
            <a:gdLst/>
            <a:ahLst/>
            <a:cxnLst/>
            <a:rect l="l" t="t" r="r" b="b"/>
            <a:pathLst>
              <a:path w="3503929">
                <a:moveTo>
                  <a:pt x="0" y="0"/>
                </a:moveTo>
                <a:lnTo>
                  <a:pt x="3503409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0167" y="3076079"/>
            <a:ext cx="0" cy="2797175"/>
          </a:xfrm>
          <a:custGeom>
            <a:avLst/>
            <a:gdLst/>
            <a:ahLst/>
            <a:cxnLst/>
            <a:rect l="l" t="t" r="r" b="b"/>
            <a:pathLst>
              <a:path h="2797175">
                <a:moveTo>
                  <a:pt x="0" y="27967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0167" y="587284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2772" y="5872848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0167" y="559304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2772" y="5593041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0167" y="531323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2772" y="531323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0167" y="503407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2772" y="503407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30167" y="475427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772" y="475427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0167" y="447446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2772" y="447446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0167" y="419465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2772" y="419465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30167" y="391485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2772" y="3914850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0167" y="363569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92772" y="3635692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30167" y="335588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2772" y="335588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30167" y="3076079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0805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2772" y="3076079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40805" y="0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29889" y="2975495"/>
            <a:ext cx="219710" cy="299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 algn="ctr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0.9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Times New Roman"/>
                <a:cs typeface="Times New Roman"/>
              </a:rPr>
              <a:t>0.7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0.6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0.5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0.4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0.3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0.1</a:t>
            </a:r>
            <a:endParaRPr sz="1200">
              <a:latin typeface="Times New Roman"/>
              <a:cs typeface="Times New Roman"/>
            </a:endParaRPr>
          </a:p>
          <a:p>
            <a:pPr marL="116205" algn="ct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30167" y="583204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0167" y="3076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78605" y="592771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14393" y="583204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4393" y="3076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62831" y="592771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97971" y="583204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97971" y="3076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46409" y="592771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82196" y="583204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82196" y="3076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65774" y="583204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65774" y="3076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914212" y="5927712"/>
            <a:ext cx="10350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49999" y="583204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49999" y="3076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459575" y="5927712"/>
            <a:ext cx="1809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33576" y="583204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40805"/>
                </a:moveTo>
                <a:lnTo>
                  <a:pt x="0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3576" y="3076079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05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043153" y="5927712"/>
            <a:ext cx="180975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30167" y="3076079"/>
            <a:ext cx="3503929" cy="2797175"/>
          </a:xfrm>
          <a:custGeom>
            <a:avLst/>
            <a:gdLst/>
            <a:ahLst/>
            <a:cxnLst/>
            <a:rect l="l" t="t" r="r" b="b"/>
            <a:pathLst>
              <a:path w="3503929" h="2797175">
                <a:moveTo>
                  <a:pt x="3503409" y="2796768"/>
                </a:moveTo>
                <a:lnTo>
                  <a:pt x="3503409" y="0"/>
                </a:lnTo>
                <a:lnTo>
                  <a:pt x="0" y="0"/>
                </a:lnTo>
                <a:lnTo>
                  <a:pt x="0" y="2796768"/>
                </a:lnTo>
                <a:lnTo>
                  <a:pt x="3503409" y="2796768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766959" y="3745460"/>
            <a:ext cx="180975" cy="14585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200" dirty="0">
                <a:latin typeface="Times New Roman"/>
                <a:cs typeface="Times New Roman"/>
              </a:rPr>
              <a:t>P(Buys?=false|Cost=c)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30167" y="3076079"/>
            <a:ext cx="3503929" cy="2797175"/>
          </a:xfrm>
          <a:custGeom>
            <a:avLst/>
            <a:gdLst/>
            <a:ahLst/>
            <a:cxnLst/>
            <a:rect l="l" t="t" r="r" b="b"/>
            <a:pathLst>
              <a:path w="3503929" h="2797175">
                <a:moveTo>
                  <a:pt x="3503409" y="2796768"/>
                </a:moveTo>
                <a:lnTo>
                  <a:pt x="3503409" y="0"/>
                </a:lnTo>
                <a:lnTo>
                  <a:pt x="0" y="0"/>
                </a:lnTo>
                <a:lnTo>
                  <a:pt x="0" y="2796768"/>
                </a:lnTo>
                <a:lnTo>
                  <a:pt x="3503409" y="2796768"/>
                </a:lnTo>
                <a:close/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72367" y="5927712"/>
            <a:ext cx="41846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330"/>
              </a:lnSpc>
            </a:pPr>
            <a:r>
              <a:rPr sz="1200" spc="1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30"/>
              </a:lnSpc>
            </a:pPr>
            <a:r>
              <a:rPr sz="1200" spc="10" dirty="0">
                <a:latin typeface="Times New Roman"/>
                <a:cs typeface="Times New Roman"/>
              </a:rPr>
              <a:t>Cost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30167" y="3076092"/>
            <a:ext cx="3503929" cy="2797175"/>
          </a:xfrm>
          <a:custGeom>
            <a:avLst/>
            <a:gdLst/>
            <a:ahLst/>
            <a:cxnLst/>
            <a:rect l="l" t="t" r="r" b="b"/>
            <a:pathLst>
              <a:path w="3503929" h="2797175">
                <a:moveTo>
                  <a:pt x="0" y="2796755"/>
                </a:moveTo>
                <a:lnTo>
                  <a:pt x="424891" y="2796755"/>
                </a:lnTo>
                <a:lnTo>
                  <a:pt x="459867" y="2796108"/>
                </a:lnTo>
                <a:lnTo>
                  <a:pt x="566089" y="2796108"/>
                </a:lnTo>
                <a:lnTo>
                  <a:pt x="601713" y="2795460"/>
                </a:lnTo>
                <a:lnTo>
                  <a:pt x="636689" y="2795460"/>
                </a:lnTo>
                <a:lnTo>
                  <a:pt x="672312" y="2794812"/>
                </a:lnTo>
                <a:lnTo>
                  <a:pt x="707936" y="2794812"/>
                </a:lnTo>
                <a:lnTo>
                  <a:pt x="742911" y="2794165"/>
                </a:lnTo>
                <a:lnTo>
                  <a:pt x="778535" y="2793517"/>
                </a:lnTo>
                <a:lnTo>
                  <a:pt x="814158" y="2792222"/>
                </a:lnTo>
                <a:lnTo>
                  <a:pt x="849122" y="2790926"/>
                </a:lnTo>
                <a:lnTo>
                  <a:pt x="884745" y="2789631"/>
                </a:lnTo>
                <a:lnTo>
                  <a:pt x="955344" y="2785097"/>
                </a:lnTo>
                <a:lnTo>
                  <a:pt x="1025944" y="2777324"/>
                </a:lnTo>
                <a:lnTo>
                  <a:pt x="1097191" y="2765666"/>
                </a:lnTo>
                <a:lnTo>
                  <a:pt x="1167790" y="2746235"/>
                </a:lnTo>
                <a:lnTo>
                  <a:pt x="1238389" y="2715793"/>
                </a:lnTo>
                <a:lnTo>
                  <a:pt x="1274013" y="2694419"/>
                </a:lnTo>
                <a:lnTo>
                  <a:pt x="1309636" y="2667863"/>
                </a:lnTo>
                <a:lnTo>
                  <a:pt x="1344612" y="2634830"/>
                </a:lnTo>
                <a:lnTo>
                  <a:pt x="1380236" y="2593378"/>
                </a:lnTo>
                <a:lnTo>
                  <a:pt x="1415211" y="2542857"/>
                </a:lnTo>
                <a:lnTo>
                  <a:pt x="1450835" y="2480678"/>
                </a:lnTo>
                <a:lnTo>
                  <a:pt x="1486458" y="2406192"/>
                </a:lnTo>
                <a:lnTo>
                  <a:pt x="1521434" y="2317457"/>
                </a:lnTo>
                <a:lnTo>
                  <a:pt x="1557058" y="2213178"/>
                </a:lnTo>
                <a:lnTo>
                  <a:pt x="1592681" y="2093353"/>
                </a:lnTo>
                <a:lnTo>
                  <a:pt x="1627657" y="1958632"/>
                </a:lnTo>
                <a:lnTo>
                  <a:pt x="1663280" y="1809673"/>
                </a:lnTo>
                <a:lnTo>
                  <a:pt x="1698904" y="1649691"/>
                </a:lnTo>
                <a:lnTo>
                  <a:pt x="1733880" y="1483233"/>
                </a:lnTo>
                <a:lnTo>
                  <a:pt x="1769503" y="1313535"/>
                </a:lnTo>
                <a:lnTo>
                  <a:pt x="1804479" y="1147076"/>
                </a:lnTo>
                <a:lnTo>
                  <a:pt x="1840103" y="987094"/>
                </a:lnTo>
                <a:lnTo>
                  <a:pt x="1875726" y="838123"/>
                </a:lnTo>
                <a:lnTo>
                  <a:pt x="1910702" y="703402"/>
                </a:lnTo>
                <a:lnTo>
                  <a:pt x="1946325" y="583577"/>
                </a:lnTo>
                <a:lnTo>
                  <a:pt x="1981949" y="479298"/>
                </a:lnTo>
                <a:lnTo>
                  <a:pt x="2016925" y="390563"/>
                </a:lnTo>
                <a:lnTo>
                  <a:pt x="2052548" y="316077"/>
                </a:lnTo>
                <a:lnTo>
                  <a:pt x="2088172" y="253898"/>
                </a:lnTo>
                <a:lnTo>
                  <a:pt x="2123147" y="203377"/>
                </a:lnTo>
                <a:lnTo>
                  <a:pt x="2158771" y="161925"/>
                </a:lnTo>
                <a:lnTo>
                  <a:pt x="2193747" y="128892"/>
                </a:lnTo>
                <a:lnTo>
                  <a:pt x="2229370" y="102336"/>
                </a:lnTo>
                <a:lnTo>
                  <a:pt x="2264994" y="80962"/>
                </a:lnTo>
                <a:lnTo>
                  <a:pt x="2299970" y="63474"/>
                </a:lnTo>
                <a:lnTo>
                  <a:pt x="2371217" y="39509"/>
                </a:lnTo>
                <a:lnTo>
                  <a:pt x="2441816" y="24612"/>
                </a:lnTo>
                <a:lnTo>
                  <a:pt x="2512415" y="14897"/>
                </a:lnTo>
                <a:lnTo>
                  <a:pt x="2583014" y="9067"/>
                </a:lnTo>
                <a:lnTo>
                  <a:pt x="2654249" y="5829"/>
                </a:lnTo>
                <a:lnTo>
                  <a:pt x="2689225" y="4533"/>
                </a:lnTo>
                <a:lnTo>
                  <a:pt x="2724848" y="3238"/>
                </a:lnTo>
                <a:lnTo>
                  <a:pt x="2760472" y="2590"/>
                </a:lnTo>
                <a:lnTo>
                  <a:pt x="2795447" y="1943"/>
                </a:lnTo>
                <a:lnTo>
                  <a:pt x="2831071" y="1943"/>
                </a:lnTo>
                <a:lnTo>
                  <a:pt x="2866694" y="1295"/>
                </a:lnTo>
                <a:lnTo>
                  <a:pt x="2901670" y="1295"/>
                </a:lnTo>
                <a:lnTo>
                  <a:pt x="2937294" y="647"/>
                </a:lnTo>
                <a:lnTo>
                  <a:pt x="3043516" y="647"/>
                </a:lnTo>
                <a:lnTo>
                  <a:pt x="3078492" y="0"/>
                </a:lnTo>
                <a:lnTo>
                  <a:pt x="3503383" y="0"/>
                </a:lnTo>
              </a:path>
            </a:pathLst>
          </a:custGeom>
          <a:ln w="3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05"/>
              </a:lnSpc>
            </a:pPr>
            <a:r>
              <a:rPr spc="245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39494" indent="-635">
              <a:lnSpc>
                <a:spcPct val="101000"/>
              </a:lnSpc>
            </a:pPr>
            <a:r>
              <a:rPr spc="-140" dirty="0"/>
              <a:t>Bayes </a:t>
            </a:r>
            <a:r>
              <a:rPr spc="-135" dirty="0"/>
              <a:t>nets provide </a:t>
            </a:r>
            <a:r>
              <a:rPr spc="-145" dirty="0"/>
              <a:t>a </a:t>
            </a:r>
            <a:r>
              <a:rPr spc="-100" dirty="0"/>
              <a:t>natural </a:t>
            </a:r>
            <a:r>
              <a:rPr spc="-130" dirty="0"/>
              <a:t>representation </a:t>
            </a:r>
            <a:r>
              <a:rPr spc="-114" dirty="0"/>
              <a:t>for </a:t>
            </a:r>
            <a:r>
              <a:rPr spc="-100" dirty="0"/>
              <a:t>(causally </a:t>
            </a:r>
            <a:r>
              <a:rPr spc="-125" dirty="0"/>
              <a:t>induced)  </a:t>
            </a:r>
            <a:r>
              <a:rPr spc="-85" dirty="0"/>
              <a:t>conditional </a:t>
            </a:r>
            <a:r>
              <a:rPr spc="-150" dirty="0"/>
              <a:t>independence</a:t>
            </a:r>
          </a:p>
          <a:p>
            <a:pPr marL="12700" marR="1067435">
              <a:lnSpc>
                <a:spcPct val="163400"/>
              </a:lnSpc>
            </a:pPr>
            <a:r>
              <a:rPr spc="-110" dirty="0"/>
              <a:t>Topology </a:t>
            </a:r>
            <a:r>
              <a:rPr spc="15" dirty="0"/>
              <a:t>+ </a:t>
            </a:r>
            <a:r>
              <a:rPr spc="10" dirty="0"/>
              <a:t>CPTs </a:t>
            </a:r>
            <a:r>
              <a:rPr spc="15" dirty="0"/>
              <a:t>= </a:t>
            </a:r>
            <a:r>
              <a:rPr spc="-110" dirty="0"/>
              <a:t>compact </a:t>
            </a:r>
            <a:r>
              <a:rPr spc="-130" dirty="0"/>
              <a:t>representation </a:t>
            </a:r>
            <a:r>
              <a:rPr spc="-105" dirty="0"/>
              <a:t>of </a:t>
            </a:r>
            <a:r>
              <a:rPr spc="-70" dirty="0"/>
              <a:t>joint </a:t>
            </a:r>
            <a:r>
              <a:rPr spc="-85" dirty="0"/>
              <a:t>distribution  </a:t>
            </a:r>
            <a:r>
              <a:rPr spc="-114" dirty="0"/>
              <a:t>Generally </a:t>
            </a:r>
            <a:r>
              <a:rPr spc="-165" dirty="0"/>
              <a:t>easy </a:t>
            </a:r>
            <a:r>
              <a:rPr spc="-114" dirty="0"/>
              <a:t>for </a:t>
            </a:r>
            <a:r>
              <a:rPr spc="-120" dirty="0"/>
              <a:t>(non)experts </a:t>
            </a:r>
            <a:r>
              <a:rPr spc="-70" dirty="0"/>
              <a:t>to </a:t>
            </a:r>
            <a:r>
              <a:rPr spc="-50" dirty="0"/>
              <a:t> </a:t>
            </a:r>
            <a:r>
              <a:rPr spc="-90" dirty="0"/>
              <a:t>construct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00" dirty="0"/>
              <a:t>Canonical </a:t>
            </a:r>
            <a:r>
              <a:rPr spc="-90" dirty="0"/>
              <a:t>distributions </a:t>
            </a:r>
            <a:r>
              <a:rPr spc="-114" dirty="0"/>
              <a:t>(e.g., </a:t>
            </a:r>
            <a:r>
              <a:rPr spc="-90" dirty="0"/>
              <a:t>noisy-OR) </a:t>
            </a:r>
            <a:r>
              <a:rPr spc="15" dirty="0"/>
              <a:t>= </a:t>
            </a:r>
            <a:r>
              <a:rPr spc="-110" dirty="0"/>
              <a:t>compact </a:t>
            </a:r>
            <a:r>
              <a:rPr spc="-130" dirty="0"/>
              <a:t>representation </a:t>
            </a:r>
            <a:r>
              <a:rPr spc="-105" dirty="0"/>
              <a:t>of </a:t>
            </a:r>
            <a:r>
              <a:rPr spc="290" dirty="0"/>
              <a:t> </a:t>
            </a:r>
            <a:r>
              <a:rPr spc="5" dirty="0"/>
              <a:t>CPTs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320" y="3781303"/>
            <a:ext cx="212407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10" dirty="0">
                <a:latin typeface="Tahoma"/>
                <a:cs typeface="Tahoma"/>
              </a:rPr>
              <a:t>Continuous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5201" y="3781303"/>
            <a:ext cx="551751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0850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135" dirty="0">
                <a:latin typeface="Tahoma"/>
                <a:cs typeface="Tahoma"/>
              </a:rPr>
              <a:t>parameterized </a:t>
            </a:r>
            <a:r>
              <a:rPr sz="2050" spc="-90" dirty="0">
                <a:latin typeface="Tahoma"/>
                <a:cs typeface="Tahoma"/>
              </a:rPr>
              <a:t>distributions </a:t>
            </a:r>
            <a:r>
              <a:rPr sz="2050" spc="-114" dirty="0">
                <a:latin typeface="Tahoma"/>
                <a:cs typeface="Tahoma"/>
              </a:rPr>
              <a:t>(e.g., linear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Gaussian)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5375">
              <a:lnSpc>
                <a:spcPts val="2430"/>
              </a:lnSpc>
            </a:pPr>
            <a:r>
              <a:rPr spc="165" dirty="0"/>
              <a:t>Bayesian</a:t>
            </a:r>
            <a:r>
              <a:rPr spc="380" dirty="0"/>
              <a:t> </a:t>
            </a:r>
            <a:r>
              <a:rPr spc="12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08353"/>
            <a:ext cx="7019925" cy="359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050" spc="60" dirty="0">
                <a:latin typeface="Tahoma"/>
                <a:cs typeface="Tahoma"/>
              </a:rPr>
              <a:t>A </a:t>
            </a:r>
            <a:r>
              <a:rPr sz="2050" spc="-114" dirty="0">
                <a:latin typeface="Tahoma"/>
                <a:cs typeface="Tahoma"/>
              </a:rPr>
              <a:t>simple, </a:t>
            </a:r>
            <a:r>
              <a:rPr sz="2050" spc="-105" dirty="0">
                <a:latin typeface="Tahoma"/>
                <a:cs typeface="Tahoma"/>
              </a:rPr>
              <a:t>graphical </a:t>
            </a:r>
            <a:r>
              <a:rPr sz="2050" spc="-95" dirty="0">
                <a:latin typeface="Tahoma"/>
                <a:cs typeface="Tahoma"/>
              </a:rPr>
              <a:t>notation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-150" dirty="0">
                <a:latin typeface="Tahoma"/>
                <a:cs typeface="Tahoma"/>
              </a:rPr>
              <a:t>independence </a:t>
            </a:r>
            <a:r>
              <a:rPr sz="2050" spc="-125" dirty="0">
                <a:latin typeface="Tahoma"/>
                <a:cs typeface="Tahoma"/>
              </a:rPr>
              <a:t>assertions  </a:t>
            </a:r>
            <a:r>
              <a:rPr sz="2050" spc="-140" dirty="0">
                <a:latin typeface="Tahoma"/>
                <a:cs typeface="Tahoma"/>
              </a:rPr>
              <a:t>and </a:t>
            </a:r>
            <a:r>
              <a:rPr sz="2050" spc="-165" dirty="0">
                <a:latin typeface="Tahoma"/>
                <a:cs typeface="Tahoma"/>
              </a:rPr>
              <a:t>hence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10" dirty="0">
                <a:latin typeface="Tahoma"/>
                <a:cs typeface="Tahoma"/>
              </a:rPr>
              <a:t>compact </a:t>
            </a:r>
            <a:r>
              <a:rPr sz="2050" spc="-90" dirty="0">
                <a:latin typeface="Tahoma"/>
                <a:cs typeface="Tahoma"/>
              </a:rPr>
              <a:t>specification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65" dirty="0">
                <a:latin typeface="Tahoma"/>
                <a:cs typeface="Tahoma"/>
              </a:rPr>
              <a:t>full </a:t>
            </a:r>
            <a:r>
              <a:rPr sz="2050" spc="-70" dirty="0">
                <a:latin typeface="Tahoma"/>
                <a:cs typeface="Tahoma"/>
              </a:rPr>
              <a:t>joint </a:t>
            </a:r>
            <a:r>
              <a:rPr sz="2050" spc="2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distributions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10" dirty="0">
                <a:latin typeface="Tahoma"/>
                <a:cs typeface="Tahoma"/>
              </a:rPr>
              <a:t>Syntax:</a:t>
            </a:r>
            <a:endParaRPr sz="205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25" dirty="0">
                <a:latin typeface="Tahoma"/>
                <a:cs typeface="Tahoma"/>
              </a:rPr>
              <a:t>set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45" dirty="0">
                <a:latin typeface="Tahoma"/>
                <a:cs typeface="Tahoma"/>
              </a:rPr>
              <a:t>nodes, </a:t>
            </a:r>
            <a:r>
              <a:rPr sz="2050" spc="-170" dirty="0">
                <a:latin typeface="Tahoma"/>
                <a:cs typeface="Tahoma"/>
              </a:rPr>
              <a:t>one </a:t>
            </a:r>
            <a:r>
              <a:rPr sz="2050" spc="-130" dirty="0">
                <a:latin typeface="Tahoma"/>
                <a:cs typeface="Tahoma"/>
              </a:rPr>
              <a:t>per </a:t>
            </a:r>
            <a:r>
              <a:rPr sz="2050" spc="17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variable</a:t>
            </a:r>
            <a:endParaRPr sz="205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10" dirty="0">
                <a:latin typeface="Tahoma"/>
                <a:cs typeface="Tahoma"/>
              </a:rPr>
              <a:t>directed, </a:t>
            </a:r>
            <a:r>
              <a:rPr sz="2050" spc="-80" dirty="0">
                <a:latin typeface="Tahoma"/>
                <a:cs typeface="Tahoma"/>
              </a:rPr>
              <a:t>acyclic </a:t>
            </a:r>
            <a:r>
              <a:rPr sz="2050" spc="-135" dirty="0">
                <a:latin typeface="Tahoma"/>
                <a:cs typeface="Tahoma"/>
              </a:rPr>
              <a:t>graph </a:t>
            </a:r>
            <a:r>
              <a:rPr sz="2050" spc="-60" dirty="0">
                <a:latin typeface="Tahoma"/>
                <a:cs typeface="Tahoma"/>
              </a:rPr>
              <a:t>(link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 </a:t>
            </a:r>
            <a:r>
              <a:rPr sz="2050" spc="-55" dirty="0">
                <a:latin typeface="Tahoma"/>
                <a:cs typeface="Tahoma"/>
              </a:rPr>
              <a:t>“directly 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influences”)</a:t>
            </a:r>
            <a:endParaRPr sz="2050" dirty="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20"/>
              </a:spcBef>
            </a:pP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85" dirty="0">
                <a:latin typeface="Tahoma"/>
                <a:cs typeface="Tahoma"/>
              </a:rPr>
              <a:t>conditional distribution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50" dirty="0">
                <a:latin typeface="Tahoma"/>
                <a:cs typeface="Tahoma"/>
              </a:rPr>
              <a:t>each node </a:t>
            </a:r>
            <a:r>
              <a:rPr sz="2050" spc="-135" dirty="0">
                <a:latin typeface="Tahoma"/>
                <a:cs typeface="Tahoma"/>
              </a:rPr>
              <a:t>given </a:t>
            </a:r>
            <a:r>
              <a:rPr sz="2050" spc="-65" dirty="0">
                <a:latin typeface="Tahoma"/>
                <a:cs typeface="Tahoma"/>
              </a:rPr>
              <a:t>its </a:t>
            </a:r>
            <a:r>
              <a:rPr sz="2050" spc="36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parents:</a:t>
            </a:r>
            <a:endParaRPr sz="205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150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050" spc="10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arents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52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endParaRPr sz="2050" dirty="0">
              <a:latin typeface="Tahoma"/>
              <a:cs typeface="Tahoma"/>
            </a:endParaRPr>
          </a:p>
          <a:p>
            <a:pPr marL="12700" marR="918210">
              <a:lnSpc>
                <a:spcPct val="101200"/>
              </a:lnSpc>
              <a:spcBef>
                <a:spcPts val="1530"/>
              </a:spcBef>
            </a:pPr>
            <a:r>
              <a:rPr sz="2050" spc="-190" dirty="0">
                <a:latin typeface="Tahoma"/>
                <a:cs typeface="Tahoma"/>
              </a:rPr>
              <a:t>In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10" dirty="0">
                <a:latin typeface="Tahoma"/>
                <a:cs typeface="Tahoma"/>
              </a:rPr>
              <a:t>simplest </a:t>
            </a:r>
            <a:r>
              <a:rPr sz="2050" spc="-140" dirty="0">
                <a:latin typeface="Tahoma"/>
                <a:cs typeface="Tahoma"/>
              </a:rPr>
              <a:t>case, </a:t>
            </a:r>
            <a:r>
              <a:rPr sz="2050" spc="-85" dirty="0">
                <a:latin typeface="Tahoma"/>
                <a:cs typeface="Tahoma"/>
              </a:rPr>
              <a:t>conditional distribution </a:t>
            </a:r>
            <a:r>
              <a:rPr sz="2050" spc="-155" dirty="0">
                <a:latin typeface="Tahoma"/>
                <a:cs typeface="Tahoma"/>
              </a:rPr>
              <a:t>represented </a:t>
            </a:r>
            <a:r>
              <a:rPr sz="2050" spc="-160" dirty="0">
                <a:latin typeface="Tahoma"/>
                <a:cs typeface="Tahoma"/>
              </a:rPr>
              <a:t>as 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conditional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probability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table </a:t>
            </a:r>
            <a:r>
              <a:rPr sz="2050" spc="30" dirty="0">
                <a:latin typeface="Tahoma"/>
                <a:cs typeface="Tahoma"/>
              </a:rPr>
              <a:t>(CPT) </a:t>
            </a:r>
            <a:r>
              <a:rPr sz="2050" spc="-105" dirty="0">
                <a:latin typeface="Tahoma"/>
                <a:cs typeface="Tahoma"/>
              </a:rPr>
              <a:t>giving </a:t>
            </a:r>
            <a:r>
              <a:rPr sz="2050" spc="-125" dirty="0">
                <a:latin typeface="Tahoma"/>
                <a:cs typeface="Tahoma"/>
              </a:rPr>
              <a:t>the  </a:t>
            </a:r>
            <a:r>
              <a:rPr sz="2050" spc="-85" dirty="0">
                <a:latin typeface="Tahoma"/>
                <a:cs typeface="Tahoma"/>
              </a:rPr>
              <a:t>distribution </a:t>
            </a:r>
            <a:r>
              <a:rPr sz="2050" spc="-145" dirty="0">
                <a:latin typeface="Tahoma"/>
                <a:cs typeface="Tahoma"/>
              </a:rPr>
              <a:t>over </a:t>
            </a:r>
            <a:r>
              <a:rPr sz="2050" i="1" spc="18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277" baseline="-11904" dirty="0">
                <a:solidFill>
                  <a:srgbClr val="990099"/>
                </a:solidFill>
                <a:latin typeface="Trebuchet MS"/>
                <a:cs typeface="Trebuchet MS"/>
              </a:rPr>
              <a:t>i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50" dirty="0">
                <a:latin typeface="Tahoma"/>
                <a:cs typeface="Tahoma"/>
              </a:rPr>
              <a:t>each </a:t>
            </a:r>
            <a:r>
              <a:rPr sz="2050" spc="-105" dirty="0">
                <a:latin typeface="Tahoma"/>
                <a:cs typeface="Tahoma"/>
              </a:rPr>
              <a:t>combination of </a:t>
            </a:r>
            <a:r>
              <a:rPr sz="2050" spc="-130" dirty="0">
                <a:latin typeface="Tahoma"/>
                <a:cs typeface="Tahoma"/>
              </a:rPr>
              <a:t>parent </a:t>
            </a:r>
            <a:r>
              <a:rPr sz="2050" spc="36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values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682879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10" dirty="0">
                <a:latin typeface="Tahoma"/>
                <a:cs typeface="Tahoma"/>
              </a:rPr>
              <a:t>Topology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45" dirty="0">
                <a:latin typeface="Tahoma"/>
                <a:cs typeface="Tahoma"/>
              </a:rPr>
              <a:t>network </a:t>
            </a:r>
            <a:r>
              <a:rPr sz="2050" spc="-155" dirty="0">
                <a:latin typeface="Tahoma"/>
                <a:cs typeface="Tahoma"/>
              </a:rPr>
              <a:t>encodes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-150" dirty="0">
                <a:latin typeface="Tahoma"/>
                <a:cs typeface="Tahoma"/>
              </a:rPr>
              <a:t>independence </a:t>
            </a:r>
            <a:r>
              <a:rPr sz="2050" spc="14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assertions: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8814" y="2012061"/>
            <a:ext cx="2805999" cy="1901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5549" y="2102917"/>
            <a:ext cx="1333345" cy="641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4209" y="2263609"/>
            <a:ext cx="97853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Weather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7" name="object 7"/>
          <p:cNvSpPr txBox="1"/>
          <p:nvPr/>
        </p:nvSpPr>
        <p:spPr>
          <a:xfrm>
            <a:off x="5326964" y="2165464"/>
            <a:ext cx="72644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Cavity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0588" y="3439528"/>
            <a:ext cx="121729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Toothache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2065" y="3439540"/>
            <a:ext cx="68453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Catch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4179061"/>
            <a:ext cx="699579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W 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eather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35" dirty="0">
                <a:latin typeface="Tahoma"/>
                <a:cs typeface="Tahoma"/>
              </a:rPr>
              <a:t>independent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14" dirty="0">
                <a:latin typeface="Tahoma"/>
                <a:cs typeface="Tahoma"/>
              </a:rPr>
              <a:t>other</a:t>
            </a:r>
            <a:r>
              <a:rPr sz="2050" spc="40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i="1" spc="-70" dirty="0">
                <a:solidFill>
                  <a:srgbClr val="990099"/>
                </a:solidFill>
                <a:latin typeface="Arial"/>
                <a:cs typeface="Arial"/>
              </a:rPr>
              <a:t>T </a:t>
            </a:r>
            <a:r>
              <a:rPr sz="2050" i="1" spc="-75" dirty="0">
                <a:solidFill>
                  <a:srgbClr val="990099"/>
                </a:solidFill>
                <a:latin typeface="Arial"/>
                <a:cs typeface="Arial"/>
              </a:rPr>
              <a:t>oothache </a:t>
            </a:r>
            <a:r>
              <a:rPr sz="2050" spc="-140" dirty="0">
                <a:latin typeface="Tahoma"/>
                <a:cs typeface="Tahoma"/>
              </a:rPr>
              <a:t>and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Catch </a:t>
            </a:r>
            <a:r>
              <a:rPr sz="2050" spc="-165" dirty="0">
                <a:latin typeface="Tahoma"/>
                <a:cs typeface="Tahoma"/>
              </a:rPr>
              <a:t>are </a:t>
            </a:r>
            <a:r>
              <a:rPr sz="2050" spc="-85" dirty="0">
                <a:latin typeface="Tahoma"/>
                <a:cs typeface="Tahoma"/>
              </a:rPr>
              <a:t>conditionally </a:t>
            </a:r>
            <a:r>
              <a:rPr sz="2050" spc="-135" dirty="0">
                <a:latin typeface="Tahoma"/>
                <a:cs typeface="Tahoma"/>
              </a:rPr>
              <a:t>independent given 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Cavity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407729"/>
            <a:ext cx="7790815" cy="306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</a:pPr>
            <a:r>
              <a:rPr sz="2050" spc="-105" dirty="0">
                <a:latin typeface="Tahoma"/>
                <a:cs typeface="Tahoma"/>
              </a:rPr>
              <a:t>I’m </a:t>
            </a:r>
            <a:r>
              <a:rPr sz="2050" spc="-65" dirty="0">
                <a:latin typeface="Tahoma"/>
                <a:cs typeface="Tahoma"/>
              </a:rPr>
              <a:t>at </a:t>
            </a:r>
            <a:r>
              <a:rPr sz="2050" spc="-140" dirty="0">
                <a:latin typeface="Tahoma"/>
                <a:cs typeface="Tahoma"/>
              </a:rPr>
              <a:t>work, </a:t>
            </a:r>
            <a:r>
              <a:rPr sz="2050" spc="-135" dirty="0">
                <a:latin typeface="Tahoma"/>
                <a:cs typeface="Tahoma"/>
              </a:rPr>
              <a:t>neighbor </a:t>
            </a:r>
            <a:r>
              <a:rPr sz="2050" spc="-100" dirty="0">
                <a:latin typeface="Tahoma"/>
                <a:cs typeface="Tahoma"/>
              </a:rPr>
              <a:t>John </a:t>
            </a:r>
            <a:r>
              <a:rPr sz="2050" spc="-85" dirty="0">
                <a:latin typeface="Tahoma"/>
                <a:cs typeface="Tahoma"/>
              </a:rPr>
              <a:t>calls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65" dirty="0">
                <a:latin typeface="Tahoma"/>
                <a:cs typeface="Tahoma"/>
              </a:rPr>
              <a:t>say </a:t>
            </a:r>
            <a:r>
              <a:rPr sz="2050" spc="-160" dirty="0">
                <a:latin typeface="Tahoma"/>
                <a:cs typeface="Tahoma"/>
              </a:rPr>
              <a:t>my </a:t>
            </a:r>
            <a:r>
              <a:rPr sz="2050" spc="-125" dirty="0">
                <a:latin typeface="Tahoma"/>
                <a:cs typeface="Tahoma"/>
              </a:rPr>
              <a:t>alarm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05" dirty="0">
                <a:latin typeface="Tahoma"/>
                <a:cs typeface="Tahoma"/>
              </a:rPr>
              <a:t>ringing, </a:t>
            </a:r>
            <a:r>
              <a:rPr sz="2050" spc="-90" dirty="0">
                <a:latin typeface="Tahoma"/>
                <a:cs typeface="Tahoma"/>
              </a:rPr>
              <a:t>but </a:t>
            </a:r>
            <a:r>
              <a:rPr sz="2050" spc="-135" dirty="0">
                <a:latin typeface="Tahoma"/>
                <a:cs typeface="Tahoma"/>
              </a:rPr>
              <a:t>neighbor  </a:t>
            </a:r>
            <a:r>
              <a:rPr sz="2050" spc="-75" dirty="0">
                <a:latin typeface="Tahoma"/>
                <a:cs typeface="Tahoma"/>
              </a:rPr>
              <a:t>Mary </a:t>
            </a:r>
            <a:r>
              <a:rPr sz="2050" spc="-95" dirty="0">
                <a:latin typeface="Tahoma"/>
                <a:cs typeface="Tahoma"/>
              </a:rPr>
              <a:t>doesn’t </a:t>
            </a:r>
            <a:r>
              <a:rPr sz="2050" spc="-65" dirty="0">
                <a:latin typeface="Tahoma"/>
                <a:cs typeface="Tahoma"/>
              </a:rPr>
              <a:t>call. </a:t>
            </a:r>
            <a:r>
              <a:rPr sz="2050" spc="-130" dirty="0">
                <a:latin typeface="Tahoma"/>
                <a:cs typeface="Tahoma"/>
              </a:rPr>
              <a:t>Sometimes </a:t>
            </a:r>
            <a:r>
              <a:rPr sz="2050" spc="-25" dirty="0">
                <a:latin typeface="Tahoma"/>
                <a:cs typeface="Tahoma"/>
              </a:rPr>
              <a:t>it’s </a:t>
            </a:r>
            <a:r>
              <a:rPr sz="2050" spc="-125" dirty="0">
                <a:latin typeface="Tahoma"/>
                <a:cs typeface="Tahoma"/>
              </a:rPr>
              <a:t>set </a:t>
            </a:r>
            <a:r>
              <a:rPr sz="2050" spc="-105" dirty="0">
                <a:latin typeface="Tahoma"/>
                <a:cs typeface="Tahoma"/>
              </a:rPr>
              <a:t>off </a:t>
            </a:r>
            <a:r>
              <a:rPr sz="2050" spc="-160" dirty="0">
                <a:latin typeface="Tahoma"/>
                <a:cs typeface="Tahoma"/>
              </a:rPr>
              <a:t>by </a:t>
            </a:r>
            <a:r>
              <a:rPr sz="2050" spc="-125" dirty="0">
                <a:latin typeface="Tahoma"/>
                <a:cs typeface="Tahoma"/>
              </a:rPr>
              <a:t>minor </a:t>
            </a:r>
            <a:r>
              <a:rPr sz="2050" spc="-140" dirty="0">
                <a:latin typeface="Tahoma"/>
                <a:cs typeface="Tahoma"/>
              </a:rPr>
              <a:t>earthquakes. </a:t>
            </a:r>
            <a:r>
              <a:rPr sz="2050" spc="-204" dirty="0">
                <a:latin typeface="Tahoma"/>
                <a:cs typeface="Tahoma"/>
              </a:rPr>
              <a:t>Is </a:t>
            </a:r>
            <a:r>
              <a:rPr sz="2050" spc="-135" dirty="0">
                <a:latin typeface="Tahoma"/>
                <a:cs typeface="Tahoma"/>
              </a:rPr>
              <a:t>there </a:t>
            </a:r>
            <a:r>
              <a:rPr sz="2050" spc="-145" dirty="0">
                <a:latin typeface="Tahoma"/>
                <a:cs typeface="Tahoma"/>
              </a:rPr>
              <a:t>a  </a:t>
            </a:r>
            <a:r>
              <a:rPr sz="2050" spc="-110" dirty="0">
                <a:latin typeface="Tahoma"/>
                <a:cs typeface="Tahoma"/>
              </a:rPr>
              <a:t>burglar?</a:t>
            </a:r>
            <a:endParaRPr sz="205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50" spc="-114" dirty="0">
                <a:latin typeface="Tahoma"/>
                <a:cs typeface="Tahoma"/>
              </a:rPr>
              <a:t>Variables:  </a:t>
            </a:r>
            <a:r>
              <a:rPr sz="2050" i="1" spc="95" dirty="0">
                <a:solidFill>
                  <a:srgbClr val="990099"/>
                </a:solidFill>
                <a:latin typeface="Arial"/>
                <a:cs typeface="Arial"/>
              </a:rPr>
              <a:t>Burglar</a:t>
            </a:r>
            <a:r>
              <a:rPr sz="2050" spc="95" dirty="0">
                <a:latin typeface="Tahoma"/>
                <a:cs typeface="Tahoma"/>
              </a:rPr>
              <a:t>,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Earthquake</a:t>
            </a:r>
            <a:r>
              <a:rPr sz="2050" spc="20" dirty="0">
                <a:latin typeface="Tahoma"/>
                <a:cs typeface="Tahoma"/>
              </a:rPr>
              <a:t>, </a:t>
            </a:r>
            <a:r>
              <a:rPr sz="2050" i="1" spc="80" dirty="0">
                <a:solidFill>
                  <a:srgbClr val="990099"/>
                </a:solidFill>
                <a:latin typeface="Arial"/>
                <a:cs typeface="Arial"/>
              </a:rPr>
              <a:t>Alarm</a:t>
            </a:r>
            <a:r>
              <a:rPr sz="2050" spc="80" dirty="0">
                <a:latin typeface="Tahoma"/>
                <a:cs typeface="Tahoma"/>
              </a:rPr>
              <a:t>, </a:t>
            </a:r>
            <a:r>
              <a:rPr sz="2050" i="1" spc="40" dirty="0">
                <a:solidFill>
                  <a:srgbClr val="990099"/>
                </a:solidFill>
                <a:latin typeface="Arial"/>
                <a:cs typeface="Arial"/>
              </a:rPr>
              <a:t>JohnCalls</a:t>
            </a:r>
            <a:r>
              <a:rPr sz="2050" spc="40" dirty="0">
                <a:latin typeface="Tahoma"/>
                <a:cs typeface="Tahoma"/>
              </a:rPr>
              <a:t>,</a:t>
            </a:r>
            <a:r>
              <a:rPr sz="2050" spc="-420" dirty="0"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MaryCalls</a:t>
            </a:r>
            <a:endParaRPr sz="2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2050" spc="-125" dirty="0">
                <a:latin typeface="Tahoma"/>
                <a:cs typeface="Tahoma"/>
              </a:rPr>
              <a:t>Network </a:t>
            </a:r>
            <a:r>
              <a:rPr sz="2050" spc="-105" dirty="0">
                <a:latin typeface="Tahoma"/>
                <a:cs typeface="Tahoma"/>
              </a:rPr>
              <a:t>topology </a:t>
            </a:r>
            <a:r>
              <a:rPr sz="2050" spc="-110" dirty="0">
                <a:latin typeface="Tahoma"/>
                <a:cs typeface="Tahoma"/>
              </a:rPr>
              <a:t>reflects </a:t>
            </a:r>
            <a:r>
              <a:rPr sz="2050" spc="-50" dirty="0">
                <a:latin typeface="Tahoma"/>
                <a:cs typeface="Tahoma"/>
              </a:rPr>
              <a:t>“causal”</a:t>
            </a:r>
            <a:r>
              <a:rPr sz="2050" spc="3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knowledge:</a:t>
            </a:r>
            <a:endParaRPr sz="2050">
              <a:latin typeface="Tahoma"/>
              <a:cs typeface="Tahoma"/>
            </a:endParaRPr>
          </a:p>
          <a:p>
            <a:pPr marL="583565" indent="-205104">
              <a:lnSpc>
                <a:spcPct val="100000"/>
              </a:lnSpc>
              <a:spcBef>
                <a:spcPts val="20"/>
              </a:spcBef>
              <a:buChar char="–"/>
              <a:tabLst>
                <a:tab pos="584200" algn="l"/>
              </a:tabLst>
            </a:pPr>
            <a:r>
              <a:rPr sz="2050" spc="60" dirty="0">
                <a:latin typeface="Tahoma"/>
                <a:cs typeface="Tahoma"/>
              </a:rPr>
              <a:t>A </a:t>
            </a:r>
            <a:r>
              <a:rPr sz="2050" spc="-120" dirty="0">
                <a:latin typeface="Tahoma"/>
                <a:cs typeface="Tahoma"/>
              </a:rPr>
              <a:t>burglar </a:t>
            </a:r>
            <a:r>
              <a:rPr sz="2050" spc="-125" dirty="0">
                <a:latin typeface="Tahoma"/>
                <a:cs typeface="Tahoma"/>
              </a:rPr>
              <a:t>can set the alarm 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off</a:t>
            </a:r>
            <a:endParaRPr sz="2050">
              <a:latin typeface="Tahoma"/>
              <a:cs typeface="Tahoma"/>
            </a:endParaRPr>
          </a:p>
          <a:p>
            <a:pPr marL="583565" indent="-205104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45" dirty="0">
                <a:latin typeface="Tahoma"/>
                <a:cs typeface="Tahoma"/>
              </a:rPr>
              <a:t>An </a:t>
            </a:r>
            <a:r>
              <a:rPr sz="2050" spc="-145" dirty="0">
                <a:latin typeface="Tahoma"/>
                <a:cs typeface="Tahoma"/>
              </a:rPr>
              <a:t>earthquake </a:t>
            </a:r>
            <a:r>
              <a:rPr sz="2050" spc="-125" dirty="0">
                <a:latin typeface="Tahoma"/>
                <a:cs typeface="Tahoma"/>
              </a:rPr>
              <a:t>can set the alarm 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off</a:t>
            </a:r>
            <a:endParaRPr sz="2050">
              <a:latin typeface="Tahoma"/>
              <a:cs typeface="Tahoma"/>
            </a:endParaRPr>
          </a:p>
          <a:p>
            <a:pPr marL="583565" indent="-205104">
              <a:lnSpc>
                <a:spcPct val="100000"/>
              </a:lnSpc>
              <a:spcBef>
                <a:spcPts val="20"/>
              </a:spcBef>
              <a:buChar char="–"/>
              <a:tabLst>
                <a:tab pos="584200" algn="l"/>
              </a:tabLst>
            </a:pPr>
            <a:r>
              <a:rPr sz="2050" spc="-85" dirty="0">
                <a:latin typeface="Tahoma"/>
                <a:cs typeface="Tahoma"/>
              </a:rPr>
              <a:t>The </a:t>
            </a:r>
            <a:r>
              <a:rPr sz="2050" spc="-125" dirty="0">
                <a:latin typeface="Tahoma"/>
                <a:cs typeface="Tahoma"/>
              </a:rPr>
              <a:t>alarm can </a:t>
            </a:r>
            <a:r>
              <a:rPr sz="2050" spc="-155" dirty="0">
                <a:latin typeface="Tahoma"/>
                <a:cs typeface="Tahoma"/>
              </a:rPr>
              <a:t>cause </a:t>
            </a:r>
            <a:r>
              <a:rPr sz="2050" spc="-75" dirty="0">
                <a:latin typeface="Tahoma"/>
                <a:cs typeface="Tahoma"/>
              </a:rPr>
              <a:t>Mary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call</a:t>
            </a:r>
            <a:endParaRPr sz="2050">
              <a:latin typeface="Tahoma"/>
              <a:cs typeface="Tahoma"/>
            </a:endParaRPr>
          </a:p>
          <a:p>
            <a:pPr marL="583565" indent="-205104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85" dirty="0">
                <a:latin typeface="Tahoma"/>
                <a:cs typeface="Tahoma"/>
              </a:rPr>
              <a:t>The </a:t>
            </a:r>
            <a:r>
              <a:rPr sz="2050" spc="-125" dirty="0">
                <a:latin typeface="Tahoma"/>
                <a:cs typeface="Tahoma"/>
              </a:rPr>
              <a:t>alarm can </a:t>
            </a:r>
            <a:r>
              <a:rPr sz="2050" spc="-155" dirty="0">
                <a:latin typeface="Tahoma"/>
                <a:cs typeface="Tahoma"/>
              </a:rPr>
              <a:t>cause </a:t>
            </a:r>
            <a:r>
              <a:rPr sz="2050" spc="-100" dirty="0">
                <a:latin typeface="Tahoma"/>
                <a:cs typeface="Tahoma"/>
              </a:rPr>
              <a:t>John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call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Example</a:t>
            </a:r>
            <a:r>
              <a:rPr spc="330" dirty="0"/>
              <a:t> </a:t>
            </a:r>
            <a:r>
              <a:rPr spc="185" dirty="0"/>
              <a:t>contd.</a:t>
            </a:r>
          </a:p>
        </p:txBody>
      </p:sp>
      <p:sp>
        <p:nvSpPr>
          <p:cNvPr id="3" name="object 3"/>
          <p:cNvSpPr/>
          <p:nvPr/>
        </p:nvSpPr>
        <p:spPr>
          <a:xfrm>
            <a:off x="2338827" y="1567219"/>
            <a:ext cx="4936562" cy="391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7208" y="1588084"/>
            <a:ext cx="502920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dirty="0">
                <a:latin typeface="Times New Roman"/>
                <a:cs typeface="Times New Roman"/>
              </a:rPr>
              <a:t>P(B)</a:t>
            </a:r>
            <a:endParaRPr sz="18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875"/>
              </a:spcBef>
            </a:pPr>
            <a:r>
              <a:rPr sz="2000" spc="5" dirty="0">
                <a:latin typeface="Times New Roman"/>
                <a:cs typeface="Times New Roman"/>
              </a:rPr>
              <a:t>.001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4873" y="1573053"/>
            <a:ext cx="873760" cy="736600"/>
          </a:xfrm>
          <a:custGeom>
            <a:avLst/>
            <a:gdLst/>
            <a:ahLst/>
            <a:cxnLst/>
            <a:rect l="l" t="t" r="r" b="b"/>
            <a:pathLst>
              <a:path w="873759" h="736600">
                <a:moveTo>
                  <a:pt x="873191" y="736149"/>
                </a:moveTo>
                <a:lnTo>
                  <a:pt x="873191" y="0"/>
                </a:lnTo>
                <a:lnTo>
                  <a:pt x="0" y="0"/>
                </a:lnTo>
                <a:lnTo>
                  <a:pt x="0" y="736149"/>
                </a:lnTo>
                <a:lnTo>
                  <a:pt x="873191" y="736149"/>
                </a:lnTo>
                <a:close/>
              </a:path>
            </a:pathLst>
          </a:custGeom>
          <a:ln w="15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4887" y="1924870"/>
            <a:ext cx="872490" cy="15875"/>
          </a:xfrm>
          <a:custGeom>
            <a:avLst/>
            <a:gdLst/>
            <a:ahLst/>
            <a:cxnLst/>
            <a:rect l="l" t="t" r="r" b="b"/>
            <a:pathLst>
              <a:path w="872490" h="15875">
                <a:moveTo>
                  <a:pt x="871956" y="15350"/>
                </a:moveTo>
                <a:lnTo>
                  <a:pt x="871956" y="0"/>
                </a:lnTo>
                <a:lnTo>
                  <a:pt x="0" y="0"/>
                </a:lnTo>
                <a:lnTo>
                  <a:pt x="0" y="15350"/>
                </a:lnTo>
                <a:lnTo>
                  <a:pt x="871956" y="1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4887" y="1911167"/>
            <a:ext cx="872490" cy="15875"/>
          </a:xfrm>
          <a:custGeom>
            <a:avLst/>
            <a:gdLst/>
            <a:ahLst/>
            <a:cxnLst/>
            <a:rect l="l" t="t" r="r" b="b"/>
            <a:pathLst>
              <a:path w="872490" h="15875">
                <a:moveTo>
                  <a:pt x="871956" y="15350"/>
                </a:moveTo>
                <a:lnTo>
                  <a:pt x="871956" y="0"/>
                </a:lnTo>
                <a:lnTo>
                  <a:pt x="0" y="0"/>
                </a:lnTo>
                <a:lnTo>
                  <a:pt x="0" y="15350"/>
                </a:lnTo>
                <a:lnTo>
                  <a:pt x="871956" y="15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15899" y="1970379"/>
            <a:ext cx="47244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.002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9" name="object 9"/>
          <p:cNvSpPr txBox="1"/>
          <p:nvPr/>
        </p:nvSpPr>
        <p:spPr>
          <a:xfrm>
            <a:off x="7192784" y="1573682"/>
            <a:ext cx="48450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dirty="0">
                <a:latin typeface="Times New Roman"/>
                <a:cs typeface="Times New Roman"/>
              </a:rPr>
              <a:t>P(E)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0837" y="3164916"/>
            <a:ext cx="69913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Arial"/>
                <a:cs typeface="Arial"/>
              </a:rPr>
              <a:t>Alarm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0753" y="1858555"/>
            <a:ext cx="134429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Arial"/>
                <a:cs typeface="Arial"/>
              </a:rPr>
              <a:t>Earthquake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2525" y="4957368"/>
            <a:ext cx="117157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latin typeface="Arial"/>
                <a:cs typeface="Arial"/>
              </a:rPr>
              <a:t>MaryCalls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9933" y="4939487"/>
            <a:ext cx="115760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JohnCalls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1810" y="1836864"/>
            <a:ext cx="98615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Burglary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330421" y="2670322"/>
          <a:ext cx="2098241" cy="1500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120"/>
                <a:gridCol w="520000"/>
                <a:gridCol w="1049121"/>
              </a:tblGrid>
              <a:tr h="319722">
                <a:tc>
                  <a:txBody>
                    <a:bodyPr/>
                    <a:lstStyle/>
                    <a:p>
                      <a:pPr marR="2540" algn="ctr">
                        <a:lnSpc>
                          <a:spcPts val="2195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T w="15350">
                      <a:solidFill>
                        <a:srgbClr val="000000"/>
                      </a:solidFill>
                      <a:prstDash val="solid"/>
                    </a:lnT>
                    <a:lnB w="309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195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5350">
                      <a:solidFill>
                        <a:srgbClr val="000000"/>
                      </a:solidFill>
                      <a:prstDash val="solid"/>
                    </a:lnR>
                    <a:lnT w="15350">
                      <a:solidFill>
                        <a:srgbClr val="000000"/>
                      </a:solidFill>
                      <a:prstDash val="solid"/>
                    </a:lnT>
                    <a:lnB w="309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95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P(A|B,E)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15350">
                      <a:solidFill>
                        <a:srgbClr val="000000"/>
                      </a:solidFill>
                      <a:prstDash val="solid"/>
                    </a:lnT>
                    <a:lnB w="3094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95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T w="3094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5350">
                      <a:solidFill>
                        <a:srgbClr val="000000"/>
                      </a:solidFill>
                      <a:prstDash val="solid"/>
                    </a:lnR>
                    <a:lnT w="3094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.95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3094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6085">
                <a:tc>
                  <a:txBody>
                    <a:bodyPr/>
                    <a:lstStyle/>
                    <a:p>
                      <a:pPr marR="4445" algn="ctr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5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.94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6083">
                <a:tc>
                  <a:txBody>
                    <a:bodyPr/>
                    <a:lstStyle/>
                    <a:p>
                      <a:pPr marR="18415" algn="ctr">
                        <a:lnSpc>
                          <a:spcPts val="20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0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5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202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.29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7727">
                <a:tc>
                  <a:txBody>
                    <a:bodyPr/>
                    <a:lstStyle/>
                    <a:p>
                      <a:pPr marR="18415" algn="ctr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B w="15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5350">
                      <a:solidFill>
                        <a:srgbClr val="000000"/>
                      </a:solidFill>
                      <a:prstDash val="solid"/>
                    </a:lnR>
                    <a:lnB w="15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210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.001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B w="15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903492" y="4561634"/>
          <a:ext cx="1294218" cy="960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760"/>
                <a:gridCol w="851458"/>
              </a:tblGrid>
              <a:tr h="318926">
                <a:tc>
                  <a:txBody>
                    <a:bodyPr/>
                    <a:lstStyle/>
                    <a:p>
                      <a:pPr marL="139700">
                        <a:lnSpc>
                          <a:spcPts val="2160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15350">
                      <a:solidFill>
                        <a:srgbClr val="000000"/>
                      </a:solidFill>
                      <a:prstDash val="solid"/>
                    </a:lnT>
                    <a:lnB w="309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160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P(J|A)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15350">
                      <a:solidFill>
                        <a:srgbClr val="000000"/>
                      </a:solidFill>
                      <a:prstDash val="solid"/>
                    </a:lnT>
                    <a:lnB w="3095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1572">
                <a:tc>
                  <a:txBody>
                    <a:bodyPr/>
                    <a:lstStyle/>
                    <a:p>
                      <a:pPr marL="139700" marR="123189">
                        <a:lnSpc>
                          <a:spcPts val="201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30959">
                      <a:solidFill>
                        <a:srgbClr val="000000"/>
                      </a:solidFill>
                      <a:prstDash val="solid"/>
                    </a:lnT>
                    <a:lnB w="15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205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ts val="22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.05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30959">
                      <a:solidFill>
                        <a:srgbClr val="000000"/>
                      </a:solidFill>
                      <a:prstDash val="solid"/>
                    </a:lnT>
                    <a:lnB w="15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414559" y="4593409"/>
          <a:ext cx="1294218" cy="960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760"/>
                <a:gridCol w="851458"/>
              </a:tblGrid>
              <a:tr h="318932">
                <a:tc>
                  <a:txBody>
                    <a:bodyPr/>
                    <a:lstStyle/>
                    <a:p>
                      <a:pPr marL="146050">
                        <a:lnSpc>
                          <a:spcPts val="2195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15350">
                      <a:solidFill>
                        <a:srgbClr val="000000"/>
                      </a:solidFill>
                      <a:prstDash val="solid"/>
                    </a:lnT>
                    <a:lnB w="309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195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P(M|A)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15350">
                      <a:solidFill>
                        <a:srgbClr val="000000"/>
                      </a:solidFill>
                      <a:prstDash val="solid"/>
                    </a:lnT>
                    <a:lnB w="3094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1565">
                <a:tc>
                  <a:txBody>
                    <a:bodyPr/>
                    <a:lstStyle/>
                    <a:p>
                      <a:pPr marL="146050" marR="116839">
                        <a:lnSpc>
                          <a:spcPts val="201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30946">
                      <a:solidFill>
                        <a:srgbClr val="000000"/>
                      </a:solidFill>
                      <a:prstDash val="solid"/>
                    </a:lnT>
                    <a:lnB w="15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2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1615">
                        <a:lnSpc>
                          <a:spcPts val="22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350">
                      <a:solidFill>
                        <a:srgbClr val="000000"/>
                      </a:solidFill>
                      <a:prstDash val="solid"/>
                    </a:lnL>
                    <a:lnR w="15350">
                      <a:solidFill>
                        <a:srgbClr val="000000"/>
                      </a:solidFill>
                      <a:prstDash val="solid"/>
                    </a:lnR>
                    <a:lnT w="30946">
                      <a:solidFill>
                        <a:srgbClr val="000000"/>
                      </a:solidFill>
                      <a:prstDash val="solid"/>
                    </a:lnT>
                    <a:lnB w="15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ts val="2405"/>
              </a:lnSpc>
            </a:pPr>
            <a:r>
              <a:rPr spc="195" dirty="0"/>
              <a:t>Compactness</a:t>
            </a:r>
          </a:p>
        </p:txBody>
      </p:sp>
      <p:sp>
        <p:nvSpPr>
          <p:cNvPr id="3" name="object 3"/>
          <p:cNvSpPr/>
          <p:nvPr/>
        </p:nvSpPr>
        <p:spPr>
          <a:xfrm>
            <a:off x="7785703" y="1673104"/>
            <a:ext cx="1352377" cy="135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3473" y="1704149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8875330" y="1704162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3443" y="2696006"/>
            <a:ext cx="14541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9439" y="2200084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5422" y="2696006"/>
            <a:ext cx="2247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A</a:t>
            </a:r>
            <a:r>
              <a:rPr spc="-229" dirty="0"/>
              <a:t> </a:t>
            </a:r>
            <a:r>
              <a:rPr spc="75" dirty="0"/>
              <a:t>CPT</a:t>
            </a:r>
            <a:r>
              <a:rPr spc="-215" dirty="0"/>
              <a:t> </a:t>
            </a:r>
            <a:r>
              <a:rPr spc="-114" dirty="0"/>
              <a:t>for</a:t>
            </a:r>
            <a:r>
              <a:rPr spc="-210" dirty="0"/>
              <a:t> </a:t>
            </a:r>
            <a:r>
              <a:rPr spc="-95" dirty="0"/>
              <a:t>Boolean</a:t>
            </a:r>
            <a:r>
              <a:rPr spc="-229" dirty="0"/>
              <a:t> </a:t>
            </a:r>
            <a:r>
              <a:rPr i="1" spc="18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277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i="1" spc="67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95" dirty="0"/>
              <a:t>with</a:t>
            </a:r>
            <a:r>
              <a:rPr sz="2050" spc="-215" dirty="0"/>
              <a:t>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sz="2050" i="1" spc="-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95" dirty="0"/>
              <a:t>Boolean</a:t>
            </a:r>
            <a:r>
              <a:rPr sz="2050" spc="-229" dirty="0"/>
              <a:t> </a:t>
            </a:r>
            <a:r>
              <a:rPr sz="2050" spc="-135" dirty="0"/>
              <a:t>parents</a:t>
            </a:r>
            <a:r>
              <a:rPr sz="2050" spc="-215" dirty="0"/>
              <a:t> </a:t>
            </a:r>
            <a:r>
              <a:rPr sz="2050" spc="-160" dirty="0"/>
              <a:t>has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80" dirty="0">
                <a:solidFill>
                  <a:srgbClr val="990099"/>
                </a:solidFill>
              </a:rPr>
              <a:t>2</a:t>
            </a:r>
            <a:r>
              <a:rPr sz="2100" i="1" spc="-120" baseline="29761" dirty="0">
                <a:solidFill>
                  <a:srgbClr val="990099"/>
                </a:solidFill>
                <a:latin typeface="Trebuchet MS"/>
                <a:cs typeface="Trebuchet MS"/>
              </a:rPr>
              <a:t>k  </a:t>
            </a:r>
            <a:r>
              <a:rPr sz="2050" spc="-165" dirty="0"/>
              <a:t>rows </a:t>
            </a:r>
            <a:r>
              <a:rPr sz="2050" spc="-114" dirty="0"/>
              <a:t>for </a:t>
            </a:r>
            <a:r>
              <a:rPr sz="2050" spc="-125" dirty="0"/>
              <a:t>the </a:t>
            </a:r>
            <a:r>
              <a:rPr sz="2050" spc="-110" dirty="0"/>
              <a:t>combinations </a:t>
            </a:r>
            <a:r>
              <a:rPr sz="2050" spc="-105" dirty="0"/>
              <a:t>of </a:t>
            </a:r>
            <a:r>
              <a:rPr sz="2050" spc="-130" dirty="0"/>
              <a:t>parent </a:t>
            </a:r>
            <a:r>
              <a:rPr sz="2050" spc="185" dirty="0"/>
              <a:t> </a:t>
            </a:r>
            <a:r>
              <a:rPr sz="2050" spc="-145" dirty="0"/>
              <a:t>values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95" dirty="0"/>
              <a:t>Each </a:t>
            </a:r>
            <a:r>
              <a:rPr spc="-160" dirty="0"/>
              <a:t>row </a:t>
            </a:r>
            <a:r>
              <a:rPr spc="-135" dirty="0"/>
              <a:t>requires </a:t>
            </a:r>
            <a:r>
              <a:rPr spc="-170" dirty="0"/>
              <a:t>one </a:t>
            </a:r>
            <a:r>
              <a:rPr spc="-145" dirty="0"/>
              <a:t>number </a:t>
            </a:r>
            <a:r>
              <a:rPr i="1" spc="-130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pc="-114" dirty="0"/>
              <a:t>for </a:t>
            </a:r>
            <a:r>
              <a:rPr i="1" spc="18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277" baseline="-11904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i="1" spc="1087" baseline="-11904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050" spc="-5" dirty="0">
                <a:solidFill>
                  <a:srgbClr val="990099"/>
                </a:solidFill>
              </a:rPr>
              <a:t>= 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true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0" dirty="0"/>
              <a:t>(the </a:t>
            </a:r>
            <a:r>
              <a:rPr spc="-145" dirty="0"/>
              <a:t>number </a:t>
            </a:r>
            <a:r>
              <a:rPr spc="-114" dirty="0"/>
              <a:t>for </a:t>
            </a:r>
            <a:r>
              <a:rPr i="1" spc="18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100" i="1" spc="270" baseline="-11904" dirty="0">
                <a:solidFill>
                  <a:srgbClr val="990099"/>
                </a:solidFill>
                <a:latin typeface="Trebuchet MS"/>
                <a:cs typeface="Trebuchet MS"/>
              </a:rPr>
              <a:t>i </a:t>
            </a:r>
            <a:r>
              <a:rPr sz="2050" spc="-5" dirty="0">
                <a:solidFill>
                  <a:srgbClr val="990099"/>
                </a:solidFill>
              </a:rPr>
              <a:t>= </a:t>
            </a:r>
            <a:r>
              <a:rPr sz="2050" i="1" spc="90" dirty="0">
                <a:solidFill>
                  <a:srgbClr val="990099"/>
                </a:solidFill>
                <a:latin typeface="Arial"/>
                <a:cs typeface="Arial"/>
              </a:rPr>
              <a:t>false </a:t>
            </a:r>
            <a:r>
              <a:rPr sz="2050" spc="-95" dirty="0"/>
              <a:t>is </a:t>
            </a:r>
            <a:r>
              <a:rPr sz="2050" spc="-90" dirty="0"/>
              <a:t>just </a:t>
            </a:r>
            <a:r>
              <a:rPr sz="2050" spc="-175" dirty="0">
                <a:solidFill>
                  <a:srgbClr val="990099"/>
                </a:solidFill>
              </a:rPr>
              <a:t>1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205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-80" dirty="0"/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45" dirty="0"/>
              <a:t>If </a:t>
            </a:r>
            <a:r>
              <a:rPr spc="-150" dirty="0"/>
              <a:t>each </a:t>
            </a:r>
            <a:r>
              <a:rPr spc="-120" dirty="0"/>
              <a:t>variable </a:t>
            </a:r>
            <a:r>
              <a:rPr spc="-160" dirty="0"/>
              <a:t>has </a:t>
            </a:r>
            <a:r>
              <a:rPr spc="-145" dirty="0"/>
              <a:t>no </a:t>
            </a:r>
            <a:r>
              <a:rPr spc="-170" dirty="0"/>
              <a:t>more </a:t>
            </a:r>
            <a:r>
              <a:rPr spc="-114" dirty="0"/>
              <a:t>than </a:t>
            </a:r>
            <a:r>
              <a:rPr i="1" spc="25" dirty="0">
                <a:solidFill>
                  <a:srgbClr val="990099"/>
                </a:solidFill>
                <a:latin typeface="Arial"/>
                <a:cs typeface="Arial"/>
              </a:rPr>
              <a:t>k </a:t>
            </a:r>
            <a:r>
              <a:rPr i="1" spc="5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pc="-130" dirty="0"/>
              <a:t>parents,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5" dirty="0"/>
              <a:t>the complete </a:t>
            </a:r>
            <a:r>
              <a:rPr spc="-145" dirty="0"/>
              <a:t>network </a:t>
            </a:r>
            <a:r>
              <a:rPr spc="-135" dirty="0"/>
              <a:t>requires </a:t>
            </a:r>
            <a:r>
              <a:rPr i="1" spc="5" dirty="0">
                <a:solidFill>
                  <a:srgbClr val="990099"/>
                </a:solidFill>
                <a:latin typeface="Arial"/>
                <a:cs typeface="Arial"/>
              </a:rPr>
              <a:t>O</a:t>
            </a:r>
            <a:r>
              <a:rPr spc="5" dirty="0">
                <a:solidFill>
                  <a:srgbClr val="990099"/>
                </a:solidFill>
              </a:rPr>
              <a:t>(</a:t>
            </a:r>
            <a:r>
              <a:rPr i="1" spc="5" dirty="0">
                <a:solidFill>
                  <a:srgbClr val="990099"/>
                </a:solidFill>
                <a:latin typeface="Arial"/>
                <a:cs typeface="Arial"/>
              </a:rPr>
              <a:t>n </a:t>
            </a:r>
            <a:r>
              <a:rPr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pc="-2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pc="-30" dirty="0">
                <a:solidFill>
                  <a:srgbClr val="990099"/>
                </a:solidFill>
              </a:rPr>
              <a:t>2</a:t>
            </a:r>
            <a:r>
              <a:rPr sz="2100" i="1" spc="-44" baseline="29761" dirty="0">
                <a:solidFill>
                  <a:srgbClr val="990099"/>
                </a:solidFill>
                <a:latin typeface="Trebuchet MS"/>
                <a:cs typeface="Trebuchet MS"/>
              </a:rPr>
              <a:t>k</a:t>
            </a:r>
            <a:r>
              <a:rPr sz="2050" spc="-30" dirty="0">
                <a:solidFill>
                  <a:srgbClr val="990099"/>
                </a:solidFill>
              </a:rPr>
              <a:t>)</a:t>
            </a:r>
            <a:r>
              <a:rPr sz="2050" spc="430" dirty="0">
                <a:solidFill>
                  <a:srgbClr val="990099"/>
                </a:solidFill>
              </a:rPr>
              <a:t> </a:t>
            </a:r>
            <a:r>
              <a:rPr sz="2050" spc="-150" dirty="0"/>
              <a:t>numbers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40" dirty="0"/>
              <a:t>I.e., </a:t>
            </a:r>
            <a:r>
              <a:rPr spc="-165" dirty="0"/>
              <a:t>grows </a:t>
            </a:r>
            <a:r>
              <a:rPr spc="-105" dirty="0"/>
              <a:t>linearly </a:t>
            </a:r>
            <a:r>
              <a:rPr spc="-95" dirty="0"/>
              <a:t>with </a:t>
            </a:r>
            <a:r>
              <a:rPr i="1" spc="-10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pc="-10" dirty="0"/>
              <a:t>, </a:t>
            </a:r>
            <a:r>
              <a:rPr spc="-135" dirty="0"/>
              <a:t>vs. </a:t>
            </a:r>
            <a:r>
              <a:rPr i="1" spc="-30" dirty="0">
                <a:solidFill>
                  <a:srgbClr val="990099"/>
                </a:solidFill>
                <a:latin typeface="Arial"/>
                <a:cs typeface="Arial"/>
              </a:rPr>
              <a:t>O</a:t>
            </a:r>
            <a:r>
              <a:rPr spc="-30" dirty="0">
                <a:solidFill>
                  <a:srgbClr val="990099"/>
                </a:solidFill>
              </a:rPr>
              <a:t>(2</a:t>
            </a:r>
            <a:r>
              <a:rPr sz="2100" i="1" spc="-44" baseline="29761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r>
              <a:rPr sz="2050" spc="-30" dirty="0">
                <a:solidFill>
                  <a:srgbClr val="990099"/>
                </a:solidFill>
              </a:rPr>
              <a:t>) </a:t>
            </a:r>
            <a:r>
              <a:rPr sz="2050" spc="-114" dirty="0"/>
              <a:t>for </a:t>
            </a:r>
            <a:r>
              <a:rPr sz="2050" spc="-125" dirty="0"/>
              <a:t>the </a:t>
            </a:r>
            <a:r>
              <a:rPr sz="2050" spc="-65" dirty="0"/>
              <a:t>full </a:t>
            </a:r>
            <a:r>
              <a:rPr sz="2050" spc="-70" dirty="0"/>
              <a:t>joint  </a:t>
            </a:r>
            <a:r>
              <a:rPr sz="2050" spc="-15" dirty="0"/>
              <a:t> </a:t>
            </a:r>
            <a:r>
              <a:rPr sz="2050" spc="-85" dirty="0"/>
              <a:t>distribution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282" y="4400043"/>
            <a:ext cx="698817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5" dirty="0">
                <a:latin typeface="Tahoma"/>
                <a:cs typeface="Tahoma"/>
              </a:rPr>
              <a:t>For </a:t>
            </a:r>
            <a:r>
              <a:rPr sz="2050" spc="-120" dirty="0">
                <a:latin typeface="Tahoma"/>
                <a:cs typeface="Tahoma"/>
              </a:rPr>
              <a:t>burglary </a:t>
            </a:r>
            <a:r>
              <a:rPr sz="2050" spc="-110" dirty="0">
                <a:latin typeface="Tahoma"/>
                <a:cs typeface="Tahoma"/>
              </a:rPr>
              <a:t>net,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4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10 </a:t>
            </a:r>
            <a:r>
              <a:rPr sz="2050" spc="-150" dirty="0">
                <a:latin typeface="Tahoma"/>
                <a:cs typeface="Tahoma"/>
              </a:rPr>
              <a:t>numbers </a:t>
            </a:r>
            <a:r>
              <a:rPr sz="2050" spc="-110" dirty="0">
                <a:latin typeface="Tahoma"/>
                <a:cs typeface="Tahoma"/>
              </a:rPr>
              <a:t>(vs.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spc="-157" baseline="29761" dirty="0">
                <a:solidFill>
                  <a:srgbClr val="990099"/>
                </a:solidFill>
                <a:latin typeface="Tahoma"/>
                <a:cs typeface="Tahoma"/>
              </a:rPr>
              <a:t>5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− 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990099"/>
                </a:solidFill>
                <a:latin typeface="Tahoma"/>
                <a:cs typeface="Tahoma"/>
              </a:rPr>
              <a:t>31</a:t>
            </a:r>
            <a:r>
              <a:rPr sz="2050" spc="-13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84120">
              <a:lnSpc>
                <a:spcPts val="2410"/>
              </a:lnSpc>
            </a:pPr>
            <a:r>
              <a:rPr spc="240" dirty="0"/>
              <a:t>Global</a:t>
            </a:r>
            <a:r>
              <a:rPr spc="310" dirty="0"/>
              <a:t> </a:t>
            </a:r>
            <a:r>
              <a:rPr spc="14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7366603" y="1659388"/>
            <a:ext cx="1352384" cy="135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4387" y="1690433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8456231" y="1690446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4343" y="2682290"/>
            <a:ext cx="14541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339" y="2186368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6322" y="2682290"/>
            <a:ext cx="2247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7727" y="2344420"/>
            <a:ext cx="948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9310" algn="l"/>
              </a:tabLst>
            </a:pP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	</a:t>
            </a:r>
            <a:r>
              <a:rPr sz="1400" i="1" spc="70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291" y="2171446"/>
            <a:ext cx="2040255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31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50" spc="-55" dirty="0">
                <a:solidFill>
                  <a:srgbClr val="990099"/>
                </a:solidFill>
                <a:latin typeface="Arial"/>
                <a:cs typeface="Arial"/>
              </a:rPr>
              <a:t>Π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1390027"/>
            <a:ext cx="536321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Global </a:t>
            </a:r>
            <a:r>
              <a:rPr sz="2050" spc="-125" dirty="0">
                <a:latin typeface="Tahoma"/>
                <a:cs typeface="Tahoma"/>
              </a:rPr>
              <a:t>semantics </a:t>
            </a:r>
            <a:r>
              <a:rPr sz="2050" spc="-145" dirty="0">
                <a:latin typeface="Tahoma"/>
                <a:cs typeface="Tahoma"/>
              </a:rPr>
              <a:t>defines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full </a:t>
            </a:r>
            <a:r>
              <a:rPr sz="2050" spc="-70" dirty="0">
                <a:latin typeface="Tahoma"/>
                <a:cs typeface="Tahoma"/>
              </a:rPr>
              <a:t>joint </a:t>
            </a:r>
            <a:r>
              <a:rPr sz="2050" spc="-85" dirty="0">
                <a:latin typeface="Tahoma"/>
                <a:cs typeface="Tahoma"/>
              </a:rPr>
              <a:t>distribution  </a:t>
            </a:r>
            <a:r>
              <a:rPr sz="2050" spc="-160" dirty="0">
                <a:latin typeface="Tahoma"/>
                <a:cs typeface="Tahoma"/>
              </a:rPr>
              <a:t>as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05" dirty="0">
                <a:latin typeface="Tahoma"/>
                <a:cs typeface="Tahoma"/>
              </a:rPr>
              <a:t>product of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70" dirty="0">
                <a:latin typeface="Tahoma"/>
                <a:cs typeface="Tahoma"/>
              </a:rPr>
              <a:t>local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distributions:</a:t>
            </a:r>
            <a:endParaRPr sz="2050">
              <a:latin typeface="Tahoma"/>
              <a:cs typeface="Tahoma"/>
            </a:endParaRPr>
          </a:p>
          <a:p>
            <a:pPr marR="560070" algn="ctr">
              <a:lnSpc>
                <a:spcPct val="100000"/>
              </a:lnSpc>
              <a:spcBef>
                <a:spcPts val="1070"/>
              </a:spcBef>
            </a:pPr>
            <a:r>
              <a:rPr sz="1400" i="1" spc="70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2020" y="2368802"/>
            <a:ext cx="3752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i="1" spc="-229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9071" y="2344420"/>
            <a:ext cx="140779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3500" algn="l"/>
              </a:tabLst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spc="5" dirty="0">
                <a:solidFill>
                  <a:srgbClr val="990099"/>
                </a:solidFill>
                <a:latin typeface="Times New Roman"/>
                <a:cs typeface="Times New Roman"/>
              </a:rPr>
              <a:t> 	</a:t>
            </a: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8635" y="2222246"/>
            <a:ext cx="203898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x 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parents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-3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00" y="2732785"/>
            <a:ext cx="315595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25" dirty="0">
                <a:latin typeface="Tahoma"/>
                <a:cs typeface="Tahoma"/>
              </a:rPr>
              <a:t>e.g.,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spc="16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60" dirty="0">
                <a:solidFill>
                  <a:srgbClr val="990099"/>
                </a:solidFill>
                <a:latin typeface="Arial"/>
                <a:cs typeface="Arial"/>
              </a:rPr>
              <a:t>j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m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a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spc="-27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270" dirty="0">
                <a:solidFill>
                  <a:srgbClr val="990099"/>
                </a:solidFill>
                <a:latin typeface="Arial"/>
                <a:cs typeface="Arial"/>
              </a:rPr>
              <a:t>b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36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75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84120">
              <a:lnSpc>
                <a:spcPts val="2410"/>
              </a:lnSpc>
            </a:pPr>
            <a:r>
              <a:rPr spc="240" dirty="0"/>
              <a:t>Global</a:t>
            </a:r>
            <a:r>
              <a:rPr spc="310" dirty="0"/>
              <a:t> </a:t>
            </a:r>
            <a:r>
              <a:rPr spc="14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7558627" y="1659388"/>
            <a:ext cx="1352377" cy="135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6398" y="1690433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dirty="0"/>
              <a:t> </a:t>
            </a:r>
            <a:r>
              <a:rPr spc="20" dirty="0"/>
              <a:t>14.1–3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8648255" y="1690446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6367" y="2682290"/>
            <a:ext cx="14541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2363" y="2186368"/>
            <a:ext cx="18542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8346" y="2682290"/>
            <a:ext cx="22479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7727" y="2344420"/>
            <a:ext cx="948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9310" algn="l"/>
              </a:tabLst>
            </a:pP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	</a:t>
            </a:r>
            <a:r>
              <a:rPr sz="1400" i="1" spc="70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291" y="2171446"/>
            <a:ext cx="2040255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31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50" spc="-55" dirty="0">
                <a:solidFill>
                  <a:srgbClr val="990099"/>
                </a:solidFill>
                <a:latin typeface="Arial"/>
                <a:cs typeface="Arial"/>
              </a:rPr>
              <a:t>Π</a:t>
            </a:r>
            <a:endParaRPr sz="2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1390027"/>
            <a:ext cx="536321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2050" spc="-30" dirty="0">
                <a:latin typeface="Tahoma"/>
                <a:cs typeface="Tahoma"/>
              </a:rPr>
              <a:t>“Global” </a:t>
            </a:r>
            <a:r>
              <a:rPr sz="2050" spc="-125" dirty="0">
                <a:latin typeface="Tahoma"/>
                <a:cs typeface="Tahoma"/>
              </a:rPr>
              <a:t>semantics </a:t>
            </a:r>
            <a:r>
              <a:rPr sz="2050" spc="-145" dirty="0">
                <a:latin typeface="Tahoma"/>
                <a:cs typeface="Tahoma"/>
              </a:rPr>
              <a:t>defines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65" dirty="0">
                <a:latin typeface="Tahoma"/>
                <a:cs typeface="Tahoma"/>
              </a:rPr>
              <a:t>full </a:t>
            </a:r>
            <a:r>
              <a:rPr sz="2050" spc="-70" dirty="0">
                <a:latin typeface="Tahoma"/>
                <a:cs typeface="Tahoma"/>
              </a:rPr>
              <a:t>joint </a:t>
            </a:r>
            <a:r>
              <a:rPr sz="2050" spc="-85" dirty="0">
                <a:latin typeface="Tahoma"/>
                <a:cs typeface="Tahoma"/>
              </a:rPr>
              <a:t>distribution  </a:t>
            </a:r>
            <a:r>
              <a:rPr sz="2050" spc="-160" dirty="0">
                <a:latin typeface="Tahoma"/>
                <a:cs typeface="Tahoma"/>
              </a:rPr>
              <a:t>as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05" dirty="0">
                <a:latin typeface="Tahoma"/>
                <a:cs typeface="Tahoma"/>
              </a:rPr>
              <a:t>product of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70" dirty="0">
                <a:latin typeface="Tahoma"/>
                <a:cs typeface="Tahoma"/>
              </a:rPr>
              <a:t>local </a:t>
            </a:r>
            <a:r>
              <a:rPr sz="2050" spc="-85" dirty="0">
                <a:latin typeface="Tahoma"/>
                <a:cs typeface="Tahoma"/>
              </a:rPr>
              <a:t>conditional 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distributions:</a:t>
            </a:r>
            <a:endParaRPr sz="2050">
              <a:latin typeface="Tahoma"/>
              <a:cs typeface="Tahoma"/>
            </a:endParaRPr>
          </a:p>
          <a:p>
            <a:pPr marR="560070" algn="ctr">
              <a:lnSpc>
                <a:spcPct val="100000"/>
              </a:lnSpc>
              <a:spcBef>
                <a:spcPts val="1070"/>
              </a:spcBef>
            </a:pPr>
            <a:r>
              <a:rPr sz="1400" i="1" spc="70" dirty="0">
                <a:solidFill>
                  <a:srgbClr val="990099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2020" y="2368802"/>
            <a:ext cx="3752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i="1" spc="-229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9071" y="2344420"/>
            <a:ext cx="140779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3500" algn="l"/>
              </a:tabLst>
            </a:pP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1400" spc="5" dirty="0">
                <a:solidFill>
                  <a:srgbClr val="990099"/>
                </a:solidFill>
                <a:latin typeface="Times New Roman"/>
                <a:cs typeface="Times New Roman"/>
              </a:rPr>
              <a:t> 	</a:t>
            </a:r>
            <a:r>
              <a:rPr sz="1400" i="1" spc="45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8635" y="2222246"/>
            <a:ext cx="203898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x 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parents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X</a:t>
            </a:r>
            <a:r>
              <a:rPr sz="2050" i="1" spc="-3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00" y="2732785"/>
            <a:ext cx="4973320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25" dirty="0">
                <a:latin typeface="Tahoma"/>
                <a:cs typeface="Tahoma"/>
              </a:rPr>
              <a:t>e.g.,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spc="16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60" dirty="0">
                <a:solidFill>
                  <a:srgbClr val="990099"/>
                </a:solidFill>
                <a:latin typeface="Arial"/>
                <a:cs typeface="Arial"/>
              </a:rPr>
              <a:t>j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m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a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spc="-27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270" dirty="0">
                <a:solidFill>
                  <a:srgbClr val="990099"/>
                </a:solidFill>
                <a:latin typeface="Arial"/>
                <a:cs typeface="Arial"/>
              </a:rPr>
              <a:t>b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-36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7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75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463550">
              <a:lnSpc>
                <a:spcPct val="100000"/>
              </a:lnSpc>
              <a:spcBef>
                <a:spcPts val="1560"/>
              </a:spcBef>
              <a:tabLst>
                <a:tab pos="786765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	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m</a:t>
            </a:r>
            <a:r>
              <a:rPr sz="2050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a</a:t>
            </a:r>
            <a:r>
              <a:rPr sz="2050" spc="-145" dirty="0">
                <a:solidFill>
                  <a:srgbClr val="990099"/>
                </a:solidFill>
                <a:latin typeface="Lucida Sans Unicode"/>
                <a:cs typeface="Lucida Sans Unicode"/>
              </a:rPr>
              <a:t>|¬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b,</a:t>
            </a:r>
            <a:r>
              <a:rPr sz="2050" i="1" spc="-2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14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spc="-14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463550">
              <a:lnSpc>
                <a:spcPct val="100000"/>
              </a:lnSpc>
              <a:spcBef>
                <a:spcPts val="320"/>
              </a:spcBef>
              <a:tabLst>
                <a:tab pos="786765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	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2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9</a:t>
            </a:r>
            <a:r>
              <a:rPr sz="2050" spc="-3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2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7</a:t>
            </a:r>
            <a:r>
              <a:rPr sz="2050" spc="-3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001</a:t>
            </a:r>
            <a:r>
              <a:rPr sz="2050" spc="-3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999</a:t>
            </a:r>
            <a:r>
              <a:rPr sz="2050" spc="-31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45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45" dirty="0">
                <a:solidFill>
                  <a:srgbClr val="990099"/>
                </a:solidFill>
                <a:latin typeface="Tahoma"/>
                <a:cs typeface="Tahoma"/>
              </a:rPr>
              <a:t>998</a:t>
            </a:r>
            <a:endParaRPr sz="2050">
              <a:latin typeface="Tahoma"/>
              <a:cs typeface="Tahoma"/>
            </a:endParaRPr>
          </a:p>
          <a:p>
            <a:pPr marL="455930">
              <a:lnSpc>
                <a:spcPct val="100000"/>
              </a:lnSpc>
              <a:spcBef>
                <a:spcPts val="335"/>
              </a:spcBef>
            </a:pP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2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5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55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55" dirty="0">
                <a:solidFill>
                  <a:srgbClr val="990099"/>
                </a:solidFill>
                <a:latin typeface="Tahoma"/>
                <a:cs typeface="Tahoma"/>
              </a:rPr>
              <a:t>00063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1944</Words>
  <Application>Microsoft Macintosh PowerPoint</Application>
  <PresentationFormat>Custom</PresentationFormat>
  <Paragraphs>550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Bayesian networks</vt:lpstr>
      <vt:lpstr>Outline</vt:lpstr>
      <vt:lpstr>Bayesian networks</vt:lpstr>
      <vt:lpstr>Example</vt:lpstr>
      <vt:lpstr>Example</vt:lpstr>
      <vt:lpstr>Example contd.</vt:lpstr>
      <vt:lpstr>Compactness</vt:lpstr>
      <vt:lpstr>Global semantics</vt:lpstr>
      <vt:lpstr>Global semantics</vt:lpstr>
      <vt:lpstr>Local semantics</vt:lpstr>
      <vt:lpstr>Markov blanket</vt:lpstr>
      <vt:lpstr>Constructing Bayesian networks</vt:lpstr>
      <vt:lpstr>Example</vt:lpstr>
      <vt:lpstr>Example</vt:lpstr>
      <vt:lpstr>Example</vt:lpstr>
      <vt:lpstr>Example</vt:lpstr>
      <vt:lpstr>Example</vt:lpstr>
      <vt:lpstr>Example contd.</vt:lpstr>
      <vt:lpstr>Example: Car diagnosis</vt:lpstr>
      <vt:lpstr>Example: Car insurance</vt:lpstr>
      <vt:lpstr>Compact conditional distributions</vt:lpstr>
      <vt:lpstr>Compact conditional distributions contd.</vt:lpstr>
      <vt:lpstr>Hybrid (discrete+continuous) networks</vt:lpstr>
      <vt:lpstr>Continuous child variables</vt:lpstr>
      <vt:lpstr>Continuous child variables</vt:lpstr>
      <vt:lpstr>Discrete variable w/ continuous  parents</vt:lpstr>
      <vt:lpstr>Why the probit?</vt:lpstr>
      <vt:lpstr>Discrete variable contd.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chapter14a.dvi</dc:title>
  <cp:lastModifiedBy>Eck Doerry</cp:lastModifiedBy>
  <cp:revision>2</cp:revision>
  <dcterms:created xsi:type="dcterms:W3CDTF">2017-01-28T00:42:45Z</dcterms:created>
  <dcterms:modified xsi:type="dcterms:W3CDTF">2017-04-11T14:48:47Z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2017-01-28T00:00:00Z</vt:filetime>
  </property>
</Properties>
</file>