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notesMasterIdLst>
    <p:notesMasterId r:id="rId35"/>
  </p:notesMasterIdLst>
  <p:sldIdLst>
    <p:sldId id="256" r:id="rId4"/>
    <p:sldId id="286" r:id="rId5"/>
    <p:sldId id="287" r:id="rId6"/>
    <p:sldId id="259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99" r:id="rId27"/>
    <p:sldId id="308" r:id="rId28"/>
    <p:sldId id="309" r:id="rId29"/>
    <p:sldId id="310" r:id="rId30"/>
    <p:sldId id="311" r:id="rId31"/>
    <p:sldId id="312" r:id="rId32"/>
    <p:sldId id="313" r:id="rId33"/>
    <p:sldId id="285" r:id="rId3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10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0E20-0DD5-5542-B782-DDA82DD40159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548A-6506-C84C-927B-E0F47139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machinelearningmastery.com</a:t>
            </a:r>
            <a:r>
              <a:rPr lang="en-US" dirty="0" smtClean="0"/>
              <a:t>/implement-decision-tree-algorithm-scratch-python/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548A-6506-C84C-927B-E0F4713966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9817" y="2487167"/>
            <a:ext cx="585876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75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48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07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96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198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11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87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3708" y="2275078"/>
            <a:ext cx="203098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6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FF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54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7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87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07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8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69" y="1623567"/>
            <a:ext cx="9065260" cy="1675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FF0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73926" y="7217305"/>
            <a:ext cx="11950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6739" y="7217305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Arial"/>
          <a:ea typeface="+mj-ea"/>
          <a:cs typeface="Arial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97784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81761"/>
            <a:ext cx="9052560" cy="5561227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6"/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146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57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50935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803181" indent="-230161" algn="l" defTabSz="509352" rtl="0" eaLnBrk="1" latinLnBrk="0" hangingPunct="1">
        <a:spcBef>
          <a:spcPts val="8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73382" indent="-254676" algn="l" defTabSz="509352" rtl="0" eaLnBrk="1" latinLnBrk="0" hangingPunct="1">
        <a:spcBef>
          <a:spcPts val="599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9" y="1411478"/>
            <a:ext cx="7797820" cy="5106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53831" y="7008652"/>
            <a:ext cx="5511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>
                <a:solidFill>
                  <a:prstClr val="black"/>
                </a:solidFill>
              </a:rPr>
              <a:t>Chapter</a:t>
            </a:r>
            <a:r>
              <a:rPr spc="20" dirty="0">
                <a:solidFill>
                  <a:prstClr val="black"/>
                </a:solidFill>
              </a:rPr>
              <a:t> </a:t>
            </a:r>
            <a:r>
              <a:rPr spc="15" dirty="0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5/5/17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>
                <a:solidFill>
                  <a:prstClr val="black"/>
                </a:solidFill>
              </a:rPr>
              <a:pPr marL="25400">
                <a:lnSpc>
                  <a:spcPts val="860"/>
                </a:lnSpc>
              </a:pPr>
              <a:t>‹#›</a:t>
            </a:fld>
            <a:endParaRPr spc="2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52600" y="2514600"/>
            <a:ext cx="5858764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dirty="0"/>
              <a:t>Learning from </a:t>
            </a:r>
            <a:r>
              <a:rPr lang="en-US" dirty="0" smtClean="0"/>
              <a:t>Examples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91129" y="3940047"/>
            <a:ext cx="340550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Chapter </a:t>
            </a:r>
            <a:r>
              <a:rPr sz="2050" dirty="0" smtClean="0">
                <a:latin typeface="Arial"/>
                <a:cs typeface="Arial"/>
              </a:rPr>
              <a:t>18</a:t>
            </a:r>
            <a:r>
              <a:rPr lang="en-US" sz="2050" dirty="0" smtClean="0"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46739" y="7217305"/>
            <a:ext cx="159384" cy="115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ts val="885"/>
              </a:lnSpc>
            </a:pPr>
            <a:fld id="{81D60167-4931-47E6-BA6A-407CBD079E47}" type="slidenum">
              <a:rPr dirty="0"/>
              <a:pPr marL="25400" algn="ctr">
                <a:lnSpc>
                  <a:spcPts val="885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Inductive learning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052560" cy="3505199"/>
          </a:xfrm>
        </p:spPr>
        <p:txBody>
          <a:bodyPr/>
          <a:lstStyle/>
          <a:p>
            <a:r>
              <a:rPr lang="en-US" dirty="0"/>
              <a:t>Construct/adjust </a:t>
            </a:r>
            <a:r>
              <a:rPr lang="en-US" dirty="0">
                <a:solidFill>
                  <a:srgbClr val="3366FF"/>
                </a:solidFill>
              </a:rPr>
              <a:t>h</a:t>
            </a:r>
            <a:r>
              <a:rPr lang="en-US" dirty="0"/>
              <a:t> to agree with </a:t>
            </a:r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/>
              <a:t> on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Might need to explore higher order </a:t>
            </a:r>
            <a:r>
              <a:rPr lang="en-US" dirty="0" smtClean="0">
                <a:solidFill>
                  <a:srgbClr val="0000FF"/>
                </a:solidFill>
              </a:rPr>
              <a:t>models</a:t>
            </a:r>
            <a:r>
              <a:rPr lang="en-US" dirty="0" smtClean="0"/>
              <a:t> for h(x)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hypothesis space</a:t>
            </a:r>
            <a:r>
              <a:rPr lang="en-US" dirty="0" smtClean="0"/>
              <a:t>:  A possible h(x) functions being considered</a:t>
            </a:r>
          </a:p>
          <a:p>
            <a:pPr lvl="1"/>
            <a:r>
              <a:rPr lang="en-US" dirty="0" smtClean="0"/>
              <a:t>Learning = search through hypothesis space for h(x)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/>
              <a:t> f(x)</a:t>
            </a:r>
          </a:p>
          <a:p>
            <a:pPr lvl="2"/>
            <a:r>
              <a:rPr lang="en-US" dirty="0" smtClean="0"/>
              <a:t>Hypothesis space is usually HUGE.  Settle for </a:t>
            </a:r>
            <a:r>
              <a:rPr lang="en-US" dirty="0" smtClean="0">
                <a:solidFill>
                  <a:srgbClr val="0000FF"/>
                </a:solidFill>
              </a:rPr>
              <a:t>best h(x) ≈ f(x)</a:t>
            </a:r>
          </a:p>
          <a:p>
            <a:pPr lvl="2"/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Higher order h(x) is found to be consistent</a:t>
            </a:r>
          </a:p>
          <a:p>
            <a:pPr lvl="1"/>
            <a:r>
              <a:rPr lang="en-US" dirty="0" smtClean="0"/>
              <a:t>But just because it fits training set, doesn’t mean it’s the truth</a:t>
            </a:r>
          </a:p>
          <a:p>
            <a:pPr lvl="2"/>
            <a:r>
              <a:rPr lang="en-US" dirty="0" smtClean="0"/>
              <a:t>i.e., the targeted f(x) that is accurate for whole world (all samples)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04800" y="4343400"/>
            <a:ext cx="4185996" cy="2570569"/>
            <a:chOff x="2133600" y="3337496"/>
            <a:chExt cx="4185996" cy="2570569"/>
          </a:xfrm>
        </p:grpSpPr>
        <p:sp>
          <p:nvSpPr>
            <p:cNvPr id="50" name="object 3"/>
            <p:cNvSpPr/>
            <p:nvPr/>
          </p:nvSpPr>
          <p:spPr>
            <a:xfrm>
              <a:off x="2712402" y="3395891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"/>
            <p:cNvSpPr/>
            <p:nvPr/>
          </p:nvSpPr>
          <p:spPr>
            <a:xfrm>
              <a:off x="2665933" y="3337496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"/>
            <p:cNvSpPr/>
            <p:nvPr/>
          </p:nvSpPr>
          <p:spPr>
            <a:xfrm>
              <a:off x="2684081" y="3395891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"/>
            <p:cNvSpPr/>
            <p:nvPr/>
          </p:nvSpPr>
          <p:spPr>
            <a:xfrm>
              <a:off x="2712402" y="5766968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7"/>
            <p:cNvSpPr/>
            <p:nvPr/>
          </p:nvSpPr>
          <p:spPr>
            <a:xfrm>
              <a:off x="5954344" y="5720486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51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8"/>
            <p:cNvSpPr/>
            <p:nvPr/>
          </p:nvSpPr>
          <p:spPr>
            <a:xfrm>
              <a:off x="5968504" y="5738634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21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9"/>
            <p:cNvSpPr txBox="1"/>
            <p:nvPr/>
          </p:nvSpPr>
          <p:spPr>
            <a:xfrm>
              <a:off x="6170371" y="5567705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spc="15" dirty="0">
                  <a:latin typeface="Times New Roman"/>
                  <a:cs typeface="Times New Roman"/>
                </a:rPr>
                <a:t>x</a:t>
              </a:r>
              <a:endParaRPr sz="2150" dirty="0">
                <a:latin typeface="Times New Roman"/>
                <a:cs typeface="Times New Roman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3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4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5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6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7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8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9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0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1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2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3"/>
            <p:cNvSpPr/>
            <p:nvPr/>
          </p:nvSpPr>
          <p:spPr>
            <a:xfrm>
              <a:off x="2837179" y="3895089"/>
              <a:ext cx="3244850" cy="1871980"/>
            </a:xfrm>
            <a:custGeom>
              <a:avLst/>
              <a:gdLst/>
              <a:ahLst/>
              <a:cxnLst/>
              <a:rect l="l" t="t" r="r" b="b"/>
              <a:pathLst>
                <a:path w="3244850" h="1871979">
                  <a:moveTo>
                    <a:pt x="0" y="1871891"/>
                  </a:moveTo>
                  <a:lnTo>
                    <a:pt x="3244621" y="0"/>
                  </a:lnTo>
                </a:path>
              </a:pathLst>
            </a:custGeom>
            <a:ln w="424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4"/>
            <p:cNvSpPr/>
            <p:nvPr/>
          </p:nvSpPr>
          <p:spPr>
            <a:xfrm>
              <a:off x="2712389" y="3770299"/>
              <a:ext cx="2870835" cy="1747520"/>
            </a:xfrm>
            <a:custGeom>
              <a:avLst/>
              <a:gdLst/>
              <a:ahLst/>
              <a:cxnLst/>
              <a:rect l="l" t="t" r="r" b="b"/>
              <a:pathLst>
                <a:path w="2870835" h="1747520">
                  <a:moveTo>
                    <a:pt x="0" y="1747100"/>
                  </a:moveTo>
                  <a:lnTo>
                    <a:pt x="0" y="1747100"/>
                  </a:lnTo>
                  <a:lnTo>
                    <a:pt x="62395" y="1747100"/>
                  </a:lnTo>
                  <a:lnTo>
                    <a:pt x="65274" y="1747100"/>
                  </a:lnTo>
                  <a:lnTo>
                    <a:pt x="106210" y="1746941"/>
                  </a:lnTo>
                  <a:lnTo>
                    <a:pt x="148601" y="1746220"/>
                  </a:lnTo>
                  <a:lnTo>
                    <a:pt x="187305" y="1744945"/>
                  </a:lnTo>
                  <a:lnTo>
                    <a:pt x="229788" y="1742808"/>
                  </a:lnTo>
                  <a:lnTo>
                    <a:pt x="269709" y="1740057"/>
                  </a:lnTo>
                  <a:lnTo>
                    <a:pt x="311885" y="1736328"/>
                  </a:lnTo>
                  <a:lnTo>
                    <a:pt x="356015" y="1731471"/>
                  </a:lnTo>
                  <a:lnTo>
                    <a:pt x="395173" y="1726298"/>
                  </a:lnTo>
                  <a:lnTo>
                    <a:pt x="435795" y="1720040"/>
                  </a:lnTo>
                  <a:lnTo>
                    <a:pt x="477374" y="1712731"/>
                  </a:lnTo>
                  <a:lnTo>
                    <a:pt x="515057" y="1705350"/>
                  </a:lnTo>
                  <a:lnTo>
                    <a:pt x="553351" y="1697138"/>
                  </a:lnTo>
                  <a:lnTo>
                    <a:pt x="592189" y="1688095"/>
                  </a:lnTo>
                  <a:lnTo>
                    <a:pt x="631501" y="1678220"/>
                  </a:lnTo>
                  <a:lnTo>
                    <a:pt x="671221" y="1667514"/>
                  </a:lnTo>
                  <a:lnTo>
                    <a:pt x="711281" y="1655976"/>
                  </a:lnTo>
                  <a:lnTo>
                    <a:pt x="751612" y="1643606"/>
                  </a:lnTo>
                  <a:lnTo>
                    <a:pt x="792147" y="1630405"/>
                  </a:lnTo>
                  <a:lnTo>
                    <a:pt x="832818" y="1616372"/>
                  </a:lnTo>
                  <a:lnTo>
                    <a:pt x="873556" y="1601508"/>
                  </a:lnTo>
                  <a:lnTo>
                    <a:pt x="909858" y="1587564"/>
                  </a:lnTo>
                  <a:lnTo>
                    <a:pt x="946160" y="1572960"/>
                  </a:lnTo>
                  <a:lnTo>
                    <a:pt x="982463" y="1557696"/>
                  </a:lnTo>
                  <a:lnTo>
                    <a:pt x="1018766" y="1541772"/>
                  </a:lnTo>
                  <a:lnTo>
                    <a:pt x="1055069" y="1525188"/>
                  </a:lnTo>
                  <a:lnTo>
                    <a:pt x="1091372" y="1507943"/>
                  </a:lnTo>
                  <a:lnTo>
                    <a:pt x="1127675" y="1490039"/>
                  </a:lnTo>
                  <a:lnTo>
                    <a:pt x="1163978" y="1471474"/>
                  </a:lnTo>
                  <a:lnTo>
                    <a:pt x="1200281" y="1452249"/>
                  </a:lnTo>
                  <a:lnTo>
                    <a:pt x="1236583" y="1432364"/>
                  </a:lnTo>
                  <a:lnTo>
                    <a:pt x="1272886" y="1411818"/>
                  </a:lnTo>
                  <a:lnTo>
                    <a:pt x="1309189" y="1390613"/>
                  </a:lnTo>
                  <a:lnTo>
                    <a:pt x="1345491" y="1368747"/>
                  </a:lnTo>
                  <a:lnTo>
                    <a:pt x="1379556" y="1347629"/>
                  </a:lnTo>
                  <a:lnTo>
                    <a:pt x="1413792" y="1325806"/>
                  </a:lnTo>
                  <a:lnTo>
                    <a:pt x="1448222" y="1303205"/>
                  </a:lnTo>
                  <a:lnTo>
                    <a:pt x="1483004" y="1279665"/>
                  </a:lnTo>
                  <a:lnTo>
                    <a:pt x="1514742" y="1257545"/>
                  </a:lnTo>
                  <a:lnTo>
                    <a:pt x="1547012" y="1234417"/>
                  </a:lnTo>
                  <a:lnTo>
                    <a:pt x="1579933" y="1210165"/>
                  </a:lnTo>
                  <a:lnTo>
                    <a:pt x="1613619" y="1184673"/>
                  </a:lnTo>
                  <a:lnTo>
                    <a:pt x="1644301" y="1160877"/>
                  </a:lnTo>
                  <a:lnTo>
                    <a:pt x="1675763" y="1135926"/>
                  </a:lnTo>
                  <a:lnTo>
                    <a:pt x="1708087" y="1109738"/>
                  </a:lnTo>
                  <a:lnTo>
                    <a:pt x="1741355" y="1082231"/>
                  </a:lnTo>
                  <a:lnTo>
                    <a:pt x="1771304" y="1057015"/>
                  </a:lnTo>
                  <a:lnTo>
                    <a:pt x="1802093" y="1030672"/>
                  </a:lnTo>
                  <a:lnTo>
                    <a:pt x="1833779" y="1003145"/>
                  </a:lnTo>
                  <a:lnTo>
                    <a:pt x="1866415" y="974381"/>
                  </a:lnTo>
                  <a:lnTo>
                    <a:pt x="1895188" y="948699"/>
                  </a:lnTo>
                  <a:lnTo>
                    <a:pt x="1924734" y="922032"/>
                  </a:lnTo>
                  <a:lnTo>
                    <a:pt x="1955088" y="894346"/>
                  </a:lnTo>
                  <a:lnTo>
                    <a:pt x="1984528" y="867236"/>
                  </a:lnTo>
                  <a:lnTo>
                    <a:pt x="2014632" y="839281"/>
                  </a:lnTo>
                  <a:lnTo>
                    <a:pt x="2045314" y="810574"/>
                  </a:lnTo>
                  <a:lnTo>
                    <a:pt x="2076486" y="781211"/>
                  </a:lnTo>
                  <a:lnTo>
                    <a:pt x="2108060" y="751288"/>
                  </a:lnTo>
                  <a:lnTo>
                    <a:pt x="2135948" y="724719"/>
                  </a:lnTo>
                  <a:lnTo>
                    <a:pt x="2164017" y="697857"/>
                  </a:lnTo>
                  <a:lnTo>
                    <a:pt x="2192211" y="670766"/>
                  </a:lnTo>
                  <a:lnTo>
                    <a:pt x="2220468" y="643510"/>
                  </a:lnTo>
                  <a:lnTo>
                    <a:pt x="2248731" y="616151"/>
                  </a:lnTo>
                  <a:lnTo>
                    <a:pt x="2276941" y="588753"/>
                  </a:lnTo>
                  <a:lnTo>
                    <a:pt x="2305039" y="561381"/>
                  </a:lnTo>
                  <a:lnTo>
                    <a:pt x="2332966" y="534098"/>
                  </a:lnTo>
                  <a:lnTo>
                    <a:pt x="2360664" y="506968"/>
                  </a:lnTo>
                  <a:lnTo>
                    <a:pt x="2388074" y="480053"/>
                  </a:lnTo>
                  <a:lnTo>
                    <a:pt x="2418971" y="449640"/>
                  </a:lnTo>
                  <a:lnTo>
                    <a:pt x="2449328" y="419688"/>
                  </a:lnTo>
                  <a:lnTo>
                    <a:pt x="2479055" y="390291"/>
                  </a:lnTo>
                  <a:lnTo>
                    <a:pt x="2508066" y="361544"/>
                  </a:lnTo>
                  <a:lnTo>
                    <a:pt x="2536274" y="333543"/>
                  </a:lnTo>
                  <a:lnTo>
                    <a:pt x="2563589" y="306383"/>
                  </a:lnTo>
                  <a:lnTo>
                    <a:pt x="2593144" y="276951"/>
                  </a:lnTo>
                  <a:lnTo>
                    <a:pt x="2621334" y="248838"/>
                  </a:lnTo>
                  <a:lnTo>
                    <a:pt x="2650904" y="219314"/>
                  </a:lnTo>
                  <a:lnTo>
                    <a:pt x="2678464" y="191771"/>
                  </a:lnTo>
                  <a:lnTo>
                    <a:pt x="2714460" y="155777"/>
                  </a:lnTo>
                  <a:lnTo>
                    <a:pt x="2724616" y="145621"/>
                  </a:lnTo>
                  <a:lnTo>
                    <a:pt x="2776434" y="93803"/>
                  </a:lnTo>
                  <a:lnTo>
                    <a:pt x="2783647" y="86591"/>
                  </a:lnTo>
                  <a:lnTo>
                    <a:pt x="2868991" y="1246"/>
                  </a:lnTo>
                  <a:lnTo>
                    <a:pt x="2869362" y="875"/>
                  </a:lnTo>
                  <a:lnTo>
                    <a:pt x="2869651" y="586"/>
                  </a:lnTo>
                  <a:lnTo>
                    <a:pt x="2869868" y="369"/>
                  </a:lnTo>
                  <a:lnTo>
                    <a:pt x="2870024" y="213"/>
                  </a:lnTo>
                  <a:lnTo>
                    <a:pt x="2870191" y="46"/>
                  </a:lnTo>
                </a:path>
              </a:pathLst>
            </a:custGeom>
            <a:ln w="4249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33600" y="3581400"/>
              <a:ext cx="54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i="1" spc="10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38600" y="5715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maybe</a:t>
            </a:r>
            <a:r>
              <a:rPr lang="mr-IN" dirty="0" smtClean="0"/>
              <a:t>…</a:t>
            </a:r>
            <a:r>
              <a:rPr lang="en-US" dirty="0" smtClean="0"/>
              <a:t>???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638800" y="4724400"/>
            <a:ext cx="4109796" cy="2570569"/>
            <a:chOff x="2209800" y="3337928"/>
            <a:chExt cx="4109796" cy="2570569"/>
          </a:xfrm>
        </p:grpSpPr>
        <p:sp>
          <p:nvSpPr>
            <p:cNvPr id="74" name="object 3"/>
            <p:cNvSpPr/>
            <p:nvPr/>
          </p:nvSpPr>
          <p:spPr>
            <a:xfrm>
              <a:off x="2712402" y="3396322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"/>
            <p:cNvSpPr/>
            <p:nvPr/>
          </p:nvSpPr>
          <p:spPr>
            <a:xfrm>
              <a:off x="2665933" y="3337928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"/>
            <p:cNvSpPr/>
            <p:nvPr/>
          </p:nvSpPr>
          <p:spPr>
            <a:xfrm>
              <a:off x="2684081" y="3396322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"/>
            <p:cNvSpPr/>
            <p:nvPr/>
          </p:nvSpPr>
          <p:spPr>
            <a:xfrm>
              <a:off x="2712402" y="5767400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"/>
            <p:cNvSpPr/>
            <p:nvPr/>
          </p:nvSpPr>
          <p:spPr>
            <a:xfrm>
              <a:off x="5954344" y="5720931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38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"/>
            <p:cNvSpPr/>
            <p:nvPr/>
          </p:nvSpPr>
          <p:spPr>
            <a:xfrm>
              <a:off x="5968504" y="5739066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33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9"/>
            <p:cNvSpPr txBox="1"/>
            <p:nvPr/>
          </p:nvSpPr>
          <p:spPr>
            <a:xfrm>
              <a:off x="6170371" y="5568137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spc="15" dirty="0">
                  <a:latin typeface="Times New Roman"/>
                  <a:cs typeface="Times New Roman"/>
                </a:rPr>
                <a:t>x</a:t>
              </a:r>
              <a:endParaRPr sz="2150">
                <a:latin typeface="Times New Roman"/>
                <a:cs typeface="Times New Roman"/>
              </a:endParaRPr>
            </a:p>
          </p:txBody>
        </p:sp>
        <p:sp>
          <p:nvSpPr>
            <p:cNvPr id="81" name="object 11"/>
            <p:cNvSpPr/>
            <p:nvPr/>
          </p:nvSpPr>
          <p:spPr>
            <a:xfrm>
              <a:off x="5512739" y="370084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2"/>
            <p:cNvSpPr/>
            <p:nvPr/>
          </p:nvSpPr>
          <p:spPr>
            <a:xfrm>
              <a:off x="5512739" y="370084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3"/>
            <p:cNvSpPr/>
            <p:nvPr/>
          </p:nvSpPr>
          <p:spPr>
            <a:xfrm>
              <a:off x="5013566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4"/>
            <p:cNvSpPr/>
            <p:nvPr/>
          </p:nvSpPr>
          <p:spPr>
            <a:xfrm>
              <a:off x="5013566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5"/>
            <p:cNvSpPr/>
            <p:nvPr/>
          </p:nvSpPr>
          <p:spPr>
            <a:xfrm>
              <a:off x="4514392" y="469919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6"/>
            <p:cNvSpPr/>
            <p:nvPr/>
          </p:nvSpPr>
          <p:spPr>
            <a:xfrm>
              <a:off x="4514392" y="469919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7"/>
            <p:cNvSpPr/>
            <p:nvPr/>
          </p:nvSpPr>
          <p:spPr>
            <a:xfrm>
              <a:off x="4015232" y="507357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8"/>
            <p:cNvSpPr/>
            <p:nvPr/>
          </p:nvSpPr>
          <p:spPr>
            <a:xfrm>
              <a:off x="4015232" y="507357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9"/>
            <p:cNvSpPr/>
            <p:nvPr/>
          </p:nvSpPr>
          <p:spPr>
            <a:xfrm>
              <a:off x="3516058" y="532315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0"/>
            <p:cNvSpPr/>
            <p:nvPr/>
          </p:nvSpPr>
          <p:spPr>
            <a:xfrm>
              <a:off x="3516058" y="532315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1"/>
            <p:cNvSpPr/>
            <p:nvPr/>
          </p:nvSpPr>
          <p:spPr>
            <a:xfrm>
              <a:off x="3016884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"/>
            <p:cNvSpPr/>
            <p:nvPr/>
          </p:nvSpPr>
          <p:spPr>
            <a:xfrm>
              <a:off x="3016884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3"/>
            <p:cNvSpPr/>
            <p:nvPr/>
          </p:nvSpPr>
          <p:spPr>
            <a:xfrm>
              <a:off x="2837179" y="3895521"/>
              <a:ext cx="3244850" cy="1871980"/>
            </a:xfrm>
            <a:custGeom>
              <a:avLst/>
              <a:gdLst/>
              <a:ahLst/>
              <a:cxnLst/>
              <a:rect l="l" t="t" r="r" b="b"/>
              <a:pathLst>
                <a:path w="3244850" h="1871979">
                  <a:moveTo>
                    <a:pt x="0" y="1871891"/>
                  </a:moveTo>
                  <a:lnTo>
                    <a:pt x="3244621" y="0"/>
                  </a:lnTo>
                </a:path>
              </a:pathLst>
            </a:custGeom>
            <a:ln w="424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4"/>
            <p:cNvSpPr/>
            <p:nvPr/>
          </p:nvSpPr>
          <p:spPr>
            <a:xfrm>
              <a:off x="2691142" y="3749484"/>
              <a:ext cx="2912731" cy="1796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3581400"/>
              <a:ext cx="54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i="1" spc="10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12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Inductive learning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4678680" cy="3505199"/>
          </a:xfrm>
        </p:spPr>
        <p:txBody>
          <a:bodyPr>
            <a:normAutofit/>
          </a:bodyPr>
          <a:lstStyle/>
          <a:p>
            <a:r>
              <a:rPr lang="en-US" dirty="0"/>
              <a:t>Construct/adjust </a:t>
            </a:r>
            <a:r>
              <a:rPr lang="en-US" dirty="0">
                <a:solidFill>
                  <a:srgbClr val="3366FF"/>
                </a:solidFill>
              </a:rPr>
              <a:t>h</a:t>
            </a:r>
            <a:r>
              <a:rPr lang="en-US" dirty="0"/>
              <a:t> to agree with </a:t>
            </a:r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/>
              <a:t> on training 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But where to stop?  </a:t>
            </a:r>
          </a:p>
          <a:p>
            <a:pPr lvl="2"/>
            <a:r>
              <a:rPr lang="en-US" dirty="0" smtClean="0"/>
              <a:t>Could always hypothesize more and more higher order </a:t>
            </a:r>
            <a:r>
              <a:rPr lang="en-US" dirty="0" err="1" smtClean="0"/>
              <a:t>fns</a:t>
            </a:r>
            <a:r>
              <a:rPr lang="en-US" dirty="0" smtClean="0"/>
              <a:t>, all consistent!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Which h(x) among all possible (infinite?) consistent h(x) should I choose?!?!</a:t>
            </a:r>
          </a:p>
          <a:p>
            <a:pPr lvl="1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876800" y="5105400"/>
            <a:ext cx="4185996" cy="2570569"/>
            <a:chOff x="2133600" y="3337496"/>
            <a:chExt cx="4185996" cy="2570569"/>
          </a:xfrm>
        </p:grpSpPr>
        <p:sp>
          <p:nvSpPr>
            <p:cNvPr id="50" name="object 3"/>
            <p:cNvSpPr/>
            <p:nvPr/>
          </p:nvSpPr>
          <p:spPr>
            <a:xfrm>
              <a:off x="2712402" y="3395891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"/>
            <p:cNvSpPr/>
            <p:nvPr/>
          </p:nvSpPr>
          <p:spPr>
            <a:xfrm>
              <a:off x="2665933" y="3337496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"/>
            <p:cNvSpPr/>
            <p:nvPr/>
          </p:nvSpPr>
          <p:spPr>
            <a:xfrm>
              <a:off x="2684081" y="3395891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"/>
            <p:cNvSpPr/>
            <p:nvPr/>
          </p:nvSpPr>
          <p:spPr>
            <a:xfrm>
              <a:off x="2712402" y="5766968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7"/>
            <p:cNvSpPr/>
            <p:nvPr/>
          </p:nvSpPr>
          <p:spPr>
            <a:xfrm>
              <a:off x="5954344" y="5720486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51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8"/>
            <p:cNvSpPr/>
            <p:nvPr/>
          </p:nvSpPr>
          <p:spPr>
            <a:xfrm>
              <a:off x="5968504" y="5738634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21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9"/>
            <p:cNvSpPr txBox="1"/>
            <p:nvPr/>
          </p:nvSpPr>
          <p:spPr>
            <a:xfrm>
              <a:off x="6170371" y="5567705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spc="15" dirty="0">
                  <a:latin typeface="Times New Roman"/>
                  <a:cs typeface="Times New Roman"/>
                </a:rPr>
                <a:t>x</a:t>
              </a:r>
              <a:endParaRPr sz="2150" dirty="0">
                <a:latin typeface="Times New Roman"/>
                <a:cs typeface="Times New Roman"/>
              </a:endParaRPr>
            </a:p>
          </p:txBody>
        </p:sp>
        <p:sp>
          <p:nvSpPr>
            <p:cNvPr id="57" name="object 11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3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4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5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6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7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8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9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0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1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2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3"/>
            <p:cNvSpPr/>
            <p:nvPr/>
          </p:nvSpPr>
          <p:spPr>
            <a:xfrm>
              <a:off x="2837179" y="3895089"/>
              <a:ext cx="3244850" cy="1871980"/>
            </a:xfrm>
            <a:custGeom>
              <a:avLst/>
              <a:gdLst/>
              <a:ahLst/>
              <a:cxnLst/>
              <a:rect l="l" t="t" r="r" b="b"/>
              <a:pathLst>
                <a:path w="3244850" h="1871979">
                  <a:moveTo>
                    <a:pt x="0" y="1871891"/>
                  </a:moveTo>
                  <a:lnTo>
                    <a:pt x="3244621" y="0"/>
                  </a:lnTo>
                </a:path>
              </a:pathLst>
            </a:custGeom>
            <a:ln w="424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4"/>
            <p:cNvSpPr/>
            <p:nvPr/>
          </p:nvSpPr>
          <p:spPr>
            <a:xfrm>
              <a:off x="2712389" y="3770299"/>
              <a:ext cx="2870835" cy="1747520"/>
            </a:xfrm>
            <a:custGeom>
              <a:avLst/>
              <a:gdLst/>
              <a:ahLst/>
              <a:cxnLst/>
              <a:rect l="l" t="t" r="r" b="b"/>
              <a:pathLst>
                <a:path w="2870835" h="1747520">
                  <a:moveTo>
                    <a:pt x="0" y="1747100"/>
                  </a:moveTo>
                  <a:lnTo>
                    <a:pt x="0" y="1747100"/>
                  </a:lnTo>
                  <a:lnTo>
                    <a:pt x="62395" y="1747100"/>
                  </a:lnTo>
                  <a:lnTo>
                    <a:pt x="65274" y="1747100"/>
                  </a:lnTo>
                  <a:lnTo>
                    <a:pt x="106210" y="1746941"/>
                  </a:lnTo>
                  <a:lnTo>
                    <a:pt x="148601" y="1746220"/>
                  </a:lnTo>
                  <a:lnTo>
                    <a:pt x="187305" y="1744945"/>
                  </a:lnTo>
                  <a:lnTo>
                    <a:pt x="229788" y="1742808"/>
                  </a:lnTo>
                  <a:lnTo>
                    <a:pt x="269709" y="1740057"/>
                  </a:lnTo>
                  <a:lnTo>
                    <a:pt x="311885" y="1736328"/>
                  </a:lnTo>
                  <a:lnTo>
                    <a:pt x="356015" y="1731471"/>
                  </a:lnTo>
                  <a:lnTo>
                    <a:pt x="395173" y="1726298"/>
                  </a:lnTo>
                  <a:lnTo>
                    <a:pt x="435795" y="1720040"/>
                  </a:lnTo>
                  <a:lnTo>
                    <a:pt x="477374" y="1712731"/>
                  </a:lnTo>
                  <a:lnTo>
                    <a:pt x="515057" y="1705350"/>
                  </a:lnTo>
                  <a:lnTo>
                    <a:pt x="553351" y="1697138"/>
                  </a:lnTo>
                  <a:lnTo>
                    <a:pt x="592189" y="1688095"/>
                  </a:lnTo>
                  <a:lnTo>
                    <a:pt x="631501" y="1678220"/>
                  </a:lnTo>
                  <a:lnTo>
                    <a:pt x="671221" y="1667514"/>
                  </a:lnTo>
                  <a:lnTo>
                    <a:pt x="711281" y="1655976"/>
                  </a:lnTo>
                  <a:lnTo>
                    <a:pt x="751612" y="1643606"/>
                  </a:lnTo>
                  <a:lnTo>
                    <a:pt x="792147" y="1630405"/>
                  </a:lnTo>
                  <a:lnTo>
                    <a:pt x="832818" y="1616372"/>
                  </a:lnTo>
                  <a:lnTo>
                    <a:pt x="873556" y="1601508"/>
                  </a:lnTo>
                  <a:lnTo>
                    <a:pt x="909858" y="1587564"/>
                  </a:lnTo>
                  <a:lnTo>
                    <a:pt x="946160" y="1572960"/>
                  </a:lnTo>
                  <a:lnTo>
                    <a:pt x="982463" y="1557696"/>
                  </a:lnTo>
                  <a:lnTo>
                    <a:pt x="1018766" y="1541772"/>
                  </a:lnTo>
                  <a:lnTo>
                    <a:pt x="1055069" y="1525188"/>
                  </a:lnTo>
                  <a:lnTo>
                    <a:pt x="1091372" y="1507943"/>
                  </a:lnTo>
                  <a:lnTo>
                    <a:pt x="1127675" y="1490039"/>
                  </a:lnTo>
                  <a:lnTo>
                    <a:pt x="1163978" y="1471474"/>
                  </a:lnTo>
                  <a:lnTo>
                    <a:pt x="1200281" y="1452249"/>
                  </a:lnTo>
                  <a:lnTo>
                    <a:pt x="1236583" y="1432364"/>
                  </a:lnTo>
                  <a:lnTo>
                    <a:pt x="1272886" y="1411818"/>
                  </a:lnTo>
                  <a:lnTo>
                    <a:pt x="1309189" y="1390613"/>
                  </a:lnTo>
                  <a:lnTo>
                    <a:pt x="1345491" y="1368747"/>
                  </a:lnTo>
                  <a:lnTo>
                    <a:pt x="1379556" y="1347629"/>
                  </a:lnTo>
                  <a:lnTo>
                    <a:pt x="1413792" y="1325806"/>
                  </a:lnTo>
                  <a:lnTo>
                    <a:pt x="1448222" y="1303205"/>
                  </a:lnTo>
                  <a:lnTo>
                    <a:pt x="1483004" y="1279665"/>
                  </a:lnTo>
                  <a:lnTo>
                    <a:pt x="1514742" y="1257545"/>
                  </a:lnTo>
                  <a:lnTo>
                    <a:pt x="1547012" y="1234417"/>
                  </a:lnTo>
                  <a:lnTo>
                    <a:pt x="1579933" y="1210165"/>
                  </a:lnTo>
                  <a:lnTo>
                    <a:pt x="1613619" y="1184673"/>
                  </a:lnTo>
                  <a:lnTo>
                    <a:pt x="1644301" y="1160877"/>
                  </a:lnTo>
                  <a:lnTo>
                    <a:pt x="1675763" y="1135926"/>
                  </a:lnTo>
                  <a:lnTo>
                    <a:pt x="1708087" y="1109738"/>
                  </a:lnTo>
                  <a:lnTo>
                    <a:pt x="1741355" y="1082231"/>
                  </a:lnTo>
                  <a:lnTo>
                    <a:pt x="1771304" y="1057015"/>
                  </a:lnTo>
                  <a:lnTo>
                    <a:pt x="1802093" y="1030672"/>
                  </a:lnTo>
                  <a:lnTo>
                    <a:pt x="1833779" y="1003145"/>
                  </a:lnTo>
                  <a:lnTo>
                    <a:pt x="1866415" y="974381"/>
                  </a:lnTo>
                  <a:lnTo>
                    <a:pt x="1895188" y="948699"/>
                  </a:lnTo>
                  <a:lnTo>
                    <a:pt x="1924734" y="922032"/>
                  </a:lnTo>
                  <a:lnTo>
                    <a:pt x="1955088" y="894346"/>
                  </a:lnTo>
                  <a:lnTo>
                    <a:pt x="1984528" y="867236"/>
                  </a:lnTo>
                  <a:lnTo>
                    <a:pt x="2014632" y="839281"/>
                  </a:lnTo>
                  <a:lnTo>
                    <a:pt x="2045314" y="810574"/>
                  </a:lnTo>
                  <a:lnTo>
                    <a:pt x="2076486" y="781211"/>
                  </a:lnTo>
                  <a:lnTo>
                    <a:pt x="2108060" y="751288"/>
                  </a:lnTo>
                  <a:lnTo>
                    <a:pt x="2135948" y="724719"/>
                  </a:lnTo>
                  <a:lnTo>
                    <a:pt x="2164017" y="697857"/>
                  </a:lnTo>
                  <a:lnTo>
                    <a:pt x="2192211" y="670766"/>
                  </a:lnTo>
                  <a:lnTo>
                    <a:pt x="2220468" y="643510"/>
                  </a:lnTo>
                  <a:lnTo>
                    <a:pt x="2248731" y="616151"/>
                  </a:lnTo>
                  <a:lnTo>
                    <a:pt x="2276941" y="588753"/>
                  </a:lnTo>
                  <a:lnTo>
                    <a:pt x="2305039" y="561381"/>
                  </a:lnTo>
                  <a:lnTo>
                    <a:pt x="2332966" y="534098"/>
                  </a:lnTo>
                  <a:lnTo>
                    <a:pt x="2360664" y="506968"/>
                  </a:lnTo>
                  <a:lnTo>
                    <a:pt x="2388074" y="480053"/>
                  </a:lnTo>
                  <a:lnTo>
                    <a:pt x="2418971" y="449640"/>
                  </a:lnTo>
                  <a:lnTo>
                    <a:pt x="2449328" y="419688"/>
                  </a:lnTo>
                  <a:lnTo>
                    <a:pt x="2479055" y="390291"/>
                  </a:lnTo>
                  <a:lnTo>
                    <a:pt x="2508066" y="361544"/>
                  </a:lnTo>
                  <a:lnTo>
                    <a:pt x="2536274" y="333543"/>
                  </a:lnTo>
                  <a:lnTo>
                    <a:pt x="2563589" y="306383"/>
                  </a:lnTo>
                  <a:lnTo>
                    <a:pt x="2593144" y="276951"/>
                  </a:lnTo>
                  <a:lnTo>
                    <a:pt x="2621334" y="248838"/>
                  </a:lnTo>
                  <a:lnTo>
                    <a:pt x="2650904" y="219314"/>
                  </a:lnTo>
                  <a:lnTo>
                    <a:pt x="2678464" y="191771"/>
                  </a:lnTo>
                  <a:lnTo>
                    <a:pt x="2714460" y="155777"/>
                  </a:lnTo>
                  <a:lnTo>
                    <a:pt x="2724616" y="145621"/>
                  </a:lnTo>
                  <a:lnTo>
                    <a:pt x="2776434" y="93803"/>
                  </a:lnTo>
                  <a:lnTo>
                    <a:pt x="2783647" y="86591"/>
                  </a:lnTo>
                  <a:lnTo>
                    <a:pt x="2868991" y="1246"/>
                  </a:lnTo>
                  <a:lnTo>
                    <a:pt x="2869362" y="875"/>
                  </a:lnTo>
                  <a:lnTo>
                    <a:pt x="2869651" y="586"/>
                  </a:lnTo>
                  <a:lnTo>
                    <a:pt x="2869868" y="369"/>
                  </a:lnTo>
                  <a:lnTo>
                    <a:pt x="2870024" y="213"/>
                  </a:lnTo>
                  <a:lnTo>
                    <a:pt x="2870191" y="46"/>
                  </a:lnTo>
                </a:path>
              </a:pathLst>
            </a:custGeom>
            <a:ln w="4249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33600" y="3581400"/>
              <a:ext cx="54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i="1" spc="10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362200" y="6934200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 we would choose this</a:t>
            </a:r>
          </a:p>
          <a:p>
            <a:r>
              <a:rPr lang="en-US" sz="1200" dirty="0" smtClean="0"/>
              <a:t>	</a:t>
            </a:r>
            <a:r>
              <a:rPr lang="mr-IN" sz="1200" dirty="0" smtClean="0"/>
              <a:t>…</a:t>
            </a:r>
            <a:r>
              <a:rPr lang="en-US" sz="1200" dirty="0" smtClean="0"/>
              <a:t> until further samples say otherwise</a:t>
            </a:r>
            <a:endParaRPr lang="en-US" sz="12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5486400" y="1752600"/>
            <a:ext cx="4109796" cy="2658186"/>
            <a:chOff x="2209800" y="3250311"/>
            <a:chExt cx="4109796" cy="2658186"/>
          </a:xfrm>
        </p:grpSpPr>
        <p:sp>
          <p:nvSpPr>
            <p:cNvPr id="98" name="object 3"/>
            <p:cNvSpPr/>
            <p:nvPr/>
          </p:nvSpPr>
          <p:spPr>
            <a:xfrm>
              <a:off x="2712402" y="3396322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"/>
            <p:cNvSpPr/>
            <p:nvPr/>
          </p:nvSpPr>
          <p:spPr>
            <a:xfrm>
              <a:off x="2665933" y="3337928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5"/>
            <p:cNvSpPr/>
            <p:nvPr/>
          </p:nvSpPr>
          <p:spPr>
            <a:xfrm>
              <a:off x="2684081" y="3396322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6"/>
            <p:cNvSpPr/>
            <p:nvPr/>
          </p:nvSpPr>
          <p:spPr>
            <a:xfrm>
              <a:off x="2712402" y="5767400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7"/>
            <p:cNvSpPr/>
            <p:nvPr/>
          </p:nvSpPr>
          <p:spPr>
            <a:xfrm>
              <a:off x="5954344" y="5720931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38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8"/>
            <p:cNvSpPr/>
            <p:nvPr/>
          </p:nvSpPr>
          <p:spPr>
            <a:xfrm>
              <a:off x="5968504" y="5739066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33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"/>
            <p:cNvSpPr txBox="1"/>
            <p:nvPr/>
          </p:nvSpPr>
          <p:spPr>
            <a:xfrm>
              <a:off x="6170371" y="5568137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spc="15" dirty="0">
                  <a:latin typeface="Times New Roman"/>
                  <a:cs typeface="Times New Roman"/>
                </a:rPr>
                <a:t>x</a:t>
              </a:r>
              <a:endParaRPr sz="2150">
                <a:latin typeface="Times New Roman"/>
                <a:cs typeface="Times New Roman"/>
              </a:endParaRPr>
            </a:p>
          </p:txBody>
        </p:sp>
        <p:sp>
          <p:nvSpPr>
            <p:cNvPr id="105" name="object 11"/>
            <p:cNvSpPr/>
            <p:nvPr/>
          </p:nvSpPr>
          <p:spPr>
            <a:xfrm>
              <a:off x="5512739" y="370084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2"/>
            <p:cNvSpPr/>
            <p:nvPr/>
          </p:nvSpPr>
          <p:spPr>
            <a:xfrm>
              <a:off x="5512739" y="370084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3"/>
            <p:cNvSpPr/>
            <p:nvPr/>
          </p:nvSpPr>
          <p:spPr>
            <a:xfrm>
              <a:off x="5013566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4"/>
            <p:cNvSpPr/>
            <p:nvPr/>
          </p:nvSpPr>
          <p:spPr>
            <a:xfrm>
              <a:off x="5013566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5"/>
            <p:cNvSpPr/>
            <p:nvPr/>
          </p:nvSpPr>
          <p:spPr>
            <a:xfrm>
              <a:off x="4514392" y="469919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6"/>
            <p:cNvSpPr/>
            <p:nvPr/>
          </p:nvSpPr>
          <p:spPr>
            <a:xfrm>
              <a:off x="4514392" y="469919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7"/>
            <p:cNvSpPr/>
            <p:nvPr/>
          </p:nvSpPr>
          <p:spPr>
            <a:xfrm>
              <a:off x="4015232" y="507357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8"/>
            <p:cNvSpPr/>
            <p:nvPr/>
          </p:nvSpPr>
          <p:spPr>
            <a:xfrm>
              <a:off x="4015232" y="5073573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9"/>
            <p:cNvSpPr/>
            <p:nvPr/>
          </p:nvSpPr>
          <p:spPr>
            <a:xfrm>
              <a:off x="3516058" y="532315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0"/>
            <p:cNvSpPr/>
            <p:nvPr/>
          </p:nvSpPr>
          <p:spPr>
            <a:xfrm>
              <a:off x="3516058" y="532315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1"/>
            <p:cNvSpPr/>
            <p:nvPr/>
          </p:nvSpPr>
          <p:spPr>
            <a:xfrm>
              <a:off x="3016884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2"/>
            <p:cNvSpPr/>
            <p:nvPr/>
          </p:nvSpPr>
          <p:spPr>
            <a:xfrm>
              <a:off x="3016884" y="5447944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3"/>
            <p:cNvSpPr/>
            <p:nvPr/>
          </p:nvSpPr>
          <p:spPr>
            <a:xfrm>
              <a:off x="2837179" y="3895521"/>
              <a:ext cx="3244850" cy="1871980"/>
            </a:xfrm>
            <a:custGeom>
              <a:avLst/>
              <a:gdLst/>
              <a:ahLst/>
              <a:cxnLst/>
              <a:rect l="l" t="t" r="r" b="b"/>
              <a:pathLst>
                <a:path w="3244850" h="1871979">
                  <a:moveTo>
                    <a:pt x="0" y="1871891"/>
                  </a:moveTo>
                  <a:lnTo>
                    <a:pt x="3244621" y="0"/>
                  </a:lnTo>
                </a:path>
              </a:pathLst>
            </a:custGeom>
            <a:ln w="424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4"/>
            <p:cNvSpPr/>
            <p:nvPr/>
          </p:nvSpPr>
          <p:spPr>
            <a:xfrm>
              <a:off x="2691142" y="3250311"/>
              <a:ext cx="3287102" cy="2413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09800" y="3581400"/>
              <a:ext cx="54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i="1" spc="10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  <p:sp>
        <p:nvSpPr>
          <p:cNvPr id="120" name="Content Placeholder 2"/>
          <p:cNvSpPr txBox="1">
            <a:spLocks/>
          </p:cNvSpPr>
          <p:nvPr/>
        </p:nvSpPr>
        <p:spPr>
          <a:xfrm>
            <a:off x="381000" y="4876800"/>
            <a:ext cx="4678680" cy="2743199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r>
              <a:rPr lang="en-US" dirty="0" smtClean="0"/>
              <a:t>Ockham’s razor:   balance of accuracy and simplicity</a:t>
            </a:r>
          </a:p>
          <a:p>
            <a:pPr lvl="1"/>
            <a:r>
              <a:rPr lang="en-US" dirty="0" smtClean="0"/>
              <a:t>Choose the simplest possible explanation consistent for observations so far.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295400"/>
            <a:ext cx="1899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 maybe even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758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Attribute-based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250680" cy="6553199"/>
          </a:xfrm>
        </p:spPr>
        <p:txBody>
          <a:bodyPr>
            <a:noAutofit/>
          </a:bodyPr>
          <a:lstStyle/>
          <a:p>
            <a:r>
              <a:rPr lang="en-US" sz="1800" dirty="0" smtClean="0"/>
              <a:t>So with this concept of learning, what does that mean in practice?</a:t>
            </a:r>
          </a:p>
          <a:p>
            <a:pPr lvl="1"/>
            <a:r>
              <a:rPr lang="en-US" sz="1600" dirty="0" smtClean="0"/>
              <a:t>Need to take a closer look at what an</a:t>
            </a:r>
            <a:r>
              <a:rPr lang="en-US" sz="1600" dirty="0" smtClean="0">
                <a:solidFill>
                  <a:srgbClr val="0000FF"/>
                </a:solidFill>
              </a:rPr>
              <a:t> example</a:t>
            </a:r>
            <a:r>
              <a:rPr lang="en-US" sz="1600" dirty="0" smtClean="0"/>
              <a:t> really is:</a:t>
            </a:r>
          </a:p>
          <a:p>
            <a:pPr lvl="1"/>
            <a:endParaRPr lang="en-US" sz="1600" dirty="0"/>
          </a:p>
          <a:p>
            <a:r>
              <a:rPr lang="en-US" sz="1800" dirty="0" smtClean="0">
                <a:solidFill>
                  <a:srgbClr val="0000FF"/>
                </a:solidFill>
              </a:rPr>
              <a:t>Examples</a:t>
            </a:r>
            <a:r>
              <a:rPr lang="en-US" sz="1800" dirty="0" smtClean="0"/>
              <a:t> are describes as (</a:t>
            </a:r>
            <a:r>
              <a:rPr lang="en-US" sz="1800" dirty="0" smtClean="0">
                <a:solidFill>
                  <a:srgbClr val="0000FF"/>
                </a:solidFill>
              </a:rPr>
              <a:t>sample</a:t>
            </a:r>
            <a:r>
              <a:rPr lang="en-US" sz="1800" dirty="0" smtClean="0"/>
              <a:t>, output) pairs</a:t>
            </a:r>
          </a:p>
          <a:p>
            <a:pPr lvl="2"/>
            <a:r>
              <a:rPr lang="en-US" sz="1400" dirty="0" smtClean="0"/>
              <a:t>Sample is set of (</a:t>
            </a:r>
            <a:r>
              <a:rPr lang="en-US" sz="1400" dirty="0" err="1" smtClean="0"/>
              <a:t>attribute,values</a:t>
            </a:r>
            <a:r>
              <a:rPr lang="en-US" sz="1400" dirty="0" smtClean="0"/>
              <a:t>).  Whole thing can be seen as table.</a:t>
            </a:r>
          </a:p>
          <a:p>
            <a:pPr lvl="1"/>
            <a:r>
              <a:rPr lang="en-US" sz="1600" dirty="0" smtClean="0"/>
              <a:t>Example:  When will Dr. D wait for a restaurant table?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573020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1800" dirty="0" smtClean="0"/>
              <a:t>Sample attributes describe the possible factors</a:t>
            </a:r>
          </a:p>
          <a:p>
            <a:pPr lvl="2"/>
            <a:r>
              <a:rPr lang="en-US" sz="1400" dirty="0" smtClean="0"/>
              <a:t>Patrons=(none, some, full);   Price=($$$,$$,$);  Type=(French, Thai, Italian, Burger), </a:t>
            </a:r>
            <a:r>
              <a:rPr lang="en-US" sz="1400" dirty="0" err="1" smtClean="0"/>
              <a:t>EstimateWait</a:t>
            </a:r>
            <a:r>
              <a:rPr lang="en-US" sz="1400" dirty="0" smtClean="0"/>
              <a:t>=(0-10,10-30, 30-60, &gt;60)</a:t>
            </a:r>
          </a:p>
          <a:p>
            <a:pPr lvl="2"/>
            <a:r>
              <a:rPr lang="en-US" sz="1400" dirty="0" smtClean="0"/>
              <a:t>Boolean variables:  Alternatives close by, Bar area available, Raining?, Did I reserve?, am I hungry?</a:t>
            </a:r>
          </a:p>
          <a:p>
            <a:r>
              <a:rPr lang="en-US" sz="1800" dirty="0" smtClean="0"/>
              <a:t>Each </a:t>
            </a:r>
            <a:r>
              <a:rPr lang="en-US" sz="1800" dirty="0" smtClean="0">
                <a:solidFill>
                  <a:srgbClr val="0000FF"/>
                </a:solidFill>
              </a:rPr>
              <a:t>sample</a:t>
            </a:r>
            <a:r>
              <a:rPr lang="en-US" sz="1800" dirty="0" smtClean="0"/>
              <a:t> in </a:t>
            </a:r>
            <a:r>
              <a:rPr lang="en-US" sz="1800" dirty="0" smtClean="0">
                <a:solidFill>
                  <a:srgbClr val="0000FF"/>
                </a:solidFill>
              </a:rPr>
              <a:t>training set </a:t>
            </a:r>
            <a:r>
              <a:rPr lang="en-US" sz="1800" dirty="0" smtClean="0"/>
              <a:t>classified as positive (will wait) or not.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2712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7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250680" cy="6553199"/>
          </a:xfrm>
        </p:spPr>
        <p:txBody>
          <a:bodyPr>
            <a:noAutofit/>
          </a:bodyPr>
          <a:lstStyle/>
          <a:p>
            <a:r>
              <a:rPr lang="en-US" sz="1800" dirty="0" smtClean="0"/>
              <a:t>Any classification problem can be represented as a decision tree</a:t>
            </a:r>
            <a:endParaRPr lang="en-US" sz="1800" dirty="0"/>
          </a:p>
          <a:p>
            <a:pPr lvl="1"/>
            <a:r>
              <a:rPr lang="en-US" sz="1600" dirty="0" smtClean="0"/>
              <a:t>Shows:  </a:t>
            </a:r>
          </a:p>
          <a:p>
            <a:pPr lvl="2"/>
            <a:r>
              <a:rPr lang="en-US" sz="1400" dirty="0" smtClean="0"/>
              <a:t>the factors that play into a classification decision</a:t>
            </a:r>
          </a:p>
          <a:p>
            <a:pPr lvl="2"/>
            <a:r>
              <a:rPr lang="en-US" sz="1400" dirty="0" smtClean="0"/>
              <a:t>The priority ordering, i.e., order in which factors considered (more important ones at root)</a:t>
            </a:r>
          </a:p>
          <a:p>
            <a:pPr lvl="2"/>
            <a:endParaRPr lang="en-US" sz="1400" dirty="0" smtClean="0"/>
          </a:p>
          <a:p>
            <a:r>
              <a:rPr lang="en-US" sz="1800" dirty="0" smtClean="0"/>
              <a:t>Example: the “true” decision tree for restaurant decisions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Learning with decision trees=</a:t>
            </a:r>
          </a:p>
          <a:p>
            <a:pPr lvl="1"/>
            <a:r>
              <a:rPr lang="en-US" sz="1600" dirty="0" smtClean="0"/>
              <a:t>Given some sample set,  discover the underlying decision tree that drives outcomes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Goal</a:t>
            </a:r>
            <a:r>
              <a:rPr lang="en-US" sz="1600" dirty="0" smtClean="0"/>
              <a:t>:  Could then classify any future sample accurately!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346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250680" cy="6553199"/>
          </a:xfrm>
        </p:spPr>
        <p:txBody>
          <a:bodyPr>
            <a:noAutofit/>
          </a:bodyPr>
          <a:lstStyle/>
          <a:p>
            <a:r>
              <a:rPr lang="en-US" sz="1600" dirty="0"/>
              <a:t>Decision trees can express any function of the input attributes.  </a:t>
            </a:r>
            <a:endParaRPr lang="en-US" sz="1600" dirty="0" smtClean="0"/>
          </a:p>
          <a:p>
            <a:pPr lvl="1"/>
            <a:r>
              <a:rPr lang="en-US" sz="1400" dirty="0" smtClean="0"/>
              <a:t>E.g</a:t>
            </a:r>
            <a:r>
              <a:rPr lang="en-US" sz="1400" dirty="0"/>
              <a:t>., for Boolean  functions, truth table row → path to  leaf</a:t>
            </a:r>
            <a:r>
              <a:rPr lang="en-US" sz="1400" dirty="0" smtClean="0"/>
              <a:t>:</a:t>
            </a:r>
          </a:p>
          <a:p>
            <a:pPr lvl="1"/>
            <a:endParaRPr lang="en-US" sz="14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Obviously:  There exists </a:t>
            </a:r>
            <a:r>
              <a:rPr lang="en-US" sz="1800" dirty="0"/>
              <a:t>a  </a:t>
            </a:r>
            <a:r>
              <a:rPr lang="en-US" sz="1800" dirty="0">
                <a:solidFill>
                  <a:srgbClr val="0000FF"/>
                </a:solidFill>
              </a:rPr>
              <a:t>consistent decision  tree</a:t>
            </a:r>
            <a:r>
              <a:rPr lang="en-US" sz="1800" dirty="0"/>
              <a:t>  for any training set</a:t>
            </a:r>
          </a:p>
          <a:p>
            <a:pPr lvl="1"/>
            <a:r>
              <a:rPr lang="en-US" sz="1600" dirty="0"/>
              <a:t>w/ one path to leaf for each example (unless f nondeterministic in x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but even a consistent tree may not </a:t>
            </a:r>
            <a:r>
              <a:rPr lang="en-US" sz="1600" dirty="0"/>
              <a:t>generalize  to new  </a:t>
            </a:r>
            <a:r>
              <a:rPr lang="en-US" sz="1600" dirty="0" smtClean="0"/>
              <a:t>examples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lvl="2"/>
            <a:r>
              <a:rPr lang="en-US" sz="1400" dirty="0" smtClean="0"/>
              <a:t>New samples effectively increase training set </a:t>
            </a:r>
            <a:r>
              <a:rPr lang="en-US" sz="1400" dirty="0" smtClean="0">
                <a:sym typeface="Wingdings"/>
              </a:rPr>
              <a:t> rebuild tree, keep learning</a:t>
            </a:r>
            <a:endParaRPr lang="en-US" sz="1400" dirty="0"/>
          </a:p>
          <a:p>
            <a:endParaRPr lang="en-US" sz="1800" dirty="0" smtClean="0"/>
          </a:p>
          <a:p>
            <a:r>
              <a:rPr lang="en-US" sz="1800" dirty="0" smtClean="0"/>
              <a:t>Learning = given a training set, find a consistent decision tree for it</a:t>
            </a:r>
          </a:p>
          <a:p>
            <a:pPr lvl="1"/>
            <a:r>
              <a:rPr lang="en-US" sz="1600" dirty="0" smtClean="0"/>
              <a:t> Analyze what factors influence output</a:t>
            </a:r>
          </a:p>
          <a:p>
            <a:pPr lvl="1"/>
            <a:r>
              <a:rPr lang="en-US" sz="1600" dirty="0" smtClean="0"/>
              <a:t>Analyze what factors influence the output the most (highest in tree)</a:t>
            </a:r>
          </a:p>
          <a:p>
            <a:pPr lvl="1"/>
            <a:r>
              <a:rPr lang="en-US" sz="1600" dirty="0" smtClean="0"/>
              <a:t>Prefer </a:t>
            </a:r>
            <a:r>
              <a:rPr lang="en-US" sz="1600" dirty="0"/>
              <a:t>to find </a:t>
            </a:r>
            <a:r>
              <a:rPr lang="en-US" sz="1600" dirty="0" smtClean="0"/>
              <a:t>most compact </a:t>
            </a:r>
            <a:r>
              <a:rPr lang="en-US" sz="1600" dirty="0"/>
              <a:t>decision </a:t>
            </a:r>
            <a:r>
              <a:rPr lang="en-US" sz="1600" dirty="0" smtClean="0"/>
              <a:t>trees (Ockham’s razor at work)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Learning is directed search through space of possible trees!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object 20"/>
          <p:cNvSpPr txBox="1"/>
          <p:nvPr/>
        </p:nvSpPr>
        <p:spPr>
          <a:xfrm>
            <a:off x="1961057" y="2098282"/>
            <a:ext cx="18770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2765" algn="l"/>
                <a:tab pos="1053465" algn="l"/>
              </a:tabLst>
            </a:pPr>
            <a:r>
              <a:rPr sz="1800" b="1" spc="-5" dirty="0">
                <a:latin typeface="Arial"/>
                <a:cs typeface="Arial"/>
              </a:rPr>
              <a:t>A	B	</a:t>
            </a:r>
            <a:r>
              <a:rPr lang="en-US" sz="1800" b="1" spc="-5" dirty="0" smtClean="0">
                <a:latin typeface="Arial"/>
                <a:cs typeface="Arial"/>
              </a:rPr>
              <a:t>Out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255"/>
              </p:ext>
            </p:extLst>
          </p:nvPr>
        </p:nvGraphicFramePr>
        <p:xfrm>
          <a:off x="1951523" y="2489160"/>
          <a:ext cx="1485106" cy="1054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107"/>
                <a:gridCol w="650743"/>
                <a:gridCol w="482256"/>
              </a:tblGrid>
              <a:tr h="287642">
                <a:tc>
                  <a:txBody>
                    <a:bodyPr/>
                    <a:lstStyle/>
                    <a:p>
                      <a:pPr marL="22225">
                        <a:lnSpc>
                          <a:spcPts val="215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15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15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299">
                <a:tc>
                  <a:txBody>
                    <a:bodyPr/>
                    <a:lstStyle/>
                    <a:p>
                      <a:pPr marL="22225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293">
                <a:tc>
                  <a:txBody>
                    <a:bodyPr/>
                    <a:lstStyle/>
                    <a:p>
                      <a:pPr marL="22225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4035">
                <a:tc>
                  <a:txBody>
                    <a:bodyPr/>
                    <a:lstStyle/>
                    <a:p>
                      <a:pPr marL="22225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39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343400" y="1981200"/>
            <a:ext cx="2646744" cy="1654823"/>
            <a:chOff x="4264991" y="2453639"/>
            <a:chExt cx="2646744" cy="1654823"/>
          </a:xfrm>
        </p:grpSpPr>
        <p:sp>
          <p:nvSpPr>
            <p:cNvPr id="8" name="object 4"/>
            <p:cNvSpPr/>
            <p:nvPr/>
          </p:nvSpPr>
          <p:spPr>
            <a:xfrm>
              <a:off x="5993676" y="3406101"/>
              <a:ext cx="353060" cy="461009"/>
            </a:xfrm>
            <a:custGeom>
              <a:avLst/>
              <a:gdLst/>
              <a:ahLst/>
              <a:cxnLst/>
              <a:rect l="l" t="t" r="r" b="b"/>
              <a:pathLst>
                <a:path w="353060" h="461010">
                  <a:moveTo>
                    <a:pt x="352488" y="0"/>
                  </a:moveTo>
                  <a:lnTo>
                    <a:pt x="0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6332613" y="3406101"/>
              <a:ext cx="366395" cy="461009"/>
            </a:xfrm>
            <a:custGeom>
              <a:avLst/>
              <a:gdLst/>
              <a:ahLst/>
              <a:cxnLst/>
              <a:rect l="l" t="t" r="r" b="b"/>
              <a:pathLst>
                <a:path w="366395" h="461010">
                  <a:moveTo>
                    <a:pt x="0" y="0"/>
                  </a:moveTo>
                  <a:lnTo>
                    <a:pt x="366039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6456440" y="3855097"/>
              <a:ext cx="455295" cy="253365"/>
            </a:xfrm>
            <a:prstGeom prst="rect">
              <a:avLst/>
            </a:prstGeom>
            <a:solidFill>
              <a:srgbClr val="BE0000"/>
            </a:solidFill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11" name="object 7"/>
            <p:cNvSpPr txBox="1"/>
            <p:nvPr/>
          </p:nvSpPr>
          <p:spPr>
            <a:xfrm>
              <a:off x="5783389" y="3855097"/>
              <a:ext cx="455295" cy="253365"/>
            </a:xfrm>
            <a:prstGeom prst="rect">
              <a:avLst/>
            </a:prstGeom>
            <a:solidFill>
              <a:srgbClr val="00BE00"/>
            </a:solidFill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T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12" name="object 8"/>
            <p:cNvSpPr/>
            <p:nvPr/>
          </p:nvSpPr>
          <p:spPr>
            <a:xfrm>
              <a:off x="4848059" y="2701137"/>
              <a:ext cx="740410" cy="461009"/>
            </a:xfrm>
            <a:custGeom>
              <a:avLst/>
              <a:gdLst/>
              <a:ahLst/>
              <a:cxnLst/>
              <a:rect l="l" t="t" r="r" b="b"/>
              <a:pathLst>
                <a:path w="740410" h="461010">
                  <a:moveTo>
                    <a:pt x="740219" y="0"/>
                  </a:moveTo>
                  <a:lnTo>
                    <a:pt x="0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5559818" y="2701137"/>
              <a:ext cx="768985" cy="461009"/>
            </a:xfrm>
            <a:custGeom>
              <a:avLst/>
              <a:gdLst/>
              <a:ahLst/>
              <a:cxnLst/>
              <a:rect l="l" t="t" r="r" b="b"/>
              <a:pathLst>
                <a:path w="768985" h="461010">
                  <a:moveTo>
                    <a:pt x="0" y="0"/>
                  </a:moveTo>
                  <a:lnTo>
                    <a:pt x="768692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5413110" y="2453639"/>
              <a:ext cx="350520" cy="253365"/>
            </a:xfrm>
            <a:custGeom>
              <a:avLst/>
              <a:gdLst/>
              <a:ahLst/>
              <a:cxnLst/>
              <a:rect l="l" t="t" r="r" b="b"/>
              <a:pathLst>
                <a:path w="350520" h="253364">
                  <a:moveTo>
                    <a:pt x="350339" y="253072"/>
                  </a:moveTo>
                  <a:lnTo>
                    <a:pt x="350339" y="0"/>
                  </a:lnTo>
                  <a:lnTo>
                    <a:pt x="0" y="0"/>
                  </a:lnTo>
                  <a:lnTo>
                    <a:pt x="0" y="253072"/>
                  </a:lnTo>
                  <a:lnTo>
                    <a:pt x="350339" y="253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5413110" y="2453639"/>
              <a:ext cx="350520" cy="253365"/>
            </a:xfrm>
            <a:prstGeom prst="rect">
              <a:avLst/>
            </a:prstGeom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7314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A</a:t>
              </a:r>
              <a:endParaRPr sz="1350" dirty="0">
                <a:latin typeface="Arial"/>
                <a:cs typeface="Arial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6187673" y="3154375"/>
              <a:ext cx="317500" cy="253365"/>
            </a:xfrm>
            <a:custGeom>
              <a:avLst/>
              <a:gdLst/>
              <a:ahLst/>
              <a:cxnLst/>
              <a:rect l="l" t="t" r="r" b="b"/>
              <a:pathLst>
                <a:path w="317500" h="253364">
                  <a:moveTo>
                    <a:pt x="316974" y="253072"/>
                  </a:moveTo>
                  <a:lnTo>
                    <a:pt x="316974" y="0"/>
                  </a:lnTo>
                  <a:lnTo>
                    <a:pt x="0" y="0"/>
                  </a:lnTo>
                  <a:lnTo>
                    <a:pt x="0" y="253072"/>
                  </a:lnTo>
                  <a:lnTo>
                    <a:pt x="316974" y="253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6187673" y="3154375"/>
              <a:ext cx="317500" cy="253365"/>
            </a:xfrm>
            <a:prstGeom prst="rect">
              <a:avLst/>
            </a:prstGeom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2870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B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18" name="object 14"/>
            <p:cNvSpPr/>
            <p:nvPr/>
          </p:nvSpPr>
          <p:spPr>
            <a:xfrm>
              <a:off x="4475276" y="3406101"/>
              <a:ext cx="353060" cy="461009"/>
            </a:xfrm>
            <a:custGeom>
              <a:avLst/>
              <a:gdLst/>
              <a:ahLst/>
              <a:cxnLst/>
              <a:rect l="l" t="t" r="r" b="b"/>
              <a:pathLst>
                <a:path w="353060" h="461010">
                  <a:moveTo>
                    <a:pt x="352488" y="0"/>
                  </a:moveTo>
                  <a:lnTo>
                    <a:pt x="0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4814201" y="3406101"/>
              <a:ext cx="366395" cy="461009"/>
            </a:xfrm>
            <a:custGeom>
              <a:avLst/>
              <a:gdLst/>
              <a:ahLst/>
              <a:cxnLst/>
              <a:rect l="l" t="t" r="r" b="b"/>
              <a:pathLst>
                <a:path w="366395" h="461010">
                  <a:moveTo>
                    <a:pt x="0" y="0"/>
                  </a:moveTo>
                  <a:lnTo>
                    <a:pt x="366052" y="460946"/>
                  </a:lnTo>
                </a:path>
              </a:pathLst>
            </a:custGeom>
            <a:ln w="13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4264991" y="3855097"/>
              <a:ext cx="455295" cy="253365"/>
            </a:xfrm>
            <a:prstGeom prst="rect">
              <a:avLst/>
            </a:prstGeom>
            <a:solidFill>
              <a:srgbClr val="BE0000"/>
            </a:solidFill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4938039" y="3855097"/>
              <a:ext cx="455295" cy="253365"/>
            </a:xfrm>
            <a:prstGeom prst="rect">
              <a:avLst/>
            </a:prstGeom>
            <a:solidFill>
              <a:srgbClr val="00BE00"/>
            </a:solidFill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T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22" name="object 18"/>
            <p:cNvSpPr/>
            <p:nvPr/>
          </p:nvSpPr>
          <p:spPr>
            <a:xfrm>
              <a:off x="4669274" y="3154375"/>
              <a:ext cx="317500" cy="253365"/>
            </a:xfrm>
            <a:custGeom>
              <a:avLst/>
              <a:gdLst/>
              <a:ahLst/>
              <a:cxnLst/>
              <a:rect l="l" t="t" r="r" b="b"/>
              <a:pathLst>
                <a:path w="317500" h="253364">
                  <a:moveTo>
                    <a:pt x="316974" y="253072"/>
                  </a:moveTo>
                  <a:lnTo>
                    <a:pt x="316974" y="0"/>
                  </a:lnTo>
                  <a:lnTo>
                    <a:pt x="0" y="0"/>
                  </a:lnTo>
                  <a:lnTo>
                    <a:pt x="0" y="253072"/>
                  </a:lnTo>
                  <a:lnTo>
                    <a:pt x="316974" y="2530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 txBox="1"/>
            <p:nvPr/>
          </p:nvSpPr>
          <p:spPr>
            <a:xfrm>
              <a:off x="4669274" y="3154375"/>
              <a:ext cx="317500" cy="253365"/>
            </a:xfrm>
            <a:prstGeom prst="rect">
              <a:avLst/>
            </a:prstGeom>
            <a:ln w="13557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2870">
                <a:lnSpc>
                  <a:spcPts val="1570"/>
                </a:lnSpc>
              </a:pPr>
              <a:r>
                <a:rPr sz="1350" b="1" spc="-5" dirty="0">
                  <a:latin typeface="Arial"/>
                  <a:cs typeface="Arial"/>
                </a:rPr>
                <a:t>B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5064645" y="2709697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4468116" y="3414926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6" name="object 24"/>
            <p:cNvSpPr txBox="1"/>
            <p:nvPr/>
          </p:nvSpPr>
          <p:spPr>
            <a:xfrm>
              <a:off x="5986518" y="3414926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5966049" y="2709697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00FF00"/>
                  </a:solidFill>
                  <a:latin typeface="Arial"/>
                  <a:cs typeface="Arial"/>
                </a:rPr>
                <a:t>T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 txBox="1"/>
            <p:nvPr/>
          </p:nvSpPr>
          <p:spPr>
            <a:xfrm>
              <a:off x="5044136" y="3414926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00FF00"/>
                  </a:solidFill>
                  <a:latin typeface="Arial"/>
                  <a:cs typeface="Arial"/>
                </a:rPr>
                <a:t>T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9" name="object 27"/>
            <p:cNvSpPr txBox="1"/>
            <p:nvPr/>
          </p:nvSpPr>
          <p:spPr>
            <a:xfrm>
              <a:off x="6562538" y="3414926"/>
              <a:ext cx="141605" cy="239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00FF00"/>
                  </a:solidFill>
                  <a:latin typeface="Arial"/>
                  <a:cs typeface="Arial"/>
                </a:rPr>
                <a:t>T</a:t>
              </a:r>
              <a:endParaRPr sz="15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0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Hypothesis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250680" cy="6553199"/>
          </a:xfrm>
        </p:spPr>
        <p:txBody>
          <a:bodyPr>
            <a:noAutofit/>
          </a:bodyPr>
          <a:lstStyle/>
          <a:p>
            <a:r>
              <a:rPr lang="en-US" sz="1600" dirty="0" smtClean="0"/>
              <a:t>So how big is the space of possible hypotheses (decision trees, in this case)</a:t>
            </a:r>
          </a:p>
          <a:p>
            <a:pPr lvl="1"/>
            <a:r>
              <a:rPr lang="en-US" sz="1400" dirty="0" smtClean="0"/>
              <a:t>If learning is search, how big is search space?  Helps us know what search approach</a:t>
            </a:r>
            <a:r>
              <a:rPr lang="mr-IN" sz="1400" dirty="0" smtClean="0"/>
              <a:t>…</a:t>
            </a:r>
            <a:endParaRPr lang="en-US" sz="1400" dirty="0" smtClean="0"/>
          </a:p>
          <a:p>
            <a:pPr lvl="1"/>
            <a:endParaRPr lang="en-US" sz="1400" dirty="0"/>
          </a:p>
          <a:p>
            <a:r>
              <a:rPr lang="en-US" sz="1800" dirty="0" smtClean="0"/>
              <a:t>How many distinct decision trees possible given n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attributes</a:t>
            </a:r>
          </a:p>
          <a:p>
            <a:pPr lvl="2"/>
            <a:r>
              <a:rPr lang="en-US" sz="1400" dirty="0" smtClean="0"/>
              <a:t>Note:  gets much worse for multi-value or continuous attributes</a:t>
            </a:r>
          </a:p>
          <a:p>
            <a:pPr lvl="1"/>
            <a:r>
              <a:rPr lang="en-US" sz="1600" dirty="0" smtClean="0"/>
              <a:t>Really:  What is the number of possible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functions?</a:t>
            </a:r>
          </a:p>
          <a:p>
            <a:pPr lvl="2"/>
            <a:r>
              <a:rPr lang="en-US" sz="1400" dirty="0" smtClean="0">
                <a:sym typeface="Wingdings"/>
              </a:rPr>
              <a:t>  how many rows are in the truth table for one function?     2</a:t>
            </a:r>
            <a:r>
              <a:rPr lang="en-US" sz="1400" baseline="30000" dirty="0" smtClean="0">
                <a:sym typeface="Wingdings"/>
              </a:rPr>
              <a:t>n</a:t>
            </a:r>
          </a:p>
          <a:p>
            <a:pPr lvl="2"/>
            <a:r>
              <a:rPr lang="en-US" sz="1400" dirty="0" smtClean="0">
                <a:sym typeface="Wingdings"/>
              </a:rPr>
              <a:t>Then how many such truth tables with 2n rows are there </a:t>
            </a:r>
          </a:p>
          <a:p>
            <a:pPr lvl="2"/>
            <a:endParaRPr lang="en-US" sz="1400" dirty="0">
              <a:sym typeface="Wingdings"/>
            </a:endParaRPr>
          </a:p>
          <a:p>
            <a:pPr lvl="1"/>
            <a:r>
              <a:rPr lang="en-US" sz="1600" dirty="0" err="1" smtClean="0">
                <a:sym typeface="Wingdings"/>
              </a:rPr>
              <a:t>Ack</a:t>
            </a:r>
            <a:r>
              <a:rPr lang="en-US" sz="1600" dirty="0" smtClean="0">
                <a:sym typeface="Wingdings"/>
              </a:rPr>
              <a:t>!    </a:t>
            </a:r>
          </a:p>
          <a:p>
            <a:pPr lvl="2"/>
            <a:r>
              <a:rPr lang="en-US" sz="1400" dirty="0" smtClean="0">
                <a:sym typeface="Wingdings"/>
              </a:rPr>
              <a:t>So with 6 Boolean attributes, there are </a:t>
            </a:r>
            <a:r>
              <a:rPr lang="en-US" sz="1400" dirty="0"/>
              <a:t>18,446,744,073,709,551,616 </a:t>
            </a:r>
            <a:r>
              <a:rPr lang="en-US" sz="1400" dirty="0" smtClean="0"/>
              <a:t>trees! </a:t>
            </a:r>
            <a:endParaRPr lang="en-US" sz="1400" dirty="0"/>
          </a:p>
          <a:p>
            <a:pPr lvl="1"/>
            <a:r>
              <a:rPr lang="en-US" sz="1600" dirty="0" smtClean="0">
                <a:sym typeface="Wingdings"/>
              </a:rPr>
              <a:t> Ok, simplify: How many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purely conjunctive</a:t>
            </a:r>
            <a:r>
              <a:rPr lang="en-US" sz="1600" dirty="0" smtClean="0">
                <a:sym typeface="Wingdings"/>
              </a:rPr>
              <a:t> hypotheses (decision trees)?</a:t>
            </a:r>
          </a:p>
          <a:p>
            <a:pPr lvl="2"/>
            <a:r>
              <a:rPr lang="en-US" sz="1400" dirty="0" smtClean="0">
                <a:sym typeface="Wingdings"/>
              </a:rPr>
              <a:t>E.g.   ( Hungry </a:t>
            </a:r>
            <a:r>
              <a:rPr lang="en-US" sz="1400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mr-IN" sz="1400" dirty="0" smtClean="0">
                <a:solidFill>
                  <a:prstClr val="black"/>
                </a:solidFill>
                <a:latin typeface="Mangal"/>
              </a:rPr>
              <a:t>¬</a:t>
            </a:r>
            <a:r>
              <a:rPr lang="en-US" sz="1400" dirty="0" smtClean="0">
                <a:solidFill>
                  <a:prstClr val="black"/>
                </a:solidFill>
                <a:latin typeface="Mangal"/>
              </a:rPr>
              <a:t>Rain )  ?</a:t>
            </a:r>
          </a:p>
          <a:p>
            <a:pPr lvl="2"/>
            <a:r>
              <a:rPr lang="en-US" sz="1400" dirty="0" smtClean="0">
                <a:solidFill>
                  <a:prstClr val="black"/>
                </a:solidFill>
                <a:latin typeface="Mangal"/>
              </a:rPr>
              <a:t>Each attribute can be present/positive, present/negative,  or not present</a:t>
            </a:r>
          </a:p>
          <a:p>
            <a:pPr lvl="3"/>
            <a:r>
              <a:rPr lang="en-US" sz="1200" dirty="0" smtClean="0">
                <a:solidFill>
                  <a:prstClr val="black"/>
                </a:solidFill>
                <a:latin typeface="Mangal"/>
                <a:sym typeface="Wingdings"/>
              </a:rPr>
              <a:t>  3</a:t>
            </a:r>
            <a:r>
              <a:rPr lang="en-US" sz="1200" baseline="30000" dirty="0" smtClean="0">
                <a:solidFill>
                  <a:prstClr val="black"/>
                </a:solidFill>
                <a:latin typeface="Mangal"/>
                <a:sym typeface="Wingdings"/>
              </a:rPr>
              <a:t>n</a:t>
            </a:r>
            <a:r>
              <a:rPr lang="en-US" sz="1200" dirty="0" smtClean="0">
                <a:solidFill>
                  <a:prstClr val="black"/>
                </a:solidFill>
                <a:latin typeface="Mangal"/>
                <a:sym typeface="Wingdings"/>
              </a:rPr>
              <a:t> distinct conjunctive hypotheses</a:t>
            </a:r>
          </a:p>
          <a:p>
            <a:pPr lvl="3"/>
            <a:endParaRPr lang="en-US" sz="1200" dirty="0">
              <a:solidFill>
                <a:prstClr val="black"/>
              </a:solidFill>
              <a:latin typeface="Mangal"/>
              <a:sym typeface="Wingdings"/>
            </a:endParaRPr>
          </a:p>
          <a:p>
            <a:r>
              <a:rPr lang="en-US" sz="1800" dirty="0" smtClean="0">
                <a:solidFill>
                  <a:prstClr val="black"/>
                </a:solidFill>
                <a:latin typeface="Mangal"/>
                <a:sym typeface="Wingdings"/>
              </a:rPr>
              <a:t>More expressive hypothesis spaces (e.g. no “conjunctive” restriction):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  <a:latin typeface="Mangal"/>
                <a:sym typeface="Wingdings"/>
              </a:rPr>
              <a:t>Good: Increases chances that hypothesis </a:t>
            </a:r>
            <a:r>
              <a:rPr lang="en-US" sz="1600" dirty="0" smtClean="0">
                <a:solidFill>
                  <a:srgbClr val="0000FF"/>
                </a:solidFill>
                <a:latin typeface="Mangal"/>
                <a:sym typeface="Wingdings"/>
              </a:rPr>
              <a:t>h</a:t>
            </a:r>
            <a:r>
              <a:rPr lang="en-US" sz="1600" dirty="0" smtClean="0">
                <a:solidFill>
                  <a:prstClr val="black"/>
                </a:solidFill>
                <a:latin typeface="Mangal"/>
                <a:sym typeface="Wingdings"/>
              </a:rPr>
              <a:t> could express true target function f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  <a:latin typeface="Mangal"/>
                <a:sym typeface="Wingdings"/>
              </a:rPr>
              <a:t>Bad:  Dramatic increases in the hypothesis space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  <a:latin typeface="Mangal"/>
                <a:sym typeface="Wingdings"/>
              </a:rPr>
              <a:t>Ugly:  Increases # of hypotheses consistent with training set</a:t>
            </a:r>
          </a:p>
          <a:p>
            <a:pPr lvl="2"/>
            <a:r>
              <a:rPr lang="en-US" sz="1400" dirty="0" smtClean="0">
                <a:solidFill>
                  <a:prstClr val="black"/>
                </a:solidFill>
                <a:latin typeface="Mangal"/>
                <a:sym typeface="Wingdings"/>
              </a:rPr>
              <a:t>May get worse predictions</a:t>
            </a:r>
            <a:r>
              <a:rPr lang="mr-IN" sz="1400" dirty="0" smtClean="0">
                <a:solidFill>
                  <a:prstClr val="black"/>
                </a:solidFill>
                <a:latin typeface="Mangal"/>
                <a:sym typeface="Wingdings"/>
              </a:rPr>
              <a:t>…</a:t>
            </a:r>
            <a:endParaRPr lang="en-US" sz="1400" dirty="0" smtClean="0">
              <a:solidFill>
                <a:prstClr val="black"/>
              </a:solidFill>
              <a:latin typeface="Mangal"/>
              <a:sym typeface="Wingdings"/>
            </a:endParaRPr>
          </a:p>
          <a:p>
            <a:pPr lvl="1"/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00400"/>
            <a:ext cx="381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9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772223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2091055">
              <a:lnSpc>
                <a:spcPts val="2430"/>
              </a:lnSpc>
            </a:pPr>
            <a:r>
              <a:rPr lang="en-US" dirty="0" smtClean="0"/>
              <a:t>Algorithm:  </a:t>
            </a:r>
            <a:r>
              <a:rPr dirty="0" smtClean="0"/>
              <a:t>Decision </a:t>
            </a:r>
            <a:r>
              <a:rPr dirty="0"/>
              <a:t>tree 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371600"/>
            <a:ext cx="9104639" cy="5886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Aim:  find a  small tree consistent with the training   examples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dirty="0">
                <a:latin typeface="Arial"/>
                <a:cs typeface="Arial"/>
              </a:rPr>
              <a:t>Idea:  (recursively) choose  “most significant” attribute as  root of  (sub)</a:t>
            </a:r>
            <a:r>
              <a:rPr sz="2050" dirty="0" smtClean="0">
                <a:latin typeface="Arial"/>
                <a:cs typeface="Arial"/>
              </a:rPr>
              <a:t>tree</a:t>
            </a: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1400" dirty="0" smtClean="0">
                <a:latin typeface="Arial"/>
                <a:cs typeface="Arial"/>
              </a:rPr>
              <a:t>Notice: training set examples crucial for *building* tree</a:t>
            </a:r>
            <a:r>
              <a:rPr lang="mr-IN" sz="1400" dirty="0" smtClean="0">
                <a:latin typeface="Arial"/>
                <a:cs typeface="Arial"/>
              </a:rPr>
              <a:t>…</a:t>
            </a:r>
            <a:r>
              <a:rPr lang="en-US" sz="1400" dirty="0" smtClean="0">
                <a:latin typeface="Arial"/>
                <a:cs typeface="Arial"/>
              </a:rPr>
              <a:t>but don’t actually appear anywhere in finished tree.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67000"/>
            <a:ext cx="8190231" cy="3824124"/>
          </a:xfrm>
        </p:spPr>
        <p:txBody>
          <a:bodyPr/>
          <a:lstStyle/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function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DTL(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examples, attributes, parent-examples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) 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returns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a  decision tree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if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examples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is  empty  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then return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Plurality-Value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parent-examples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)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else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if all 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examples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have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the same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classification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then 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classification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attributes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is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empty 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then </a:t>
            </a:r>
            <a:r>
              <a:rPr lang="en-US" sz="1600" b="1" dirty="0">
                <a:solidFill>
                  <a:schemeClr val="tx1"/>
                </a:solidFill>
                <a:latin typeface="Georgia"/>
                <a:cs typeface="Georgia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Plurality-Value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examples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)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Georgia"/>
                <a:cs typeface="Georgia"/>
              </a:rPr>
              <a:t>else</a:t>
            </a:r>
            <a:endParaRPr lang="en-US" sz="1600" b="1" dirty="0">
              <a:solidFill>
                <a:schemeClr val="tx1"/>
              </a:solidFill>
              <a:latin typeface="Georgia"/>
              <a:cs typeface="Georgia"/>
            </a:endParaRP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	</a:t>
            </a:r>
            <a:r>
              <a:rPr lang="en-US" sz="1600" i="1" dirty="0" smtClean="0">
                <a:solidFill>
                  <a:schemeClr val="tx1"/>
                </a:solidFill>
                <a:latin typeface="Georgia"/>
                <a:cs typeface="Georgia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← </a:t>
            </a:r>
            <a:r>
              <a:rPr lang="en-US" sz="1600" dirty="0" err="1">
                <a:solidFill>
                  <a:schemeClr val="tx1"/>
                </a:solidFill>
                <a:latin typeface="Georgia"/>
                <a:cs typeface="Georgia"/>
              </a:rPr>
              <a:t>argmax</a:t>
            </a:r>
            <a:r>
              <a:rPr lang="en-US" sz="1600" baseline="-25000" dirty="0" err="1">
                <a:solidFill>
                  <a:schemeClr val="tx1"/>
                </a:solidFill>
                <a:latin typeface="Georgia"/>
                <a:cs typeface="Georgia"/>
              </a:rPr>
              <a:t>a∈attributes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Importance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(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attributes, examples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)  </a:t>
            </a:r>
            <a:r>
              <a:rPr lang="en-US" sz="1600" dirty="0" smtClean="0">
                <a:solidFill>
                  <a:srgbClr val="008000"/>
                </a:solidFill>
                <a:latin typeface="Georgia"/>
                <a:cs typeface="Georgia"/>
              </a:rPr>
              <a:t>;; choose best splitter!</a:t>
            </a:r>
            <a:endParaRPr lang="en-US" sz="1600" dirty="0">
              <a:solidFill>
                <a:srgbClr val="008000"/>
              </a:solidFill>
              <a:latin typeface="Georgia"/>
              <a:cs typeface="Georgia"/>
            </a:endParaRP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	</a:t>
            </a:r>
            <a:r>
              <a:rPr lang="en-US" sz="1600" i="1" dirty="0" smtClean="0">
                <a:solidFill>
                  <a:schemeClr val="tx1"/>
                </a:solidFill>
                <a:latin typeface="Georgia"/>
                <a:cs typeface="Georgia"/>
              </a:rPr>
              <a:t>tree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← a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new decision tree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root test </a:t>
            </a:r>
            <a:r>
              <a:rPr lang="en-US" sz="1600" i="1" dirty="0" smtClean="0">
                <a:solidFill>
                  <a:schemeClr val="tx1"/>
                </a:solidFill>
                <a:latin typeface="Georgia"/>
                <a:cs typeface="Georgia"/>
              </a:rPr>
              <a:t>A</a:t>
            </a:r>
            <a:endParaRPr lang="en-US" sz="1600" i="1" dirty="0">
              <a:solidFill>
                <a:schemeClr val="tx1"/>
              </a:solidFill>
              <a:latin typeface="Georgia"/>
              <a:cs typeface="Georgia"/>
            </a:endParaRP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eorgia"/>
                <a:cs typeface="Georgia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Georgia"/>
                <a:cs typeface="Georgia"/>
              </a:rPr>
              <a:t>for </a:t>
            </a:r>
            <a:r>
              <a:rPr lang="en-US" sz="1600" b="1" dirty="0">
                <a:solidFill>
                  <a:srgbClr val="000000"/>
                </a:solidFill>
                <a:latin typeface="Georgia"/>
                <a:cs typeface="Georgia"/>
              </a:rPr>
              <a:t>each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Georgia"/>
              </a:rPr>
              <a:t> value  </a:t>
            </a:r>
            <a:r>
              <a:rPr lang="en-US" sz="1600" dirty="0" err="1" smtClean="0">
                <a:solidFill>
                  <a:srgbClr val="000000"/>
                </a:solidFill>
                <a:latin typeface="Georgia"/>
                <a:cs typeface="Georgia"/>
              </a:rPr>
              <a:t>v</a:t>
            </a:r>
            <a:r>
              <a:rPr lang="en-US" sz="1600" baseline="-25000" dirty="0" err="1" smtClean="0">
                <a:solidFill>
                  <a:srgbClr val="000000"/>
                </a:solidFill>
                <a:latin typeface="Georgia"/>
                <a:cs typeface="Georgia"/>
              </a:rPr>
              <a:t>k</a:t>
            </a:r>
            <a:r>
              <a:rPr lang="en-US" sz="1600" dirty="0" smtClean="0">
                <a:solidFill>
                  <a:srgbClr val="000000"/>
                </a:solidFill>
                <a:latin typeface="Georgia"/>
                <a:cs typeface="Georgia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Georgia"/>
              </a:rPr>
              <a:t>of  </a:t>
            </a:r>
            <a:r>
              <a:rPr lang="en-US" sz="1600" i="1" dirty="0" smtClean="0">
                <a:solidFill>
                  <a:srgbClr val="000000"/>
                </a:solidFill>
                <a:latin typeface="Georgia"/>
                <a:cs typeface="Georgia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Georgia"/>
                <a:cs typeface="Georgia"/>
              </a:rPr>
              <a:t>do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Georgia"/>
                <a:cs typeface="Georgia"/>
              </a:rPr>
              <a:t>			</a:t>
            </a:r>
            <a:r>
              <a:rPr lang="en-US" sz="1600" i="1" dirty="0" err="1" smtClean="0">
                <a:solidFill>
                  <a:srgbClr val="000000"/>
                </a:solidFill>
                <a:latin typeface="Georgia"/>
                <a:cs typeface="Georgia"/>
              </a:rPr>
              <a:t>exs</a:t>
            </a:r>
            <a:r>
              <a:rPr lang="en-US" sz="1600" dirty="0" smtClean="0">
                <a:solidFill>
                  <a:srgbClr val="000000"/>
                </a:solidFill>
                <a:latin typeface="Georgia"/>
                <a:cs typeface="Georgia"/>
              </a:rPr>
              <a:t> ← {</a:t>
            </a:r>
            <a:r>
              <a:rPr lang="en-US" sz="1600" i="1" dirty="0" smtClean="0">
                <a:solidFill>
                  <a:srgbClr val="000000"/>
                </a:solidFill>
                <a:latin typeface="Georgia"/>
                <a:cs typeface="Georgia"/>
              </a:rPr>
              <a:t>e: e</a:t>
            </a:r>
            <a:r>
              <a:rPr lang="is-IS" sz="1600" i="1" dirty="0" smtClean="0">
                <a:solidFill>
                  <a:srgbClr val="000000"/>
                </a:solidFill>
              </a:rPr>
              <a:t>∈examples</a:t>
            </a:r>
            <a:r>
              <a:rPr lang="is-IS" sz="1600" dirty="0" smtClean="0">
                <a:solidFill>
                  <a:srgbClr val="000000"/>
                </a:solidFill>
              </a:rPr>
              <a:t> </a:t>
            </a:r>
            <a:r>
              <a:rPr lang="is-IS" sz="1600" b="1" dirty="0" smtClean="0">
                <a:solidFill>
                  <a:srgbClr val="000000"/>
                </a:solidFill>
              </a:rPr>
              <a:t>and</a:t>
            </a:r>
            <a:r>
              <a:rPr lang="is-IS" sz="1600" dirty="0" smtClean="0">
                <a:solidFill>
                  <a:srgbClr val="000000"/>
                </a:solidFill>
              </a:rPr>
              <a:t> </a:t>
            </a:r>
            <a:r>
              <a:rPr lang="is-IS" sz="1600" i="1" dirty="0" smtClean="0">
                <a:solidFill>
                  <a:srgbClr val="000000"/>
                </a:solidFill>
              </a:rPr>
              <a:t>e.A=v</a:t>
            </a:r>
            <a:r>
              <a:rPr lang="is-IS" sz="1600" i="1" baseline="-25000" dirty="0" smtClean="0">
                <a:solidFill>
                  <a:srgbClr val="000000"/>
                </a:solidFill>
              </a:rPr>
              <a:t>k</a:t>
            </a:r>
            <a:r>
              <a:rPr lang="is-IS" sz="1600" dirty="0" smtClean="0">
                <a:solidFill>
                  <a:srgbClr val="000000"/>
                </a:solidFill>
              </a:rPr>
              <a:t> }</a:t>
            </a:r>
            <a:endParaRPr lang="en-US" sz="1600" dirty="0" smtClean="0">
              <a:solidFill>
                <a:srgbClr val="000000"/>
              </a:solidFill>
              <a:latin typeface="Georgia"/>
              <a:cs typeface="Georgia"/>
            </a:endParaRP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		</a:t>
            </a:r>
            <a:r>
              <a:rPr lang="en-US" sz="1600" i="1" dirty="0" err="1" smtClean="0">
                <a:solidFill>
                  <a:schemeClr val="tx1"/>
                </a:solidFill>
                <a:latin typeface="Georgia"/>
                <a:cs typeface="Georgia"/>
              </a:rPr>
              <a:t>subtree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← DTL(</a:t>
            </a:r>
            <a:r>
              <a:rPr lang="en-US" sz="1600" i="1" dirty="0" err="1" smtClean="0">
                <a:solidFill>
                  <a:schemeClr val="tx1"/>
                </a:solidFill>
                <a:latin typeface="Georgia"/>
                <a:cs typeface="Georgia"/>
              </a:rPr>
              <a:t>exs</a:t>
            </a:r>
            <a:r>
              <a:rPr lang="en-US" sz="1600" i="1" dirty="0" smtClean="0">
                <a:solidFill>
                  <a:schemeClr val="tx1"/>
                </a:solidFill>
                <a:latin typeface="Georgia"/>
                <a:cs typeface="Georgia"/>
              </a:rPr>
              <a:t>, attributes −A, examples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)  </a:t>
            </a: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	add a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branch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to </a:t>
            </a:r>
            <a:r>
              <a:rPr lang="en-US" sz="1600" i="1" dirty="0" smtClean="0">
                <a:solidFill>
                  <a:schemeClr val="tx1"/>
                </a:solidFill>
                <a:latin typeface="Georgia"/>
                <a:cs typeface="Georgia"/>
              </a:rPr>
              <a:t>tree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with label 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(A=</a:t>
            </a:r>
            <a:r>
              <a:rPr lang="en-US" sz="1600" dirty="0" err="1" smtClean="0">
                <a:solidFill>
                  <a:schemeClr val="tx1"/>
                </a:solidFill>
                <a:latin typeface="Georgia"/>
                <a:cs typeface="Georgia"/>
              </a:rPr>
              <a:t>v</a:t>
            </a:r>
            <a:r>
              <a:rPr lang="en-US" sz="1600" baseline="-25000" dirty="0" err="1" smtClean="0">
                <a:solidFill>
                  <a:schemeClr val="tx1"/>
                </a:solidFill>
                <a:latin typeface="Georgia"/>
                <a:cs typeface="Georgia"/>
              </a:rPr>
              <a:t>k</a:t>
            </a: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) 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and </a:t>
            </a:r>
            <a:r>
              <a:rPr lang="en-US" sz="1600" dirty="0" err="1">
                <a:solidFill>
                  <a:schemeClr val="tx1"/>
                </a:solidFill>
                <a:latin typeface="Georgia"/>
                <a:cs typeface="Georgia"/>
              </a:rPr>
              <a:t>subtree</a:t>
            </a:r>
            <a:r>
              <a:rPr lang="en-US" sz="160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Georgia"/>
                <a:cs typeface="Georgia"/>
              </a:rPr>
              <a:t>subtree</a:t>
            </a:r>
            <a:endParaRPr lang="en-US" sz="1600" i="1" dirty="0">
              <a:solidFill>
                <a:schemeClr val="tx1"/>
              </a:solidFill>
              <a:latin typeface="Georgia"/>
              <a:cs typeface="Georgia"/>
            </a:endParaRPr>
          </a:p>
          <a:p>
            <a:pPr>
              <a:spcAft>
                <a:spcPts val="300"/>
              </a:spcAft>
              <a:tabLst>
                <a:tab pos="228600" algn="l"/>
                <a:tab pos="458788" algn="l"/>
                <a:tab pos="687388" algn="l"/>
                <a:tab pos="915988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Georgia"/>
                <a:cs typeface="Georgia"/>
              </a:rPr>
              <a:t>		return </a:t>
            </a:r>
            <a:r>
              <a:rPr lang="en-US" sz="1600" i="1" dirty="0">
                <a:solidFill>
                  <a:schemeClr val="tx1"/>
                </a:solidFill>
                <a:latin typeface="Georgia"/>
                <a:cs typeface="Georgia"/>
              </a:rPr>
              <a:t>tree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514600"/>
            <a:ext cx="8686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Decision Tree Learning</a:t>
            </a:r>
            <a:r>
              <a:rPr lang="en-US" dirty="0" smtClean="0"/>
              <a:t> = build a decision tree consistent with training set</a:t>
            </a:r>
          </a:p>
          <a:p>
            <a:pPr lvl="1"/>
            <a:r>
              <a:rPr lang="en-US" dirty="0" smtClean="0"/>
              <a:t>Can rebuild tree (re-run </a:t>
            </a:r>
            <a:r>
              <a:rPr lang="en-US" dirty="0" err="1" smtClean="0"/>
              <a:t>algo</a:t>
            </a:r>
            <a:r>
              <a:rPr lang="en-US" dirty="0" smtClean="0"/>
              <a:t>) when new percepts show bad classification</a:t>
            </a:r>
            <a:endParaRPr lang="en-US" dirty="0"/>
          </a:p>
          <a:p>
            <a:pPr lvl="1"/>
            <a:r>
              <a:rPr lang="en-US" dirty="0" smtClean="0"/>
              <a:t>Greedy </a:t>
            </a:r>
            <a:r>
              <a:rPr lang="en-US" dirty="0" err="1" smtClean="0"/>
              <a:t>algo</a:t>
            </a:r>
            <a:r>
              <a:rPr lang="en-US" dirty="0" smtClean="0"/>
              <a:t>:  want to build smallest possible tree consistent with examples</a:t>
            </a:r>
          </a:p>
          <a:p>
            <a:pPr lvl="2"/>
            <a:r>
              <a:rPr lang="en-US" b="1" dirty="0" smtClean="0"/>
              <a:t>Importance</a:t>
            </a:r>
            <a:r>
              <a:rPr lang="en-US" dirty="0" smtClean="0"/>
              <a:t> function in </a:t>
            </a:r>
            <a:r>
              <a:rPr lang="en-US" dirty="0" err="1" smtClean="0"/>
              <a:t>algo</a:t>
            </a:r>
            <a:r>
              <a:rPr lang="en-US" dirty="0" smtClean="0"/>
              <a:t> is crucial:  must choose “best” attribute. But how?</a:t>
            </a:r>
          </a:p>
          <a:p>
            <a:pPr lvl="2"/>
            <a:r>
              <a:rPr lang="en-US" dirty="0" smtClean="0"/>
              <a:t>Guaranteeing the smallest possible tree </a:t>
            </a:r>
            <a:r>
              <a:rPr lang="en-US" dirty="0" smtClean="0">
                <a:sym typeface="Wingdings"/>
              </a:rPr>
              <a:t> search through         trees.  </a:t>
            </a:r>
            <a:r>
              <a:rPr lang="en-US" dirty="0" err="1" smtClean="0">
                <a:sym typeface="Wingdings"/>
              </a:rPr>
              <a:t>Ack</a:t>
            </a:r>
            <a:r>
              <a:rPr lang="en-US" dirty="0" smtClean="0">
                <a:sym typeface="Wingdings"/>
              </a:rPr>
              <a:t>!</a:t>
            </a:r>
          </a:p>
          <a:p>
            <a:pPr lvl="2"/>
            <a:r>
              <a:rPr lang="en-US" dirty="0" smtClean="0">
                <a:sym typeface="Wingdings"/>
              </a:rPr>
              <a:t>Practically:  use heuristics from information theory to get close.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Choosing the “best” attribute</a:t>
            </a:r>
          </a:p>
          <a:p>
            <a:pPr lvl="1"/>
            <a:r>
              <a:rPr lang="en-US" dirty="0" smtClean="0">
                <a:sym typeface="Wingdings"/>
              </a:rPr>
              <a:t>Idea: a good attribute is one that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most effectively splits</a:t>
            </a:r>
            <a:r>
              <a:rPr lang="en-US" dirty="0" smtClean="0">
                <a:sym typeface="Wingdings"/>
              </a:rPr>
              <a:t> remaining choices</a:t>
            </a:r>
          </a:p>
          <a:p>
            <a:pPr lvl="2"/>
            <a:r>
              <a:rPr lang="en-US" dirty="0" smtClean="0">
                <a:sym typeface="Wingdings"/>
              </a:rPr>
              <a:t>Splits remaining examples into subsets that are (ideally) all positive, all negative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“patron?” is better choice:  gives more </a:t>
            </a:r>
            <a:r>
              <a:rPr lang="en-US" dirty="0" smtClean="0">
                <a:solidFill>
                  <a:srgbClr val="0000FF"/>
                </a:solidFill>
              </a:rPr>
              <a:t>information</a:t>
            </a:r>
            <a:r>
              <a:rPr lang="en-US" dirty="0" smtClean="0"/>
              <a:t> about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590800"/>
            <a:ext cx="381000" cy="2921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1143000" y="4800600"/>
            <a:ext cx="7731346" cy="1783258"/>
            <a:chOff x="538962" y="2767901"/>
            <a:chExt cx="7731346" cy="1783258"/>
          </a:xfrm>
        </p:grpSpPr>
        <p:sp>
          <p:nvSpPr>
            <p:cNvPr id="8" name="object 4"/>
            <p:cNvSpPr/>
            <p:nvPr/>
          </p:nvSpPr>
          <p:spPr>
            <a:xfrm>
              <a:off x="760355" y="3261335"/>
              <a:ext cx="2695054" cy="1053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538962" y="3821023"/>
              <a:ext cx="378460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None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1635998" y="3821023"/>
              <a:ext cx="411480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Some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1" name="object 7"/>
            <p:cNvSpPr txBox="1"/>
            <p:nvPr/>
          </p:nvSpPr>
          <p:spPr>
            <a:xfrm>
              <a:off x="3328611" y="3821023"/>
              <a:ext cx="263525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Full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1707540" y="3307295"/>
              <a:ext cx="715010" cy="217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dirty="0">
                  <a:latin typeface="Arial"/>
                  <a:cs typeface="Arial"/>
                </a:rPr>
                <a:t>Patrons?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13" name="object 9"/>
            <p:cNvSpPr/>
            <p:nvPr/>
          </p:nvSpPr>
          <p:spPr>
            <a:xfrm>
              <a:off x="1357744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close/>
                </a:path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16386" y="123704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1357744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357744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close/>
                </a:path>
                <a:path w="153034" h="153035">
                  <a:moveTo>
                    <a:pt x="0" y="76415"/>
                  </a:moveTo>
                  <a:lnTo>
                    <a:pt x="11210" y="116287"/>
                  </a:lnTo>
                  <a:lnTo>
                    <a:pt x="16386" y="123709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357744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612468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1612468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1612468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9"/>
                  </a:lnTo>
                  <a:lnTo>
                    <a:pt x="139140" y="120078"/>
                  </a:lnTo>
                  <a:lnTo>
                    <a:pt x="152681" y="81249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/>
            <p:cNvSpPr/>
            <p:nvPr/>
          </p:nvSpPr>
          <p:spPr>
            <a:xfrm>
              <a:off x="1612468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2376639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376639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376639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9"/>
                  </a:lnTo>
                  <a:lnTo>
                    <a:pt x="139140" y="120078"/>
                  </a:lnTo>
                  <a:lnTo>
                    <a:pt x="152681" y="81249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376639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631363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36549" y="11210"/>
                  </a:lnTo>
                  <a:lnTo>
                    <a:pt x="8953" y="40492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631363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2631363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9"/>
                  </a:lnTo>
                  <a:lnTo>
                    <a:pt x="139140" y="120078"/>
                  </a:lnTo>
                  <a:lnTo>
                    <a:pt x="152681" y="81249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36549" y="11210"/>
                  </a:lnTo>
                  <a:lnTo>
                    <a:pt x="8953" y="40492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2631363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1867192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58" y="29127"/>
                  </a:moveTo>
                  <a:lnTo>
                    <a:pt x="136458" y="123704"/>
                  </a:lnTo>
                  <a:lnTo>
                    <a:pt x="139152" y="120073"/>
                  </a:lnTo>
                  <a:lnTo>
                    <a:pt x="152694" y="81248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36458" y="29127"/>
                  </a:lnTo>
                  <a:close/>
                </a:path>
                <a:path w="153035" h="153035">
                  <a:moveTo>
                    <a:pt x="76428" y="0"/>
                  </a:moveTo>
                  <a:lnTo>
                    <a:pt x="76428" y="152831"/>
                  </a:lnTo>
                  <a:lnTo>
                    <a:pt x="81261" y="152681"/>
                  </a:lnTo>
                  <a:lnTo>
                    <a:pt x="81261" y="150"/>
                  </a:lnTo>
                  <a:lnTo>
                    <a:pt x="76428" y="0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1" y="116281"/>
                  </a:lnTo>
                  <a:lnTo>
                    <a:pt x="16387" y="123704"/>
                  </a:lnTo>
                  <a:lnTo>
                    <a:pt x="16387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1867192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44" y="76415"/>
                  </a:moveTo>
                  <a:lnTo>
                    <a:pt x="141633" y="36549"/>
                  </a:lnTo>
                  <a:lnTo>
                    <a:pt x="112351" y="8953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2" y="120073"/>
                  </a:lnTo>
                  <a:lnTo>
                    <a:pt x="44583" y="145903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0"/>
                  </a:lnTo>
                  <a:lnTo>
                    <a:pt x="145916" y="108253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1867192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58" y="29127"/>
                  </a:moveTo>
                  <a:lnTo>
                    <a:pt x="136458" y="123709"/>
                  </a:lnTo>
                  <a:lnTo>
                    <a:pt x="139152" y="120078"/>
                  </a:lnTo>
                  <a:lnTo>
                    <a:pt x="152694" y="81249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36458" y="29127"/>
                  </a:lnTo>
                  <a:close/>
                </a:path>
                <a:path w="153035" h="153035">
                  <a:moveTo>
                    <a:pt x="76428" y="0"/>
                  </a:moveTo>
                  <a:lnTo>
                    <a:pt x="76428" y="152831"/>
                  </a:lnTo>
                  <a:lnTo>
                    <a:pt x="81261" y="152681"/>
                  </a:lnTo>
                  <a:lnTo>
                    <a:pt x="81261" y="150"/>
                  </a:lnTo>
                  <a:lnTo>
                    <a:pt x="76428" y="0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1" y="116287"/>
                  </a:lnTo>
                  <a:lnTo>
                    <a:pt x="16387" y="123709"/>
                  </a:lnTo>
                  <a:lnTo>
                    <a:pt x="16387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1867192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44" y="76415"/>
                  </a:moveTo>
                  <a:lnTo>
                    <a:pt x="141633" y="36549"/>
                  </a:lnTo>
                  <a:lnTo>
                    <a:pt x="112351" y="8953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2" y="120078"/>
                  </a:lnTo>
                  <a:lnTo>
                    <a:pt x="44583" y="145905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3"/>
                  </a:lnTo>
                  <a:lnTo>
                    <a:pt x="145916" y="108258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2121915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16386" y="123704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2121915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2121915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7"/>
                  </a:lnTo>
                  <a:lnTo>
                    <a:pt x="16386" y="123709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2121915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542632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4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close/>
                </a:path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16386" y="123704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542632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797356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close/>
                </a:path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16386" y="123704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797356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2937027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937027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3191751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36445" y="29127"/>
                  </a:moveTo>
                  <a:lnTo>
                    <a:pt x="136445" y="123704"/>
                  </a:lnTo>
                  <a:lnTo>
                    <a:pt x="139140" y="120073"/>
                  </a:lnTo>
                  <a:lnTo>
                    <a:pt x="152681" y="8124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36445" y="29127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81248" y="150"/>
                  </a:lnTo>
                  <a:lnTo>
                    <a:pt x="76415" y="0"/>
                  </a:lnTo>
                  <a:lnTo>
                    <a:pt x="36549" y="11210"/>
                  </a:lnTo>
                  <a:lnTo>
                    <a:pt x="8953" y="40492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3191751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3446462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76415" y="0"/>
                  </a:moveTo>
                  <a:lnTo>
                    <a:pt x="76415" y="152831"/>
                  </a:lnTo>
                  <a:lnTo>
                    <a:pt x="81249" y="152681"/>
                  </a:lnTo>
                  <a:lnTo>
                    <a:pt x="120078" y="139140"/>
                  </a:lnTo>
                  <a:lnTo>
                    <a:pt x="145905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3" y="32758"/>
                  </a:lnTo>
                  <a:lnTo>
                    <a:pt x="108258" y="6928"/>
                  </a:lnTo>
                  <a:lnTo>
                    <a:pt x="76415" y="0"/>
                  </a:lnTo>
                  <a:close/>
                </a:path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16386" y="123704"/>
                  </a:lnTo>
                  <a:lnTo>
                    <a:pt x="16386" y="29127"/>
                  </a:lnTo>
                  <a:lnTo>
                    <a:pt x="595" y="66830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3446462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3" y="36549"/>
                  </a:lnTo>
                  <a:lnTo>
                    <a:pt x="112344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9" y="152681"/>
                  </a:lnTo>
                  <a:lnTo>
                    <a:pt x="120078" y="139140"/>
                  </a:lnTo>
                  <a:lnTo>
                    <a:pt x="145905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3701198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08" y="116281"/>
                  </a:lnTo>
                  <a:lnTo>
                    <a:pt x="40487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2" y="150"/>
                  </a:lnTo>
                  <a:lnTo>
                    <a:pt x="32752" y="13691"/>
                  </a:lnTo>
                  <a:lnTo>
                    <a:pt x="6926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3701198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2" y="150"/>
                  </a:lnTo>
                  <a:lnTo>
                    <a:pt x="32752" y="13691"/>
                  </a:lnTo>
                  <a:lnTo>
                    <a:pt x="6926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88" y="120073"/>
                  </a:lnTo>
                  <a:lnTo>
                    <a:pt x="44573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/>
            <p:cNvSpPr txBox="1"/>
            <p:nvPr/>
          </p:nvSpPr>
          <p:spPr>
            <a:xfrm>
              <a:off x="4601883" y="3833317"/>
              <a:ext cx="485140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French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0" name="object 46"/>
            <p:cNvSpPr txBox="1"/>
            <p:nvPr/>
          </p:nvSpPr>
          <p:spPr>
            <a:xfrm>
              <a:off x="5655896" y="3833317"/>
              <a:ext cx="419734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dirty="0">
                  <a:latin typeface="Arial"/>
                  <a:cs typeface="Arial"/>
                </a:rPr>
                <a:t>Italian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1" name="object 47"/>
            <p:cNvSpPr txBox="1"/>
            <p:nvPr/>
          </p:nvSpPr>
          <p:spPr>
            <a:xfrm>
              <a:off x="6675170" y="3833317"/>
              <a:ext cx="313055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Thai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2" name="object 48"/>
            <p:cNvSpPr txBox="1"/>
            <p:nvPr/>
          </p:nvSpPr>
          <p:spPr>
            <a:xfrm>
              <a:off x="7801678" y="3833317"/>
              <a:ext cx="468630" cy="1873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spc="5" dirty="0">
                  <a:latin typeface="Arial"/>
                  <a:cs typeface="Arial"/>
                </a:rPr>
                <a:t>Burger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3" name="object 49"/>
            <p:cNvSpPr/>
            <p:nvPr/>
          </p:nvSpPr>
          <p:spPr>
            <a:xfrm>
              <a:off x="4890865" y="3264405"/>
              <a:ext cx="3297376" cy="10502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/>
            <p:cNvSpPr txBox="1"/>
            <p:nvPr/>
          </p:nvSpPr>
          <p:spPr>
            <a:xfrm>
              <a:off x="6134049" y="3304578"/>
              <a:ext cx="504190" cy="217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dirty="0">
                  <a:latin typeface="Arial"/>
                  <a:cs typeface="Arial"/>
                </a:rPr>
                <a:t>Type?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55" name="object 51"/>
            <p:cNvSpPr/>
            <p:nvPr/>
          </p:nvSpPr>
          <p:spPr>
            <a:xfrm>
              <a:off x="5673496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5673496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5673496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91"/>
                  </a:lnTo>
                  <a:lnTo>
                    <a:pt x="40492" y="143890"/>
                  </a:lnTo>
                  <a:lnTo>
                    <a:pt x="76415" y="152844"/>
                  </a:lnTo>
                  <a:lnTo>
                    <a:pt x="81248" y="152694"/>
                  </a:lnTo>
                  <a:lnTo>
                    <a:pt x="120073" y="139152"/>
                  </a:lnTo>
                  <a:lnTo>
                    <a:pt x="145903" y="108261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5673496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83"/>
                  </a:lnTo>
                  <a:lnTo>
                    <a:pt x="44578" y="145916"/>
                  </a:lnTo>
                  <a:lnTo>
                    <a:pt x="76415" y="152844"/>
                  </a:lnTo>
                  <a:lnTo>
                    <a:pt x="81248" y="152694"/>
                  </a:lnTo>
                  <a:lnTo>
                    <a:pt x="120073" y="139152"/>
                  </a:lnTo>
                  <a:lnTo>
                    <a:pt x="145903" y="108261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/>
            <p:cNvSpPr/>
            <p:nvPr/>
          </p:nvSpPr>
          <p:spPr>
            <a:xfrm>
              <a:off x="5928220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/>
            <p:cNvSpPr/>
            <p:nvPr/>
          </p:nvSpPr>
          <p:spPr>
            <a:xfrm>
              <a:off x="5928220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5928220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5928220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6692392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6692392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6692392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6692392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6947103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6947103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6947103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6947103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6182944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1" y="116281"/>
                  </a:lnTo>
                  <a:lnTo>
                    <a:pt x="40497" y="143878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0"/>
                  </a:lnTo>
                  <a:lnTo>
                    <a:pt x="145916" y="108253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08266" y="6928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6182944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44" y="76415"/>
                  </a:moveTo>
                  <a:lnTo>
                    <a:pt x="141633" y="36549"/>
                  </a:lnTo>
                  <a:lnTo>
                    <a:pt x="112351" y="8953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2" y="120073"/>
                  </a:lnTo>
                  <a:lnTo>
                    <a:pt x="44583" y="145903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0"/>
                  </a:lnTo>
                  <a:lnTo>
                    <a:pt x="145916" y="108253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6182944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1" y="116287"/>
                  </a:lnTo>
                  <a:lnTo>
                    <a:pt x="40497" y="143880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3"/>
                  </a:lnTo>
                  <a:lnTo>
                    <a:pt x="145916" y="108258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08266" y="6928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6182944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44" y="76415"/>
                  </a:moveTo>
                  <a:lnTo>
                    <a:pt x="141633" y="36549"/>
                  </a:lnTo>
                  <a:lnTo>
                    <a:pt x="112351" y="8953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2" y="120078"/>
                  </a:lnTo>
                  <a:lnTo>
                    <a:pt x="44583" y="145905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3"/>
                  </a:lnTo>
                  <a:lnTo>
                    <a:pt x="145916" y="108258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6437667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6437667" y="2767901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6437667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7"/>
                  </a:lnTo>
                  <a:lnTo>
                    <a:pt x="40492" y="143880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6437667" y="3022612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9"/>
                  </a:lnTo>
                  <a:lnTo>
                    <a:pt x="13691" y="120078"/>
                  </a:lnTo>
                  <a:lnTo>
                    <a:pt x="44578" y="145905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3"/>
                  </a:lnTo>
                  <a:lnTo>
                    <a:pt x="145903" y="108258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5953696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5953696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4909324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9" y="152681"/>
                  </a:lnTo>
                  <a:lnTo>
                    <a:pt x="120083" y="139140"/>
                  </a:lnTo>
                  <a:lnTo>
                    <a:pt x="145916" y="108253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08261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4909324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5" h="153035">
                  <a:moveTo>
                    <a:pt x="152844" y="76415"/>
                  </a:moveTo>
                  <a:lnTo>
                    <a:pt x="141632" y="36549"/>
                  </a:lnTo>
                  <a:lnTo>
                    <a:pt x="112347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9" y="152681"/>
                  </a:lnTo>
                  <a:lnTo>
                    <a:pt x="120083" y="139140"/>
                  </a:lnTo>
                  <a:lnTo>
                    <a:pt x="145916" y="108253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6488607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6488607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6743331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1" y="116281"/>
                  </a:lnTo>
                  <a:lnTo>
                    <a:pt x="40497" y="143878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0"/>
                  </a:lnTo>
                  <a:lnTo>
                    <a:pt x="145916" y="108253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08266" y="6928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6743331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44" y="76415"/>
                  </a:moveTo>
                  <a:lnTo>
                    <a:pt x="141633" y="36549"/>
                  </a:lnTo>
                  <a:lnTo>
                    <a:pt x="112351" y="8953"/>
                  </a:lnTo>
                  <a:lnTo>
                    <a:pt x="76428" y="0"/>
                  </a:lnTo>
                  <a:lnTo>
                    <a:pt x="71594" y="150"/>
                  </a:lnTo>
                  <a:lnTo>
                    <a:pt x="32761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2" y="120073"/>
                  </a:lnTo>
                  <a:lnTo>
                    <a:pt x="44583" y="145903"/>
                  </a:lnTo>
                  <a:lnTo>
                    <a:pt x="76428" y="152831"/>
                  </a:lnTo>
                  <a:lnTo>
                    <a:pt x="81261" y="152681"/>
                  </a:lnTo>
                  <a:lnTo>
                    <a:pt x="120086" y="139140"/>
                  </a:lnTo>
                  <a:lnTo>
                    <a:pt x="145916" y="108253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7762214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9" y="152681"/>
                  </a:lnTo>
                  <a:lnTo>
                    <a:pt x="120083" y="139140"/>
                  </a:lnTo>
                  <a:lnTo>
                    <a:pt x="145916" y="108253"/>
                  </a:lnTo>
                  <a:lnTo>
                    <a:pt x="152844" y="76415"/>
                  </a:lnTo>
                  <a:lnTo>
                    <a:pt x="152694" y="71583"/>
                  </a:lnTo>
                  <a:lnTo>
                    <a:pt x="139152" y="32758"/>
                  </a:lnTo>
                  <a:lnTo>
                    <a:pt x="108261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7762214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44" y="76415"/>
                  </a:moveTo>
                  <a:lnTo>
                    <a:pt x="141632" y="36549"/>
                  </a:lnTo>
                  <a:lnTo>
                    <a:pt x="112347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9" y="152681"/>
                  </a:lnTo>
                  <a:lnTo>
                    <a:pt x="120083" y="139140"/>
                  </a:lnTo>
                  <a:lnTo>
                    <a:pt x="145916" y="108253"/>
                  </a:lnTo>
                  <a:lnTo>
                    <a:pt x="152844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8016950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15"/>
                  </a:moveTo>
                  <a:lnTo>
                    <a:pt x="11210" y="116281"/>
                  </a:lnTo>
                  <a:lnTo>
                    <a:pt x="40492" y="143878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lnTo>
                    <a:pt x="152681" y="71583"/>
                  </a:lnTo>
                  <a:lnTo>
                    <a:pt x="139140" y="32758"/>
                  </a:lnTo>
                  <a:lnTo>
                    <a:pt x="108253" y="6928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close/>
                </a:path>
              </a:pathLst>
            </a:custGeom>
            <a:solidFill>
              <a:srgbClr val="B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8016950" y="4398124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152831" y="76415"/>
                  </a:moveTo>
                  <a:lnTo>
                    <a:pt x="141620" y="36549"/>
                  </a:lnTo>
                  <a:lnTo>
                    <a:pt x="112338" y="8953"/>
                  </a:lnTo>
                  <a:lnTo>
                    <a:pt x="76415" y="0"/>
                  </a:lnTo>
                  <a:lnTo>
                    <a:pt x="71583" y="150"/>
                  </a:lnTo>
                  <a:lnTo>
                    <a:pt x="32758" y="13691"/>
                  </a:lnTo>
                  <a:lnTo>
                    <a:pt x="6928" y="44578"/>
                  </a:lnTo>
                  <a:lnTo>
                    <a:pt x="0" y="76415"/>
                  </a:lnTo>
                  <a:lnTo>
                    <a:pt x="150" y="81248"/>
                  </a:lnTo>
                  <a:lnTo>
                    <a:pt x="13691" y="120073"/>
                  </a:lnTo>
                  <a:lnTo>
                    <a:pt x="44578" y="145903"/>
                  </a:lnTo>
                  <a:lnTo>
                    <a:pt x="76415" y="152831"/>
                  </a:lnTo>
                  <a:lnTo>
                    <a:pt x="81248" y="152681"/>
                  </a:lnTo>
                  <a:lnTo>
                    <a:pt x="120073" y="139140"/>
                  </a:lnTo>
                  <a:lnTo>
                    <a:pt x="145903" y="108253"/>
                  </a:lnTo>
                  <a:lnTo>
                    <a:pt x="152831" y="76415"/>
                  </a:lnTo>
                  <a:close/>
                </a:path>
              </a:pathLst>
            </a:custGeom>
            <a:ln w="3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593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(briefly)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Information</a:t>
            </a:r>
            <a:r>
              <a:rPr lang="en-US" dirty="0" smtClean="0"/>
              <a:t> answers questions, reduces uncertainty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Entropy</a:t>
            </a:r>
            <a:r>
              <a:rPr lang="en-US" dirty="0" smtClean="0"/>
              <a:t> measures the uncertainty of some random variable</a:t>
            </a:r>
          </a:p>
          <a:p>
            <a:pPr lvl="2"/>
            <a:r>
              <a:rPr lang="en-US" dirty="0" smtClean="0"/>
              <a:t>The fundamental quantity in </a:t>
            </a:r>
            <a:r>
              <a:rPr lang="en-US" dirty="0" smtClean="0">
                <a:solidFill>
                  <a:srgbClr val="0000FF"/>
                </a:solidFill>
              </a:rPr>
              <a:t>information theory</a:t>
            </a:r>
          </a:p>
          <a:p>
            <a:pPr lvl="2"/>
            <a:r>
              <a:rPr lang="en-US" dirty="0" smtClean="0"/>
              <a:t>Perfect knowledge = I know for sure = entropy is zero. 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Information theory:  mathematical basis for calculating entropy</a:t>
            </a:r>
          </a:p>
          <a:p>
            <a:pPr lvl="2"/>
            <a:r>
              <a:rPr lang="en-US" dirty="0" smtClean="0"/>
              <a:t>i.e., calculating the amount of information gained by some statement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dea: the more clueless I am about outcome, the more information some answer has</a:t>
            </a:r>
          </a:p>
          <a:p>
            <a:pPr lvl="3"/>
            <a:r>
              <a:rPr lang="en-US" dirty="0" smtClean="0"/>
              <a:t>So:  based on prior probabilities of each variable </a:t>
            </a:r>
            <a:r>
              <a:rPr lang="en-US" dirty="0" smtClean="0">
                <a:solidFill>
                  <a:srgbClr val="0000FF"/>
                </a:solidFill>
              </a:rPr>
              <a:t>&lt; 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,P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mr-IN" dirty="0" smtClean="0">
                <a:solidFill>
                  <a:srgbClr val="0000FF"/>
                </a:solidFill>
              </a:rPr>
              <a:t>…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baseline="-25000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 for k variable world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r>
              <a:rPr lang="en-US" dirty="0" smtClean="0"/>
              <a:t>So then: Entropy of a fair (50-50) coin flip = -(0.5log</a:t>
            </a:r>
            <a:r>
              <a:rPr lang="en-US" baseline="-25000" dirty="0" smtClean="0"/>
              <a:t>2</a:t>
            </a:r>
            <a:r>
              <a:rPr lang="en-US" dirty="0" smtClean="0"/>
              <a:t>0.5 + 0.5log</a:t>
            </a:r>
            <a:r>
              <a:rPr lang="en-US" baseline="-25000" dirty="0" smtClean="0"/>
              <a:t>2</a:t>
            </a:r>
            <a:r>
              <a:rPr lang="en-US" dirty="0" smtClean="0"/>
              <a:t>0.5) = 1 bit</a:t>
            </a:r>
          </a:p>
          <a:p>
            <a:pPr lvl="3"/>
            <a:r>
              <a:rPr lang="en-US" dirty="0" smtClean="0"/>
              <a:t>Entropy of loaded coin (heads 99%) = -</a:t>
            </a:r>
            <a:r>
              <a:rPr lang="en-US" dirty="0"/>
              <a:t>(</a:t>
            </a:r>
            <a:r>
              <a:rPr lang="en-US" dirty="0" smtClean="0"/>
              <a:t>0.99log</a:t>
            </a:r>
            <a:r>
              <a:rPr lang="en-US" baseline="-25000" dirty="0" smtClean="0"/>
              <a:t>2</a:t>
            </a:r>
            <a:r>
              <a:rPr lang="en-US" dirty="0" smtClean="0"/>
              <a:t>0.99 </a:t>
            </a:r>
            <a:r>
              <a:rPr lang="en-US" dirty="0"/>
              <a:t>+ </a:t>
            </a:r>
            <a:r>
              <a:rPr lang="en-US" dirty="0" smtClean="0"/>
              <a:t>0.01log</a:t>
            </a:r>
            <a:r>
              <a:rPr lang="en-US" baseline="-25000" dirty="0" smtClean="0"/>
              <a:t>2</a:t>
            </a:r>
            <a:r>
              <a:rPr lang="en-US" dirty="0" smtClean="0"/>
              <a:t>0.01) = .08 bits</a:t>
            </a:r>
          </a:p>
          <a:p>
            <a:pPr lvl="3"/>
            <a:r>
              <a:rPr lang="en-US" dirty="0" smtClean="0"/>
              <a:t>First case: gain more information = reduce uncertainty more = more bits of info gained.</a:t>
            </a:r>
          </a:p>
          <a:p>
            <a:pPr lvl="1"/>
            <a:endParaRPr lang="en-US" dirty="0"/>
          </a:p>
          <a:p>
            <a:r>
              <a:rPr lang="en-US" dirty="0" smtClean="0"/>
              <a:t>In learning context:  choose attribute that maximally reduces entropy</a:t>
            </a:r>
          </a:p>
          <a:p>
            <a:pPr lvl="1"/>
            <a:r>
              <a:rPr lang="en-US" dirty="0" smtClean="0"/>
              <a:t>Can use simple math (see book) to calculate </a:t>
            </a:r>
            <a:r>
              <a:rPr lang="en-US" dirty="0" smtClean="0">
                <a:solidFill>
                  <a:srgbClr val="0000FF"/>
                </a:solidFill>
              </a:rPr>
              <a:t>information gain</a:t>
            </a:r>
            <a:r>
              <a:rPr lang="en-US" dirty="0" smtClean="0"/>
              <a:t> of attributes</a:t>
            </a:r>
          </a:p>
          <a:p>
            <a:pPr lvl="2"/>
            <a:r>
              <a:rPr lang="en-US" dirty="0" smtClean="0"/>
              <a:t>Gain(Patrons?) = 0.541 bits    versus    Gain(Type)= 0 bits</a:t>
            </a:r>
            <a:endParaRPr lang="en-US" dirty="0"/>
          </a:p>
          <a:p>
            <a:pPr lvl="1"/>
            <a:r>
              <a:rPr lang="en-US" dirty="0" smtClean="0"/>
              <a:t>Provides the needed foundation for the </a:t>
            </a:r>
            <a:r>
              <a:rPr lang="en-US" b="1" dirty="0" smtClean="0"/>
              <a:t>Importance</a:t>
            </a:r>
            <a:r>
              <a:rPr lang="en-US" dirty="0" smtClean="0"/>
              <a:t> function in </a:t>
            </a:r>
            <a:r>
              <a:rPr lang="en-US" dirty="0" err="1" smtClean="0"/>
              <a:t>algo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1000"/>
            <a:ext cx="4064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2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/>
              <a:t>From applying the DTL </a:t>
            </a:r>
            <a:r>
              <a:rPr lang="en-US" dirty="0" err="1" smtClean="0"/>
              <a:t>algo</a:t>
            </a:r>
            <a:r>
              <a:rPr lang="en-US" dirty="0" smtClean="0"/>
              <a:t> to our 12-sample training 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Note that this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-function (tree) is considerable smaller than the “true” tree (see earlier)</a:t>
            </a:r>
          </a:p>
          <a:p>
            <a:pPr lvl="2"/>
            <a:r>
              <a:rPr lang="en-US" dirty="0" smtClean="0"/>
              <a:t>A more complex hypothesis was simply not justified by the (limited 12 sample) data</a:t>
            </a:r>
          </a:p>
          <a:p>
            <a:pPr lvl="2"/>
            <a:r>
              <a:rPr lang="en-US" dirty="0" smtClean="0"/>
              <a:t>Would likely rebuild tree after get more samples (and failed classifications!)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828800"/>
            <a:ext cx="4624606" cy="3301759"/>
            <a:chOff x="2087168" y="2339384"/>
            <a:chExt cx="4624606" cy="3301759"/>
          </a:xfrm>
        </p:grpSpPr>
        <p:sp>
          <p:nvSpPr>
            <p:cNvPr id="7" name="object 4"/>
            <p:cNvSpPr/>
            <p:nvPr/>
          </p:nvSpPr>
          <p:spPr>
            <a:xfrm>
              <a:off x="3947362" y="4108678"/>
              <a:ext cx="2527300" cy="572135"/>
            </a:xfrm>
            <a:custGeom>
              <a:avLst/>
              <a:gdLst/>
              <a:ahLst/>
              <a:cxnLst/>
              <a:rect l="l" t="t" r="r" b="b"/>
              <a:pathLst>
                <a:path w="2527300" h="572135">
                  <a:moveTo>
                    <a:pt x="0" y="0"/>
                  </a:moveTo>
                  <a:lnTo>
                    <a:pt x="2526919" y="571703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3947362" y="4108678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990" y="594563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4963947" y="4928996"/>
              <a:ext cx="355600" cy="464820"/>
            </a:xfrm>
            <a:custGeom>
              <a:avLst/>
              <a:gdLst/>
              <a:ahLst/>
              <a:cxnLst/>
              <a:rect l="l" t="t" r="r" b="b"/>
              <a:pathLst>
                <a:path w="355600" h="464820">
                  <a:moveTo>
                    <a:pt x="355307" y="0"/>
                  </a:moveTo>
                  <a:lnTo>
                    <a:pt x="0" y="464642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5305590" y="4928996"/>
              <a:ext cx="369570" cy="464820"/>
            </a:xfrm>
            <a:custGeom>
              <a:avLst/>
              <a:gdLst/>
              <a:ahLst/>
              <a:cxnLst/>
              <a:rect l="l" t="t" r="r" b="b"/>
              <a:pathLst>
                <a:path w="369570" h="464820">
                  <a:moveTo>
                    <a:pt x="0" y="0"/>
                  </a:moveTo>
                  <a:lnTo>
                    <a:pt x="368973" y="464642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 txBox="1"/>
            <p:nvPr/>
          </p:nvSpPr>
          <p:spPr>
            <a:xfrm>
              <a:off x="4820208" y="4939157"/>
              <a:ext cx="108331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29615" algn="l"/>
                </a:tabLst>
              </a:pPr>
              <a:r>
                <a:rPr sz="1500" b="1" dirty="0">
                  <a:latin typeface="Arial"/>
                  <a:cs typeface="Arial"/>
                </a:rPr>
                <a:t>No	Yes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4824838" y="4679524"/>
              <a:ext cx="1065530" cy="255270"/>
            </a:xfrm>
            <a:custGeom>
              <a:avLst/>
              <a:gdLst/>
              <a:ahLst/>
              <a:cxnLst/>
              <a:rect l="l" t="t" r="r" b="b"/>
              <a:pathLst>
                <a:path w="1065529" h="255270">
                  <a:moveTo>
                    <a:pt x="1065041" y="255098"/>
                  </a:moveTo>
                  <a:lnTo>
                    <a:pt x="1065041" y="0"/>
                  </a:lnTo>
                  <a:lnTo>
                    <a:pt x="0" y="0"/>
                  </a:lnTo>
                  <a:lnTo>
                    <a:pt x="0" y="255098"/>
                  </a:lnTo>
                  <a:lnTo>
                    <a:pt x="1065041" y="255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4824838" y="4679524"/>
              <a:ext cx="1065530" cy="255270"/>
            </a:xfrm>
            <a:prstGeom prst="rect">
              <a:avLst/>
            </a:prstGeom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24154">
                <a:lnSpc>
                  <a:spcPts val="1580"/>
                </a:lnSpc>
              </a:pPr>
              <a:r>
                <a:rPr sz="1350" b="1" dirty="0">
                  <a:latin typeface="Arial"/>
                  <a:cs typeface="Arial"/>
                </a:rPr>
                <a:t>Fri/Sat?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2370823" y="2587701"/>
              <a:ext cx="711200" cy="601345"/>
            </a:xfrm>
            <a:custGeom>
              <a:avLst/>
              <a:gdLst/>
              <a:ahLst/>
              <a:cxnLst/>
              <a:rect l="l" t="t" r="r" b="b"/>
              <a:pathLst>
                <a:path w="711200" h="601344">
                  <a:moveTo>
                    <a:pt x="710615" y="0"/>
                  </a:moveTo>
                  <a:lnTo>
                    <a:pt x="0" y="601294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3081439" y="2587701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4">
                  <a:moveTo>
                    <a:pt x="0" y="0"/>
                  </a:moveTo>
                  <a:lnTo>
                    <a:pt x="0" y="601294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 txBox="1"/>
            <p:nvPr/>
          </p:nvSpPr>
          <p:spPr>
            <a:xfrm>
              <a:off x="2153234" y="2721330"/>
              <a:ext cx="50419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None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3009588" y="2721330"/>
              <a:ext cx="546735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Some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8" name="object 15"/>
            <p:cNvSpPr txBox="1"/>
            <p:nvPr/>
          </p:nvSpPr>
          <p:spPr>
            <a:xfrm>
              <a:off x="4038344" y="2721330"/>
              <a:ext cx="36576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Full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2996310" y="2553830"/>
              <a:ext cx="1385570" cy="635000"/>
            </a:xfrm>
            <a:custGeom>
              <a:avLst/>
              <a:gdLst/>
              <a:ahLst/>
              <a:cxnLst/>
              <a:rect l="l" t="t" r="r" b="b"/>
              <a:pathLst>
                <a:path w="1385570" h="635000">
                  <a:moveTo>
                    <a:pt x="0" y="0"/>
                  </a:moveTo>
                  <a:lnTo>
                    <a:pt x="1385176" y="634580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646546" y="2339384"/>
              <a:ext cx="1065530" cy="255270"/>
            </a:xfrm>
            <a:custGeom>
              <a:avLst/>
              <a:gdLst/>
              <a:ahLst/>
              <a:cxnLst/>
              <a:rect l="l" t="t" r="r" b="b"/>
              <a:pathLst>
                <a:path w="1065529" h="255269">
                  <a:moveTo>
                    <a:pt x="1065041" y="255098"/>
                  </a:moveTo>
                  <a:lnTo>
                    <a:pt x="1065041" y="0"/>
                  </a:lnTo>
                  <a:lnTo>
                    <a:pt x="0" y="0"/>
                  </a:lnTo>
                  <a:lnTo>
                    <a:pt x="0" y="255098"/>
                  </a:lnTo>
                  <a:lnTo>
                    <a:pt x="1065041" y="255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2646546" y="2339384"/>
              <a:ext cx="1065530" cy="255270"/>
            </a:xfrm>
            <a:custGeom>
              <a:avLst/>
              <a:gdLst/>
              <a:ahLst/>
              <a:cxnLst/>
              <a:rect l="l" t="t" r="r" b="b"/>
              <a:pathLst>
                <a:path w="1065529" h="255269">
                  <a:moveTo>
                    <a:pt x="1065041" y="255098"/>
                  </a:moveTo>
                  <a:lnTo>
                    <a:pt x="1065041" y="0"/>
                  </a:lnTo>
                  <a:lnTo>
                    <a:pt x="0" y="0"/>
                  </a:lnTo>
                  <a:lnTo>
                    <a:pt x="0" y="255098"/>
                  </a:lnTo>
                  <a:lnTo>
                    <a:pt x="1065041" y="255098"/>
                  </a:lnTo>
                  <a:close/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2815844" y="2341003"/>
              <a:ext cx="772160" cy="217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b="1" dirty="0">
                  <a:latin typeface="Arial"/>
                  <a:cs typeface="Arial"/>
                </a:rPr>
                <a:t>Patrons?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23" name="object 20"/>
            <p:cNvSpPr/>
            <p:nvPr/>
          </p:nvSpPr>
          <p:spPr>
            <a:xfrm>
              <a:off x="4015828" y="3418001"/>
              <a:ext cx="355600" cy="464820"/>
            </a:xfrm>
            <a:custGeom>
              <a:avLst/>
              <a:gdLst/>
              <a:ahLst/>
              <a:cxnLst/>
              <a:rect l="l" t="t" r="r" b="b"/>
              <a:pathLst>
                <a:path w="355600" h="464820">
                  <a:moveTo>
                    <a:pt x="355320" y="0"/>
                  </a:moveTo>
                  <a:lnTo>
                    <a:pt x="0" y="464642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4357484" y="3418001"/>
              <a:ext cx="369570" cy="464820"/>
            </a:xfrm>
            <a:custGeom>
              <a:avLst/>
              <a:gdLst/>
              <a:ahLst/>
              <a:cxnLst/>
              <a:rect l="l" t="t" r="r" b="b"/>
              <a:pathLst>
                <a:path w="369570" h="464820">
                  <a:moveTo>
                    <a:pt x="0" y="0"/>
                  </a:moveTo>
                  <a:lnTo>
                    <a:pt x="368973" y="464642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 txBox="1"/>
            <p:nvPr/>
          </p:nvSpPr>
          <p:spPr>
            <a:xfrm>
              <a:off x="3798708" y="3414763"/>
              <a:ext cx="1141095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872490" algn="l"/>
                </a:tabLst>
              </a:pPr>
              <a:r>
                <a:rPr sz="1500" b="1" dirty="0">
                  <a:latin typeface="Arial"/>
                  <a:cs typeface="Arial"/>
                </a:rPr>
                <a:t>Yes	No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6" name="object 23"/>
            <p:cNvSpPr/>
            <p:nvPr/>
          </p:nvSpPr>
          <p:spPr>
            <a:xfrm>
              <a:off x="3806666" y="3173103"/>
              <a:ext cx="1065530" cy="241935"/>
            </a:xfrm>
            <a:custGeom>
              <a:avLst/>
              <a:gdLst/>
              <a:ahLst/>
              <a:cxnLst/>
              <a:rect l="l" t="t" r="r" b="b"/>
              <a:pathLst>
                <a:path w="1065529" h="241935">
                  <a:moveTo>
                    <a:pt x="1065041" y="241672"/>
                  </a:moveTo>
                  <a:lnTo>
                    <a:pt x="1065041" y="0"/>
                  </a:lnTo>
                  <a:lnTo>
                    <a:pt x="0" y="0"/>
                  </a:lnTo>
                  <a:lnTo>
                    <a:pt x="0" y="241672"/>
                  </a:lnTo>
                  <a:lnTo>
                    <a:pt x="1065041" y="2416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 txBox="1"/>
            <p:nvPr/>
          </p:nvSpPr>
          <p:spPr>
            <a:xfrm>
              <a:off x="3806666" y="3173103"/>
              <a:ext cx="1065530" cy="241935"/>
            </a:xfrm>
            <a:prstGeom prst="rect">
              <a:avLst/>
            </a:prstGeom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99390">
                <a:lnSpc>
                  <a:spcPts val="1525"/>
                </a:lnSpc>
              </a:pPr>
              <a:r>
                <a:rPr sz="1350" b="1" dirty="0">
                  <a:latin typeface="Arial"/>
                  <a:cs typeface="Arial"/>
                </a:rPr>
                <a:t>Hungry?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28" name="object 25"/>
            <p:cNvSpPr/>
            <p:nvPr/>
          </p:nvSpPr>
          <p:spPr>
            <a:xfrm>
              <a:off x="2544038" y="4107345"/>
              <a:ext cx="1407795" cy="588010"/>
            </a:xfrm>
            <a:custGeom>
              <a:avLst/>
              <a:gdLst/>
              <a:ahLst/>
              <a:cxnLst/>
              <a:rect l="l" t="t" r="r" b="b"/>
              <a:pathLst>
                <a:path w="1407795" h="588010">
                  <a:moveTo>
                    <a:pt x="1407566" y="0"/>
                  </a:moveTo>
                  <a:lnTo>
                    <a:pt x="0" y="587629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3842283" y="4107345"/>
              <a:ext cx="109855" cy="588010"/>
            </a:xfrm>
            <a:custGeom>
              <a:avLst/>
              <a:gdLst/>
              <a:ahLst/>
              <a:cxnLst/>
              <a:rect l="l" t="t" r="r" b="b"/>
              <a:pathLst>
                <a:path w="109854" h="588010">
                  <a:moveTo>
                    <a:pt x="109321" y="0"/>
                  </a:moveTo>
                  <a:lnTo>
                    <a:pt x="0" y="587629"/>
                  </a:lnTo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3540652" y="3863334"/>
              <a:ext cx="814705" cy="241935"/>
            </a:xfrm>
            <a:custGeom>
              <a:avLst/>
              <a:gdLst/>
              <a:ahLst/>
              <a:cxnLst/>
              <a:rect l="l" t="t" r="r" b="b"/>
              <a:pathLst>
                <a:path w="814704" h="241935">
                  <a:moveTo>
                    <a:pt x="814216" y="241673"/>
                  </a:moveTo>
                  <a:lnTo>
                    <a:pt x="814216" y="0"/>
                  </a:lnTo>
                  <a:lnTo>
                    <a:pt x="0" y="0"/>
                  </a:lnTo>
                  <a:lnTo>
                    <a:pt x="0" y="241673"/>
                  </a:lnTo>
                  <a:lnTo>
                    <a:pt x="814216" y="241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3540652" y="3863334"/>
              <a:ext cx="814705" cy="241935"/>
            </a:xfrm>
            <a:prstGeom prst="rect">
              <a:avLst/>
            </a:prstGeom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60020">
                <a:lnSpc>
                  <a:spcPts val="1525"/>
                </a:lnSpc>
              </a:pPr>
              <a:r>
                <a:rPr sz="1350" b="1" dirty="0">
                  <a:latin typeface="Arial"/>
                  <a:cs typeface="Arial"/>
                </a:rPr>
                <a:t>Type?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32" name="object 29"/>
            <p:cNvSpPr txBox="1"/>
            <p:nvPr/>
          </p:nvSpPr>
          <p:spPr>
            <a:xfrm>
              <a:off x="2261666" y="4322749"/>
              <a:ext cx="663575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French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33" name="object 30"/>
            <p:cNvSpPr txBox="1"/>
            <p:nvPr/>
          </p:nvSpPr>
          <p:spPr>
            <a:xfrm>
              <a:off x="3337679" y="4322749"/>
              <a:ext cx="578485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Italian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34" name="object 31"/>
            <p:cNvSpPr txBox="1"/>
            <p:nvPr/>
          </p:nvSpPr>
          <p:spPr>
            <a:xfrm>
              <a:off x="4303316" y="4322749"/>
              <a:ext cx="41910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Thai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6058994" y="4322749"/>
              <a:ext cx="652780" cy="2400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dirty="0">
                  <a:latin typeface="Arial"/>
                  <a:cs typeface="Arial"/>
                </a:rPr>
                <a:t>Burger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36" name="object 33"/>
            <p:cNvSpPr txBox="1"/>
            <p:nvPr/>
          </p:nvSpPr>
          <p:spPr>
            <a:xfrm>
              <a:off x="2087168" y="3174436"/>
              <a:ext cx="459105" cy="241935"/>
            </a:xfrm>
            <a:prstGeom prst="rect">
              <a:avLst/>
            </a:prstGeom>
            <a:solidFill>
              <a:srgbClr val="BE00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25"/>
                </a:lnSpc>
              </a:pPr>
              <a:r>
                <a:rPr sz="1350" b="1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37" name="object 34"/>
            <p:cNvSpPr/>
            <p:nvPr/>
          </p:nvSpPr>
          <p:spPr>
            <a:xfrm>
              <a:off x="2860232" y="3174436"/>
              <a:ext cx="442595" cy="241935"/>
            </a:xfrm>
            <a:custGeom>
              <a:avLst/>
              <a:gdLst/>
              <a:ahLst/>
              <a:cxnLst/>
              <a:rect l="l" t="t" r="r" b="b"/>
              <a:pathLst>
                <a:path w="442595" h="241935">
                  <a:moveTo>
                    <a:pt x="442401" y="241673"/>
                  </a:moveTo>
                  <a:lnTo>
                    <a:pt x="442401" y="0"/>
                  </a:lnTo>
                  <a:lnTo>
                    <a:pt x="0" y="0"/>
                  </a:lnTo>
                  <a:lnTo>
                    <a:pt x="0" y="241673"/>
                  </a:lnTo>
                  <a:lnTo>
                    <a:pt x="442401" y="241673"/>
                  </a:lnTo>
                  <a:close/>
                </a:path>
              </a:pathLst>
            </a:custGeom>
            <a:solidFill>
              <a:srgbClr val="00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2860232" y="3174436"/>
              <a:ext cx="442595" cy="241935"/>
            </a:xfrm>
            <a:custGeom>
              <a:avLst/>
              <a:gdLst/>
              <a:ahLst/>
              <a:cxnLst/>
              <a:rect l="l" t="t" r="r" b="b"/>
              <a:pathLst>
                <a:path w="442595" h="241935">
                  <a:moveTo>
                    <a:pt x="442401" y="241673"/>
                  </a:moveTo>
                  <a:lnTo>
                    <a:pt x="442401" y="0"/>
                  </a:lnTo>
                  <a:lnTo>
                    <a:pt x="0" y="0"/>
                  </a:lnTo>
                  <a:lnTo>
                    <a:pt x="0" y="241673"/>
                  </a:lnTo>
                  <a:lnTo>
                    <a:pt x="442401" y="241673"/>
                  </a:lnTo>
                  <a:close/>
                </a:path>
              </a:pathLst>
            </a:custGeom>
            <a:ln w="13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 txBox="1"/>
            <p:nvPr/>
          </p:nvSpPr>
          <p:spPr>
            <a:xfrm>
              <a:off x="3019539" y="3169361"/>
              <a:ext cx="130810" cy="217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b="1" dirty="0">
                  <a:latin typeface="Arial"/>
                  <a:cs typeface="Arial"/>
                </a:rPr>
                <a:t>T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2324112" y="4685823"/>
              <a:ext cx="459105" cy="255270"/>
            </a:xfrm>
            <a:prstGeom prst="rect">
              <a:avLst/>
            </a:prstGeom>
            <a:solidFill>
              <a:srgbClr val="00BE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80"/>
                </a:lnSpc>
              </a:pPr>
              <a:r>
                <a:rPr sz="1350" b="1" dirty="0">
                  <a:latin typeface="Arial"/>
                  <a:cs typeface="Arial"/>
                </a:rPr>
                <a:t>T</a:t>
              </a:r>
              <a:endParaRPr sz="1350" dirty="0">
                <a:latin typeface="Arial"/>
                <a:cs typeface="Arial"/>
              </a:endParaRPr>
            </a:p>
          </p:txBody>
        </p:sp>
        <p:sp>
          <p:nvSpPr>
            <p:cNvPr id="41" name="object 38"/>
            <p:cNvSpPr txBox="1"/>
            <p:nvPr/>
          </p:nvSpPr>
          <p:spPr>
            <a:xfrm>
              <a:off x="3637650" y="4685823"/>
              <a:ext cx="442595" cy="255270"/>
            </a:xfrm>
            <a:prstGeom prst="rect">
              <a:avLst/>
            </a:prstGeom>
            <a:solidFill>
              <a:srgbClr val="BE00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80"/>
                </a:lnSpc>
              </a:pPr>
              <a:r>
                <a:rPr sz="1350" b="1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42" name="object 39"/>
            <p:cNvSpPr txBox="1"/>
            <p:nvPr/>
          </p:nvSpPr>
          <p:spPr>
            <a:xfrm>
              <a:off x="4508601" y="3863336"/>
              <a:ext cx="459105" cy="241935"/>
            </a:xfrm>
            <a:prstGeom prst="rect">
              <a:avLst/>
            </a:prstGeom>
            <a:solidFill>
              <a:srgbClr val="BE00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25"/>
                </a:lnSpc>
              </a:pPr>
              <a:r>
                <a:rPr sz="1350" b="1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43" name="object 40"/>
            <p:cNvSpPr txBox="1"/>
            <p:nvPr/>
          </p:nvSpPr>
          <p:spPr>
            <a:xfrm>
              <a:off x="6212105" y="4682397"/>
              <a:ext cx="442595" cy="241935"/>
            </a:xfrm>
            <a:prstGeom prst="rect">
              <a:avLst/>
            </a:prstGeom>
            <a:solidFill>
              <a:srgbClr val="00BE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25"/>
                </a:lnSpc>
              </a:pPr>
              <a:r>
                <a:rPr sz="1350" b="1" dirty="0">
                  <a:latin typeface="Arial"/>
                  <a:cs typeface="Arial"/>
                </a:rPr>
                <a:t>T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44" name="object 41"/>
            <p:cNvSpPr txBox="1"/>
            <p:nvPr/>
          </p:nvSpPr>
          <p:spPr>
            <a:xfrm>
              <a:off x="4747462" y="5385873"/>
              <a:ext cx="459105" cy="255270"/>
            </a:xfrm>
            <a:prstGeom prst="rect">
              <a:avLst/>
            </a:prstGeom>
            <a:solidFill>
              <a:srgbClr val="BE00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80"/>
                </a:lnSpc>
              </a:pPr>
              <a:r>
                <a:rPr sz="1350" b="1" dirty="0">
                  <a:latin typeface="Arial"/>
                  <a:cs typeface="Arial"/>
                </a:rPr>
                <a:t>F</a:t>
              </a:r>
              <a:endParaRPr sz="1350">
                <a:latin typeface="Arial"/>
                <a:cs typeface="Arial"/>
              </a:endParaRPr>
            </a:p>
          </p:txBody>
        </p:sp>
        <p:sp>
          <p:nvSpPr>
            <p:cNvPr id="45" name="object 42"/>
            <p:cNvSpPr txBox="1"/>
            <p:nvPr/>
          </p:nvSpPr>
          <p:spPr>
            <a:xfrm>
              <a:off x="5596712" y="5385873"/>
              <a:ext cx="459105" cy="255270"/>
            </a:xfrm>
            <a:prstGeom prst="rect">
              <a:avLst/>
            </a:prstGeom>
            <a:solidFill>
              <a:srgbClr val="00BE00"/>
            </a:solidFill>
            <a:ln w="13665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" algn="ctr">
                <a:lnSpc>
                  <a:spcPts val="1580"/>
                </a:lnSpc>
              </a:pPr>
              <a:r>
                <a:rPr sz="1350" b="1" dirty="0">
                  <a:latin typeface="Arial"/>
                  <a:cs typeface="Arial"/>
                </a:rPr>
                <a:t>T</a:t>
              </a:r>
              <a:endParaRPr sz="135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42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u"/>
            </a:pPr>
            <a:r>
              <a:rPr lang="en-US" dirty="0" smtClean="0"/>
              <a:t>Learning agents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Kinds of Learning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Supervised learning (our main focus)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Inductive learning</a:t>
            </a:r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learning  (easy, to learn the basics)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dirty="0" smtClean="0"/>
              <a:t>Measuring  </a:t>
            </a:r>
            <a:r>
              <a:rPr lang="en-US" dirty="0"/>
              <a:t>learning </a:t>
            </a:r>
            <a:r>
              <a:rPr lang="en-US" dirty="0" smtClean="0"/>
              <a:t>performance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 </a:t>
            </a:r>
            <a:r>
              <a:rPr lang="en-US" dirty="0"/>
              <a:t>Choosing the best hypothesis</a:t>
            </a:r>
          </a:p>
          <a:p>
            <a:pPr lvl="1">
              <a:buFont typeface="Courier New"/>
              <a:buChar char="o"/>
            </a:pPr>
            <a:r>
              <a:rPr lang="en-US" dirty="0"/>
              <a:t> Model selection</a:t>
            </a:r>
          </a:p>
          <a:p>
            <a:pPr lvl="1">
              <a:buFont typeface="Courier New"/>
              <a:buChar char="o"/>
            </a:pPr>
            <a:r>
              <a:rPr lang="en-US" dirty="0"/>
              <a:t> Going</a:t>
            </a:r>
            <a:r>
              <a:rPr lang="en-US" dirty="0" smtClean="0"/>
              <a:t> from error to “loss”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Brief survey of other approaches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Regression, with linear models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Neural Nets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Non-Parametric models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Support Vector Machines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Ensemble Learning</a:t>
            </a:r>
          </a:p>
          <a:p>
            <a:pPr lvl="1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learning: 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/>
              <a:t>For some training sets, DTL may erroneously generate large tree</a:t>
            </a:r>
          </a:p>
          <a:p>
            <a:pPr lvl="1"/>
            <a:r>
              <a:rPr lang="en-US" dirty="0" smtClean="0"/>
              <a:t>Given some training set, finds a “pattern” when there really is none.</a:t>
            </a:r>
          </a:p>
          <a:p>
            <a:pPr lvl="2"/>
            <a:r>
              <a:rPr lang="en-US" dirty="0" smtClean="0"/>
              <a:t>When there are many irrelevant variables, and smallish training set.</a:t>
            </a:r>
          </a:p>
          <a:p>
            <a:pPr lvl="2"/>
            <a:r>
              <a:rPr lang="en-US" dirty="0" smtClean="0"/>
              <a:t>DTL infers relevance in the values of irrelevant </a:t>
            </a:r>
            <a:r>
              <a:rPr lang="en-US" dirty="0" err="1" smtClean="0"/>
              <a:t>vars</a:t>
            </a:r>
            <a:r>
              <a:rPr lang="en-US" dirty="0" smtClean="0"/>
              <a:t> in the training set.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dirty="0" err="1" smtClean="0">
                <a:solidFill>
                  <a:srgbClr val="0000FF"/>
                </a:solidFill>
              </a:rPr>
              <a:t>overfitting</a:t>
            </a:r>
            <a:r>
              <a:rPr lang="en-US" dirty="0" smtClean="0"/>
              <a:t> the model to the data</a:t>
            </a:r>
            <a:endParaRPr lang="en-US" dirty="0"/>
          </a:p>
          <a:p>
            <a:pPr lvl="2"/>
            <a:r>
              <a:rPr lang="en-US" dirty="0" smtClean="0"/>
              <a:t>General phenomenon, can occur in all learning techniques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Solution:  use </a:t>
            </a:r>
            <a:r>
              <a:rPr lang="en-US" dirty="0" smtClean="0">
                <a:solidFill>
                  <a:srgbClr val="0000FF"/>
                </a:solidFill>
              </a:rPr>
              <a:t>decision tree pruning</a:t>
            </a:r>
            <a:r>
              <a:rPr lang="en-US" dirty="0" smtClean="0"/>
              <a:t> techniques</a:t>
            </a:r>
          </a:p>
          <a:p>
            <a:pPr lvl="1"/>
            <a:r>
              <a:rPr lang="en-US" dirty="0" smtClean="0"/>
              <a:t>Idea:  prune away irrelevant nodes</a:t>
            </a:r>
          </a:p>
          <a:p>
            <a:pPr lvl="1"/>
            <a:r>
              <a:rPr lang="en-US" dirty="0" smtClean="0"/>
              <a:t>Question:  How to determine “irrelevant” nodes?</a:t>
            </a:r>
          </a:p>
          <a:p>
            <a:pPr lvl="2"/>
            <a:r>
              <a:rPr lang="en-US" dirty="0" smtClean="0"/>
              <a:t>Use probabilistic statistics:  run a significance test on all nodes</a:t>
            </a:r>
          </a:p>
          <a:p>
            <a:pPr lvl="2"/>
            <a:r>
              <a:rPr lang="en-US" dirty="0" smtClean="0"/>
              <a:t>Idea: Calculate probability that there is no underlying pattern</a:t>
            </a:r>
          </a:p>
          <a:p>
            <a:pPr lvl="3"/>
            <a:r>
              <a:rPr lang="en-US" dirty="0" smtClean="0"/>
              <a:t>Compare number of positive/negative examples in the subsets produced by the node split to the number one would normally expect.</a:t>
            </a:r>
          </a:p>
          <a:p>
            <a:pPr lvl="3"/>
            <a:r>
              <a:rPr lang="en-US" dirty="0" smtClean="0"/>
              <a:t>If no significant difference </a:t>
            </a:r>
            <a:r>
              <a:rPr lang="en-US" dirty="0" smtClean="0">
                <a:sym typeface="Wingdings"/>
              </a:rPr>
              <a:t> node is really useless and can be pruned.</a:t>
            </a:r>
          </a:p>
          <a:p>
            <a:pPr lvl="3"/>
            <a:r>
              <a:rPr lang="en-US" dirty="0" smtClean="0">
                <a:sym typeface="Wingdings"/>
              </a:rPr>
              <a:t>Most common:  Chi-squared pruning  (remember Chi-squared test? From stats class?)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90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in the real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learning: very popular machine learning technique</a:t>
            </a:r>
          </a:p>
          <a:p>
            <a:pPr lvl="1"/>
            <a:r>
              <a:rPr lang="en-US" dirty="0" smtClean="0"/>
              <a:t>Fast, effective, and (!!) allows humans to examine/understand results</a:t>
            </a:r>
          </a:p>
          <a:p>
            <a:pPr lvl="2"/>
            <a:r>
              <a:rPr lang="en-US" dirty="0" smtClean="0"/>
              <a:t>Actually required by law in dangerous domain like medical diagnosis</a:t>
            </a:r>
          </a:p>
          <a:p>
            <a:pPr lvl="2"/>
            <a:endParaRPr lang="en-US" dirty="0"/>
          </a:p>
          <a:p>
            <a:r>
              <a:rPr lang="en-US" dirty="0" smtClean="0"/>
              <a:t>Must address some real world issues to get practical utility:</a:t>
            </a:r>
          </a:p>
          <a:p>
            <a:pPr lvl="1"/>
            <a:r>
              <a:rPr lang="en-US" sz="1600" b="1" dirty="0" smtClean="0"/>
              <a:t>Missing data:</a:t>
            </a:r>
            <a:r>
              <a:rPr lang="en-US" sz="1600" dirty="0" smtClean="0"/>
              <a:t>  Attribute values not known for every sample</a:t>
            </a:r>
          </a:p>
          <a:p>
            <a:pPr lvl="2"/>
            <a:r>
              <a:rPr lang="en-US" sz="1400" dirty="0" smtClean="0"/>
              <a:t>Wonky sensor, un-recorded data, too expensive to gather each time, etc.</a:t>
            </a:r>
          </a:p>
          <a:p>
            <a:pPr lvl="2"/>
            <a:r>
              <a:rPr lang="en-US" sz="1400" dirty="0" smtClean="0"/>
              <a:t>Building tree:  how to account for missing </a:t>
            </a:r>
            <a:r>
              <a:rPr lang="en-US" sz="1400" dirty="0" err="1" smtClean="0"/>
              <a:t>vars</a:t>
            </a:r>
            <a:r>
              <a:rPr lang="en-US" sz="1400" dirty="0" smtClean="0"/>
              <a:t> in entropy calculation?</a:t>
            </a:r>
          </a:p>
          <a:p>
            <a:pPr lvl="2"/>
            <a:r>
              <a:rPr lang="en-US" sz="1400" dirty="0" smtClean="0"/>
              <a:t>Using tree:  how to classify a sample that is missing a test attribute for tree?</a:t>
            </a:r>
          </a:p>
          <a:p>
            <a:pPr lvl="1"/>
            <a:r>
              <a:rPr lang="en-US" sz="1600" b="1" dirty="0" smtClean="0"/>
              <a:t>Multi-valued attributes:</a:t>
            </a:r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Info gain calculation gets confused</a:t>
            </a:r>
          </a:p>
          <a:p>
            <a:pPr lvl="2"/>
            <a:r>
              <a:rPr lang="en-US" sz="1400" dirty="0" smtClean="0"/>
              <a:t>Ex:  </a:t>
            </a:r>
            <a:r>
              <a:rPr lang="en-US" sz="1400" dirty="0" err="1" smtClean="0"/>
              <a:t>Exact_temp</a:t>
            </a:r>
            <a:r>
              <a:rPr lang="en-US" sz="1400" dirty="0" smtClean="0"/>
              <a:t> attribute has infinite values </a:t>
            </a:r>
            <a:r>
              <a:rPr lang="en-US" sz="1400" dirty="0" smtClean="0">
                <a:sym typeface="Wingdings"/>
              </a:rPr>
              <a:t> every subset is a singleton</a:t>
            </a:r>
            <a:endParaRPr lang="en-US" sz="1400" dirty="0">
              <a:sym typeface="Wingdings"/>
            </a:endParaRPr>
          </a:p>
          <a:p>
            <a:pPr lvl="2"/>
            <a:r>
              <a:rPr lang="en-US" sz="1400" dirty="0" smtClean="0">
                <a:sym typeface="Wingdings"/>
              </a:rPr>
              <a:t>Since only one member of subset  info gain measure goes to maximum</a:t>
            </a:r>
          </a:p>
          <a:p>
            <a:pPr lvl="2"/>
            <a:r>
              <a:rPr lang="en-US" sz="1400" dirty="0" smtClean="0">
                <a:sym typeface="Wingdings"/>
              </a:rPr>
              <a:t>Erroneous!   Must develop a concept of </a:t>
            </a:r>
            <a:r>
              <a:rPr lang="en-US" sz="1400" dirty="0" smtClean="0">
                <a:solidFill>
                  <a:srgbClr val="0000FF"/>
                </a:solidFill>
                <a:sym typeface="Wingdings"/>
              </a:rPr>
              <a:t>info gain ratio</a:t>
            </a:r>
            <a:r>
              <a:rPr lang="en-US" sz="1400" dirty="0" smtClean="0">
                <a:sym typeface="Wingdings"/>
              </a:rPr>
              <a:t>, or other strategy</a:t>
            </a:r>
          </a:p>
          <a:p>
            <a:pPr lvl="1"/>
            <a:r>
              <a:rPr lang="en-US" sz="1600" b="1" dirty="0" smtClean="0">
                <a:sym typeface="Wingdings"/>
              </a:rPr>
              <a:t>Continuous value attributes: </a:t>
            </a:r>
            <a:r>
              <a:rPr lang="en-US" sz="1600" dirty="0" smtClean="0">
                <a:sym typeface="Wingdings"/>
              </a:rPr>
              <a:t> Have infinite possible values</a:t>
            </a:r>
          </a:p>
          <a:p>
            <a:pPr lvl="2"/>
            <a:r>
              <a:rPr lang="en-US" sz="1400" dirty="0" smtClean="0">
                <a:sym typeface="Wingdings"/>
              </a:rPr>
              <a:t>Dumb DTL would generate infinitely many branches</a:t>
            </a:r>
            <a:r>
              <a:rPr lang="mr-IN" sz="1400" dirty="0" smtClean="0">
                <a:sym typeface="Wingdings"/>
              </a:rPr>
              <a:t>…</a:t>
            </a:r>
            <a:endParaRPr lang="en-US" sz="1400" dirty="0" smtClean="0">
              <a:sym typeface="Wingdings"/>
            </a:endParaRPr>
          </a:p>
          <a:p>
            <a:pPr lvl="2"/>
            <a:r>
              <a:rPr lang="en-US" sz="1400" dirty="0" smtClean="0">
                <a:sym typeface="Wingdings"/>
              </a:rPr>
              <a:t>Most DTL </a:t>
            </a:r>
            <a:r>
              <a:rPr lang="en-US" sz="1400" dirty="0" err="1" smtClean="0">
                <a:sym typeface="Wingdings"/>
              </a:rPr>
              <a:t>algos</a:t>
            </a:r>
            <a:r>
              <a:rPr lang="en-US" sz="1400" dirty="0" smtClean="0">
                <a:sym typeface="Wingdings"/>
              </a:rPr>
              <a:t> divide into ranges by finding </a:t>
            </a:r>
            <a:r>
              <a:rPr lang="en-US" sz="1400" dirty="0" smtClean="0">
                <a:solidFill>
                  <a:srgbClr val="0000FF"/>
                </a:solidFill>
                <a:sym typeface="Wingdings"/>
              </a:rPr>
              <a:t>split points</a:t>
            </a:r>
            <a:r>
              <a:rPr lang="en-US" sz="1400" dirty="0" smtClean="0">
                <a:sym typeface="Wingdings"/>
              </a:rPr>
              <a:t> with highest info gain</a:t>
            </a:r>
          </a:p>
          <a:p>
            <a:pPr lvl="2"/>
            <a:r>
              <a:rPr lang="en-US" sz="1400" dirty="0" smtClean="0">
                <a:sym typeface="Wingdings"/>
              </a:rPr>
              <a:t>So </a:t>
            </a:r>
            <a:r>
              <a:rPr lang="en-US" sz="1400" dirty="0" err="1" smtClean="0">
                <a:sym typeface="Wingdings"/>
              </a:rPr>
              <a:t>exact_temp</a:t>
            </a:r>
            <a:r>
              <a:rPr lang="en-US" sz="1400" dirty="0" smtClean="0">
                <a:sym typeface="Wingdings"/>
              </a:rPr>
              <a:t>   temp&lt;30,  31&lt;temp&lt;60, 61&lt;temp&lt;95, temp&gt;95</a:t>
            </a:r>
          </a:p>
          <a:p>
            <a:pPr lvl="1"/>
            <a:r>
              <a:rPr lang="en-US" sz="1600" b="1" dirty="0" smtClean="0">
                <a:sym typeface="Wingdings"/>
              </a:rPr>
              <a:t>Continuous output values:</a:t>
            </a:r>
            <a:r>
              <a:rPr lang="en-US" sz="1600" dirty="0" smtClean="0">
                <a:sym typeface="Wingdings"/>
              </a:rPr>
              <a:t>   predict a specific value rather than classify</a:t>
            </a:r>
          </a:p>
          <a:p>
            <a:pPr lvl="2"/>
            <a:r>
              <a:rPr lang="en-US" sz="1400" dirty="0" smtClean="0">
                <a:sym typeface="Wingdings"/>
              </a:rPr>
              <a:t>Ex:  Given training set of recent rentals, predict price of apartment</a:t>
            </a:r>
          </a:p>
          <a:p>
            <a:pPr lvl="2"/>
            <a:r>
              <a:rPr lang="en-US" sz="1400" dirty="0" smtClean="0">
                <a:sym typeface="Wingdings"/>
              </a:rPr>
              <a:t>Requires a </a:t>
            </a:r>
            <a:r>
              <a:rPr lang="en-US" sz="1400" dirty="0" smtClean="0">
                <a:solidFill>
                  <a:srgbClr val="0000FF"/>
                </a:solidFill>
                <a:sym typeface="Wingdings"/>
              </a:rPr>
              <a:t>regression tree</a:t>
            </a:r>
            <a:r>
              <a:rPr lang="en-US" sz="1400" dirty="0" smtClean="0">
                <a:sym typeface="Wingdings"/>
              </a:rPr>
              <a:t>:  each leaf is a linear function (rather than class)</a:t>
            </a:r>
          </a:p>
        </p:txBody>
      </p:sp>
    </p:spTree>
    <p:extLst>
      <p:ext uri="{BB962C8B-B14F-4D97-AF65-F5344CB8AC3E}">
        <p14:creationId xmlns:p14="http://schemas.microsoft.com/office/powerpoint/2010/main" val="322881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Learning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799"/>
          </a:xfrm>
        </p:spPr>
        <p:txBody>
          <a:bodyPr>
            <a:normAutofit/>
          </a:bodyPr>
          <a:lstStyle/>
          <a:p>
            <a:r>
              <a:rPr lang="en-US" dirty="0" smtClean="0"/>
              <a:t>$10M question:  how do we know that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 ≈ </a:t>
            </a:r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sz="1400" dirty="0" smtClean="0"/>
              <a:t>(in any learning algorithm)</a:t>
            </a:r>
            <a:r>
              <a:rPr lang="en-US" dirty="0" smtClean="0"/>
              <a:t>?</a:t>
            </a:r>
            <a:endParaRPr lang="en-US" sz="1200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Need a way to compute/compare performance! 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Need some concepts first: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sym typeface="Wingdings"/>
              </a:rPr>
              <a:t>Stationarity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assumption</a:t>
            </a:r>
            <a:r>
              <a:rPr lang="en-US" dirty="0" smtClean="0">
                <a:sym typeface="Wingdings"/>
              </a:rPr>
              <a:t>:  there is some stable “truth” to be found</a:t>
            </a:r>
          </a:p>
          <a:p>
            <a:pPr lvl="2"/>
            <a:r>
              <a:rPr lang="en-US" dirty="0" smtClean="0">
                <a:sym typeface="Wingdings"/>
              </a:rPr>
              <a:t>A probability distribution over all possible samples (mostly) stable over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Wingdings"/>
              </a:rPr>
              <a:t>Error rate</a:t>
            </a:r>
            <a:r>
              <a:rPr lang="en-US" dirty="0" smtClean="0">
                <a:sym typeface="Wingdings"/>
              </a:rPr>
              <a:t> of a hypothesis: proportion of mistakes it makes</a:t>
            </a:r>
          </a:p>
          <a:p>
            <a:pPr lvl="2"/>
            <a:r>
              <a:rPr lang="en-US" dirty="0" smtClean="0">
                <a:sym typeface="Wingdings"/>
              </a:rPr>
              <a:t>Proportion of h(x)≠y over some set of (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) examples.  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Performance =  use theorems of computational/statistical learning theory</a:t>
            </a:r>
          </a:p>
          <a:p>
            <a:pPr lvl="2"/>
            <a:r>
              <a:rPr lang="en-US" dirty="0" smtClean="0">
                <a:sym typeface="Wingdings"/>
              </a:rPr>
              <a:t>See Section 18.5 in book for mathematical detail</a:t>
            </a:r>
          </a:p>
          <a:p>
            <a:pPr lvl="1"/>
            <a:r>
              <a:rPr lang="en-US" dirty="0" smtClean="0">
                <a:sym typeface="Wingdings"/>
              </a:rPr>
              <a:t>Plan:  Try h on a new “test set” of examples. </a:t>
            </a:r>
          </a:p>
          <a:p>
            <a:pPr lvl="2"/>
            <a:r>
              <a:rPr lang="en-US" dirty="0" smtClean="0">
                <a:sym typeface="Wingdings"/>
              </a:rPr>
              <a:t>Different from training set, but has same probability distribution over example space</a:t>
            </a:r>
          </a:p>
          <a:p>
            <a:pPr lvl="2"/>
            <a:r>
              <a:rPr lang="en-US" dirty="0" smtClean="0">
                <a:sym typeface="Wingdings"/>
              </a:rPr>
              <a:t>Learning curve =  error rate on test set as a function of training set size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sym typeface="Wingdings"/>
              </a:rPr>
              <a:t>Learning effectiveness</a:t>
            </a:r>
            <a:r>
              <a:rPr lang="en-US" dirty="0" smtClean="0">
                <a:sym typeface="Wingdings"/>
              </a:rPr>
              <a:t> of learning algorithm:  Indicated by the overall shape of learning curves produced across many training sets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sym typeface="Wingdings"/>
              </a:rPr>
              <a:t>Hypothesis correctness:</a:t>
            </a:r>
            <a:r>
              <a:rPr lang="en-US" dirty="0" smtClean="0">
                <a:sym typeface="Wingdings"/>
              </a:rPr>
              <a:t>  whether or not is converges on an error rate of zero as training set size grows.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07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Learning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4724400"/>
            <a:ext cx="9052560" cy="2819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Learning curves provide a way to measure/compare performance</a:t>
            </a:r>
          </a:p>
          <a:p>
            <a:pPr lvl="1"/>
            <a:r>
              <a:rPr lang="en-US" sz="1600" dirty="0" smtClean="0">
                <a:sym typeface="Wingdings"/>
              </a:rPr>
              <a:t>Can see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how fast </a:t>
            </a:r>
            <a:r>
              <a:rPr lang="en-US" sz="1600" dirty="0" smtClean="0">
                <a:sym typeface="Wingdings"/>
              </a:rPr>
              <a:t>a hypothesis converges on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f</a:t>
            </a:r>
            <a:r>
              <a:rPr lang="en-US" sz="1600" dirty="0" smtClean="0">
                <a:sym typeface="Wingdings"/>
              </a:rPr>
              <a:t>  (shape of curve)</a:t>
            </a:r>
          </a:p>
          <a:p>
            <a:pPr lvl="2"/>
            <a:r>
              <a:rPr lang="en-US" sz="1400" dirty="0" smtClean="0">
                <a:sym typeface="Wingdings"/>
              </a:rPr>
              <a:t>Convergence = error rate </a:t>
            </a:r>
            <a:r>
              <a:rPr lang="en-US" sz="1400" dirty="0" err="1" smtClean="0">
                <a:sym typeface="Wingdings"/>
              </a:rPr>
              <a:t>asymtotically</a:t>
            </a:r>
            <a:r>
              <a:rPr lang="en-US" sz="1400" dirty="0" smtClean="0">
                <a:sym typeface="Wingdings"/>
              </a:rPr>
              <a:t> approaches zero.</a:t>
            </a:r>
          </a:p>
          <a:p>
            <a:pPr lvl="1"/>
            <a:r>
              <a:rPr lang="en-US" sz="1600" dirty="0" smtClean="0">
                <a:sym typeface="Wingdings"/>
              </a:rPr>
              <a:t>Can see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whether </a:t>
            </a:r>
            <a:r>
              <a:rPr lang="en-US" sz="1600" dirty="0" smtClean="0">
                <a:sym typeface="Wingdings"/>
              </a:rPr>
              <a:t>a hypothesis ever converges on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f</a:t>
            </a:r>
            <a:r>
              <a:rPr lang="en-US" sz="1600" dirty="0" smtClean="0">
                <a:sym typeface="Wingdings"/>
              </a:rPr>
              <a:t>   </a:t>
            </a:r>
          </a:p>
          <a:p>
            <a:pPr lvl="2"/>
            <a:r>
              <a:rPr lang="en-US" sz="1400" dirty="0" smtClean="0">
                <a:sym typeface="Wingdings"/>
              </a:rPr>
              <a:t>Realizable vs. non-realizable</a:t>
            </a:r>
          </a:p>
          <a:p>
            <a:pPr lvl="2"/>
            <a:r>
              <a:rPr lang="en-US" sz="1400" dirty="0" smtClean="0">
                <a:sym typeface="Wingdings"/>
              </a:rPr>
              <a:t>Non-realizable:  missing attributes; or wrong hypothesis space (e.g. only linear </a:t>
            </a:r>
            <a:r>
              <a:rPr lang="en-US" sz="1400" dirty="0" err="1" smtClean="0">
                <a:sym typeface="Wingdings"/>
              </a:rPr>
              <a:t>fns</a:t>
            </a:r>
            <a:r>
              <a:rPr lang="en-US" sz="1400" dirty="0" smtClean="0">
                <a:sym typeface="Wingdings"/>
              </a:rPr>
              <a:t>)</a:t>
            </a:r>
          </a:p>
          <a:p>
            <a:pPr lvl="1"/>
            <a:r>
              <a:rPr lang="en-US" sz="1600" dirty="0" err="1" smtClean="0">
                <a:sym typeface="Wingdings"/>
              </a:rPr>
              <a:t>Overfitting</a:t>
            </a:r>
            <a:r>
              <a:rPr lang="en-US" sz="1600" dirty="0" smtClean="0">
                <a:sym typeface="Wingdings"/>
              </a:rPr>
              <a:t>  redundant expressiveness</a:t>
            </a:r>
          </a:p>
          <a:p>
            <a:pPr lvl="2"/>
            <a:r>
              <a:rPr lang="en-US" sz="1400" dirty="0" smtClean="0">
                <a:sym typeface="Wingdings"/>
              </a:rPr>
              <a:t>Loads of irrelevant attributes confuse things, blunt convergence rate.</a:t>
            </a:r>
            <a:endParaRPr lang="en-US" sz="1400" dirty="0">
              <a:sym typeface="Wingding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1295400"/>
            <a:ext cx="4380673" cy="3230640"/>
            <a:chOff x="2167192" y="3714064"/>
            <a:chExt cx="4380673" cy="3230640"/>
          </a:xfrm>
        </p:grpSpPr>
        <p:sp>
          <p:nvSpPr>
            <p:cNvPr id="7" name="object 4"/>
            <p:cNvSpPr/>
            <p:nvPr/>
          </p:nvSpPr>
          <p:spPr>
            <a:xfrm>
              <a:off x="2907614" y="6226390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2907614" y="583222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907614" y="543805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907614" y="504480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907614" y="465062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2907614" y="425645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907614" y="386228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226" y="0"/>
                  </a:lnTo>
                </a:path>
              </a:pathLst>
            </a:custGeom>
            <a:ln w="18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2452992" y="3714064"/>
              <a:ext cx="334645" cy="2641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7485">
                <a:lnSpc>
                  <a:spcPct val="100000"/>
                </a:lnSpc>
              </a:pPr>
              <a:r>
                <a:rPr sz="1750" spc="-5" dirty="0">
                  <a:latin typeface="Arial"/>
                  <a:cs typeface="Arial"/>
                </a:rPr>
                <a:t>1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1750" spc="-5" dirty="0">
                  <a:latin typeface="Arial"/>
                  <a:cs typeface="Arial"/>
                </a:rPr>
                <a:t>0.9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1750" spc="-5" dirty="0">
                  <a:latin typeface="Arial"/>
                  <a:cs typeface="Arial"/>
                </a:rPr>
                <a:t>0.8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1750" spc="-5" dirty="0">
                  <a:latin typeface="Arial"/>
                  <a:cs typeface="Arial"/>
                </a:rPr>
                <a:t>0.7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994"/>
                </a:spcBef>
              </a:pPr>
              <a:r>
                <a:rPr sz="1750" spc="-5" dirty="0">
                  <a:latin typeface="Arial"/>
                  <a:cs typeface="Arial"/>
                </a:rPr>
                <a:t>0.6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1750" spc="-5" dirty="0">
                  <a:latin typeface="Arial"/>
                  <a:cs typeface="Arial"/>
                </a:rPr>
                <a:t>0.5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00"/>
                </a:spcBef>
              </a:pPr>
              <a:r>
                <a:rPr sz="1750" spc="-5" dirty="0">
                  <a:latin typeface="Arial"/>
                  <a:cs typeface="Arial"/>
                </a:rPr>
                <a:t>0.4</a:t>
              </a:r>
              <a:endParaRPr sz="1750">
                <a:latin typeface="Arial"/>
                <a:cs typeface="Arial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2932587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3273100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614527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955039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4295538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4636038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4977478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5317978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5658490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5999917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6340416" y="624351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05" y="0"/>
                  </a:lnTo>
                </a:path>
              </a:pathLst>
            </a:custGeom>
            <a:ln w="3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2941840" y="6217137"/>
              <a:ext cx="3408045" cy="19050"/>
            </a:xfrm>
            <a:custGeom>
              <a:avLst/>
              <a:gdLst/>
              <a:ahLst/>
              <a:cxnLst/>
              <a:rect l="l" t="t" r="r" b="b"/>
              <a:pathLst>
                <a:path w="3408045" h="19050">
                  <a:moveTo>
                    <a:pt x="3407829" y="18505"/>
                  </a:moveTo>
                  <a:lnTo>
                    <a:pt x="3407829" y="0"/>
                  </a:lnTo>
                  <a:lnTo>
                    <a:pt x="0" y="0"/>
                  </a:lnTo>
                  <a:lnTo>
                    <a:pt x="0" y="18505"/>
                  </a:lnTo>
                  <a:lnTo>
                    <a:pt x="3407829" y="1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2932587" y="3862285"/>
              <a:ext cx="19050" cy="2364105"/>
            </a:xfrm>
            <a:custGeom>
              <a:avLst/>
              <a:gdLst/>
              <a:ahLst/>
              <a:cxnLst/>
              <a:rect l="l" t="t" r="r" b="b"/>
              <a:pathLst>
                <a:path w="19050" h="2364104">
                  <a:moveTo>
                    <a:pt x="18505" y="2364105"/>
                  </a:moveTo>
                  <a:lnTo>
                    <a:pt x="18505" y="0"/>
                  </a:lnTo>
                  <a:lnTo>
                    <a:pt x="0" y="0"/>
                  </a:lnTo>
                  <a:lnTo>
                    <a:pt x="0" y="2364105"/>
                  </a:lnTo>
                  <a:lnTo>
                    <a:pt x="18505" y="2364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 txBox="1"/>
            <p:nvPr/>
          </p:nvSpPr>
          <p:spPr>
            <a:xfrm>
              <a:off x="2167192" y="4020030"/>
              <a:ext cx="247650" cy="20497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864"/>
                </a:lnSpc>
              </a:pPr>
              <a:r>
                <a:rPr sz="1750" dirty="0">
                  <a:latin typeface="Arial"/>
                  <a:cs typeface="Arial"/>
                </a:rPr>
                <a:t>%</a:t>
              </a:r>
              <a:r>
                <a:rPr sz="1750" spc="-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correct</a:t>
              </a:r>
              <a:r>
                <a:rPr sz="1750" spc="-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on</a:t>
              </a:r>
              <a:r>
                <a:rPr sz="1750" spc="-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test</a:t>
              </a:r>
              <a:r>
                <a:rPr sz="1750" spc="-5" dirty="0">
                  <a:latin typeface="Arial"/>
                  <a:cs typeface="Arial"/>
                </a:rPr>
                <a:t> </a:t>
              </a:r>
              <a:r>
                <a:rPr sz="1750" dirty="0">
                  <a:latin typeface="Arial"/>
                  <a:cs typeface="Arial"/>
                </a:rPr>
                <a:t>set</a:t>
              </a:r>
              <a:endParaRPr sz="1750">
                <a:latin typeface="Arial"/>
                <a:cs typeface="Arial"/>
              </a:endParaRPr>
            </a:p>
          </p:txBody>
        </p:sp>
        <p:sp>
          <p:nvSpPr>
            <p:cNvPr id="29" name="object 26"/>
            <p:cNvSpPr/>
            <p:nvPr/>
          </p:nvSpPr>
          <p:spPr>
            <a:xfrm>
              <a:off x="2941840" y="6217137"/>
              <a:ext cx="3408045" cy="19050"/>
            </a:xfrm>
            <a:custGeom>
              <a:avLst/>
              <a:gdLst/>
              <a:ahLst/>
              <a:cxnLst/>
              <a:rect l="l" t="t" r="r" b="b"/>
              <a:pathLst>
                <a:path w="3408045" h="19050">
                  <a:moveTo>
                    <a:pt x="3407829" y="18505"/>
                  </a:moveTo>
                  <a:lnTo>
                    <a:pt x="3407829" y="0"/>
                  </a:lnTo>
                  <a:lnTo>
                    <a:pt x="0" y="0"/>
                  </a:lnTo>
                  <a:lnTo>
                    <a:pt x="0" y="18505"/>
                  </a:lnTo>
                  <a:lnTo>
                    <a:pt x="3407829" y="1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2932587" y="3862285"/>
              <a:ext cx="19050" cy="2364105"/>
            </a:xfrm>
            <a:custGeom>
              <a:avLst/>
              <a:gdLst/>
              <a:ahLst/>
              <a:cxnLst/>
              <a:rect l="l" t="t" r="r" b="b"/>
              <a:pathLst>
                <a:path w="19050" h="2364104">
                  <a:moveTo>
                    <a:pt x="18505" y="2364105"/>
                  </a:moveTo>
                  <a:lnTo>
                    <a:pt x="18505" y="0"/>
                  </a:lnTo>
                  <a:lnTo>
                    <a:pt x="0" y="0"/>
                  </a:lnTo>
                  <a:lnTo>
                    <a:pt x="0" y="2364105"/>
                  </a:lnTo>
                  <a:lnTo>
                    <a:pt x="18505" y="2364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2867405" y="6334469"/>
              <a:ext cx="3680460" cy="610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278130" algn="l"/>
                </a:tabLst>
              </a:pPr>
              <a:r>
                <a:rPr sz="1750" spc="-5" dirty="0">
                  <a:latin typeface="Arial"/>
                  <a:cs typeface="Arial"/>
                </a:rPr>
                <a:t>0	10 20 30 40 50 60 70 80   </a:t>
              </a:r>
              <a:r>
                <a:rPr sz="1750" spc="335" dirty="0">
                  <a:latin typeface="Arial"/>
                  <a:cs typeface="Arial"/>
                </a:rPr>
                <a:t> </a:t>
              </a:r>
              <a:r>
                <a:rPr sz="1750" spc="-5" dirty="0">
                  <a:latin typeface="Arial"/>
                  <a:cs typeface="Arial"/>
                </a:rPr>
                <a:t>90 100</a:t>
              </a:r>
              <a:endParaRPr sz="1750" dirty="0">
                <a:latin typeface="Arial"/>
                <a:cs typeface="Arial"/>
              </a:endParaRPr>
            </a:p>
            <a:p>
              <a:pPr marR="116205" algn="ctr">
                <a:lnSpc>
                  <a:spcPct val="100000"/>
                </a:lnSpc>
                <a:spcBef>
                  <a:spcPts val="520"/>
                </a:spcBef>
              </a:pPr>
              <a:r>
                <a:rPr sz="1750" spc="-5" dirty="0">
                  <a:latin typeface="Arial"/>
                  <a:cs typeface="Arial"/>
                </a:rPr>
                <a:t>Training set</a:t>
              </a:r>
              <a:r>
                <a:rPr sz="1750" spc="-45" dirty="0">
                  <a:latin typeface="Arial"/>
                  <a:cs typeface="Arial"/>
                </a:rPr>
                <a:t> </a:t>
              </a:r>
              <a:r>
                <a:rPr sz="1750" spc="-5" dirty="0">
                  <a:latin typeface="Arial"/>
                  <a:cs typeface="Arial"/>
                </a:rPr>
                <a:t>size</a:t>
              </a:r>
              <a:endParaRPr sz="1750" dirty="0">
                <a:latin typeface="Arial"/>
                <a:cs typeface="Arial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2976079" y="3862285"/>
              <a:ext cx="3339465" cy="2014855"/>
            </a:xfrm>
            <a:custGeom>
              <a:avLst/>
              <a:gdLst/>
              <a:ahLst/>
              <a:cxnLst/>
              <a:rect l="l" t="t" r="r" b="b"/>
              <a:pathLst>
                <a:path w="3339465" h="2014854">
                  <a:moveTo>
                    <a:pt x="0" y="1985670"/>
                  </a:moveTo>
                  <a:lnTo>
                    <a:pt x="34239" y="2014347"/>
                  </a:lnTo>
                  <a:lnTo>
                    <a:pt x="67551" y="1990293"/>
                  </a:lnTo>
                  <a:lnTo>
                    <a:pt x="101777" y="1434198"/>
                  </a:lnTo>
                  <a:lnTo>
                    <a:pt x="136017" y="1294472"/>
                  </a:lnTo>
                  <a:lnTo>
                    <a:pt x="170256" y="899375"/>
                  </a:lnTo>
                  <a:lnTo>
                    <a:pt x="204495" y="1122375"/>
                  </a:lnTo>
                  <a:lnTo>
                    <a:pt x="238721" y="747636"/>
                  </a:lnTo>
                  <a:lnTo>
                    <a:pt x="272034" y="805002"/>
                  </a:lnTo>
                  <a:lnTo>
                    <a:pt x="306273" y="730973"/>
                  </a:lnTo>
                  <a:lnTo>
                    <a:pt x="340499" y="615315"/>
                  </a:lnTo>
                  <a:lnTo>
                    <a:pt x="374738" y="597738"/>
                  </a:lnTo>
                  <a:lnTo>
                    <a:pt x="408978" y="444144"/>
                  </a:lnTo>
                  <a:lnTo>
                    <a:pt x="443217" y="478370"/>
                  </a:lnTo>
                  <a:lnTo>
                    <a:pt x="476516" y="542226"/>
                  </a:lnTo>
                  <a:lnTo>
                    <a:pt x="510755" y="501510"/>
                  </a:lnTo>
                  <a:lnTo>
                    <a:pt x="544995" y="498729"/>
                  </a:lnTo>
                  <a:lnTo>
                    <a:pt x="579234" y="588479"/>
                  </a:lnTo>
                  <a:lnTo>
                    <a:pt x="613460" y="469125"/>
                  </a:lnTo>
                  <a:lnTo>
                    <a:pt x="647700" y="386778"/>
                  </a:lnTo>
                  <a:lnTo>
                    <a:pt x="681012" y="381215"/>
                  </a:lnTo>
                  <a:lnTo>
                    <a:pt x="715251" y="416382"/>
                  </a:lnTo>
                  <a:lnTo>
                    <a:pt x="749477" y="417309"/>
                  </a:lnTo>
                  <a:lnTo>
                    <a:pt x="783717" y="404355"/>
                  </a:lnTo>
                  <a:lnTo>
                    <a:pt x="817956" y="425640"/>
                  </a:lnTo>
                  <a:lnTo>
                    <a:pt x="852182" y="348830"/>
                  </a:lnTo>
                  <a:lnTo>
                    <a:pt x="885494" y="426554"/>
                  </a:lnTo>
                  <a:lnTo>
                    <a:pt x="919734" y="363639"/>
                  </a:lnTo>
                  <a:lnTo>
                    <a:pt x="953973" y="294246"/>
                  </a:lnTo>
                  <a:lnTo>
                    <a:pt x="988199" y="343281"/>
                  </a:lnTo>
                  <a:lnTo>
                    <a:pt x="1022438" y="268338"/>
                  </a:lnTo>
                  <a:lnTo>
                    <a:pt x="1056678" y="281292"/>
                  </a:lnTo>
                  <a:lnTo>
                    <a:pt x="1089990" y="441363"/>
                  </a:lnTo>
                  <a:lnTo>
                    <a:pt x="1124216" y="325704"/>
                  </a:lnTo>
                  <a:lnTo>
                    <a:pt x="1158455" y="339585"/>
                  </a:lnTo>
                  <a:lnTo>
                    <a:pt x="1192695" y="289623"/>
                  </a:lnTo>
                  <a:lnTo>
                    <a:pt x="1226921" y="290537"/>
                  </a:lnTo>
                  <a:lnTo>
                    <a:pt x="1261160" y="301650"/>
                  </a:lnTo>
                  <a:lnTo>
                    <a:pt x="1294472" y="309968"/>
                  </a:lnTo>
                  <a:lnTo>
                    <a:pt x="1328712" y="285915"/>
                  </a:lnTo>
                  <a:lnTo>
                    <a:pt x="1362938" y="307200"/>
                  </a:lnTo>
                  <a:lnTo>
                    <a:pt x="1397177" y="272034"/>
                  </a:lnTo>
                  <a:lnTo>
                    <a:pt x="1431417" y="252603"/>
                  </a:lnTo>
                  <a:lnTo>
                    <a:pt x="1465643" y="277583"/>
                  </a:lnTo>
                  <a:lnTo>
                    <a:pt x="1498955" y="340512"/>
                  </a:lnTo>
                  <a:lnTo>
                    <a:pt x="1533194" y="215595"/>
                  </a:lnTo>
                  <a:lnTo>
                    <a:pt x="1567434" y="215595"/>
                  </a:lnTo>
                  <a:lnTo>
                    <a:pt x="1601660" y="291465"/>
                  </a:lnTo>
                  <a:lnTo>
                    <a:pt x="1635899" y="285915"/>
                  </a:lnTo>
                  <a:lnTo>
                    <a:pt x="1669211" y="232244"/>
                  </a:lnTo>
                  <a:lnTo>
                    <a:pt x="1703451" y="265557"/>
                  </a:lnTo>
                  <a:lnTo>
                    <a:pt x="1737677" y="316445"/>
                  </a:lnTo>
                  <a:lnTo>
                    <a:pt x="1771916" y="218376"/>
                  </a:lnTo>
                  <a:lnTo>
                    <a:pt x="1806155" y="244284"/>
                  </a:lnTo>
                  <a:lnTo>
                    <a:pt x="1840382" y="214668"/>
                  </a:lnTo>
                  <a:lnTo>
                    <a:pt x="1873694" y="219290"/>
                  </a:lnTo>
                  <a:lnTo>
                    <a:pt x="1907933" y="260934"/>
                  </a:lnTo>
                  <a:lnTo>
                    <a:pt x="1942172" y="192468"/>
                  </a:lnTo>
                  <a:lnTo>
                    <a:pt x="1976399" y="273888"/>
                  </a:lnTo>
                  <a:lnTo>
                    <a:pt x="2010638" y="226695"/>
                  </a:lnTo>
                  <a:lnTo>
                    <a:pt x="2044877" y="182283"/>
                  </a:lnTo>
                  <a:lnTo>
                    <a:pt x="2078189" y="186905"/>
                  </a:lnTo>
                  <a:lnTo>
                    <a:pt x="2112416" y="181356"/>
                  </a:lnTo>
                  <a:lnTo>
                    <a:pt x="2146655" y="163779"/>
                  </a:lnTo>
                  <a:lnTo>
                    <a:pt x="2180894" y="180441"/>
                  </a:lnTo>
                  <a:lnTo>
                    <a:pt x="2215121" y="156375"/>
                  </a:lnTo>
                  <a:lnTo>
                    <a:pt x="2249360" y="221145"/>
                  </a:lnTo>
                  <a:lnTo>
                    <a:pt x="2282672" y="166560"/>
                  </a:lnTo>
                  <a:lnTo>
                    <a:pt x="2316911" y="216522"/>
                  </a:lnTo>
                  <a:lnTo>
                    <a:pt x="2351138" y="197091"/>
                  </a:lnTo>
                  <a:lnTo>
                    <a:pt x="2385377" y="197091"/>
                  </a:lnTo>
                  <a:lnTo>
                    <a:pt x="2419616" y="148056"/>
                  </a:lnTo>
                  <a:lnTo>
                    <a:pt x="2453855" y="101790"/>
                  </a:lnTo>
                  <a:lnTo>
                    <a:pt x="2487155" y="173964"/>
                  </a:lnTo>
                  <a:lnTo>
                    <a:pt x="2521394" y="173037"/>
                  </a:lnTo>
                  <a:lnTo>
                    <a:pt x="2555633" y="188760"/>
                  </a:lnTo>
                  <a:lnTo>
                    <a:pt x="2589872" y="222999"/>
                  </a:lnTo>
                  <a:lnTo>
                    <a:pt x="2624099" y="152679"/>
                  </a:lnTo>
                  <a:lnTo>
                    <a:pt x="2658338" y="131394"/>
                  </a:lnTo>
                  <a:lnTo>
                    <a:pt x="2691650" y="108267"/>
                  </a:lnTo>
                  <a:lnTo>
                    <a:pt x="2725877" y="155448"/>
                  </a:lnTo>
                  <a:lnTo>
                    <a:pt x="2760116" y="109194"/>
                  </a:lnTo>
                  <a:lnTo>
                    <a:pt x="2794355" y="127698"/>
                  </a:lnTo>
                  <a:lnTo>
                    <a:pt x="2828594" y="234099"/>
                  </a:lnTo>
                  <a:lnTo>
                    <a:pt x="2862821" y="65697"/>
                  </a:lnTo>
                  <a:lnTo>
                    <a:pt x="2896133" y="126771"/>
                  </a:lnTo>
                  <a:lnTo>
                    <a:pt x="2930372" y="106413"/>
                  </a:lnTo>
                  <a:lnTo>
                    <a:pt x="2964611" y="114744"/>
                  </a:lnTo>
                  <a:lnTo>
                    <a:pt x="2998838" y="179514"/>
                  </a:lnTo>
                  <a:lnTo>
                    <a:pt x="3033077" y="177660"/>
                  </a:lnTo>
                  <a:lnTo>
                    <a:pt x="3067316" y="131394"/>
                  </a:lnTo>
                  <a:lnTo>
                    <a:pt x="3100628" y="49047"/>
                  </a:lnTo>
                  <a:lnTo>
                    <a:pt x="3134855" y="112890"/>
                  </a:lnTo>
                  <a:lnTo>
                    <a:pt x="3169094" y="262788"/>
                  </a:lnTo>
                  <a:lnTo>
                    <a:pt x="3203333" y="118440"/>
                  </a:lnTo>
                  <a:lnTo>
                    <a:pt x="3237560" y="246126"/>
                  </a:lnTo>
                  <a:lnTo>
                    <a:pt x="3271799" y="0"/>
                  </a:lnTo>
                  <a:lnTo>
                    <a:pt x="3305111" y="197091"/>
                  </a:lnTo>
                  <a:lnTo>
                    <a:pt x="3339350" y="0"/>
                  </a:lnTo>
                </a:path>
              </a:pathLst>
            </a:custGeom>
            <a:ln w="370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257800" y="1447800"/>
            <a:ext cx="4576611" cy="2165866"/>
            <a:chOff x="743419" y="3429000"/>
            <a:chExt cx="4576611" cy="2165866"/>
          </a:xfrm>
        </p:grpSpPr>
        <p:sp>
          <p:nvSpPr>
            <p:cNvPr id="34" name="object 3"/>
            <p:cNvSpPr/>
            <p:nvPr/>
          </p:nvSpPr>
          <p:spPr>
            <a:xfrm>
              <a:off x="1108823" y="3687178"/>
              <a:ext cx="45719" cy="1799222"/>
            </a:xfrm>
            <a:custGeom>
              <a:avLst/>
              <a:gdLst/>
              <a:ahLst/>
              <a:cxnLst/>
              <a:rect l="l" t="t" r="r" b="b"/>
              <a:pathLst>
                <a:path h="2725420">
                  <a:moveTo>
                    <a:pt x="0" y="2725369"/>
                  </a:moveTo>
                  <a:lnTo>
                    <a:pt x="0" y="0"/>
                  </a:lnTo>
                </a:path>
              </a:pathLst>
            </a:custGeom>
            <a:ln w="32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5" name="object 4"/>
            <p:cNvSpPr/>
            <p:nvPr/>
          </p:nvSpPr>
          <p:spPr>
            <a:xfrm>
              <a:off x="1056220" y="3621074"/>
              <a:ext cx="105410" cy="210820"/>
            </a:xfrm>
            <a:custGeom>
              <a:avLst/>
              <a:gdLst/>
              <a:ahLst/>
              <a:cxnLst/>
              <a:rect l="l" t="t" r="r" b="b"/>
              <a:pathLst>
                <a:path w="105409" h="210820">
                  <a:moveTo>
                    <a:pt x="0" y="210388"/>
                  </a:moveTo>
                  <a:lnTo>
                    <a:pt x="105194" y="210388"/>
                  </a:lnTo>
                  <a:lnTo>
                    <a:pt x="52603" y="0"/>
                  </a:lnTo>
                  <a:lnTo>
                    <a:pt x="0" y="210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6" name="object 5"/>
            <p:cNvSpPr/>
            <p:nvPr/>
          </p:nvSpPr>
          <p:spPr>
            <a:xfrm>
              <a:off x="1076756" y="3687178"/>
              <a:ext cx="64135" cy="128270"/>
            </a:xfrm>
            <a:custGeom>
              <a:avLst/>
              <a:gdLst/>
              <a:ahLst/>
              <a:cxnLst/>
              <a:rect l="l" t="t" r="r" b="b"/>
              <a:pathLst>
                <a:path w="64134" h="128270">
                  <a:moveTo>
                    <a:pt x="0" y="128257"/>
                  </a:moveTo>
                  <a:lnTo>
                    <a:pt x="32067" y="0"/>
                  </a:lnTo>
                  <a:lnTo>
                    <a:pt x="64122" y="128257"/>
                  </a:lnTo>
                </a:path>
              </a:pathLst>
            </a:custGeom>
            <a:ln w="32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7" name="object 10"/>
            <p:cNvSpPr txBox="1"/>
            <p:nvPr/>
          </p:nvSpPr>
          <p:spPr>
            <a:xfrm>
              <a:off x="3810000" y="5410200"/>
              <a:ext cx="151003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" dirty="0">
                  <a:latin typeface="Arial"/>
                  <a:cs typeface="Arial"/>
                </a:rPr>
                <a:t># of</a:t>
              </a:r>
              <a:r>
                <a:rPr sz="1200" b="1" spc="-50" dirty="0">
                  <a:latin typeface="Arial"/>
                  <a:cs typeface="Arial"/>
                </a:rPr>
                <a:t> </a:t>
              </a:r>
              <a:r>
                <a:rPr sz="1200" b="1" spc="5" dirty="0">
                  <a:latin typeface="Arial"/>
                  <a:cs typeface="Arial"/>
                </a:rPr>
                <a:t>examples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38" name="object 11"/>
            <p:cNvSpPr/>
            <p:nvPr/>
          </p:nvSpPr>
          <p:spPr>
            <a:xfrm>
              <a:off x="916444" y="4007815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5">
                  <a:moveTo>
                    <a:pt x="0" y="0"/>
                  </a:moveTo>
                  <a:lnTo>
                    <a:pt x="160312" y="0"/>
                  </a:lnTo>
                </a:path>
              </a:pathLst>
            </a:custGeom>
            <a:ln w="32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9" name="object 12"/>
            <p:cNvSpPr txBox="1"/>
            <p:nvPr/>
          </p:nvSpPr>
          <p:spPr>
            <a:xfrm>
              <a:off x="743419" y="3812844"/>
              <a:ext cx="150495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0" name="object 13"/>
            <p:cNvSpPr/>
            <p:nvPr/>
          </p:nvSpPr>
          <p:spPr>
            <a:xfrm>
              <a:off x="1116831" y="3983767"/>
              <a:ext cx="2464569" cy="15026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1" name="object 14"/>
            <p:cNvSpPr txBox="1"/>
            <p:nvPr/>
          </p:nvSpPr>
          <p:spPr>
            <a:xfrm>
              <a:off x="3581400" y="4419600"/>
              <a:ext cx="1459865" cy="4783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32200"/>
                </a:lnSpc>
              </a:pPr>
              <a:r>
                <a:rPr sz="1200" b="1" spc="5" dirty="0">
                  <a:solidFill>
                    <a:srgbClr val="0000FF"/>
                  </a:solidFill>
                  <a:latin typeface="Arial"/>
                  <a:cs typeface="Arial"/>
                </a:rPr>
                <a:t>redundant  </a:t>
              </a:r>
              <a:r>
                <a:rPr sz="1200" b="1" spc="5" dirty="0">
                  <a:solidFill>
                    <a:srgbClr val="FF0000"/>
                  </a:solidFill>
                  <a:latin typeface="Arial"/>
                  <a:cs typeface="Arial"/>
                </a:rPr>
                <a:t>nonrealizable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2" name="object 15"/>
            <p:cNvSpPr txBox="1"/>
            <p:nvPr/>
          </p:nvSpPr>
          <p:spPr>
            <a:xfrm>
              <a:off x="3657600" y="3810000"/>
              <a:ext cx="104902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" dirty="0">
                  <a:solidFill>
                    <a:srgbClr val="A42A2A"/>
                  </a:solidFill>
                  <a:latin typeface="Arial"/>
                  <a:cs typeface="Arial"/>
                </a:rPr>
                <a:t>realizable</a:t>
              </a:r>
              <a:endParaRPr sz="1200" dirty="0">
                <a:latin typeface="Arial"/>
                <a:cs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143000" y="5486400"/>
              <a:ext cx="2667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2000" y="3429000"/>
              <a:ext cx="8821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15" dirty="0">
                  <a:latin typeface="Arial"/>
                  <a:cs typeface="Arial"/>
                </a:rPr>
                <a:t>%</a:t>
              </a:r>
              <a:r>
                <a:rPr lang="en-US" sz="1200" b="1" spc="-75" dirty="0">
                  <a:latin typeface="Arial"/>
                  <a:cs typeface="Arial"/>
                </a:rPr>
                <a:t> </a:t>
              </a:r>
              <a:r>
                <a:rPr lang="en-US" sz="1200" b="1" spc="5" dirty="0" smtClean="0">
                  <a:latin typeface="Arial"/>
                  <a:cs typeface="Arial"/>
                </a:rPr>
                <a:t>correct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04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81286" y="7008653"/>
            <a:ext cx="159385" cy="11384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>
                <a:solidFill>
                  <a:prstClr val="black">
                    <a:tint val="75000"/>
                  </a:prstClr>
                </a:solidFill>
                <a:latin typeface="Calibri"/>
              </a:rPr>
              <a:pPr marL="25397">
                <a:lnSpc>
                  <a:spcPts val="860"/>
                </a:lnSpc>
              </a:pPr>
              <a:t>24</a:t>
            </a:fld>
            <a:endParaRPr lang="uk-UA" spc="2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46"/>
            <a:r>
              <a:rPr lang="mr-IN" dirty="0">
                <a:solidFill>
                  <a:prstClr val="black"/>
                </a:solidFill>
                <a:latin typeface="Mangal"/>
              </a:rPr>
              <a:t>α  β  ⊆     ¬  ⇒  |=  ∧  ∨  </a:t>
            </a:r>
            <a:r>
              <a:rPr lang="mr-IN" dirty="0" smtClean="0">
                <a:solidFill>
                  <a:prstClr val="black"/>
                </a:solidFill>
                <a:latin typeface="Mangal"/>
              </a:rPr>
              <a:t>⇔</a:t>
            </a:r>
            <a:r>
              <a:rPr lang="en-US" dirty="0" smtClean="0">
                <a:solidFill>
                  <a:prstClr val="black"/>
                </a:solidFill>
                <a:latin typeface="Mangal"/>
              </a:rPr>
              <a:t>  </a:t>
            </a:r>
            <a:r>
              <a:rPr lang="is-IS" dirty="0"/>
              <a:t>∈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50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using Linear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219200"/>
            <a:ext cx="9052560" cy="6324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ym typeface="Wingdings"/>
              </a:rPr>
              <a:t>Decision Tree Learning is just one of many learning techniques</a:t>
            </a:r>
          </a:p>
          <a:p>
            <a:pPr lvl="1"/>
            <a:r>
              <a:rPr lang="en-US" sz="1600" dirty="0" smtClean="0">
                <a:sym typeface="Wingdings"/>
              </a:rPr>
              <a:t>Many others exist, often chosen depending on exact needs or domain characteristics</a:t>
            </a:r>
          </a:p>
          <a:p>
            <a:pPr lvl="1"/>
            <a:endParaRPr lang="en-US" sz="16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Let’s take a quick look at a few:</a:t>
            </a:r>
          </a:p>
          <a:p>
            <a:pPr lvl="1"/>
            <a:r>
              <a:rPr lang="en-US" dirty="0" smtClean="0">
                <a:sym typeface="Wingdings"/>
              </a:rPr>
              <a:t>Learning using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0718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using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31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Non-parametric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53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Support Vectors Machines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91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3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/>
              <a:t>is essential for unknown </a:t>
            </a:r>
            <a:r>
              <a:rPr lang="en-US" dirty="0" smtClean="0"/>
              <a:t>environments</a:t>
            </a:r>
          </a:p>
          <a:p>
            <a:endParaRPr lang="en-US" dirty="0" smtClean="0"/>
          </a:p>
          <a:p>
            <a:r>
              <a:rPr lang="en-US" dirty="0" smtClean="0"/>
              <a:t>Motivations:  Why learn?  </a:t>
            </a:r>
          </a:p>
          <a:p>
            <a:pPr lvl="1"/>
            <a:r>
              <a:rPr lang="en-US" dirty="0" smtClean="0"/>
              <a:t>Why not just program it “right/complete” in the first place? </a:t>
            </a:r>
          </a:p>
          <a:p>
            <a:pPr lvl="1"/>
            <a:r>
              <a:rPr lang="en-US" dirty="0" smtClean="0"/>
              <a:t>Software designers are not omniscient !</a:t>
            </a:r>
          </a:p>
          <a:p>
            <a:pPr lvl="2"/>
            <a:r>
              <a:rPr lang="en-US" dirty="0" smtClean="0"/>
              <a:t>Cannot anticipate all possible situations agent might encounter</a:t>
            </a:r>
          </a:p>
          <a:p>
            <a:pPr lvl="2"/>
            <a:r>
              <a:rPr lang="en-US" dirty="0" smtClean="0"/>
              <a:t>Can not anticipate changes in world’s behavior over time</a:t>
            </a:r>
          </a:p>
          <a:p>
            <a:pPr lvl="2"/>
            <a:r>
              <a:rPr lang="en-US" dirty="0" smtClean="0"/>
              <a:t>Designer has no strong idea of how a particular world works!</a:t>
            </a:r>
          </a:p>
          <a:p>
            <a:pPr lvl="2"/>
            <a:endParaRPr lang="en-US" dirty="0"/>
          </a:p>
          <a:p>
            <a:r>
              <a:rPr lang="en-US" dirty="0"/>
              <a:t>Learning is useful as  a  system construction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expose  </a:t>
            </a:r>
            <a:r>
              <a:rPr lang="en-US" dirty="0"/>
              <a:t>the agent to reality rather than trying to </a:t>
            </a:r>
            <a:r>
              <a:rPr lang="en-US" dirty="0" smtClean="0"/>
              <a:t>write </a:t>
            </a:r>
            <a:r>
              <a:rPr lang="en-US" dirty="0"/>
              <a:t>it </a:t>
            </a:r>
            <a:r>
              <a:rPr lang="en-US" dirty="0" smtClean="0"/>
              <a:t>down!</a:t>
            </a:r>
          </a:p>
          <a:p>
            <a:pPr lvl="1"/>
            <a:endParaRPr lang="en-US" dirty="0"/>
          </a:p>
          <a:p>
            <a:r>
              <a:rPr lang="en-US" dirty="0"/>
              <a:t>Learning  modifies  the agent’s decision  mechanisms  to improve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Any component of a learning agents can be improved by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8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Which learning algorithm is best?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66801"/>
            <a:ext cx="905256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depends!</a:t>
            </a:r>
          </a:p>
          <a:p>
            <a:pPr lvl="1"/>
            <a:r>
              <a:rPr lang="en-US" dirty="0" smtClean="0"/>
              <a:t>On complexity of the domain</a:t>
            </a:r>
          </a:p>
          <a:p>
            <a:pPr lvl="2"/>
            <a:r>
              <a:rPr lang="en-US" dirty="0" smtClean="0"/>
              <a:t>How many variables must be represented to get halfway accurate?</a:t>
            </a:r>
          </a:p>
          <a:p>
            <a:pPr lvl="2"/>
            <a:r>
              <a:rPr lang="en-US" dirty="0" smtClean="0"/>
              <a:t>Are there stochastic effects in the domain?   </a:t>
            </a:r>
          </a:p>
          <a:p>
            <a:pPr lvl="2"/>
            <a:r>
              <a:rPr lang="en-US" dirty="0" smtClean="0"/>
              <a:t>What is the nature of output required:  classification vs. regression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Your knowledge representation approach</a:t>
            </a:r>
          </a:p>
          <a:p>
            <a:pPr lvl="2"/>
            <a:r>
              <a:rPr lang="en-US" dirty="0" smtClean="0"/>
              <a:t>What are the “factors” in your factored representation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Accuracy vs. speed trade-off you are targeting</a:t>
            </a:r>
          </a:p>
          <a:p>
            <a:pPr lvl="2"/>
            <a:r>
              <a:rPr lang="en-US" smtClean="0"/>
              <a:t>Does </a:t>
            </a:r>
            <a:r>
              <a:rPr lang="en-US" dirty="0" smtClean="0"/>
              <a:t>quick convergence matter more than absolute accuracy?</a:t>
            </a:r>
          </a:p>
          <a:p>
            <a:pPr lvl="2"/>
            <a:r>
              <a:rPr lang="en-US" dirty="0" smtClean="0"/>
              <a:t>Is the domain real-time, i.e., new percepts coming in all the time that need to be evaluated</a:t>
            </a:r>
            <a:r>
              <a:rPr lang="mr-IN" dirty="0" smtClean="0"/>
              <a:t>…</a:t>
            </a:r>
            <a:r>
              <a:rPr lang="en-US" dirty="0" smtClean="0"/>
              <a:t>and then added to the training set to re-learn in real time? 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is your access to training sets?  </a:t>
            </a:r>
          </a:p>
          <a:p>
            <a:pPr lvl="2"/>
            <a:r>
              <a:rPr lang="en-US" dirty="0" smtClean="0"/>
              <a:t>Are larger training sets even available?   How good/accurate are they?</a:t>
            </a:r>
          </a:p>
          <a:p>
            <a:pPr lvl="2"/>
            <a:r>
              <a:rPr lang="en-US" dirty="0" smtClean="0"/>
              <a:t>Do you have new test examples (percepts) arriving in real-time?  </a:t>
            </a:r>
          </a:p>
          <a:p>
            <a:pPr lvl="3"/>
            <a:r>
              <a:rPr lang="en-US" dirty="0" smtClean="0"/>
              <a:t>Does learning have to happen in real-time?  </a:t>
            </a:r>
          </a:p>
          <a:p>
            <a:pPr lvl="3"/>
            <a:r>
              <a:rPr lang="en-US" dirty="0" smtClean="0"/>
              <a:t>Or can I save my test examples and re-learn from them during some pause?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Machine learning is a huge active area of AI research!  </a:t>
            </a:r>
          </a:p>
          <a:p>
            <a:pPr lvl="1"/>
            <a:r>
              <a:rPr lang="en-US" dirty="0" smtClean="0"/>
              <a:t>Needs a separate course to examine techniques in detail</a:t>
            </a:r>
          </a:p>
          <a:p>
            <a:pPr lvl="1"/>
            <a:r>
              <a:rPr lang="en-US" dirty="0" smtClean="0"/>
              <a:t>Machine learning experts:  assess a domain/need,  choose an appropriate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82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 </a:t>
            </a:r>
            <a:r>
              <a:rPr spc="20" dirty="0"/>
              <a:t>18, </a:t>
            </a:r>
            <a:r>
              <a:rPr spc="10" dirty="0"/>
              <a:t>Sections</a:t>
            </a:r>
            <a:r>
              <a:rPr spc="18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5"/>
              </a:lnSpc>
            </a:pPr>
            <a:r>
              <a:rPr spc="40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422445"/>
            <a:ext cx="7063105" cy="372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3615">
              <a:lnSpc>
                <a:spcPct val="163400"/>
              </a:lnSpc>
            </a:pPr>
            <a:r>
              <a:rPr sz="2050" spc="-140" dirty="0">
                <a:latin typeface="Arial"/>
                <a:cs typeface="Arial"/>
              </a:rPr>
              <a:t>Learning </a:t>
            </a:r>
            <a:r>
              <a:rPr sz="2050" spc="-215" dirty="0">
                <a:latin typeface="Arial"/>
                <a:cs typeface="Arial"/>
              </a:rPr>
              <a:t>needed </a:t>
            </a:r>
            <a:r>
              <a:rPr sz="2050" spc="-80" dirty="0">
                <a:latin typeface="Arial"/>
                <a:cs typeface="Arial"/>
              </a:rPr>
              <a:t>for </a:t>
            </a:r>
            <a:r>
              <a:rPr sz="2050" spc="-150" dirty="0">
                <a:latin typeface="Arial"/>
                <a:cs typeface="Arial"/>
              </a:rPr>
              <a:t>unknown </a:t>
            </a:r>
            <a:r>
              <a:rPr sz="2050" spc="-130" dirty="0">
                <a:latin typeface="Arial"/>
                <a:cs typeface="Arial"/>
              </a:rPr>
              <a:t>environments, </a:t>
            </a:r>
            <a:r>
              <a:rPr sz="2050" spc="-140" dirty="0">
                <a:latin typeface="Arial"/>
                <a:cs typeface="Arial"/>
              </a:rPr>
              <a:t>lazy </a:t>
            </a:r>
            <a:r>
              <a:rPr sz="2050" spc="-185" dirty="0">
                <a:latin typeface="Arial"/>
                <a:cs typeface="Arial"/>
              </a:rPr>
              <a:t>designers  </a:t>
            </a:r>
            <a:r>
              <a:rPr sz="2050" spc="-140" dirty="0">
                <a:latin typeface="Arial"/>
                <a:cs typeface="Arial"/>
              </a:rPr>
              <a:t>Learning </a:t>
            </a:r>
            <a:r>
              <a:rPr sz="2050" spc="-135" dirty="0">
                <a:latin typeface="Arial"/>
                <a:cs typeface="Arial"/>
              </a:rPr>
              <a:t>agent </a:t>
            </a:r>
            <a:r>
              <a:rPr sz="2050" spc="310" dirty="0">
                <a:latin typeface="Arial"/>
                <a:cs typeface="Arial"/>
              </a:rPr>
              <a:t>= </a:t>
            </a:r>
            <a:r>
              <a:rPr sz="2050" spc="-150" dirty="0">
                <a:latin typeface="Arial"/>
                <a:cs typeface="Arial"/>
              </a:rPr>
              <a:t>performance </a:t>
            </a:r>
            <a:r>
              <a:rPr sz="2050" spc="-145" dirty="0">
                <a:latin typeface="Arial"/>
                <a:cs typeface="Arial"/>
              </a:rPr>
              <a:t>element </a:t>
            </a:r>
            <a:r>
              <a:rPr sz="2050" spc="310" dirty="0">
                <a:latin typeface="Arial"/>
                <a:cs typeface="Arial"/>
              </a:rPr>
              <a:t>+ </a:t>
            </a:r>
            <a:r>
              <a:rPr sz="2050" spc="-130" dirty="0">
                <a:latin typeface="Arial"/>
                <a:cs typeface="Arial"/>
              </a:rPr>
              <a:t>learning 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-145" dirty="0">
                <a:latin typeface="Arial"/>
                <a:cs typeface="Arial"/>
              </a:rPr>
              <a:t>element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1520"/>
              </a:spcBef>
            </a:pPr>
            <a:r>
              <a:rPr sz="2050" spc="-140" dirty="0">
                <a:latin typeface="Arial"/>
                <a:cs typeface="Arial"/>
              </a:rPr>
              <a:t>Learning </a:t>
            </a:r>
            <a:r>
              <a:rPr sz="2050" spc="-125" dirty="0">
                <a:latin typeface="Arial"/>
                <a:cs typeface="Arial"/>
              </a:rPr>
              <a:t>method </a:t>
            </a:r>
            <a:r>
              <a:rPr sz="2050" spc="-195" dirty="0">
                <a:latin typeface="Arial"/>
                <a:cs typeface="Arial"/>
              </a:rPr>
              <a:t>depends </a:t>
            </a:r>
            <a:r>
              <a:rPr sz="2050" spc="-155" dirty="0">
                <a:latin typeface="Arial"/>
                <a:cs typeface="Arial"/>
              </a:rPr>
              <a:t>on </a:t>
            </a:r>
            <a:r>
              <a:rPr sz="2050" spc="-114" dirty="0">
                <a:latin typeface="Arial"/>
                <a:cs typeface="Arial"/>
              </a:rPr>
              <a:t>type </a:t>
            </a:r>
            <a:r>
              <a:rPr sz="2050" spc="-75" dirty="0">
                <a:latin typeface="Arial"/>
                <a:cs typeface="Arial"/>
              </a:rPr>
              <a:t>of </a:t>
            </a:r>
            <a:r>
              <a:rPr sz="2050" spc="-150" dirty="0">
                <a:latin typeface="Arial"/>
                <a:cs typeface="Arial"/>
              </a:rPr>
              <a:t>performance </a:t>
            </a:r>
            <a:r>
              <a:rPr sz="2050" spc="-130" dirty="0">
                <a:latin typeface="Arial"/>
                <a:cs typeface="Arial"/>
              </a:rPr>
              <a:t>element, available  </a:t>
            </a:r>
            <a:r>
              <a:rPr sz="2050" spc="-155" dirty="0">
                <a:latin typeface="Arial"/>
                <a:cs typeface="Arial"/>
              </a:rPr>
              <a:t>feedback,  </a:t>
            </a:r>
            <a:r>
              <a:rPr sz="2050" spc="-114" dirty="0">
                <a:latin typeface="Arial"/>
                <a:cs typeface="Arial"/>
              </a:rPr>
              <a:t>type </a:t>
            </a:r>
            <a:r>
              <a:rPr sz="2050" spc="-75" dirty="0">
                <a:latin typeface="Arial"/>
                <a:cs typeface="Arial"/>
              </a:rPr>
              <a:t>of </a:t>
            </a:r>
            <a:r>
              <a:rPr sz="2050" spc="-135" dirty="0">
                <a:latin typeface="Arial"/>
                <a:cs typeface="Arial"/>
              </a:rPr>
              <a:t>component  </a:t>
            </a:r>
            <a:r>
              <a:rPr sz="2050" spc="-25" dirty="0">
                <a:latin typeface="Arial"/>
                <a:cs typeface="Arial"/>
              </a:rPr>
              <a:t>to </a:t>
            </a:r>
            <a:r>
              <a:rPr sz="2050" spc="-190" dirty="0">
                <a:latin typeface="Arial"/>
                <a:cs typeface="Arial"/>
              </a:rPr>
              <a:t>be  </a:t>
            </a:r>
            <a:r>
              <a:rPr sz="2050" spc="-130" dirty="0">
                <a:latin typeface="Arial"/>
                <a:cs typeface="Arial"/>
              </a:rPr>
              <a:t>improved, </a:t>
            </a:r>
            <a:r>
              <a:rPr sz="2050" spc="-165" dirty="0">
                <a:latin typeface="Arial"/>
                <a:cs typeface="Arial"/>
              </a:rPr>
              <a:t>and  </a:t>
            </a:r>
            <a:r>
              <a:rPr sz="2050" spc="-55" dirty="0">
                <a:latin typeface="Arial"/>
                <a:cs typeface="Arial"/>
              </a:rPr>
              <a:t>its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-130" dirty="0">
                <a:latin typeface="Arial"/>
                <a:cs typeface="Arial"/>
              </a:rPr>
              <a:t>representation</a:t>
            </a:r>
            <a:endParaRPr sz="2050">
              <a:latin typeface="Arial"/>
              <a:cs typeface="Arial"/>
            </a:endParaRPr>
          </a:p>
          <a:p>
            <a:pPr marL="12700" marR="689610">
              <a:lnSpc>
                <a:spcPct val="101000"/>
              </a:lnSpc>
              <a:spcBef>
                <a:spcPts val="1535"/>
              </a:spcBef>
            </a:pPr>
            <a:r>
              <a:rPr sz="2050" spc="-150" dirty="0">
                <a:latin typeface="Arial"/>
                <a:cs typeface="Arial"/>
              </a:rPr>
              <a:t>For </a:t>
            </a:r>
            <a:r>
              <a:rPr sz="2050" spc="-165" dirty="0">
                <a:latin typeface="Arial"/>
                <a:cs typeface="Arial"/>
              </a:rPr>
              <a:t>supervised </a:t>
            </a:r>
            <a:r>
              <a:rPr sz="2050" spc="-120" dirty="0">
                <a:latin typeface="Arial"/>
                <a:cs typeface="Arial"/>
              </a:rPr>
              <a:t>learning, </a:t>
            </a:r>
            <a:r>
              <a:rPr sz="2050" spc="-105" dirty="0">
                <a:latin typeface="Arial"/>
                <a:cs typeface="Arial"/>
              </a:rPr>
              <a:t>the </a:t>
            </a:r>
            <a:r>
              <a:rPr sz="2050" spc="-125" dirty="0">
                <a:latin typeface="Arial"/>
                <a:cs typeface="Arial"/>
              </a:rPr>
              <a:t>aim </a:t>
            </a:r>
            <a:r>
              <a:rPr sz="2050" spc="-145" dirty="0">
                <a:latin typeface="Arial"/>
                <a:cs typeface="Arial"/>
              </a:rPr>
              <a:t>is </a:t>
            </a:r>
            <a:r>
              <a:rPr sz="2050" spc="-25" dirty="0">
                <a:latin typeface="Arial"/>
                <a:cs typeface="Arial"/>
              </a:rPr>
              <a:t>to </a:t>
            </a:r>
            <a:r>
              <a:rPr sz="2050" spc="-70" dirty="0">
                <a:latin typeface="Arial"/>
                <a:cs typeface="Arial"/>
              </a:rPr>
              <a:t>find </a:t>
            </a:r>
            <a:r>
              <a:rPr sz="2050" spc="-210" dirty="0">
                <a:latin typeface="Arial"/>
                <a:cs typeface="Arial"/>
              </a:rPr>
              <a:t>a </a:t>
            </a:r>
            <a:r>
              <a:rPr sz="2050" spc="-145" dirty="0">
                <a:latin typeface="Arial"/>
                <a:cs typeface="Arial"/>
              </a:rPr>
              <a:t>simple </a:t>
            </a:r>
            <a:r>
              <a:rPr sz="2050" spc="-140" dirty="0">
                <a:latin typeface="Arial"/>
                <a:cs typeface="Arial"/>
              </a:rPr>
              <a:t>hypothesis  </a:t>
            </a:r>
            <a:r>
              <a:rPr sz="2050" spc="-30" dirty="0">
                <a:latin typeface="Arial"/>
                <a:cs typeface="Arial"/>
              </a:rPr>
              <a:t>that </a:t>
            </a:r>
            <a:r>
              <a:rPr sz="2050" spc="-145" dirty="0">
                <a:latin typeface="Arial"/>
                <a:cs typeface="Arial"/>
              </a:rPr>
              <a:t>is  </a:t>
            </a:r>
            <a:r>
              <a:rPr sz="2050" spc="-130" dirty="0">
                <a:latin typeface="Arial"/>
                <a:cs typeface="Arial"/>
              </a:rPr>
              <a:t>approximately  </a:t>
            </a:r>
            <a:r>
              <a:rPr sz="2050" spc="-120" dirty="0">
                <a:latin typeface="Arial"/>
                <a:cs typeface="Arial"/>
              </a:rPr>
              <a:t>consistent </a:t>
            </a:r>
            <a:r>
              <a:rPr sz="2050" spc="-50" dirty="0">
                <a:latin typeface="Arial"/>
                <a:cs typeface="Arial"/>
              </a:rPr>
              <a:t>with </a:t>
            </a:r>
            <a:r>
              <a:rPr sz="2050" spc="-80" dirty="0">
                <a:latin typeface="Arial"/>
                <a:cs typeface="Arial"/>
              </a:rPr>
              <a:t>training</a:t>
            </a:r>
            <a:r>
              <a:rPr sz="2050" spc="190" dirty="0">
                <a:latin typeface="Arial"/>
                <a:cs typeface="Arial"/>
              </a:rPr>
              <a:t> </a:t>
            </a:r>
            <a:r>
              <a:rPr sz="2050" spc="-185" dirty="0">
                <a:latin typeface="Arial"/>
                <a:cs typeface="Arial"/>
              </a:rPr>
              <a:t>examples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Arial"/>
                <a:cs typeface="Arial"/>
              </a:rPr>
              <a:t>Decision </a:t>
            </a:r>
            <a:r>
              <a:rPr sz="2050" spc="-120" dirty="0">
                <a:latin typeface="Arial"/>
                <a:cs typeface="Arial"/>
              </a:rPr>
              <a:t>tree </a:t>
            </a:r>
            <a:r>
              <a:rPr sz="2050" spc="-130" dirty="0">
                <a:latin typeface="Arial"/>
                <a:cs typeface="Arial"/>
              </a:rPr>
              <a:t>learning </a:t>
            </a:r>
            <a:r>
              <a:rPr sz="2050" spc="-150" dirty="0">
                <a:latin typeface="Arial"/>
                <a:cs typeface="Arial"/>
              </a:rPr>
              <a:t>using  </a:t>
            </a:r>
            <a:r>
              <a:rPr sz="2050" spc="-90" dirty="0">
                <a:latin typeface="Arial"/>
                <a:cs typeface="Arial"/>
              </a:rPr>
              <a:t>information 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-130" dirty="0">
                <a:latin typeface="Arial"/>
                <a:cs typeface="Arial"/>
              </a:rPr>
              <a:t>gain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Arial"/>
                <a:cs typeface="Arial"/>
              </a:rPr>
              <a:t>Learning </a:t>
            </a:r>
            <a:r>
              <a:rPr sz="2050" spc="-150" dirty="0">
                <a:latin typeface="Arial"/>
                <a:cs typeface="Arial"/>
              </a:rPr>
              <a:t>performance  </a:t>
            </a:r>
            <a:r>
              <a:rPr sz="2050" spc="310" dirty="0">
                <a:latin typeface="Arial"/>
                <a:cs typeface="Arial"/>
              </a:rPr>
              <a:t>= </a:t>
            </a:r>
            <a:r>
              <a:rPr sz="2050" spc="-100" dirty="0">
                <a:latin typeface="Arial"/>
                <a:cs typeface="Arial"/>
              </a:rPr>
              <a:t>prediction </a:t>
            </a:r>
            <a:r>
              <a:rPr sz="2050" spc="-150" dirty="0">
                <a:latin typeface="Arial"/>
                <a:cs typeface="Arial"/>
              </a:rPr>
              <a:t>accuracy </a:t>
            </a:r>
            <a:r>
              <a:rPr sz="2050" spc="-195" dirty="0">
                <a:latin typeface="Arial"/>
                <a:cs typeface="Arial"/>
              </a:rPr>
              <a:t>measured  </a:t>
            </a:r>
            <a:r>
              <a:rPr sz="2050" spc="-155" dirty="0">
                <a:latin typeface="Arial"/>
                <a:cs typeface="Arial"/>
              </a:rPr>
              <a:t>on  </a:t>
            </a:r>
            <a:r>
              <a:rPr sz="2050" spc="-85" dirty="0">
                <a:latin typeface="Arial"/>
                <a:cs typeface="Arial"/>
              </a:rPr>
              <a:t>test</a:t>
            </a:r>
            <a:r>
              <a:rPr sz="2050" spc="15" dirty="0">
                <a:latin typeface="Arial"/>
                <a:cs typeface="Arial"/>
              </a:rPr>
              <a:t> </a:t>
            </a:r>
            <a:r>
              <a:rPr sz="2050" spc="-145" dirty="0">
                <a:latin typeface="Arial"/>
                <a:cs typeface="Arial"/>
              </a:rPr>
              <a:t>set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772223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dirty="0" smtClean="0"/>
              <a:t>Review:   </a:t>
            </a:r>
            <a:r>
              <a:rPr dirty="0" smtClean="0"/>
              <a:t>Learning </a:t>
            </a:r>
            <a:r>
              <a:rPr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711" y="1502930"/>
            <a:ext cx="219710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sz="17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0000"/>
                </a:solidFill>
                <a:latin typeface="Arial"/>
                <a:cs typeface="Arial"/>
              </a:rPr>
              <a:t>standard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367" y="2007840"/>
            <a:ext cx="7334232" cy="465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5860" y="6084023"/>
            <a:ext cx="89661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8673" y="3376295"/>
            <a:ext cx="333375" cy="190436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400" b="1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0734" y="2350198"/>
            <a:ext cx="86804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7862" y="6131764"/>
            <a:ext cx="95059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10" dirty="0">
                <a:latin typeface="Arial"/>
                <a:cs typeface="Arial"/>
              </a:rPr>
              <a:t>Effectors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4291" y="4089895"/>
            <a:ext cx="128206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3515">
              <a:lnSpc>
                <a:spcPts val="1730"/>
              </a:lnSpc>
            </a:pPr>
            <a:r>
              <a:rPr sz="1700" spc="10" dirty="0">
                <a:latin typeface="Arial"/>
                <a:cs typeface="Arial"/>
              </a:rPr>
              <a:t>Performance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0213" y="4420836"/>
            <a:ext cx="116014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5" dirty="0">
                <a:solidFill>
                  <a:srgbClr val="BD00FF"/>
                </a:solidFill>
                <a:latin typeface="Arial"/>
                <a:cs typeface="Arial"/>
              </a:rPr>
              <a:t>knowledge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4843" y="4724793"/>
            <a:ext cx="879475" cy="4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5080" indent="-122555">
              <a:lnSpc>
                <a:spcPts val="1730"/>
              </a:lnSpc>
            </a:pPr>
            <a:r>
              <a:rPr sz="1700" b="1" spc="10" dirty="0">
                <a:solidFill>
                  <a:srgbClr val="BD00FF"/>
                </a:solidFill>
                <a:latin typeface="Arial"/>
                <a:cs typeface="Arial"/>
              </a:rPr>
              <a:t>learning  goals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9541" y="4628870"/>
            <a:ext cx="2016125" cy="1084580"/>
          </a:xfrm>
          <a:custGeom>
            <a:avLst/>
            <a:gdLst/>
            <a:ahLst/>
            <a:cxnLst/>
            <a:rect l="l" t="t" r="r" b="b"/>
            <a:pathLst>
              <a:path w="2016125" h="1084579">
                <a:moveTo>
                  <a:pt x="0" y="1084402"/>
                </a:moveTo>
                <a:lnTo>
                  <a:pt x="2015731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721" y="4599076"/>
            <a:ext cx="200025" cy="139065"/>
          </a:xfrm>
          <a:custGeom>
            <a:avLst/>
            <a:gdLst/>
            <a:ahLst/>
            <a:cxnLst/>
            <a:rect l="l" t="t" r="r" b="b"/>
            <a:pathLst>
              <a:path w="200025" h="139064">
                <a:moveTo>
                  <a:pt x="0" y="50749"/>
                </a:moveTo>
                <a:lnTo>
                  <a:pt x="47396" y="138861"/>
                </a:lnTo>
                <a:lnTo>
                  <a:pt x="199910" y="0"/>
                </a:lnTo>
                <a:lnTo>
                  <a:pt x="0" y="50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3403" y="4628870"/>
            <a:ext cx="121920" cy="85090"/>
          </a:xfrm>
          <a:custGeom>
            <a:avLst/>
            <a:gdLst/>
            <a:ahLst/>
            <a:cxnLst/>
            <a:rect l="l" t="t" r="r" b="b"/>
            <a:pathLst>
              <a:path w="121920" h="85089">
                <a:moveTo>
                  <a:pt x="0" y="30937"/>
                </a:moveTo>
                <a:lnTo>
                  <a:pt x="121869" y="0"/>
                </a:lnTo>
                <a:lnTo>
                  <a:pt x="28892" y="84645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6594" y="5417214"/>
            <a:ext cx="1251585" cy="566420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20650" marR="167640" indent="60960">
              <a:lnSpc>
                <a:spcPts val="1730"/>
              </a:lnSpc>
              <a:spcBef>
                <a:spcPts val="434"/>
              </a:spcBef>
            </a:pPr>
            <a:r>
              <a:rPr sz="1700" spc="10" dirty="0">
                <a:latin typeface="Arial"/>
                <a:cs typeface="Arial"/>
              </a:rPr>
              <a:t>Problem  generator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7126" y="2503297"/>
            <a:ext cx="1530985" cy="0"/>
          </a:xfrm>
          <a:custGeom>
            <a:avLst/>
            <a:gdLst/>
            <a:ahLst/>
            <a:cxnLst/>
            <a:rect l="l" t="t" r="r" b="b"/>
            <a:pathLst>
              <a:path w="1530985">
                <a:moveTo>
                  <a:pt x="1530921" y="0"/>
                </a:moveTo>
                <a:lnTo>
                  <a:pt x="0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4248" y="2453271"/>
            <a:ext cx="200660" cy="100330"/>
          </a:xfrm>
          <a:custGeom>
            <a:avLst/>
            <a:gdLst/>
            <a:ahLst/>
            <a:cxnLst/>
            <a:rect l="l" t="t" r="r" b="b"/>
            <a:pathLst>
              <a:path w="200660" h="100330">
                <a:moveTo>
                  <a:pt x="0" y="50025"/>
                </a:moveTo>
                <a:lnTo>
                  <a:pt x="200101" y="100050"/>
                </a:lnTo>
                <a:lnTo>
                  <a:pt x="200101" y="0"/>
                </a:lnTo>
                <a:lnTo>
                  <a:pt x="0" y="50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7126" y="2472804"/>
            <a:ext cx="122555" cy="61594"/>
          </a:xfrm>
          <a:custGeom>
            <a:avLst/>
            <a:gdLst/>
            <a:ahLst/>
            <a:cxnLst/>
            <a:rect l="l" t="t" r="r" b="b"/>
            <a:pathLst>
              <a:path w="122555" h="61594">
                <a:moveTo>
                  <a:pt x="121983" y="60985"/>
                </a:moveTo>
                <a:lnTo>
                  <a:pt x="0" y="30492"/>
                </a:lnTo>
                <a:lnTo>
                  <a:pt x="121983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2313" y="2786520"/>
            <a:ext cx="0" cy="1179195"/>
          </a:xfrm>
          <a:custGeom>
            <a:avLst/>
            <a:gdLst/>
            <a:ahLst/>
            <a:cxnLst/>
            <a:rect l="l" t="t" r="r" b="b"/>
            <a:pathLst>
              <a:path h="1179195">
                <a:moveTo>
                  <a:pt x="0" y="1178940"/>
                </a:moveTo>
                <a:lnTo>
                  <a:pt x="0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88" y="3828237"/>
            <a:ext cx="100330" cy="200660"/>
          </a:xfrm>
          <a:custGeom>
            <a:avLst/>
            <a:gdLst/>
            <a:ahLst/>
            <a:cxnLst/>
            <a:rect l="l" t="t" r="r" b="b"/>
            <a:pathLst>
              <a:path w="100330" h="200660">
                <a:moveTo>
                  <a:pt x="0" y="0"/>
                </a:moveTo>
                <a:lnTo>
                  <a:pt x="50025" y="200101"/>
                </a:lnTo>
                <a:lnTo>
                  <a:pt x="100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1821" y="3843477"/>
            <a:ext cx="61594" cy="122555"/>
          </a:xfrm>
          <a:custGeom>
            <a:avLst/>
            <a:gdLst/>
            <a:ahLst/>
            <a:cxnLst/>
            <a:rect l="l" t="t" r="r" b="b"/>
            <a:pathLst>
              <a:path w="61594" h="122554">
                <a:moveTo>
                  <a:pt x="60998" y="0"/>
                </a:moveTo>
                <a:lnTo>
                  <a:pt x="30492" y="121983"/>
                </a:lnTo>
                <a:lnTo>
                  <a:pt x="0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02499" y="3182594"/>
            <a:ext cx="289369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5" dirty="0">
                <a:solidFill>
                  <a:srgbClr val="BD00FF"/>
                </a:solidFill>
                <a:latin typeface="Arial"/>
                <a:cs typeface="Arial"/>
              </a:rPr>
              <a:t>feedback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700" b="1" spc="15" dirty="0">
                <a:solidFill>
                  <a:srgbClr val="BD00FF"/>
                </a:solidFill>
                <a:latin typeface="Arial"/>
                <a:cs typeface="Arial"/>
              </a:rPr>
              <a:t>changes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8201" y="1778787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423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8176" y="2008974"/>
            <a:ext cx="100330" cy="200660"/>
          </a:xfrm>
          <a:custGeom>
            <a:avLst/>
            <a:gdLst/>
            <a:ahLst/>
            <a:cxnLst/>
            <a:rect l="l" t="t" r="r" b="b"/>
            <a:pathLst>
              <a:path w="100330" h="200660">
                <a:moveTo>
                  <a:pt x="0" y="0"/>
                </a:moveTo>
                <a:lnTo>
                  <a:pt x="50025" y="200101"/>
                </a:lnTo>
                <a:lnTo>
                  <a:pt x="100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7709" y="2024227"/>
            <a:ext cx="61594" cy="122555"/>
          </a:xfrm>
          <a:custGeom>
            <a:avLst/>
            <a:gdLst/>
            <a:ahLst/>
            <a:cxnLst/>
            <a:rect l="l" t="t" r="r" b="b"/>
            <a:pathLst>
              <a:path w="61594" h="122555">
                <a:moveTo>
                  <a:pt x="60985" y="0"/>
                </a:moveTo>
                <a:lnTo>
                  <a:pt x="30492" y="121983"/>
                </a:lnTo>
                <a:lnTo>
                  <a:pt x="0" y="0"/>
                </a:lnTo>
              </a:path>
            </a:pathLst>
          </a:custGeom>
          <a:ln w="30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86619" y="4026716"/>
            <a:ext cx="1251585" cy="566420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15265" marR="219710" indent="-61594">
              <a:lnSpc>
                <a:spcPts val="1730"/>
              </a:lnSpc>
              <a:spcBef>
                <a:spcPts val="434"/>
              </a:spcBef>
            </a:pPr>
            <a:r>
              <a:rPr sz="1700" spc="10" dirty="0">
                <a:latin typeface="Arial"/>
                <a:cs typeface="Arial"/>
              </a:rPr>
              <a:t>Learning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6594" y="2220090"/>
            <a:ext cx="1251585" cy="566420"/>
          </a:xfrm>
          <a:custGeom>
            <a:avLst/>
            <a:gdLst/>
            <a:ahLst/>
            <a:cxn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6594" y="2220090"/>
            <a:ext cx="1251585" cy="566420"/>
          </a:xfrm>
          <a:custGeom>
            <a:avLst/>
            <a:gdLst/>
            <a:ahLst/>
            <a:cxnLst/>
            <a:rect l="l" t="t" r="r" b="b"/>
            <a:pathLst>
              <a:path w="1251585" h="566419">
                <a:moveTo>
                  <a:pt x="1251449" y="566428"/>
                </a:moveTo>
                <a:lnTo>
                  <a:pt x="1251449" y="0"/>
                </a:lnTo>
                <a:lnTo>
                  <a:pt x="0" y="0"/>
                </a:lnTo>
                <a:lnTo>
                  <a:pt x="0" y="566428"/>
                </a:lnTo>
                <a:lnTo>
                  <a:pt x="1251449" y="566428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34412" y="2352890"/>
            <a:ext cx="52578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Critic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3595573" y="5315953"/>
            <a:ext cx="13188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5" dirty="0">
                <a:solidFill>
                  <a:srgbClr val="BD00FF"/>
                </a:solidFill>
                <a:latin typeface="Arial"/>
                <a:cs typeface="Arial"/>
              </a:rPr>
              <a:t>experiments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Learning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095999"/>
          </a:xfrm>
        </p:spPr>
        <p:txBody>
          <a:bodyPr>
            <a:normAutofit/>
          </a:bodyPr>
          <a:lstStyle/>
          <a:p>
            <a:r>
              <a:rPr lang="en-US" dirty="0" smtClean="0"/>
              <a:t>Kind </a:t>
            </a:r>
            <a:r>
              <a:rPr lang="en-US" dirty="0"/>
              <a:t>of learning is desired/applicable depends on:</a:t>
            </a:r>
          </a:p>
          <a:p>
            <a:pPr lvl="1"/>
            <a:r>
              <a:rPr lang="en-US" dirty="0"/>
              <a:t>Which component targeted for improvement</a:t>
            </a:r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3366FF"/>
                </a:solidFill>
              </a:rPr>
              <a:t>prior knowledge</a:t>
            </a:r>
            <a:r>
              <a:rPr lang="en-US" dirty="0"/>
              <a:t> is available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3366FF"/>
                </a:solidFill>
              </a:rPr>
              <a:t>representation </a:t>
            </a:r>
            <a:r>
              <a:rPr lang="en-US" dirty="0"/>
              <a:t>used for data and within the component</a:t>
            </a:r>
          </a:p>
          <a:p>
            <a:pPr lvl="1"/>
            <a:r>
              <a:rPr lang="en-US" dirty="0"/>
              <a:t>What </a:t>
            </a:r>
            <a:r>
              <a:rPr lang="en-US" dirty="0">
                <a:solidFill>
                  <a:srgbClr val="3366FF"/>
                </a:solidFill>
              </a:rPr>
              <a:t>feedback</a:t>
            </a:r>
            <a:r>
              <a:rPr lang="en-US" dirty="0"/>
              <a:t> is available to learn </a:t>
            </a:r>
            <a:r>
              <a:rPr lang="en-US" dirty="0" smtClean="0"/>
              <a:t>from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 scenarios: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factors:  Representation and Feedback</a:t>
            </a:r>
          </a:p>
          <a:p>
            <a:pPr lvl="1"/>
            <a:r>
              <a:rPr lang="en-US" dirty="0" smtClean="0"/>
              <a:t>Let’s examine more closely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41830"/>
              </p:ext>
            </p:extLst>
          </p:nvPr>
        </p:nvGraphicFramePr>
        <p:xfrm>
          <a:off x="609600" y="3962400"/>
          <a:ext cx="8258364" cy="180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8524"/>
                <a:gridCol w="1921764"/>
                <a:gridCol w="2608110"/>
                <a:gridCol w="1509966"/>
              </a:tblGrid>
              <a:tr h="41179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600" spc="-8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4317">
                      <a:solidFill>
                        <a:srgbClr val="000000"/>
                      </a:solidFill>
                      <a:prstDash val="solid"/>
                    </a:lnR>
                    <a:lnB w="3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  <a:lnB w="3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Representation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  <a:lnB w="3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10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Feedback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B w="3431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Alpha−beta</a:t>
                      </a:r>
                      <a:r>
                        <a:rPr sz="1600" spc="-8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search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4317">
                      <a:solidFill>
                        <a:srgbClr val="000000"/>
                      </a:solidFill>
                      <a:prstDash val="solid"/>
                    </a:lnR>
                    <a:lnT w="3431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Eval.</a:t>
                      </a:r>
                      <a:r>
                        <a:rPr sz="16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  <a:lnT w="3431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Weighted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linear</a:t>
                      </a:r>
                      <a:r>
                        <a:rPr sz="1600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  <a:lnT w="3431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spc="10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Win/loss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T w="34317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1180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600" spc="-6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agent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Transition</a:t>
                      </a:r>
                      <a:r>
                        <a:rPr sz="16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Successor−state</a:t>
                      </a:r>
                      <a:r>
                        <a:rPr sz="1600" spc="-8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axioms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118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Utility−based</a:t>
                      </a:r>
                      <a:r>
                        <a:rPr sz="1600" spc="-4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agent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Transition</a:t>
                      </a:r>
                      <a:r>
                        <a:rPr sz="16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Dynamic Bayes</a:t>
                      </a:r>
                      <a:r>
                        <a:rPr sz="1600" spc="-7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847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Simple </a:t>
                      </a:r>
                      <a:r>
                        <a:rPr sz="1600" spc="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reflex</a:t>
                      </a:r>
                      <a:r>
                        <a:rPr sz="1600" spc="-75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solidFill>
                            <a:srgbClr val="BD00FF"/>
                          </a:solidFill>
                          <a:latin typeface="Arial"/>
                          <a:cs typeface="Arial"/>
                        </a:rPr>
                        <a:t>agent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Percept−action</a:t>
                      </a:r>
                      <a:r>
                        <a:rPr sz="1600" spc="-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Neural</a:t>
                      </a:r>
                      <a:r>
                        <a:rPr sz="1600" spc="-8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  <a:lnR w="34317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sz="1600" spc="-35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solidFill>
                            <a:srgbClr val="A42A2A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317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and Feedback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095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/>
              <a:t> of what the agents knows about world is key</a:t>
            </a:r>
          </a:p>
          <a:p>
            <a:pPr lvl="1"/>
            <a:r>
              <a:rPr lang="en-US" dirty="0" smtClean="0"/>
              <a:t>Learning =  Observe performance, assign credit/blame, change knowledge</a:t>
            </a:r>
          </a:p>
          <a:p>
            <a:pPr lvl="1"/>
            <a:r>
              <a:rPr lang="en-US" dirty="0" smtClean="0"/>
              <a:t>Internal representation of world affects efficacy of process!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Atomic</a:t>
            </a:r>
            <a:r>
              <a:rPr lang="en-US" dirty="0" smtClean="0"/>
              <a:t> representation of world state:</a:t>
            </a:r>
          </a:p>
          <a:p>
            <a:pPr lvl="1"/>
            <a:r>
              <a:rPr lang="en-US" dirty="0" smtClean="0"/>
              <a:t>Chess board, an input/output function, a picture:  “knowledge” is intrinsic</a:t>
            </a:r>
          </a:p>
          <a:p>
            <a:pPr lvl="1"/>
            <a:r>
              <a:rPr lang="en-US" dirty="0" smtClean="0"/>
              <a:t>Situation is rated by evaluation fn.  </a:t>
            </a:r>
          </a:p>
          <a:p>
            <a:pPr lvl="2"/>
            <a:r>
              <a:rPr lang="en-US" dirty="0" smtClean="0"/>
              <a:t>But what “parts” of world are good/bad?  Hard to pick apart</a:t>
            </a:r>
            <a:r>
              <a:rPr lang="mr-IN" dirty="0" smtClean="0"/>
              <a:t>…</a:t>
            </a:r>
            <a:r>
              <a:rPr lang="en-US" dirty="0" smtClean="0"/>
              <a:t>hard to improve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Factored</a:t>
            </a:r>
            <a:r>
              <a:rPr lang="en-US" dirty="0" smtClean="0"/>
              <a:t> representation of world state:</a:t>
            </a:r>
          </a:p>
          <a:p>
            <a:pPr lvl="1"/>
            <a:r>
              <a:rPr lang="en-US" dirty="0" smtClean="0"/>
              <a:t>A world is represented by a whole set of (semi-) independent facts</a:t>
            </a:r>
          </a:p>
          <a:p>
            <a:pPr lvl="1"/>
            <a:r>
              <a:rPr lang="en-US" dirty="0" smtClean="0"/>
              <a:t>Logics, Rule-based systems, etc.</a:t>
            </a:r>
          </a:p>
          <a:p>
            <a:pPr lvl="2"/>
            <a:r>
              <a:rPr lang="en-US" dirty="0" smtClean="0"/>
              <a:t>Chess board = (king positioning)+(queen mobility)+(rook-bishop position)+etc.</a:t>
            </a:r>
          </a:p>
          <a:p>
            <a:pPr lvl="2"/>
            <a:r>
              <a:rPr lang="en-US" dirty="0" smtClean="0"/>
              <a:t>Rules for how the world works + importance weightings for rule selection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Learning =  Learn relevant factors to performance + adjust weightings on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and Feedback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1"/>
            <a:ext cx="9052560" cy="6095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Feedback available to agent determines type of learning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3366FF"/>
                </a:solidFill>
              </a:rPr>
              <a:t>sample</a:t>
            </a:r>
            <a:r>
              <a:rPr lang="en-US" dirty="0" smtClean="0"/>
              <a:t> is just a vector of random variables and their values</a:t>
            </a:r>
          </a:p>
          <a:p>
            <a:pPr lvl="2"/>
            <a:r>
              <a:rPr lang="en-US" dirty="0" smtClean="0"/>
              <a:t>{weather=sunny, </a:t>
            </a:r>
            <a:r>
              <a:rPr lang="en-US" dirty="0" err="1" smtClean="0"/>
              <a:t>tooth_pain</a:t>
            </a:r>
            <a:r>
              <a:rPr lang="en-US" dirty="0" smtClean="0"/>
              <a:t>=3, mood=5, traffic=medium,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Represents one situation observed in the world</a:t>
            </a:r>
            <a:r>
              <a:rPr lang="mr-IN" dirty="0" smtClean="0"/>
              <a:t>…</a:t>
            </a:r>
            <a:r>
              <a:rPr lang="en-US" dirty="0" smtClean="0"/>
              <a:t>could be a percept.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Unsupervised</a:t>
            </a:r>
            <a:r>
              <a:rPr lang="en-US" dirty="0" smtClean="0"/>
              <a:t> learning:   No feedback at all</a:t>
            </a:r>
          </a:p>
          <a:p>
            <a:pPr lvl="1"/>
            <a:r>
              <a:rPr lang="en-US" dirty="0" smtClean="0"/>
              <a:t>Given reams of samples , but no feedback on what is “good” and “bad”</a:t>
            </a:r>
          </a:p>
          <a:p>
            <a:pPr lvl="1"/>
            <a:r>
              <a:rPr lang="en-US" dirty="0" smtClean="0"/>
              <a:t>Learning = discern significant patterns in the input</a:t>
            </a:r>
          </a:p>
          <a:p>
            <a:pPr lvl="2"/>
            <a:r>
              <a:rPr lang="en-US" dirty="0" smtClean="0"/>
              <a:t>The central component of data mining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Reinforcement</a:t>
            </a:r>
            <a:r>
              <a:rPr lang="en-US" dirty="0" smtClean="0"/>
              <a:t> learning:   Feedback by experience</a:t>
            </a:r>
          </a:p>
          <a:p>
            <a:pPr lvl="1"/>
            <a:r>
              <a:rPr lang="en-US" dirty="0" smtClean="0"/>
              <a:t>Given lots of samples, plus (at least occasionally) a utility function value.</a:t>
            </a:r>
          </a:p>
          <a:p>
            <a:pPr lvl="2"/>
            <a:r>
              <a:rPr lang="en-US" dirty="0" smtClean="0"/>
              <a:t>An sample + “how successful I was/felt” in that situation</a:t>
            </a:r>
          </a:p>
          <a:p>
            <a:pPr lvl="2"/>
            <a:r>
              <a:rPr lang="en-US" dirty="0" smtClean="0"/>
              <a:t>E.g.:  A finishing board in a game, plus how many points you scored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Supervised</a:t>
            </a:r>
            <a:r>
              <a:rPr lang="en-US" dirty="0" smtClean="0"/>
              <a:t> learning:  Learning by training</a:t>
            </a:r>
          </a:p>
          <a:p>
            <a:pPr lvl="1"/>
            <a:r>
              <a:rPr lang="en-US" dirty="0" smtClean="0"/>
              <a:t>Given a set of positive samples + set of negative samples</a:t>
            </a:r>
          </a:p>
          <a:p>
            <a:pPr lvl="2"/>
            <a:r>
              <a:rPr lang="en-US" dirty="0" smtClean="0"/>
              <a:t>Learn to classify any new sample as positive/negative</a:t>
            </a:r>
          </a:p>
          <a:p>
            <a:pPr lvl="1"/>
            <a:r>
              <a:rPr lang="en-US" dirty="0" smtClean="0"/>
              <a:t>Most info-rich = most powerful.   We will focus here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450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Inductive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838201"/>
            <a:ext cx="905256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Simplest form of supervised learning</a:t>
            </a:r>
          </a:p>
          <a:p>
            <a:pPr lvl="1"/>
            <a:r>
              <a:rPr lang="en-US" dirty="0" smtClean="0"/>
              <a:t>Given (sample, outcome) pairs, learn </a:t>
            </a:r>
            <a:r>
              <a:rPr lang="en-US" dirty="0" smtClean="0">
                <a:solidFill>
                  <a:srgbClr val="3366FF"/>
                </a:solidFill>
              </a:rPr>
              <a:t>a function</a:t>
            </a:r>
            <a:r>
              <a:rPr lang="en-US" dirty="0" smtClean="0"/>
              <a:t> that connects the two.</a:t>
            </a:r>
          </a:p>
          <a:p>
            <a:pPr lvl="1"/>
            <a:r>
              <a:rPr lang="en-US" dirty="0" smtClean="0"/>
              <a:t>E.g.   All of science,  experiential learning in real life, etc.</a:t>
            </a:r>
          </a:p>
          <a:p>
            <a:pPr lvl="1"/>
            <a:r>
              <a:rPr lang="en-US" dirty="0" smtClean="0"/>
              <a:t>Differentiate from deductive learning</a:t>
            </a:r>
          </a:p>
          <a:p>
            <a:pPr lvl="2"/>
            <a:r>
              <a:rPr lang="en-US" dirty="0" smtClean="0"/>
              <a:t>have some rules/facts see what new facts can be derived</a:t>
            </a:r>
          </a:p>
          <a:p>
            <a:pPr lvl="2"/>
            <a:endParaRPr lang="en-US" dirty="0"/>
          </a:p>
          <a:p>
            <a:r>
              <a:rPr lang="en-US" dirty="0" smtClean="0"/>
              <a:t>F(x)  is the target function</a:t>
            </a:r>
          </a:p>
          <a:p>
            <a:pPr lvl="1"/>
            <a:r>
              <a:rPr lang="en-US" dirty="0" smtClean="0"/>
              <a:t>The underlying “rule for world behavior” I’m trying to discover</a:t>
            </a:r>
          </a:p>
          <a:p>
            <a:pPr lvl="2"/>
            <a:r>
              <a:rPr lang="en-US" dirty="0" smtClean="0"/>
              <a:t>Assumption:  the world behaves in (semi-) deterministic ways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example is a (sample, outcome pair), i.e.,   (x, f(x)) like:</a:t>
            </a:r>
          </a:p>
          <a:p>
            <a:endParaRPr lang="en-US" dirty="0"/>
          </a:p>
          <a:p>
            <a:r>
              <a:rPr lang="en-US" dirty="0" smtClean="0"/>
              <a:t>Learning problem:  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rgbClr val="3366FF"/>
                </a:solidFill>
              </a:rPr>
              <a:t>training set,</a:t>
            </a:r>
            <a:r>
              <a:rPr lang="en-US" dirty="0" smtClean="0"/>
              <a:t> find a </a:t>
            </a:r>
            <a:r>
              <a:rPr lang="en-US" dirty="0" smtClean="0">
                <a:solidFill>
                  <a:srgbClr val="3366FF"/>
                </a:solidFill>
              </a:rPr>
              <a:t>hypothesis h(x)</a:t>
            </a:r>
            <a:r>
              <a:rPr lang="en-US" dirty="0" smtClean="0"/>
              <a:t>, such that h(x) ≈ f(x)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 output= discrete options, e.g., image </a:t>
            </a:r>
            <a:r>
              <a:rPr lang="en-US" dirty="0" smtClean="0">
                <a:sym typeface="Wingdings"/>
              </a:rPr>
              <a:t> is it</a:t>
            </a:r>
            <a:r>
              <a:rPr lang="en-US" dirty="0" smtClean="0"/>
              <a:t> happy, angry, sad, calm)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 output= real value, e.g., </a:t>
            </a:r>
            <a:r>
              <a:rPr lang="en-US" dirty="0" err="1" smtClean="0"/>
              <a:t>meteo</a:t>
            </a:r>
            <a:r>
              <a:rPr lang="en-US" dirty="0" smtClean="0"/>
              <a:t> stats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predict tomorrow’s temperature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 Very simplified model of real learning</a:t>
            </a:r>
          </a:p>
          <a:p>
            <a:pPr lvl="2"/>
            <a:r>
              <a:rPr lang="en-US" dirty="0"/>
              <a:t>Ignores prior </a:t>
            </a:r>
            <a:r>
              <a:rPr lang="en-US" dirty="0" smtClean="0"/>
              <a:t>knowledge of agent</a:t>
            </a:r>
            <a:endParaRPr lang="en-US" dirty="0"/>
          </a:p>
          <a:p>
            <a:pPr lvl="2"/>
            <a:r>
              <a:rPr lang="en-US" dirty="0"/>
              <a:t>Assumes a deterministic, observable “environment”</a:t>
            </a:r>
          </a:p>
          <a:p>
            <a:pPr lvl="2"/>
            <a:r>
              <a:rPr lang="en-US" dirty="0"/>
              <a:t>Assumes examples are </a:t>
            </a:r>
            <a:r>
              <a:rPr lang="en-US" dirty="0" smtClean="0"/>
              <a:t>given (nice clean training set)</a:t>
            </a:r>
            <a:endParaRPr lang="en-US" dirty="0"/>
          </a:p>
          <a:p>
            <a:pPr lvl="2"/>
            <a:r>
              <a:rPr lang="en-US" dirty="0"/>
              <a:t>Assumes that the agent wants to learn f —why?)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86200"/>
            <a:ext cx="1612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 smtClean="0"/>
              <a:t>Inductive learning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1"/>
            <a:ext cx="9052560" cy="5952388"/>
          </a:xfrm>
        </p:spPr>
        <p:txBody>
          <a:bodyPr/>
          <a:lstStyle/>
          <a:p>
            <a:r>
              <a:rPr lang="en-US" dirty="0"/>
              <a:t>Construct/adjust </a:t>
            </a:r>
            <a:r>
              <a:rPr lang="en-US" dirty="0">
                <a:solidFill>
                  <a:srgbClr val="3366FF"/>
                </a:solidFill>
              </a:rPr>
              <a:t>h</a:t>
            </a:r>
            <a:r>
              <a:rPr lang="en-US" dirty="0"/>
              <a:t> to agree with </a:t>
            </a:r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/>
              <a:t> on training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is  </a:t>
            </a:r>
            <a:r>
              <a:rPr lang="en-US" dirty="0">
                <a:solidFill>
                  <a:srgbClr val="3366FF"/>
                </a:solidFill>
              </a:rPr>
              <a:t>consistent</a:t>
            </a:r>
            <a:r>
              <a:rPr lang="en-US" dirty="0"/>
              <a:t> if it agrees  with f on 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examples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E.g., curve fitting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Note that red line is not consistent </a:t>
            </a:r>
            <a:r>
              <a:rPr lang="en-US" dirty="0" smtClean="0">
                <a:sym typeface="Wingdings"/>
              </a:rPr>
              <a:t> clearly best h(x) is not linear </a:t>
            </a:r>
            <a:r>
              <a:rPr lang="en-US" dirty="0" err="1" smtClean="0">
                <a:sym typeface="Wingdings"/>
              </a:rPr>
              <a:t>fn</a:t>
            </a:r>
            <a:r>
              <a:rPr lang="en-US" dirty="0" smtClean="0">
                <a:sym typeface="Wingdings"/>
              </a:rPr>
              <a:t>! 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3429000"/>
            <a:ext cx="4185996" cy="2570569"/>
            <a:chOff x="2133600" y="3337496"/>
            <a:chExt cx="4185996" cy="2570569"/>
          </a:xfrm>
        </p:grpSpPr>
        <p:sp>
          <p:nvSpPr>
            <p:cNvPr id="6" name="object 3"/>
            <p:cNvSpPr/>
            <p:nvPr/>
          </p:nvSpPr>
          <p:spPr>
            <a:xfrm>
              <a:off x="2712402" y="3395891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2665933" y="3337496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2684081" y="3395891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712402" y="5766968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5954344" y="5720486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51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5968504" y="5738634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21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6170371" y="5567705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dirty="0">
                  <a:latin typeface="Times New Roman"/>
                  <a:cs typeface="Times New Roman"/>
                </a:rPr>
                <a:t>x</a:t>
              </a:r>
              <a:endParaRPr sz="2150">
                <a:latin typeface="Times New Roman"/>
                <a:cs typeface="Times New Roman"/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600" y="3733800"/>
              <a:ext cx="71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i="1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2600" y="4724400"/>
            <a:ext cx="4185996" cy="2570569"/>
            <a:chOff x="2133600" y="3337496"/>
            <a:chExt cx="4185996" cy="2570569"/>
          </a:xfrm>
        </p:grpSpPr>
        <p:sp>
          <p:nvSpPr>
            <p:cNvPr id="27" name="object 3"/>
            <p:cNvSpPr/>
            <p:nvPr/>
          </p:nvSpPr>
          <p:spPr>
            <a:xfrm>
              <a:off x="2712402" y="3395891"/>
              <a:ext cx="0" cy="2371090"/>
            </a:xfrm>
            <a:custGeom>
              <a:avLst/>
              <a:gdLst/>
              <a:ahLst/>
              <a:cxnLst/>
              <a:rect l="l" t="t" r="r" b="b"/>
              <a:pathLst>
                <a:path h="2371090">
                  <a:moveTo>
                    <a:pt x="0" y="2371077"/>
                  </a:moveTo>
                  <a:lnTo>
                    <a:pt x="0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"/>
            <p:cNvSpPr/>
            <p:nvPr/>
          </p:nvSpPr>
          <p:spPr>
            <a:xfrm>
              <a:off x="2665933" y="3337496"/>
              <a:ext cx="93345" cy="186055"/>
            </a:xfrm>
            <a:custGeom>
              <a:avLst/>
              <a:gdLst/>
              <a:ahLst/>
              <a:cxnLst/>
              <a:rect l="l" t="t" r="r" b="b"/>
              <a:pathLst>
                <a:path w="93344" h="186054">
                  <a:moveTo>
                    <a:pt x="0" y="185877"/>
                  </a:moveTo>
                  <a:lnTo>
                    <a:pt x="92951" y="185877"/>
                  </a:lnTo>
                  <a:lnTo>
                    <a:pt x="46469" y="0"/>
                  </a:lnTo>
                  <a:lnTo>
                    <a:pt x="0" y="18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2684081" y="3395891"/>
              <a:ext cx="57150" cy="113664"/>
            </a:xfrm>
            <a:custGeom>
              <a:avLst/>
              <a:gdLst/>
              <a:ahLst/>
              <a:cxnLst/>
              <a:rect l="l" t="t" r="r" b="b"/>
              <a:pathLst>
                <a:path w="57150" h="113664">
                  <a:moveTo>
                    <a:pt x="0" y="113322"/>
                  </a:moveTo>
                  <a:lnTo>
                    <a:pt x="28321" y="0"/>
                  </a:lnTo>
                  <a:lnTo>
                    <a:pt x="56654" y="113322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2712402" y="5766968"/>
              <a:ext cx="3369945" cy="0"/>
            </a:xfrm>
            <a:custGeom>
              <a:avLst/>
              <a:gdLst/>
              <a:ahLst/>
              <a:cxnLst/>
              <a:rect l="l" t="t" r="r" b="b"/>
              <a:pathLst>
                <a:path w="3369945">
                  <a:moveTo>
                    <a:pt x="0" y="0"/>
                  </a:moveTo>
                  <a:lnTo>
                    <a:pt x="3369424" y="0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/>
            <p:nvPr/>
          </p:nvSpPr>
          <p:spPr>
            <a:xfrm>
              <a:off x="5954344" y="5720486"/>
              <a:ext cx="186055" cy="93345"/>
            </a:xfrm>
            <a:custGeom>
              <a:avLst/>
              <a:gdLst/>
              <a:ahLst/>
              <a:cxnLst/>
              <a:rect l="l" t="t" r="r" b="b"/>
              <a:pathLst>
                <a:path w="186054" h="93345">
                  <a:moveTo>
                    <a:pt x="0" y="0"/>
                  </a:moveTo>
                  <a:lnTo>
                    <a:pt x="0" y="92951"/>
                  </a:lnTo>
                  <a:lnTo>
                    <a:pt x="185877" y="46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"/>
            <p:cNvSpPr/>
            <p:nvPr/>
          </p:nvSpPr>
          <p:spPr>
            <a:xfrm>
              <a:off x="5968504" y="5738634"/>
              <a:ext cx="113664" cy="57150"/>
            </a:xfrm>
            <a:custGeom>
              <a:avLst/>
              <a:gdLst/>
              <a:ahLst/>
              <a:cxnLst/>
              <a:rect l="l" t="t" r="r" b="b"/>
              <a:pathLst>
                <a:path w="113664" h="57150">
                  <a:moveTo>
                    <a:pt x="0" y="0"/>
                  </a:moveTo>
                  <a:lnTo>
                    <a:pt x="113322" y="28321"/>
                  </a:lnTo>
                  <a:lnTo>
                    <a:pt x="0" y="56654"/>
                  </a:lnTo>
                </a:path>
              </a:pathLst>
            </a:custGeom>
            <a:ln w="2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/>
            <p:cNvSpPr txBox="1"/>
            <p:nvPr/>
          </p:nvSpPr>
          <p:spPr>
            <a:xfrm>
              <a:off x="6170371" y="5567705"/>
              <a:ext cx="149225" cy="340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i="1" spc="15" dirty="0">
                  <a:latin typeface="Times New Roman"/>
                  <a:cs typeface="Times New Roman"/>
                </a:rPr>
                <a:t>x</a:t>
              </a:r>
              <a:endParaRPr sz="2150">
                <a:latin typeface="Times New Roman"/>
                <a:cs typeface="Times New Roman"/>
              </a:endParaRPr>
            </a:p>
          </p:txBody>
        </p:sp>
        <p:sp>
          <p:nvSpPr>
            <p:cNvPr id="34" name="object 11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/>
            <p:cNvSpPr/>
            <p:nvPr/>
          </p:nvSpPr>
          <p:spPr>
            <a:xfrm>
              <a:off x="5512739" y="370041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63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3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4"/>
            <p:cNvSpPr/>
            <p:nvPr/>
          </p:nvSpPr>
          <p:spPr>
            <a:xfrm>
              <a:off x="5013566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6"/>
            <p:cNvSpPr/>
            <p:nvPr/>
          </p:nvSpPr>
          <p:spPr>
            <a:xfrm>
              <a:off x="4514392" y="4698746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7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8"/>
            <p:cNvSpPr/>
            <p:nvPr/>
          </p:nvSpPr>
          <p:spPr>
            <a:xfrm>
              <a:off x="4015232" y="507312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9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0"/>
            <p:cNvSpPr/>
            <p:nvPr/>
          </p:nvSpPr>
          <p:spPr>
            <a:xfrm>
              <a:off x="3516058" y="5322709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1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0" y="0"/>
                  </a:moveTo>
                  <a:lnTo>
                    <a:pt x="139763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2"/>
            <p:cNvSpPr/>
            <p:nvPr/>
          </p:nvSpPr>
          <p:spPr>
            <a:xfrm>
              <a:off x="3016884" y="5447500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763" y="0"/>
                  </a:moveTo>
                  <a:lnTo>
                    <a:pt x="0" y="139776"/>
                  </a:lnTo>
                </a:path>
              </a:pathLst>
            </a:custGeom>
            <a:ln w="42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3"/>
            <p:cNvSpPr/>
            <p:nvPr/>
          </p:nvSpPr>
          <p:spPr>
            <a:xfrm>
              <a:off x="2837179" y="3895089"/>
              <a:ext cx="3244850" cy="1871980"/>
            </a:xfrm>
            <a:custGeom>
              <a:avLst/>
              <a:gdLst/>
              <a:ahLst/>
              <a:cxnLst/>
              <a:rect l="l" t="t" r="r" b="b"/>
              <a:pathLst>
                <a:path w="3244850" h="1871979">
                  <a:moveTo>
                    <a:pt x="0" y="1871891"/>
                  </a:moveTo>
                  <a:lnTo>
                    <a:pt x="3244621" y="0"/>
                  </a:lnTo>
                </a:path>
              </a:pathLst>
            </a:custGeom>
            <a:ln w="424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3600" y="3657600"/>
              <a:ext cx="54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i="1" spc="10" dirty="0" smtClean="0">
                  <a:latin typeface="Times New Roman"/>
                  <a:cs typeface="Times New Roman"/>
                </a:rPr>
                <a:t>f(x)</a:t>
              </a:r>
              <a:endParaRPr lang="mr-IN" dirty="0" smtClean="0">
                <a:latin typeface="Times New Roman"/>
                <a:cs typeface="Times New Roman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 rot="1260000">
            <a:off x="4620727" y="5098914"/>
            <a:ext cx="895484" cy="4379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3486</Words>
  <Application>Microsoft Macintosh PowerPoint</Application>
  <PresentationFormat>Custom</PresentationFormat>
  <Paragraphs>554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1_Office Theme</vt:lpstr>
      <vt:lpstr>2_Office Theme</vt:lpstr>
      <vt:lpstr>Learning from Examples</vt:lpstr>
      <vt:lpstr>Outline</vt:lpstr>
      <vt:lpstr>Learning</vt:lpstr>
      <vt:lpstr>Review:   Learning agents</vt:lpstr>
      <vt:lpstr>Possible Learning Elements</vt:lpstr>
      <vt:lpstr>Representations and Feedback</vt:lpstr>
      <vt:lpstr>Representations and Feedback</vt:lpstr>
      <vt:lpstr>Inductive Learning</vt:lpstr>
      <vt:lpstr>Inductive learning method</vt:lpstr>
      <vt:lpstr>Inductive learning method</vt:lpstr>
      <vt:lpstr>Inductive learning method</vt:lpstr>
      <vt:lpstr>Attribute-based Representations</vt:lpstr>
      <vt:lpstr>Decision Trees</vt:lpstr>
      <vt:lpstr>Expressiveness</vt:lpstr>
      <vt:lpstr>Hypothesis spaces</vt:lpstr>
      <vt:lpstr>Algorithm:  Decision tree learning</vt:lpstr>
      <vt:lpstr>Decision Tree learning</vt:lpstr>
      <vt:lpstr>Information Theory (briefly)</vt:lpstr>
      <vt:lpstr>Decision Tree learning</vt:lpstr>
      <vt:lpstr>Decision Tree learning:  Challenges</vt:lpstr>
      <vt:lpstr>Decision Trees in the real world</vt:lpstr>
      <vt:lpstr>Measuring Learning Performance</vt:lpstr>
      <vt:lpstr>Measuring Learning Performance</vt:lpstr>
      <vt:lpstr>PowerPoint Presentation</vt:lpstr>
      <vt:lpstr>Learning using Linear Models</vt:lpstr>
      <vt:lpstr>Learning using Neural Networks</vt:lpstr>
      <vt:lpstr>Learning with Non-parametric models</vt:lpstr>
      <vt:lpstr>Learning with Support Vectors Machines (SVM)</vt:lpstr>
      <vt:lpstr>Ensemble Learning</vt:lpstr>
      <vt:lpstr>Which learning algorithm is best?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Observations</dc:title>
  <cp:lastModifiedBy>Eck Doerry</cp:lastModifiedBy>
  <cp:revision>47</cp:revision>
  <dcterms:created xsi:type="dcterms:W3CDTF">2017-01-28T00:44:09Z</dcterms:created>
  <dcterms:modified xsi:type="dcterms:W3CDTF">2017-05-05T21:06:34Z</dcterms:modified>
</cp:coreProperties>
</file>