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_rels/presentation.xml.rels" ContentType="application/vnd.openxmlformats-package.relationships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1.png" ContentType="image/png"/>
  <Override PartName="/ppt/media/image25.png" ContentType="image/png"/>
  <Override PartName="/ppt/media/image2.png" ContentType="image/png"/>
  <Override PartName="/ppt/media/image26.png" ContentType="image/png"/>
  <Override PartName="/ppt/media/image3.png" ContentType="image/png"/>
  <Override PartName="/ppt/media/image27.png" ContentType="image/png"/>
  <Override PartName="/ppt/media/image4.png" ContentType="image/png"/>
  <Override PartName="/ppt/media/image29.png" ContentType="image/png"/>
  <Override PartName="/ppt/media/image6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1.jpeg" ContentType="image/jpeg"/>
  <Override PartName="/ppt/media/image13.png" ContentType="image/png"/>
  <Override PartName="/ppt/media/image9.png" ContentType="image/png"/>
  <Override PartName="/ppt/media/image28.png" ContentType="image/png"/>
  <Override PartName="/ppt/media/image5.png" ContentType="image/png"/>
  <Override PartName="/ppt/media/image10.jpeg" ContentType="image/jpeg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notesSlides/_rels/notesSlide22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8.xml.rels" ContentType="application/vnd.openxmlformats-package.relationships+xml"/>
  <Override PartName="/ppt/notesSlides/_rels/notesSlide6.xml.rels" ContentType="application/vnd.openxmlformats-package.relationships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10058400" cy="7772400"/>
  <p:notesSz cx="10058400" cy="7772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54C4AE6F-A826-4EBA-B210-0D2062FC7535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sldImg"/>
          </p:nvPr>
        </p:nvSpPr>
        <p:spPr>
          <a:xfrm>
            <a:off x="3332160" y="971640"/>
            <a:ext cx="3391920" cy="2620440"/>
          </a:xfrm>
          <a:prstGeom prst="rect">
            <a:avLst/>
          </a:prstGeom>
        </p:spPr>
      </p:sp>
      <p:sp>
        <p:nvSpPr>
          <p:cNvPr id="422" name="PlaceHolder 2"/>
          <p:cNvSpPr>
            <a:spLocks noGrp="1"/>
          </p:cNvSpPr>
          <p:nvPr>
            <p:ph type="body"/>
          </p:nvPr>
        </p:nvSpPr>
        <p:spPr>
          <a:xfrm>
            <a:off x="1006560" y="3740040"/>
            <a:ext cx="8043120" cy="30585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423" name="CustomShape 3"/>
          <p:cNvSpPr/>
          <p:nvPr/>
        </p:nvSpPr>
        <p:spPr>
          <a:xfrm>
            <a:off x="5697360" y="7383600"/>
            <a:ext cx="4357080" cy="38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0BCF4CA-5F96-4D74-965F-2B4994F3B3E5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sldImg"/>
          </p:nvPr>
        </p:nvSpPr>
        <p:spPr>
          <a:xfrm>
            <a:off x="3332160" y="971640"/>
            <a:ext cx="3391920" cy="2620440"/>
          </a:xfrm>
          <a:prstGeom prst="rect">
            <a:avLst/>
          </a:prstGeom>
        </p:spPr>
      </p:sp>
      <p:sp>
        <p:nvSpPr>
          <p:cNvPr id="425" name="PlaceHolder 2"/>
          <p:cNvSpPr>
            <a:spLocks noGrp="1"/>
          </p:cNvSpPr>
          <p:nvPr>
            <p:ph type="body"/>
          </p:nvPr>
        </p:nvSpPr>
        <p:spPr>
          <a:xfrm>
            <a:off x="1006560" y="3740040"/>
            <a:ext cx="8043120" cy="30585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426" name="CustomShape 3"/>
          <p:cNvSpPr/>
          <p:nvPr/>
        </p:nvSpPr>
        <p:spPr>
          <a:xfrm>
            <a:off x="5697360" y="7383600"/>
            <a:ext cx="4357080" cy="38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3F973E9-C5D7-47B8-8530-4CA2E392D13A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sldImg"/>
          </p:nvPr>
        </p:nvSpPr>
        <p:spPr>
          <a:xfrm>
            <a:off x="3332160" y="971640"/>
            <a:ext cx="3391920" cy="2620440"/>
          </a:xfrm>
          <a:prstGeom prst="rect">
            <a:avLst/>
          </a:prstGeom>
        </p:spPr>
      </p:sp>
      <p:sp>
        <p:nvSpPr>
          <p:cNvPr id="428" name="PlaceHolder 2"/>
          <p:cNvSpPr>
            <a:spLocks noGrp="1"/>
          </p:cNvSpPr>
          <p:nvPr>
            <p:ph type="body"/>
          </p:nvPr>
        </p:nvSpPr>
        <p:spPr>
          <a:xfrm>
            <a:off x="1006560" y="3740040"/>
            <a:ext cx="8043120" cy="30585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429" name="CustomShape 3"/>
          <p:cNvSpPr/>
          <p:nvPr/>
        </p:nvSpPr>
        <p:spPr>
          <a:xfrm>
            <a:off x="5697360" y="7383600"/>
            <a:ext cx="4357080" cy="38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F57F5E4-6393-4089-AAD4-FC4082B6D768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sldImg"/>
          </p:nvPr>
        </p:nvSpPr>
        <p:spPr>
          <a:xfrm>
            <a:off x="3332160" y="971640"/>
            <a:ext cx="3391920" cy="2620440"/>
          </a:xfrm>
          <a:prstGeom prst="rect">
            <a:avLst/>
          </a:prstGeom>
        </p:spPr>
      </p:sp>
      <p:sp>
        <p:nvSpPr>
          <p:cNvPr id="431" name="PlaceHolder 2"/>
          <p:cNvSpPr>
            <a:spLocks noGrp="1"/>
          </p:cNvSpPr>
          <p:nvPr>
            <p:ph type="body"/>
          </p:nvPr>
        </p:nvSpPr>
        <p:spPr>
          <a:xfrm>
            <a:off x="1006560" y="3740040"/>
            <a:ext cx="8043120" cy="30585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432" name="CustomShape 3"/>
          <p:cNvSpPr/>
          <p:nvPr/>
        </p:nvSpPr>
        <p:spPr>
          <a:xfrm>
            <a:off x="5697360" y="7383600"/>
            <a:ext cx="4357080" cy="38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774E503-0A08-4DBF-8554-0F32B1EFE2F4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sldImg"/>
          </p:nvPr>
        </p:nvSpPr>
        <p:spPr>
          <a:xfrm>
            <a:off x="3332160" y="971640"/>
            <a:ext cx="3391920" cy="2620440"/>
          </a:xfrm>
          <a:prstGeom prst="rect">
            <a:avLst/>
          </a:prstGeom>
        </p:spPr>
      </p:sp>
      <p:sp>
        <p:nvSpPr>
          <p:cNvPr id="416" name="PlaceHolder 2"/>
          <p:cNvSpPr>
            <a:spLocks noGrp="1"/>
          </p:cNvSpPr>
          <p:nvPr>
            <p:ph type="body"/>
          </p:nvPr>
        </p:nvSpPr>
        <p:spPr>
          <a:xfrm>
            <a:off x="1006560" y="3740040"/>
            <a:ext cx="8043120" cy="30585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417" name="CustomShape 3"/>
          <p:cNvSpPr/>
          <p:nvPr/>
        </p:nvSpPr>
        <p:spPr>
          <a:xfrm>
            <a:off x="5697360" y="7383600"/>
            <a:ext cx="4357080" cy="38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2047EEE-4113-4CCB-98BB-EEC09C52718C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sldImg"/>
          </p:nvPr>
        </p:nvSpPr>
        <p:spPr>
          <a:xfrm>
            <a:off x="3332160" y="971640"/>
            <a:ext cx="3391920" cy="2620440"/>
          </a:xfrm>
          <a:prstGeom prst="rect">
            <a:avLst/>
          </a:prstGeom>
        </p:spPr>
      </p:sp>
      <p:sp>
        <p:nvSpPr>
          <p:cNvPr id="419" name="PlaceHolder 2"/>
          <p:cNvSpPr>
            <a:spLocks noGrp="1"/>
          </p:cNvSpPr>
          <p:nvPr>
            <p:ph type="body"/>
          </p:nvPr>
        </p:nvSpPr>
        <p:spPr>
          <a:xfrm>
            <a:off x="1006560" y="3740040"/>
            <a:ext cx="8043120" cy="30585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420" name="CustomShape 3"/>
          <p:cNvSpPr/>
          <p:nvPr/>
        </p:nvSpPr>
        <p:spPr>
          <a:xfrm>
            <a:off x="5697360" y="7383600"/>
            <a:ext cx="4357080" cy="38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625973E-26E5-457B-940E-BFB3FE6AAEB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2920" y="4173120"/>
            <a:ext cx="9052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29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415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63640" y="18187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24360" y="18187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2920" y="41731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63640" y="41731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24360" y="41731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2920" y="309960"/>
            <a:ext cx="9052200" cy="6015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29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415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2920" y="4173120"/>
            <a:ext cx="9052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2920" y="4173120"/>
            <a:ext cx="9052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29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415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63640" y="18187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24360" y="18187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2920" y="41731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63640" y="41731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24360" y="41731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2920" y="309960"/>
            <a:ext cx="9052200" cy="6015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29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415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2920" y="4173120"/>
            <a:ext cx="9052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2920" y="4173120"/>
            <a:ext cx="9052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29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415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63640" y="18187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24360" y="18187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2920" y="41731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63640" y="41731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24360" y="41731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2920" y="309960"/>
            <a:ext cx="9052200" cy="6015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29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415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2920" y="4173120"/>
            <a:ext cx="9052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h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x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f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</a:t>
            </a:r>
            <a:r>
              <a:rPr b="0" lang="en-US" sz="4400" spc="-1" strike="noStrike">
                <a:latin typeface="Arial"/>
              </a:rPr>
              <a:t>k to </a:t>
            </a:r>
            <a:r>
              <a:rPr b="0" lang="en-US" sz="4400" spc="-1" strike="noStrike">
                <a:latin typeface="Arial"/>
              </a:rPr>
              <a:t>edit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form</a:t>
            </a:r>
            <a:r>
              <a:rPr b="0" lang="en-US" sz="4400" spc="-1" strike="noStrike">
                <a:latin typeface="Arial"/>
              </a:rPr>
              <a:t>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slideLayout" Target="../slideLayouts/slideLayout25.xml"/><Relationship Id="rId7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3454560" y="2275200"/>
            <a:ext cx="3147480" cy="129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Intellige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nt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Agents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4183200" y="3657600"/>
            <a:ext cx="1689840" cy="31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Chapter </a:t>
            </a: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8781120" y="7008480"/>
            <a:ext cx="157320" cy="450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59"/>
              </a:lnSpc>
            </a:pPr>
            <a:fld id="{EE670817-C47C-4F10-A5B0-BC1319B0CFDB}" type="slidenum">
              <a:rPr b="0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3391560" y="6553080"/>
            <a:ext cx="3358800" cy="2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Calibri"/>
                <a:ea typeface="DejaVu Sans"/>
              </a:rPr>
              <a:t>(Adapted from Eck </a:t>
            </a:r>
            <a:r>
              <a:rPr b="0" lang="en-US" sz="900" spc="-1" strike="noStrike">
                <a:solidFill>
                  <a:srgbClr val="000000"/>
                </a:solidFill>
                <a:latin typeface="Calibri"/>
                <a:ea typeface="DejaVu Sans"/>
              </a:rPr>
              <a:t>Doerry, Stuart </a:t>
            </a:r>
            <a:r>
              <a:rPr b="0" lang="en-US" sz="900" spc="-1" strike="noStrike">
                <a:solidFill>
                  <a:srgbClr val="000000"/>
                </a:solidFill>
                <a:latin typeface="Calibri"/>
                <a:ea typeface="DejaVu Sans"/>
              </a:rPr>
              <a:t>Russel, Dan Klein, </a:t>
            </a:r>
            <a:r>
              <a:rPr b="0" lang="en-US" sz="900" spc="-1" strike="noStrike">
                <a:solidFill>
                  <a:srgbClr val="000000"/>
                </a:solidFill>
                <a:latin typeface="Calibri"/>
                <a:ea typeface="DejaVu Sans"/>
              </a:rPr>
              <a:t>and others. Thanks </a:t>
            </a:r>
            <a:r>
              <a:rPr b="0" lang="en-US" sz="900" spc="-1" strike="noStrike">
                <a:solidFill>
                  <a:srgbClr val="000000"/>
                </a:solidFill>
                <a:latin typeface="Calibri"/>
                <a:ea typeface="DejaVu Sans"/>
              </a:rPr>
              <a:t>guys!)  </a:t>
            </a:r>
            <a:endParaRPr b="0" lang="en-US" sz="900" spc="-1" strike="noStrike"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1143000" y="457200"/>
            <a:ext cx="7721280" cy="38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n-US" sz="2500" spc="-1" strike="noStrike">
                <a:solidFill>
                  <a:srgbClr val="000000"/>
                </a:solidFill>
                <a:latin typeface="Cambria"/>
                <a:ea typeface="DejaVu Sans"/>
              </a:rPr>
              <a:t>Summary:  Rationality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457200" y="1066680"/>
            <a:ext cx="8562600" cy="616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09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Tahoma"/>
                <a:ea typeface="DejaVu Sans"/>
              </a:rPr>
              <a:t>Remember:  rationality is ultimately defined by:</a:t>
            </a:r>
            <a:endParaRPr b="0" lang="en-US" sz="2050" spc="-1" strike="noStrike">
              <a:latin typeface="Arial"/>
            </a:endParaRPr>
          </a:p>
          <a:p>
            <a:pPr lvl="1" marL="800280" indent="-3409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Performance measure</a:t>
            </a:r>
            <a:endParaRPr b="0" lang="en-US" sz="1800" spc="-1" strike="noStrike">
              <a:latin typeface="Arial"/>
            </a:endParaRPr>
          </a:p>
          <a:p>
            <a:pPr lvl="1" marL="800280" indent="-3409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Agent’s prior (initial) knowledge of world</a:t>
            </a:r>
            <a:endParaRPr b="0" lang="en-US" sz="1800" spc="-1" strike="noStrike">
              <a:latin typeface="Arial"/>
            </a:endParaRPr>
          </a:p>
          <a:p>
            <a:pPr lvl="1" marL="800280" indent="-3409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Agent’s percepts to date (updates to world)</a:t>
            </a:r>
            <a:endParaRPr b="0" lang="en-US" sz="1800" spc="-1" strike="noStrike">
              <a:latin typeface="Arial"/>
            </a:endParaRPr>
          </a:p>
          <a:p>
            <a:pPr lvl="1" marL="800280" indent="-3409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Available actions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Some thought questions:</a:t>
            </a:r>
            <a:endParaRPr b="0" lang="en-US" sz="2050" spc="-1" strike="noStrike">
              <a:latin typeface="Arial"/>
            </a:endParaRPr>
          </a:p>
          <a:p>
            <a:pPr lvl="1" marL="800280" indent="-3409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Is it rational to inspect the street before crossing?</a:t>
            </a:r>
            <a:endParaRPr b="0" lang="en-US" sz="1800" spc="-1" strike="noStrike">
              <a:latin typeface="Arial"/>
            </a:endParaRPr>
          </a:p>
          <a:p>
            <a:pPr lvl="1" marL="800280" indent="-3409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Is it rational to try new things?</a:t>
            </a:r>
            <a:endParaRPr b="0" lang="en-US" sz="1800" spc="-1" strike="noStrike">
              <a:latin typeface="Arial"/>
            </a:endParaRPr>
          </a:p>
          <a:p>
            <a:pPr lvl="1" marL="800280" indent="-3409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Is it rational to update beliefs?  </a:t>
            </a:r>
            <a:endParaRPr b="0" lang="en-US" sz="1800" spc="-1" strike="noStrike">
              <a:latin typeface="Arial"/>
            </a:endParaRPr>
          </a:p>
          <a:p>
            <a:pPr lvl="1" marL="800280" indent="-3409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Is it rational to construct conditional plans of action in advance?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Could now go into: </a:t>
            </a:r>
            <a:endParaRPr b="0" lang="en-US" sz="2050" spc="-1" strike="noStrike">
              <a:latin typeface="Arial"/>
            </a:endParaRPr>
          </a:p>
          <a:p>
            <a:pPr lvl="1" marL="800280" indent="-3409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empirical risk minimization (statistical machine learning, image classification)</a:t>
            </a:r>
            <a:endParaRPr b="0" lang="en-US" sz="1800" spc="-1" strike="noStrike">
              <a:latin typeface="Arial"/>
            </a:endParaRPr>
          </a:p>
          <a:p>
            <a:pPr lvl="1" marL="800280" indent="-3409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Expected return maximization (reinforcement learning)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Wait till later!  Let’s get clearer concept of agents first!  </a:t>
            </a:r>
            <a:endParaRPr b="0" lang="en-US" sz="2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50" spc="-1" strike="noStrike">
              <a:latin typeface="Arial"/>
            </a:endParaRPr>
          </a:p>
        </p:txBody>
      </p:sp>
      <p:pic>
        <p:nvPicPr>
          <p:cNvPr id="198" name="Picture 2" descr=""/>
          <p:cNvPicPr/>
          <p:nvPr/>
        </p:nvPicPr>
        <p:blipFill>
          <a:blip r:embed="rId1"/>
          <a:stretch/>
        </p:blipFill>
        <p:spPr>
          <a:xfrm>
            <a:off x="6670080" y="1562400"/>
            <a:ext cx="2747160" cy="2825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1143000" y="457200"/>
            <a:ext cx="7721280" cy="38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n-US" sz="2500" spc="-1" strike="noStrike">
                <a:solidFill>
                  <a:srgbClr val="000000"/>
                </a:solidFill>
                <a:latin typeface="Cambria"/>
                <a:ea typeface="DejaVu Sans"/>
              </a:rPr>
              <a:t>PEAS:  Specifying Task Environments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457200" y="1066680"/>
            <a:ext cx="8562600" cy="567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0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Tahoma"/>
                <a:ea typeface="DejaVu Sans"/>
              </a:rPr>
              <a:t>To design a rational agent, we must specify the task environment</a:t>
            </a:r>
            <a:endParaRPr b="0" lang="en-US" sz="2050" spc="-1" strike="noStrike">
              <a:latin typeface="Arial"/>
            </a:endParaRPr>
          </a:p>
          <a:p>
            <a:pPr lvl="1" marL="800280" indent="-340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We’ve done this informally so far…vague</a:t>
            </a:r>
            <a:endParaRPr b="0" lang="en-US" sz="2000" spc="-1" strike="noStrike">
              <a:latin typeface="Arial"/>
            </a:endParaRPr>
          </a:p>
          <a:p>
            <a:pPr lvl="1" marL="800280" indent="-340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The characteristics of the task environment determine much about agents!</a:t>
            </a:r>
            <a:endParaRPr b="0" lang="en-US" sz="2000" spc="-1" strike="noStrike">
              <a:latin typeface="Arial"/>
            </a:endParaRPr>
          </a:p>
          <a:p>
            <a:pPr lvl="1" marL="800280" indent="-340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Need to formalize…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50" spc="-1" strike="noStrike">
                <a:solidFill>
                  <a:srgbClr val="000000"/>
                </a:solidFill>
                <a:latin typeface="Tahoma"/>
                <a:ea typeface="DejaVu Sans"/>
              </a:rPr>
              <a:t>PEAS:  Dimensions for specifying task environments</a:t>
            </a:r>
            <a:endParaRPr b="0" lang="en-US" sz="2250" spc="-1" strike="noStrike">
              <a:latin typeface="Arial"/>
            </a:endParaRPr>
          </a:p>
          <a:p>
            <a:pPr lvl="1" marL="800280" indent="-340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Performance measure:    metrics to measure performance</a:t>
            </a:r>
            <a:endParaRPr b="0" lang="en-US" sz="2000" spc="-1" strike="noStrike">
              <a:latin typeface="Arial"/>
            </a:endParaRPr>
          </a:p>
          <a:p>
            <a:pPr lvl="1" marL="800280" indent="-340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Environment:  Descr. of areas/context agent operates in</a:t>
            </a:r>
            <a:endParaRPr b="0" lang="en-US" sz="2000" spc="-1" strike="noStrike">
              <a:latin typeface="Arial"/>
            </a:endParaRPr>
          </a:p>
          <a:p>
            <a:pPr lvl="1" marL="800280" indent="-340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Actuators:   Ways that agent can intervene/act in the world</a:t>
            </a:r>
            <a:endParaRPr b="0" lang="en-US" sz="2000" spc="-1" strike="noStrike">
              <a:latin typeface="Arial"/>
            </a:endParaRPr>
          </a:p>
          <a:p>
            <a:pPr lvl="1" marL="800280" indent="-340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Sensors:   Information channels through which agent gets info about world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Tahoma"/>
                <a:ea typeface="DejaVu Sans"/>
              </a:rPr>
              <a:t>Consider, e.g., the task of designing an automated taxi:  </a:t>
            </a:r>
            <a:endParaRPr b="0" lang="en-US" sz="2050" spc="-1" strike="noStrike">
              <a:latin typeface="Arial"/>
            </a:endParaRPr>
          </a:p>
          <a:p>
            <a:pPr lvl="1" marL="800280" indent="-34092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Performance measure??</a:t>
            </a:r>
            <a:endParaRPr b="0" lang="en-US" sz="2000" spc="-1" strike="noStrike">
              <a:latin typeface="Arial"/>
            </a:endParaRPr>
          </a:p>
          <a:p>
            <a:pPr lvl="1" marL="800280" indent="-34092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Environment??  </a:t>
            </a:r>
            <a:endParaRPr b="0" lang="en-US" sz="2000" spc="-1" strike="noStrike">
              <a:latin typeface="Arial"/>
            </a:endParaRPr>
          </a:p>
          <a:p>
            <a:pPr lvl="1" marL="800280" indent="-34092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Actuators??</a:t>
            </a:r>
            <a:endParaRPr b="0" lang="en-US" sz="2000" spc="-1" strike="noStrike">
              <a:latin typeface="Arial"/>
            </a:endParaRPr>
          </a:p>
          <a:p>
            <a:pPr lvl="1" marL="800280" indent="-34092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Sensors??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1143000" y="457200"/>
            <a:ext cx="7721280" cy="38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n-US" sz="2500" spc="-1" strike="noStrike">
                <a:solidFill>
                  <a:srgbClr val="000000"/>
                </a:solidFill>
                <a:latin typeface="Cambria"/>
                <a:ea typeface="DejaVu Sans"/>
              </a:rPr>
              <a:t>PEAS:  Specifying Task Environments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457200" y="1066680"/>
            <a:ext cx="8562600" cy="567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0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Tahoma"/>
                <a:ea typeface="DejaVu Sans"/>
              </a:rPr>
              <a:t>To design a rational agent, we must specify the task environment</a:t>
            </a:r>
            <a:endParaRPr b="0" lang="en-US" sz="2050" spc="-1" strike="noStrike">
              <a:latin typeface="Arial"/>
            </a:endParaRPr>
          </a:p>
          <a:p>
            <a:pPr lvl="1" marL="800280" indent="-340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We’ve done this informally so far…vague</a:t>
            </a:r>
            <a:endParaRPr b="0" lang="en-US" sz="2000" spc="-1" strike="noStrike">
              <a:latin typeface="Arial"/>
            </a:endParaRPr>
          </a:p>
          <a:p>
            <a:pPr lvl="1" marL="800280" indent="-340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The characteristics of the task environment determine much about agents!</a:t>
            </a:r>
            <a:endParaRPr b="0" lang="en-US" sz="2000" spc="-1" strike="noStrike">
              <a:latin typeface="Arial"/>
            </a:endParaRPr>
          </a:p>
          <a:p>
            <a:pPr lvl="1" marL="800280" indent="-340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Need to formalize…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50" spc="-1" strike="noStrike">
                <a:solidFill>
                  <a:srgbClr val="000000"/>
                </a:solidFill>
                <a:latin typeface="Tahoma"/>
                <a:ea typeface="DejaVu Sans"/>
              </a:rPr>
              <a:t>PEAS:  Dimensions for specifying task environments</a:t>
            </a:r>
            <a:endParaRPr b="0" lang="en-US" sz="2250" spc="-1" strike="noStrike">
              <a:latin typeface="Arial"/>
            </a:endParaRPr>
          </a:p>
          <a:p>
            <a:pPr lvl="1" marL="800280" indent="-340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Performance measure:    metrics to measure performance</a:t>
            </a:r>
            <a:endParaRPr b="0" lang="en-US" sz="2000" spc="-1" strike="noStrike">
              <a:latin typeface="Arial"/>
            </a:endParaRPr>
          </a:p>
          <a:p>
            <a:pPr lvl="1" marL="800280" indent="-340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Environment:  Descr. of areas/context agent operates in</a:t>
            </a:r>
            <a:endParaRPr b="0" lang="en-US" sz="2000" spc="-1" strike="noStrike">
              <a:latin typeface="Arial"/>
            </a:endParaRPr>
          </a:p>
          <a:p>
            <a:pPr lvl="1" marL="800280" indent="-340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Actuators:   Ways that agent can intervene/act in the world</a:t>
            </a:r>
            <a:endParaRPr b="0" lang="en-US" sz="2000" spc="-1" strike="noStrike">
              <a:latin typeface="Arial"/>
            </a:endParaRPr>
          </a:p>
          <a:p>
            <a:pPr lvl="1" marL="800280" indent="-340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Sensors:   Information channels through which agent gets info about world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Tahoma"/>
                <a:ea typeface="DejaVu Sans"/>
              </a:rPr>
              <a:t>Consider, e.g., the task of designing an automated taxi:  </a:t>
            </a:r>
            <a:endParaRPr b="0" lang="en-US" sz="2050" spc="-1" strike="noStrike">
              <a:latin typeface="Arial"/>
            </a:endParaRPr>
          </a:p>
          <a:p>
            <a:pPr lvl="1" marL="800280" indent="-34092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Performance measure?? </a:t>
            </a:r>
            <a:r>
              <a:rPr b="0" lang="en-US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safety, destination, profits, legality, comfort...</a:t>
            </a:r>
            <a:endParaRPr b="0" lang="en-US" sz="1800" spc="-1" strike="noStrike">
              <a:latin typeface="Arial"/>
            </a:endParaRPr>
          </a:p>
          <a:p>
            <a:pPr lvl="1" marL="800280" indent="-34092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c00000"/>
                </a:solidFill>
                <a:latin typeface="Calibri"/>
                <a:ea typeface="DejaVu Sans"/>
              </a:rPr>
              <a:t>Environment?? </a:t>
            </a:r>
            <a:r>
              <a:rPr b="0" lang="en-US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US streets/freeways, traffic, pedestrians,weather...</a:t>
            </a:r>
            <a:endParaRPr b="0" lang="en-US" sz="1800" spc="-1" strike="noStrike">
              <a:latin typeface="Arial"/>
            </a:endParaRPr>
          </a:p>
          <a:p>
            <a:pPr lvl="1" marL="800280" indent="-34092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c00000"/>
                </a:solidFill>
                <a:latin typeface="Calibri"/>
                <a:ea typeface="DejaVu Sans"/>
              </a:rPr>
              <a:t>Actuators?? </a:t>
            </a:r>
            <a:r>
              <a:rPr b="0" lang="en-US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steering, accelerator, brake, horn, speaker/display...</a:t>
            </a:r>
            <a:endParaRPr b="0" lang="en-US" sz="1800" spc="-1" strike="noStrike">
              <a:latin typeface="Arial"/>
            </a:endParaRPr>
          </a:p>
          <a:p>
            <a:pPr lvl="1" marL="800280" indent="-34092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c00000"/>
                </a:solidFill>
                <a:latin typeface="Calibri"/>
                <a:ea typeface="DejaVu Sans"/>
              </a:rPr>
              <a:t>Sensors?? </a:t>
            </a:r>
            <a:r>
              <a:rPr b="0" lang="en-US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video, accelerometers, gauges, engine sensors,keyboard, GPS...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1143000" y="457200"/>
            <a:ext cx="7721280" cy="38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n-US" sz="2500" spc="-1" strike="noStrike">
                <a:solidFill>
                  <a:srgbClr val="000000"/>
                </a:solidFill>
                <a:latin typeface="Cambria"/>
                <a:ea typeface="DejaVu Sans"/>
              </a:rPr>
              <a:t>PEAS:  Internet shopping agent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457200" y="1523880"/>
            <a:ext cx="8562600" cy="346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0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Tahoma"/>
                <a:ea typeface="DejaVu Sans"/>
              </a:rPr>
              <a:t>Performance measure??  </a:t>
            </a:r>
            <a:endParaRPr b="0" lang="en-US" sz="2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5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Tahoma"/>
                <a:ea typeface="DejaVu Sans"/>
              </a:rPr>
              <a:t>Environment??</a:t>
            </a:r>
            <a:endParaRPr b="0" lang="en-US" sz="2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5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Tahoma"/>
                <a:ea typeface="DejaVu Sans"/>
              </a:rPr>
              <a:t>Actuators??  </a:t>
            </a:r>
            <a:endParaRPr b="0" lang="en-US" sz="2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5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Tahoma"/>
                <a:ea typeface="DejaVu Sans"/>
              </a:rPr>
              <a:t>Sensors??</a:t>
            </a:r>
            <a:endParaRPr b="0" lang="en-US" sz="2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5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1143000" y="457200"/>
            <a:ext cx="7721280" cy="38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n-US" sz="2500" spc="-1" strike="noStrike">
                <a:solidFill>
                  <a:srgbClr val="000000"/>
                </a:solidFill>
                <a:latin typeface="Cambria"/>
                <a:ea typeface="DejaVu Sans"/>
              </a:rPr>
              <a:t>PEAS:  Spam filtering agent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457200" y="1523880"/>
            <a:ext cx="8562600" cy="346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0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Tahoma"/>
                <a:ea typeface="DejaVu Sans"/>
              </a:rPr>
              <a:t>Performance measure?? binary classification metrics, total error rate = sum of false positives (regular email classified as spam) and false negatives (spam email classified as regular), ROC curve, Area Under the Curve = AUC, ...</a:t>
            </a:r>
            <a:endParaRPr b="0" lang="en-US" sz="2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5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Tahoma"/>
                <a:ea typeface="DejaVu Sans"/>
              </a:rPr>
              <a:t>Environment??</a:t>
            </a:r>
            <a:endParaRPr b="0" lang="en-US" sz="2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5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Tahoma"/>
                <a:ea typeface="DejaVu Sans"/>
              </a:rPr>
              <a:t>Actuators??  </a:t>
            </a:r>
            <a:endParaRPr b="0" lang="en-US" sz="2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5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Tahoma"/>
                <a:ea typeface="DejaVu Sans"/>
              </a:rPr>
              <a:t>Sensors??</a:t>
            </a:r>
            <a:endParaRPr b="0" lang="en-US" sz="2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5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990720" y="228600"/>
            <a:ext cx="7721280" cy="38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n-US" sz="2500" spc="-1" strike="noStrike">
                <a:solidFill>
                  <a:srgbClr val="000000"/>
                </a:solidFill>
                <a:latin typeface="Cambria"/>
                <a:ea typeface="DejaVu Sans"/>
              </a:rPr>
              <a:t>Environments: A more concise framework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457200" y="914400"/>
            <a:ext cx="8562600" cy="663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0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Tahoma"/>
                <a:ea typeface="DejaVu Sans"/>
              </a:rPr>
              <a:t>PEAS gave us a framework for outlining key agent features</a:t>
            </a:r>
            <a:endParaRPr b="0" lang="en-US" sz="2050" spc="-1" strike="noStrike">
              <a:latin typeface="Arial"/>
            </a:endParaRPr>
          </a:p>
          <a:p>
            <a:pPr lvl="1" marL="800280" indent="-340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One of those was environment…but we just had a general description</a:t>
            </a:r>
            <a:endParaRPr b="0" lang="en-US" sz="1800" spc="-1" strike="noStrike">
              <a:latin typeface="Arial"/>
            </a:endParaRPr>
          </a:p>
          <a:p>
            <a:pPr lvl="1" marL="800280" indent="-340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Much more useful to think about the </a:t>
            </a:r>
            <a:r>
              <a:rPr b="0" i="1" lang="en-US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kind</a:t>
            </a:r>
            <a:r>
              <a:rPr b="0" lang="en-US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 of environment it represents</a:t>
            </a:r>
            <a:endParaRPr b="0" lang="en-US" sz="1800" spc="-1" strike="noStrike">
              <a:latin typeface="Arial"/>
            </a:endParaRPr>
          </a:p>
          <a:p>
            <a:pPr lvl="1" marL="800280" indent="-340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Need a concise, formal framework classifying kinds of environments! </a:t>
            </a:r>
            <a:endParaRPr b="0" lang="en-US" sz="1800" spc="-1" strike="noStrike">
              <a:latin typeface="Arial"/>
            </a:endParaRPr>
          </a:p>
          <a:p>
            <a:pPr lvl="1" marL="800280" indent="-340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Based on six dimensions of difference: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 indent="-455040">
              <a:lnSpc>
                <a:spcPct val="100000"/>
              </a:lnSpc>
              <a:buClr>
                <a:srgbClr val="1f497d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1f497d"/>
                </a:solidFill>
                <a:latin typeface="Tahoma"/>
                <a:ea typeface="DejaVu Sans"/>
              </a:rPr>
              <a:t>Observability:  Full vs. Partial</a:t>
            </a:r>
            <a:endParaRPr b="0" lang="en-US" sz="2000" spc="-1" strike="noStrike">
              <a:latin typeface="Arial"/>
            </a:endParaRPr>
          </a:p>
          <a:p>
            <a:pPr lvl="1" marL="914400" indent="-4550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1f497d"/>
                </a:solidFill>
                <a:latin typeface="Calibri"/>
                <a:ea typeface="DejaVu Sans"/>
              </a:rPr>
              <a:t>Fully: An agent's sensors give it access to the complete state of the environment at each point in time. </a:t>
            </a:r>
            <a:endParaRPr b="0" lang="en-US" sz="1800" spc="-1" strike="noStrike">
              <a:latin typeface="Arial"/>
            </a:endParaRPr>
          </a:p>
          <a:p>
            <a:pPr lvl="1" marL="914400" indent="-4550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1f497d"/>
                </a:solidFill>
                <a:latin typeface="Calibri"/>
                <a:ea typeface="DejaVu Sans"/>
              </a:rPr>
              <a:t>Partially observable: An agent's sensors give it access to only some partial slice of the environment at each point in time.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 indent="-455040">
              <a:lnSpc>
                <a:spcPct val="100000"/>
              </a:lnSpc>
              <a:buClr>
                <a:srgbClr val="1f497d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1f497d"/>
                </a:solidFill>
                <a:latin typeface="Tahoma"/>
                <a:ea typeface="DejaVu Sans"/>
              </a:rPr>
              <a:t>Determinism: Deterministic vs. stochastic</a:t>
            </a:r>
            <a:endParaRPr b="0" lang="en-US" sz="2000" spc="-1" strike="noStrike">
              <a:latin typeface="Arial"/>
            </a:endParaRPr>
          </a:p>
          <a:p>
            <a:pPr lvl="1" marL="914400" indent="-4550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1f497d"/>
                </a:solidFill>
                <a:latin typeface="Calibri"/>
                <a:ea typeface="DejaVu Sans"/>
              </a:rPr>
              <a:t>Deterministic: The next state of the environment is completely determined by the current state and the action executed by the agent.  </a:t>
            </a:r>
            <a:endParaRPr b="0" lang="en-US" sz="1800" spc="-1" strike="noStrike">
              <a:latin typeface="Arial"/>
            </a:endParaRPr>
          </a:p>
          <a:p>
            <a:pPr lvl="1" marL="914400" indent="-4550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1f497d"/>
                </a:solidFill>
                <a:latin typeface="Calibri"/>
                <a:ea typeface="DejaVu Sans"/>
              </a:rPr>
              <a:t>Stochastic:  State and actions are known/succeed based on some statistical model.  Knowledge is fallible, as are action outcomes (from the perspective of the agent).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 indent="-455040">
              <a:lnSpc>
                <a:spcPct val="100000"/>
              </a:lnSpc>
              <a:buClr>
                <a:srgbClr val="1f497d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1f497d"/>
                </a:solidFill>
                <a:latin typeface="Tahoma"/>
                <a:ea typeface="DejaVu Sans"/>
              </a:rPr>
              <a:t>Contiguity:  Episodic  vs. sequential</a:t>
            </a:r>
            <a:endParaRPr b="0" lang="en-US" sz="2000" spc="-1" strike="noStrike">
              <a:latin typeface="Arial"/>
            </a:endParaRPr>
          </a:p>
          <a:p>
            <a:pPr lvl="1" marL="914400" indent="-4550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1f497d"/>
                </a:solidFill>
                <a:latin typeface="Calibri"/>
                <a:ea typeface="DejaVu Sans"/>
              </a:rPr>
              <a:t>Episodic: The agent's experience is divided into independent atomic "episodes”; each episode consists of the agent perceiving and then performing a single action</a:t>
            </a:r>
            <a:endParaRPr b="0" lang="en-US" sz="1800" spc="-1" strike="noStrike">
              <a:latin typeface="Arial"/>
            </a:endParaRPr>
          </a:p>
          <a:p>
            <a:pPr lvl="1" marL="914400" indent="-4550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1f497d"/>
                </a:solidFill>
                <a:latin typeface="Calibri"/>
                <a:ea typeface="DejaVu Sans"/>
              </a:rPr>
              <a:t>Sequential:  The agent’s experience is a growing series of states; new action is based not only on actual state, but on state/action in previous episodes.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990720" y="228600"/>
            <a:ext cx="7721280" cy="38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n-US" sz="2500" spc="-1" strike="noStrike">
                <a:solidFill>
                  <a:srgbClr val="000000"/>
                </a:solidFill>
                <a:latin typeface="Cambria"/>
                <a:ea typeface="DejaVu Sans"/>
              </a:rPr>
              <a:t>Environments: A more concise framework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457200" y="914400"/>
            <a:ext cx="8562600" cy="60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 indent="-455040">
              <a:lnSpc>
                <a:spcPct val="100000"/>
              </a:lnSpc>
              <a:buClr>
                <a:srgbClr val="1f497d"/>
              </a:buClr>
              <a:buFont typeface="StarSymbol"/>
              <a:buAutoNum type="arabicPeriod" startAt="4"/>
            </a:pPr>
            <a:r>
              <a:rPr b="0" lang="en-US" sz="2000" spc="-1" strike="noStrike">
                <a:solidFill>
                  <a:srgbClr val="1f497d"/>
                </a:solidFill>
                <a:latin typeface="Tahoma"/>
                <a:ea typeface="DejaVu Sans"/>
              </a:rPr>
              <a:t>Stability: Static vs. Dynamics</a:t>
            </a:r>
            <a:endParaRPr b="0" lang="en-US" sz="2000" spc="-1" strike="noStrike">
              <a:latin typeface="Arial"/>
            </a:endParaRPr>
          </a:p>
          <a:p>
            <a:pPr lvl="1" marL="914400" indent="-4550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1f497d"/>
                </a:solidFill>
                <a:latin typeface="Calibri"/>
                <a:ea typeface="DejaVu Sans"/>
              </a:rPr>
              <a:t>Static: Environment is unchanging while the agent is deliberating </a:t>
            </a:r>
            <a:endParaRPr b="0" lang="en-US" sz="1800" spc="-1" strike="noStrike">
              <a:latin typeface="Arial"/>
            </a:endParaRPr>
          </a:p>
          <a:p>
            <a:pPr lvl="1" marL="914400" indent="-4550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1f497d"/>
                </a:solidFill>
                <a:latin typeface="Calibri"/>
                <a:ea typeface="DejaVu Sans"/>
              </a:rPr>
              <a:t>Dynamic: Environment is fluid, keeps evolving while agent plans action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 indent="-455040">
              <a:lnSpc>
                <a:spcPct val="100000"/>
              </a:lnSpc>
              <a:buClr>
                <a:srgbClr val="1f497d"/>
              </a:buClr>
              <a:buFont typeface="StarSymbol"/>
              <a:buAutoNum type="arabicPeriod" startAt="4"/>
            </a:pPr>
            <a:r>
              <a:rPr b="0" lang="en-US" sz="2000" spc="-1" strike="noStrike">
                <a:solidFill>
                  <a:srgbClr val="1f497d"/>
                </a:solidFill>
                <a:latin typeface="Tahoma"/>
                <a:ea typeface="DejaVu Sans"/>
              </a:rPr>
              <a:t>Continuity: Discrete vs. Continuous</a:t>
            </a:r>
            <a:endParaRPr b="0" lang="en-US" sz="2000" spc="-1" strike="noStrike">
              <a:latin typeface="Arial"/>
            </a:endParaRPr>
          </a:p>
          <a:p>
            <a:pPr lvl="1" marL="914400" indent="-4550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1f497d"/>
                </a:solidFill>
                <a:latin typeface="Calibri"/>
                <a:ea typeface="DejaVu Sans"/>
              </a:rPr>
              <a:t>Discrete: A limited number of distinct, pre-defined percepts and actions possible.  </a:t>
            </a:r>
            <a:endParaRPr b="0" lang="en-US" sz="1800" spc="-1" strike="noStrike">
              <a:latin typeface="Arial"/>
            </a:endParaRPr>
          </a:p>
          <a:p>
            <a:pPr lvl="1" marL="914400" indent="-4550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1f497d"/>
                </a:solidFill>
                <a:latin typeface="Calibri"/>
                <a:ea typeface="DejaVu Sans"/>
              </a:rPr>
              <a:t>Continuous:  An unlimited number of actions are possible, infinite percepts readings possible.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 indent="-455040">
              <a:lnSpc>
                <a:spcPct val="100000"/>
              </a:lnSpc>
              <a:buClr>
                <a:srgbClr val="1f497d"/>
              </a:buClr>
              <a:buFont typeface="StarSymbol"/>
              <a:buAutoNum type="arabicPeriod" startAt="4"/>
            </a:pPr>
            <a:r>
              <a:rPr b="0" lang="en-US" sz="2000" spc="-1" strike="noStrike">
                <a:solidFill>
                  <a:srgbClr val="1f497d"/>
                </a:solidFill>
                <a:latin typeface="Tahoma"/>
                <a:ea typeface="DejaVu Sans"/>
              </a:rPr>
              <a:t>Actors:  Single vs. multi-agent</a:t>
            </a:r>
            <a:endParaRPr b="0" lang="en-US" sz="2000" spc="-1" strike="noStrike">
              <a:latin typeface="Arial"/>
            </a:endParaRPr>
          </a:p>
          <a:p>
            <a:pPr lvl="1" marL="914400" indent="-4550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1f497d"/>
                </a:solidFill>
                <a:latin typeface="Calibri"/>
                <a:ea typeface="DejaVu Sans"/>
              </a:rPr>
              <a:t>Single: Agent is operating solo in environment. Sole agent of change</a:t>
            </a:r>
            <a:endParaRPr b="0" lang="en-US" sz="1800" spc="-1" strike="noStrike">
              <a:latin typeface="Arial"/>
            </a:endParaRPr>
          </a:p>
          <a:p>
            <a:pPr lvl="1" marL="914400" indent="-4550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1f497d"/>
                </a:solidFill>
                <a:latin typeface="Calibri"/>
                <a:ea typeface="DejaVu Sans"/>
              </a:rPr>
              <a:t>Multi-agent:  There are other agents/actors to consider, take into account, coordinate with…compete against.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Tahoma"/>
                <a:ea typeface="DejaVu Sans"/>
              </a:rPr>
              <a:t>What is the real world like?  </a:t>
            </a:r>
            <a:endParaRPr b="0" lang="en-US" sz="2050" spc="-1" strike="noStrike">
              <a:latin typeface="Arial"/>
            </a:endParaRPr>
          </a:p>
          <a:p>
            <a:pPr lvl="1" marL="800280" indent="-340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Depends on how you frame the world</a:t>
            </a:r>
            <a:endParaRPr b="0" lang="en-US" sz="1800" spc="-1" strike="noStrike">
              <a:latin typeface="Arial"/>
            </a:endParaRPr>
          </a:p>
          <a:p>
            <a:pPr lvl="1" marL="800280" indent="-340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What your “world” is.  How much detail of it you represent.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1240200" y="532080"/>
            <a:ext cx="7720200" cy="473040"/>
          </a:xfrm>
          <a:prstGeom prst="rect">
            <a:avLst/>
          </a:prstGeom>
          <a:noFill/>
          <a:ln w="5184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ts val="2429"/>
              </a:lnSpc>
            </a:pPr>
            <a:r>
              <a:rPr b="1" lang="en-US" sz="2500" spc="180" strike="noStrike">
                <a:solidFill>
                  <a:srgbClr val="000000"/>
                </a:solidFill>
                <a:latin typeface="Cambria"/>
                <a:ea typeface="DejaVu Sans"/>
              </a:rPr>
              <a:t>Thinking about Environment types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533520" y="1455840"/>
            <a:ext cx="9523080" cy="574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099880">
              <a:lnSpc>
                <a:spcPct val="100000"/>
              </a:lnSpc>
            </a:pPr>
            <a:r>
              <a:rPr b="0" lang="en-US" sz="2050" spc="-58" strike="noStrike">
                <a:solidFill>
                  <a:srgbClr val="000000"/>
                </a:solidFill>
                <a:latin typeface="Tahoma"/>
                <a:ea typeface="DejaVu Sans"/>
              </a:rPr>
              <a:t>Solitaire  Taxi                  Poker             </a:t>
            </a:r>
            <a:r>
              <a:rPr b="0" lang="en-US" sz="2050" spc="-103" strike="noStrike">
                <a:solidFill>
                  <a:srgbClr val="000000"/>
                </a:solidFill>
                <a:latin typeface="Tahoma"/>
                <a:ea typeface="DejaVu Sans"/>
              </a:rPr>
              <a:t>	</a:t>
            </a:r>
            <a:r>
              <a:rPr b="0" lang="en-US" sz="2050" spc="-103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2050" spc="-109" strike="noStrike">
                <a:solidFill>
                  <a:srgbClr val="000000"/>
                </a:solidFill>
                <a:latin typeface="Tahoma"/>
                <a:ea typeface="DejaVu Sans"/>
              </a:rPr>
              <a:t>Internet shopping</a:t>
            </a:r>
            <a:r>
              <a:rPr b="0" lang="en-US" sz="2050" spc="-18" strike="noStrike">
                <a:solidFill>
                  <a:srgbClr val="000000"/>
                </a:solidFill>
                <a:latin typeface="Tahoma"/>
                <a:ea typeface="DejaVu Sans"/>
              </a:rPr>
              <a:t>                     </a:t>
            </a:r>
            <a:r>
              <a:rPr b="0" lang="en-US" sz="2050" spc="-114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2050" spc="-1" strike="noStrike">
                <a:solidFill>
                  <a:srgbClr val="000000"/>
                </a:solidFill>
                <a:latin typeface="Tahoma"/>
                <a:ea typeface="DejaVu Sans"/>
              </a:rPr>
              <a:t>	</a:t>
            </a:r>
            <a:r>
              <a:rPr b="0" lang="en-US" sz="2050" spc="-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  <a:spcBef>
                <a:spcPts val="71"/>
              </a:spcBef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  <a:spcBef>
                <a:spcPts val="71"/>
              </a:spcBef>
            </a:pPr>
            <a:r>
              <a:rPr b="0" lang="en-US" sz="2050" spc="-103" strike="noStrike">
                <a:solidFill>
                  <a:srgbClr val="ff00ff"/>
                </a:solidFill>
                <a:latin typeface="Tahoma"/>
                <a:ea typeface="DejaVu Sans"/>
              </a:rPr>
              <a:t>Observable??        partial       partial               partial</a:t>
            </a:r>
            <a:r>
              <a:rPr b="0" lang="en-US" sz="2050" spc="-103" strike="noStrike">
                <a:solidFill>
                  <a:srgbClr val="ff00ff"/>
                </a:solidFill>
                <a:latin typeface="Tahoma"/>
                <a:ea typeface="DejaVu Sans"/>
              </a:rPr>
              <a:t>	</a:t>
            </a:r>
            <a:r>
              <a:rPr b="0" lang="en-US" sz="2050" spc="-103" strike="noStrike">
                <a:solidFill>
                  <a:srgbClr val="ff00ff"/>
                </a:solidFill>
                <a:latin typeface="Tahoma"/>
                <a:ea typeface="DejaVu Sans"/>
              </a:rPr>
              <a:t>	</a:t>
            </a:r>
            <a:r>
              <a:rPr b="0" lang="en-US" sz="2050" spc="-103" strike="noStrike">
                <a:solidFill>
                  <a:srgbClr val="ff00ff"/>
                </a:solidFill>
                <a:latin typeface="Tahoma"/>
                <a:ea typeface="DejaVu Sans"/>
              </a:rPr>
              <a:t>	</a:t>
            </a:r>
            <a:r>
              <a:rPr b="0" lang="en-US" sz="2050" spc="-103" strike="noStrike">
                <a:solidFill>
                  <a:srgbClr val="ff00ff"/>
                </a:solidFill>
                <a:latin typeface="Tahoma"/>
                <a:ea typeface="DejaVu Sans"/>
              </a:rPr>
              <a:t>	</a:t>
            </a:r>
            <a:r>
              <a:rPr b="0" lang="en-US" sz="2050" spc="-103" strike="noStrike">
                <a:solidFill>
                  <a:srgbClr val="ff00ff"/>
                </a:solidFill>
                <a:latin typeface="Tahoma"/>
                <a:ea typeface="DejaVu Sans"/>
              </a:rPr>
              <a:t>fully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  <a:spcBef>
                <a:spcPts val="71"/>
              </a:spcBef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  <a:spcBef>
                <a:spcPts val="71"/>
              </a:spcBef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  <a:spcBef>
                <a:spcPts val="71"/>
              </a:spcBef>
            </a:pPr>
            <a:r>
              <a:rPr b="0" lang="en-US" sz="2050" spc="-69" strike="noStrike">
                <a:solidFill>
                  <a:srgbClr val="ff00ff"/>
                </a:solidFill>
                <a:latin typeface="Tahoma"/>
                <a:ea typeface="DejaVu Sans"/>
              </a:rPr>
              <a:t>Deterministi</a:t>
            </a:r>
            <a:r>
              <a:rPr b="0" lang="en-US" sz="2050" spc="-120" strike="noStrike">
                <a:solidFill>
                  <a:srgbClr val="ff00ff"/>
                </a:solidFill>
                <a:latin typeface="Tahoma"/>
                <a:ea typeface="DejaVu Sans"/>
              </a:rPr>
              <a:t>c</a:t>
            </a:r>
            <a:r>
              <a:rPr b="0" lang="en-US" sz="2050" spc="-38" strike="noStrike">
                <a:solidFill>
                  <a:srgbClr val="ff00ff"/>
                </a:solidFill>
                <a:latin typeface="Tahoma"/>
                <a:ea typeface="DejaVu Sans"/>
              </a:rPr>
              <a:t>??    deter      stoch             stoch</a:t>
            </a:r>
            <a:r>
              <a:rPr b="0" lang="en-US" sz="2050" spc="-38" strike="noStrike">
                <a:solidFill>
                  <a:srgbClr val="ff00ff"/>
                </a:solidFill>
                <a:latin typeface="Tahoma"/>
                <a:ea typeface="DejaVu Sans"/>
              </a:rPr>
              <a:t>	</a:t>
            </a:r>
            <a:r>
              <a:rPr b="0" lang="en-US" sz="2050" spc="-38" strike="noStrike">
                <a:solidFill>
                  <a:srgbClr val="ff00ff"/>
                </a:solidFill>
                <a:latin typeface="Tahoma"/>
                <a:ea typeface="DejaVu Sans"/>
              </a:rPr>
              <a:t>	</a:t>
            </a:r>
            <a:r>
              <a:rPr b="0" lang="en-US" sz="2050" spc="-38" strike="noStrike">
                <a:solidFill>
                  <a:srgbClr val="ff00ff"/>
                </a:solidFill>
                <a:latin typeface="Tahoma"/>
                <a:ea typeface="DejaVu Sans"/>
              </a:rPr>
              <a:t>	</a:t>
            </a:r>
            <a:r>
              <a:rPr b="0" lang="en-US" sz="2050" spc="-38" strike="noStrike">
                <a:solidFill>
                  <a:srgbClr val="ff00ff"/>
                </a:solidFill>
                <a:latin typeface="Tahoma"/>
                <a:ea typeface="DejaVu Sans"/>
              </a:rPr>
              <a:t>	</a:t>
            </a:r>
            <a:r>
              <a:rPr b="0" lang="en-US" sz="2050" spc="-38" strike="noStrike">
                <a:solidFill>
                  <a:srgbClr val="ff00ff"/>
                </a:solidFill>
                <a:latin typeface="Tahoma"/>
                <a:ea typeface="DejaVu Sans"/>
              </a:rPr>
              <a:t>deter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  <a:spcBef>
                <a:spcPts val="71"/>
              </a:spcBef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  <a:spcBef>
                <a:spcPts val="71"/>
              </a:spcBef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  <a:spcBef>
                <a:spcPts val="71"/>
              </a:spcBef>
            </a:pPr>
            <a:r>
              <a:rPr b="0" lang="en-US" sz="2050" spc="-63" strike="noStrike">
                <a:solidFill>
                  <a:srgbClr val="ff00ff"/>
                </a:solidFill>
                <a:latin typeface="Tahoma"/>
                <a:ea typeface="DejaVu Sans"/>
              </a:rPr>
              <a:t>Episodic??        seq.               Seq.             Seq.</a:t>
            </a:r>
            <a:r>
              <a:rPr b="0" lang="en-US" sz="2050" spc="-63" strike="noStrike">
                <a:solidFill>
                  <a:srgbClr val="ff00ff"/>
                </a:solidFill>
                <a:latin typeface="Tahoma"/>
                <a:ea typeface="DejaVu Sans"/>
              </a:rPr>
              <a:t>	</a:t>
            </a:r>
            <a:r>
              <a:rPr b="0" lang="en-US" sz="2050" spc="-63" strike="noStrike">
                <a:solidFill>
                  <a:srgbClr val="ff00ff"/>
                </a:solidFill>
                <a:latin typeface="Tahoma"/>
                <a:ea typeface="DejaVu Sans"/>
              </a:rPr>
              <a:t>	</a:t>
            </a:r>
            <a:r>
              <a:rPr b="0" lang="en-US" sz="2050" spc="-63" strike="noStrike">
                <a:solidFill>
                  <a:srgbClr val="ff00ff"/>
                </a:solidFill>
                <a:latin typeface="Tahoma"/>
                <a:ea typeface="DejaVu Sans"/>
              </a:rPr>
              <a:t>	</a:t>
            </a:r>
            <a:r>
              <a:rPr b="0" lang="en-US" sz="2050" spc="-63" strike="noStrike">
                <a:solidFill>
                  <a:srgbClr val="ff00ff"/>
                </a:solidFill>
                <a:latin typeface="Tahoma"/>
                <a:ea typeface="DejaVu Sans"/>
              </a:rPr>
              <a:t>	</a:t>
            </a:r>
            <a:r>
              <a:rPr b="0" lang="en-US" sz="2050" spc="-63" strike="noStrike">
                <a:solidFill>
                  <a:srgbClr val="ff00ff"/>
                </a:solidFill>
                <a:latin typeface="Tahoma"/>
                <a:ea typeface="DejaVu Sans"/>
              </a:rPr>
              <a:t>episodic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  <a:spcBef>
                <a:spcPts val="71"/>
              </a:spcBef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0"/>
              </a:spcBef>
            </a:pPr>
            <a:r>
              <a:rPr b="0" lang="en-US" sz="2050" spc="-38" strike="noStrike">
                <a:solidFill>
                  <a:srgbClr val="ff00ff"/>
                </a:solidFill>
                <a:latin typeface="Tahoma"/>
                <a:ea typeface="DejaVu Sans"/>
              </a:rPr>
              <a:t>Static??         static           dynamic.        Static</a:t>
            </a:r>
            <a:r>
              <a:rPr b="0" lang="en-US" sz="2050" spc="-38" strike="noStrike">
                <a:solidFill>
                  <a:srgbClr val="ff00ff"/>
                </a:solidFill>
                <a:latin typeface="Tahoma"/>
                <a:ea typeface="DejaVu Sans"/>
              </a:rPr>
              <a:t>	</a:t>
            </a:r>
            <a:r>
              <a:rPr b="0" lang="en-US" sz="2050" spc="-38" strike="noStrike">
                <a:solidFill>
                  <a:srgbClr val="ff00ff"/>
                </a:solidFill>
                <a:latin typeface="Tahoma"/>
                <a:ea typeface="DejaVu Sans"/>
              </a:rPr>
              <a:t>	</a:t>
            </a:r>
            <a:r>
              <a:rPr b="0" lang="en-US" sz="2050" spc="-38" strike="noStrike">
                <a:solidFill>
                  <a:srgbClr val="ff00ff"/>
                </a:solidFill>
                <a:latin typeface="Tahoma"/>
                <a:ea typeface="DejaVu Sans"/>
              </a:rPr>
              <a:t>	</a:t>
            </a:r>
            <a:r>
              <a:rPr b="0" lang="en-US" sz="2050" spc="-38" strike="noStrike">
                <a:solidFill>
                  <a:srgbClr val="ff00ff"/>
                </a:solidFill>
                <a:latin typeface="Tahoma"/>
                <a:ea typeface="DejaVu Sans"/>
              </a:rPr>
              <a:t>	</a:t>
            </a:r>
            <a:r>
              <a:rPr b="0" lang="en-US" sz="2050" spc="-38" strike="noStrike">
                <a:solidFill>
                  <a:srgbClr val="ff00ff"/>
                </a:solidFill>
                <a:latin typeface="Tahoma"/>
                <a:ea typeface="DejaVu Sans"/>
              </a:rPr>
              <a:t>dynamic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0"/>
              </a:spcBef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0"/>
              </a:spcBef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  <a:spcBef>
                <a:spcPts val="11"/>
              </a:spcBef>
            </a:pPr>
            <a:r>
              <a:rPr b="0" lang="en-US" sz="2050" spc="-75" strike="noStrike">
                <a:solidFill>
                  <a:srgbClr val="ff00ff"/>
                </a:solidFill>
                <a:latin typeface="Tahoma"/>
                <a:ea typeface="DejaVu Sans"/>
              </a:rPr>
              <a:t>Discrete??        discrete     contin.             Discrete</a:t>
            </a:r>
            <a:r>
              <a:rPr b="0" lang="en-US" sz="2050" spc="-75" strike="noStrike">
                <a:solidFill>
                  <a:srgbClr val="ff00ff"/>
                </a:solidFill>
                <a:latin typeface="Tahoma"/>
                <a:ea typeface="DejaVu Sans"/>
              </a:rPr>
              <a:t>	</a:t>
            </a:r>
            <a:r>
              <a:rPr b="0" lang="en-US" sz="2050" spc="-75" strike="noStrike">
                <a:solidFill>
                  <a:srgbClr val="ff00ff"/>
                </a:solidFill>
                <a:latin typeface="Tahoma"/>
                <a:ea typeface="DejaVu Sans"/>
              </a:rPr>
              <a:t>	</a:t>
            </a:r>
            <a:r>
              <a:rPr b="0" lang="en-US" sz="2050" spc="-75" strike="noStrike">
                <a:solidFill>
                  <a:srgbClr val="ff00ff"/>
                </a:solidFill>
                <a:latin typeface="Tahoma"/>
                <a:ea typeface="DejaVu Sans"/>
              </a:rPr>
              <a:t>	</a:t>
            </a:r>
            <a:r>
              <a:rPr b="0" lang="en-US" sz="2050" spc="-75" strike="noStrike">
                <a:solidFill>
                  <a:srgbClr val="ff00ff"/>
                </a:solidFill>
                <a:latin typeface="Tahoma"/>
                <a:ea typeface="DejaVu Sans"/>
              </a:rPr>
              <a:t>	</a:t>
            </a:r>
            <a:r>
              <a:rPr b="0" lang="en-US" sz="2050" spc="-75" strike="noStrike">
                <a:solidFill>
                  <a:srgbClr val="ff00ff"/>
                </a:solidFill>
                <a:latin typeface="Tahoma"/>
                <a:ea typeface="DejaVu Sans"/>
              </a:rPr>
              <a:t>discrete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  <a:spcBef>
                <a:spcPts val="11"/>
              </a:spcBef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  <a:spcBef>
                <a:spcPts val="11"/>
              </a:spcBef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  <a:spcBef>
                <a:spcPts val="11"/>
              </a:spcBef>
            </a:pPr>
            <a:r>
              <a:rPr b="0" lang="en-US" sz="2050" spc="-97" strike="noStrike">
                <a:solidFill>
                  <a:srgbClr val="ff00ff"/>
                </a:solidFill>
                <a:latin typeface="Tahoma"/>
                <a:ea typeface="DejaVu Sans"/>
              </a:rPr>
              <a:t>Single-agen</a:t>
            </a:r>
            <a:r>
              <a:rPr b="0" lang="en-US" sz="2050" spc="-83" strike="noStrike">
                <a:solidFill>
                  <a:srgbClr val="ff00ff"/>
                </a:solidFill>
                <a:latin typeface="Tahoma"/>
                <a:ea typeface="DejaVu Sans"/>
              </a:rPr>
              <a:t>t</a:t>
            </a:r>
            <a:r>
              <a:rPr b="0" lang="en-US" sz="2050" spc="-49" strike="noStrike">
                <a:solidFill>
                  <a:srgbClr val="ff00ff"/>
                </a:solidFill>
                <a:latin typeface="Tahoma"/>
                <a:ea typeface="DejaVu Sans"/>
              </a:rPr>
              <a:t>??   single     single             multi</a:t>
            </a:r>
            <a:r>
              <a:rPr b="0" lang="en-US" sz="2050" spc="-49" strike="noStrike">
                <a:solidFill>
                  <a:srgbClr val="ff00ff"/>
                </a:solidFill>
                <a:latin typeface="Tahoma"/>
                <a:ea typeface="DejaVu Sans"/>
              </a:rPr>
              <a:t>	</a:t>
            </a:r>
            <a:r>
              <a:rPr b="0" lang="en-US" sz="2050" spc="-49" strike="noStrike">
                <a:solidFill>
                  <a:srgbClr val="ff00ff"/>
                </a:solidFill>
                <a:latin typeface="Tahoma"/>
                <a:ea typeface="DejaVu Sans"/>
              </a:rPr>
              <a:t>	</a:t>
            </a:r>
            <a:r>
              <a:rPr b="0" lang="en-US" sz="2050" spc="-49" strike="noStrike">
                <a:solidFill>
                  <a:srgbClr val="ff00ff"/>
                </a:solidFill>
                <a:latin typeface="Tahoma"/>
                <a:ea typeface="DejaVu Sans"/>
              </a:rPr>
              <a:t>	</a:t>
            </a:r>
            <a:r>
              <a:rPr b="0" lang="en-US" sz="2050" spc="-49" strike="noStrike">
                <a:solidFill>
                  <a:srgbClr val="ff00ff"/>
                </a:solidFill>
                <a:latin typeface="Tahoma"/>
                <a:ea typeface="DejaVu Sans"/>
              </a:rPr>
              <a:t>	</a:t>
            </a:r>
            <a:r>
              <a:rPr b="0" lang="en-US" sz="2050" spc="-49" strike="noStrike">
                <a:solidFill>
                  <a:srgbClr val="ff00ff"/>
                </a:solidFill>
                <a:latin typeface="Tahoma"/>
                <a:ea typeface="DejaVu Sans"/>
              </a:rPr>
              <a:t>	</a:t>
            </a:r>
            <a:r>
              <a:rPr b="0" lang="en-US" sz="2050" spc="-49" strike="noStrike">
                <a:solidFill>
                  <a:srgbClr val="ff00ff"/>
                </a:solidFill>
                <a:latin typeface="Tahoma"/>
                <a:ea typeface="DejaVu Sans"/>
              </a:rPr>
              <a:t>multi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8781120" y="7008480"/>
            <a:ext cx="157320" cy="450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59"/>
              </a:lnSpc>
            </a:pPr>
            <a:fld id="{A4B6168D-8292-46CD-809E-90A8CDD642CA}" type="slidenum">
              <a:rPr b="0" lang="en-US" sz="800" spc="4" strike="noStrike">
                <a:solidFill>
                  <a:srgbClr val="000000"/>
                </a:solidFill>
                <a:latin typeface="Palatino Linotype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214" name="Line 4"/>
          <p:cNvSpPr/>
          <p:nvPr/>
        </p:nvSpPr>
        <p:spPr>
          <a:xfrm flipH="1">
            <a:off x="3581280" y="1470240"/>
            <a:ext cx="76320" cy="601956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Line 5"/>
          <p:cNvSpPr/>
          <p:nvPr/>
        </p:nvSpPr>
        <p:spPr>
          <a:xfrm flipH="1">
            <a:off x="5333760" y="1478160"/>
            <a:ext cx="76320" cy="601956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Line 6"/>
          <p:cNvSpPr/>
          <p:nvPr/>
        </p:nvSpPr>
        <p:spPr>
          <a:xfrm flipH="1">
            <a:off x="7467480" y="1478160"/>
            <a:ext cx="76320" cy="601956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Line 7"/>
          <p:cNvSpPr/>
          <p:nvPr/>
        </p:nvSpPr>
        <p:spPr>
          <a:xfrm>
            <a:off x="533160" y="6324480"/>
            <a:ext cx="8686800" cy="36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Line 8"/>
          <p:cNvSpPr/>
          <p:nvPr/>
        </p:nvSpPr>
        <p:spPr>
          <a:xfrm>
            <a:off x="457200" y="3809880"/>
            <a:ext cx="8686440" cy="36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Line 9"/>
          <p:cNvSpPr/>
          <p:nvPr/>
        </p:nvSpPr>
        <p:spPr>
          <a:xfrm>
            <a:off x="533160" y="4647960"/>
            <a:ext cx="8686800" cy="36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Line 10"/>
          <p:cNvSpPr/>
          <p:nvPr/>
        </p:nvSpPr>
        <p:spPr>
          <a:xfrm>
            <a:off x="533160" y="1828800"/>
            <a:ext cx="8686800" cy="36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Line 11"/>
          <p:cNvSpPr/>
          <p:nvPr/>
        </p:nvSpPr>
        <p:spPr>
          <a:xfrm>
            <a:off x="533160" y="2743200"/>
            <a:ext cx="8686800" cy="36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Line 12"/>
          <p:cNvSpPr/>
          <p:nvPr/>
        </p:nvSpPr>
        <p:spPr>
          <a:xfrm>
            <a:off x="533160" y="5410080"/>
            <a:ext cx="8686800" cy="36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1138680" y="274680"/>
            <a:ext cx="7720200" cy="1296000"/>
          </a:xfrm>
          <a:prstGeom prst="rect">
            <a:avLst/>
          </a:prstGeom>
          <a:noFill/>
          <a:ln w="5184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ts val="2429"/>
              </a:lnSpc>
            </a:pPr>
            <a:r>
              <a:rPr b="0" lang="en-US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Characterizing capabilities</a:t>
            </a:r>
            <a:r>
              <a:rPr b="1" lang="en-US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: Agent Types</a:t>
            </a:r>
            <a:endParaRPr b="0" lang="en-US" sz="2500" spc="-1" strike="noStrike">
              <a:latin typeface="Arial"/>
            </a:endParaRPr>
          </a:p>
        </p:txBody>
      </p:sp>
      <p:grpSp>
        <p:nvGrpSpPr>
          <p:cNvPr id="224" name="Group 2"/>
          <p:cNvGrpSpPr/>
          <p:nvPr/>
        </p:nvGrpSpPr>
        <p:grpSpPr>
          <a:xfrm>
            <a:off x="1676520" y="1295280"/>
            <a:ext cx="4569840" cy="2896920"/>
            <a:chOff x="1676520" y="1295280"/>
            <a:chExt cx="4569840" cy="2896920"/>
          </a:xfrm>
        </p:grpSpPr>
        <p:sp>
          <p:nvSpPr>
            <p:cNvPr id="225" name="CustomShape 3"/>
            <p:cNvSpPr/>
            <p:nvPr/>
          </p:nvSpPr>
          <p:spPr>
            <a:xfrm>
              <a:off x="1676520" y="1295280"/>
              <a:ext cx="4569840" cy="289692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" name="CustomShape 4"/>
            <p:cNvSpPr/>
            <p:nvPr/>
          </p:nvSpPr>
          <p:spPr>
            <a:xfrm>
              <a:off x="1895760" y="1395360"/>
              <a:ext cx="556560" cy="210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Agent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227" name="CustomShape 5"/>
            <p:cNvSpPr/>
            <p:nvPr/>
          </p:nvSpPr>
          <p:spPr>
            <a:xfrm>
              <a:off x="5734440" y="2148480"/>
              <a:ext cx="252000" cy="1185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ts val="254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Environment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228" name="CustomShape 6"/>
            <p:cNvSpPr/>
            <p:nvPr/>
          </p:nvSpPr>
          <p:spPr>
            <a:xfrm>
              <a:off x="4182480" y="1519200"/>
              <a:ext cx="538920" cy="165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</a:pPr>
              <a:r>
                <a:rPr b="1" lang="en-US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Sensors</a:t>
              </a:r>
              <a:endParaRPr b="0" lang="en-US" sz="1100" spc="-1" strike="noStrike">
                <a:latin typeface="Arial"/>
              </a:endParaRPr>
            </a:p>
          </p:txBody>
        </p:sp>
        <p:sp>
          <p:nvSpPr>
            <p:cNvPr id="229" name="CustomShape 7"/>
            <p:cNvSpPr/>
            <p:nvPr/>
          </p:nvSpPr>
          <p:spPr>
            <a:xfrm>
              <a:off x="4035240" y="1923840"/>
              <a:ext cx="901440" cy="302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What the world  is like now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230" name="CustomShape 8"/>
            <p:cNvSpPr/>
            <p:nvPr/>
          </p:nvSpPr>
          <p:spPr>
            <a:xfrm>
              <a:off x="4054320" y="3273840"/>
              <a:ext cx="871920" cy="302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What action I  should do now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231" name="CustomShape 9"/>
            <p:cNvSpPr/>
            <p:nvPr/>
          </p:nvSpPr>
          <p:spPr>
            <a:xfrm>
              <a:off x="2031120" y="3282120"/>
              <a:ext cx="1521720" cy="23544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" name="CustomShape 10"/>
            <p:cNvSpPr/>
            <p:nvPr/>
          </p:nvSpPr>
          <p:spPr>
            <a:xfrm>
              <a:off x="2105640" y="3315960"/>
              <a:ext cx="1334160" cy="165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</a:pPr>
              <a:r>
                <a:rPr b="0" lang="en-US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Condition−action rules</a:t>
              </a:r>
              <a:endParaRPr b="0" lang="en-US" sz="1100" spc="-1" strike="noStrike">
                <a:latin typeface="Arial"/>
              </a:endParaRPr>
            </a:p>
          </p:txBody>
        </p:sp>
        <p:sp>
          <p:nvSpPr>
            <p:cNvPr id="233" name="CustomShape 11"/>
            <p:cNvSpPr/>
            <p:nvPr/>
          </p:nvSpPr>
          <p:spPr>
            <a:xfrm>
              <a:off x="4483800" y="1673640"/>
              <a:ext cx="360" cy="218520"/>
            </a:xfrm>
            <a:custGeom>
              <a:avLst/>
              <a:gdLst/>
              <a:ahLst/>
              <a:rect l="l" t="t" r="r" b="b"/>
              <a:pathLst>
                <a:path w="0" h="353060">
                  <a:moveTo>
                    <a:pt x="0" y="0"/>
                  </a:moveTo>
                  <a:lnTo>
                    <a:pt x="0" y="352742"/>
                  </a:lnTo>
                </a:path>
              </a:pathLst>
            </a:custGeom>
            <a:noFill/>
            <a:ln w="30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" name="CustomShape 12"/>
            <p:cNvSpPr/>
            <p:nvPr/>
          </p:nvSpPr>
          <p:spPr>
            <a:xfrm>
              <a:off x="4448160" y="1779840"/>
              <a:ext cx="69120" cy="154800"/>
            </a:xfrm>
            <a:custGeom>
              <a:avLst/>
              <a:gdLst/>
              <a:ahLst/>
              <a:rect l="l" t="t" r="r" b="b"/>
              <a:pathLst>
                <a:path w="114300" h="251460">
                  <a:moveTo>
                    <a:pt x="0" y="0"/>
                  </a:moveTo>
                  <a:lnTo>
                    <a:pt x="57111" y="251294"/>
                  </a:lnTo>
                  <a:lnTo>
                    <a:pt x="1142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" name="CustomShape 13"/>
            <p:cNvSpPr/>
            <p:nvPr/>
          </p:nvSpPr>
          <p:spPr>
            <a:xfrm>
              <a:off x="4460040" y="1789200"/>
              <a:ext cx="45360" cy="102600"/>
            </a:xfrm>
            <a:custGeom>
              <a:avLst/>
              <a:gdLst/>
              <a:ahLst/>
              <a:rect l="l" t="t" r="r" b="b"/>
              <a:pathLst>
                <a:path w="76200" h="167639">
                  <a:moveTo>
                    <a:pt x="76098" y="0"/>
                  </a:moveTo>
                  <a:lnTo>
                    <a:pt x="38049" y="167411"/>
                  </a:lnTo>
                  <a:lnTo>
                    <a:pt x="0" y="0"/>
                  </a:lnTo>
                </a:path>
              </a:pathLst>
            </a:custGeom>
            <a:noFill/>
            <a:ln w="30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" name="CustomShape 14"/>
            <p:cNvSpPr/>
            <p:nvPr/>
          </p:nvSpPr>
          <p:spPr>
            <a:xfrm>
              <a:off x="4483800" y="3560040"/>
              <a:ext cx="360" cy="245880"/>
            </a:xfrm>
            <a:custGeom>
              <a:avLst/>
              <a:gdLst/>
              <a:ahLst/>
              <a:rect l="l" t="t" r="r" b="b"/>
              <a:pathLst>
                <a:path w="0" h="396875">
                  <a:moveTo>
                    <a:pt x="0" y="0"/>
                  </a:moveTo>
                  <a:lnTo>
                    <a:pt x="0" y="396836"/>
                  </a:lnTo>
                </a:path>
              </a:pathLst>
            </a:custGeom>
            <a:noFill/>
            <a:ln w="30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" name="CustomShape 15"/>
            <p:cNvSpPr/>
            <p:nvPr/>
          </p:nvSpPr>
          <p:spPr>
            <a:xfrm>
              <a:off x="4448160" y="3693600"/>
              <a:ext cx="69120" cy="154800"/>
            </a:xfrm>
            <a:custGeom>
              <a:avLst/>
              <a:gdLst/>
              <a:ahLst/>
              <a:rect l="l" t="t" r="r" b="b"/>
              <a:pathLst>
                <a:path w="114300" h="251460">
                  <a:moveTo>
                    <a:pt x="0" y="0"/>
                  </a:moveTo>
                  <a:lnTo>
                    <a:pt x="57111" y="251294"/>
                  </a:lnTo>
                  <a:lnTo>
                    <a:pt x="1142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" name="CustomShape 16"/>
            <p:cNvSpPr/>
            <p:nvPr/>
          </p:nvSpPr>
          <p:spPr>
            <a:xfrm>
              <a:off x="4460040" y="3703320"/>
              <a:ext cx="45360" cy="102600"/>
            </a:xfrm>
            <a:custGeom>
              <a:avLst/>
              <a:gdLst/>
              <a:ahLst/>
              <a:rect l="l" t="t" r="r" b="b"/>
              <a:pathLst>
                <a:path w="76200" h="167639">
                  <a:moveTo>
                    <a:pt x="76098" y="0"/>
                  </a:moveTo>
                  <a:lnTo>
                    <a:pt x="38049" y="167411"/>
                  </a:lnTo>
                  <a:lnTo>
                    <a:pt x="0" y="0"/>
                  </a:lnTo>
                </a:path>
              </a:pathLst>
            </a:custGeom>
            <a:noFill/>
            <a:ln w="30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" name="CustomShape 17"/>
            <p:cNvSpPr/>
            <p:nvPr/>
          </p:nvSpPr>
          <p:spPr>
            <a:xfrm>
              <a:off x="4483800" y="2219760"/>
              <a:ext cx="360" cy="1026360"/>
            </a:xfrm>
            <a:custGeom>
              <a:avLst/>
              <a:gdLst/>
              <a:ahLst/>
              <a:rect l="l" t="t" r="r" b="b"/>
              <a:pathLst>
                <a:path w="0" h="1646554">
                  <a:moveTo>
                    <a:pt x="0" y="0"/>
                  </a:moveTo>
                  <a:lnTo>
                    <a:pt x="0" y="1646135"/>
                  </a:lnTo>
                </a:path>
              </a:pathLst>
            </a:custGeom>
            <a:noFill/>
            <a:ln w="30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" name="CustomShape 18"/>
            <p:cNvSpPr/>
            <p:nvPr/>
          </p:nvSpPr>
          <p:spPr>
            <a:xfrm>
              <a:off x="4448160" y="3133800"/>
              <a:ext cx="69120" cy="154800"/>
            </a:xfrm>
            <a:custGeom>
              <a:avLst/>
              <a:gdLst/>
              <a:ahLst/>
              <a:rect l="l" t="t" r="r" b="b"/>
              <a:pathLst>
                <a:path w="114300" h="251460">
                  <a:moveTo>
                    <a:pt x="0" y="0"/>
                  </a:moveTo>
                  <a:lnTo>
                    <a:pt x="57111" y="251294"/>
                  </a:lnTo>
                  <a:lnTo>
                    <a:pt x="1142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" name="CustomShape 19"/>
            <p:cNvSpPr/>
            <p:nvPr/>
          </p:nvSpPr>
          <p:spPr>
            <a:xfrm>
              <a:off x="4460040" y="3143160"/>
              <a:ext cx="45360" cy="102600"/>
            </a:xfrm>
            <a:custGeom>
              <a:avLst/>
              <a:gdLst/>
              <a:ahLst/>
              <a:rect l="l" t="t" r="r" b="b"/>
              <a:pathLst>
                <a:path w="76200" h="167639">
                  <a:moveTo>
                    <a:pt x="76098" y="0"/>
                  </a:moveTo>
                  <a:lnTo>
                    <a:pt x="38049" y="167398"/>
                  </a:lnTo>
                  <a:lnTo>
                    <a:pt x="0" y="0"/>
                  </a:lnTo>
                </a:path>
              </a:pathLst>
            </a:custGeom>
            <a:noFill/>
            <a:ln w="30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2" name="CustomShape 20"/>
            <p:cNvSpPr/>
            <p:nvPr/>
          </p:nvSpPr>
          <p:spPr>
            <a:xfrm>
              <a:off x="4168440" y="3867480"/>
              <a:ext cx="634680" cy="165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</a:pPr>
              <a:r>
                <a:rPr b="1" lang="en-US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Actuators</a:t>
              </a:r>
              <a:endParaRPr b="0" lang="en-US" sz="1100" spc="-1" strike="noStrike">
                <a:latin typeface="Arial"/>
              </a:endParaRPr>
            </a:p>
          </p:txBody>
        </p:sp>
      </p:grpSp>
      <p:sp>
        <p:nvSpPr>
          <p:cNvPr id="243" name="CustomShape 21"/>
          <p:cNvSpPr/>
          <p:nvPr/>
        </p:nvSpPr>
        <p:spPr>
          <a:xfrm>
            <a:off x="8781120" y="7008480"/>
            <a:ext cx="157320" cy="450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59"/>
              </a:lnSpc>
            </a:pPr>
            <a:fld id="{2D666605-14F9-47EF-AAF0-8CE9C73D20AE}" type="slidenum">
              <a:rPr b="0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244" name="CustomShape 22"/>
          <p:cNvSpPr/>
          <p:nvPr/>
        </p:nvSpPr>
        <p:spPr>
          <a:xfrm>
            <a:off x="820800" y="4379040"/>
            <a:ext cx="7406640" cy="329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36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Reflex Agent: No state, no history. Just reacts.  Table lookup…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0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Adding functionality leads to new (more flexible) agent types:</a:t>
            </a:r>
            <a:endParaRPr b="0" lang="en-US" sz="2000" spc="-1" strike="noStrike">
              <a:latin typeface="Arial"/>
            </a:endParaRPr>
          </a:p>
          <a:p>
            <a:pPr lvl="1" marL="743040" indent="-2836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Reflex agents with state</a:t>
            </a:r>
            <a:endParaRPr b="0" lang="en-US" sz="1800" spc="-1" strike="noStrike">
              <a:latin typeface="Arial"/>
            </a:endParaRPr>
          </a:p>
          <a:p>
            <a:pPr lvl="1" marL="743040" indent="-2836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Goal-based agents</a:t>
            </a:r>
            <a:endParaRPr b="0" lang="en-US" sz="1800" spc="-1" strike="noStrike">
              <a:latin typeface="Arial"/>
            </a:endParaRPr>
          </a:p>
          <a:p>
            <a:pPr lvl="1" marL="743040" indent="-2836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Utility-based agents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8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ll can be turned into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learning agents</a:t>
            </a:r>
            <a:endParaRPr b="0" lang="en-US" sz="2000" spc="-1" strike="noStrike">
              <a:latin typeface="Arial"/>
            </a:endParaRPr>
          </a:p>
          <a:p>
            <a:pPr lvl="1" marL="743040" indent="-2836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Focus on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dynamically improving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the components agent contains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5" name="CustomShape 23"/>
          <p:cNvSpPr/>
          <p:nvPr/>
        </p:nvSpPr>
        <p:spPr>
          <a:xfrm>
            <a:off x="1426680" y="831240"/>
            <a:ext cx="612756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 bare basics:  The simple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Reflex Agent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we examined before…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6" name="CustomShape 24"/>
          <p:cNvSpPr/>
          <p:nvPr/>
        </p:nvSpPr>
        <p:spPr>
          <a:xfrm>
            <a:off x="1909800" y="1479960"/>
            <a:ext cx="1883520" cy="1594080"/>
          </a:xfrm>
          <a:prstGeom prst="cloud">
            <a:avLst/>
          </a:prstGeom>
          <a:solidFill>
            <a:srgbClr val="fdeada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6000" spc="-1" strike="noStrike">
                <a:solidFill>
                  <a:srgbClr val="000000"/>
                </a:solidFill>
                <a:latin typeface="Calibri"/>
                <a:ea typeface="DejaVu Sans"/>
              </a:rPr>
              <a:t>?</a:t>
            </a:r>
            <a:endParaRPr b="0" lang="en-US" sz="60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1100160" y="528480"/>
            <a:ext cx="7720200" cy="1296000"/>
          </a:xfrm>
          <a:prstGeom prst="rect">
            <a:avLst/>
          </a:prstGeom>
          <a:noFill/>
          <a:ln w="5184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912680">
              <a:lnSpc>
                <a:spcPts val="2429"/>
              </a:lnSpc>
            </a:pPr>
            <a:r>
              <a:rPr b="1" lang="en-US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Reflex agents with state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1371600" y="1314000"/>
            <a:ext cx="7318080" cy="46396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3"/>
          <p:cNvSpPr/>
          <p:nvPr/>
        </p:nvSpPr>
        <p:spPr>
          <a:xfrm>
            <a:off x="1722960" y="5278680"/>
            <a:ext cx="8924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Agent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50" name="CustomShape 4"/>
          <p:cNvSpPr/>
          <p:nvPr/>
        </p:nvSpPr>
        <p:spPr>
          <a:xfrm>
            <a:off x="7954200" y="2679840"/>
            <a:ext cx="319680" cy="189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254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Environment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51" name="CustomShape 5"/>
          <p:cNvSpPr/>
          <p:nvPr/>
        </p:nvSpPr>
        <p:spPr>
          <a:xfrm>
            <a:off x="5384520" y="1672200"/>
            <a:ext cx="86400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650" spc="-1" strike="noStrike">
                <a:solidFill>
                  <a:srgbClr val="000000"/>
                </a:solidFill>
                <a:latin typeface="Calibri"/>
                <a:ea typeface="DejaVu Sans"/>
              </a:rPr>
              <a:t>Sensors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252" name="CustomShape 6"/>
          <p:cNvSpPr/>
          <p:nvPr/>
        </p:nvSpPr>
        <p:spPr>
          <a:xfrm>
            <a:off x="5178960" y="4481640"/>
            <a:ext cx="1397520" cy="42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1681"/>
              </a:lnSpc>
            </a:pPr>
            <a:r>
              <a:rPr b="0" lang="en-US" sz="1650" spc="-1" strike="noStrike">
                <a:solidFill>
                  <a:srgbClr val="000000"/>
                </a:solidFill>
                <a:latin typeface="Calibri"/>
                <a:ea typeface="DejaVu Sans"/>
              </a:rPr>
              <a:t>What action I  should do now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253" name="CustomShape 7"/>
          <p:cNvSpPr/>
          <p:nvPr/>
        </p:nvSpPr>
        <p:spPr>
          <a:xfrm>
            <a:off x="3570840" y="4700160"/>
            <a:ext cx="1367640" cy="12960"/>
          </a:xfrm>
          <a:custGeom>
            <a:avLst/>
            <a:gdLst/>
            <a:ahLst/>
            <a:rect l="l" t="t" r="r" b="b"/>
            <a:pathLst>
              <a:path w="1369695" h="15239">
                <a:moveTo>
                  <a:pt x="0" y="0"/>
                </a:moveTo>
                <a:lnTo>
                  <a:pt x="1369682" y="15214"/>
                </a:lnTo>
              </a:path>
            </a:pathLst>
          </a:custGeom>
          <a:noFill/>
          <a:ln w="30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8"/>
          <p:cNvSpPr/>
          <p:nvPr/>
        </p:nvSpPr>
        <p:spPr>
          <a:xfrm>
            <a:off x="4803120" y="4663800"/>
            <a:ext cx="198360" cy="98280"/>
          </a:xfrm>
          <a:custGeom>
            <a:avLst/>
            <a:gdLst/>
            <a:ahLst/>
            <a:rect l="l" t="t" r="r" b="b"/>
            <a:pathLst>
              <a:path w="200660" h="100329">
                <a:moveTo>
                  <a:pt x="0" y="99860"/>
                </a:moveTo>
                <a:lnTo>
                  <a:pt x="200253" y="52146"/>
                </a:lnTo>
                <a:lnTo>
                  <a:pt x="1104" y="0"/>
                </a:lnTo>
                <a:lnTo>
                  <a:pt x="0" y="9986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9"/>
          <p:cNvSpPr/>
          <p:nvPr/>
        </p:nvSpPr>
        <p:spPr>
          <a:xfrm>
            <a:off x="4818600" y="4683600"/>
            <a:ext cx="120240" cy="58680"/>
          </a:xfrm>
          <a:custGeom>
            <a:avLst/>
            <a:gdLst/>
            <a:ahLst/>
            <a:rect l="l" t="t" r="r" b="b"/>
            <a:pathLst>
              <a:path w="122554" h="60960">
                <a:moveTo>
                  <a:pt x="673" y="0"/>
                </a:moveTo>
                <a:lnTo>
                  <a:pt x="122085" y="31788"/>
                </a:lnTo>
                <a:lnTo>
                  <a:pt x="0" y="60871"/>
                </a:lnTo>
              </a:path>
            </a:pathLst>
          </a:custGeom>
          <a:noFill/>
          <a:ln w="30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10"/>
          <p:cNvSpPr/>
          <p:nvPr/>
        </p:nvSpPr>
        <p:spPr>
          <a:xfrm>
            <a:off x="1940040" y="4494600"/>
            <a:ext cx="2437920" cy="37836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11"/>
          <p:cNvSpPr/>
          <p:nvPr/>
        </p:nvSpPr>
        <p:spPr>
          <a:xfrm>
            <a:off x="2059200" y="4549320"/>
            <a:ext cx="213732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650" spc="-1" strike="noStrike">
                <a:solidFill>
                  <a:srgbClr val="000000"/>
                </a:solidFill>
                <a:latin typeface="Calibri"/>
                <a:ea typeface="DejaVu Sans"/>
              </a:rPr>
              <a:t>Condition−action rules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258" name="CustomShape 12"/>
          <p:cNvSpPr/>
          <p:nvPr/>
        </p:nvSpPr>
        <p:spPr>
          <a:xfrm>
            <a:off x="5866920" y="1919520"/>
            <a:ext cx="360" cy="351000"/>
          </a:xfrm>
          <a:custGeom>
            <a:avLst/>
            <a:gdLst/>
            <a:ahLst/>
            <a:rect l="l" t="t" r="r" b="b"/>
            <a:pathLst>
              <a:path w="0" h="353060">
                <a:moveTo>
                  <a:pt x="0" y="0"/>
                </a:moveTo>
                <a:lnTo>
                  <a:pt x="0" y="352742"/>
                </a:lnTo>
              </a:path>
            </a:pathLst>
          </a:custGeom>
          <a:noFill/>
          <a:ln w="30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13"/>
          <p:cNvSpPr/>
          <p:nvPr/>
        </p:nvSpPr>
        <p:spPr>
          <a:xfrm>
            <a:off x="5816880" y="2135160"/>
            <a:ext cx="98280" cy="198000"/>
          </a:xfrm>
          <a:custGeom>
            <a:avLst/>
            <a:gdLst/>
            <a:ahLst/>
            <a:rect l="l" t="t" r="r" b="b"/>
            <a:pathLst>
              <a:path w="100329" h="200025">
                <a:moveTo>
                  <a:pt x="0" y="0"/>
                </a:moveTo>
                <a:lnTo>
                  <a:pt x="49936" y="199720"/>
                </a:lnTo>
                <a:lnTo>
                  <a:pt x="998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14"/>
          <p:cNvSpPr/>
          <p:nvPr/>
        </p:nvSpPr>
        <p:spPr>
          <a:xfrm>
            <a:off x="5836320" y="2150280"/>
            <a:ext cx="58680" cy="119880"/>
          </a:xfrm>
          <a:custGeom>
            <a:avLst/>
            <a:gdLst/>
            <a:ahLst/>
            <a:rect l="l" t="t" r="r" b="b"/>
            <a:pathLst>
              <a:path w="60960" h="121919">
                <a:moveTo>
                  <a:pt x="60871" y="0"/>
                </a:moveTo>
                <a:lnTo>
                  <a:pt x="30441" y="121754"/>
                </a:lnTo>
                <a:lnTo>
                  <a:pt x="0" y="0"/>
                </a:lnTo>
              </a:path>
            </a:pathLst>
          </a:custGeom>
          <a:noFill/>
          <a:ln w="30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15"/>
          <p:cNvSpPr/>
          <p:nvPr/>
        </p:nvSpPr>
        <p:spPr>
          <a:xfrm>
            <a:off x="5866920" y="4939920"/>
            <a:ext cx="360" cy="394560"/>
          </a:xfrm>
          <a:custGeom>
            <a:avLst/>
            <a:gdLst/>
            <a:ahLst/>
            <a:rect l="l" t="t" r="r" b="b"/>
            <a:pathLst>
              <a:path w="0" h="396875">
                <a:moveTo>
                  <a:pt x="0" y="0"/>
                </a:moveTo>
                <a:lnTo>
                  <a:pt x="0" y="396836"/>
                </a:lnTo>
              </a:path>
            </a:pathLst>
          </a:custGeom>
          <a:noFill/>
          <a:ln w="30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16"/>
          <p:cNvSpPr/>
          <p:nvPr/>
        </p:nvSpPr>
        <p:spPr>
          <a:xfrm>
            <a:off x="5816880" y="5199480"/>
            <a:ext cx="98280" cy="198000"/>
          </a:xfrm>
          <a:custGeom>
            <a:avLst/>
            <a:gdLst/>
            <a:ahLst/>
            <a:rect l="l" t="t" r="r" b="b"/>
            <a:pathLst>
              <a:path w="100329" h="200025">
                <a:moveTo>
                  <a:pt x="0" y="0"/>
                </a:moveTo>
                <a:lnTo>
                  <a:pt x="49923" y="199720"/>
                </a:lnTo>
                <a:lnTo>
                  <a:pt x="998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17"/>
          <p:cNvSpPr/>
          <p:nvPr/>
        </p:nvSpPr>
        <p:spPr>
          <a:xfrm>
            <a:off x="5836320" y="5214960"/>
            <a:ext cx="58680" cy="119880"/>
          </a:xfrm>
          <a:custGeom>
            <a:avLst/>
            <a:gdLst/>
            <a:ahLst/>
            <a:rect l="l" t="t" r="r" b="b"/>
            <a:pathLst>
              <a:path w="60960" h="121920">
                <a:moveTo>
                  <a:pt x="60883" y="0"/>
                </a:moveTo>
                <a:lnTo>
                  <a:pt x="30441" y="121754"/>
                </a:lnTo>
                <a:lnTo>
                  <a:pt x="0" y="0"/>
                </a:lnTo>
              </a:path>
            </a:pathLst>
          </a:custGeom>
          <a:noFill/>
          <a:ln w="30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18"/>
          <p:cNvSpPr/>
          <p:nvPr/>
        </p:nvSpPr>
        <p:spPr>
          <a:xfrm>
            <a:off x="5866920" y="2793960"/>
            <a:ext cx="360" cy="1644480"/>
          </a:xfrm>
          <a:custGeom>
            <a:avLst/>
            <a:gdLst/>
            <a:ahLst/>
            <a:rect l="l" t="t" r="r" b="b"/>
            <a:pathLst>
              <a:path w="0" h="1646554">
                <a:moveTo>
                  <a:pt x="0" y="0"/>
                </a:moveTo>
                <a:lnTo>
                  <a:pt x="0" y="1646135"/>
                </a:lnTo>
              </a:path>
            </a:pathLst>
          </a:custGeom>
          <a:noFill/>
          <a:ln w="30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19"/>
          <p:cNvSpPr/>
          <p:nvPr/>
        </p:nvSpPr>
        <p:spPr>
          <a:xfrm>
            <a:off x="5816880" y="4303080"/>
            <a:ext cx="98280" cy="198000"/>
          </a:xfrm>
          <a:custGeom>
            <a:avLst/>
            <a:gdLst/>
            <a:ahLst/>
            <a:rect l="l" t="t" r="r" b="b"/>
            <a:pathLst>
              <a:path w="100329" h="200025">
                <a:moveTo>
                  <a:pt x="0" y="0"/>
                </a:moveTo>
                <a:lnTo>
                  <a:pt x="49936" y="199707"/>
                </a:lnTo>
                <a:lnTo>
                  <a:pt x="998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20"/>
          <p:cNvSpPr/>
          <p:nvPr/>
        </p:nvSpPr>
        <p:spPr>
          <a:xfrm>
            <a:off x="5836320" y="4318200"/>
            <a:ext cx="58680" cy="119880"/>
          </a:xfrm>
          <a:custGeom>
            <a:avLst/>
            <a:gdLst/>
            <a:ahLst/>
            <a:rect l="l" t="t" r="r" b="b"/>
            <a:pathLst>
              <a:path w="60960" h="121920">
                <a:moveTo>
                  <a:pt x="60871" y="0"/>
                </a:moveTo>
                <a:lnTo>
                  <a:pt x="30441" y="121742"/>
                </a:lnTo>
                <a:lnTo>
                  <a:pt x="0" y="0"/>
                </a:lnTo>
              </a:path>
            </a:pathLst>
          </a:custGeom>
          <a:noFill/>
          <a:ln w="30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21"/>
          <p:cNvSpPr/>
          <p:nvPr/>
        </p:nvSpPr>
        <p:spPr>
          <a:xfrm>
            <a:off x="5361480" y="5446440"/>
            <a:ext cx="101772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650" spc="-1" strike="noStrike">
                <a:solidFill>
                  <a:srgbClr val="000000"/>
                </a:solidFill>
                <a:latin typeface="Calibri"/>
                <a:ea typeface="DejaVu Sans"/>
              </a:rPr>
              <a:t>Actuators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268" name="CustomShape 22"/>
          <p:cNvSpPr/>
          <p:nvPr/>
        </p:nvSpPr>
        <p:spPr>
          <a:xfrm>
            <a:off x="4984200" y="2271600"/>
            <a:ext cx="1797480" cy="502560"/>
          </a:xfrm>
          <a:custGeom>
            <a:avLst/>
            <a:gdLst/>
            <a:ahLst/>
            <a:rect l="l" t="t" r="r" b="b"/>
            <a:pathLst>
              <a:path w="1799590" h="504825">
                <a:moveTo>
                  <a:pt x="1799488" y="504797"/>
                </a:moveTo>
                <a:lnTo>
                  <a:pt x="1799488" y="0"/>
                </a:lnTo>
                <a:lnTo>
                  <a:pt x="0" y="0"/>
                </a:lnTo>
                <a:lnTo>
                  <a:pt x="0" y="504797"/>
                </a:lnTo>
                <a:lnTo>
                  <a:pt x="1799488" y="50479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23"/>
          <p:cNvSpPr/>
          <p:nvPr/>
        </p:nvSpPr>
        <p:spPr>
          <a:xfrm>
            <a:off x="4984200" y="2271600"/>
            <a:ext cx="1797480" cy="502560"/>
          </a:xfrm>
          <a:custGeom>
            <a:avLst/>
            <a:gdLst/>
            <a:ahLst/>
            <a:rect l="l" t="t" r="r" b="b"/>
            <a:pathLst>
              <a:path w="1799590" h="504825">
                <a:moveTo>
                  <a:pt x="1799488" y="504797"/>
                </a:moveTo>
                <a:lnTo>
                  <a:pt x="1799488" y="0"/>
                </a:lnTo>
                <a:lnTo>
                  <a:pt x="0" y="0"/>
                </a:lnTo>
                <a:lnTo>
                  <a:pt x="0" y="504797"/>
                </a:lnTo>
                <a:lnTo>
                  <a:pt x="1799488" y="504797"/>
                </a:lnTo>
                <a:close/>
              </a:path>
            </a:pathLst>
          </a:custGeom>
          <a:noFill/>
          <a:ln w="151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CustomShape 24"/>
          <p:cNvSpPr/>
          <p:nvPr/>
        </p:nvSpPr>
        <p:spPr>
          <a:xfrm>
            <a:off x="5148360" y="2320560"/>
            <a:ext cx="1444320" cy="42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1681"/>
              </a:lnSpc>
            </a:pPr>
            <a:r>
              <a:rPr b="0" lang="en-US" sz="1650" spc="-1" strike="noStrike">
                <a:solidFill>
                  <a:srgbClr val="000000"/>
                </a:solidFill>
                <a:latin typeface="Calibri"/>
                <a:ea typeface="DejaVu Sans"/>
              </a:rPr>
              <a:t>What the world  is like now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271" name="CustomShape 25"/>
          <p:cNvSpPr/>
          <p:nvPr/>
        </p:nvSpPr>
        <p:spPr>
          <a:xfrm>
            <a:off x="8781120" y="7008480"/>
            <a:ext cx="157320" cy="450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59"/>
              </a:lnSpc>
            </a:pPr>
            <a:fld id="{59DE64BD-5BF5-4886-85C0-9FFBB77A8EEF}" type="slidenum">
              <a:rPr b="0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272" name="CustomShape 26"/>
          <p:cNvSpPr/>
          <p:nvPr/>
        </p:nvSpPr>
        <p:spPr>
          <a:xfrm>
            <a:off x="2903760" y="1916280"/>
            <a:ext cx="52092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650" spc="-1" strike="noStrike">
                <a:solidFill>
                  <a:srgbClr val="000000"/>
                </a:solidFill>
                <a:latin typeface="Calibri"/>
                <a:ea typeface="DejaVu Sans"/>
              </a:rPr>
              <a:t>State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273" name="CustomShape 27"/>
          <p:cNvSpPr/>
          <p:nvPr/>
        </p:nvSpPr>
        <p:spPr>
          <a:xfrm>
            <a:off x="1959480" y="2341440"/>
            <a:ext cx="2410920" cy="363600"/>
          </a:xfrm>
          <a:custGeom>
            <a:avLst/>
            <a:gdLst/>
            <a:ahLst/>
            <a:rect l="l" t="t" r="r" b="b"/>
            <a:pathLst>
              <a:path w="2413000" h="365760">
                <a:moveTo>
                  <a:pt x="2400300" y="126425"/>
                </a:moveTo>
                <a:lnTo>
                  <a:pt x="2400300" y="238803"/>
                </a:lnTo>
                <a:lnTo>
                  <a:pt x="2413000" y="234121"/>
                </a:lnTo>
                <a:lnTo>
                  <a:pt x="2413000" y="131107"/>
                </a:lnTo>
                <a:lnTo>
                  <a:pt x="2400300" y="126425"/>
                </a:lnTo>
                <a:close/>
                <a:moveTo>
                  <a:pt x="2387600" y="100854"/>
                </a:moveTo>
                <a:lnTo>
                  <a:pt x="2387600" y="264375"/>
                </a:lnTo>
                <a:lnTo>
                  <a:pt x="2400300" y="260227"/>
                </a:lnTo>
                <a:lnTo>
                  <a:pt x="2400300" y="105001"/>
                </a:lnTo>
                <a:lnTo>
                  <a:pt x="2387600" y="100854"/>
                </a:lnTo>
                <a:close/>
                <a:moveTo>
                  <a:pt x="2374900" y="84563"/>
                </a:moveTo>
                <a:lnTo>
                  <a:pt x="2374900" y="280666"/>
                </a:lnTo>
                <a:lnTo>
                  <a:pt x="2387600" y="276648"/>
                </a:lnTo>
                <a:lnTo>
                  <a:pt x="2387600" y="88580"/>
                </a:lnTo>
                <a:lnTo>
                  <a:pt x="2374900" y="84563"/>
                </a:lnTo>
                <a:close/>
                <a:moveTo>
                  <a:pt x="2362200" y="68991"/>
                </a:moveTo>
                <a:lnTo>
                  <a:pt x="2362200" y="296237"/>
                </a:lnTo>
                <a:lnTo>
                  <a:pt x="2374900" y="292429"/>
                </a:lnTo>
                <a:lnTo>
                  <a:pt x="2374900" y="72799"/>
                </a:lnTo>
                <a:lnTo>
                  <a:pt x="2362200" y="68991"/>
                </a:lnTo>
                <a:close/>
                <a:moveTo>
                  <a:pt x="2349500" y="57977"/>
                </a:moveTo>
                <a:lnTo>
                  <a:pt x="2349500" y="307252"/>
                </a:lnTo>
                <a:lnTo>
                  <a:pt x="2362200" y="303653"/>
                </a:lnTo>
                <a:lnTo>
                  <a:pt x="2362200" y="61575"/>
                </a:lnTo>
                <a:lnTo>
                  <a:pt x="2349500" y="57977"/>
                </a:lnTo>
                <a:close/>
                <a:moveTo>
                  <a:pt x="2336800" y="44432"/>
                </a:moveTo>
                <a:lnTo>
                  <a:pt x="2336800" y="320796"/>
                </a:lnTo>
                <a:lnTo>
                  <a:pt x="2349500" y="317547"/>
                </a:lnTo>
                <a:lnTo>
                  <a:pt x="2349500" y="47681"/>
                </a:lnTo>
                <a:lnTo>
                  <a:pt x="2336800" y="44432"/>
                </a:lnTo>
                <a:close/>
                <a:moveTo>
                  <a:pt x="2324100" y="35304"/>
                </a:moveTo>
                <a:lnTo>
                  <a:pt x="2324100" y="329924"/>
                </a:lnTo>
                <a:lnTo>
                  <a:pt x="2336800" y="326989"/>
                </a:lnTo>
                <a:lnTo>
                  <a:pt x="2336800" y="38239"/>
                </a:lnTo>
                <a:lnTo>
                  <a:pt x="2324100" y="35304"/>
                </a:lnTo>
                <a:close/>
                <a:moveTo>
                  <a:pt x="2311400" y="27210"/>
                </a:moveTo>
                <a:lnTo>
                  <a:pt x="2311400" y="338019"/>
                </a:lnTo>
                <a:lnTo>
                  <a:pt x="2324100" y="335443"/>
                </a:lnTo>
                <a:lnTo>
                  <a:pt x="2324100" y="29785"/>
                </a:lnTo>
                <a:lnTo>
                  <a:pt x="2311400" y="27210"/>
                </a:lnTo>
                <a:close/>
                <a:moveTo>
                  <a:pt x="2298700" y="20283"/>
                </a:moveTo>
                <a:lnTo>
                  <a:pt x="2298700" y="344946"/>
                </a:lnTo>
                <a:lnTo>
                  <a:pt x="2311400" y="342775"/>
                </a:lnTo>
                <a:lnTo>
                  <a:pt x="2311400" y="22454"/>
                </a:lnTo>
                <a:lnTo>
                  <a:pt x="2298700" y="20283"/>
                </a:lnTo>
                <a:close/>
                <a:moveTo>
                  <a:pt x="2286000" y="15075"/>
                </a:moveTo>
                <a:lnTo>
                  <a:pt x="2286000" y="350153"/>
                </a:lnTo>
                <a:lnTo>
                  <a:pt x="2298700" y="349558"/>
                </a:lnTo>
                <a:lnTo>
                  <a:pt x="2298700" y="15670"/>
                </a:lnTo>
                <a:lnTo>
                  <a:pt x="2286000" y="15075"/>
                </a:lnTo>
                <a:close/>
                <a:moveTo>
                  <a:pt x="2273300" y="11323"/>
                </a:moveTo>
                <a:lnTo>
                  <a:pt x="2273300" y="353905"/>
                </a:lnTo>
                <a:lnTo>
                  <a:pt x="2286000" y="353413"/>
                </a:lnTo>
                <a:lnTo>
                  <a:pt x="2286000" y="11816"/>
                </a:lnTo>
                <a:lnTo>
                  <a:pt x="2273300" y="11323"/>
                </a:lnTo>
                <a:close/>
                <a:moveTo>
                  <a:pt x="2260600" y="8251"/>
                </a:moveTo>
                <a:lnTo>
                  <a:pt x="2260600" y="356977"/>
                </a:lnTo>
                <a:lnTo>
                  <a:pt x="2273300" y="356577"/>
                </a:lnTo>
                <a:lnTo>
                  <a:pt x="2273300" y="8651"/>
                </a:lnTo>
                <a:lnTo>
                  <a:pt x="2260600" y="8251"/>
                </a:lnTo>
                <a:close/>
                <a:moveTo>
                  <a:pt x="2247900" y="6436"/>
                </a:moveTo>
                <a:lnTo>
                  <a:pt x="2247900" y="358792"/>
                </a:lnTo>
                <a:lnTo>
                  <a:pt x="2260600" y="358453"/>
                </a:lnTo>
                <a:lnTo>
                  <a:pt x="2260600" y="6775"/>
                </a:lnTo>
                <a:lnTo>
                  <a:pt x="2247900" y="6436"/>
                </a:lnTo>
                <a:close/>
                <a:moveTo>
                  <a:pt x="2235200" y="4908"/>
                </a:moveTo>
                <a:lnTo>
                  <a:pt x="2235200" y="360320"/>
                </a:lnTo>
                <a:lnTo>
                  <a:pt x="2247900" y="360037"/>
                </a:lnTo>
                <a:lnTo>
                  <a:pt x="2247900" y="5192"/>
                </a:lnTo>
                <a:lnTo>
                  <a:pt x="2235200" y="4908"/>
                </a:lnTo>
                <a:close/>
                <a:moveTo>
                  <a:pt x="2222500" y="3876"/>
                </a:moveTo>
                <a:lnTo>
                  <a:pt x="2222500" y="361352"/>
                </a:lnTo>
                <a:lnTo>
                  <a:pt x="2235200" y="361109"/>
                </a:lnTo>
                <a:lnTo>
                  <a:pt x="2235200" y="4119"/>
                </a:lnTo>
                <a:lnTo>
                  <a:pt x="2222500" y="3876"/>
                </a:lnTo>
                <a:close/>
                <a:moveTo>
                  <a:pt x="2209800" y="3000"/>
                </a:moveTo>
                <a:lnTo>
                  <a:pt x="2209800" y="362229"/>
                </a:lnTo>
                <a:lnTo>
                  <a:pt x="2222500" y="362024"/>
                </a:lnTo>
                <a:lnTo>
                  <a:pt x="2222500" y="3205"/>
                </a:lnTo>
                <a:lnTo>
                  <a:pt x="2209800" y="3000"/>
                </a:lnTo>
                <a:close/>
                <a:moveTo>
                  <a:pt x="2197100" y="2437"/>
                </a:moveTo>
                <a:lnTo>
                  <a:pt x="2197100" y="362792"/>
                </a:lnTo>
                <a:lnTo>
                  <a:pt x="2209800" y="362613"/>
                </a:lnTo>
                <a:lnTo>
                  <a:pt x="2209800" y="2616"/>
                </a:lnTo>
                <a:lnTo>
                  <a:pt x="2197100" y="2437"/>
                </a:lnTo>
                <a:close/>
                <a:moveTo>
                  <a:pt x="2184400" y="1948"/>
                </a:moveTo>
                <a:lnTo>
                  <a:pt x="2184400" y="363280"/>
                </a:lnTo>
                <a:lnTo>
                  <a:pt x="2197100" y="363125"/>
                </a:lnTo>
                <a:lnTo>
                  <a:pt x="2197100" y="2103"/>
                </a:lnTo>
                <a:lnTo>
                  <a:pt x="2184400" y="1948"/>
                </a:lnTo>
                <a:close/>
                <a:moveTo>
                  <a:pt x="2171700" y="1530"/>
                </a:moveTo>
                <a:lnTo>
                  <a:pt x="2171700" y="363698"/>
                </a:lnTo>
                <a:lnTo>
                  <a:pt x="2184400" y="363566"/>
                </a:lnTo>
                <a:lnTo>
                  <a:pt x="2184400" y="1662"/>
                </a:lnTo>
                <a:lnTo>
                  <a:pt x="2171700" y="1530"/>
                </a:lnTo>
                <a:close/>
                <a:moveTo>
                  <a:pt x="2159000" y="1287"/>
                </a:moveTo>
                <a:lnTo>
                  <a:pt x="2159000" y="363941"/>
                </a:lnTo>
                <a:lnTo>
                  <a:pt x="2171700" y="363823"/>
                </a:lnTo>
                <a:lnTo>
                  <a:pt x="2171700" y="1405"/>
                </a:lnTo>
                <a:lnTo>
                  <a:pt x="2159000" y="1287"/>
                </a:lnTo>
                <a:close/>
                <a:moveTo>
                  <a:pt x="2146300" y="973"/>
                </a:moveTo>
                <a:lnTo>
                  <a:pt x="2146300" y="364256"/>
                </a:lnTo>
                <a:lnTo>
                  <a:pt x="2159000" y="364157"/>
                </a:lnTo>
                <a:lnTo>
                  <a:pt x="2159000" y="1071"/>
                </a:lnTo>
                <a:lnTo>
                  <a:pt x="2146300" y="973"/>
                </a:lnTo>
                <a:close/>
                <a:moveTo>
                  <a:pt x="2133600" y="794"/>
                </a:moveTo>
                <a:lnTo>
                  <a:pt x="2133600" y="364434"/>
                </a:lnTo>
                <a:lnTo>
                  <a:pt x="2146300" y="364348"/>
                </a:lnTo>
                <a:lnTo>
                  <a:pt x="2146300" y="880"/>
                </a:lnTo>
                <a:lnTo>
                  <a:pt x="2133600" y="794"/>
                </a:lnTo>
                <a:close/>
                <a:moveTo>
                  <a:pt x="2120900" y="639"/>
                </a:moveTo>
                <a:lnTo>
                  <a:pt x="2120900" y="364590"/>
                </a:lnTo>
                <a:lnTo>
                  <a:pt x="2133600" y="364515"/>
                </a:lnTo>
                <a:lnTo>
                  <a:pt x="2133600" y="714"/>
                </a:lnTo>
                <a:lnTo>
                  <a:pt x="2120900" y="639"/>
                </a:lnTo>
                <a:close/>
                <a:moveTo>
                  <a:pt x="2108200" y="505"/>
                </a:moveTo>
                <a:lnTo>
                  <a:pt x="2108200" y="364724"/>
                </a:lnTo>
                <a:lnTo>
                  <a:pt x="2120900" y="364659"/>
                </a:lnTo>
                <a:lnTo>
                  <a:pt x="2120900" y="569"/>
                </a:lnTo>
                <a:lnTo>
                  <a:pt x="2108200" y="505"/>
                </a:lnTo>
                <a:close/>
                <a:moveTo>
                  <a:pt x="2082800" y="340"/>
                </a:moveTo>
                <a:lnTo>
                  <a:pt x="2082800" y="364888"/>
                </a:lnTo>
                <a:lnTo>
                  <a:pt x="2095500" y="364838"/>
                </a:lnTo>
                <a:lnTo>
                  <a:pt x="2108200" y="364783"/>
                </a:lnTo>
                <a:lnTo>
                  <a:pt x="2108200" y="445"/>
                </a:lnTo>
                <a:lnTo>
                  <a:pt x="2095500" y="390"/>
                </a:lnTo>
                <a:lnTo>
                  <a:pt x="2082800" y="340"/>
                </a:lnTo>
                <a:close/>
                <a:moveTo>
                  <a:pt x="2070100" y="253"/>
                </a:moveTo>
                <a:lnTo>
                  <a:pt x="2070100" y="364976"/>
                </a:lnTo>
                <a:lnTo>
                  <a:pt x="2082800" y="364934"/>
                </a:lnTo>
                <a:lnTo>
                  <a:pt x="2082800" y="294"/>
                </a:lnTo>
                <a:lnTo>
                  <a:pt x="2070100" y="253"/>
                </a:lnTo>
                <a:close/>
                <a:moveTo>
                  <a:pt x="2044700" y="151"/>
                </a:moveTo>
                <a:lnTo>
                  <a:pt x="2044700" y="365078"/>
                </a:lnTo>
                <a:lnTo>
                  <a:pt x="2057400" y="365047"/>
                </a:lnTo>
                <a:lnTo>
                  <a:pt x="2070100" y="365014"/>
                </a:lnTo>
                <a:lnTo>
                  <a:pt x="2070100" y="215"/>
                </a:lnTo>
                <a:lnTo>
                  <a:pt x="2057400" y="181"/>
                </a:lnTo>
                <a:lnTo>
                  <a:pt x="2044700" y="151"/>
                </a:lnTo>
                <a:close/>
                <a:moveTo>
                  <a:pt x="2019300" y="79"/>
                </a:moveTo>
                <a:lnTo>
                  <a:pt x="2019300" y="365149"/>
                </a:lnTo>
                <a:lnTo>
                  <a:pt x="2032000" y="365129"/>
                </a:lnTo>
                <a:lnTo>
                  <a:pt x="2044700" y="365105"/>
                </a:lnTo>
                <a:lnTo>
                  <a:pt x="2044700" y="124"/>
                </a:lnTo>
                <a:lnTo>
                  <a:pt x="2032000" y="100"/>
                </a:lnTo>
                <a:lnTo>
                  <a:pt x="2019300" y="79"/>
                </a:lnTo>
                <a:close/>
                <a:moveTo>
                  <a:pt x="393700" y="61"/>
                </a:moveTo>
                <a:lnTo>
                  <a:pt x="393700" y="365168"/>
                </a:lnTo>
                <a:lnTo>
                  <a:pt x="419100" y="365196"/>
                </a:lnTo>
                <a:lnTo>
                  <a:pt x="431800" y="365216"/>
                </a:lnTo>
                <a:lnTo>
                  <a:pt x="1955800" y="365229"/>
                </a:lnTo>
                <a:lnTo>
                  <a:pt x="1981200" y="365216"/>
                </a:lnTo>
                <a:lnTo>
                  <a:pt x="1993900" y="365196"/>
                </a:lnTo>
                <a:lnTo>
                  <a:pt x="2019300" y="365168"/>
                </a:lnTo>
                <a:lnTo>
                  <a:pt x="2019300" y="61"/>
                </a:lnTo>
                <a:lnTo>
                  <a:pt x="1993900" y="32"/>
                </a:lnTo>
                <a:lnTo>
                  <a:pt x="1981200" y="12"/>
                </a:lnTo>
                <a:lnTo>
                  <a:pt x="457200" y="0"/>
                </a:lnTo>
                <a:lnTo>
                  <a:pt x="431800" y="12"/>
                </a:lnTo>
                <a:lnTo>
                  <a:pt x="419100" y="32"/>
                </a:lnTo>
                <a:lnTo>
                  <a:pt x="393700" y="61"/>
                </a:lnTo>
                <a:close/>
                <a:moveTo>
                  <a:pt x="368300" y="124"/>
                </a:moveTo>
                <a:lnTo>
                  <a:pt x="368300" y="365105"/>
                </a:lnTo>
                <a:lnTo>
                  <a:pt x="381000" y="365129"/>
                </a:lnTo>
                <a:lnTo>
                  <a:pt x="393700" y="365149"/>
                </a:lnTo>
                <a:lnTo>
                  <a:pt x="393700" y="79"/>
                </a:lnTo>
                <a:lnTo>
                  <a:pt x="381000" y="100"/>
                </a:lnTo>
                <a:lnTo>
                  <a:pt x="368300" y="124"/>
                </a:lnTo>
                <a:close/>
                <a:moveTo>
                  <a:pt x="342900" y="215"/>
                </a:moveTo>
                <a:lnTo>
                  <a:pt x="342900" y="365014"/>
                </a:lnTo>
                <a:lnTo>
                  <a:pt x="355600" y="365047"/>
                </a:lnTo>
                <a:lnTo>
                  <a:pt x="368300" y="365078"/>
                </a:lnTo>
                <a:lnTo>
                  <a:pt x="368300" y="151"/>
                </a:lnTo>
                <a:lnTo>
                  <a:pt x="355600" y="181"/>
                </a:lnTo>
                <a:lnTo>
                  <a:pt x="342900" y="215"/>
                </a:lnTo>
                <a:close/>
                <a:moveTo>
                  <a:pt x="330200" y="294"/>
                </a:moveTo>
                <a:lnTo>
                  <a:pt x="330200" y="364934"/>
                </a:lnTo>
                <a:lnTo>
                  <a:pt x="342900" y="364976"/>
                </a:lnTo>
                <a:lnTo>
                  <a:pt x="342900" y="253"/>
                </a:lnTo>
                <a:lnTo>
                  <a:pt x="330200" y="294"/>
                </a:lnTo>
                <a:close/>
                <a:moveTo>
                  <a:pt x="304800" y="445"/>
                </a:moveTo>
                <a:lnTo>
                  <a:pt x="304800" y="364783"/>
                </a:lnTo>
                <a:lnTo>
                  <a:pt x="317500" y="364838"/>
                </a:lnTo>
                <a:lnTo>
                  <a:pt x="330200" y="364888"/>
                </a:lnTo>
                <a:lnTo>
                  <a:pt x="330200" y="340"/>
                </a:lnTo>
                <a:lnTo>
                  <a:pt x="317500" y="390"/>
                </a:lnTo>
                <a:lnTo>
                  <a:pt x="304800" y="445"/>
                </a:lnTo>
                <a:close/>
                <a:moveTo>
                  <a:pt x="292100" y="569"/>
                </a:moveTo>
                <a:lnTo>
                  <a:pt x="292100" y="364659"/>
                </a:lnTo>
                <a:lnTo>
                  <a:pt x="304800" y="364724"/>
                </a:lnTo>
                <a:lnTo>
                  <a:pt x="304800" y="505"/>
                </a:lnTo>
                <a:lnTo>
                  <a:pt x="292100" y="569"/>
                </a:lnTo>
                <a:close/>
                <a:moveTo>
                  <a:pt x="279400" y="714"/>
                </a:moveTo>
                <a:lnTo>
                  <a:pt x="279400" y="364515"/>
                </a:lnTo>
                <a:lnTo>
                  <a:pt x="292100" y="364590"/>
                </a:lnTo>
                <a:lnTo>
                  <a:pt x="292100" y="639"/>
                </a:lnTo>
                <a:lnTo>
                  <a:pt x="279400" y="714"/>
                </a:lnTo>
                <a:close/>
                <a:moveTo>
                  <a:pt x="266700" y="880"/>
                </a:moveTo>
                <a:lnTo>
                  <a:pt x="266700" y="364348"/>
                </a:lnTo>
                <a:lnTo>
                  <a:pt x="279400" y="364434"/>
                </a:lnTo>
                <a:lnTo>
                  <a:pt x="279400" y="794"/>
                </a:lnTo>
                <a:lnTo>
                  <a:pt x="266700" y="880"/>
                </a:lnTo>
                <a:close/>
                <a:moveTo>
                  <a:pt x="254000" y="1176"/>
                </a:moveTo>
                <a:lnTo>
                  <a:pt x="254000" y="364053"/>
                </a:lnTo>
                <a:lnTo>
                  <a:pt x="266700" y="364157"/>
                </a:lnTo>
                <a:lnTo>
                  <a:pt x="266700" y="1071"/>
                </a:lnTo>
                <a:lnTo>
                  <a:pt x="254000" y="1176"/>
                </a:lnTo>
                <a:close/>
                <a:moveTo>
                  <a:pt x="241300" y="1405"/>
                </a:moveTo>
                <a:lnTo>
                  <a:pt x="241300" y="363823"/>
                </a:lnTo>
                <a:lnTo>
                  <a:pt x="254000" y="363941"/>
                </a:lnTo>
                <a:lnTo>
                  <a:pt x="254000" y="1287"/>
                </a:lnTo>
                <a:lnTo>
                  <a:pt x="241300" y="1405"/>
                </a:lnTo>
                <a:close/>
                <a:moveTo>
                  <a:pt x="228600" y="1662"/>
                </a:moveTo>
                <a:lnTo>
                  <a:pt x="228600" y="363566"/>
                </a:lnTo>
                <a:lnTo>
                  <a:pt x="241300" y="363698"/>
                </a:lnTo>
                <a:lnTo>
                  <a:pt x="241300" y="1530"/>
                </a:lnTo>
                <a:lnTo>
                  <a:pt x="228600" y="1662"/>
                </a:lnTo>
                <a:close/>
                <a:moveTo>
                  <a:pt x="215900" y="2103"/>
                </a:moveTo>
                <a:lnTo>
                  <a:pt x="215900" y="363125"/>
                </a:lnTo>
                <a:lnTo>
                  <a:pt x="228600" y="363280"/>
                </a:lnTo>
                <a:lnTo>
                  <a:pt x="228600" y="1948"/>
                </a:lnTo>
                <a:lnTo>
                  <a:pt x="215900" y="2103"/>
                </a:lnTo>
                <a:close/>
                <a:moveTo>
                  <a:pt x="203200" y="2616"/>
                </a:moveTo>
                <a:lnTo>
                  <a:pt x="203200" y="362613"/>
                </a:lnTo>
                <a:lnTo>
                  <a:pt x="215900" y="362792"/>
                </a:lnTo>
                <a:lnTo>
                  <a:pt x="215900" y="2437"/>
                </a:lnTo>
                <a:lnTo>
                  <a:pt x="203200" y="2616"/>
                </a:lnTo>
                <a:close/>
                <a:moveTo>
                  <a:pt x="190500" y="3205"/>
                </a:moveTo>
                <a:lnTo>
                  <a:pt x="190500" y="362024"/>
                </a:lnTo>
                <a:lnTo>
                  <a:pt x="203200" y="362229"/>
                </a:lnTo>
                <a:lnTo>
                  <a:pt x="203200" y="3000"/>
                </a:lnTo>
                <a:lnTo>
                  <a:pt x="190500" y="3205"/>
                </a:lnTo>
                <a:close/>
                <a:moveTo>
                  <a:pt x="177800" y="4119"/>
                </a:moveTo>
                <a:lnTo>
                  <a:pt x="177800" y="361109"/>
                </a:lnTo>
                <a:lnTo>
                  <a:pt x="190500" y="361352"/>
                </a:lnTo>
                <a:lnTo>
                  <a:pt x="190500" y="3876"/>
                </a:lnTo>
                <a:lnTo>
                  <a:pt x="177800" y="4119"/>
                </a:lnTo>
                <a:close/>
                <a:moveTo>
                  <a:pt x="165100" y="5192"/>
                </a:moveTo>
                <a:lnTo>
                  <a:pt x="165100" y="360037"/>
                </a:lnTo>
                <a:lnTo>
                  <a:pt x="177800" y="360320"/>
                </a:lnTo>
                <a:lnTo>
                  <a:pt x="177800" y="4908"/>
                </a:lnTo>
                <a:lnTo>
                  <a:pt x="165100" y="5192"/>
                </a:lnTo>
                <a:close/>
                <a:moveTo>
                  <a:pt x="152400" y="6775"/>
                </a:moveTo>
                <a:lnTo>
                  <a:pt x="152400" y="358453"/>
                </a:lnTo>
                <a:lnTo>
                  <a:pt x="165100" y="358792"/>
                </a:lnTo>
                <a:lnTo>
                  <a:pt x="165100" y="6436"/>
                </a:lnTo>
                <a:lnTo>
                  <a:pt x="152400" y="6775"/>
                </a:lnTo>
                <a:close/>
                <a:moveTo>
                  <a:pt x="139700" y="8651"/>
                </a:moveTo>
                <a:lnTo>
                  <a:pt x="139700" y="356577"/>
                </a:lnTo>
                <a:lnTo>
                  <a:pt x="152400" y="356977"/>
                </a:lnTo>
                <a:lnTo>
                  <a:pt x="152400" y="8251"/>
                </a:lnTo>
                <a:lnTo>
                  <a:pt x="139700" y="8651"/>
                </a:lnTo>
                <a:close/>
                <a:moveTo>
                  <a:pt x="127000" y="11816"/>
                </a:moveTo>
                <a:lnTo>
                  <a:pt x="127000" y="353413"/>
                </a:lnTo>
                <a:lnTo>
                  <a:pt x="139700" y="353905"/>
                </a:lnTo>
                <a:lnTo>
                  <a:pt x="139700" y="11323"/>
                </a:lnTo>
                <a:lnTo>
                  <a:pt x="127000" y="11816"/>
                </a:lnTo>
                <a:close/>
                <a:moveTo>
                  <a:pt x="114300" y="16281"/>
                </a:moveTo>
                <a:lnTo>
                  <a:pt x="114300" y="348947"/>
                </a:lnTo>
                <a:lnTo>
                  <a:pt x="127000" y="349558"/>
                </a:lnTo>
                <a:lnTo>
                  <a:pt x="127000" y="15670"/>
                </a:lnTo>
                <a:lnTo>
                  <a:pt x="114300" y="16281"/>
                </a:lnTo>
                <a:close/>
                <a:moveTo>
                  <a:pt x="101600" y="22454"/>
                </a:moveTo>
                <a:lnTo>
                  <a:pt x="101600" y="342775"/>
                </a:lnTo>
                <a:lnTo>
                  <a:pt x="114300" y="344946"/>
                </a:lnTo>
                <a:lnTo>
                  <a:pt x="114300" y="20283"/>
                </a:lnTo>
                <a:lnTo>
                  <a:pt x="101600" y="22454"/>
                </a:lnTo>
                <a:close/>
                <a:moveTo>
                  <a:pt x="88900" y="29785"/>
                </a:moveTo>
                <a:lnTo>
                  <a:pt x="88900" y="335443"/>
                </a:lnTo>
                <a:lnTo>
                  <a:pt x="101600" y="338019"/>
                </a:lnTo>
                <a:lnTo>
                  <a:pt x="101600" y="27210"/>
                </a:lnTo>
                <a:lnTo>
                  <a:pt x="88900" y="29785"/>
                </a:lnTo>
                <a:close/>
                <a:moveTo>
                  <a:pt x="76200" y="38239"/>
                </a:moveTo>
                <a:lnTo>
                  <a:pt x="76200" y="326989"/>
                </a:lnTo>
                <a:lnTo>
                  <a:pt x="88900" y="329924"/>
                </a:lnTo>
                <a:lnTo>
                  <a:pt x="88900" y="35304"/>
                </a:lnTo>
                <a:lnTo>
                  <a:pt x="76200" y="38239"/>
                </a:lnTo>
                <a:close/>
                <a:moveTo>
                  <a:pt x="63500" y="51025"/>
                </a:moveTo>
                <a:lnTo>
                  <a:pt x="63500" y="314204"/>
                </a:lnTo>
                <a:lnTo>
                  <a:pt x="76200" y="317547"/>
                </a:lnTo>
                <a:lnTo>
                  <a:pt x="76200" y="47681"/>
                </a:lnTo>
                <a:lnTo>
                  <a:pt x="63500" y="51025"/>
                </a:lnTo>
                <a:close/>
                <a:moveTo>
                  <a:pt x="50800" y="61575"/>
                </a:moveTo>
                <a:lnTo>
                  <a:pt x="50800" y="303653"/>
                </a:lnTo>
                <a:lnTo>
                  <a:pt x="63500" y="307252"/>
                </a:lnTo>
                <a:lnTo>
                  <a:pt x="63500" y="57977"/>
                </a:lnTo>
                <a:lnTo>
                  <a:pt x="50800" y="61575"/>
                </a:lnTo>
                <a:close/>
                <a:moveTo>
                  <a:pt x="38100" y="72799"/>
                </a:moveTo>
                <a:lnTo>
                  <a:pt x="38100" y="292429"/>
                </a:lnTo>
                <a:lnTo>
                  <a:pt x="50800" y="296237"/>
                </a:lnTo>
                <a:lnTo>
                  <a:pt x="50800" y="68991"/>
                </a:lnTo>
                <a:lnTo>
                  <a:pt x="38100" y="72799"/>
                </a:lnTo>
                <a:close/>
                <a:moveTo>
                  <a:pt x="25400" y="88580"/>
                </a:moveTo>
                <a:lnTo>
                  <a:pt x="25400" y="276648"/>
                </a:lnTo>
                <a:lnTo>
                  <a:pt x="38100" y="280666"/>
                </a:lnTo>
                <a:lnTo>
                  <a:pt x="38100" y="84563"/>
                </a:lnTo>
                <a:lnTo>
                  <a:pt x="25400" y="88580"/>
                </a:lnTo>
                <a:close/>
                <a:moveTo>
                  <a:pt x="12700" y="109169"/>
                </a:moveTo>
                <a:lnTo>
                  <a:pt x="12700" y="256059"/>
                </a:lnTo>
                <a:lnTo>
                  <a:pt x="25400" y="260227"/>
                </a:lnTo>
                <a:lnTo>
                  <a:pt x="25400" y="105001"/>
                </a:lnTo>
                <a:lnTo>
                  <a:pt x="12700" y="109169"/>
                </a:lnTo>
                <a:close/>
                <a:moveTo>
                  <a:pt x="0" y="131107"/>
                </a:moveTo>
                <a:lnTo>
                  <a:pt x="0" y="234121"/>
                </a:lnTo>
                <a:lnTo>
                  <a:pt x="12700" y="238803"/>
                </a:lnTo>
                <a:lnTo>
                  <a:pt x="12700" y="126425"/>
                </a:lnTo>
                <a:lnTo>
                  <a:pt x="0" y="13110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28"/>
          <p:cNvSpPr/>
          <p:nvPr/>
        </p:nvSpPr>
        <p:spPr>
          <a:xfrm>
            <a:off x="1940040" y="2333520"/>
            <a:ext cx="3018960" cy="94896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29"/>
          <p:cNvSpPr/>
          <p:nvPr/>
        </p:nvSpPr>
        <p:spPr>
          <a:xfrm>
            <a:off x="2066760" y="2388240"/>
            <a:ext cx="215496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650" spc="-1" strike="noStrike">
                <a:solidFill>
                  <a:srgbClr val="000000"/>
                </a:solidFill>
                <a:latin typeface="Calibri"/>
                <a:ea typeface="DejaVu Sans"/>
              </a:rPr>
              <a:t>How the world evolves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276" name="CustomShape 30"/>
          <p:cNvSpPr/>
          <p:nvPr/>
        </p:nvSpPr>
        <p:spPr>
          <a:xfrm>
            <a:off x="2061720" y="3064320"/>
            <a:ext cx="2194560" cy="37836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31"/>
          <p:cNvSpPr/>
          <p:nvPr/>
        </p:nvSpPr>
        <p:spPr>
          <a:xfrm>
            <a:off x="2180880" y="3118680"/>
            <a:ext cx="189468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650" spc="-1" strike="noStrike">
                <a:solidFill>
                  <a:srgbClr val="000000"/>
                </a:solidFill>
                <a:latin typeface="Calibri"/>
                <a:ea typeface="DejaVu Sans"/>
              </a:rPr>
              <a:t>What my actions do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278" name="CustomShape 32"/>
          <p:cNvSpPr/>
          <p:nvPr/>
        </p:nvSpPr>
        <p:spPr>
          <a:xfrm>
            <a:off x="3160080" y="1460520"/>
            <a:ext cx="2188440" cy="825120"/>
          </a:xfrm>
          <a:custGeom>
            <a:avLst/>
            <a:gdLst/>
            <a:ahLst/>
            <a:rect l="l" t="t" r="r" b="b"/>
            <a:pathLst>
              <a:path w="2190750" h="827405">
                <a:moveTo>
                  <a:pt x="2190699" y="826886"/>
                </a:moveTo>
                <a:lnTo>
                  <a:pt x="2190622" y="826606"/>
                </a:lnTo>
                <a:lnTo>
                  <a:pt x="2190438" y="825939"/>
                </a:lnTo>
                <a:lnTo>
                  <a:pt x="2190082" y="824642"/>
                </a:lnTo>
                <a:lnTo>
                  <a:pt x="2189493" y="822502"/>
                </a:lnTo>
                <a:lnTo>
                  <a:pt x="2188616" y="819311"/>
                </a:lnTo>
                <a:lnTo>
                  <a:pt x="2187391" y="814856"/>
                </a:lnTo>
                <a:lnTo>
                  <a:pt x="2185762" y="808929"/>
                </a:lnTo>
                <a:lnTo>
                  <a:pt x="2183669" y="801319"/>
                </a:lnTo>
                <a:lnTo>
                  <a:pt x="2181056" y="791814"/>
                </a:lnTo>
                <a:lnTo>
                  <a:pt x="2177864" y="780205"/>
                </a:lnTo>
                <a:lnTo>
                  <a:pt x="2174036" y="766282"/>
                </a:lnTo>
                <a:lnTo>
                  <a:pt x="2173290" y="763569"/>
                </a:lnTo>
                <a:lnTo>
                  <a:pt x="2162314" y="725314"/>
                </a:lnTo>
                <a:lnTo>
                  <a:pt x="2149534" y="686394"/>
                </a:lnTo>
                <a:lnTo>
                  <a:pt x="2134390" y="646940"/>
                </a:lnTo>
                <a:lnTo>
                  <a:pt x="2117466" y="609075"/>
                </a:lnTo>
                <a:lnTo>
                  <a:pt x="2099596" y="574284"/>
                </a:lnTo>
                <a:lnTo>
                  <a:pt x="2078535" y="538370"/>
                </a:lnTo>
                <a:lnTo>
                  <a:pt x="2053967" y="501738"/>
                </a:lnTo>
                <a:lnTo>
                  <a:pt x="2029876" y="470077"/>
                </a:lnTo>
                <a:lnTo>
                  <a:pt x="2004272" y="440070"/>
                </a:lnTo>
                <a:lnTo>
                  <a:pt x="1975059" y="409349"/>
                </a:lnTo>
                <a:lnTo>
                  <a:pt x="1946336" y="382004"/>
                </a:lnTo>
                <a:lnTo>
                  <a:pt x="1915336" y="355071"/>
                </a:lnTo>
                <a:lnTo>
                  <a:pt x="1882086" y="328667"/>
                </a:lnTo>
                <a:lnTo>
                  <a:pt x="1850660" y="305739"/>
                </a:lnTo>
                <a:lnTo>
                  <a:pt x="1817495" y="283407"/>
                </a:lnTo>
                <a:lnTo>
                  <a:pt x="1782606" y="261755"/>
                </a:lnTo>
                <a:lnTo>
                  <a:pt x="1746013" y="240867"/>
                </a:lnTo>
                <a:lnTo>
                  <a:pt x="1707733" y="220825"/>
                </a:lnTo>
                <a:lnTo>
                  <a:pt x="1672869" y="204049"/>
                </a:lnTo>
                <a:lnTo>
                  <a:pt x="1636739" y="188041"/>
                </a:lnTo>
                <a:lnTo>
                  <a:pt x="1599355" y="172857"/>
                </a:lnTo>
                <a:lnTo>
                  <a:pt x="1560730" y="158553"/>
                </a:lnTo>
                <a:lnTo>
                  <a:pt x="1520877" y="145182"/>
                </a:lnTo>
                <a:lnTo>
                  <a:pt x="1483437" y="133772"/>
                </a:lnTo>
                <a:lnTo>
                  <a:pt x="1445150" y="123109"/>
                </a:lnTo>
                <a:lnTo>
                  <a:pt x="1406123" y="113156"/>
                </a:lnTo>
                <a:lnTo>
                  <a:pt x="1366466" y="103878"/>
                </a:lnTo>
                <a:lnTo>
                  <a:pt x="1326286" y="95240"/>
                </a:lnTo>
                <a:lnTo>
                  <a:pt x="1285692" y="87208"/>
                </a:lnTo>
                <a:lnTo>
                  <a:pt x="1244793" y="79745"/>
                </a:lnTo>
                <a:lnTo>
                  <a:pt x="1203697" y="72817"/>
                </a:lnTo>
                <a:lnTo>
                  <a:pt x="1162511" y="66389"/>
                </a:lnTo>
                <a:lnTo>
                  <a:pt x="1121346" y="60425"/>
                </a:lnTo>
                <a:lnTo>
                  <a:pt x="1080308" y="54890"/>
                </a:lnTo>
                <a:lnTo>
                  <a:pt x="1039506" y="49750"/>
                </a:lnTo>
                <a:lnTo>
                  <a:pt x="999050" y="44968"/>
                </a:lnTo>
                <a:lnTo>
                  <a:pt x="959046" y="40511"/>
                </a:lnTo>
                <a:lnTo>
                  <a:pt x="919604" y="36342"/>
                </a:lnTo>
                <a:lnTo>
                  <a:pt x="880831" y="32426"/>
                </a:lnTo>
                <a:lnTo>
                  <a:pt x="842837" y="28729"/>
                </a:lnTo>
                <a:lnTo>
                  <a:pt x="804322" y="25086"/>
                </a:lnTo>
                <a:lnTo>
                  <a:pt x="765454" y="21507"/>
                </a:lnTo>
                <a:lnTo>
                  <a:pt x="721501" y="17607"/>
                </a:lnTo>
                <a:lnTo>
                  <a:pt x="679056" y="14028"/>
                </a:lnTo>
                <a:lnTo>
                  <a:pt x="638132" y="10796"/>
                </a:lnTo>
                <a:lnTo>
                  <a:pt x="598737" y="7936"/>
                </a:lnTo>
                <a:lnTo>
                  <a:pt x="555602" y="5156"/>
                </a:lnTo>
                <a:lnTo>
                  <a:pt x="514495" y="2934"/>
                </a:lnTo>
                <a:lnTo>
                  <a:pt x="475432" y="1308"/>
                </a:lnTo>
                <a:lnTo>
                  <a:pt x="433949" y="240"/>
                </a:lnTo>
                <a:lnTo>
                  <a:pt x="403501" y="0"/>
                </a:lnTo>
                <a:lnTo>
                  <a:pt x="399282" y="9"/>
                </a:lnTo>
                <a:lnTo>
                  <a:pt x="358893" y="732"/>
                </a:lnTo>
                <a:lnTo>
                  <a:pt x="318279" y="2910"/>
                </a:lnTo>
                <a:lnTo>
                  <a:pt x="275501" y="7438"/>
                </a:lnTo>
                <a:lnTo>
                  <a:pt x="237432" y="14057"/>
                </a:lnTo>
                <a:lnTo>
                  <a:pt x="199192" y="24036"/>
                </a:lnTo>
                <a:lnTo>
                  <a:pt x="162690" y="37943"/>
                </a:lnTo>
                <a:lnTo>
                  <a:pt x="126182" y="58243"/>
                </a:lnTo>
                <a:lnTo>
                  <a:pt x="93504" y="84708"/>
                </a:lnTo>
                <a:lnTo>
                  <a:pt x="65335" y="117465"/>
                </a:lnTo>
                <a:lnTo>
                  <a:pt x="45278" y="151548"/>
                </a:lnTo>
                <a:lnTo>
                  <a:pt x="29469" y="190748"/>
                </a:lnTo>
                <a:lnTo>
                  <a:pt x="17818" y="230046"/>
                </a:lnTo>
                <a:lnTo>
                  <a:pt x="8253" y="271089"/>
                </a:lnTo>
                <a:lnTo>
                  <a:pt x="0" y="313298"/>
                </a:lnTo>
              </a:path>
            </a:pathLst>
          </a:custGeom>
          <a:noFill/>
          <a:ln cap="rnd" w="30600">
            <a:solidFill>
              <a:srgbClr val="000000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33"/>
          <p:cNvSpPr/>
          <p:nvPr/>
        </p:nvSpPr>
        <p:spPr>
          <a:xfrm>
            <a:off x="3136680" y="1630080"/>
            <a:ext cx="96120" cy="203760"/>
          </a:xfrm>
          <a:custGeom>
            <a:avLst/>
            <a:gdLst/>
            <a:ahLst/>
            <a:rect l="l" t="t" r="r" b="b"/>
            <a:pathLst>
              <a:path w="98425" h="205739">
                <a:moveTo>
                  <a:pt x="0" y="0"/>
                </a:moveTo>
                <a:lnTo>
                  <a:pt x="11303" y="205562"/>
                </a:lnTo>
                <a:lnTo>
                  <a:pt x="98056" y="1885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34"/>
          <p:cNvSpPr/>
          <p:nvPr/>
        </p:nvSpPr>
        <p:spPr>
          <a:xfrm>
            <a:off x="3152880" y="1648440"/>
            <a:ext cx="58320" cy="123480"/>
          </a:xfrm>
          <a:custGeom>
            <a:avLst/>
            <a:gdLst/>
            <a:ahLst/>
            <a:rect l="l" t="t" r="r" b="b"/>
            <a:pathLst>
              <a:path w="60325" h="125730">
                <a:moveTo>
                  <a:pt x="59778" y="11493"/>
                </a:moveTo>
                <a:lnTo>
                  <a:pt x="6908" y="125310"/>
                </a:lnTo>
                <a:lnTo>
                  <a:pt x="0" y="0"/>
                </a:lnTo>
              </a:path>
            </a:pathLst>
          </a:custGeom>
          <a:noFill/>
          <a:ln cap="rnd" w="30600">
            <a:solidFill>
              <a:srgbClr val="000000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35"/>
          <p:cNvSpPr/>
          <p:nvPr/>
        </p:nvSpPr>
        <p:spPr>
          <a:xfrm>
            <a:off x="1711080" y="1650600"/>
            <a:ext cx="2922840" cy="1998360"/>
          </a:xfrm>
          <a:prstGeom prst="roundRect">
            <a:avLst>
              <a:gd name="adj" fmla="val 16667"/>
            </a:avLst>
          </a:prstGeom>
          <a:solidFill>
            <a:srgbClr val="f79646">
              <a:alpha val="10000"/>
            </a:srgbClr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CustomShape 36"/>
          <p:cNvSpPr/>
          <p:nvPr/>
        </p:nvSpPr>
        <p:spPr>
          <a:xfrm>
            <a:off x="1142640" y="6172200"/>
            <a:ext cx="7492320" cy="140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43080" indent="-3409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Add internal model of world:</a:t>
            </a:r>
            <a:endParaRPr b="0" lang="en-US" sz="2000" spc="-1" strike="noStrike">
              <a:latin typeface="Arial"/>
            </a:endParaRPr>
          </a:p>
          <a:p>
            <a:pPr lvl="1" marL="743040" indent="-2836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Current state not just “current sensor read”.  Percept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history</a:t>
            </a:r>
            <a:endParaRPr b="0" lang="en-US" sz="1800" spc="-1" strike="noStrike">
              <a:latin typeface="Arial"/>
            </a:endParaRPr>
          </a:p>
          <a:p>
            <a:pPr lvl="1" marL="743040" indent="-2836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Models aspects beyond sensors: world model could deduce added info</a:t>
            </a:r>
            <a:endParaRPr b="0" lang="en-US" sz="1800" spc="-1" strike="noStrike">
              <a:latin typeface="Arial"/>
            </a:endParaRPr>
          </a:p>
          <a:p>
            <a:pPr lvl="1" marL="743040" indent="-2836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Action is </a:t>
            </a:r>
            <a:r>
              <a:rPr b="0" lang="en-US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still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just table lookup:  based on configurations of world state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8781120" y="7008480"/>
            <a:ext cx="184320" cy="450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59"/>
              </a:lnSpc>
            </a:pPr>
            <a:fld id="{C7C9099D-1525-4D30-B5DA-1F079E7E1ABB}" type="slidenum">
              <a:rPr b="0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1168920" y="798840"/>
            <a:ext cx="9032400" cy="1296000"/>
          </a:xfrm>
          <a:prstGeom prst="rect">
            <a:avLst/>
          </a:prstGeom>
          <a:noFill/>
          <a:ln w="5184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ts val="2409"/>
              </a:lnSpc>
            </a:pPr>
            <a:r>
              <a:rPr b="1" lang="en-US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Outline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1130400" y="1394640"/>
            <a:ext cx="8164080" cy="235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♦</a:t>
            </a: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Agents and environments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♦</a:t>
            </a: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Rationality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♦</a:t>
            </a: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PEAS (Performance measure, Environment, Actuators, Sensors)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♦</a:t>
            </a: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Environment types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♦</a:t>
            </a: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Agent types</a:t>
            </a:r>
            <a:endParaRPr b="0" lang="en-US" sz="2050" spc="-1" strike="noStrike">
              <a:latin typeface="Arial"/>
            </a:endParaRPr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1138680" y="473040"/>
            <a:ext cx="7720200" cy="1296000"/>
          </a:xfrm>
          <a:prstGeom prst="rect">
            <a:avLst/>
          </a:prstGeom>
          <a:noFill/>
          <a:ln w="5184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394000">
              <a:lnSpc>
                <a:spcPts val="2429"/>
              </a:lnSpc>
            </a:pPr>
            <a:r>
              <a:rPr b="1" lang="en-US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Goal-based agents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284" name="CustomShape 2"/>
          <p:cNvSpPr/>
          <p:nvPr/>
        </p:nvSpPr>
        <p:spPr>
          <a:xfrm>
            <a:off x="1339920" y="914400"/>
            <a:ext cx="7318080" cy="46396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ustomShape 3"/>
          <p:cNvSpPr/>
          <p:nvPr/>
        </p:nvSpPr>
        <p:spPr>
          <a:xfrm>
            <a:off x="7922160" y="2280240"/>
            <a:ext cx="319680" cy="189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254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Environment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86" name="CustomShape 4"/>
          <p:cNvSpPr/>
          <p:nvPr/>
        </p:nvSpPr>
        <p:spPr>
          <a:xfrm>
            <a:off x="5352480" y="1272600"/>
            <a:ext cx="86400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650" spc="-1" strike="noStrike">
                <a:solidFill>
                  <a:srgbClr val="000000"/>
                </a:solidFill>
                <a:latin typeface="Calibri"/>
                <a:ea typeface="DejaVu Sans"/>
              </a:rPr>
              <a:t>Sensors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287" name="CustomShape 5"/>
          <p:cNvSpPr/>
          <p:nvPr/>
        </p:nvSpPr>
        <p:spPr>
          <a:xfrm>
            <a:off x="4825440" y="2602440"/>
            <a:ext cx="2052000" cy="502560"/>
          </a:xfrm>
          <a:custGeom>
            <a:avLst/>
            <a:gdLst/>
            <a:ahLst/>
            <a:rect l="l" t="t" r="r" b="b"/>
            <a:pathLst>
              <a:path w="2054225" h="504825">
                <a:moveTo>
                  <a:pt x="2053691" y="504797"/>
                </a:moveTo>
                <a:lnTo>
                  <a:pt x="2053691" y="0"/>
                </a:lnTo>
                <a:lnTo>
                  <a:pt x="0" y="0"/>
                </a:lnTo>
                <a:lnTo>
                  <a:pt x="0" y="504797"/>
                </a:lnTo>
                <a:lnTo>
                  <a:pt x="2053691" y="50479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6"/>
          <p:cNvSpPr/>
          <p:nvPr/>
        </p:nvSpPr>
        <p:spPr>
          <a:xfrm>
            <a:off x="4825440" y="2602440"/>
            <a:ext cx="2052000" cy="502560"/>
          </a:xfrm>
          <a:custGeom>
            <a:avLst/>
            <a:gdLst/>
            <a:ahLst/>
            <a:rect l="l" t="t" r="r" b="b"/>
            <a:pathLst>
              <a:path w="2054225" h="504825">
                <a:moveTo>
                  <a:pt x="2053691" y="504797"/>
                </a:moveTo>
                <a:lnTo>
                  <a:pt x="2053691" y="0"/>
                </a:lnTo>
                <a:lnTo>
                  <a:pt x="0" y="0"/>
                </a:lnTo>
                <a:lnTo>
                  <a:pt x="0" y="504797"/>
                </a:lnTo>
                <a:lnTo>
                  <a:pt x="2053691" y="504797"/>
                </a:lnTo>
                <a:close/>
              </a:path>
            </a:pathLst>
          </a:custGeom>
          <a:noFill/>
          <a:ln w="151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7"/>
          <p:cNvSpPr/>
          <p:nvPr/>
        </p:nvSpPr>
        <p:spPr>
          <a:xfrm>
            <a:off x="4987080" y="2651400"/>
            <a:ext cx="1716840" cy="42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30680" indent="-116640">
              <a:lnSpc>
                <a:spcPts val="1681"/>
              </a:lnSpc>
            </a:pPr>
            <a:r>
              <a:rPr b="0" lang="en-US" sz="1650" spc="-1" strike="noStrike">
                <a:solidFill>
                  <a:srgbClr val="000000"/>
                </a:solidFill>
                <a:latin typeface="Calibri"/>
                <a:ea typeface="DejaVu Sans"/>
              </a:rPr>
              <a:t>What it will be like  if I do action A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290" name="CustomShape 8"/>
          <p:cNvSpPr/>
          <p:nvPr/>
        </p:nvSpPr>
        <p:spPr>
          <a:xfrm>
            <a:off x="5016240" y="4040280"/>
            <a:ext cx="1670400" cy="488160"/>
          </a:xfrm>
          <a:custGeom>
            <a:avLst/>
            <a:gdLst/>
            <a:ahLst/>
            <a:rect l="l" t="t" r="r" b="b"/>
            <a:pathLst>
              <a:path w="1672590" h="490220">
                <a:moveTo>
                  <a:pt x="1672082" y="489948"/>
                </a:moveTo>
                <a:lnTo>
                  <a:pt x="1672082" y="0"/>
                </a:lnTo>
                <a:lnTo>
                  <a:pt x="0" y="0"/>
                </a:lnTo>
                <a:lnTo>
                  <a:pt x="0" y="489948"/>
                </a:lnTo>
                <a:lnTo>
                  <a:pt x="1672082" y="4899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CustomShape 9"/>
          <p:cNvSpPr/>
          <p:nvPr/>
        </p:nvSpPr>
        <p:spPr>
          <a:xfrm>
            <a:off x="5016240" y="4040280"/>
            <a:ext cx="1670400" cy="488160"/>
          </a:xfrm>
          <a:custGeom>
            <a:avLst/>
            <a:gdLst/>
            <a:ahLst/>
            <a:rect l="l" t="t" r="r" b="b"/>
            <a:pathLst>
              <a:path w="1672590" h="490220">
                <a:moveTo>
                  <a:pt x="1672082" y="489948"/>
                </a:moveTo>
                <a:lnTo>
                  <a:pt x="1672082" y="0"/>
                </a:lnTo>
                <a:lnTo>
                  <a:pt x="0" y="0"/>
                </a:lnTo>
                <a:lnTo>
                  <a:pt x="0" y="489948"/>
                </a:lnTo>
                <a:lnTo>
                  <a:pt x="1672082" y="489948"/>
                </a:lnTo>
                <a:close/>
              </a:path>
            </a:pathLst>
          </a:custGeom>
          <a:noFill/>
          <a:ln w="151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CustomShape 10"/>
          <p:cNvSpPr/>
          <p:nvPr/>
        </p:nvSpPr>
        <p:spPr>
          <a:xfrm>
            <a:off x="5146920" y="4082040"/>
            <a:ext cx="1397520" cy="42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1681"/>
              </a:lnSpc>
            </a:pPr>
            <a:r>
              <a:rPr b="0" lang="en-US" sz="1650" spc="-1" strike="noStrike">
                <a:solidFill>
                  <a:srgbClr val="000000"/>
                </a:solidFill>
                <a:latin typeface="Calibri"/>
                <a:ea typeface="DejaVu Sans"/>
              </a:rPr>
              <a:t>What action I  should do now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293" name="CustomShape 11"/>
          <p:cNvSpPr/>
          <p:nvPr/>
        </p:nvSpPr>
        <p:spPr>
          <a:xfrm>
            <a:off x="2638440" y="1462320"/>
            <a:ext cx="2299320" cy="45612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CustomShape 12"/>
          <p:cNvSpPr/>
          <p:nvPr/>
        </p:nvSpPr>
        <p:spPr>
          <a:xfrm>
            <a:off x="4147560" y="2139480"/>
            <a:ext cx="728640" cy="360"/>
          </a:xfrm>
          <a:custGeom>
            <a:avLst/>
            <a:gdLst/>
            <a:ahLst/>
            <a:rect l="l" t="t" r="r" b="b"/>
            <a:pathLst>
              <a:path w="730885" h="0">
                <a:moveTo>
                  <a:pt x="0" y="0"/>
                </a:moveTo>
                <a:lnTo>
                  <a:pt x="730491" y="0"/>
                </a:lnTo>
              </a:path>
            </a:pathLst>
          </a:custGeom>
          <a:noFill/>
          <a:ln w="30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ustomShape 13"/>
          <p:cNvSpPr/>
          <p:nvPr/>
        </p:nvSpPr>
        <p:spPr>
          <a:xfrm>
            <a:off x="4741200" y="2089440"/>
            <a:ext cx="198000" cy="98280"/>
          </a:xfrm>
          <a:custGeom>
            <a:avLst/>
            <a:gdLst/>
            <a:ahLst/>
            <a:rect l="l" t="t" r="r" b="b"/>
            <a:pathLst>
              <a:path w="200025" h="100330">
                <a:moveTo>
                  <a:pt x="0" y="0"/>
                </a:moveTo>
                <a:lnTo>
                  <a:pt x="0" y="99860"/>
                </a:lnTo>
                <a:lnTo>
                  <a:pt x="199720" y="4992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CustomShape 14"/>
          <p:cNvSpPr/>
          <p:nvPr/>
        </p:nvSpPr>
        <p:spPr>
          <a:xfrm>
            <a:off x="4756320" y="2109240"/>
            <a:ext cx="119880" cy="58680"/>
          </a:xfrm>
          <a:custGeom>
            <a:avLst/>
            <a:gdLst/>
            <a:ahLst/>
            <a:rect l="l" t="t" r="r" b="b"/>
            <a:pathLst>
              <a:path w="121920" h="60960">
                <a:moveTo>
                  <a:pt x="0" y="0"/>
                </a:moveTo>
                <a:lnTo>
                  <a:pt x="121754" y="30429"/>
                </a:lnTo>
                <a:lnTo>
                  <a:pt x="0" y="60871"/>
                </a:lnTo>
              </a:path>
            </a:pathLst>
          </a:custGeom>
          <a:noFill/>
          <a:ln w="30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CustomShape 15"/>
          <p:cNvSpPr/>
          <p:nvPr/>
        </p:nvSpPr>
        <p:spPr>
          <a:xfrm>
            <a:off x="4147560" y="2139480"/>
            <a:ext cx="606960" cy="606960"/>
          </a:xfrm>
          <a:custGeom>
            <a:avLst/>
            <a:gdLst/>
            <a:ahLst/>
            <a:rect l="l" t="t" r="r" b="b"/>
            <a:pathLst>
              <a:path w="608964" h="608964">
                <a:moveTo>
                  <a:pt x="0" y="0"/>
                </a:moveTo>
                <a:lnTo>
                  <a:pt x="608736" y="608749"/>
                </a:lnTo>
              </a:path>
            </a:pathLst>
          </a:custGeom>
          <a:noFill/>
          <a:ln w="30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CustomShape 16"/>
          <p:cNvSpPr/>
          <p:nvPr/>
        </p:nvSpPr>
        <p:spPr>
          <a:xfrm>
            <a:off x="4624200" y="2616120"/>
            <a:ext cx="174240" cy="174240"/>
          </a:xfrm>
          <a:custGeom>
            <a:avLst/>
            <a:gdLst/>
            <a:ahLst/>
            <a:rect l="l" t="t" r="r" b="b"/>
            <a:pathLst>
              <a:path w="176529" h="176530">
                <a:moveTo>
                  <a:pt x="0" y="70612"/>
                </a:moveTo>
                <a:lnTo>
                  <a:pt x="176530" y="176530"/>
                </a:lnTo>
                <a:lnTo>
                  <a:pt x="70612" y="0"/>
                </a:lnTo>
                <a:lnTo>
                  <a:pt x="0" y="706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CustomShape 17"/>
          <p:cNvSpPr/>
          <p:nvPr/>
        </p:nvSpPr>
        <p:spPr>
          <a:xfrm>
            <a:off x="4648680" y="2640600"/>
            <a:ext cx="105840" cy="105840"/>
          </a:xfrm>
          <a:custGeom>
            <a:avLst/>
            <a:gdLst/>
            <a:ahLst/>
            <a:rect l="l" t="t" r="r" b="b"/>
            <a:pathLst>
              <a:path w="107950" h="107950">
                <a:moveTo>
                  <a:pt x="43040" y="0"/>
                </a:moveTo>
                <a:lnTo>
                  <a:pt x="107607" y="107607"/>
                </a:lnTo>
                <a:lnTo>
                  <a:pt x="0" y="43040"/>
                </a:lnTo>
              </a:path>
            </a:pathLst>
          </a:custGeom>
          <a:noFill/>
          <a:ln w="30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18"/>
          <p:cNvSpPr/>
          <p:nvPr/>
        </p:nvSpPr>
        <p:spPr>
          <a:xfrm>
            <a:off x="1927440" y="1941840"/>
            <a:ext cx="2410920" cy="363600"/>
          </a:xfrm>
          <a:custGeom>
            <a:avLst/>
            <a:gdLst/>
            <a:ahLst/>
            <a:rect l="l" t="t" r="r" b="b"/>
            <a:pathLst>
              <a:path w="2413000" h="365760">
                <a:moveTo>
                  <a:pt x="2400300" y="126425"/>
                </a:moveTo>
                <a:lnTo>
                  <a:pt x="2400300" y="238803"/>
                </a:lnTo>
                <a:lnTo>
                  <a:pt x="2413000" y="234121"/>
                </a:lnTo>
                <a:lnTo>
                  <a:pt x="2413000" y="131107"/>
                </a:lnTo>
                <a:lnTo>
                  <a:pt x="2400300" y="126425"/>
                </a:lnTo>
                <a:close/>
                <a:moveTo>
                  <a:pt x="2387600" y="100854"/>
                </a:moveTo>
                <a:lnTo>
                  <a:pt x="2387600" y="264375"/>
                </a:lnTo>
                <a:lnTo>
                  <a:pt x="2400300" y="260227"/>
                </a:lnTo>
                <a:lnTo>
                  <a:pt x="2400300" y="105001"/>
                </a:lnTo>
                <a:lnTo>
                  <a:pt x="2387600" y="100854"/>
                </a:lnTo>
                <a:close/>
                <a:moveTo>
                  <a:pt x="2374900" y="84563"/>
                </a:moveTo>
                <a:lnTo>
                  <a:pt x="2374900" y="280666"/>
                </a:lnTo>
                <a:lnTo>
                  <a:pt x="2387600" y="276648"/>
                </a:lnTo>
                <a:lnTo>
                  <a:pt x="2387600" y="88580"/>
                </a:lnTo>
                <a:lnTo>
                  <a:pt x="2374900" y="84563"/>
                </a:lnTo>
                <a:close/>
                <a:moveTo>
                  <a:pt x="2362200" y="68991"/>
                </a:moveTo>
                <a:lnTo>
                  <a:pt x="2362200" y="296237"/>
                </a:lnTo>
                <a:lnTo>
                  <a:pt x="2374900" y="292429"/>
                </a:lnTo>
                <a:lnTo>
                  <a:pt x="2374900" y="72799"/>
                </a:lnTo>
                <a:lnTo>
                  <a:pt x="2362200" y="68991"/>
                </a:lnTo>
                <a:close/>
                <a:moveTo>
                  <a:pt x="2349500" y="57977"/>
                </a:moveTo>
                <a:lnTo>
                  <a:pt x="2349500" y="307252"/>
                </a:lnTo>
                <a:lnTo>
                  <a:pt x="2362200" y="303653"/>
                </a:lnTo>
                <a:lnTo>
                  <a:pt x="2362200" y="61575"/>
                </a:lnTo>
                <a:lnTo>
                  <a:pt x="2349500" y="57977"/>
                </a:lnTo>
                <a:close/>
                <a:moveTo>
                  <a:pt x="2336800" y="44432"/>
                </a:moveTo>
                <a:lnTo>
                  <a:pt x="2336800" y="320796"/>
                </a:lnTo>
                <a:lnTo>
                  <a:pt x="2349500" y="317547"/>
                </a:lnTo>
                <a:lnTo>
                  <a:pt x="2349500" y="47681"/>
                </a:lnTo>
                <a:lnTo>
                  <a:pt x="2336800" y="44432"/>
                </a:lnTo>
                <a:close/>
                <a:moveTo>
                  <a:pt x="2324100" y="35304"/>
                </a:moveTo>
                <a:lnTo>
                  <a:pt x="2324100" y="329924"/>
                </a:lnTo>
                <a:lnTo>
                  <a:pt x="2336800" y="326989"/>
                </a:lnTo>
                <a:lnTo>
                  <a:pt x="2336800" y="38239"/>
                </a:lnTo>
                <a:lnTo>
                  <a:pt x="2324100" y="35304"/>
                </a:lnTo>
                <a:close/>
                <a:moveTo>
                  <a:pt x="2311400" y="27210"/>
                </a:moveTo>
                <a:lnTo>
                  <a:pt x="2311400" y="338019"/>
                </a:lnTo>
                <a:lnTo>
                  <a:pt x="2324100" y="335443"/>
                </a:lnTo>
                <a:lnTo>
                  <a:pt x="2324100" y="29785"/>
                </a:lnTo>
                <a:lnTo>
                  <a:pt x="2311400" y="27210"/>
                </a:lnTo>
                <a:close/>
                <a:moveTo>
                  <a:pt x="2298700" y="20283"/>
                </a:moveTo>
                <a:lnTo>
                  <a:pt x="2298700" y="344946"/>
                </a:lnTo>
                <a:lnTo>
                  <a:pt x="2311400" y="342775"/>
                </a:lnTo>
                <a:lnTo>
                  <a:pt x="2311400" y="22454"/>
                </a:lnTo>
                <a:lnTo>
                  <a:pt x="2298700" y="20283"/>
                </a:lnTo>
                <a:close/>
                <a:moveTo>
                  <a:pt x="2286000" y="15075"/>
                </a:moveTo>
                <a:lnTo>
                  <a:pt x="2286000" y="350153"/>
                </a:lnTo>
                <a:lnTo>
                  <a:pt x="2298700" y="349558"/>
                </a:lnTo>
                <a:lnTo>
                  <a:pt x="2298700" y="15670"/>
                </a:lnTo>
                <a:lnTo>
                  <a:pt x="2286000" y="15075"/>
                </a:lnTo>
                <a:close/>
                <a:moveTo>
                  <a:pt x="2273300" y="11323"/>
                </a:moveTo>
                <a:lnTo>
                  <a:pt x="2273300" y="353905"/>
                </a:lnTo>
                <a:lnTo>
                  <a:pt x="2286000" y="353413"/>
                </a:lnTo>
                <a:lnTo>
                  <a:pt x="2286000" y="11816"/>
                </a:lnTo>
                <a:lnTo>
                  <a:pt x="2273300" y="11323"/>
                </a:lnTo>
                <a:close/>
                <a:moveTo>
                  <a:pt x="2260600" y="8251"/>
                </a:moveTo>
                <a:lnTo>
                  <a:pt x="2260600" y="356977"/>
                </a:lnTo>
                <a:lnTo>
                  <a:pt x="2273300" y="356577"/>
                </a:lnTo>
                <a:lnTo>
                  <a:pt x="2273300" y="8651"/>
                </a:lnTo>
                <a:lnTo>
                  <a:pt x="2260600" y="8251"/>
                </a:lnTo>
                <a:close/>
                <a:moveTo>
                  <a:pt x="2247900" y="6436"/>
                </a:moveTo>
                <a:lnTo>
                  <a:pt x="2247900" y="358792"/>
                </a:lnTo>
                <a:lnTo>
                  <a:pt x="2260600" y="358453"/>
                </a:lnTo>
                <a:lnTo>
                  <a:pt x="2260600" y="6775"/>
                </a:lnTo>
                <a:lnTo>
                  <a:pt x="2247900" y="6436"/>
                </a:lnTo>
                <a:close/>
                <a:moveTo>
                  <a:pt x="2235200" y="4908"/>
                </a:moveTo>
                <a:lnTo>
                  <a:pt x="2235200" y="360320"/>
                </a:lnTo>
                <a:lnTo>
                  <a:pt x="2247900" y="360037"/>
                </a:lnTo>
                <a:lnTo>
                  <a:pt x="2247900" y="5192"/>
                </a:lnTo>
                <a:lnTo>
                  <a:pt x="2235200" y="4908"/>
                </a:lnTo>
                <a:close/>
                <a:moveTo>
                  <a:pt x="2222500" y="3876"/>
                </a:moveTo>
                <a:lnTo>
                  <a:pt x="2222500" y="361352"/>
                </a:lnTo>
                <a:lnTo>
                  <a:pt x="2235200" y="361109"/>
                </a:lnTo>
                <a:lnTo>
                  <a:pt x="2235200" y="4119"/>
                </a:lnTo>
                <a:lnTo>
                  <a:pt x="2222500" y="3876"/>
                </a:lnTo>
                <a:close/>
                <a:moveTo>
                  <a:pt x="2209800" y="3000"/>
                </a:moveTo>
                <a:lnTo>
                  <a:pt x="2209800" y="362229"/>
                </a:lnTo>
                <a:lnTo>
                  <a:pt x="2222500" y="362024"/>
                </a:lnTo>
                <a:lnTo>
                  <a:pt x="2222500" y="3205"/>
                </a:lnTo>
                <a:lnTo>
                  <a:pt x="2209800" y="3000"/>
                </a:lnTo>
                <a:close/>
                <a:moveTo>
                  <a:pt x="2197100" y="2437"/>
                </a:moveTo>
                <a:lnTo>
                  <a:pt x="2197100" y="362792"/>
                </a:lnTo>
                <a:lnTo>
                  <a:pt x="2209800" y="362613"/>
                </a:lnTo>
                <a:lnTo>
                  <a:pt x="2209800" y="2616"/>
                </a:lnTo>
                <a:lnTo>
                  <a:pt x="2197100" y="2437"/>
                </a:lnTo>
                <a:close/>
                <a:moveTo>
                  <a:pt x="2184400" y="1948"/>
                </a:moveTo>
                <a:lnTo>
                  <a:pt x="2184400" y="363280"/>
                </a:lnTo>
                <a:lnTo>
                  <a:pt x="2197100" y="363125"/>
                </a:lnTo>
                <a:lnTo>
                  <a:pt x="2197100" y="2103"/>
                </a:lnTo>
                <a:lnTo>
                  <a:pt x="2184400" y="1948"/>
                </a:lnTo>
                <a:close/>
                <a:moveTo>
                  <a:pt x="2171700" y="1530"/>
                </a:moveTo>
                <a:lnTo>
                  <a:pt x="2171700" y="363698"/>
                </a:lnTo>
                <a:lnTo>
                  <a:pt x="2184400" y="363566"/>
                </a:lnTo>
                <a:lnTo>
                  <a:pt x="2184400" y="1662"/>
                </a:lnTo>
                <a:lnTo>
                  <a:pt x="2171700" y="1530"/>
                </a:lnTo>
                <a:close/>
                <a:moveTo>
                  <a:pt x="2159000" y="1287"/>
                </a:moveTo>
                <a:lnTo>
                  <a:pt x="2159000" y="363941"/>
                </a:lnTo>
                <a:lnTo>
                  <a:pt x="2171700" y="363823"/>
                </a:lnTo>
                <a:lnTo>
                  <a:pt x="2171700" y="1405"/>
                </a:lnTo>
                <a:lnTo>
                  <a:pt x="2159000" y="1287"/>
                </a:lnTo>
                <a:close/>
                <a:moveTo>
                  <a:pt x="2146300" y="973"/>
                </a:moveTo>
                <a:lnTo>
                  <a:pt x="2146300" y="364256"/>
                </a:lnTo>
                <a:lnTo>
                  <a:pt x="2159000" y="364157"/>
                </a:lnTo>
                <a:lnTo>
                  <a:pt x="2159000" y="1071"/>
                </a:lnTo>
                <a:lnTo>
                  <a:pt x="2146300" y="973"/>
                </a:lnTo>
                <a:close/>
                <a:moveTo>
                  <a:pt x="2133600" y="794"/>
                </a:moveTo>
                <a:lnTo>
                  <a:pt x="2133600" y="364434"/>
                </a:lnTo>
                <a:lnTo>
                  <a:pt x="2146300" y="364348"/>
                </a:lnTo>
                <a:lnTo>
                  <a:pt x="2146300" y="880"/>
                </a:lnTo>
                <a:lnTo>
                  <a:pt x="2133600" y="794"/>
                </a:lnTo>
                <a:close/>
                <a:moveTo>
                  <a:pt x="2120900" y="639"/>
                </a:moveTo>
                <a:lnTo>
                  <a:pt x="2120900" y="364590"/>
                </a:lnTo>
                <a:lnTo>
                  <a:pt x="2133600" y="364515"/>
                </a:lnTo>
                <a:lnTo>
                  <a:pt x="2133600" y="714"/>
                </a:lnTo>
                <a:lnTo>
                  <a:pt x="2120900" y="639"/>
                </a:lnTo>
                <a:close/>
                <a:moveTo>
                  <a:pt x="2108200" y="505"/>
                </a:moveTo>
                <a:lnTo>
                  <a:pt x="2108200" y="364724"/>
                </a:lnTo>
                <a:lnTo>
                  <a:pt x="2120900" y="364659"/>
                </a:lnTo>
                <a:lnTo>
                  <a:pt x="2120900" y="569"/>
                </a:lnTo>
                <a:lnTo>
                  <a:pt x="2108200" y="505"/>
                </a:lnTo>
                <a:close/>
                <a:moveTo>
                  <a:pt x="2082800" y="340"/>
                </a:moveTo>
                <a:lnTo>
                  <a:pt x="2082800" y="364888"/>
                </a:lnTo>
                <a:lnTo>
                  <a:pt x="2095500" y="364838"/>
                </a:lnTo>
                <a:lnTo>
                  <a:pt x="2108200" y="364783"/>
                </a:lnTo>
                <a:lnTo>
                  <a:pt x="2108200" y="445"/>
                </a:lnTo>
                <a:lnTo>
                  <a:pt x="2095500" y="390"/>
                </a:lnTo>
                <a:lnTo>
                  <a:pt x="2082800" y="340"/>
                </a:lnTo>
                <a:close/>
                <a:moveTo>
                  <a:pt x="2070100" y="253"/>
                </a:moveTo>
                <a:lnTo>
                  <a:pt x="2070100" y="364976"/>
                </a:lnTo>
                <a:lnTo>
                  <a:pt x="2082800" y="364934"/>
                </a:lnTo>
                <a:lnTo>
                  <a:pt x="2082800" y="294"/>
                </a:lnTo>
                <a:lnTo>
                  <a:pt x="2070100" y="253"/>
                </a:lnTo>
                <a:close/>
                <a:moveTo>
                  <a:pt x="2044700" y="151"/>
                </a:moveTo>
                <a:lnTo>
                  <a:pt x="2044700" y="365078"/>
                </a:lnTo>
                <a:lnTo>
                  <a:pt x="2057400" y="365047"/>
                </a:lnTo>
                <a:lnTo>
                  <a:pt x="2070100" y="365014"/>
                </a:lnTo>
                <a:lnTo>
                  <a:pt x="2070100" y="215"/>
                </a:lnTo>
                <a:lnTo>
                  <a:pt x="2057400" y="181"/>
                </a:lnTo>
                <a:lnTo>
                  <a:pt x="2044700" y="151"/>
                </a:lnTo>
                <a:close/>
                <a:moveTo>
                  <a:pt x="2019300" y="79"/>
                </a:moveTo>
                <a:lnTo>
                  <a:pt x="2019300" y="365149"/>
                </a:lnTo>
                <a:lnTo>
                  <a:pt x="2032000" y="365129"/>
                </a:lnTo>
                <a:lnTo>
                  <a:pt x="2044700" y="365105"/>
                </a:lnTo>
                <a:lnTo>
                  <a:pt x="2044700" y="124"/>
                </a:lnTo>
                <a:lnTo>
                  <a:pt x="2032000" y="100"/>
                </a:lnTo>
                <a:lnTo>
                  <a:pt x="2019300" y="79"/>
                </a:lnTo>
                <a:close/>
                <a:moveTo>
                  <a:pt x="393700" y="61"/>
                </a:moveTo>
                <a:lnTo>
                  <a:pt x="393700" y="365168"/>
                </a:lnTo>
                <a:lnTo>
                  <a:pt x="419100" y="365196"/>
                </a:lnTo>
                <a:lnTo>
                  <a:pt x="431800" y="365216"/>
                </a:lnTo>
                <a:lnTo>
                  <a:pt x="1955800" y="365229"/>
                </a:lnTo>
                <a:lnTo>
                  <a:pt x="1981200" y="365216"/>
                </a:lnTo>
                <a:lnTo>
                  <a:pt x="1993900" y="365196"/>
                </a:lnTo>
                <a:lnTo>
                  <a:pt x="2019300" y="365168"/>
                </a:lnTo>
                <a:lnTo>
                  <a:pt x="2019300" y="61"/>
                </a:lnTo>
                <a:lnTo>
                  <a:pt x="1993900" y="32"/>
                </a:lnTo>
                <a:lnTo>
                  <a:pt x="1981200" y="12"/>
                </a:lnTo>
                <a:lnTo>
                  <a:pt x="457200" y="0"/>
                </a:lnTo>
                <a:lnTo>
                  <a:pt x="431800" y="12"/>
                </a:lnTo>
                <a:lnTo>
                  <a:pt x="419100" y="32"/>
                </a:lnTo>
                <a:lnTo>
                  <a:pt x="393700" y="61"/>
                </a:lnTo>
                <a:close/>
                <a:moveTo>
                  <a:pt x="368300" y="124"/>
                </a:moveTo>
                <a:lnTo>
                  <a:pt x="368300" y="365105"/>
                </a:lnTo>
                <a:lnTo>
                  <a:pt x="381000" y="365129"/>
                </a:lnTo>
                <a:lnTo>
                  <a:pt x="393700" y="365149"/>
                </a:lnTo>
                <a:lnTo>
                  <a:pt x="393700" y="79"/>
                </a:lnTo>
                <a:lnTo>
                  <a:pt x="381000" y="100"/>
                </a:lnTo>
                <a:lnTo>
                  <a:pt x="368300" y="124"/>
                </a:lnTo>
                <a:close/>
                <a:moveTo>
                  <a:pt x="342900" y="215"/>
                </a:moveTo>
                <a:lnTo>
                  <a:pt x="342900" y="365014"/>
                </a:lnTo>
                <a:lnTo>
                  <a:pt x="355600" y="365047"/>
                </a:lnTo>
                <a:lnTo>
                  <a:pt x="368300" y="365078"/>
                </a:lnTo>
                <a:lnTo>
                  <a:pt x="368300" y="151"/>
                </a:lnTo>
                <a:lnTo>
                  <a:pt x="355600" y="181"/>
                </a:lnTo>
                <a:lnTo>
                  <a:pt x="342900" y="215"/>
                </a:lnTo>
                <a:close/>
                <a:moveTo>
                  <a:pt x="330200" y="294"/>
                </a:moveTo>
                <a:lnTo>
                  <a:pt x="330200" y="364934"/>
                </a:lnTo>
                <a:lnTo>
                  <a:pt x="342900" y="364976"/>
                </a:lnTo>
                <a:lnTo>
                  <a:pt x="342900" y="253"/>
                </a:lnTo>
                <a:lnTo>
                  <a:pt x="330200" y="294"/>
                </a:lnTo>
                <a:close/>
                <a:moveTo>
                  <a:pt x="304800" y="445"/>
                </a:moveTo>
                <a:lnTo>
                  <a:pt x="304800" y="364783"/>
                </a:lnTo>
                <a:lnTo>
                  <a:pt x="317500" y="364838"/>
                </a:lnTo>
                <a:lnTo>
                  <a:pt x="330200" y="364888"/>
                </a:lnTo>
                <a:lnTo>
                  <a:pt x="330200" y="340"/>
                </a:lnTo>
                <a:lnTo>
                  <a:pt x="317500" y="390"/>
                </a:lnTo>
                <a:lnTo>
                  <a:pt x="304800" y="445"/>
                </a:lnTo>
                <a:close/>
                <a:moveTo>
                  <a:pt x="292100" y="569"/>
                </a:moveTo>
                <a:lnTo>
                  <a:pt x="292100" y="364659"/>
                </a:lnTo>
                <a:lnTo>
                  <a:pt x="304800" y="364724"/>
                </a:lnTo>
                <a:lnTo>
                  <a:pt x="304800" y="505"/>
                </a:lnTo>
                <a:lnTo>
                  <a:pt x="292100" y="569"/>
                </a:lnTo>
                <a:close/>
                <a:moveTo>
                  <a:pt x="279400" y="714"/>
                </a:moveTo>
                <a:lnTo>
                  <a:pt x="279400" y="364515"/>
                </a:lnTo>
                <a:lnTo>
                  <a:pt x="292100" y="364590"/>
                </a:lnTo>
                <a:lnTo>
                  <a:pt x="292100" y="639"/>
                </a:lnTo>
                <a:lnTo>
                  <a:pt x="279400" y="714"/>
                </a:lnTo>
                <a:close/>
                <a:moveTo>
                  <a:pt x="266700" y="880"/>
                </a:moveTo>
                <a:lnTo>
                  <a:pt x="266700" y="364348"/>
                </a:lnTo>
                <a:lnTo>
                  <a:pt x="279400" y="364434"/>
                </a:lnTo>
                <a:lnTo>
                  <a:pt x="279400" y="794"/>
                </a:lnTo>
                <a:lnTo>
                  <a:pt x="266700" y="880"/>
                </a:lnTo>
                <a:close/>
                <a:moveTo>
                  <a:pt x="254000" y="1176"/>
                </a:moveTo>
                <a:lnTo>
                  <a:pt x="254000" y="364053"/>
                </a:lnTo>
                <a:lnTo>
                  <a:pt x="266700" y="364157"/>
                </a:lnTo>
                <a:lnTo>
                  <a:pt x="266700" y="1071"/>
                </a:lnTo>
                <a:lnTo>
                  <a:pt x="254000" y="1176"/>
                </a:lnTo>
                <a:close/>
                <a:moveTo>
                  <a:pt x="241300" y="1405"/>
                </a:moveTo>
                <a:lnTo>
                  <a:pt x="241300" y="363823"/>
                </a:lnTo>
                <a:lnTo>
                  <a:pt x="254000" y="363941"/>
                </a:lnTo>
                <a:lnTo>
                  <a:pt x="254000" y="1287"/>
                </a:lnTo>
                <a:lnTo>
                  <a:pt x="241300" y="1405"/>
                </a:lnTo>
                <a:close/>
                <a:moveTo>
                  <a:pt x="228600" y="1662"/>
                </a:moveTo>
                <a:lnTo>
                  <a:pt x="228600" y="363566"/>
                </a:lnTo>
                <a:lnTo>
                  <a:pt x="241300" y="363698"/>
                </a:lnTo>
                <a:lnTo>
                  <a:pt x="241300" y="1530"/>
                </a:lnTo>
                <a:lnTo>
                  <a:pt x="228600" y="1662"/>
                </a:lnTo>
                <a:close/>
                <a:moveTo>
                  <a:pt x="215900" y="2103"/>
                </a:moveTo>
                <a:lnTo>
                  <a:pt x="215900" y="363125"/>
                </a:lnTo>
                <a:lnTo>
                  <a:pt x="228600" y="363280"/>
                </a:lnTo>
                <a:lnTo>
                  <a:pt x="228600" y="1948"/>
                </a:lnTo>
                <a:lnTo>
                  <a:pt x="215900" y="2103"/>
                </a:lnTo>
                <a:close/>
                <a:moveTo>
                  <a:pt x="203200" y="2616"/>
                </a:moveTo>
                <a:lnTo>
                  <a:pt x="203200" y="362613"/>
                </a:lnTo>
                <a:lnTo>
                  <a:pt x="215900" y="362792"/>
                </a:lnTo>
                <a:lnTo>
                  <a:pt x="215900" y="2437"/>
                </a:lnTo>
                <a:lnTo>
                  <a:pt x="203200" y="2616"/>
                </a:lnTo>
                <a:close/>
                <a:moveTo>
                  <a:pt x="190500" y="3205"/>
                </a:moveTo>
                <a:lnTo>
                  <a:pt x="190500" y="362024"/>
                </a:lnTo>
                <a:lnTo>
                  <a:pt x="203200" y="362229"/>
                </a:lnTo>
                <a:lnTo>
                  <a:pt x="203200" y="3000"/>
                </a:lnTo>
                <a:lnTo>
                  <a:pt x="190500" y="3205"/>
                </a:lnTo>
                <a:close/>
                <a:moveTo>
                  <a:pt x="177800" y="4119"/>
                </a:moveTo>
                <a:lnTo>
                  <a:pt x="177800" y="361109"/>
                </a:lnTo>
                <a:lnTo>
                  <a:pt x="190500" y="361352"/>
                </a:lnTo>
                <a:lnTo>
                  <a:pt x="190500" y="3876"/>
                </a:lnTo>
                <a:lnTo>
                  <a:pt x="177800" y="4119"/>
                </a:lnTo>
                <a:close/>
                <a:moveTo>
                  <a:pt x="165100" y="5192"/>
                </a:moveTo>
                <a:lnTo>
                  <a:pt x="165100" y="360037"/>
                </a:lnTo>
                <a:lnTo>
                  <a:pt x="177800" y="360320"/>
                </a:lnTo>
                <a:lnTo>
                  <a:pt x="177800" y="4908"/>
                </a:lnTo>
                <a:lnTo>
                  <a:pt x="165100" y="5192"/>
                </a:lnTo>
                <a:close/>
                <a:moveTo>
                  <a:pt x="152400" y="6775"/>
                </a:moveTo>
                <a:lnTo>
                  <a:pt x="152400" y="358453"/>
                </a:lnTo>
                <a:lnTo>
                  <a:pt x="165100" y="358792"/>
                </a:lnTo>
                <a:lnTo>
                  <a:pt x="165100" y="6436"/>
                </a:lnTo>
                <a:lnTo>
                  <a:pt x="152400" y="6775"/>
                </a:lnTo>
                <a:close/>
                <a:moveTo>
                  <a:pt x="139700" y="8651"/>
                </a:moveTo>
                <a:lnTo>
                  <a:pt x="139700" y="356577"/>
                </a:lnTo>
                <a:lnTo>
                  <a:pt x="152400" y="356977"/>
                </a:lnTo>
                <a:lnTo>
                  <a:pt x="152400" y="8251"/>
                </a:lnTo>
                <a:lnTo>
                  <a:pt x="139700" y="8651"/>
                </a:lnTo>
                <a:close/>
                <a:moveTo>
                  <a:pt x="127000" y="11816"/>
                </a:moveTo>
                <a:lnTo>
                  <a:pt x="127000" y="353413"/>
                </a:lnTo>
                <a:lnTo>
                  <a:pt x="139700" y="353905"/>
                </a:lnTo>
                <a:lnTo>
                  <a:pt x="139700" y="11323"/>
                </a:lnTo>
                <a:lnTo>
                  <a:pt x="127000" y="11816"/>
                </a:lnTo>
                <a:close/>
                <a:moveTo>
                  <a:pt x="114300" y="16281"/>
                </a:moveTo>
                <a:lnTo>
                  <a:pt x="114300" y="348947"/>
                </a:lnTo>
                <a:lnTo>
                  <a:pt x="127000" y="349558"/>
                </a:lnTo>
                <a:lnTo>
                  <a:pt x="127000" y="15670"/>
                </a:lnTo>
                <a:lnTo>
                  <a:pt x="114300" y="16281"/>
                </a:lnTo>
                <a:close/>
                <a:moveTo>
                  <a:pt x="101600" y="22454"/>
                </a:moveTo>
                <a:lnTo>
                  <a:pt x="101600" y="342775"/>
                </a:lnTo>
                <a:lnTo>
                  <a:pt x="114300" y="344946"/>
                </a:lnTo>
                <a:lnTo>
                  <a:pt x="114300" y="20283"/>
                </a:lnTo>
                <a:lnTo>
                  <a:pt x="101600" y="22454"/>
                </a:lnTo>
                <a:close/>
                <a:moveTo>
                  <a:pt x="88900" y="29785"/>
                </a:moveTo>
                <a:lnTo>
                  <a:pt x="88900" y="335443"/>
                </a:lnTo>
                <a:lnTo>
                  <a:pt x="101600" y="338019"/>
                </a:lnTo>
                <a:lnTo>
                  <a:pt x="101600" y="27210"/>
                </a:lnTo>
                <a:lnTo>
                  <a:pt x="88900" y="29785"/>
                </a:lnTo>
                <a:close/>
                <a:moveTo>
                  <a:pt x="76200" y="38239"/>
                </a:moveTo>
                <a:lnTo>
                  <a:pt x="76200" y="326989"/>
                </a:lnTo>
                <a:lnTo>
                  <a:pt x="88900" y="329924"/>
                </a:lnTo>
                <a:lnTo>
                  <a:pt x="88900" y="35304"/>
                </a:lnTo>
                <a:lnTo>
                  <a:pt x="76200" y="38239"/>
                </a:lnTo>
                <a:close/>
                <a:moveTo>
                  <a:pt x="63500" y="51025"/>
                </a:moveTo>
                <a:lnTo>
                  <a:pt x="63500" y="314204"/>
                </a:lnTo>
                <a:lnTo>
                  <a:pt x="76200" y="317547"/>
                </a:lnTo>
                <a:lnTo>
                  <a:pt x="76200" y="47681"/>
                </a:lnTo>
                <a:lnTo>
                  <a:pt x="63500" y="51025"/>
                </a:lnTo>
                <a:close/>
                <a:moveTo>
                  <a:pt x="50800" y="61575"/>
                </a:moveTo>
                <a:lnTo>
                  <a:pt x="50800" y="303653"/>
                </a:lnTo>
                <a:lnTo>
                  <a:pt x="63500" y="307252"/>
                </a:lnTo>
                <a:lnTo>
                  <a:pt x="63500" y="57977"/>
                </a:lnTo>
                <a:lnTo>
                  <a:pt x="50800" y="61575"/>
                </a:lnTo>
                <a:close/>
                <a:moveTo>
                  <a:pt x="38100" y="72799"/>
                </a:moveTo>
                <a:lnTo>
                  <a:pt x="38100" y="292429"/>
                </a:lnTo>
                <a:lnTo>
                  <a:pt x="50800" y="296237"/>
                </a:lnTo>
                <a:lnTo>
                  <a:pt x="50800" y="68991"/>
                </a:lnTo>
                <a:lnTo>
                  <a:pt x="38100" y="72799"/>
                </a:lnTo>
                <a:close/>
                <a:moveTo>
                  <a:pt x="25400" y="88580"/>
                </a:moveTo>
                <a:lnTo>
                  <a:pt x="25400" y="276648"/>
                </a:lnTo>
                <a:lnTo>
                  <a:pt x="38100" y="280666"/>
                </a:lnTo>
                <a:lnTo>
                  <a:pt x="38100" y="84563"/>
                </a:lnTo>
                <a:lnTo>
                  <a:pt x="25400" y="88580"/>
                </a:lnTo>
                <a:close/>
                <a:moveTo>
                  <a:pt x="12700" y="109169"/>
                </a:moveTo>
                <a:lnTo>
                  <a:pt x="12700" y="256059"/>
                </a:lnTo>
                <a:lnTo>
                  <a:pt x="25400" y="260227"/>
                </a:lnTo>
                <a:lnTo>
                  <a:pt x="25400" y="105001"/>
                </a:lnTo>
                <a:lnTo>
                  <a:pt x="12700" y="109169"/>
                </a:lnTo>
                <a:close/>
                <a:moveTo>
                  <a:pt x="0" y="131107"/>
                </a:moveTo>
                <a:lnTo>
                  <a:pt x="0" y="234121"/>
                </a:lnTo>
                <a:lnTo>
                  <a:pt x="12700" y="238803"/>
                </a:lnTo>
                <a:lnTo>
                  <a:pt x="12700" y="126425"/>
                </a:lnTo>
                <a:lnTo>
                  <a:pt x="0" y="13110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CustomShape 19"/>
          <p:cNvSpPr/>
          <p:nvPr/>
        </p:nvSpPr>
        <p:spPr>
          <a:xfrm>
            <a:off x="1908000" y="1933920"/>
            <a:ext cx="3018960" cy="98388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CustomShape 20"/>
          <p:cNvSpPr/>
          <p:nvPr/>
        </p:nvSpPr>
        <p:spPr>
          <a:xfrm>
            <a:off x="2029680" y="2664720"/>
            <a:ext cx="2194560" cy="37836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21"/>
          <p:cNvSpPr/>
          <p:nvPr/>
        </p:nvSpPr>
        <p:spPr>
          <a:xfrm>
            <a:off x="2034720" y="1516680"/>
            <a:ext cx="2154960" cy="148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9960" algn="ctr">
              <a:lnSpc>
                <a:spcPct val="100000"/>
              </a:lnSpc>
            </a:pPr>
            <a:r>
              <a:rPr b="0" lang="en-US" sz="1650" spc="-1" strike="noStrike">
                <a:solidFill>
                  <a:srgbClr val="000000"/>
                </a:solidFill>
                <a:latin typeface="Calibri"/>
                <a:ea typeface="DejaVu Sans"/>
              </a:rPr>
              <a:t>State</a:t>
            </a:r>
            <a:endParaRPr b="0" lang="en-US" sz="1650" spc="-1" strike="noStrike">
              <a:latin typeface="Arial"/>
            </a:endParaRPr>
          </a:p>
          <a:p>
            <a:pPr marL="39960">
              <a:lnSpc>
                <a:spcPct val="100000"/>
              </a:lnSpc>
              <a:spcBef>
                <a:spcPts val="11"/>
              </a:spcBef>
            </a:pPr>
            <a:endParaRPr b="0" lang="en-US" sz="1650" spc="-1" strike="noStrike">
              <a:latin typeface="Arial"/>
            </a:endParaRPr>
          </a:p>
          <a:p>
            <a:pPr marL="39960" algn="ctr">
              <a:lnSpc>
                <a:spcPct val="100000"/>
              </a:lnSpc>
            </a:pPr>
            <a:r>
              <a:rPr b="0" lang="en-US" sz="1650" spc="-1" strike="noStrike">
                <a:solidFill>
                  <a:srgbClr val="000000"/>
                </a:solidFill>
                <a:latin typeface="Calibri"/>
                <a:ea typeface="DejaVu Sans"/>
              </a:rPr>
              <a:t>How the world evolves</a:t>
            </a:r>
            <a:endParaRPr b="0" lang="en-US" sz="1650" spc="-1" strike="noStrike">
              <a:latin typeface="Arial"/>
            </a:endParaRPr>
          </a:p>
          <a:p>
            <a:pPr marL="39960">
              <a:lnSpc>
                <a:spcPct val="100000"/>
              </a:lnSpc>
            </a:pPr>
            <a:endParaRPr b="0" lang="en-US" sz="1650" spc="-1" strike="noStrike">
              <a:latin typeface="Arial"/>
            </a:endParaRPr>
          </a:p>
          <a:p>
            <a:pPr marL="39960">
              <a:lnSpc>
                <a:spcPct val="100000"/>
              </a:lnSpc>
              <a:spcBef>
                <a:spcPts val="31"/>
              </a:spcBef>
            </a:pPr>
            <a:endParaRPr b="0" lang="en-US" sz="1650" spc="-1" strike="noStrike">
              <a:latin typeface="Arial"/>
            </a:endParaRPr>
          </a:p>
          <a:p>
            <a:pPr marL="39960" algn="ctr">
              <a:lnSpc>
                <a:spcPct val="100000"/>
              </a:lnSpc>
              <a:spcBef>
                <a:spcPts val="6"/>
              </a:spcBef>
            </a:pPr>
            <a:r>
              <a:rPr b="0" lang="en-US" sz="1650" spc="-1" strike="noStrike">
                <a:solidFill>
                  <a:srgbClr val="000000"/>
                </a:solidFill>
                <a:latin typeface="Calibri"/>
                <a:ea typeface="DejaVu Sans"/>
              </a:rPr>
              <a:t>What my actions do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304" name="CustomShape 22"/>
          <p:cNvSpPr/>
          <p:nvPr/>
        </p:nvSpPr>
        <p:spPr>
          <a:xfrm>
            <a:off x="5834880" y="1519920"/>
            <a:ext cx="360" cy="351000"/>
          </a:xfrm>
          <a:custGeom>
            <a:avLst/>
            <a:gdLst/>
            <a:ahLst/>
            <a:rect l="l" t="t" r="r" b="b"/>
            <a:pathLst>
              <a:path w="0" h="353060">
                <a:moveTo>
                  <a:pt x="0" y="0"/>
                </a:moveTo>
                <a:lnTo>
                  <a:pt x="0" y="352742"/>
                </a:lnTo>
              </a:path>
            </a:pathLst>
          </a:custGeom>
          <a:noFill/>
          <a:ln w="30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23"/>
          <p:cNvSpPr/>
          <p:nvPr/>
        </p:nvSpPr>
        <p:spPr>
          <a:xfrm>
            <a:off x="5784840" y="1735560"/>
            <a:ext cx="98280" cy="198000"/>
          </a:xfrm>
          <a:custGeom>
            <a:avLst/>
            <a:gdLst/>
            <a:ahLst/>
            <a:rect l="l" t="t" r="r" b="b"/>
            <a:pathLst>
              <a:path w="100329" h="200025">
                <a:moveTo>
                  <a:pt x="0" y="0"/>
                </a:moveTo>
                <a:lnTo>
                  <a:pt x="49936" y="199720"/>
                </a:lnTo>
                <a:lnTo>
                  <a:pt x="998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CustomShape 24"/>
          <p:cNvSpPr/>
          <p:nvPr/>
        </p:nvSpPr>
        <p:spPr>
          <a:xfrm>
            <a:off x="5804280" y="1750680"/>
            <a:ext cx="58680" cy="119880"/>
          </a:xfrm>
          <a:custGeom>
            <a:avLst/>
            <a:gdLst/>
            <a:ahLst/>
            <a:rect l="l" t="t" r="r" b="b"/>
            <a:pathLst>
              <a:path w="60960" h="121919">
                <a:moveTo>
                  <a:pt x="60871" y="0"/>
                </a:moveTo>
                <a:lnTo>
                  <a:pt x="30441" y="121754"/>
                </a:lnTo>
                <a:lnTo>
                  <a:pt x="0" y="0"/>
                </a:lnTo>
              </a:path>
            </a:pathLst>
          </a:custGeom>
          <a:noFill/>
          <a:ln w="30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CustomShape 25"/>
          <p:cNvSpPr/>
          <p:nvPr/>
        </p:nvSpPr>
        <p:spPr>
          <a:xfrm>
            <a:off x="5834880" y="4539960"/>
            <a:ext cx="360" cy="394560"/>
          </a:xfrm>
          <a:custGeom>
            <a:avLst/>
            <a:gdLst/>
            <a:ahLst/>
            <a:rect l="l" t="t" r="r" b="b"/>
            <a:pathLst>
              <a:path w="0" h="396875">
                <a:moveTo>
                  <a:pt x="0" y="0"/>
                </a:moveTo>
                <a:lnTo>
                  <a:pt x="0" y="396836"/>
                </a:lnTo>
              </a:path>
            </a:pathLst>
          </a:custGeom>
          <a:noFill/>
          <a:ln w="30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CustomShape 26"/>
          <p:cNvSpPr/>
          <p:nvPr/>
        </p:nvSpPr>
        <p:spPr>
          <a:xfrm>
            <a:off x="5784840" y="4799880"/>
            <a:ext cx="98280" cy="198000"/>
          </a:xfrm>
          <a:custGeom>
            <a:avLst/>
            <a:gdLst/>
            <a:ahLst/>
            <a:rect l="l" t="t" r="r" b="b"/>
            <a:pathLst>
              <a:path w="100329" h="200025">
                <a:moveTo>
                  <a:pt x="0" y="0"/>
                </a:moveTo>
                <a:lnTo>
                  <a:pt x="49923" y="199720"/>
                </a:lnTo>
                <a:lnTo>
                  <a:pt x="998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CustomShape 27"/>
          <p:cNvSpPr/>
          <p:nvPr/>
        </p:nvSpPr>
        <p:spPr>
          <a:xfrm>
            <a:off x="5804280" y="4815360"/>
            <a:ext cx="58680" cy="119880"/>
          </a:xfrm>
          <a:custGeom>
            <a:avLst/>
            <a:gdLst/>
            <a:ahLst/>
            <a:rect l="l" t="t" r="r" b="b"/>
            <a:pathLst>
              <a:path w="60960" h="121920">
                <a:moveTo>
                  <a:pt x="60883" y="0"/>
                </a:moveTo>
                <a:lnTo>
                  <a:pt x="30441" y="121754"/>
                </a:lnTo>
                <a:lnTo>
                  <a:pt x="0" y="0"/>
                </a:lnTo>
              </a:path>
            </a:pathLst>
          </a:custGeom>
          <a:noFill/>
          <a:ln w="30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CustomShape 28"/>
          <p:cNvSpPr/>
          <p:nvPr/>
        </p:nvSpPr>
        <p:spPr>
          <a:xfrm>
            <a:off x="5834880" y="3114360"/>
            <a:ext cx="360" cy="924480"/>
          </a:xfrm>
          <a:custGeom>
            <a:avLst/>
            <a:gdLst/>
            <a:ahLst/>
            <a:rect l="l" t="t" r="r" b="b"/>
            <a:pathLst>
              <a:path w="0" h="926464">
                <a:moveTo>
                  <a:pt x="0" y="0"/>
                </a:moveTo>
                <a:lnTo>
                  <a:pt x="0" y="925957"/>
                </a:lnTo>
              </a:path>
            </a:pathLst>
          </a:custGeom>
          <a:noFill/>
          <a:ln w="30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CustomShape 29"/>
          <p:cNvSpPr/>
          <p:nvPr/>
        </p:nvSpPr>
        <p:spPr>
          <a:xfrm>
            <a:off x="5784840" y="3903480"/>
            <a:ext cx="98280" cy="198000"/>
          </a:xfrm>
          <a:custGeom>
            <a:avLst/>
            <a:gdLst/>
            <a:ahLst/>
            <a:rect l="l" t="t" r="r" b="b"/>
            <a:pathLst>
              <a:path w="100329" h="200025">
                <a:moveTo>
                  <a:pt x="0" y="0"/>
                </a:moveTo>
                <a:lnTo>
                  <a:pt x="49923" y="199707"/>
                </a:lnTo>
                <a:lnTo>
                  <a:pt x="998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CustomShape 30"/>
          <p:cNvSpPr/>
          <p:nvPr/>
        </p:nvSpPr>
        <p:spPr>
          <a:xfrm>
            <a:off x="5804280" y="3918600"/>
            <a:ext cx="58680" cy="119880"/>
          </a:xfrm>
          <a:custGeom>
            <a:avLst/>
            <a:gdLst/>
            <a:ahLst/>
            <a:rect l="l" t="t" r="r" b="b"/>
            <a:pathLst>
              <a:path w="60960" h="121920">
                <a:moveTo>
                  <a:pt x="60871" y="0"/>
                </a:moveTo>
                <a:lnTo>
                  <a:pt x="30429" y="121754"/>
                </a:lnTo>
                <a:lnTo>
                  <a:pt x="0" y="0"/>
                </a:lnTo>
              </a:path>
            </a:pathLst>
          </a:custGeom>
          <a:noFill/>
          <a:ln w="30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CustomShape 31"/>
          <p:cNvSpPr/>
          <p:nvPr/>
        </p:nvSpPr>
        <p:spPr>
          <a:xfrm>
            <a:off x="5834880" y="2379600"/>
            <a:ext cx="360" cy="225720"/>
          </a:xfrm>
          <a:custGeom>
            <a:avLst/>
            <a:gdLst/>
            <a:ahLst/>
            <a:rect l="l" t="t" r="r" b="b"/>
            <a:pathLst>
              <a:path w="0" h="227964">
                <a:moveTo>
                  <a:pt x="0" y="0"/>
                </a:moveTo>
                <a:lnTo>
                  <a:pt x="0" y="227812"/>
                </a:lnTo>
              </a:path>
            </a:pathLst>
          </a:custGeom>
          <a:noFill/>
          <a:ln w="30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32"/>
          <p:cNvSpPr/>
          <p:nvPr/>
        </p:nvSpPr>
        <p:spPr>
          <a:xfrm>
            <a:off x="5784840" y="2470320"/>
            <a:ext cx="98280" cy="198000"/>
          </a:xfrm>
          <a:custGeom>
            <a:avLst/>
            <a:gdLst/>
            <a:ahLst/>
            <a:rect l="l" t="t" r="r" b="b"/>
            <a:pathLst>
              <a:path w="100329" h="200025">
                <a:moveTo>
                  <a:pt x="0" y="0"/>
                </a:moveTo>
                <a:lnTo>
                  <a:pt x="49923" y="199720"/>
                </a:lnTo>
                <a:lnTo>
                  <a:pt x="9984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33"/>
          <p:cNvSpPr/>
          <p:nvPr/>
        </p:nvSpPr>
        <p:spPr>
          <a:xfrm>
            <a:off x="5804280" y="2485800"/>
            <a:ext cx="58680" cy="119880"/>
          </a:xfrm>
          <a:custGeom>
            <a:avLst/>
            <a:gdLst/>
            <a:ahLst/>
            <a:rect l="l" t="t" r="r" b="b"/>
            <a:pathLst>
              <a:path w="60960" h="121919">
                <a:moveTo>
                  <a:pt x="60883" y="0"/>
                </a:moveTo>
                <a:lnTo>
                  <a:pt x="30441" y="121742"/>
                </a:lnTo>
                <a:lnTo>
                  <a:pt x="0" y="0"/>
                </a:lnTo>
              </a:path>
            </a:pathLst>
          </a:custGeom>
          <a:noFill/>
          <a:ln w="30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CustomShape 34"/>
          <p:cNvSpPr/>
          <p:nvPr/>
        </p:nvSpPr>
        <p:spPr>
          <a:xfrm>
            <a:off x="2669040" y="4095000"/>
            <a:ext cx="2366640" cy="37836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ustomShape 35"/>
          <p:cNvSpPr/>
          <p:nvPr/>
        </p:nvSpPr>
        <p:spPr>
          <a:xfrm>
            <a:off x="1690920" y="4149720"/>
            <a:ext cx="1752840" cy="11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1650" spc="-1" strike="noStrike">
                <a:solidFill>
                  <a:srgbClr val="000000"/>
                </a:solidFill>
                <a:latin typeface="Calibri"/>
                <a:ea typeface="DejaVu Sans"/>
              </a:rPr>
              <a:t>Goals</a:t>
            </a:r>
            <a:endParaRPr b="0" lang="en-US" sz="16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b="0" lang="en-US" sz="165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Agent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18" name="CustomShape 36"/>
          <p:cNvSpPr/>
          <p:nvPr/>
        </p:nvSpPr>
        <p:spPr>
          <a:xfrm>
            <a:off x="5329440" y="5046840"/>
            <a:ext cx="101772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650" spc="-1" strike="noStrike">
                <a:solidFill>
                  <a:srgbClr val="000000"/>
                </a:solidFill>
                <a:latin typeface="Calibri"/>
                <a:ea typeface="DejaVu Sans"/>
              </a:rPr>
              <a:t>Actuators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319" name="CustomShape 37"/>
          <p:cNvSpPr/>
          <p:nvPr/>
        </p:nvSpPr>
        <p:spPr>
          <a:xfrm>
            <a:off x="3128040" y="1060920"/>
            <a:ext cx="2188440" cy="825120"/>
          </a:xfrm>
          <a:custGeom>
            <a:avLst/>
            <a:gdLst/>
            <a:ahLst/>
            <a:rect l="l" t="t" r="r" b="b"/>
            <a:pathLst>
              <a:path w="2190750" h="827405">
                <a:moveTo>
                  <a:pt x="2190699" y="826886"/>
                </a:moveTo>
                <a:lnTo>
                  <a:pt x="2190622" y="826606"/>
                </a:lnTo>
                <a:lnTo>
                  <a:pt x="2190438" y="825939"/>
                </a:lnTo>
                <a:lnTo>
                  <a:pt x="2190082" y="824642"/>
                </a:lnTo>
                <a:lnTo>
                  <a:pt x="2189493" y="822502"/>
                </a:lnTo>
                <a:lnTo>
                  <a:pt x="2188616" y="819311"/>
                </a:lnTo>
                <a:lnTo>
                  <a:pt x="2187391" y="814856"/>
                </a:lnTo>
                <a:lnTo>
                  <a:pt x="2185762" y="808929"/>
                </a:lnTo>
                <a:lnTo>
                  <a:pt x="2183669" y="801319"/>
                </a:lnTo>
                <a:lnTo>
                  <a:pt x="2181056" y="791814"/>
                </a:lnTo>
                <a:lnTo>
                  <a:pt x="2177864" y="780205"/>
                </a:lnTo>
                <a:lnTo>
                  <a:pt x="2174036" y="766282"/>
                </a:lnTo>
                <a:lnTo>
                  <a:pt x="2173290" y="763569"/>
                </a:lnTo>
                <a:lnTo>
                  <a:pt x="2162314" y="725314"/>
                </a:lnTo>
                <a:lnTo>
                  <a:pt x="2149534" y="686394"/>
                </a:lnTo>
                <a:lnTo>
                  <a:pt x="2134390" y="646940"/>
                </a:lnTo>
                <a:lnTo>
                  <a:pt x="2117466" y="609075"/>
                </a:lnTo>
                <a:lnTo>
                  <a:pt x="2099596" y="574284"/>
                </a:lnTo>
                <a:lnTo>
                  <a:pt x="2078535" y="538370"/>
                </a:lnTo>
                <a:lnTo>
                  <a:pt x="2053967" y="501738"/>
                </a:lnTo>
                <a:lnTo>
                  <a:pt x="2029876" y="470077"/>
                </a:lnTo>
                <a:lnTo>
                  <a:pt x="2004272" y="440070"/>
                </a:lnTo>
                <a:lnTo>
                  <a:pt x="1975059" y="409349"/>
                </a:lnTo>
                <a:lnTo>
                  <a:pt x="1946336" y="382004"/>
                </a:lnTo>
                <a:lnTo>
                  <a:pt x="1915336" y="355071"/>
                </a:lnTo>
                <a:lnTo>
                  <a:pt x="1882086" y="328667"/>
                </a:lnTo>
                <a:lnTo>
                  <a:pt x="1850660" y="305739"/>
                </a:lnTo>
                <a:lnTo>
                  <a:pt x="1817495" y="283407"/>
                </a:lnTo>
                <a:lnTo>
                  <a:pt x="1782606" y="261755"/>
                </a:lnTo>
                <a:lnTo>
                  <a:pt x="1746013" y="240867"/>
                </a:lnTo>
                <a:lnTo>
                  <a:pt x="1707733" y="220825"/>
                </a:lnTo>
                <a:lnTo>
                  <a:pt x="1672869" y="204049"/>
                </a:lnTo>
                <a:lnTo>
                  <a:pt x="1636739" y="188041"/>
                </a:lnTo>
                <a:lnTo>
                  <a:pt x="1599355" y="172857"/>
                </a:lnTo>
                <a:lnTo>
                  <a:pt x="1560730" y="158553"/>
                </a:lnTo>
                <a:lnTo>
                  <a:pt x="1520877" y="145182"/>
                </a:lnTo>
                <a:lnTo>
                  <a:pt x="1483437" y="133772"/>
                </a:lnTo>
                <a:lnTo>
                  <a:pt x="1445150" y="123109"/>
                </a:lnTo>
                <a:lnTo>
                  <a:pt x="1406123" y="113156"/>
                </a:lnTo>
                <a:lnTo>
                  <a:pt x="1366466" y="103878"/>
                </a:lnTo>
                <a:lnTo>
                  <a:pt x="1326286" y="95240"/>
                </a:lnTo>
                <a:lnTo>
                  <a:pt x="1285692" y="87208"/>
                </a:lnTo>
                <a:lnTo>
                  <a:pt x="1244793" y="79745"/>
                </a:lnTo>
                <a:lnTo>
                  <a:pt x="1203697" y="72817"/>
                </a:lnTo>
                <a:lnTo>
                  <a:pt x="1162511" y="66389"/>
                </a:lnTo>
                <a:lnTo>
                  <a:pt x="1121346" y="60425"/>
                </a:lnTo>
                <a:lnTo>
                  <a:pt x="1080308" y="54890"/>
                </a:lnTo>
                <a:lnTo>
                  <a:pt x="1039506" y="49750"/>
                </a:lnTo>
                <a:lnTo>
                  <a:pt x="999050" y="44968"/>
                </a:lnTo>
                <a:lnTo>
                  <a:pt x="959046" y="40511"/>
                </a:lnTo>
                <a:lnTo>
                  <a:pt x="919604" y="36342"/>
                </a:lnTo>
                <a:lnTo>
                  <a:pt x="880831" y="32426"/>
                </a:lnTo>
                <a:lnTo>
                  <a:pt x="842837" y="28729"/>
                </a:lnTo>
                <a:lnTo>
                  <a:pt x="804322" y="25086"/>
                </a:lnTo>
                <a:lnTo>
                  <a:pt x="765454" y="21507"/>
                </a:lnTo>
                <a:lnTo>
                  <a:pt x="721501" y="17607"/>
                </a:lnTo>
                <a:lnTo>
                  <a:pt x="679056" y="14028"/>
                </a:lnTo>
                <a:lnTo>
                  <a:pt x="638132" y="10796"/>
                </a:lnTo>
                <a:lnTo>
                  <a:pt x="598737" y="7936"/>
                </a:lnTo>
                <a:lnTo>
                  <a:pt x="555602" y="5156"/>
                </a:lnTo>
                <a:lnTo>
                  <a:pt x="514495" y="2934"/>
                </a:lnTo>
                <a:lnTo>
                  <a:pt x="475432" y="1308"/>
                </a:lnTo>
                <a:lnTo>
                  <a:pt x="433949" y="240"/>
                </a:lnTo>
                <a:lnTo>
                  <a:pt x="403501" y="0"/>
                </a:lnTo>
                <a:lnTo>
                  <a:pt x="399282" y="9"/>
                </a:lnTo>
                <a:lnTo>
                  <a:pt x="358893" y="732"/>
                </a:lnTo>
                <a:lnTo>
                  <a:pt x="318279" y="2910"/>
                </a:lnTo>
                <a:lnTo>
                  <a:pt x="275501" y="7438"/>
                </a:lnTo>
                <a:lnTo>
                  <a:pt x="237432" y="14057"/>
                </a:lnTo>
                <a:lnTo>
                  <a:pt x="199192" y="24036"/>
                </a:lnTo>
                <a:lnTo>
                  <a:pt x="162690" y="37943"/>
                </a:lnTo>
                <a:lnTo>
                  <a:pt x="126182" y="58243"/>
                </a:lnTo>
                <a:lnTo>
                  <a:pt x="93504" y="84708"/>
                </a:lnTo>
                <a:lnTo>
                  <a:pt x="65335" y="117465"/>
                </a:lnTo>
                <a:lnTo>
                  <a:pt x="45278" y="151548"/>
                </a:lnTo>
                <a:lnTo>
                  <a:pt x="29469" y="190748"/>
                </a:lnTo>
                <a:lnTo>
                  <a:pt x="17818" y="230046"/>
                </a:lnTo>
                <a:lnTo>
                  <a:pt x="8253" y="271089"/>
                </a:lnTo>
                <a:lnTo>
                  <a:pt x="0" y="313298"/>
                </a:lnTo>
              </a:path>
            </a:pathLst>
          </a:custGeom>
          <a:noFill/>
          <a:ln cap="rnd" w="30600">
            <a:solidFill>
              <a:srgbClr val="000000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CustomShape 38"/>
          <p:cNvSpPr/>
          <p:nvPr/>
        </p:nvSpPr>
        <p:spPr>
          <a:xfrm>
            <a:off x="3104640" y="1230120"/>
            <a:ext cx="96120" cy="203760"/>
          </a:xfrm>
          <a:custGeom>
            <a:avLst/>
            <a:gdLst/>
            <a:ahLst/>
            <a:rect l="l" t="t" r="r" b="b"/>
            <a:pathLst>
              <a:path w="98425" h="205739">
                <a:moveTo>
                  <a:pt x="0" y="0"/>
                </a:moveTo>
                <a:lnTo>
                  <a:pt x="11303" y="205562"/>
                </a:lnTo>
                <a:lnTo>
                  <a:pt x="98056" y="1885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CustomShape 39"/>
          <p:cNvSpPr/>
          <p:nvPr/>
        </p:nvSpPr>
        <p:spPr>
          <a:xfrm>
            <a:off x="3121200" y="1248840"/>
            <a:ext cx="58320" cy="123480"/>
          </a:xfrm>
          <a:custGeom>
            <a:avLst/>
            <a:gdLst/>
            <a:ahLst/>
            <a:rect l="l" t="t" r="r" b="b"/>
            <a:pathLst>
              <a:path w="60325" h="125730">
                <a:moveTo>
                  <a:pt x="59778" y="11493"/>
                </a:moveTo>
                <a:lnTo>
                  <a:pt x="6908" y="125310"/>
                </a:lnTo>
                <a:lnTo>
                  <a:pt x="0" y="0"/>
                </a:lnTo>
              </a:path>
            </a:pathLst>
          </a:custGeom>
          <a:noFill/>
          <a:ln cap="rnd" w="30600">
            <a:solidFill>
              <a:srgbClr val="000000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CustomShape 40"/>
          <p:cNvSpPr/>
          <p:nvPr/>
        </p:nvSpPr>
        <p:spPr>
          <a:xfrm>
            <a:off x="4952520" y="1872000"/>
            <a:ext cx="1797480" cy="502560"/>
          </a:xfrm>
          <a:custGeom>
            <a:avLst/>
            <a:gdLst/>
            <a:ahLst/>
            <a:rect l="l" t="t" r="r" b="b"/>
            <a:pathLst>
              <a:path w="1799590" h="504825">
                <a:moveTo>
                  <a:pt x="1799488" y="504797"/>
                </a:moveTo>
                <a:lnTo>
                  <a:pt x="1799488" y="0"/>
                </a:lnTo>
                <a:lnTo>
                  <a:pt x="0" y="0"/>
                </a:lnTo>
                <a:lnTo>
                  <a:pt x="0" y="504797"/>
                </a:lnTo>
                <a:lnTo>
                  <a:pt x="1799488" y="50479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CustomShape 41"/>
          <p:cNvSpPr/>
          <p:nvPr/>
        </p:nvSpPr>
        <p:spPr>
          <a:xfrm>
            <a:off x="4952520" y="1872000"/>
            <a:ext cx="1797480" cy="502560"/>
          </a:xfrm>
          <a:custGeom>
            <a:avLst/>
            <a:gdLst/>
            <a:ahLst/>
            <a:rect l="l" t="t" r="r" b="b"/>
            <a:pathLst>
              <a:path w="1799590" h="504825">
                <a:moveTo>
                  <a:pt x="1799488" y="504797"/>
                </a:moveTo>
                <a:lnTo>
                  <a:pt x="1799488" y="0"/>
                </a:lnTo>
                <a:lnTo>
                  <a:pt x="0" y="0"/>
                </a:lnTo>
                <a:lnTo>
                  <a:pt x="0" y="504797"/>
                </a:lnTo>
                <a:lnTo>
                  <a:pt x="1799488" y="504797"/>
                </a:lnTo>
                <a:close/>
              </a:path>
            </a:pathLst>
          </a:custGeom>
          <a:noFill/>
          <a:ln w="151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CustomShape 42"/>
          <p:cNvSpPr/>
          <p:nvPr/>
        </p:nvSpPr>
        <p:spPr>
          <a:xfrm>
            <a:off x="5116680" y="1920960"/>
            <a:ext cx="1444320" cy="42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1681"/>
              </a:lnSpc>
            </a:pPr>
            <a:r>
              <a:rPr b="0" lang="en-US" sz="1650" spc="-1" strike="noStrike">
                <a:solidFill>
                  <a:srgbClr val="000000"/>
                </a:solidFill>
                <a:latin typeface="Calibri"/>
                <a:ea typeface="DejaVu Sans"/>
              </a:rPr>
              <a:t>What the world  is like now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325" name="CustomShape 43"/>
          <p:cNvSpPr/>
          <p:nvPr/>
        </p:nvSpPr>
        <p:spPr>
          <a:xfrm>
            <a:off x="8781120" y="7008480"/>
            <a:ext cx="157320" cy="450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59"/>
              </a:lnSpc>
            </a:pPr>
            <a:fld id="{BDF58A58-D557-408F-9A27-5C5DEE99D06D}" type="slidenum">
              <a:rPr b="0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326" name="CustomShape 44"/>
          <p:cNvSpPr/>
          <p:nvPr/>
        </p:nvSpPr>
        <p:spPr>
          <a:xfrm>
            <a:off x="4562280" y="2464560"/>
            <a:ext cx="2443320" cy="875880"/>
          </a:xfrm>
          <a:prstGeom prst="roundRect">
            <a:avLst>
              <a:gd name="adj" fmla="val 16667"/>
            </a:avLst>
          </a:prstGeom>
          <a:solidFill>
            <a:srgbClr val="f79646">
              <a:alpha val="10000"/>
            </a:srgbClr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CustomShape 45"/>
          <p:cNvSpPr/>
          <p:nvPr/>
        </p:nvSpPr>
        <p:spPr>
          <a:xfrm>
            <a:off x="588600" y="5702760"/>
            <a:ext cx="7846560" cy="174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Not just reacting, but trying to change state </a:t>
            </a:r>
            <a:r>
              <a:rPr b="0" i="1" lang="en-US" sz="2000" spc="-1" strike="noStrike">
                <a:solidFill>
                  <a:srgbClr val="1f497d"/>
                </a:solidFill>
                <a:latin typeface="Calibri"/>
                <a:ea typeface="DejaVu Sans"/>
              </a:rPr>
              <a:t>towards some goal:</a:t>
            </a:r>
            <a:endParaRPr b="0" lang="en-US" sz="2000" spc="-1" strike="noStrike">
              <a:latin typeface="Arial"/>
            </a:endParaRPr>
          </a:p>
          <a:p>
            <a:pPr lvl="1" marL="800280" indent="-3409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Get percepts, add to state</a:t>
            </a:r>
            <a:endParaRPr b="0" lang="en-US" sz="1800" spc="-1" strike="noStrike">
              <a:latin typeface="Arial"/>
            </a:endParaRPr>
          </a:p>
          <a:p>
            <a:pPr lvl="1" marL="800280" indent="-3409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Allow world model to deduce new knowledge…comes to quiescence</a:t>
            </a:r>
            <a:endParaRPr b="0" lang="en-US" sz="1800" spc="-1" strike="noStrike">
              <a:latin typeface="Arial"/>
            </a:endParaRPr>
          </a:p>
          <a:p>
            <a:pPr lvl="1" marL="800280" indent="-3409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Use a</a:t>
            </a:r>
            <a:r>
              <a:rPr b="0" lang="en-US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 </a:t>
            </a:r>
            <a:r>
              <a:rPr b="0" i="1" lang="en-US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planning module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to reason about possible future states</a:t>
            </a:r>
            <a:endParaRPr b="0" lang="en-US" sz="1800" spc="-1" strike="noStrike">
              <a:latin typeface="Arial"/>
            </a:endParaRPr>
          </a:p>
          <a:p>
            <a:pPr lvl="1" marL="800280" indent="-3409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Choose action to lead to desired future </a:t>
            </a:r>
            <a:r>
              <a:rPr b="0" i="1" lang="en-US" sz="1800" spc="-1" strike="noStrike">
                <a:solidFill>
                  <a:srgbClr val="1f497d"/>
                </a:solidFill>
                <a:latin typeface="Calibri"/>
                <a:ea typeface="DejaVu Sans"/>
              </a:rPr>
              <a:t>goal states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stomShape 1"/>
          <p:cNvSpPr/>
          <p:nvPr/>
        </p:nvSpPr>
        <p:spPr>
          <a:xfrm>
            <a:off x="1097280" y="297720"/>
            <a:ext cx="7720200" cy="1296000"/>
          </a:xfrm>
          <a:prstGeom prst="rect">
            <a:avLst/>
          </a:prstGeom>
          <a:noFill/>
          <a:ln w="5184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241720">
              <a:lnSpc>
                <a:spcPts val="2429"/>
              </a:lnSpc>
            </a:pPr>
            <a:r>
              <a:rPr b="1" lang="en-US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Utility-based agents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329" name="CustomShape 2"/>
          <p:cNvSpPr/>
          <p:nvPr/>
        </p:nvSpPr>
        <p:spPr>
          <a:xfrm>
            <a:off x="1298160" y="679320"/>
            <a:ext cx="7318080" cy="46396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CustomShape 3"/>
          <p:cNvSpPr/>
          <p:nvPr/>
        </p:nvSpPr>
        <p:spPr>
          <a:xfrm>
            <a:off x="1642320" y="4726800"/>
            <a:ext cx="8924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Agent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31" name="CustomShape 4"/>
          <p:cNvSpPr/>
          <p:nvPr/>
        </p:nvSpPr>
        <p:spPr>
          <a:xfrm>
            <a:off x="7873200" y="2127960"/>
            <a:ext cx="319680" cy="189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254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Environment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32" name="CustomShape 5"/>
          <p:cNvSpPr/>
          <p:nvPr/>
        </p:nvSpPr>
        <p:spPr>
          <a:xfrm>
            <a:off x="5303520" y="1120320"/>
            <a:ext cx="86400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650" spc="-1" strike="noStrike">
                <a:solidFill>
                  <a:srgbClr val="000000"/>
                </a:solidFill>
                <a:latin typeface="Calibri"/>
                <a:ea typeface="DejaVu Sans"/>
              </a:rPr>
              <a:t>Sensors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333" name="CustomShape 6"/>
          <p:cNvSpPr/>
          <p:nvPr/>
        </p:nvSpPr>
        <p:spPr>
          <a:xfrm>
            <a:off x="4776480" y="2450160"/>
            <a:ext cx="2052000" cy="502560"/>
          </a:xfrm>
          <a:custGeom>
            <a:avLst/>
            <a:gdLst/>
            <a:ahLst/>
            <a:rect l="l" t="t" r="r" b="b"/>
            <a:pathLst>
              <a:path w="2054225" h="504825">
                <a:moveTo>
                  <a:pt x="2053691" y="504797"/>
                </a:moveTo>
                <a:lnTo>
                  <a:pt x="2053691" y="0"/>
                </a:lnTo>
                <a:lnTo>
                  <a:pt x="0" y="0"/>
                </a:lnTo>
                <a:lnTo>
                  <a:pt x="0" y="504797"/>
                </a:lnTo>
                <a:lnTo>
                  <a:pt x="2053691" y="50479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CustomShape 7"/>
          <p:cNvSpPr/>
          <p:nvPr/>
        </p:nvSpPr>
        <p:spPr>
          <a:xfrm>
            <a:off x="4776480" y="2450160"/>
            <a:ext cx="2052000" cy="502560"/>
          </a:xfrm>
          <a:custGeom>
            <a:avLst/>
            <a:gdLst/>
            <a:ahLst/>
            <a:rect l="l" t="t" r="r" b="b"/>
            <a:pathLst>
              <a:path w="2054225" h="504825">
                <a:moveTo>
                  <a:pt x="2053691" y="504797"/>
                </a:moveTo>
                <a:lnTo>
                  <a:pt x="2053691" y="0"/>
                </a:lnTo>
                <a:lnTo>
                  <a:pt x="0" y="0"/>
                </a:lnTo>
                <a:lnTo>
                  <a:pt x="0" y="504797"/>
                </a:lnTo>
                <a:lnTo>
                  <a:pt x="2053691" y="504797"/>
                </a:lnTo>
                <a:close/>
              </a:path>
            </a:pathLst>
          </a:custGeom>
          <a:noFill/>
          <a:ln w="151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CustomShape 8"/>
          <p:cNvSpPr/>
          <p:nvPr/>
        </p:nvSpPr>
        <p:spPr>
          <a:xfrm>
            <a:off x="4714560" y="3187800"/>
            <a:ext cx="2175120" cy="488160"/>
          </a:xfrm>
          <a:custGeom>
            <a:avLst/>
            <a:gdLst/>
            <a:ahLst/>
            <a:rect l="l" t="t" r="r" b="b"/>
            <a:pathLst>
              <a:path w="2177415" h="490220">
                <a:moveTo>
                  <a:pt x="2177173" y="489948"/>
                </a:moveTo>
                <a:lnTo>
                  <a:pt x="2177173" y="0"/>
                </a:lnTo>
                <a:lnTo>
                  <a:pt x="0" y="0"/>
                </a:lnTo>
                <a:lnTo>
                  <a:pt x="0" y="489948"/>
                </a:lnTo>
                <a:lnTo>
                  <a:pt x="2177173" y="4899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CustomShape 9"/>
          <p:cNvSpPr/>
          <p:nvPr/>
        </p:nvSpPr>
        <p:spPr>
          <a:xfrm>
            <a:off x="4714560" y="3187800"/>
            <a:ext cx="2175120" cy="488160"/>
          </a:xfrm>
          <a:custGeom>
            <a:avLst/>
            <a:gdLst/>
            <a:ahLst/>
            <a:rect l="l" t="t" r="r" b="b"/>
            <a:pathLst>
              <a:path w="2177415" h="490220">
                <a:moveTo>
                  <a:pt x="2177173" y="489948"/>
                </a:moveTo>
                <a:lnTo>
                  <a:pt x="2177173" y="0"/>
                </a:lnTo>
                <a:lnTo>
                  <a:pt x="0" y="0"/>
                </a:lnTo>
                <a:lnTo>
                  <a:pt x="0" y="489948"/>
                </a:lnTo>
                <a:lnTo>
                  <a:pt x="2177173" y="489948"/>
                </a:lnTo>
                <a:close/>
              </a:path>
            </a:pathLst>
          </a:custGeom>
          <a:noFill/>
          <a:ln w="151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CustomShape 10"/>
          <p:cNvSpPr/>
          <p:nvPr/>
        </p:nvSpPr>
        <p:spPr>
          <a:xfrm>
            <a:off x="4877280" y="2499120"/>
            <a:ext cx="1859040" cy="116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240" indent="-18720" algn="ctr">
              <a:lnSpc>
                <a:spcPts val="1681"/>
              </a:lnSpc>
            </a:pPr>
            <a:r>
              <a:rPr b="0" lang="en-US" sz="1650" spc="-1" strike="noStrike">
                <a:solidFill>
                  <a:srgbClr val="000000"/>
                </a:solidFill>
                <a:latin typeface="Calibri"/>
                <a:ea typeface="DejaVu Sans"/>
              </a:rPr>
              <a:t>What it will be like  if I do action A</a:t>
            </a:r>
            <a:endParaRPr b="0" lang="en-US" sz="1650" spc="-1" strike="noStrike">
              <a:latin typeface="Arial"/>
            </a:endParaRPr>
          </a:p>
          <a:p>
            <a:pPr marL="12240" indent="-18720">
              <a:lnSpc>
                <a:spcPct val="100000"/>
              </a:lnSpc>
              <a:spcBef>
                <a:spcPts val="34"/>
              </a:spcBef>
            </a:pPr>
            <a:endParaRPr b="0" lang="en-US" sz="1650" spc="-1" strike="noStrike">
              <a:latin typeface="Arial"/>
            </a:endParaRPr>
          </a:p>
          <a:p>
            <a:pPr marL="12240" indent="-18720" algn="ctr">
              <a:lnSpc>
                <a:spcPts val="1681"/>
              </a:lnSpc>
            </a:pPr>
            <a:r>
              <a:rPr b="0" lang="en-US" sz="1650" spc="-1" strike="noStrike">
                <a:solidFill>
                  <a:srgbClr val="000000"/>
                </a:solidFill>
                <a:latin typeface="Calibri"/>
                <a:ea typeface="DejaVu Sans"/>
              </a:rPr>
              <a:t>How happy I will be  in such a state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338" name="CustomShape 11"/>
          <p:cNvSpPr/>
          <p:nvPr/>
        </p:nvSpPr>
        <p:spPr>
          <a:xfrm>
            <a:off x="4967280" y="3888000"/>
            <a:ext cx="1670400" cy="488160"/>
          </a:xfrm>
          <a:custGeom>
            <a:avLst/>
            <a:gdLst/>
            <a:ahLst/>
            <a:rect l="l" t="t" r="r" b="b"/>
            <a:pathLst>
              <a:path w="1672590" h="490220">
                <a:moveTo>
                  <a:pt x="1672082" y="489948"/>
                </a:moveTo>
                <a:lnTo>
                  <a:pt x="1672082" y="0"/>
                </a:lnTo>
                <a:lnTo>
                  <a:pt x="0" y="0"/>
                </a:lnTo>
                <a:lnTo>
                  <a:pt x="0" y="489948"/>
                </a:lnTo>
                <a:lnTo>
                  <a:pt x="1672082" y="4899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CustomShape 12"/>
          <p:cNvSpPr/>
          <p:nvPr/>
        </p:nvSpPr>
        <p:spPr>
          <a:xfrm>
            <a:off x="4967280" y="3888000"/>
            <a:ext cx="1670400" cy="488160"/>
          </a:xfrm>
          <a:custGeom>
            <a:avLst/>
            <a:gdLst/>
            <a:ahLst/>
            <a:rect l="l" t="t" r="r" b="b"/>
            <a:pathLst>
              <a:path w="1672590" h="490220">
                <a:moveTo>
                  <a:pt x="1672082" y="489948"/>
                </a:moveTo>
                <a:lnTo>
                  <a:pt x="1672082" y="0"/>
                </a:lnTo>
                <a:lnTo>
                  <a:pt x="0" y="0"/>
                </a:lnTo>
                <a:lnTo>
                  <a:pt x="0" y="489948"/>
                </a:lnTo>
                <a:lnTo>
                  <a:pt x="1672082" y="489948"/>
                </a:lnTo>
                <a:close/>
              </a:path>
            </a:pathLst>
          </a:custGeom>
          <a:noFill/>
          <a:ln w="151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CustomShape 13"/>
          <p:cNvSpPr/>
          <p:nvPr/>
        </p:nvSpPr>
        <p:spPr>
          <a:xfrm>
            <a:off x="5097960" y="3929400"/>
            <a:ext cx="1397520" cy="42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1681"/>
              </a:lnSpc>
            </a:pPr>
            <a:r>
              <a:rPr b="0" lang="en-US" sz="1650" spc="-1" strike="noStrike">
                <a:solidFill>
                  <a:srgbClr val="000000"/>
                </a:solidFill>
                <a:latin typeface="Calibri"/>
                <a:ea typeface="DejaVu Sans"/>
              </a:rPr>
              <a:t>What action I  should do now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341" name="CustomShape 14"/>
          <p:cNvSpPr/>
          <p:nvPr/>
        </p:nvSpPr>
        <p:spPr>
          <a:xfrm>
            <a:off x="2589480" y="1310040"/>
            <a:ext cx="2299320" cy="45612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CustomShape 15"/>
          <p:cNvSpPr/>
          <p:nvPr/>
        </p:nvSpPr>
        <p:spPr>
          <a:xfrm>
            <a:off x="4098960" y="1987200"/>
            <a:ext cx="728640" cy="360"/>
          </a:xfrm>
          <a:custGeom>
            <a:avLst/>
            <a:gdLst/>
            <a:ahLst/>
            <a:rect l="l" t="t" r="r" b="b"/>
            <a:pathLst>
              <a:path w="730885" h="0">
                <a:moveTo>
                  <a:pt x="0" y="0"/>
                </a:moveTo>
                <a:lnTo>
                  <a:pt x="730491" y="0"/>
                </a:lnTo>
              </a:path>
            </a:pathLst>
          </a:custGeom>
          <a:noFill/>
          <a:ln w="30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CustomShape 16"/>
          <p:cNvSpPr/>
          <p:nvPr/>
        </p:nvSpPr>
        <p:spPr>
          <a:xfrm>
            <a:off x="4692240" y="1937160"/>
            <a:ext cx="198000" cy="98280"/>
          </a:xfrm>
          <a:custGeom>
            <a:avLst/>
            <a:gdLst/>
            <a:ahLst/>
            <a:rect l="l" t="t" r="r" b="b"/>
            <a:pathLst>
              <a:path w="200025" h="100330">
                <a:moveTo>
                  <a:pt x="0" y="0"/>
                </a:moveTo>
                <a:lnTo>
                  <a:pt x="0" y="99860"/>
                </a:lnTo>
                <a:lnTo>
                  <a:pt x="199720" y="4992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CustomShape 17"/>
          <p:cNvSpPr/>
          <p:nvPr/>
        </p:nvSpPr>
        <p:spPr>
          <a:xfrm>
            <a:off x="4707360" y="1956600"/>
            <a:ext cx="119880" cy="58680"/>
          </a:xfrm>
          <a:custGeom>
            <a:avLst/>
            <a:gdLst/>
            <a:ahLst/>
            <a:rect l="l" t="t" r="r" b="b"/>
            <a:pathLst>
              <a:path w="121920" h="60960">
                <a:moveTo>
                  <a:pt x="0" y="0"/>
                </a:moveTo>
                <a:lnTo>
                  <a:pt x="121754" y="30429"/>
                </a:lnTo>
                <a:lnTo>
                  <a:pt x="0" y="60871"/>
                </a:lnTo>
              </a:path>
            </a:pathLst>
          </a:custGeom>
          <a:noFill/>
          <a:ln w="30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CustomShape 18"/>
          <p:cNvSpPr/>
          <p:nvPr/>
        </p:nvSpPr>
        <p:spPr>
          <a:xfrm>
            <a:off x="4098960" y="1987200"/>
            <a:ext cx="606960" cy="606960"/>
          </a:xfrm>
          <a:custGeom>
            <a:avLst/>
            <a:gdLst/>
            <a:ahLst/>
            <a:rect l="l" t="t" r="r" b="b"/>
            <a:pathLst>
              <a:path w="608964" h="608964">
                <a:moveTo>
                  <a:pt x="0" y="0"/>
                </a:moveTo>
                <a:lnTo>
                  <a:pt x="608736" y="608749"/>
                </a:lnTo>
              </a:path>
            </a:pathLst>
          </a:custGeom>
          <a:noFill/>
          <a:ln w="30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CustomShape 19"/>
          <p:cNvSpPr/>
          <p:nvPr/>
        </p:nvSpPr>
        <p:spPr>
          <a:xfrm>
            <a:off x="4575240" y="2463840"/>
            <a:ext cx="174240" cy="174240"/>
          </a:xfrm>
          <a:custGeom>
            <a:avLst/>
            <a:gdLst/>
            <a:ahLst/>
            <a:rect l="l" t="t" r="r" b="b"/>
            <a:pathLst>
              <a:path w="176529" h="176530">
                <a:moveTo>
                  <a:pt x="0" y="70612"/>
                </a:moveTo>
                <a:lnTo>
                  <a:pt x="176530" y="176530"/>
                </a:lnTo>
                <a:lnTo>
                  <a:pt x="70612" y="0"/>
                </a:lnTo>
                <a:lnTo>
                  <a:pt x="0" y="706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CustomShape 20"/>
          <p:cNvSpPr/>
          <p:nvPr/>
        </p:nvSpPr>
        <p:spPr>
          <a:xfrm>
            <a:off x="4600080" y="2488320"/>
            <a:ext cx="105840" cy="105840"/>
          </a:xfrm>
          <a:custGeom>
            <a:avLst/>
            <a:gdLst/>
            <a:ahLst/>
            <a:rect l="l" t="t" r="r" b="b"/>
            <a:pathLst>
              <a:path w="107950" h="107950">
                <a:moveTo>
                  <a:pt x="43040" y="0"/>
                </a:moveTo>
                <a:lnTo>
                  <a:pt x="107607" y="107607"/>
                </a:lnTo>
                <a:lnTo>
                  <a:pt x="0" y="43040"/>
                </a:lnTo>
              </a:path>
            </a:pathLst>
          </a:custGeom>
          <a:noFill/>
          <a:ln w="30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CustomShape 21"/>
          <p:cNvSpPr/>
          <p:nvPr/>
        </p:nvSpPr>
        <p:spPr>
          <a:xfrm>
            <a:off x="1878480" y="1789200"/>
            <a:ext cx="2410920" cy="363600"/>
          </a:xfrm>
          <a:custGeom>
            <a:avLst/>
            <a:gdLst/>
            <a:ahLst/>
            <a:rect l="l" t="t" r="r" b="b"/>
            <a:pathLst>
              <a:path w="2413000" h="365760">
                <a:moveTo>
                  <a:pt x="2400300" y="126425"/>
                </a:moveTo>
                <a:lnTo>
                  <a:pt x="2400300" y="238803"/>
                </a:lnTo>
                <a:lnTo>
                  <a:pt x="2413000" y="234121"/>
                </a:lnTo>
                <a:lnTo>
                  <a:pt x="2413000" y="131107"/>
                </a:lnTo>
                <a:lnTo>
                  <a:pt x="2400300" y="126425"/>
                </a:lnTo>
                <a:close/>
                <a:moveTo>
                  <a:pt x="2387600" y="100854"/>
                </a:moveTo>
                <a:lnTo>
                  <a:pt x="2387600" y="264375"/>
                </a:lnTo>
                <a:lnTo>
                  <a:pt x="2400300" y="260227"/>
                </a:lnTo>
                <a:lnTo>
                  <a:pt x="2400300" y="105001"/>
                </a:lnTo>
                <a:lnTo>
                  <a:pt x="2387600" y="100854"/>
                </a:lnTo>
                <a:close/>
                <a:moveTo>
                  <a:pt x="2374900" y="84563"/>
                </a:moveTo>
                <a:lnTo>
                  <a:pt x="2374900" y="280666"/>
                </a:lnTo>
                <a:lnTo>
                  <a:pt x="2387600" y="276648"/>
                </a:lnTo>
                <a:lnTo>
                  <a:pt x="2387600" y="88580"/>
                </a:lnTo>
                <a:lnTo>
                  <a:pt x="2374900" y="84563"/>
                </a:lnTo>
                <a:close/>
                <a:moveTo>
                  <a:pt x="2362200" y="68991"/>
                </a:moveTo>
                <a:lnTo>
                  <a:pt x="2362200" y="296237"/>
                </a:lnTo>
                <a:lnTo>
                  <a:pt x="2374900" y="292429"/>
                </a:lnTo>
                <a:lnTo>
                  <a:pt x="2374900" y="72799"/>
                </a:lnTo>
                <a:lnTo>
                  <a:pt x="2362200" y="68991"/>
                </a:lnTo>
                <a:close/>
                <a:moveTo>
                  <a:pt x="2349500" y="57977"/>
                </a:moveTo>
                <a:lnTo>
                  <a:pt x="2349500" y="307252"/>
                </a:lnTo>
                <a:lnTo>
                  <a:pt x="2362200" y="303653"/>
                </a:lnTo>
                <a:lnTo>
                  <a:pt x="2362200" y="61575"/>
                </a:lnTo>
                <a:lnTo>
                  <a:pt x="2349500" y="57977"/>
                </a:lnTo>
                <a:close/>
                <a:moveTo>
                  <a:pt x="2336800" y="44432"/>
                </a:moveTo>
                <a:lnTo>
                  <a:pt x="2336800" y="320796"/>
                </a:lnTo>
                <a:lnTo>
                  <a:pt x="2349500" y="317547"/>
                </a:lnTo>
                <a:lnTo>
                  <a:pt x="2349500" y="47681"/>
                </a:lnTo>
                <a:lnTo>
                  <a:pt x="2336800" y="44432"/>
                </a:lnTo>
                <a:close/>
                <a:moveTo>
                  <a:pt x="2324100" y="35304"/>
                </a:moveTo>
                <a:lnTo>
                  <a:pt x="2324100" y="329924"/>
                </a:lnTo>
                <a:lnTo>
                  <a:pt x="2336800" y="326989"/>
                </a:lnTo>
                <a:lnTo>
                  <a:pt x="2336800" y="38239"/>
                </a:lnTo>
                <a:lnTo>
                  <a:pt x="2324100" y="35304"/>
                </a:lnTo>
                <a:close/>
                <a:moveTo>
                  <a:pt x="2311400" y="27210"/>
                </a:moveTo>
                <a:lnTo>
                  <a:pt x="2311400" y="338019"/>
                </a:lnTo>
                <a:lnTo>
                  <a:pt x="2324100" y="335443"/>
                </a:lnTo>
                <a:lnTo>
                  <a:pt x="2324100" y="29785"/>
                </a:lnTo>
                <a:lnTo>
                  <a:pt x="2311400" y="27210"/>
                </a:lnTo>
                <a:close/>
                <a:moveTo>
                  <a:pt x="2298700" y="20283"/>
                </a:moveTo>
                <a:lnTo>
                  <a:pt x="2298700" y="344946"/>
                </a:lnTo>
                <a:lnTo>
                  <a:pt x="2311400" y="342775"/>
                </a:lnTo>
                <a:lnTo>
                  <a:pt x="2311400" y="22454"/>
                </a:lnTo>
                <a:lnTo>
                  <a:pt x="2298700" y="20283"/>
                </a:lnTo>
                <a:close/>
                <a:moveTo>
                  <a:pt x="2286000" y="15075"/>
                </a:moveTo>
                <a:lnTo>
                  <a:pt x="2286000" y="350153"/>
                </a:lnTo>
                <a:lnTo>
                  <a:pt x="2298700" y="349558"/>
                </a:lnTo>
                <a:lnTo>
                  <a:pt x="2298700" y="15670"/>
                </a:lnTo>
                <a:lnTo>
                  <a:pt x="2286000" y="15075"/>
                </a:lnTo>
                <a:close/>
                <a:moveTo>
                  <a:pt x="2273300" y="11323"/>
                </a:moveTo>
                <a:lnTo>
                  <a:pt x="2273300" y="353905"/>
                </a:lnTo>
                <a:lnTo>
                  <a:pt x="2286000" y="353413"/>
                </a:lnTo>
                <a:lnTo>
                  <a:pt x="2286000" y="11816"/>
                </a:lnTo>
                <a:lnTo>
                  <a:pt x="2273300" y="11323"/>
                </a:lnTo>
                <a:close/>
                <a:moveTo>
                  <a:pt x="2260600" y="8251"/>
                </a:moveTo>
                <a:lnTo>
                  <a:pt x="2260600" y="356977"/>
                </a:lnTo>
                <a:lnTo>
                  <a:pt x="2273300" y="356577"/>
                </a:lnTo>
                <a:lnTo>
                  <a:pt x="2273300" y="8651"/>
                </a:lnTo>
                <a:lnTo>
                  <a:pt x="2260600" y="8251"/>
                </a:lnTo>
                <a:close/>
                <a:moveTo>
                  <a:pt x="2247900" y="6436"/>
                </a:moveTo>
                <a:lnTo>
                  <a:pt x="2247900" y="358792"/>
                </a:lnTo>
                <a:lnTo>
                  <a:pt x="2260600" y="358453"/>
                </a:lnTo>
                <a:lnTo>
                  <a:pt x="2260600" y="6775"/>
                </a:lnTo>
                <a:lnTo>
                  <a:pt x="2247900" y="6436"/>
                </a:lnTo>
                <a:close/>
                <a:moveTo>
                  <a:pt x="2235200" y="4908"/>
                </a:moveTo>
                <a:lnTo>
                  <a:pt x="2235200" y="360320"/>
                </a:lnTo>
                <a:lnTo>
                  <a:pt x="2247900" y="360037"/>
                </a:lnTo>
                <a:lnTo>
                  <a:pt x="2247900" y="5192"/>
                </a:lnTo>
                <a:lnTo>
                  <a:pt x="2235200" y="4908"/>
                </a:lnTo>
                <a:close/>
                <a:moveTo>
                  <a:pt x="2222500" y="3876"/>
                </a:moveTo>
                <a:lnTo>
                  <a:pt x="2222500" y="361352"/>
                </a:lnTo>
                <a:lnTo>
                  <a:pt x="2235200" y="361109"/>
                </a:lnTo>
                <a:lnTo>
                  <a:pt x="2235200" y="4119"/>
                </a:lnTo>
                <a:lnTo>
                  <a:pt x="2222500" y="3876"/>
                </a:lnTo>
                <a:close/>
                <a:moveTo>
                  <a:pt x="2209800" y="3000"/>
                </a:moveTo>
                <a:lnTo>
                  <a:pt x="2209800" y="362229"/>
                </a:lnTo>
                <a:lnTo>
                  <a:pt x="2222500" y="362024"/>
                </a:lnTo>
                <a:lnTo>
                  <a:pt x="2222500" y="3205"/>
                </a:lnTo>
                <a:lnTo>
                  <a:pt x="2209800" y="3000"/>
                </a:lnTo>
                <a:close/>
                <a:moveTo>
                  <a:pt x="2197100" y="2437"/>
                </a:moveTo>
                <a:lnTo>
                  <a:pt x="2197100" y="362792"/>
                </a:lnTo>
                <a:lnTo>
                  <a:pt x="2209800" y="362613"/>
                </a:lnTo>
                <a:lnTo>
                  <a:pt x="2209800" y="2616"/>
                </a:lnTo>
                <a:lnTo>
                  <a:pt x="2197100" y="2437"/>
                </a:lnTo>
                <a:close/>
                <a:moveTo>
                  <a:pt x="2184400" y="1948"/>
                </a:moveTo>
                <a:lnTo>
                  <a:pt x="2184400" y="363280"/>
                </a:lnTo>
                <a:lnTo>
                  <a:pt x="2197100" y="363125"/>
                </a:lnTo>
                <a:lnTo>
                  <a:pt x="2197100" y="2103"/>
                </a:lnTo>
                <a:lnTo>
                  <a:pt x="2184400" y="1948"/>
                </a:lnTo>
                <a:close/>
                <a:moveTo>
                  <a:pt x="2171700" y="1530"/>
                </a:moveTo>
                <a:lnTo>
                  <a:pt x="2171700" y="363698"/>
                </a:lnTo>
                <a:lnTo>
                  <a:pt x="2184400" y="363566"/>
                </a:lnTo>
                <a:lnTo>
                  <a:pt x="2184400" y="1662"/>
                </a:lnTo>
                <a:lnTo>
                  <a:pt x="2171700" y="1530"/>
                </a:lnTo>
                <a:close/>
                <a:moveTo>
                  <a:pt x="2159000" y="1287"/>
                </a:moveTo>
                <a:lnTo>
                  <a:pt x="2159000" y="363941"/>
                </a:lnTo>
                <a:lnTo>
                  <a:pt x="2171700" y="363823"/>
                </a:lnTo>
                <a:lnTo>
                  <a:pt x="2171700" y="1405"/>
                </a:lnTo>
                <a:lnTo>
                  <a:pt x="2159000" y="1287"/>
                </a:lnTo>
                <a:close/>
                <a:moveTo>
                  <a:pt x="2146300" y="973"/>
                </a:moveTo>
                <a:lnTo>
                  <a:pt x="2146300" y="364256"/>
                </a:lnTo>
                <a:lnTo>
                  <a:pt x="2159000" y="364157"/>
                </a:lnTo>
                <a:lnTo>
                  <a:pt x="2159000" y="1071"/>
                </a:lnTo>
                <a:lnTo>
                  <a:pt x="2146300" y="973"/>
                </a:lnTo>
                <a:close/>
                <a:moveTo>
                  <a:pt x="2133600" y="794"/>
                </a:moveTo>
                <a:lnTo>
                  <a:pt x="2133600" y="364434"/>
                </a:lnTo>
                <a:lnTo>
                  <a:pt x="2146300" y="364348"/>
                </a:lnTo>
                <a:lnTo>
                  <a:pt x="2146300" y="880"/>
                </a:lnTo>
                <a:lnTo>
                  <a:pt x="2133600" y="794"/>
                </a:lnTo>
                <a:close/>
                <a:moveTo>
                  <a:pt x="2120900" y="639"/>
                </a:moveTo>
                <a:lnTo>
                  <a:pt x="2120900" y="364590"/>
                </a:lnTo>
                <a:lnTo>
                  <a:pt x="2133600" y="364515"/>
                </a:lnTo>
                <a:lnTo>
                  <a:pt x="2133600" y="714"/>
                </a:lnTo>
                <a:lnTo>
                  <a:pt x="2120900" y="639"/>
                </a:lnTo>
                <a:close/>
                <a:moveTo>
                  <a:pt x="2108200" y="505"/>
                </a:moveTo>
                <a:lnTo>
                  <a:pt x="2108200" y="364724"/>
                </a:lnTo>
                <a:lnTo>
                  <a:pt x="2120900" y="364659"/>
                </a:lnTo>
                <a:lnTo>
                  <a:pt x="2120900" y="569"/>
                </a:lnTo>
                <a:lnTo>
                  <a:pt x="2108200" y="505"/>
                </a:lnTo>
                <a:close/>
                <a:moveTo>
                  <a:pt x="2082800" y="340"/>
                </a:moveTo>
                <a:lnTo>
                  <a:pt x="2082800" y="364888"/>
                </a:lnTo>
                <a:lnTo>
                  <a:pt x="2095500" y="364838"/>
                </a:lnTo>
                <a:lnTo>
                  <a:pt x="2108200" y="364783"/>
                </a:lnTo>
                <a:lnTo>
                  <a:pt x="2108200" y="445"/>
                </a:lnTo>
                <a:lnTo>
                  <a:pt x="2095500" y="390"/>
                </a:lnTo>
                <a:lnTo>
                  <a:pt x="2082800" y="340"/>
                </a:lnTo>
                <a:close/>
                <a:moveTo>
                  <a:pt x="2070100" y="253"/>
                </a:moveTo>
                <a:lnTo>
                  <a:pt x="2070100" y="364976"/>
                </a:lnTo>
                <a:lnTo>
                  <a:pt x="2082800" y="364934"/>
                </a:lnTo>
                <a:lnTo>
                  <a:pt x="2082800" y="294"/>
                </a:lnTo>
                <a:lnTo>
                  <a:pt x="2070100" y="253"/>
                </a:lnTo>
                <a:close/>
                <a:moveTo>
                  <a:pt x="2044700" y="151"/>
                </a:moveTo>
                <a:lnTo>
                  <a:pt x="2044700" y="365078"/>
                </a:lnTo>
                <a:lnTo>
                  <a:pt x="2057400" y="365047"/>
                </a:lnTo>
                <a:lnTo>
                  <a:pt x="2070100" y="365014"/>
                </a:lnTo>
                <a:lnTo>
                  <a:pt x="2070100" y="215"/>
                </a:lnTo>
                <a:lnTo>
                  <a:pt x="2057400" y="181"/>
                </a:lnTo>
                <a:lnTo>
                  <a:pt x="2044700" y="151"/>
                </a:lnTo>
                <a:close/>
                <a:moveTo>
                  <a:pt x="2019300" y="79"/>
                </a:moveTo>
                <a:lnTo>
                  <a:pt x="2019300" y="365149"/>
                </a:lnTo>
                <a:lnTo>
                  <a:pt x="2032000" y="365129"/>
                </a:lnTo>
                <a:lnTo>
                  <a:pt x="2044700" y="365105"/>
                </a:lnTo>
                <a:lnTo>
                  <a:pt x="2044700" y="124"/>
                </a:lnTo>
                <a:lnTo>
                  <a:pt x="2032000" y="100"/>
                </a:lnTo>
                <a:lnTo>
                  <a:pt x="2019300" y="79"/>
                </a:lnTo>
                <a:close/>
                <a:moveTo>
                  <a:pt x="393700" y="61"/>
                </a:moveTo>
                <a:lnTo>
                  <a:pt x="393700" y="365168"/>
                </a:lnTo>
                <a:lnTo>
                  <a:pt x="419100" y="365196"/>
                </a:lnTo>
                <a:lnTo>
                  <a:pt x="431800" y="365216"/>
                </a:lnTo>
                <a:lnTo>
                  <a:pt x="1955800" y="365229"/>
                </a:lnTo>
                <a:lnTo>
                  <a:pt x="1981200" y="365216"/>
                </a:lnTo>
                <a:lnTo>
                  <a:pt x="1993900" y="365196"/>
                </a:lnTo>
                <a:lnTo>
                  <a:pt x="2019300" y="365168"/>
                </a:lnTo>
                <a:lnTo>
                  <a:pt x="2019300" y="61"/>
                </a:lnTo>
                <a:lnTo>
                  <a:pt x="1993900" y="32"/>
                </a:lnTo>
                <a:lnTo>
                  <a:pt x="1981200" y="12"/>
                </a:lnTo>
                <a:lnTo>
                  <a:pt x="457200" y="0"/>
                </a:lnTo>
                <a:lnTo>
                  <a:pt x="431800" y="12"/>
                </a:lnTo>
                <a:lnTo>
                  <a:pt x="419100" y="32"/>
                </a:lnTo>
                <a:lnTo>
                  <a:pt x="393700" y="61"/>
                </a:lnTo>
                <a:close/>
                <a:moveTo>
                  <a:pt x="368300" y="124"/>
                </a:moveTo>
                <a:lnTo>
                  <a:pt x="368300" y="365105"/>
                </a:lnTo>
                <a:lnTo>
                  <a:pt x="381000" y="365129"/>
                </a:lnTo>
                <a:lnTo>
                  <a:pt x="393700" y="365149"/>
                </a:lnTo>
                <a:lnTo>
                  <a:pt x="393700" y="79"/>
                </a:lnTo>
                <a:lnTo>
                  <a:pt x="381000" y="100"/>
                </a:lnTo>
                <a:lnTo>
                  <a:pt x="368300" y="124"/>
                </a:lnTo>
                <a:close/>
                <a:moveTo>
                  <a:pt x="342900" y="215"/>
                </a:moveTo>
                <a:lnTo>
                  <a:pt x="342900" y="365014"/>
                </a:lnTo>
                <a:lnTo>
                  <a:pt x="355600" y="365047"/>
                </a:lnTo>
                <a:lnTo>
                  <a:pt x="368300" y="365078"/>
                </a:lnTo>
                <a:lnTo>
                  <a:pt x="368300" y="151"/>
                </a:lnTo>
                <a:lnTo>
                  <a:pt x="355600" y="181"/>
                </a:lnTo>
                <a:lnTo>
                  <a:pt x="342900" y="215"/>
                </a:lnTo>
                <a:close/>
                <a:moveTo>
                  <a:pt x="330200" y="294"/>
                </a:moveTo>
                <a:lnTo>
                  <a:pt x="330200" y="364934"/>
                </a:lnTo>
                <a:lnTo>
                  <a:pt x="342900" y="364976"/>
                </a:lnTo>
                <a:lnTo>
                  <a:pt x="342900" y="253"/>
                </a:lnTo>
                <a:lnTo>
                  <a:pt x="330200" y="294"/>
                </a:lnTo>
                <a:close/>
                <a:moveTo>
                  <a:pt x="304800" y="445"/>
                </a:moveTo>
                <a:lnTo>
                  <a:pt x="304800" y="364783"/>
                </a:lnTo>
                <a:lnTo>
                  <a:pt x="317500" y="364838"/>
                </a:lnTo>
                <a:lnTo>
                  <a:pt x="330200" y="364888"/>
                </a:lnTo>
                <a:lnTo>
                  <a:pt x="330200" y="340"/>
                </a:lnTo>
                <a:lnTo>
                  <a:pt x="317500" y="390"/>
                </a:lnTo>
                <a:lnTo>
                  <a:pt x="304800" y="445"/>
                </a:lnTo>
                <a:close/>
                <a:moveTo>
                  <a:pt x="292100" y="569"/>
                </a:moveTo>
                <a:lnTo>
                  <a:pt x="292100" y="364659"/>
                </a:lnTo>
                <a:lnTo>
                  <a:pt x="304800" y="364724"/>
                </a:lnTo>
                <a:lnTo>
                  <a:pt x="304800" y="505"/>
                </a:lnTo>
                <a:lnTo>
                  <a:pt x="292100" y="569"/>
                </a:lnTo>
                <a:close/>
                <a:moveTo>
                  <a:pt x="279400" y="714"/>
                </a:moveTo>
                <a:lnTo>
                  <a:pt x="279400" y="364515"/>
                </a:lnTo>
                <a:lnTo>
                  <a:pt x="292100" y="364590"/>
                </a:lnTo>
                <a:lnTo>
                  <a:pt x="292100" y="639"/>
                </a:lnTo>
                <a:lnTo>
                  <a:pt x="279400" y="714"/>
                </a:lnTo>
                <a:close/>
                <a:moveTo>
                  <a:pt x="266700" y="880"/>
                </a:moveTo>
                <a:lnTo>
                  <a:pt x="266700" y="364348"/>
                </a:lnTo>
                <a:lnTo>
                  <a:pt x="279400" y="364434"/>
                </a:lnTo>
                <a:lnTo>
                  <a:pt x="279400" y="794"/>
                </a:lnTo>
                <a:lnTo>
                  <a:pt x="266700" y="880"/>
                </a:lnTo>
                <a:close/>
                <a:moveTo>
                  <a:pt x="254000" y="1176"/>
                </a:moveTo>
                <a:lnTo>
                  <a:pt x="254000" y="364053"/>
                </a:lnTo>
                <a:lnTo>
                  <a:pt x="266700" y="364157"/>
                </a:lnTo>
                <a:lnTo>
                  <a:pt x="266700" y="1071"/>
                </a:lnTo>
                <a:lnTo>
                  <a:pt x="254000" y="1176"/>
                </a:lnTo>
                <a:close/>
                <a:moveTo>
                  <a:pt x="241300" y="1405"/>
                </a:moveTo>
                <a:lnTo>
                  <a:pt x="241300" y="363823"/>
                </a:lnTo>
                <a:lnTo>
                  <a:pt x="254000" y="363941"/>
                </a:lnTo>
                <a:lnTo>
                  <a:pt x="254000" y="1287"/>
                </a:lnTo>
                <a:lnTo>
                  <a:pt x="241300" y="1405"/>
                </a:lnTo>
                <a:close/>
                <a:moveTo>
                  <a:pt x="228600" y="1662"/>
                </a:moveTo>
                <a:lnTo>
                  <a:pt x="228600" y="363566"/>
                </a:lnTo>
                <a:lnTo>
                  <a:pt x="241300" y="363698"/>
                </a:lnTo>
                <a:lnTo>
                  <a:pt x="241300" y="1530"/>
                </a:lnTo>
                <a:lnTo>
                  <a:pt x="228600" y="1662"/>
                </a:lnTo>
                <a:close/>
                <a:moveTo>
                  <a:pt x="215900" y="2103"/>
                </a:moveTo>
                <a:lnTo>
                  <a:pt x="215900" y="363125"/>
                </a:lnTo>
                <a:lnTo>
                  <a:pt x="228600" y="363280"/>
                </a:lnTo>
                <a:lnTo>
                  <a:pt x="228600" y="1948"/>
                </a:lnTo>
                <a:lnTo>
                  <a:pt x="215900" y="2103"/>
                </a:lnTo>
                <a:close/>
                <a:moveTo>
                  <a:pt x="203200" y="2616"/>
                </a:moveTo>
                <a:lnTo>
                  <a:pt x="203200" y="362613"/>
                </a:lnTo>
                <a:lnTo>
                  <a:pt x="215900" y="362792"/>
                </a:lnTo>
                <a:lnTo>
                  <a:pt x="215900" y="2437"/>
                </a:lnTo>
                <a:lnTo>
                  <a:pt x="203200" y="2616"/>
                </a:lnTo>
                <a:close/>
                <a:moveTo>
                  <a:pt x="190500" y="3205"/>
                </a:moveTo>
                <a:lnTo>
                  <a:pt x="190500" y="362024"/>
                </a:lnTo>
                <a:lnTo>
                  <a:pt x="203200" y="362229"/>
                </a:lnTo>
                <a:lnTo>
                  <a:pt x="203200" y="3000"/>
                </a:lnTo>
                <a:lnTo>
                  <a:pt x="190500" y="3205"/>
                </a:lnTo>
                <a:close/>
                <a:moveTo>
                  <a:pt x="177800" y="4119"/>
                </a:moveTo>
                <a:lnTo>
                  <a:pt x="177800" y="361109"/>
                </a:lnTo>
                <a:lnTo>
                  <a:pt x="190500" y="361352"/>
                </a:lnTo>
                <a:lnTo>
                  <a:pt x="190500" y="3876"/>
                </a:lnTo>
                <a:lnTo>
                  <a:pt x="177800" y="4119"/>
                </a:lnTo>
                <a:close/>
                <a:moveTo>
                  <a:pt x="165100" y="5192"/>
                </a:moveTo>
                <a:lnTo>
                  <a:pt x="165100" y="360037"/>
                </a:lnTo>
                <a:lnTo>
                  <a:pt x="177800" y="360320"/>
                </a:lnTo>
                <a:lnTo>
                  <a:pt x="177800" y="4908"/>
                </a:lnTo>
                <a:lnTo>
                  <a:pt x="165100" y="5192"/>
                </a:lnTo>
                <a:close/>
                <a:moveTo>
                  <a:pt x="152400" y="6775"/>
                </a:moveTo>
                <a:lnTo>
                  <a:pt x="152400" y="358453"/>
                </a:lnTo>
                <a:lnTo>
                  <a:pt x="165100" y="358792"/>
                </a:lnTo>
                <a:lnTo>
                  <a:pt x="165100" y="6436"/>
                </a:lnTo>
                <a:lnTo>
                  <a:pt x="152400" y="6775"/>
                </a:lnTo>
                <a:close/>
                <a:moveTo>
                  <a:pt x="139700" y="8651"/>
                </a:moveTo>
                <a:lnTo>
                  <a:pt x="139700" y="356577"/>
                </a:lnTo>
                <a:lnTo>
                  <a:pt x="152400" y="356977"/>
                </a:lnTo>
                <a:lnTo>
                  <a:pt x="152400" y="8251"/>
                </a:lnTo>
                <a:lnTo>
                  <a:pt x="139700" y="8651"/>
                </a:lnTo>
                <a:close/>
                <a:moveTo>
                  <a:pt x="127000" y="11816"/>
                </a:moveTo>
                <a:lnTo>
                  <a:pt x="127000" y="353413"/>
                </a:lnTo>
                <a:lnTo>
                  <a:pt x="139700" y="353905"/>
                </a:lnTo>
                <a:lnTo>
                  <a:pt x="139700" y="11323"/>
                </a:lnTo>
                <a:lnTo>
                  <a:pt x="127000" y="11816"/>
                </a:lnTo>
                <a:close/>
                <a:moveTo>
                  <a:pt x="114300" y="16281"/>
                </a:moveTo>
                <a:lnTo>
                  <a:pt x="114300" y="348947"/>
                </a:lnTo>
                <a:lnTo>
                  <a:pt x="127000" y="349558"/>
                </a:lnTo>
                <a:lnTo>
                  <a:pt x="127000" y="15670"/>
                </a:lnTo>
                <a:lnTo>
                  <a:pt x="114300" y="16281"/>
                </a:lnTo>
                <a:close/>
                <a:moveTo>
                  <a:pt x="101600" y="22454"/>
                </a:moveTo>
                <a:lnTo>
                  <a:pt x="101600" y="342775"/>
                </a:lnTo>
                <a:lnTo>
                  <a:pt x="114300" y="344946"/>
                </a:lnTo>
                <a:lnTo>
                  <a:pt x="114300" y="20283"/>
                </a:lnTo>
                <a:lnTo>
                  <a:pt x="101600" y="22454"/>
                </a:lnTo>
                <a:close/>
                <a:moveTo>
                  <a:pt x="88900" y="29785"/>
                </a:moveTo>
                <a:lnTo>
                  <a:pt x="88900" y="335443"/>
                </a:lnTo>
                <a:lnTo>
                  <a:pt x="101600" y="338019"/>
                </a:lnTo>
                <a:lnTo>
                  <a:pt x="101600" y="27210"/>
                </a:lnTo>
                <a:lnTo>
                  <a:pt x="88900" y="29785"/>
                </a:lnTo>
                <a:close/>
                <a:moveTo>
                  <a:pt x="76200" y="38239"/>
                </a:moveTo>
                <a:lnTo>
                  <a:pt x="76200" y="326989"/>
                </a:lnTo>
                <a:lnTo>
                  <a:pt x="88900" y="329924"/>
                </a:lnTo>
                <a:lnTo>
                  <a:pt x="88900" y="35304"/>
                </a:lnTo>
                <a:lnTo>
                  <a:pt x="76200" y="38239"/>
                </a:lnTo>
                <a:close/>
                <a:moveTo>
                  <a:pt x="63500" y="51025"/>
                </a:moveTo>
                <a:lnTo>
                  <a:pt x="63500" y="314204"/>
                </a:lnTo>
                <a:lnTo>
                  <a:pt x="76200" y="317547"/>
                </a:lnTo>
                <a:lnTo>
                  <a:pt x="76200" y="47681"/>
                </a:lnTo>
                <a:lnTo>
                  <a:pt x="63500" y="51025"/>
                </a:lnTo>
                <a:close/>
                <a:moveTo>
                  <a:pt x="50800" y="61575"/>
                </a:moveTo>
                <a:lnTo>
                  <a:pt x="50800" y="303653"/>
                </a:lnTo>
                <a:lnTo>
                  <a:pt x="63500" y="307252"/>
                </a:lnTo>
                <a:lnTo>
                  <a:pt x="63500" y="57977"/>
                </a:lnTo>
                <a:lnTo>
                  <a:pt x="50800" y="61575"/>
                </a:lnTo>
                <a:close/>
                <a:moveTo>
                  <a:pt x="38100" y="72799"/>
                </a:moveTo>
                <a:lnTo>
                  <a:pt x="38100" y="292429"/>
                </a:lnTo>
                <a:lnTo>
                  <a:pt x="50800" y="296237"/>
                </a:lnTo>
                <a:lnTo>
                  <a:pt x="50800" y="68991"/>
                </a:lnTo>
                <a:lnTo>
                  <a:pt x="38100" y="72799"/>
                </a:lnTo>
                <a:close/>
                <a:moveTo>
                  <a:pt x="25400" y="88580"/>
                </a:moveTo>
                <a:lnTo>
                  <a:pt x="25400" y="276648"/>
                </a:lnTo>
                <a:lnTo>
                  <a:pt x="38100" y="280666"/>
                </a:lnTo>
                <a:lnTo>
                  <a:pt x="38100" y="84563"/>
                </a:lnTo>
                <a:lnTo>
                  <a:pt x="25400" y="88580"/>
                </a:lnTo>
                <a:close/>
                <a:moveTo>
                  <a:pt x="12700" y="109169"/>
                </a:moveTo>
                <a:lnTo>
                  <a:pt x="12700" y="256059"/>
                </a:lnTo>
                <a:lnTo>
                  <a:pt x="25400" y="260227"/>
                </a:lnTo>
                <a:lnTo>
                  <a:pt x="25400" y="105001"/>
                </a:lnTo>
                <a:lnTo>
                  <a:pt x="12700" y="109169"/>
                </a:lnTo>
                <a:close/>
                <a:moveTo>
                  <a:pt x="0" y="131107"/>
                </a:moveTo>
                <a:lnTo>
                  <a:pt x="0" y="234121"/>
                </a:lnTo>
                <a:lnTo>
                  <a:pt x="12700" y="238803"/>
                </a:lnTo>
                <a:lnTo>
                  <a:pt x="12700" y="126425"/>
                </a:lnTo>
                <a:lnTo>
                  <a:pt x="0" y="13110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CustomShape 22"/>
          <p:cNvSpPr/>
          <p:nvPr/>
        </p:nvSpPr>
        <p:spPr>
          <a:xfrm>
            <a:off x="1859040" y="1781640"/>
            <a:ext cx="3018960" cy="98388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CustomShape 23"/>
          <p:cNvSpPr/>
          <p:nvPr/>
        </p:nvSpPr>
        <p:spPr>
          <a:xfrm>
            <a:off x="1980720" y="2512080"/>
            <a:ext cx="2194560" cy="37836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CustomShape 24"/>
          <p:cNvSpPr/>
          <p:nvPr/>
        </p:nvSpPr>
        <p:spPr>
          <a:xfrm>
            <a:off x="2589480" y="3242520"/>
            <a:ext cx="2056680" cy="37836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CustomShape 25"/>
          <p:cNvSpPr/>
          <p:nvPr/>
        </p:nvSpPr>
        <p:spPr>
          <a:xfrm>
            <a:off x="1985400" y="1418760"/>
            <a:ext cx="2154960" cy="218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9960" algn="ctr">
              <a:lnSpc>
                <a:spcPct val="100000"/>
              </a:lnSpc>
            </a:pPr>
            <a:r>
              <a:rPr b="0" lang="en-US" sz="1650" spc="-1" strike="noStrike">
                <a:solidFill>
                  <a:srgbClr val="000000"/>
                </a:solidFill>
                <a:latin typeface="Calibri"/>
                <a:ea typeface="DejaVu Sans"/>
              </a:rPr>
              <a:t>State</a:t>
            </a:r>
            <a:endParaRPr b="0" lang="en-US" sz="1650" spc="-1" strike="noStrike">
              <a:latin typeface="Arial"/>
            </a:endParaRPr>
          </a:p>
          <a:p>
            <a:pPr marL="39960">
              <a:lnSpc>
                <a:spcPct val="100000"/>
              </a:lnSpc>
              <a:spcBef>
                <a:spcPts val="11"/>
              </a:spcBef>
            </a:pPr>
            <a:endParaRPr b="0" lang="en-US" sz="1650" spc="-1" strike="noStrike">
              <a:latin typeface="Arial"/>
            </a:endParaRPr>
          </a:p>
          <a:p>
            <a:pPr marL="39960" algn="ctr">
              <a:lnSpc>
                <a:spcPct val="100000"/>
              </a:lnSpc>
            </a:pPr>
            <a:r>
              <a:rPr b="0" lang="en-US" sz="1650" spc="-1" strike="noStrike">
                <a:solidFill>
                  <a:srgbClr val="000000"/>
                </a:solidFill>
                <a:latin typeface="Calibri"/>
                <a:ea typeface="DejaVu Sans"/>
              </a:rPr>
              <a:t>How the world evolves</a:t>
            </a:r>
            <a:endParaRPr b="0" lang="en-US" sz="1650" spc="-1" strike="noStrike">
              <a:latin typeface="Arial"/>
            </a:endParaRPr>
          </a:p>
          <a:p>
            <a:pPr marL="126360" algn="ctr">
              <a:lnSpc>
                <a:spcPct val="290000"/>
              </a:lnSpc>
            </a:pPr>
            <a:r>
              <a:rPr b="0" lang="en-US" sz="1650" spc="-1" strike="noStrike">
                <a:solidFill>
                  <a:srgbClr val="000000"/>
                </a:solidFill>
                <a:latin typeface="Calibri"/>
                <a:ea typeface="DejaVu Sans"/>
              </a:rPr>
              <a:t>What my actions do  Utility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353" name="CustomShape 26"/>
          <p:cNvSpPr/>
          <p:nvPr/>
        </p:nvSpPr>
        <p:spPr>
          <a:xfrm>
            <a:off x="5785920" y="1367280"/>
            <a:ext cx="360" cy="351000"/>
          </a:xfrm>
          <a:custGeom>
            <a:avLst/>
            <a:gdLst/>
            <a:ahLst/>
            <a:rect l="l" t="t" r="r" b="b"/>
            <a:pathLst>
              <a:path w="0" h="353060">
                <a:moveTo>
                  <a:pt x="0" y="0"/>
                </a:moveTo>
                <a:lnTo>
                  <a:pt x="0" y="352742"/>
                </a:lnTo>
              </a:path>
            </a:pathLst>
          </a:custGeom>
          <a:noFill/>
          <a:ln w="30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CustomShape 27"/>
          <p:cNvSpPr/>
          <p:nvPr/>
        </p:nvSpPr>
        <p:spPr>
          <a:xfrm>
            <a:off x="5735880" y="1583280"/>
            <a:ext cx="98280" cy="198000"/>
          </a:xfrm>
          <a:custGeom>
            <a:avLst/>
            <a:gdLst/>
            <a:ahLst/>
            <a:rect l="l" t="t" r="r" b="b"/>
            <a:pathLst>
              <a:path w="100329" h="200025">
                <a:moveTo>
                  <a:pt x="0" y="0"/>
                </a:moveTo>
                <a:lnTo>
                  <a:pt x="49936" y="199720"/>
                </a:lnTo>
                <a:lnTo>
                  <a:pt x="998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CustomShape 28"/>
          <p:cNvSpPr/>
          <p:nvPr/>
        </p:nvSpPr>
        <p:spPr>
          <a:xfrm>
            <a:off x="5755680" y="1598400"/>
            <a:ext cx="58680" cy="119880"/>
          </a:xfrm>
          <a:custGeom>
            <a:avLst/>
            <a:gdLst/>
            <a:ahLst/>
            <a:rect l="l" t="t" r="r" b="b"/>
            <a:pathLst>
              <a:path w="60960" h="121919">
                <a:moveTo>
                  <a:pt x="60871" y="0"/>
                </a:moveTo>
                <a:lnTo>
                  <a:pt x="30441" y="121754"/>
                </a:lnTo>
                <a:lnTo>
                  <a:pt x="0" y="0"/>
                </a:lnTo>
              </a:path>
            </a:pathLst>
          </a:custGeom>
          <a:noFill/>
          <a:ln w="30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CustomShape 29"/>
          <p:cNvSpPr/>
          <p:nvPr/>
        </p:nvSpPr>
        <p:spPr>
          <a:xfrm>
            <a:off x="5785920" y="4387680"/>
            <a:ext cx="360" cy="394560"/>
          </a:xfrm>
          <a:custGeom>
            <a:avLst/>
            <a:gdLst/>
            <a:ahLst/>
            <a:rect l="l" t="t" r="r" b="b"/>
            <a:pathLst>
              <a:path w="0" h="396875">
                <a:moveTo>
                  <a:pt x="0" y="0"/>
                </a:moveTo>
                <a:lnTo>
                  <a:pt x="0" y="396836"/>
                </a:lnTo>
              </a:path>
            </a:pathLst>
          </a:custGeom>
          <a:noFill/>
          <a:ln w="30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CustomShape 30"/>
          <p:cNvSpPr/>
          <p:nvPr/>
        </p:nvSpPr>
        <p:spPr>
          <a:xfrm>
            <a:off x="5735880" y="4647600"/>
            <a:ext cx="98280" cy="198000"/>
          </a:xfrm>
          <a:custGeom>
            <a:avLst/>
            <a:gdLst/>
            <a:ahLst/>
            <a:rect l="l" t="t" r="r" b="b"/>
            <a:pathLst>
              <a:path w="100329" h="200025">
                <a:moveTo>
                  <a:pt x="0" y="0"/>
                </a:moveTo>
                <a:lnTo>
                  <a:pt x="49923" y="199720"/>
                </a:lnTo>
                <a:lnTo>
                  <a:pt x="998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CustomShape 31"/>
          <p:cNvSpPr/>
          <p:nvPr/>
        </p:nvSpPr>
        <p:spPr>
          <a:xfrm>
            <a:off x="5755680" y="4662720"/>
            <a:ext cx="58680" cy="119880"/>
          </a:xfrm>
          <a:custGeom>
            <a:avLst/>
            <a:gdLst/>
            <a:ahLst/>
            <a:rect l="l" t="t" r="r" b="b"/>
            <a:pathLst>
              <a:path w="60960" h="121920">
                <a:moveTo>
                  <a:pt x="60883" y="0"/>
                </a:moveTo>
                <a:lnTo>
                  <a:pt x="30441" y="121754"/>
                </a:lnTo>
                <a:lnTo>
                  <a:pt x="0" y="0"/>
                </a:lnTo>
              </a:path>
            </a:pathLst>
          </a:custGeom>
          <a:noFill/>
          <a:ln w="30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CustomShape 32"/>
          <p:cNvSpPr/>
          <p:nvPr/>
        </p:nvSpPr>
        <p:spPr>
          <a:xfrm>
            <a:off x="5785920" y="2227320"/>
            <a:ext cx="360" cy="225720"/>
          </a:xfrm>
          <a:custGeom>
            <a:avLst/>
            <a:gdLst/>
            <a:ahLst/>
            <a:rect l="l" t="t" r="r" b="b"/>
            <a:pathLst>
              <a:path w="0" h="227964">
                <a:moveTo>
                  <a:pt x="0" y="0"/>
                </a:moveTo>
                <a:lnTo>
                  <a:pt x="0" y="227812"/>
                </a:lnTo>
              </a:path>
            </a:pathLst>
          </a:custGeom>
          <a:noFill/>
          <a:ln w="30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CustomShape 33"/>
          <p:cNvSpPr/>
          <p:nvPr/>
        </p:nvSpPr>
        <p:spPr>
          <a:xfrm>
            <a:off x="5735880" y="2318040"/>
            <a:ext cx="98280" cy="198000"/>
          </a:xfrm>
          <a:custGeom>
            <a:avLst/>
            <a:gdLst/>
            <a:ahLst/>
            <a:rect l="l" t="t" r="r" b="b"/>
            <a:pathLst>
              <a:path w="100329" h="200025">
                <a:moveTo>
                  <a:pt x="0" y="0"/>
                </a:moveTo>
                <a:lnTo>
                  <a:pt x="49923" y="199720"/>
                </a:lnTo>
                <a:lnTo>
                  <a:pt x="9984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CustomShape 34"/>
          <p:cNvSpPr/>
          <p:nvPr/>
        </p:nvSpPr>
        <p:spPr>
          <a:xfrm>
            <a:off x="5755680" y="2333160"/>
            <a:ext cx="58680" cy="119880"/>
          </a:xfrm>
          <a:custGeom>
            <a:avLst/>
            <a:gdLst/>
            <a:ahLst/>
            <a:rect l="l" t="t" r="r" b="b"/>
            <a:pathLst>
              <a:path w="60960" h="121919">
                <a:moveTo>
                  <a:pt x="60883" y="0"/>
                </a:moveTo>
                <a:lnTo>
                  <a:pt x="30441" y="121742"/>
                </a:lnTo>
                <a:lnTo>
                  <a:pt x="0" y="0"/>
                </a:lnTo>
              </a:path>
            </a:pathLst>
          </a:custGeom>
          <a:noFill/>
          <a:ln w="30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CustomShape 35"/>
          <p:cNvSpPr/>
          <p:nvPr/>
        </p:nvSpPr>
        <p:spPr>
          <a:xfrm>
            <a:off x="5785920" y="2962080"/>
            <a:ext cx="360" cy="233280"/>
          </a:xfrm>
          <a:custGeom>
            <a:avLst/>
            <a:gdLst/>
            <a:ahLst/>
            <a:rect l="l" t="t" r="r" b="b"/>
            <a:pathLst>
              <a:path w="0" h="235585">
                <a:moveTo>
                  <a:pt x="0" y="0"/>
                </a:moveTo>
                <a:lnTo>
                  <a:pt x="0" y="235153"/>
                </a:lnTo>
              </a:path>
            </a:pathLst>
          </a:custGeom>
          <a:noFill/>
          <a:ln w="30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CustomShape 36"/>
          <p:cNvSpPr/>
          <p:nvPr/>
        </p:nvSpPr>
        <p:spPr>
          <a:xfrm>
            <a:off x="5735880" y="3060360"/>
            <a:ext cx="98280" cy="198000"/>
          </a:xfrm>
          <a:custGeom>
            <a:avLst/>
            <a:gdLst/>
            <a:ahLst/>
            <a:rect l="l" t="t" r="r" b="b"/>
            <a:pathLst>
              <a:path w="100329" h="200025">
                <a:moveTo>
                  <a:pt x="0" y="0"/>
                </a:moveTo>
                <a:lnTo>
                  <a:pt x="49936" y="199707"/>
                </a:lnTo>
                <a:lnTo>
                  <a:pt x="998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4" name="CustomShape 37"/>
          <p:cNvSpPr/>
          <p:nvPr/>
        </p:nvSpPr>
        <p:spPr>
          <a:xfrm>
            <a:off x="5755680" y="3075480"/>
            <a:ext cx="58680" cy="119880"/>
          </a:xfrm>
          <a:custGeom>
            <a:avLst/>
            <a:gdLst/>
            <a:ahLst/>
            <a:rect l="l" t="t" r="r" b="b"/>
            <a:pathLst>
              <a:path w="60960" h="121920">
                <a:moveTo>
                  <a:pt x="60871" y="0"/>
                </a:moveTo>
                <a:lnTo>
                  <a:pt x="30441" y="121754"/>
                </a:lnTo>
                <a:lnTo>
                  <a:pt x="0" y="0"/>
                </a:lnTo>
              </a:path>
            </a:pathLst>
          </a:custGeom>
          <a:noFill/>
          <a:ln w="30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CustomShape 38"/>
          <p:cNvSpPr/>
          <p:nvPr/>
        </p:nvSpPr>
        <p:spPr>
          <a:xfrm>
            <a:off x="5785920" y="3682080"/>
            <a:ext cx="360" cy="204120"/>
          </a:xfrm>
          <a:custGeom>
            <a:avLst/>
            <a:gdLst/>
            <a:ahLst/>
            <a:rect l="l" t="t" r="r" b="b"/>
            <a:pathLst>
              <a:path w="0" h="206375">
                <a:moveTo>
                  <a:pt x="0" y="0"/>
                </a:moveTo>
                <a:lnTo>
                  <a:pt x="0" y="205778"/>
                </a:lnTo>
              </a:path>
            </a:pathLst>
          </a:custGeom>
          <a:noFill/>
          <a:ln w="30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CustomShape 39"/>
          <p:cNvSpPr/>
          <p:nvPr/>
        </p:nvSpPr>
        <p:spPr>
          <a:xfrm>
            <a:off x="5735880" y="3751200"/>
            <a:ext cx="98280" cy="198000"/>
          </a:xfrm>
          <a:custGeom>
            <a:avLst/>
            <a:gdLst/>
            <a:ahLst/>
            <a:rect l="l" t="t" r="r" b="b"/>
            <a:pathLst>
              <a:path w="100329" h="200025">
                <a:moveTo>
                  <a:pt x="0" y="0"/>
                </a:moveTo>
                <a:lnTo>
                  <a:pt x="49936" y="199707"/>
                </a:lnTo>
                <a:lnTo>
                  <a:pt x="998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CustomShape 40"/>
          <p:cNvSpPr/>
          <p:nvPr/>
        </p:nvSpPr>
        <p:spPr>
          <a:xfrm>
            <a:off x="5755680" y="3766320"/>
            <a:ext cx="58680" cy="119880"/>
          </a:xfrm>
          <a:custGeom>
            <a:avLst/>
            <a:gdLst/>
            <a:ahLst/>
            <a:rect l="l" t="t" r="r" b="b"/>
            <a:pathLst>
              <a:path w="60960" h="121920">
                <a:moveTo>
                  <a:pt x="60871" y="0"/>
                </a:moveTo>
                <a:lnTo>
                  <a:pt x="30441" y="121754"/>
                </a:lnTo>
                <a:lnTo>
                  <a:pt x="0" y="0"/>
                </a:lnTo>
              </a:path>
            </a:pathLst>
          </a:custGeom>
          <a:noFill/>
          <a:ln w="30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CustomShape 41"/>
          <p:cNvSpPr/>
          <p:nvPr/>
        </p:nvSpPr>
        <p:spPr>
          <a:xfrm>
            <a:off x="5280840" y="4894560"/>
            <a:ext cx="101772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650" spc="-1" strike="noStrike">
                <a:solidFill>
                  <a:srgbClr val="000000"/>
                </a:solidFill>
                <a:latin typeface="Calibri"/>
                <a:ea typeface="DejaVu Sans"/>
              </a:rPr>
              <a:t>Actuators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369" name="CustomShape 42"/>
          <p:cNvSpPr/>
          <p:nvPr/>
        </p:nvSpPr>
        <p:spPr>
          <a:xfrm>
            <a:off x="3079080" y="908640"/>
            <a:ext cx="2188440" cy="825120"/>
          </a:xfrm>
          <a:custGeom>
            <a:avLst/>
            <a:gdLst/>
            <a:ahLst/>
            <a:rect l="l" t="t" r="r" b="b"/>
            <a:pathLst>
              <a:path w="2190750" h="827405">
                <a:moveTo>
                  <a:pt x="2190699" y="826886"/>
                </a:moveTo>
                <a:lnTo>
                  <a:pt x="2190622" y="826606"/>
                </a:lnTo>
                <a:lnTo>
                  <a:pt x="2190438" y="825939"/>
                </a:lnTo>
                <a:lnTo>
                  <a:pt x="2190082" y="824642"/>
                </a:lnTo>
                <a:lnTo>
                  <a:pt x="2189493" y="822502"/>
                </a:lnTo>
                <a:lnTo>
                  <a:pt x="2188616" y="819311"/>
                </a:lnTo>
                <a:lnTo>
                  <a:pt x="2187391" y="814856"/>
                </a:lnTo>
                <a:lnTo>
                  <a:pt x="2185762" y="808929"/>
                </a:lnTo>
                <a:lnTo>
                  <a:pt x="2183669" y="801319"/>
                </a:lnTo>
                <a:lnTo>
                  <a:pt x="2181056" y="791814"/>
                </a:lnTo>
                <a:lnTo>
                  <a:pt x="2177864" y="780205"/>
                </a:lnTo>
                <a:lnTo>
                  <a:pt x="2174036" y="766282"/>
                </a:lnTo>
                <a:lnTo>
                  <a:pt x="2173290" y="763569"/>
                </a:lnTo>
                <a:lnTo>
                  <a:pt x="2162314" y="725314"/>
                </a:lnTo>
                <a:lnTo>
                  <a:pt x="2149534" y="686394"/>
                </a:lnTo>
                <a:lnTo>
                  <a:pt x="2134390" y="646940"/>
                </a:lnTo>
                <a:lnTo>
                  <a:pt x="2117466" y="609075"/>
                </a:lnTo>
                <a:lnTo>
                  <a:pt x="2099596" y="574284"/>
                </a:lnTo>
                <a:lnTo>
                  <a:pt x="2078535" y="538370"/>
                </a:lnTo>
                <a:lnTo>
                  <a:pt x="2053967" y="501738"/>
                </a:lnTo>
                <a:lnTo>
                  <a:pt x="2029876" y="470077"/>
                </a:lnTo>
                <a:lnTo>
                  <a:pt x="2004272" y="440070"/>
                </a:lnTo>
                <a:lnTo>
                  <a:pt x="1975059" y="409349"/>
                </a:lnTo>
                <a:lnTo>
                  <a:pt x="1946336" y="382004"/>
                </a:lnTo>
                <a:lnTo>
                  <a:pt x="1915336" y="355071"/>
                </a:lnTo>
                <a:lnTo>
                  <a:pt x="1882086" y="328667"/>
                </a:lnTo>
                <a:lnTo>
                  <a:pt x="1850660" y="305739"/>
                </a:lnTo>
                <a:lnTo>
                  <a:pt x="1817495" y="283407"/>
                </a:lnTo>
                <a:lnTo>
                  <a:pt x="1782606" y="261755"/>
                </a:lnTo>
                <a:lnTo>
                  <a:pt x="1746013" y="240867"/>
                </a:lnTo>
                <a:lnTo>
                  <a:pt x="1707733" y="220825"/>
                </a:lnTo>
                <a:lnTo>
                  <a:pt x="1672869" y="204049"/>
                </a:lnTo>
                <a:lnTo>
                  <a:pt x="1636739" y="188041"/>
                </a:lnTo>
                <a:lnTo>
                  <a:pt x="1599355" y="172857"/>
                </a:lnTo>
                <a:lnTo>
                  <a:pt x="1560730" y="158553"/>
                </a:lnTo>
                <a:lnTo>
                  <a:pt x="1520877" y="145182"/>
                </a:lnTo>
                <a:lnTo>
                  <a:pt x="1483437" y="133772"/>
                </a:lnTo>
                <a:lnTo>
                  <a:pt x="1445150" y="123109"/>
                </a:lnTo>
                <a:lnTo>
                  <a:pt x="1406123" y="113156"/>
                </a:lnTo>
                <a:lnTo>
                  <a:pt x="1366466" y="103878"/>
                </a:lnTo>
                <a:lnTo>
                  <a:pt x="1326286" y="95240"/>
                </a:lnTo>
                <a:lnTo>
                  <a:pt x="1285692" y="87208"/>
                </a:lnTo>
                <a:lnTo>
                  <a:pt x="1244793" y="79745"/>
                </a:lnTo>
                <a:lnTo>
                  <a:pt x="1203697" y="72817"/>
                </a:lnTo>
                <a:lnTo>
                  <a:pt x="1162511" y="66389"/>
                </a:lnTo>
                <a:lnTo>
                  <a:pt x="1121346" y="60425"/>
                </a:lnTo>
                <a:lnTo>
                  <a:pt x="1080308" y="54890"/>
                </a:lnTo>
                <a:lnTo>
                  <a:pt x="1039506" y="49750"/>
                </a:lnTo>
                <a:lnTo>
                  <a:pt x="999050" y="44968"/>
                </a:lnTo>
                <a:lnTo>
                  <a:pt x="959046" y="40511"/>
                </a:lnTo>
                <a:lnTo>
                  <a:pt x="919604" y="36342"/>
                </a:lnTo>
                <a:lnTo>
                  <a:pt x="880831" y="32426"/>
                </a:lnTo>
                <a:lnTo>
                  <a:pt x="842837" y="28729"/>
                </a:lnTo>
                <a:lnTo>
                  <a:pt x="804322" y="25086"/>
                </a:lnTo>
                <a:lnTo>
                  <a:pt x="765454" y="21507"/>
                </a:lnTo>
                <a:lnTo>
                  <a:pt x="721501" y="17607"/>
                </a:lnTo>
                <a:lnTo>
                  <a:pt x="679056" y="14028"/>
                </a:lnTo>
                <a:lnTo>
                  <a:pt x="638132" y="10796"/>
                </a:lnTo>
                <a:lnTo>
                  <a:pt x="598737" y="7936"/>
                </a:lnTo>
                <a:lnTo>
                  <a:pt x="555602" y="5156"/>
                </a:lnTo>
                <a:lnTo>
                  <a:pt x="514495" y="2934"/>
                </a:lnTo>
                <a:lnTo>
                  <a:pt x="475432" y="1308"/>
                </a:lnTo>
                <a:lnTo>
                  <a:pt x="433949" y="240"/>
                </a:lnTo>
                <a:lnTo>
                  <a:pt x="403501" y="0"/>
                </a:lnTo>
                <a:lnTo>
                  <a:pt x="399282" y="9"/>
                </a:lnTo>
                <a:lnTo>
                  <a:pt x="358893" y="732"/>
                </a:lnTo>
                <a:lnTo>
                  <a:pt x="318279" y="2910"/>
                </a:lnTo>
                <a:lnTo>
                  <a:pt x="275501" y="7438"/>
                </a:lnTo>
                <a:lnTo>
                  <a:pt x="237432" y="14057"/>
                </a:lnTo>
                <a:lnTo>
                  <a:pt x="199192" y="24036"/>
                </a:lnTo>
                <a:lnTo>
                  <a:pt x="162690" y="37943"/>
                </a:lnTo>
                <a:lnTo>
                  <a:pt x="126182" y="58243"/>
                </a:lnTo>
                <a:lnTo>
                  <a:pt x="93504" y="84708"/>
                </a:lnTo>
                <a:lnTo>
                  <a:pt x="65335" y="117465"/>
                </a:lnTo>
                <a:lnTo>
                  <a:pt x="45278" y="151548"/>
                </a:lnTo>
                <a:lnTo>
                  <a:pt x="29469" y="190748"/>
                </a:lnTo>
                <a:lnTo>
                  <a:pt x="17818" y="230046"/>
                </a:lnTo>
                <a:lnTo>
                  <a:pt x="8253" y="271089"/>
                </a:lnTo>
                <a:lnTo>
                  <a:pt x="0" y="313298"/>
                </a:lnTo>
              </a:path>
            </a:pathLst>
          </a:custGeom>
          <a:noFill/>
          <a:ln cap="rnd" w="30600">
            <a:solidFill>
              <a:srgbClr val="000000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CustomShape 43"/>
          <p:cNvSpPr/>
          <p:nvPr/>
        </p:nvSpPr>
        <p:spPr>
          <a:xfrm>
            <a:off x="3056040" y="1077840"/>
            <a:ext cx="96120" cy="203760"/>
          </a:xfrm>
          <a:custGeom>
            <a:avLst/>
            <a:gdLst/>
            <a:ahLst/>
            <a:rect l="l" t="t" r="r" b="b"/>
            <a:pathLst>
              <a:path w="98425" h="205739">
                <a:moveTo>
                  <a:pt x="0" y="0"/>
                </a:moveTo>
                <a:lnTo>
                  <a:pt x="11303" y="205562"/>
                </a:lnTo>
                <a:lnTo>
                  <a:pt x="98056" y="1885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CustomShape 44"/>
          <p:cNvSpPr/>
          <p:nvPr/>
        </p:nvSpPr>
        <p:spPr>
          <a:xfrm>
            <a:off x="3072240" y="1096560"/>
            <a:ext cx="58320" cy="123480"/>
          </a:xfrm>
          <a:custGeom>
            <a:avLst/>
            <a:gdLst/>
            <a:ahLst/>
            <a:rect l="l" t="t" r="r" b="b"/>
            <a:pathLst>
              <a:path w="60325" h="125730">
                <a:moveTo>
                  <a:pt x="59778" y="11493"/>
                </a:moveTo>
                <a:lnTo>
                  <a:pt x="6908" y="125310"/>
                </a:lnTo>
                <a:lnTo>
                  <a:pt x="0" y="0"/>
                </a:lnTo>
              </a:path>
            </a:pathLst>
          </a:custGeom>
          <a:noFill/>
          <a:ln cap="rnd" w="30600">
            <a:solidFill>
              <a:srgbClr val="000000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CustomShape 45"/>
          <p:cNvSpPr/>
          <p:nvPr/>
        </p:nvSpPr>
        <p:spPr>
          <a:xfrm>
            <a:off x="4903560" y="1719360"/>
            <a:ext cx="1797480" cy="502560"/>
          </a:xfrm>
          <a:custGeom>
            <a:avLst/>
            <a:gdLst/>
            <a:ahLst/>
            <a:rect l="l" t="t" r="r" b="b"/>
            <a:pathLst>
              <a:path w="1799590" h="504825">
                <a:moveTo>
                  <a:pt x="1799488" y="504797"/>
                </a:moveTo>
                <a:lnTo>
                  <a:pt x="1799488" y="0"/>
                </a:lnTo>
                <a:lnTo>
                  <a:pt x="0" y="0"/>
                </a:lnTo>
                <a:lnTo>
                  <a:pt x="0" y="504797"/>
                </a:lnTo>
                <a:lnTo>
                  <a:pt x="1799488" y="50479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CustomShape 46"/>
          <p:cNvSpPr/>
          <p:nvPr/>
        </p:nvSpPr>
        <p:spPr>
          <a:xfrm>
            <a:off x="4903560" y="1719360"/>
            <a:ext cx="1797480" cy="502560"/>
          </a:xfrm>
          <a:custGeom>
            <a:avLst/>
            <a:gdLst/>
            <a:ahLst/>
            <a:rect l="l" t="t" r="r" b="b"/>
            <a:pathLst>
              <a:path w="1799590" h="504825">
                <a:moveTo>
                  <a:pt x="1799488" y="504797"/>
                </a:moveTo>
                <a:lnTo>
                  <a:pt x="1799488" y="0"/>
                </a:lnTo>
                <a:lnTo>
                  <a:pt x="0" y="0"/>
                </a:lnTo>
                <a:lnTo>
                  <a:pt x="0" y="504797"/>
                </a:lnTo>
                <a:lnTo>
                  <a:pt x="1799488" y="504797"/>
                </a:lnTo>
                <a:close/>
              </a:path>
            </a:pathLst>
          </a:custGeom>
          <a:noFill/>
          <a:ln w="151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CustomShape 47"/>
          <p:cNvSpPr/>
          <p:nvPr/>
        </p:nvSpPr>
        <p:spPr>
          <a:xfrm>
            <a:off x="5067720" y="1768320"/>
            <a:ext cx="1444320" cy="42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1681"/>
              </a:lnSpc>
            </a:pPr>
            <a:r>
              <a:rPr b="0" lang="en-US" sz="1650" spc="-1" strike="noStrike">
                <a:solidFill>
                  <a:srgbClr val="000000"/>
                </a:solidFill>
                <a:latin typeface="Calibri"/>
                <a:ea typeface="DejaVu Sans"/>
              </a:rPr>
              <a:t>What the world  is like now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375" name="CustomShape 48"/>
          <p:cNvSpPr/>
          <p:nvPr/>
        </p:nvSpPr>
        <p:spPr>
          <a:xfrm>
            <a:off x="8781120" y="7008480"/>
            <a:ext cx="157320" cy="450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59"/>
              </a:lnSpc>
            </a:pPr>
            <a:fld id="{B28D694B-9231-4010-A05F-67841B5FE831}" type="slidenum">
              <a:rPr b="0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376" name="CustomShape 49"/>
          <p:cNvSpPr/>
          <p:nvPr/>
        </p:nvSpPr>
        <p:spPr>
          <a:xfrm>
            <a:off x="1859040" y="2999880"/>
            <a:ext cx="5117040" cy="834480"/>
          </a:xfrm>
          <a:prstGeom prst="roundRect">
            <a:avLst>
              <a:gd name="adj" fmla="val 16667"/>
            </a:avLst>
          </a:prstGeom>
          <a:solidFill>
            <a:srgbClr val="f79646">
              <a:alpha val="10000"/>
            </a:srgbClr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CustomShape 50"/>
          <p:cNvSpPr/>
          <p:nvPr/>
        </p:nvSpPr>
        <p:spPr>
          <a:xfrm>
            <a:off x="757800" y="5493600"/>
            <a:ext cx="7998840" cy="245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36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Goal states alone are too simplistic:</a:t>
            </a:r>
            <a:endParaRPr b="0" lang="en-US" sz="20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Some goal states are “more satisfying” than others.  </a:t>
            </a:r>
            <a:endParaRPr b="0" lang="en-US" sz="2000" spc="-1" strike="noStrike">
              <a:latin typeface="Arial"/>
            </a:endParaRPr>
          </a:p>
          <a:p>
            <a:pPr lvl="1" marL="743040" indent="-2836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Goal state is not unique/defined/attainable </a:t>
            </a:r>
            <a:endParaRPr b="0" lang="en-US" sz="1800" spc="-1" strike="noStrike">
              <a:latin typeface="Arial"/>
            </a:endParaRPr>
          </a:p>
          <a:p>
            <a:pPr lvl="1" marL="743040" indent="-2836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Happiness” often more continuous function based on many factors</a:t>
            </a:r>
            <a:endParaRPr b="0" lang="en-US" sz="1800" spc="-1" strike="noStrike">
              <a:latin typeface="Arial"/>
            </a:endParaRPr>
          </a:p>
          <a:p>
            <a:pPr lvl="1" marL="743040" indent="-2836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goal” = get to  strongest possible state</a:t>
            </a:r>
            <a:endParaRPr b="0" lang="en-US" sz="1800" spc="-1" strike="noStrike">
              <a:latin typeface="Arial"/>
            </a:endParaRPr>
          </a:p>
          <a:p>
            <a:pPr lvl="1" marL="743040" indent="-2836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Action is uncertain:  get to strongest expected state…based on probability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CustomShape 1"/>
          <p:cNvSpPr/>
          <p:nvPr/>
        </p:nvSpPr>
        <p:spPr>
          <a:xfrm>
            <a:off x="1153800" y="375480"/>
            <a:ext cx="7720200" cy="1296000"/>
          </a:xfrm>
          <a:prstGeom prst="rect">
            <a:avLst/>
          </a:prstGeom>
          <a:noFill/>
          <a:ln w="5184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ts val="2429"/>
              </a:lnSpc>
            </a:pPr>
            <a:r>
              <a:rPr b="1" lang="en-US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Learning: Any agent may be self-improving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379" name="CustomShape 2"/>
          <p:cNvSpPr/>
          <p:nvPr/>
        </p:nvSpPr>
        <p:spPr>
          <a:xfrm>
            <a:off x="1905120" y="879840"/>
            <a:ext cx="21949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700" spc="-1" strike="noStrike">
                <a:solidFill>
                  <a:srgbClr val="000000"/>
                </a:solidFill>
                <a:latin typeface="Calibri"/>
                <a:ea typeface="DejaVu Sans"/>
              </a:rPr>
              <a:t>Performance standard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380" name="CustomShape 3"/>
          <p:cNvSpPr/>
          <p:nvPr/>
        </p:nvSpPr>
        <p:spPr>
          <a:xfrm>
            <a:off x="1347840" y="1371600"/>
            <a:ext cx="7332120" cy="46483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CustomShape 4"/>
          <p:cNvSpPr/>
          <p:nvPr/>
        </p:nvSpPr>
        <p:spPr>
          <a:xfrm>
            <a:off x="1623600" y="5472000"/>
            <a:ext cx="8946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Agent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82" name="CustomShape 5"/>
          <p:cNvSpPr/>
          <p:nvPr/>
        </p:nvSpPr>
        <p:spPr>
          <a:xfrm>
            <a:off x="7943760" y="2739960"/>
            <a:ext cx="319680" cy="190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254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Environment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83" name="CustomShape 6"/>
          <p:cNvSpPr/>
          <p:nvPr/>
        </p:nvSpPr>
        <p:spPr>
          <a:xfrm>
            <a:off x="5368320" y="1730880"/>
            <a:ext cx="86580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650" spc="-1" strike="noStrike">
                <a:solidFill>
                  <a:srgbClr val="000000"/>
                </a:solidFill>
                <a:latin typeface="Calibri"/>
                <a:ea typeface="DejaVu Sans"/>
              </a:rPr>
              <a:t>Sensors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384" name="CustomShape 7"/>
          <p:cNvSpPr/>
          <p:nvPr/>
        </p:nvSpPr>
        <p:spPr>
          <a:xfrm>
            <a:off x="5171760" y="3466800"/>
            <a:ext cx="1279800" cy="43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95480" indent="-181440">
              <a:lnSpc>
                <a:spcPts val="1729"/>
              </a:lnSpc>
            </a:pPr>
            <a:r>
              <a:rPr b="0" lang="en-US" sz="1700" spc="-1" strike="noStrike">
                <a:solidFill>
                  <a:srgbClr val="000000"/>
                </a:solidFill>
                <a:latin typeface="Calibri"/>
                <a:ea typeface="DejaVu Sans"/>
              </a:rPr>
              <a:t>Performance  element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385" name="CustomShape 8"/>
          <p:cNvSpPr/>
          <p:nvPr/>
        </p:nvSpPr>
        <p:spPr>
          <a:xfrm>
            <a:off x="3887640" y="3150720"/>
            <a:ext cx="91404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Calibri"/>
                <a:ea typeface="DejaVu Sans"/>
              </a:rPr>
              <a:t>changes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386" name="CustomShape 9"/>
          <p:cNvSpPr/>
          <p:nvPr/>
        </p:nvSpPr>
        <p:spPr>
          <a:xfrm>
            <a:off x="3828600" y="3819240"/>
            <a:ext cx="11581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Calibri"/>
                <a:ea typeface="DejaVu Sans"/>
              </a:rPr>
              <a:t>knowledge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387" name="CustomShape 10"/>
          <p:cNvSpPr/>
          <p:nvPr/>
        </p:nvSpPr>
        <p:spPr>
          <a:xfrm>
            <a:off x="2072520" y="4105800"/>
            <a:ext cx="877320" cy="43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34640" indent="-120240">
              <a:lnSpc>
                <a:spcPts val="1729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Calibri"/>
                <a:ea typeface="DejaVu Sans"/>
              </a:rPr>
              <a:t>learning  goals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388" name="CustomShape 11"/>
          <p:cNvSpPr/>
          <p:nvPr/>
        </p:nvSpPr>
        <p:spPr>
          <a:xfrm>
            <a:off x="3597120" y="3992760"/>
            <a:ext cx="2013840" cy="1082520"/>
          </a:xfrm>
          <a:custGeom>
            <a:avLst/>
            <a:gdLst/>
            <a:ahLst/>
            <a:rect l="l" t="t" r="r" b="b"/>
            <a:pathLst>
              <a:path w="2016125" h="1084579">
                <a:moveTo>
                  <a:pt x="0" y="1084402"/>
                </a:moveTo>
                <a:lnTo>
                  <a:pt x="2015731" y="0"/>
                </a:lnTo>
              </a:path>
            </a:pathLst>
          </a:custGeom>
          <a:noFill/>
          <a:ln w="30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CustomShape 12"/>
          <p:cNvSpPr/>
          <p:nvPr/>
        </p:nvSpPr>
        <p:spPr>
          <a:xfrm>
            <a:off x="5424480" y="3960000"/>
            <a:ext cx="246600" cy="168120"/>
          </a:xfrm>
          <a:custGeom>
            <a:avLst/>
            <a:gdLst/>
            <a:ahLst/>
            <a:rect l="l" t="t" r="r" b="b"/>
            <a:pathLst>
              <a:path w="248920" h="170179">
                <a:moveTo>
                  <a:pt x="0" y="68897"/>
                </a:moveTo>
                <a:lnTo>
                  <a:pt x="54229" y="169672"/>
                </a:lnTo>
                <a:lnTo>
                  <a:pt x="248843" y="0"/>
                </a:lnTo>
                <a:lnTo>
                  <a:pt x="0" y="6889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CustomShape 13"/>
          <p:cNvSpPr/>
          <p:nvPr/>
        </p:nvSpPr>
        <p:spPr>
          <a:xfrm>
            <a:off x="5447160" y="3992760"/>
            <a:ext cx="164160" cy="110880"/>
          </a:xfrm>
          <a:custGeom>
            <a:avLst/>
            <a:gdLst/>
            <a:ahLst/>
            <a:rect l="l" t="t" r="r" b="b"/>
            <a:pathLst>
              <a:path w="166370" h="113029">
                <a:moveTo>
                  <a:pt x="0" y="45885"/>
                </a:moveTo>
                <a:lnTo>
                  <a:pt x="165773" y="0"/>
                </a:lnTo>
                <a:lnTo>
                  <a:pt x="36118" y="113030"/>
                </a:lnTo>
              </a:path>
            </a:pathLst>
          </a:custGeom>
          <a:noFill/>
          <a:ln w="30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CustomShape 14"/>
          <p:cNvSpPr/>
          <p:nvPr/>
        </p:nvSpPr>
        <p:spPr>
          <a:xfrm>
            <a:off x="2394000" y="4780800"/>
            <a:ext cx="1249560" cy="506160"/>
          </a:xfrm>
          <a:prstGeom prst="rect">
            <a:avLst/>
          </a:prstGeom>
          <a:solidFill>
            <a:srgbClr val="ffffff"/>
          </a:solidFill>
          <a:ln w="151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68760" bIns="0"/>
          <a:p>
            <a:pPr marL="120600" indent="60840">
              <a:lnSpc>
                <a:spcPts val="1729"/>
              </a:lnSpc>
              <a:spcBef>
                <a:spcPts val="541"/>
              </a:spcBef>
            </a:pPr>
            <a:r>
              <a:rPr b="0" lang="en-US" sz="1700" spc="-1" strike="noStrike">
                <a:solidFill>
                  <a:srgbClr val="000000"/>
                </a:solidFill>
                <a:latin typeface="Calibri"/>
                <a:ea typeface="DejaVu Sans"/>
              </a:rPr>
              <a:t>Problem  generator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392" name="CustomShape 15"/>
          <p:cNvSpPr/>
          <p:nvPr/>
        </p:nvSpPr>
        <p:spPr>
          <a:xfrm>
            <a:off x="3724560" y="1866960"/>
            <a:ext cx="1528920" cy="360"/>
          </a:xfrm>
          <a:custGeom>
            <a:avLst/>
            <a:gdLst/>
            <a:ahLst/>
            <a:rect l="l" t="t" r="r" b="b"/>
            <a:pathLst>
              <a:path w="1530985" h="0">
                <a:moveTo>
                  <a:pt x="1530921" y="0"/>
                </a:moveTo>
                <a:lnTo>
                  <a:pt x="0" y="0"/>
                </a:lnTo>
              </a:path>
            </a:pathLst>
          </a:custGeom>
          <a:noFill/>
          <a:ln w="30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CustomShape 16"/>
          <p:cNvSpPr/>
          <p:nvPr/>
        </p:nvSpPr>
        <p:spPr>
          <a:xfrm>
            <a:off x="3655800" y="1809720"/>
            <a:ext cx="249840" cy="112680"/>
          </a:xfrm>
          <a:custGeom>
            <a:avLst/>
            <a:gdLst/>
            <a:ahLst/>
            <a:rect l="l" t="t" r="r" b="b"/>
            <a:pathLst>
              <a:path w="252095" h="114935">
                <a:moveTo>
                  <a:pt x="0" y="57226"/>
                </a:moveTo>
                <a:lnTo>
                  <a:pt x="251777" y="114452"/>
                </a:lnTo>
                <a:lnTo>
                  <a:pt x="251777" y="0"/>
                </a:lnTo>
                <a:lnTo>
                  <a:pt x="0" y="5722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CustomShape 17"/>
          <p:cNvSpPr/>
          <p:nvPr/>
        </p:nvSpPr>
        <p:spPr>
          <a:xfrm>
            <a:off x="3724560" y="1828800"/>
            <a:ext cx="165960" cy="74520"/>
          </a:xfrm>
          <a:custGeom>
            <a:avLst/>
            <a:gdLst/>
            <a:ahLst/>
            <a:rect l="l" t="t" r="r" b="b"/>
            <a:pathLst>
              <a:path w="168275" h="76835">
                <a:moveTo>
                  <a:pt x="167716" y="76238"/>
                </a:moveTo>
                <a:lnTo>
                  <a:pt x="0" y="38112"/>
                </a:lnTo>
                <a:lnTo>
                  <a:pt x="167716" y="0"/>
                </a:lnTo>
              </a:path>
            </a:pathLst>
          </a:custGeom>
          <a:noFill/>
          <a:ln w="30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CustomShape 18"/>
          <p:cNvSpPr/>
          <p:nvPr/>
        </p:nvSpPr>
        <p:spPr>
          <a:xfrm>
            <a:off x="3020040" y="2150280"/>
            <a:ext cx="360" cy="1177200"/>
          </a:xfrm>
          <a:custGeom>
            <a:avLst/>
            <a:gdLst/>
            <a:ahLst/>
            <a:rect l="l" t="t" r="r" b="b"/>
            <a:pathLst>
              <a:path w="0" h="1179195">
                <a:moveTo>
                  <a:pt x="0" y="1178940"/>
                </a:moveTo>
                <a:lnTo>
                  <a:pt x="0" y="0"/>
                </a:lnTo>
              </a:path>
            </a:pathLst>
          </a:custGeom>
          <a:noFill/>
          <a:ln w="30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CustomShape 19"/>
          <p:cNvSpPr/>
          <p:nvPr/>
        </p:nvSpPr>
        <p:spPr>
          <a:xfrm>
            <a:off x="2962800" y="3146400"/>
            <a:ext cx="112680" cy="249840"/>
          </a:xfrm>
          <a:custGeom>
            <a:avLst/>
            <a:gdLst/>
            <a:ahLst/>
            <a:rect l="l" t="t" r="r" b="b"/>
            <a:pathLst>
              <a:path w="114935" h="252095">
                <a:moveTo>
                  <a:pt x="0" y="0"/>
                </a:moveTo>
                <a:lnTo>
                  <a:pt x="57213" y="251777"/>
                </a:lnTo>
                <a:lnTo>
                  <a:pt x="11443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CustomShape 20"/>
          <p:cNvSpPr/>
          <p:nvPr/>
        </p:nvSpPr>
        <p:spPr>
          <a:xfrm>
            <a:off x="2981880" y="3161520"/>
            <a:ext cx="74520" cy="165960"/>
          </a:xfrm>
          <a:custGeom>
            <a:avLst/>
            <a:gdLst/>
            <a:ahLst/>
            <a:rect l="l" t="t" r="r" b="b"/>
            <a:pathLst>
              <a:path w="76835" h="168275">
                <a:moveTo>
                  <a:pt x="76238" y="0"/>
                </a:moveTo>
                <a:lnTo>
                  <a:pt x="38112" y="167728"/>
                </a:lnTo>
                <a:lnTo>
                  <a:pt x="0" y="0"/>
                </a:lnTo>
              </a:path>
            </a:pathLst>
          </a:custGeom>
          <a:noFill/>
          <a:ln w="30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8" name="CustomShape 21"/>
          <p:cNvSpPr/>
          <p:nvPr/>
        </p:nvSpPr>
        <p:spPr>
          <a:xfrm>
            <a:off x="1910160" y="2563560"/>
            <a:ext cx="97524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Calibri"/>
                <a:ea typeface="DejaVu Sans"/>
              </a:rPr>
              <a:t>feedback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399" name="CustomShape 22"/>
          <p:cNvSpPr/>
          <p:nvPr/>
        </p:nvSpPr>
        <p:spPr>
          <a:xfrm>
            <a:off x="3035880" y="1142640"/>
            <a:ext cx="360" cy="365400"/>
          </a:xfrm>
          <a:custGeom>
            <a:avLst/>
            <a:gdLst/>
            <a:ahLst/>
            <a:rect l="l" t="t" r="r" b="b"/>
            <a:pathLst>
              <a:path w="0" h="367664">
                <a:moveTo>
                  <a:pt x="0" y="0"/>
                </a:moveTo>
                <a:lnTo>
                  <a:pt x="0" y="367423"/>
                </a:lnTo>
              </a:path>
            </a:pathLst>
          </a:custGeom>
          <a:noFill/>
          <a:ln w="30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0" name="CustomShape 23"/>
          <p:cNvSpPr/>
          <p:nvPr/>
        </p:nvSpPr>
        <p:spPr>
          <a:xfrm>
            <a:off x="2978640" y="1326960"/>
            <a:ext cx="112680" cy="249840"/>
          </a:xfrm>
          <a:custGeom>
            <a:avLst/>
            <a:gdLst/>
            <a:ahLst/>
            <a:rect l="l" t="t" r="r" b="b"/>
            <a:pathLst>
              <a:path w="114935" h="252094">
                <a:moveTo>
                  <a:pt x="0" y="0"/>
                </a:moveTo>
                <a:lnTo>
                  <a:pt x="57213" y="251777"/>
                </a:lnTo>
                <a:lnTo>
                  <a:pt x="11443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CustomShape 24"/>
          <p:cNvSpPr/>
          <p:nvPr/>
        </p:nvSpPr>
        <p:spPr>
          <a:xfrm>
            <a:off x="2997720" y="1342080"/>
            <a:ext cx="74520" cy="165960"/>
          </a:xfrm>
          <a:custGeom>
            <a:avLst/>
            <a:gdLst/>
            <a:ahLst/>
            <a:rect l="l" t="t" r="r" b="b"/>
            <a:pathLst>
              <a:path w="76835" h="168275">
                <a:moveTo>
                  <a:pt x="76238" y="0"/>
                </a:moveTo>
                <a:lnTo>
                  <a:pt x="38112" y="167728"/>
                </a:lnTo>
                <a:lnTo>
                  <a:pt x="0" y="0"/>
                </a:lnTo>
              </a:path>
            </a:pathLst>
          </a:custGeom>
          <a:noFill/>
          <a:ln w="30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CustomShape 25"/>
          <p:cNvSpPr/>
          <p:nvPr/>
        </p:nvSpPr>
        <p:spPr>
          <a:xfrm>
            <a:off x="2394360" y="3390480"/>
            <a:ext cx="1249560" cy="506160"/>
          </a:xfrm>
          <a:prstGeom prst="rect">
            <a:avLst/>
          </a:prstGeom>
          <a:solidFill>
            <a:srgbClr val="ffffff"/>
          </a:solidFill>
          <a:ln w="151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68760" bIns="0"/>
          <a:p>
            <a:pPr marL="215280" indent="-59400">
              <a:lnSpc>
                <a:spcPts val="1729"/>
              </a:lnSpc>
              <a:spcBef>
                <a:spcPts val="541"/>
              </a:spcBef>
            </a:pPr>
            <a:r>
              <a:rPr b="0" lang="en-US" sz="1700" spc="-1" strike="noStrike">
                <a:solidFill>
                  <a:srgbClr val="000000"/>
                </a:solidFill>
                <a:latin typeface="Calibri"/>
                <a:ea typeface="DejaVu Sans"/>
              </a:rPr>
              <a:t>Learning  element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403" name="CustomShape 26"/>
          <p:cNvSpPr/>
          <p:nvPr/>
        </p:nvSpPr>
        <p:spPr>
          <a:xfrm>
            <a:off x="2394000" y="1584000"/>
            <a:ext cx="1249560" cy="564120"/>
          </a:xfrm>
          <a:custGeom>
            <a:avLst/>
            <a:gdLst/>
            <a:ahLst/>
            <a:rect l="l" t="t" r="r" b="b"/>
            <a:pathLst>
              <a:path w="1251585" h="566419">
                <a:moveTo>
                  <a:pt x="1251449" y="566428"/>
                </a:moveTo>
                <a:lnTo>
                  <a:pt x="1251449" y="0"/>
                </a:lnTo>
                <a:lnTo>
                  <a:pt x="0" y="0"/>
                </a:lnTo>
                <a:lnTo>
                  <a:pt x="0" y="566428"/>
                </a:lnTo>
                <a:lnTo>
                  <a:pt x="1251449" y="5664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4" name="CustomShape 27"/>
          <p:cNvSpPr/>
          <p:nvPr/>
        </p:nvSpPr>
        <p:spPr>
          <a:xfrm>
            <a:off x="2394000" y="1584000"/>
            <a:ext cx="1249560" cy="564120"/>
          </a:xfrm>
          <a:custGeom>
            <a:avLst/>
            <a:gdLst/>
            <a:ahLst/>
            <a:rect l="l" t="t" r="r" b="b"/>
            <a:pathLst>
              <a:path w="1251585" h="566419">
                <a:moveTo>
                  <a:pt x="1251449" y="566428"/>
                </a:moveTo>
                <a:lnTo>
                  <a:pt x="1251449" y="0"/>
                </a:lnTo>
                <a:lnTo>
                  <a:pt x="0" y="0"/>
                </a:lnTo>
                <a:lnTo>
                  <a:pt x="0" y="566428"/>
                </a:lnTo>
                <a:lnTo>
                  <a:pt x="1251449" y="566428"/>
                </a:lnTo>
                <a:close/>
              </a:path>
            </a:pathLst>
          </a:custGeom>
          <a:noFill/>
          <a:ln w="151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CustomShape 28"/>
          <p:cNvSpPr/>
          <p:nvPr/>
        </p:nvSpPr>
        <p:spPr>
          <a:xfrm>
            <a:off x="2742120" y="1729800"/>
            <a:ext cx="52380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700" spc="-1" strike="noStrike">
                <a:solidFill>
                  <a:srgbClr val="000000"/>
                </a:solidFill>
                <a:latin typeface="Calibri"/>
                <a:ea typeface="DejaVu Sans"/>
              </a:rPr>
              <a:t>Critic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406" name="CustomShape 29"/>
          <p:cNvSpPr/>
          <p:nvPr/>
        </p:nvSpPr>
        <p:spPr>
          <a:xfrm>
            <a:off x="8781120" y="7008480"/>
            <a:ext cx="157320" cy="450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59"/>
              </a:lnSpc>
            </a:pPr>
            <a:fld id="{B80E6962-442F-4CF9-AFEF-3DFF294C6ADD}" type="slidenum">
              <a:rPr b="0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407" name="CustomShape 30"/>
          <p:cNvSpPr/>
          <p:nvPr/>
        </p:nvSpPr>
        <p:spPr>
          <a:xfrm>
            <a:off x="5345280" y="5512320"/>
            <a:ext cx="101952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650" spc="-1" strike="noStrike">
                <a:solidFill>
                  <a:srgbClr val="000000"/>
                </a:solidFill>
                <a:latin typeface="Calibri"/>
                <a:ea typeface="DejaVu Sans"/>
              </a:rPr>
              <a:t>Actuators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408" name="CustomShape 31"/>
          <p:cNvSpPr/>
          <p:nvPr/>
        </p:nvSpPr>
        <p:spPr>
          <a:xfrm>
            <a:off x="530640" y="6276600"/>
            <a:ext cx="8146440" cy="109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0920">
              <a:lnSpc>
                <a:spcPct val="100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c00000"/>
                </a:solidFill>
                <a:latin typeface="Calibri"/>
                <a:ea typeface="DejaVu Sans"/>
              </a:rPr>
              <a:t>Learning ability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is orthogonal to agent type:  can be applied to any agent!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 lvl="1" marL="743040" indent="-2836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Modules above added on top of any basic agent description</a:t>
            </a:r>
            <a:endParaRPr b="0" lang="en-US" sz="1800" spc="-1" strike="noStrike">
              <a:latin typeface="Arial"/>
            </a:endParaRPr>
          </a:p>
          <a:p>
            <a:pPr lvl="1" marL="743040" indent="-2836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Essentially rewrites/improves any element of existing agent dynamically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9" name="CustomShape 32"/>
          <p:cNvSpPr/>
          <p:nvPr/>
        </p:nvSpPr>
        <p:spPr>
          <a:xfrm>
            <a:off x="4898880" y="2422080"/>
            <a:ext cx="1930320" cy="2572560"/>
          </a:xfrm>
          <a:prstGeom prst="roundRect">
            <a:avLst>
              <a:gd name="adj" fmla="val 16667"/>
            </a:avLst>
          </a:prstGeom>
          <a:solidFill>
            <a:srgbClr val="f79646">
              <a:alpha val="10000"/>
            </a:srgbClr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CustomShape 33"/>
          <p:cNvSpPr/>
          <p:nvPr/>
        </p:nvSpPr>
        <p:spPr>
          <a:xfrm>
            <a:off x="5865120" y="2286000"/>
            <a:ext cx="964080" cy="5461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Existing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Agent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CustomShape 1"/>
          <p:cNvSpPr/>
          <p:nvPr/>
        </p:nvSpPr>
        <p:spPr>
          <a:xfrm>
            <a:off x="8781120" y="7008480"/>
            <a:ext cx="157320" cy="450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59"/>
              </a:lnSpc>
            </a:pPr>
            <a:fld id="{8312D83E-0E15-4652-9CEA-65D1B9B5E4AF}" type="slidenum">
              <a:rPr b="0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412" name="CustomShape 2"/>
          <p:cNvSpPr/>
          <p:nvPr/>
        </p:nvSpPr>
        <p:spPr>
          <a:xfrm>
            <a:off x="1218600" y="562680"/>
            <a:ext cx="7720200" cy="1296000"/>
          </a:xfrm>
          <a:prstGeom prst="rect">
            <a:avLst/>
          </a:prstGeom>
          <a:solidFill>
            <a:srgbClr val="ffffff"/>
          </a:solidFill>
          <a:ln w="5184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ts val="2404"/>
              </a:lnSpc>
            </a:pPr>
            <a:r>
              <a:rPr b="1" lang="en-US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Summary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413" name="CustomShape 3"/>
          <p:cNvSpPr/>
          <p:nvPr/>
        </p:nvSpPr>
        <p:spPr>
          <a:xfrm>
            <a:off x="990720" y="1114200"/>
            <a:ext cx="8532360" cy="586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36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Agents interact with environments through </a:t>
            </a:r>
            <a:r>
              <a:rPr b="0" lang="en-US" sz="2000" spc="-1" strike="noStrike">
                <a:solidFill>
                  <a:srgbClr val="c00000"/>
                </a:solidFill>
                <a:latin typeface="Calibri"/>
                <a:ea typeface="DejaVu Sans"/>
              </a:rPr>
              <a:t>actuators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and  </a:t>
            </a:r>
            <a:r>
              <a:rPr b="0" lang="en-US" sz="2000" spc="-1" strike="noStrike">
                <a:solidFill>
                  <a:srgbClr val="c00000"/>
                </a:solidFill>
                <a:latin typeface="Calibri"/>
                <a:ea typeface="DejaVu Sans"/>
              </a:rPr>
              <a:t>sensors</a:t>
            </a:r>
            <a:endParaRPr b="0" lang="en-US" sz="20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PEAS descriptions outline </a:t>
            </a:r>
            <a:r>
              <a:rPr b="0" lang="en-US" sz="2000" spc="-1" strike="noStrike">
                <a:solidFill>
                  <a:srgbClr val="c00000"/>
                </a:solidFill>
                <a:latin typeface="Calibri"/>
                <a:ea typeface="DejaVu Sans"/>
              </a:rPr>
              <a:t>task environment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and agent’s access to it</a:t>
            </a:r>
            <a:endParaRPr b="0" lang="en-US" sz="20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The agent function describes what the agent does in all circumstances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f: (initial state + P*) </a:t>
            </a:r>
            <a:r>
              <a:rPr b="0" lang="en-US" sz="2000" spc="-1" strike="noStrike">
                <a:solidFill>
                  <a:srgbClr val="000000"/>
                </a:solidFill>
                <a:latin typeface="Wingdings"/>
                <a:ea typeface="DejaVu Sans"/>
              </a:rPr>
              <a:t>-&gt;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A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endParaRPr b="0" lang="en-US" sz="18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For non-reflex agents: Some sort of performance measure </a:t>
            </a:r>
            <a:endParaRPr b="0" lang="en-US" sz="2000" spc="-1" strike="noStrike">
              <a:latin typeface="Arial"/>
            </a:endParaRPr>
          </a:p>
          <a:p>
            <a:pPr lvl="1" marL="743040" indent="-2836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evaluates the current (P* </a:t>
            </a:r>
            <a:r>
              <a:rPr b="0" lang="en-US" sz="1800" spc="-1" strike="noStrike">
                <a:solidFill>
                  <a:srgbClr val="000000"/>
                </a:solidFill>
                <a:latin typeface="Wingdings"/>
                <a:ea typeface="DejaVu Sans"/>
              </a:rPr>
              <a:t>-&gt;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current state)</a:t>
            </a:r>
            <a:endParaRPr b="0" lang="en-US" sz="1800" spc="-1" strike="noStrike">
              <a:latin typeface="Arial"/>
            </a:endParaRPr>
          </a:p>
          <a:p>
            <a:pPr lvl="1" marL="743040" indent="-2836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Boolean goal function vs. </a:t>
            </a:r>
            <a:r>
              <a:rPr b="0" lang="en-US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Utility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function </a:t>
            </a:r>
            <a:endParaRPr b="0" lang="en-US" sz="18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 perfectly </a:t>
            </a:r>
            <a:r>
              <a:rPr b="0" lang="en-US" sz="2000" spc="-1" strike="noStrike">
                <a:solidFill>
                  <a:srgbClr val="c00000"/>
                </a:solidFill>
                <a:latin typeface="Calibri"/>
                <a:ea typeface="DejaVu Sans"/>
              </a:rPr>
              <a:t>rational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agent </a:t>
            </a:r>
            <a:r>
              <a:rPr b="0" i="1" lang="en-US" sz="2000" spc="-1" strike="noStrike">
                <a:solidFill>
                  <a:srgbClr val="1f497d"/>
                </a:solidFill>
                <a:latin typeface="Calibri"/>
                <a:ea typeface="DejaVu Sans"/>
              </a:rPr>
              <a:t>maximizes expected performance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799"/>
              </a:spcBef>
              <a:buClr>
                <a:srgbClr val="c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c00000"/>
                </a:solidFill>
                <a:latin typeface="Calibri"/>
                <a:ea typeface="DejaVu Sans"/>
              </a:rPr>
              <a:t>Agent programs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implement (some) agent  functions</a:t>
            </a:r>
            <a:endParaRPr b="0" lang="en-US" sz="20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Environments are categorized along several  dimensions:</a:t>
            </a:r>
            <a:endParaRPr b="0" lang="en-US" sz="2000" spc="-1" strike="noStrike">
              <a:latin typeface="Arial"/>
            </a:endParaRPr>
          </a:p>
          <a:p>
            <a:pPr lvl="1" marL="743040" indent="-283680">
              <a:lnSpc>
                <a:spcPct val="100000"/>
              </a:lnSpc>
              <a:spcBef>
                <a:spcPts val="799"/>
              </a:spcBef>
              <a:buClr>
                <a:srgbClr val="1f497d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1f497d"/>
                </a:solidFill>
                <a:latin typeface="Calibri"/>
                <a:ea typeface="DejaVu Sans"/>
              </a:rPr>
              <a:t>observable?  deterministic?  episodic?  static? discrete? single-agent?</a:t>
            </a:r>
            <a:endParaRPr b="0" lang="en-US" sz="18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Several basic agent architectures exist:</a:t>
            </a:r>
            <a:endParaRPr b="0" lang="en-US" sz="2000" spc="-1" strike="noStrike">
              <a:latin typeface="Arial"/>
            </a:endParaRPr>
          </a:p>
          <a:p>
            <a:pPr lvl="1" marL="743040" indent="-283680">
              <a:lnSpc>
                <a:spcPct val="100000"/>
              </a:lnSpc>
              <a:spcBef>
                <a:spcPts val="799"/>
              </a:spcBef>
              <a:buClr>
                <a:srgbClr val="1f497d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1f497d"/>
                </a:solidFill>
                <a:latin typeface="Calibri"/>
                <a:ea typeface="DejaVu Sans"/>
              </a:rPr>
              <a:t>reflex, reflex with state, goal-based,  utility-based</a:t>
            </a:r>
            <a:endParaRPr b="0" lang="en-US" sz="1800" spc="-1" strike="noStrike">
              <a:latin typeface="Arial"/>
            </a:endParaRPr>
          </a:p>
          <a:p>
            <a:pPr lvl="1" marL="743040" indent="-2836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Learning can be added to any agent type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Picture 2" descr=""/>
          <p:cNvPicPr/>
          <p:nvPr/>
        </p:nvPicPr>
        <p:blipFill>
          <a:blip r:embed="rId1"/>
          <a:stretch/>
        </p:blipFill>
        <p:spPr>
          <a:xfrm>
            <a:off x="2219040" y="1657080"/>
            <a:ext cx="5478120" cy="5478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1167480" y="798840"/>
            <a:ext cx="7721280" cy="38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n-US" sz="2500" spc="-1" strike="noStrike">
                <a:solidFill>
                  <a:srgbClr val="000000"/>
                </a:solidFill>
                <a:latin typeface="Cambria"/>
                <a:ea typeface="DejaVu Sans"/>
              </a:rPr>
              <a:t>Agents and Environments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502920" y="1787760"/>
            <a:ext cx="4373280" cy="546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0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Tahoma"/>
                <a:ea typeface="DejaVu Sans"/>
              </a:rPr>
              <a:t>Agents include:</a:t>
            </a:r>
            <a:endParaRPr b="0" lang="en-US" sz="2050" spc="-1" strike="noStrike">
              <a:latin typeface="Arial"/>
            </a:endParaRPr>
          </a:p>
          <a:p>
            <a:pPr lvl="1" marL="800280" indent="-340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Humans</a:t>
            </a:r>
            <a:endParaRPr b="0" lang="en-US" sz="1800" spc="-1" strike="noStrike">
              <a:latin typeface="Arial"/>
            </a:endParaRPr>
          </a:p>
          <a:p>
            <a:pPr lvl="1" marL="800280" indent="-340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Robots</a:t>
            </a:r>
            <a:endParaRPr b="0" lang="en-US" sz="1800" spc="-1" strike="noStrike">
              <a:latin typeface="Arial"/>
            </a:endParaRPr>
          </a:p>
          <a:p>
            <a:pPr lvl="1" marL="800280" indent="-340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Softbots</a:t>
            </a:r>
            <a:endParaRPr b="0" lang="en-US" sz="1800" spc="-1" strike="noStrike">
              <a:latin typeface="Arial"/>
            </a:endParaRPr>
          </a:p>
          <a:p>
            <a:pPr lvl="1" marL="800280" indent="-340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Thermostats</a:t>
            </a:r>
            <a:endParaRPr b="0" lang="en-US" sz="1800" spc="-1" strike="noStrike">
              <a:latin typeface="Arial"/>
            </a:endParaRPr>
          </a:p>
          <a:p>
            <a:pPr lvl="1" marL="800280" indent="-340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More…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Tahoma"/>
                <a:ea typeface="DejaVu Sans"/>
              </a:rPr>
              <a:t>The </a:t>
            </a:r>
            <a:r>
              <a:rPr b="0" lang="en-US" sz="2050" spc="-1" strike="noStrike">
                <a:solidFill>
                  <a:srgbClr val="c00000"/>
                </a:solidFill>
                <a:latin typeface="Tahoma"/>
                <a:ea typeface="DejaVu Sans"/>
              </a:rPr>
              <a:t>agent function </a:t>
            </a:r>
            <a:r>
              <a:rPr b="0" lang="en-US" sz="2050" spc="-1" strike="noStrike">
                <a:solidFill>
                  <a:srgbClr val="000000"/>
                </a:solidFill>
                <a:latin typeface="Tahoma"/>
                <a:ea typeface="DejaVu Sans"/>
              </a:rPr>
              <a:t>represents the “intelligence”</a:t>
            </a:r>
            <a:endParaRPr b="0" lang="en-US" sz="2050" spc="-1" strike="noStrike">
              <a:latin typeface="Arial"/>
            </a:endParaRPr>
          </a:p>
          <a:p>
            <a:pPr lvl="1" marL="800280" indent="-340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Map from percept histories to actions: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b="0" i="1" lang="en-US" sz="3200" spc="409" strike="noStrike">
                <a:solidFill>
                  <a:srgbClr val="000000"/>
                </a:solidFill>
                <a:latin typeface="Times New Roman"/>
                <a:ea typeface="DejaVu Sans"/>
              </a:rPr>
              <a:t>f </a:t>
            </a:r>
            <a:r>
              <a:rPr b="0" lang="en-US" sz="3200" spc="-120" strike="noStrike">
                <a:solidFill>
                  <a:srgbClr val="000000"/>
                </a:solidFill>
                <a:latin typeface="Lucida Sans Unicode"/>
                <a:ea typeface="DejaVu Sans"/>
              </a:rPr>
              <a:t>: </a:t>
            </a:r>
            <a:r>
              <a:rPr b="0" lang="en-US" sz="3200" spc="18" strike="noStrike">
                <a:solidFill>
                  <a:srgbClr val="000000"/>
                </a:solidFill>
                <a:latin typeface="Lucida Sans Unicode"/>
                <a:ea typeface="DejaVu Sans"/>
              </a:rPr>
              <a:t>P</a:t>
            </a:r>
            <a:r>
              <a:rPr b="0" lang="en-US" sz="3200" spc="35" strike="noStrike" baseline="33000">
                <a:solidFill>
                  <a:srgbClr val="000000"/>
                </a:solidFill>
                <a:latin typeface="Lucida Sans Unicode"/>
                <a:ea typeface="DejaVu Sans"/>
              </a:rPr>
              <a:t>∗ </a:t>
            </a:r>
            <a:r>
              <a:rPr b="0" lang="en-US" sz="3200" spc="123" strike="noStrike">
                <a:solidFill>
                  <a:srgbClr val="000000"/>
                </a:solidFill>
                <a:latin typeface="Lucida Sans Unicode"/>
                <a:ea typeface="DejaVu Sans"/>
              </a:rPr>
              <a:t>→</a:t>
            </a:r>
            <a:r>
              <a:rPr b="0" lang="en-US" sz="3200" spc="-97" strike="noStrike">
                <a:solidFill>
                  <a:srgbClr val="000000"/>
                </a:solidFill>
                <a:latin typeface="Lucida Sans Unicode"/>
                <a:ea typeface="DejaVu Sans"/>
              </a:rPr>
              <a:t> </a:t>
            </a:r>
            <a:r>
              <a:rPr b="0" lang="en-US" sz="3200" spc="214" strike="noStrike">
                <a:solidFill>
                  <a:srgbClr val="000000"/>
                </a:solidFill>
                <a:latin typeface="Lucida Sans Unicode"/>
                <a:ea typeface="DejaVu Sans"/>
              </a:rPr>
              <a:t>A</a:t>
            </a:r>
            <a:endParaRPr b="0" lang="en-US" sz="3200" spc="-1" strike="noStrike">
              <a:latin typeface="Arial"/>
            </a:endParaRPr>
          </a:p>
          <a:p>
            <a:pPr marL="914400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An </a:t>
            </a:r>
            <a:r>
              <a:rPr b="0" lang="en-US" sz="2050" spc="-1" strike="noStrike">
                <a:solidFill>
                  <a:srgbClr val="c00000"/>
                </a:solidFill>
                <a:latin typeface="Lucida Sans Unicode"/>
                <a:ea typeface="DejaVu Sans"/>
              </a:rPr>
              <a:t>agent program </a:t>
            </a:r>
            <a:r>
              <a:rPr b="0" lang="en-US" sz="205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running on physical architecture implements the agent function</a:t>
            </a:r>
            <a:endParaRPr b="0" lang="en-US" sz="2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50" spc="-1" strike="noStrike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5257800" y="1752480"/>
            <a:ext cx="411264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 line between agent and environment depends on the level of abstraction.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0" name="CustomShape 4"/>
          <p:cNvSpPr/>
          <p:nvPr/>
        </p:nvSpPr>
        <p:spPr>
          <a:xfrm>
            <a:off x="5400360" y="5471280"/>
            <a:ext cx="4036320" cy="146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Environment considered as a black box, completely external to the agent </a:t>
            </a:r>
            <a:endParaRPr b="0" lang="en-US" sz="18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even if it’s simulated by local code.</a:t>
            </a:r>
            <a:endParaRPr b="0" lang="en-US" sz="18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Agent has access to world </a:t>
            </a:r>
            <a:r>
              <a:rPr b="1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only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via percepts.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CustomShape 5"/>
          <p:cNvSpPr/>
          <p:nvPr/>
        </p:nvSpPr>
        <p:spPr>
          <a:xfrm>
            <a:off x="5334120" y="2819520"/>
            <a:ext cx="2360160" cy="2207520"/>
          </a:xfrm>
          <a:prstGeom prst="roundRect">
            <a:avLst>
              <a:gd name="adj" fmla="val 16667"/>
            </a:avLst>
          </a:prstGeom>
          <a:solidFill>
            <a:srgbClr val="dce6f2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6"/>
          <p:cNvSpPr/>
          <p:nvPr/>
        </p:nvSpPr>
        <p:spPr>
          <a:xfrm>
            <a:off x="8381880" y="2819520"/>
            <a:ext cx="912240" cy="2207520"/>
          </a:xfrm>
          <a:prstGeom prst="roundRect">
            <a:avLst>
              <a:gd name="adj" fmla="val 16667"/>
            </a:avLst>
          </a:prstGeom>
          <a:solidFill>
            <a:srgbClr val="dce6f2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45000" rIns="45000" tIns="90000" bIns="90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Environment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CustomShape 7"/>
          <p:cNvSpPr/>
          <p:nvPr/>
        </p:nvSpPr>
        <p:spPr>
          <a:xfrm>
            <a:off x="5380200" y="2836800"/>
            <a:ext cx="91224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Agent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CustomShape 8"/>
          <p:cNvSpPr/>
          <p:nvPr/>
        </p:nvSpPr>
        <p:spPr>
          <a:xfrm>
            <a:off x="6286320" y="2942280"/>
            <a:ext cx="736920" cy="30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Sensors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5" name="CustomShape 9"/>
          <p:cNvSpPr/>
          <p:nvPr/>
        </p:nvSpPr>
        <p:spPr>
          <a:xfrm>
            <a:off x="6261480" y="4555080"/>
            <a:ext cx="875880" cy="30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Actuators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6" name="CustomShape 10"/>
          <p:cNvSpPr/>
          <p:nvPr/>
        </p:nvSpPr>
        <p:spPr>
          <a:xfrm>
            <a:off x="7637760" y="2837160"/>
            <a:ext cx="671400" cy="25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Percepts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37" name="CustomShape 11"/>
          <p:cNvSpPr/>
          <p:nvPr/>
        </p:nvSpPr>
        <p:spPr>
          <a:xfrm>
            <a:off x="7738200" y="4447440"/>
            <a:ext cx="599760" cy="25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Actions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38" name="CustomShape 12"/>
          <p:cNvSpPr/>
          <p:nvPr/>
        </p:nvSpPr>
        <p:spPr>
          <a:xfrm>
            <a:off x="6256440" y="3531960"/>
            <a:ext cx="835920" cy="759960"/>
          </a:xfrm>
          <a:prstGeom prst="rect">
            <a:avLst/>
          </a:prstGeom>
          <a:solidFill>
            <a:srgbClr val="ffffff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9" name="CustomShape 13"/>
          <p:cNvSpPr/>
          <p:nvPr/>
        </p:nvSpPr>
        <p:spPr>
          <a:xfrm flipH="1">
            <a:off x="7236000" y="3084840"/>
            <a:ext cx="1598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14"/>
          <p:cNvSpPr/>
          <p:nvPr/>
        </p:nvSpPr>
        <p:spPr>
          <a:xfrm>
            <a:off x="7144920" y="4708800"/>
            <a:ext cx="1598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15"/>
          <p:cNvSpPr/>
          <p:nvPr/>
        </p:nvSpPr>
        <p:spPr>
          <a:xfrm flipH="1">
            <a:off x="6650640" y="3173760"/>
            <a:ext cx="360" cy="356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16"/>
          <p:cNvSpPr/>
          <p:nvPr/>
        </p:nvSpPr>
        <p:spPr>
          <a:xfrm flipH="1">
            <a:off x="6675840" y="4294080"/>
            <a:ext cx="360" cy="356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43" name="Picture 1" descr=""/>
          <p:cNvPicPr/>
          <p:nvPr/>
        </p:nvPicPr>
        <p:blipFill>
          <a:blip r:embed="rId1"/>
          <a:stretch/>
        </p:blipFill>
        <p:spPr>
          <a:xfrm>
            <a:off x="0" y="0"/>
            <a:ext cx="378720" cy="83520"/>
          </a:xfrm>
          <a:prstGeom prst="rect">
            <a:avLst/>
          </a:prstGeom>
          <a:ln>
            <a:noFill/>
          </a:ln>
        </p:spPr>
      </p:pic>
      <p:pic>
        <p:nvPicPr>
          <p:cNvPr id="144" name="Picture 2" descr=""/>
          <p:cNvPicPr/>
          <p:nvPr/>
        </p:nvPicPr>
        <p:blipFill>
          <a:blip r:embed="rId2"/>
          <a:stretch/>
        </p:blipFill>
        <p:spPr>
          <a:xfrm>
            <a:off x="0" y="0"/>
            <a:ext cx="378720" cy="8352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1168920" y="798840"/>
            <a:ext cx="7720200" cy="1296000"/>
          </a:xfrm>
          <a:prstGeom prst="rect">
            <a:avLst/>
          </a:prstGeom>
          <a:noFill/>
          <a:ln w="5184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061720">
              <a:lnSpc>
                <a:spcPts val="2409"/>
              </a:lnSpc>
            </a:pPr>
            <a:r>
              <a:rPr b="1" lang="en-US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Vacuum-cleaner world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2557800" y="1587240"/>
            <a:ext cx="4962960" cy="2480760"/>
          </a:xfrm>
          <a:custGeom>
            <a:avLst/>
            <a:gdLst/>
            <a:ahLst/>
            <a:rect l="l" t="t" r="r" b="b"/>
            <a:pathLst>
              <a:path w="4965065" h="2482850">
                <a:moveTo>
                  <a:pt x="4964518" y="2482253"/>
                </a:moveTo>
                <a:lnTo>
                  <a:pt x="4964518" y="0"/>
                </a:lnTo>
                <a:lnTo>
                  <a:pt x="0" y="0"/>
                </a:lnTo>
                <a:lnTo>
                  <a:pt x="0" y="2482253"/>
                </a:lnTo>
                <a:lnTo>
                  <a:pt x="4964518" y="2482253"/>
                </a:lnTo>
                <a:close/>
              </a:path>
            </a:pathLst>
          </a:custGeom>
          <a:noFill/>
          <a:ln w="44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3"/>
          <p:cNvSpPr/>
          <p:nvPr/>
        </p:nvSpPr>
        <p:spPr>
          <a:xfrm>
            <a:off x="5040000" y="1587240"/>
            <a:ext cx="360" cy="2480760"/>
          </a:xfrm>
          <a:custGeom>
            <a:avLst/>
            <a:gdLst/>
            <a:ahLst/>
            <a:rect l="l" t="t" r="r" b="b"/>
            <a:pathLst>
              <a:path w="0" h="2482850">
                <a:moveTo>
                  <a:pt x="0" y="0"/>
                </a:moveTo>
                <a:lnTo>
                  <a:pt x="0" y="2482253"/>
                </a:lnTo>
              </a:path>
            </a:pathLst>
          </a:custGeom>
          <a:noFill/>
          <a:ln w="295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4"/>
          <p:cNvSpPr/>
          <p:nvPr/>
        </p:nvSpPr>
        <p:spPr>
          <a:xfrm>
            <a:off x="2928240" y="3005280"/>
            <a:ext cx="1068840" cy="6624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5"/>
          <p:cNvSpPr/>
          <p:nvPr/>
        </p:nvSpPr>
        <p:spPr>
          <a:xfrm>
            <a:off x="2883600" y="1832760"/>
            <a:ext cx="1756440" cy="97236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6"/>
          <p:cNvSpPr/>
          <p:nvPr/>
        </p:nvSpPr>
        <p:spPr>
          <a:xfrm>
            <a:off x="5716440" y="3005280"/>
            <a:ext cx="1068840" cy="66240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7"/>
          <p:cNvSpPr/>
          <p:nvPr/>
        </p:nvSpPr>
        <p:spPr>
          <a:xfrm>
            <a:off x="2635200" y="1577520"/>
            <a:ext cx="2765880" cy="49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325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i="1" lang="en-US" sz="325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i="1" lang="en-US" sz="325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            B</a:t>
            </a:r>
            <a:endParaRPr b="0" lang="en-US" sz="3250" spc="-1" strike="noStrike">
              <a:latin typeface="Arial"/>
            </a:endParaRPr>
          </a:p>
        </p:txBody>
      </p:sp>
      <p:sp>
        <p:nvSpPr>
          <p:cNvPr id="152" name="CustomShape 8"/>
          <p:cNvSpPr/>
          <p:nvPr/>
        </p:nvSpPr>
        <p:spPr>
          <a:xfrm>
            <a:off x="8781120" y="7008480"/>
            <a:ext cx="157320" cy="450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59"/>
              </a:lnSpc>
            </a:pPr>
            <a:fld id="{D4623988-D8A3-448E-BDCB-5F611C7CB5DE}" type="slidenum">
              <a:rPr b="0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153" name="CustomShape 9"/>
          <p:cNvSpPr/>
          <p:nvPr/>
        </p:nvSpPr>
        <p:spPr>
          <a:xfrm>
            <a:off x="1130400" y="4380120"/>
            <a:ext cx="506376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50" spc="-1" strike="noStrike">
                <a:solidFill>
                  <a:srgbClr val="c00000"/>
                </a:solidFill>
                <a:latin typeface="Calibri"/>
                <a:ea typeface="DejaVu Sans"/>
              </a:rPr>
              <a:t>Percepts:  </a:t>
            </a: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location and contents, e.g., [</a:t>
            </a:r>
            <a:r>
              <a:rPr b="0" i="1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A, Dirty</a:t>
            </a: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]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c00000"/>
                </a:solidFill>
                <a:latin typeface="Calibri"/>
                <a:ea typeface="DejaVu Sans"/>
              </a:rPr>
              <a:t>Actions: </a:t>
            </a:r>
            <a:r>
              <a:rPr b="0" i="1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Left</a:t>
            </a: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b="0" i="1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Right</a:t>
            </a: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b="0" i="1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Suck</a:t>
            </a: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b="0" i="1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NoOp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154" name="CustomShape 10"/>
          <p:cNvSpPr/>
          <p:nvPr/>
        </p:nvSpPr>
        <p:spPr>
          <a:xfrm>
            <a:off x="1033200" y="5596560"/>
            <a:ext cx="6487560" cy="94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So: super simple world!</a:t>
            </a:r>
            <a:endParaRPr b="0" lang="en-US" sz="2000" spc="-1" strike="noStrike">
              <a:latin typeface="Arial"/>
            </a:endParaRPr>
          </a:p>
          <a:p>
            <a:pPr marL="635040" indent="-348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1-D environment, just two locations</a:t>
            </a:r>
            <a:endParaRPr b="0" lang="en-US" sz="1800" spc="-1" strike="noStrike">
              <a:latin typeface="Arial"/>
            </a:endParaRPr>
          </a:p>
          <a:p>
            <a:pPr marL="635040" indent="-348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Only four possible actions, uniformly available in all locations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1168920" y="798840"/>
            <a:ext cx="7720200" cy="1296000"/>
          </a:xfrm>
          <a:prstGeom prst="rect">
            <a:avLst/>
          </a:prstGeom>
          <a:noFill/>
          <a:ln w="5184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913760">
              <a:lnSpc>
                <a:spcPts val="2429"/>
              </a:lnSpc>
            </a:pPr>
            <a:r>
              <a:rPr b="1" lang="en-US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A (reflex) vacuum-cleaner agent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1631880" y="3317040"/>
            <a:ext cx="2434320" cy="295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Percept sequence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[</a:t>
            </a:r>
            <a:r>
              <a:rPr b="0" i="1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A, Clean</a:t>
            </a: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]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4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[</a:t>
            </a:r>
            <a:r>
              <a:rPr b="0" i="1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A, Dirty</a:t>
            </a: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]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4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[</a:t>
            </a:r>
            <a:r>
              <a:rPr b="0" i="1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B, Clean</a:t>
            </a: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]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0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[</a:t>
            </a:r>
            <a:r>
              <a:rPr b="0" i="1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B, Dirty</a:t>
            </a: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]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4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[</a:t>
            </a:r>
            <a:r>
              <a:rPr b="0" i="1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A, Clean</a:t>
            </a: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], [</a:t>
            </a:r>
            <a:r>
              <a:rPr b="0" i="1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A, Clean</a:t>
            </a: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]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ts val="2075"/>
              </a:lnSpc>
              <a:spcBef>
                <a:spcPts val="20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[</a:t>
            </a:r>
            <a:r>
              <a:rPr b="0" i="1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A, Clean</a:t>
            </a: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], [</a:t>
            </a:r>
            <a:r>
              <a:rPr b="0" i="1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A, Dirty</a:t>
            </a: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]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ts val="2075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ts val="2075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ts val="2075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7247160" y="3311640"/>
            <a:ext cx="701280" cy="285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760" bIns="0"/>
          <a:p>
            <a:pPr marL="14040" indent="720">
              <a:lnSpc>
                <a:spcPct val="100000"/>
              </a:lnSpc>
              <a:spcBef>
                <a:spcPts val="45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Action</a:t>
            </a:r>
            <a:endParaRPr b="0" lang="en-US" sz="2050" spc="-1" strike="noStrike">
              <a:latin typeface="Arial"/>
            </a:endParaRPr>
          </a:p>
          <a:p>
            <a:pPr marL="12600" indent="1440">
              <a:lnSpc>
                <a:spcPct val="101000"/>
              </a:lnSpc>
              <a:spcBef>
                <a:spcPts val="74"/>
              </a:spcBef>
            </a:pPr>
            <a:r>
              <a:rPr b="0" i="1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Right  Suck  Left  Suck  Right  Suck</a:t>
            </a:r>
            <a:endParaRPr b="0" lang="en-US" sz="2050" spc="-1" strike="noStrike">
              <a:latin typeface="Arial"/>
            </a:endParaRPr>
          </a:p>
          <a:p>
            <a:pPr marL="15840" indent="1440">
              <a:lnSpc>
                <a:spcPts val="1689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br/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br/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158" name="CustomShape 4"/>
          <p:cNvSpPr/>
          <p:nvPr/>
        </p:nvSpPr>
        <p:spPr>
          <a:xfrm>
            <a:off x="1112760" y="3276720"/>
            <a:ext cx="7776360" cy="30211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5"/>
          <p:cNvSpPr/>
          <p:nvPr/>
        </p:nvSpPr>
        <p:spPr>
          <a:xfrm>
            <a:off x="914400" y="1555920"/>
            <a:ext cx="7771320" cy="1643400"/>
          </a:xfrm>
          <a:prstGeom prst="rect">
            <a:avLst/>
          </a:pr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87120" bIns="0"/>
          <a:p>
            <a:pPr marL="149400">
              <a:lnSpc>
                <a:spcPct val="100000"/>
              </a:lnSpc>
              <a:spcBef>
                <a:spcPts val="686"/>
              </a:spcBef>
            </a:pPr>
            <a:r>
              <a:rPr b="0" lang="en-US" sz="1700" spc="-1" strike="noStrike">
                <a:solidFill>
                  <a:srgbClr val="000000"/>
                </a:solidFill>
                <a:latin typeface="Calibri"/>
                <a:ea typeface="DejaVu Sans"/>
              </a:rPr>
              <a:t>function Reflex-Vacuum-Agent( [</a:t>
            </a:r>
            <a:r>
              <a:rPr b="0" i="1" lang="en-US" sz="1700" spc="-1" strike="noStrike">
                <a:solidFill>
                  <a:srgbClr val="000000"/>
                </a:solidFill>
                <a:latin typeface="Calibri"/>
                <a:ea typeface="DejaVu Sans"/>
              </a:rPr>
              <a:t>location</a:t>
            </a:r>
            <a:r>
              <a:rPr b="0" lang="en-US" sz="1700" spc="-1" strike="noStrike">
                <a:solidFill>
                  <a:srgbClr val="000000"/>
                </a:solidFill>
                <a:latin typeface="Calibri"/>
                <a:ea typeface="DejaVu Sans"/>
              </a:rPr>
              <a:t>,</a:t>
            </a:r>
            <a:r>
              <a:rPr b="0" i="1" lang="en-US" sz="1700" spc="-1" strike="noStrike">
                <a:solidFill>
                  <a:srgbClr val="000000"/>
                </a:solidFill>
                <a:latin typeface="Calibri"/>
                <a:ea typeface="DejaVu Sans"/>
              </a:rPr>
              <a:t>status</a:t>
            </a:r>
            <a:r>
              <a:rPr b="0" lang="en-US" sz="1700" spc="-1" strike="noStrike">
                <a:solidFill>
                  <a:srgbClr val="000000"/>
                </a:solidFill>
                <a:latin typeface="Calibri"/>
                <a:ea typeface="DejaVu Sans"/>
              </a:rPr>
              <a:t>]) returns an action</a:t>
            </a:r>
            <a:endParaRPr b="0" lang="en-US" sz="1700" spc="-1" strike="noStrike">
              <a:latin typeface="Arial"/>
            </a:endParaRPr>
          </a:p>
          <a:p>
            <a:pPr marL="422280">
              <a:lnSpc>
                <a:spcPct val="107000"/>
              </a:lnSpc>
              <a:spcBef>
                <a:spcPts val="726"/>
              </a:spcBef>
            </a:pPr>
            <a:r>
              <a:rPr b="0" lang="en-US" sz="1700" spc="-1" strike="noStrike">
                <a:solidFill>
                  <a:srgbClr val="000000"/>
                </a:solidFill>
                <a:latin typeface="Calibri"/>
                <a:ea typeface="DejaVu Sans"/>
              </a:rPr>
              <a:t>if </a:t>
            </a:r>
            <a:r>
              <a:rPr b="0" i="1" lang="en-US" sz="1700" spc="-1" strike="noStrike">
                <a:solidFill>
                  <a:srgbClr val="000000"/>
                </a:solidFill>
                <a:latin typeface="Calibri"/>
                <a:ea typeface="DejaVu Sans"/>
              </a:rPr>
              <a:t>status </a:t>
            </a:r>
            <a:r>
              <a:rPr b="0" lang="en-US" sz="1700" spc="-1" strike="noStrike">
                <a:solidFill>
                  <a:srgbClr val="000000"/>
                </a:solidFill>
                <a:latin typeface="Calibri"/>
                <a:ea typeface="DejaVu Sans"/>
              </a:rPr>
              <a:t>= </a:t>
            </a:r>
            <a:r>
              <a:rPr b="0" i="1" lang="en-US" sz="1700" spc="-1" strike="noStrike">
                <a:solidFill>
                  <a:srgbClr val="000000"/>
                </a:solidFill>
                <a:latin typeface="Calibri"/>
                <a:ea typeface="DejaVu Sans"/>
              </a:rPr>
              <a:t>Dirty </a:t>
            </a:r>
            <a:r>
              <a:rPr b="0" lang="en-US" sz="1700" spc="-1" strike="noStrike">
                <a:solidFill>
                  <a:srgbClr val="000000"/>
                </a:solidFill>
                <a:latin typeface="Calibri"/>
                <a:ea typeface="DejaVu Sans"/>
              </a:rPr>
              <a:t>then return </a:t>
            </a:r>
            <a:r>
              <a:rPr b="0" i="1" lang="en-US" sz="1700" spc="-1" strike="noStrike">
                <a:solidFill>
                  <a:srgbClr val="000000"/>
                </a:solidFill>
                <a:latin typeface="Calibri"/>
                <a:ea typeface="DejaVu Sans"/>
              </a:rPr>
              <a:t>Suck  </a:t>
            </a:r>
            <a:endParaRPr b="0" lang="en-US" sz="1700" spc="-1" strike="noStrike">
              <a:latin typeface="Arial"/>
            </a:endParaRPr>
          </a:p>
          <a:p>
            <a:pPr marL="422280">
              <a:lnSpc>
                <a:spcPct val="107000"/>
              </a:lnSpc>
              <a:spcBef>
                <a:spcPts val="726"/>
              </a:spcBef>
            </a:pPr>
            <a:r>
              <a:rPr b="0" lang="en-US" sz="1700" spc="-1" strike="noStrike">
                <a:solidFill>
                  <a:srgbClr val="000000"/>
                </a:solidFill>
                <a:latin typeface="Calibri"/>
                <a:ea typeface="DejaVu Sans"/>
              </a:rPr>
              <a:t>else if </a:t>
            </a:r>
            <a:r>
              <a:rPr b="0" i="1" lang="en-US" sz="1700" spc="-1" strike="noStrike">
                <a:solidFill>
                  <a:srgbClr val="000000"/>
                </a:solidFill>
                <a:latin typeface="Calibri"/>
                <a:ea typeface="DejaVu Sans"/>
              </a:rPr>
              <a:t>location </a:t>
            </a:r>
            <a:r>
              <a:rPr b="0" lang="en-US" sz="1700" spc="-1" strike="noStrike">
                <a:solidFill>
                  <a:srgbClr val="000000"/>
                </a:solidFill>
                <a:latin typeface="Calibri"/>
                <a:ea typeface="DejaVu Sans"/>
              </a:rPr>
              <a:t>= </a:t>
            </a:r>
            <a:r>
              <a:rPr b="0" i="1" lang="en-US" sz="1700" spc="-1" strike="noStrike">
                <a:solidFill>
                  <a:srgbClr val="000000"/>
                </a:solidFill>
                <a:latin typeface="Calibri"/>
                <a:ea typeface="DejaVu Sans"/>
              </a:rPr>
              <a:t>A </a:t>
            </a:r>
            <a:r>
              <a:rPr b="0" lang="en-US" sz="1700" spc="-1" strike="noStrike">
                <a:solidFill>
                  <a:srgbClr val="000000"/>
                </a:solidFill>
                <a:latin typeface="Calibri"/>
                <a:ea typeface="DejaVu Sans"/>
              </a:rPr>
              <a:t>then return </a:t>
            </a:r>
            <a:r>
              <a:rPr b="0" i="1" lang="en-US" sz="1700" spc="-1" strike="noStrike">
                <a:solidFill>
                  <a:srgbClr val="000000"/>
                </a:solidFill>
                <a:latin typeface="Calibri"/>
                <a:ea typeface="DejaVu Sans"/>
              </a:rPr>
              <a:t>Right  </a:t>
            </a:r>
            <a:endParaRPr b="0" lang="en-US" sz="1700" spc="-1" strike="noStrike">
              <a:latin typeface="Arial"/>
            </a:endParaRPr>
          </a:p>
          <a:p>
            <a:pPr marL="422280">
              <a:lnSpc>
                <a:spcPct val="107000"/>
              </a:lnSpc>
              <a:spcBef>
                <a:spcPts val="726"/>
              </a:spcBef>
            </a:pPr>
            <a:r>
              <a:rPr b="0" lang="en-US" sz="1700" spc="-1" strike="noStrike">
                <a:solidFill>
                  <a:srgbClr val="000000"/>
                </a:solidFill>
                <a:latin typeface="Calibri"/>
                <a:ea typeface="DejaVu Sans"/>
              </a:rPr>
              <a:t>else if </a:t>
            </a:r>
            <a:r>
              <a:rPr b="0" i="1" lang="en-US" sz="1700" spc="-1" strike="noStrike">
                <a:solidFill>
                  <a:srgbClr val="000000"/>
                </a:solidFill>
                <a:latin typeface="Calibri"/>
                <a:ea typeface="DejaVu Sans"/>
              </a:rPr>
              <a:t>location </a:t>
            </a:r>
            <a:r>
              <a:rPr b="0" lang="en-US" sz="1700" spc="-1" strike="noStrike">
                <a:solidFill>
                  <a:srgbClr val="000000"/>
                </a:solidFill>
                <a:latin typeface="Calibri"/>
                <a:ea typeface="DejaVu Sans"/>
              </a:rPr>
              <a:t>= </a:t>
            </a:r>
            <a:r>
              <a:rPr b="0" i="1" lang="en-US" sz="1700" spc="-1" strike="noStrike">
                <a:solidFill>
                  <a:srgbClr val="000000"/>
                </a:solidFill>
                <a:latin typeface="Calibri"/>
                <a:ea typeface="DejaVu Sans"/>
              </a:rPr>
              <a:t>B </a:t>
            </a:r>
            <a:r>
              <a:rPr b="0" lang="en-US" sz="1700" spc="-1" strike="noStrike">
                <a:solidFill>
                  <a:srgbClr val="000000"/>
                </a:solidFill>
                <a:latin typeface="Calibri"/>
                <a:ea typeface="DejaVu Sans"/>
              </a:rPr>
              <a:t>then return </a:t>
            </a:r>
            <a:r>
              <a:rPr b="0" i="1" lang="en-US" sz="1700" spc="-1" strike="noStrike">
                <a:solidFill>
                  <a:srgbClr val="000000"/>
                </a:solidFill>
                <a:latin typeface="Calibri"/>
                <a:ea typeface="DejaVu Sans"/>
              </a:rPr>
              <a:t>Left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160" name="CustomShape 6"/>
          <p:cNvSpPr/>
          <p:nvPr/>
        </p:nvSpPr>
        <p:spPr>
          <a:xfrm>
            <a:off x="8781120" y="7008480"/>
            <a:ext cx="157320" cy="450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59"/>
              </a:lnSpc>
            </a:pPr>
            <a:fld id="{1FF90B84-4297-4094-868B-2449F0EA4F1A}" type="slidenum">
              <a:rPr b="0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161" name="CustomShape 7"/>
          <p:cNvSpPr/>
          <p:nvPr/>
        </p:nvSpPr>
        <p:spPr>
          <a:xfrm>
            <a:off x="1130400" y="6553080"/>
            <a:ext cx="5139360" cy="31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55680" indent="-340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What is the </a:t>
            </a:r>
            <a:r>
              <a:rPr b="0" lang="en-US" sz="2050" spc="-1" strike="noStrike">
                <a:solidFill>
                  <a:srgbClr val="7e0000"/>
                </a:solidFill>
                <a:latin typeface="Calibri"/>
                <a:ea typeface="DejaVu Sans"/>
              </a:rPr>
              <a:t>right </a:t>
            </a: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function?</a:t>
            </a:r>
            <a:endParaRPr b="0" lang="en-US" sz="2050" spc="-1" strike="noStrike"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1138680" y="659520"/>
            <a:ext cx="7720200" cy="1296000"/>
          </a:xfrm>
          <a:prstGeom prst="rect">
            <a:avLst/>
          </a:prstGeom>
          <a:noFill/>
          <a:ln w="5184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ts val="2429"/>
              </a:lnSpc>
            </a:pPr>
            <a:r>
              <a:rPr b="0" lang="en-US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A first example</a:t>
            </a:r>
            <a:r>
              <a:rPr b="1" lang="en-US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: Simple reflex agents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1371600" y="1314000"/>
            <a:ext cx="7318080" cy="46396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3"/>
          <p:cNvSpPr/>
          <p:nvPr/>
        </p:nvSpPr>
        <p:spPr>
          <a:xfrm>
            <a:off x="1722960" y="1474200"/>
            <a:ext cx="8924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Agent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5" name="CustomShape 4"/>
          <p:cNvSpPr/>
          <p:nvPr/>
        </p:nvSpPr>
        <p:spPr>
          <a:xfrm>
            <a:off x="7954200" y="2679840"/>
            <a:ext cx="319680" cy="189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254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Environment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6" name="CustomShape 5"/>
          <p:cNvSpPr/>
          <p:nvPr/>
        </p:nvSpPr>
        <p:spPr>
          <a:xfrm>
            <a:off x="5384520" y="1672200"/>
            <a:ext cx="86400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650" spc="-1" strike="noStrike">
                <a:solidFill>
                  <a:srgbClr val="000000"/>
                </a:solidFill>
                <a:latin typeface="Calibri"/>
                <a:ea typeface="DejaVu Sans"/>
              </a:rPr>
              <a:t>Sensors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167" name="CustomShape 6"/>
          <p:cNvSpPr/>
          <p:nvPr/>
        </p:nvSpPr>
        <p:spPr>
          <a:xfrm>
            <a:off x="5148360" y="2320560"/>
            <a:ext cx="1444320" cy="42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1681"/>
              </a:lnSpc>
            </a:pPr>
            <a:r>
              <a:rPr b="0" lang="en-US" sz="1650" spc="-1" strike="noStrike">
                <a:solidFill>
                  <a:srgbClr val="000000"/>
                </a:solidFill>
                <a:latin typeface="Calibri"/>
                <a:ea typeface="DejaVu Sans"/>
              </a:rPr>
              <a:t>What the world  is like now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168" name="CustomShape 7"/>
          <p:cNvSpPr/>
          <p:nvPr/>
        </p:nvSpPr>
        <p:spPr>
          <a:xfrm>
            <a:off x="5178960" y="4481640"/>
            <a:ext cx="1397520" cy="42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1681"/>
              </a:lnSpc>
            </a:pPr>
            <a:r>
              <a:rPr b="0" lang="en-US" sz="1650" spc="-1" strike="noStrike">
                <a:solidFill>
                  <a:srgbClr val="000000"/>
                </a:solidFill>
                <a:latin typeface="Calibri"/>
                <a:ea typeface="DejaVu Sans"/>
              </a:rPr>
              <a:t>What action I  should do now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169" name="CustomShape 8"/>
          <p:cNvSpPr/>
          <p:nvPr/>
        </p:nvSpPr>
        <p:spPr>
          <a:xfrm>
            <a:off x="1940040" y="4494600"/>
            <a:ext cx="2437920" cy="37836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9"/>
          <p:cNvSpPr/>
          <p:nvPr/>
        </p:nvSpPr>
        <p:spPr>
          <a:xfrm>
            <a:off x="2059200" y="4549320"/>
            <a:ext cx="213732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650" spc="-1" strike="noStrike">
                <a:solidFill>
                  <a:srgbClr val="000000"/>
                </a:solidFill>
                <a:latin typeface="Calibri"/>
                <a:ea typeface="DejaVu Sans"/>
              </a:rPr>
              <a:t>Condition−action rules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171" name="CustomShape 10"/>
          <p:cNvSpPr/>
          <p:nvPr/>
        </p:nvSpPr>
        <p:spPr>
          <a:xfrm>
            <a:off x="5866920" y="1919520"/>
            <a:ext cx="360" cy="351000"/>
          </a:xfrm>
          <a:custGeom>
            <a:avLst/>
            <a:gdLst/>
            <a:ahLst/>
            <a:rect l="l" t="t" r="r" b="b"/>
            <a:pathLst>
              <a:path w="0" h="353060">
                <a:moveTo>
                  <a:pt x="0" y="0"/>
                </a:moveTo>
                <a:lnTo>
                  <a:pt x="0" y="352742"/>
                </a:lnTo>
              </a:path>
            </a:pathLst>
          </a:custGeom>
          <a:noFill/>
          <a:ln w="30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11"/>
          <p:cNvSpPr/>
          <p:nvPr/>
        </p:nvSpPr>
        <p:spPr>
          <a:xfrm>
            <a:off x="5809680" y="2089440"/>
            <a:ext cx="112320" cy="249480"/>
          </a:xfrm>
          <a:custGeom>
            <a:avLst/>
            <a:gdLst/>
            <a:ahLst/>
            <a:rect l="l" t="t" r="r" b="b"/>
            <a:pathLst>
              <a:path w="114300" h="251460">
                <a:moveTo>
                  <a:pt x="0" y="0"/>
                </a:moveTo>
                <a:lnTo>
                  <a:pt x="57111" y="251294"/>
                </a:lnTo>
                <a:lnTo>
                  <a:pt x="11422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12"/>
          <p:cNvSpPr/>
          <p:nvPr/>
        </p:nvSpPr>
        <p:spPr>
          <a:xfrm>
            <a:off x="5828760" y="2104920"/>
            <a:ext cx="74160" cy="165600"/>
          </a:xfrm>
          <a:custGeom>
            <a:avLst/>
            <a:gdLst/>
            <a:ahLst/>
            <a:rect l="l" t="t" r="r" b="b"/>
            <a:pathLst>
              <a:path w="76200" h="167639">
                <a:moveTo>
                  <a:pt x="76098" y="0"/>
                </a:moveTo>
                <a:lnTo>
                  <a:pt x="38049" y="167411"/>
                </a:lnTo>
                <a:lnTo>
                  <a:pt x="0" y="0"/>
                </a:lnTo>
              </a:path>
            </a:pathLst>
          </a:custGeom>
          <a:noFill/>
          <a:ln w="30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13"/>
          <p:cNvSpPr/>
          <p:nvPr/>
        </p:nvSpPr>
        <p:spPr>
          <a:xfrm>
            <a:off x="5866920" y="4939920"/>
            <a:ext cx="360" cy="394560"/>
          </a:xfrm>
          <a:custGeom>
            <a:avLst/>
            <a:gdLst/>
            <a:ahLst/>
            <a:rect l="l" t="t" r="r" b="b"/>
            <a:pathLst>
              <a:path w="0" h="396875">
                <a:moveTo>
                  <a:pt x="0" y="0"/>
                </a:moveTo>
                <a:lnTo>
                  <a:pt x="0" y="396836"/>
                </a:lnTo>
              </a:path>
            </a:pathLst>
          </a:custGeom>
          <a:noFill/>
          <a:ln w="30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14"/>
          <p:cNvSpPr/>
          <p:nvPr/>
        </p:nvSpPr>
        <p:spPr>
          <a:xfrm>
            <a:off x="5809680" y="5154120"/>
            <a:ext cx="112320" cy="249480"/>
          </a:xfrm>
          <a:custGeom>
            <a:avLst/>
            <a:gdLst/>
            <a:ahLst/>
            <a:rect l="l" t="t" r="r" b="b"/>
            <a:pathLst>
              <a:path w="114300" h="251460">
                <a:moveTo>
                  <a:pt x="0" y="0"/>
                </a:moveTo>
                <a:lnTo>
                  <a:pt x="57111" y="251294"/>
                </a:lnTo>
                <a:lnTo>
                  <a:pt x="11422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15"/>
          <p:cNvSpPr/>
          <p:nvPr/>
        </p:nvSpPr>
        <p:spPr>
          <a:xfrm>
            <a:off x="5828760" y="5169240"/>
            <a:ext cx="74160" cy="165600"/>
          </a:xfrm>
          <a:custGeom>
            <a:avLst/>
            <a:gdLst/>
            <a:ahLst/>
            <a:rect l="l" t="t" r="r" b="b"/>
            <a:pathLst>
              <a:path w="76200" h="167639">
                <a:moveTo>
                  <a:pt x="76098" y="0"/>
                </a:moveTo>
                <a:lnTo>
                  <a:pt x="38049" y="167411"/>
                </a:lnTo>
                <a:lnTo>
                  <a:pt x="0" y="0"/>
                </a:lnTo>
              </a:path>
            </a:pathLst>
          </a:custGeom>
          <a:noFill/>
          <a:ln w="30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16"/>
          <p:cNvSpPr/>
          <p:nvPr/>
        </p:nvSpPr>
        <p:spPr>
          <a:xfrm>
            <a:off x="5866920" y="2793960"/>
            <a:ext cx="360" cy="1644480"/>
          </a:xfrm>
          <a:custGeom>
            <a:avLst/>
            <a:gdLst/>
            <a:ahLst/>
            <a:rect l="l" t="t" r="r" b="b"/>
            <a:pathLst>
              <a:path w="0" h="1646554">
                <a:moveTo>
                  <a:pt x="0" y="0"/>
                </a:moveTo>
                <a:lnTo>
                  <a:pt x="0" y="1646135"/>
                </a:lnTo>
              </a:path>
            </a:pathLst>
          </a:custGeom>
          <a:noFill/>
          <a:ln w="30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17"/>
          <p:cNvSpPr/>
          <p:nvPr/>
        </p:nvSpPr>
        <p:spPr>
          <a:xfrm>
            <a:off x="5809680" y="4257360"/>
            <a:ext cx="112320" cy="249480"/>
          </a:xfrm>
          <a:custGeom>
            <a:avLst/>
            <a:gdLst/>
            <a:ahLst/>
            <a:rect l="l" t="t" r="r" b="b"/>
            <a:pathLst>
              <a:path w="114300" h="251460">
                <a:moveTo>
                  <a:pt x="0" y="0"/>
                </a:moveTo>
                <a:lnTo>
                  <a:pt x="57111" y="251294"/>
                </a:lnTo>
                <a:lnTo>
                  <a:pt x="11422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18"/>
          <p:cNvSpPr/>
          <p:nvPr/>
        </p:nvSpPr>
        <p:spPr>
          <a:xfrm>
            <a:off x="5828760" y="4272840"/>
            <a:ext cx="74160" cy="165600"/>
          </a:xfrm>
          <a:custGeom>
            <a:avLst/>
            <a:gdLst/>
            <a:ahLst/>
            <a:rect l="l" t="t" r="r" b="b"/>
            <a:pathLst>
              <a:path w="76200" h="167639">
                <a:moveTo>
                  <a:pt x="76098" y="0"/>
                </a:moveTo>
                <a:lnTo>
                  <a:pt x="38049" y="167398"/>
                </a:lnTo>
                <a:lnTo>
                  <a:pt x="0" y="0"/>
                </a:lnTo>
              </a:path>
            </a:pathLst>
          </a:custGeom>
          <a:noFill/>
          <a:ln w="30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19"/>
          <p:cNvSpPr/>
          <p:nvPr/>
        </p:nvSpPr>
        <p:spPr>
          <a:xfrm>
            <a:off x="5361480" y="5432040"/>
            <a:ext cx="101772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650" spc="-1" strike="noStrike">
                <a:solidFill>
                  <a:srgbClr val="000000"/>
                </a:solidFill>
                <a:latin typeface="Calibri"/>
                <a:ea typeface="DejaVu Sans"/>
              </a:rPr>
              <a:t>Actuators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181" name="CustomShape 20"/>
          <p:cNvSpPr/>
          <p:nvPr/>
        </p:nvSpPr>
        <p:spPr>
          <a:xfrm>
            <a:off x="8781120" y="7008480"/>
            <a:ext cx="157320" cy="450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59"/>
              </a:lnSpc>
            </a:pPr>
            <a:fld id="{74305747-2C6E-47E3-ADEF-7596C1715BC7}" type="slidenum">
              <a:rPr b="0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182" name="CustomShape 21"/>
          <p:cNvSpPr/>
          <p:nvPr/>
        </p:nvSpPr>
        <p:spPr>
          <a:xfrm>
            <a:off x="990720" y="6248520"/>
            <a:ext cx="7389360" cy="71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36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Focus on </a:t>
            </a:r>
            <a:r>
              <a:rPr b="0" lang="en-US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now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.  No state, no history. Just reacts.  True Zen  machine!</a:t>
            </a:r>
            <a:endParaRPr b="0" lang="en-US" sz="18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Does this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ever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make sense as a design?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1167480" y="798840"/>
            <a:ext cx="7721280" cy="38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n-US" sz="2500" spc="-1" strike="noStrike">
                <a:solidFill>
                  <a:srgbClr val="000000"/>
                </a:solidFill>
                <a:latin typeface="Cambria"/>
                <a:ea typeface="DejaVu Sans"/>
              </a:rPr>
              <a:t>Reflex Agents = Table-lookup? 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502920" y="1447920"/>
            <a:ext cx="8562600" cy="608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0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Tahoma"/>
                <a:ea typeface="DejaVu Sans"/>
              </a:rPr>
              <a:t>Could express as table instead of function.</a:t>
            </a:r>
            <a:endParaRPr b="0" lang="en-US" sz="2050" spc="-1" strike="noStrike">
              <a:latin typeface="Arial"/>
            </a:endParaRPr>
          </a:p>
          <a:p>
            <a:pPr lvl="1" marL="800280" indent="-340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Complete map from percept (histories) to actions</a:t>
            </a:r>
            <a:endParaRPr b="0" lang="en-US" sz="1800" spc="-1" strike="noStrike">
              <a:latin typeface="Arial"/>
            </a:endParaRPr>
          </a:p>
          <a:p>
            <a:pPr lvl="1" marL="800280" indent="-340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Actions “computed” by simply looking up appropriate action in table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Drawbacks: </a:t>
            </a:r>
            <a:endParaRPr b="0" lang="en-US" sz="2050" spc="-1" strike="noStrike">
              <a:latin typeface="Arial"/>
            </a:endParaRPr>
          </a:p>
          <a:p>
            <a:pPr lvl="1" marL="800280" indent="-340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Huge table! </a:t>
            </a:r>
            <a:endParaRPr b="0" lang="en-US" sz="1800" spc="-1" strike="noStrike">
              <a:latin typeface="Arial"/>
            </a:endParaRPr>
          </a:p>
          <a:p>
            <a:pPr lvl="1" marL="800280" indent="-340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Rigid, no autonomy, flexibility</a:t>
            </a:r>
            <a:endParaRPr b="0" lang="en-US" sz="1800" spc="-1" strike="noStrike">
              <a:latin typeface="Arial"/>
            </a:endParaRPr>
          </a:p>
          <a:p>
            <a:pPr lvl="1" marL="800280" indent="-340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Even with learning, need a long time to ”learn” all entries in complex world.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Better agent programs: produce complex behaviors from compact specifications (programs)</a:t>
            </a:r>
            <a:endParaRPr b="0" lang="en-US" sz="2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50" spc="-1" strike="noStrike"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896040" y="2666880"/>
            <a:ext cx="5274000" cy="19724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4"/>
          <p:cNvSpPr/>
          <p:nvPr/>
        </p:nvSpPr>
        <p:spPr>
          <a:xfrm>
            <a:off x="1842120" y="2672640"/>
            <a:ext cx="2434320" cy="201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Percept sequence</a:t>
            </a:r>
            <a:endParaRPr b="0" lang="en-US" sz="16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[</a:t>
            </a:r>
            <a:r>
              <a:rPr b="0" i="1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A, Clean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]</a:t>
            </a:r>
            <a:endParaRPr b="0" lang="en-US" sz="16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4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[</a:t>
            </a:r>
            <a:r>
              <a:rPr b="0" i="1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A, Dirty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]</a:t>
            </a:r>
            <a:endParaRPr b="0" lang="en-US" sz="16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4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[</a:t>
            </a:r>
            <a:r>
              <a:rPr b="0" i="1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B, Clean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]</a:t>
            </a:r>
            <a:endParaRPr b="0" lang="en-US" sz="16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[</a:t>
            </a:r>
            <a:r>
              <a:rPr b="0" i="1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B, Dirty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]</a:t>
            </a:r>
            <a:endParaRPr b="0" lang="en-US" sz="16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4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[</a:t>
            </a:r>
            <a:r>
              <a:rPr b="0" i="1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A, Clean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], [</a:t>
            </a:r>
            <a:r>
              <a:rPr b="0" i="1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A, Clean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]</a:t>
            </a:r>
            <a:endParaRPr b="0" lang="en-US" sz="1600" spc="-1" strike="noStrike">
              <a:latin typeface="Arial"/>
            </a:endParaRPr>
          </a:p>
          <a:p>
            <a:pPr marL="12600">
              <a:lnSpc>
                <a:spcPts val="2075"/>
              </a:lnSpc>
              <a:spcBef>
                <a:spcPts val="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[</a:t>
            </a:r>
            <a:r>
              <a:rPr b="0" i="1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A, Clean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], [</a:t>
            </a:r>
            <a:r>
              <a:rPr b="0" i="1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A, Dirty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]</a:t>
            </a:r>
            <a:endParaRPr b="0" lang="en-US" sz="1600" spc="-1" strike="noStrike">
              <a:latin typeface="Arial"/>
            </a:endParaRPr>
          </a:p>
          <a:p>
            <a:pPr marL="12600">
              <a:lnSpc>
                <a:spcPts val="2075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..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87" name="CustomShape 5"/>
          <p:cNvSpPr/>
          <p:nvPr/>
        </p:nvSpPr>
        <p:spPr>
          <a:xfrm>
            <a:off x="5032080" y="2696760"/>
            <a:ext cx="701280" cy="194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760" bIns="0"/>
          <a:p>
            <a:pPr marL="14040" indent="720">
              <a:lnSpc>
                <a:spcPct val="100000"/>
              </a:lnSpc>
              <a:spcBef>
                <a:spcPts val="45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Action</a:t>
            </a:r>
            <a:endParaRPr b="0" lang="en-US" sz="1600" spc="-1" strike="noStrike">
              <a:latin typeface="Arial"/>
            </a:endParaRPr>
          </a:p>
          <a:p>
            <a:pPr marL="12600" indent="1440">
              <a:lnSpc>
                <a:spcPct val="101000"/>
              </a:lnSpc>
              <a:spcBef>
                <a:spcPts val="74"/>
              </a:spcBef>
            </a:pPr>
            <a:r>
              <a:rPr b="0" i="1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Right  Suck  Left  Suck  Right  Suck</a:t>
            </a:r>
            <a:endParaRPr b="0" lang="en-US" sz="1600" spc="-1" strike="noStrike">
              <a:latin typeface="Arial"/>
            </a:endParaRPr>
          </a:p>
          <a:p>
            <a:pPr marL="15840" indent="1440">
              <a:lnSpc>
                <a:spcPts val="1689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..</a:t>
            </a:r>
            <a:endParaRPr b="0" lang="en-US" sz="1600" spc="-1" strike="noStrike"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8781120" y="7008480"/>
            <a:ext cx="157320" cy="450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59"/>
              </a:lnSpc>
            </a:pPr>
            <a:fld id="{59252FC6-DC04-4710-97B5-874496A0011D}" type="slidenum">
              <a:rPr b="0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1168920" y="798840"/>
            <a:ext cx="7720200" cy="1296000"/>
          </a:xfrm>
          <a:prstGeom prst="rect">
            <a:avLst/>
          </a:prstGeom>
          <a:noFill/>
          <a:ln w="5184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ts val="2429"/>
              </a:lnSpc>
            </a:pPr>
            <a:r>
              <a:rPr b="1" lang="en-US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Rationality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1130400" y="1411560"/>
            <a:ext cx="7790040" cy="513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Fixed </a:t>
            </a:r>
            <a:r>
              <a:rPr b="0" lang="en-US" sz="2050" spc="-1" strike="noStrike">
                <a:solidFill>
                  <a:srgbClr val="00007e"/>
                </a:solidFill>
                <a:latin typeface="Calibri"/>
                <a:ea typeface="DejaVu Sans"/>
              </a:rPr>
              <a:t>performance measure </a:t>
            </a: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evaluates the action</a:t>
            </a:r>
            <a:r>
              <a:rPr b="0" lang="en-US" sz="2050" spc="-1" strike="noStrike">
                <a:solidFill>
                  <a:srgbClr val="004b00"/>
                </a:solidFill>
                <a:latin typeface="Calibri"/>
                <a:ea typeface="DejaVu Sans"/>
              </a:rPr>
              <a:t>  sequence</a:t>
            </a:r>
            <a:endParaRPr b="0" lang="en-US" sz="2050" spc="-1" strike="noStrike">
              <a:latin typeface="Arial"/>
            </a:endParaRPr>
          </a:p>
          <a:p>
            <a:pPr marL="583560" indent="-203040">
              <a:lnSpc>
                <a:spcPct val="100000"/>
              </a:lnSpc>
              <a:spcBef>
                <a:spcPts val="20"/>
              </a:spcBef>
              <a:buClr>
                <a:srgbClr val="000000"/>
              </a:buClr>
              <a:buFont typeface="Symbol"/>
              <a:buChar char=""/>
            </a:pP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one point per square cleaned up in time  </a:t>
            </a:r>
            <a:r>
              <a:rPr b="0" i="1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T </a:t>
            </a: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?</a:t>
            </a:r>
            <a:endParaRPr b="0" lang="en-US" sz="2050" spc="-1" strike="noStrike">
              <a:latin typeface="Arial"/>
            </a:endParaRPr>
          </a:p>
          <a:p>
            <a:pPr marL="583560" indent="-203040">
              <a:lnSpc>
                <a:spcPct val="100000"/>
              </a:lnSpc>
              <a:spcBef>
                <a:spcPts val="34"/>
              </a:spcBef>
              <a:buClr>
                <a:srgbClr val="000000"/>
              </a:buClr>
              <a:buFont typeface="Symbol"/>
              <a:buChar char=""/>
            </a:pP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one point per clean square per time step, minus one per move?</a:t>
            </a:r>
            <a:endParaRPr b="0" lang="en-US" sz="2050" spc="-1" strike="noStrike">
              <a:latin typeface="Arial"/>
            </a:endParaRPr>
          </a:p>
          <a:p>
            <a:pPr marL="583560" indent="-203040">
              <a:lnSpc>
                <a:spcPct val="100000"/>
              </a:lnSpc>
              <a:spcBef>
                <a:spcPts val="20"/>
              </a:spcBef>
              <a:buClr>
                <a:srgbClr val="000000"/>
              </a:buClr>
              <a:buFont typeface="Symbol"/>
              <a:buChar char=""/>
            </a:pP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penalize for</a:t>
            </a: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i="1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&gt; k </a:t>
            </a: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dirty squares?</a:t>
            </a:r>
            <a:endParaRPr b="0" lang="en-US" sz="2050" spc="-1" strike="noStrike">
              <a:latin typeface="Arial"/>
            </a:endParaRPr>
          </a:p>
          <a:p>
            <a:pPr marL="583560" indent="-203040">
              <a:lnSpc>
                <a:spcPct val="100000"/>
              </a:lnSpc>
              <a:spcBef>
                <a:spcPts val="20"/>
              </a:spcBef>
              <a:buClr>
                <a:srgbClr val="000000"/>
              </a:buClr>
              <a:buFont typeface="Symbol"/>
              <a:buChar char=""/>
            </a:pP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More?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  <a:spcBef>
                <a:spcPts val="1545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A </a:t>
            </a:r>
            <a:r>
              <a:rPr b="0" lang="en-US" sz="2050" spc="-1" strike="noStrike">
                <a:solidFill>
                  <a:srgbClr val="b30000"/>
                </a:solidFill>
                <a:latin typeface="Calibri"/>
                <a:ea typeface="DejaVu Sans"/>
              </a:rPr>
              <a:t>rational agent </a:t>
            </a: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chooses whichever action maximizes the </a:t>
            </a:r>
            <a:r>
              <a:rPr b="0" lang="en-US" sz="2050" spc="-1" strike="noStrike">
                <a:solidFill>
                  <a:srgbClr val="b30000"/>
                </a:solidFill>
                <a:latin typeface="Calibri"/>
                <a:ea typeface="DejaVu Sans"/>
              </a:rPr>
              <a:t>expected </a:t>
            </a: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value of  the performance measure </a:t>
            </a:r>
            <a:r>
              <a:rPr b="0" lang="en-US" sz="2050" spc="-1" strike="noStrike">
                <a:solidFill>
                  <a:srgbClr val="b30000"/>
                </a:solidFill>
                <a:latin typeface="Calibri"/>
                <a:ea typeface="DejaVu Sans"/>
              </a:rPr>
              <a:t>given current knowledge</a:t>
            </a:r>
            <a:endParaRPr b="0" lang="en-US" sz="2050" spc="-1" strike="noStrike">
              <a:latin typeface="Arial"/>
            </a:endParaRPr>
          </a:p>
          <a:p>
            <a:pPr marL="577800" indent="-340920">
              <a:lnSpc>
                <a:spcPct val="101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Knowledge = initial knowledge + the percept sequence to date</a:t>
            </a:r>
            <a:endParaRPr b="0" lang="en-US" sz="18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Rational  != omniscient</a:t>
            </a:r>
            <a:endParaRPr b="0" lang="en-US" sz="2050" spc="-1" strike="noStrike">
              <a:latin typeface="Arial"/>
            </a:endParaRPr>
          </a:p>
          <a:p>
            <a:pPr marL="577800" indent="-340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percepts may not supply all relevant information  </a:t>
            </a:r>
            <a:endParaRPr b="0" lang="en-US" sz="18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Rational !=  clairvoyant about action efficacy</a:t>
            </a:r>
            <a:endParaRPr b="0" lang="en-US" sz="2050" spc="-1" strike="noStrike">
              <a:latin typeface="Arial"/>
            </a:endParaRPr>
          </a:p>
          <a:p>
            <a:pPr marL="577800" indent="-340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action outcomes may not be as expected </a:t>
            </a:r>
            <a:endParaRPr b="0" lang="en-US" sz="18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US" sz="2050" spc="-1" strike="noStrike">
                <a:solidFill>
                  <a:srgbClr val="00b050"/>
                </a:solidFill>
                <a:latin typeface="Calibri"/>
                <a:ea typeface="DejaVu Sans"/>
              </a:rPr>
              <a:t>Hence, rational !=  </a:t>
            </a:r>
            <a:r>
              <a:rPr b="0" i="1" lang="en-US" sz="2050" spc="-1" strike="noStrike">
                <a:solidFill>
                  <a:srgbClr val="00b050"/>
                </a:solidFill>
                <a:latin typeface="Calibri"/>
                <a:ea typeface="DejaVu Sans"/>
              </a:rPr>
              <a:t>guaranteed </a:t>
            </a:r>
            <a:r>
              <a:rPr b="0" lang="en-US" sz="2050" spc="-1" strike="noStrike">
                <a:solidFill>
                  <a:srgbClr val="00b050"/>
                </a:solidFill>
                <a:latin typeface="Calibri"/>
                <a:ea typeface="DejaVu Sans"/>
              </a:rPr>
              <a:t>successful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191" name="CustomShape 4"/>
          <p:cNvSpPr/>
          <p:nvPr/>
        </p:nvSpPr>
        <p:spPr>
          <a:xfrm>
            <a:off x="1115640" y="6784560"/>
            <a:ext cx="2398680" cy="31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Rationality motivates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192" name="CustomShape 5"/>
          <p:cNvSpPr/>
          <p:nvPr/>
        </p:nvSpPr>
        <p:spPr>
          <a:xfrm>
            <a:off x="3516480" y="6757920"/>
            <a:ext cx="5103360" cy="31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⇒</a:t>
            </a: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exploration, learning, autonomy</a:t>
            </a:r>
            <a:endParaRPr b="0" lang="en-US" sz="2050" spc="-1" strike="noStrike"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1167480" y="798840"/>
            <a:ext cx="7721280" cy="38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n-US" sz="2500" spc="-1" strike="noStrike">
                <a:solidFill>
                  <a:srgbClr val="000000"/>
                </a:solidFill>
                <a:latin typeface="Cambria"/>
                <a:ea typeface="DejaVu Sans"/>
              </a:rPr>
              <a:t>Rationality and Goals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502920" y="1447920"/>
            <a:ext cx="8562600" cy="58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09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Tahoma"/>
                <a:ea typeface="DejaVu Sans"/>
              </a:rPr>
              <a:t>”</a:t>
            </a:r>
            <a:r>
              <a:rPr b="0" lang="en-US" sz="2050" spc="-1" strike="noStrike">
                <a:solidFill>
                  <a:srgbClr val="000000"/>
                </a:solidFill>
                <a:latin typeface="Tahoma"/>
                <a:ea typeface="DejaVu Sans"/>
              </a:rPr>
              <a:t>to maximize expected outcome”.  What does that mean?</a:t>
            </a:r>
            <a:endParaRPr b="0" lang="en-US" sz="2050" spc="-1" strike="noStrike">
              <a:latin typeface="Arial"/>
            </a:endParaRPr>
          </a:p>
          <a:p>
            <a:pPr lvl="1" marL="800280" indent="-3409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Rationality is inherently based on having some </a:t>
            </a:r>
            <a:r>
              <a:rPr b="0" i="1" lang="en-US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goal</a:t>
            </a:r>
            <a:r>
              <a:rPr b="0" lang="en-US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 that we want to achieve</a:t>
            </a:r>
            <a:endParaRPr b="0" lang="en-US" sz="1800" spc="-1" strike="noStrike">
              <a:latin typeface="Arial"/>
            </a:endParaRPr>
          </a:p>
          <a:p>
            <a:pPr lvl="1" marL="800280" indent="-3409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Performance measure:  expresses extend of satisfaction, progress towards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Tahoma"/>
                <a:ea typeface="DejaVu Sans"/>
              </a:rPr>
              <a:t>Suppose:  We have a game:</a:t>
            </a:r>
            <a:endParaRPr b="0" lang="en-US" sz="2050" spc="-1" strike="noStrike">
              <a:latin typeface="Arial"/>
            </a:endParaRPr>
          </a:p>
          <a:p>
            <a:pPr lvl="1" marL="800280" indent="-3409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Flip a biased coin (probability of heads is h…not necessarily 50%)</a:t>
            </a:r>
            <a:endParaRPr b="0" lang="en-US" sz="1800" spc="-1" strike="noStrike">
              <a:latin typeface="Arial"/>
            </a:endParaRPr>
          </a:p>
          <a:p>
            <a:pPr lvl="1" marL="800280" indent="-3409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Tails = lose $1;   Heads= win $1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What is the expected winnings in a series of flips?</a:t>
            </a:r>
            <a:endParaRPr b="0" lang="en-US" sz="2050" spc="-1" strike="noStrike">
              <a:latin typeface="Arial"/>
            </a:endParaRPr>
          </a:p>
          <a:p>
            <a:pPr lvl="1" marL="800280" indent="-3409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(1)h + (-1)(1-h) = 2h-1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Calibri"/>
                <a:ea typeface="DejaVu Sans"/>
              </a:rPr>
              <a:t>Rational to play?  Depends…</a:t>
            </a:r>
            <a:endParaRPr b="0" lang="en-US" sz="2050" spc="-1" strike="noStrike">
              <a:latin typeface="Arial"/>
            </a:endParaRPr>
          </a:p>
          <a:p>
            <a:pPr lvl="1" marL="800280" indent="-3409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What if performance measure is total money? </a:t>
            </a:r>
            <a:endParaRPr b="0" lang="en-US" sz="1800" spc="-1" strike="noStrike">
              <a:latin typeface="Arial"/>
            </a:endParaRPr>
          </a:p>
          <a:p>
            <a:pPr lvl="1" marL="800280" indent="-3409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What if performance measure is spending rate?</a:t>
            </a:r>
            <a:endParaRPr b="0" lang="en-US" sz="1800" spc="-1" strike="noStrike">
              <a:latin typeface="Arial"/>
            </a:endParaRPr>
          </a:p>
          <a:p>
            <a:pPr lvl="1" marL="800280" indent="-3409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Why might a human play this game at expected loss? </a:t>
            </a:r>
            <a:endParaRPr b="0" lang="en-US" sz="1800" spc="-1" strike="noStrike">
              <a:latin typeface="Arial"/>
            </a:endParaRPr>
          </a:p>
          <a:p>
            <a:pPr lvl="2" marL="1257480" indent="-3409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Vegas, baby!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95" name="Picture 10" descr=""/>
          <p:cNvPicPr/>
          <p:nvPr/>
        </p:nvPicPr>
        <p:blipFill>
          <a:blip r:embed="rId1"/>
          <a:stretch/>
        </p:blipFill>
        <p:spPr>
          <a:xfrm>
            <a:off x="6508440" y="3657600"/>
            <a:ext cx="3091680" cy="205524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405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2017-01-28T00:35:40Z</dcterms:created>
  <dc:creator/>
  <dc:description/>
  <dc:language>en-US</dc:language>
  <cp:lastModifiedBy/>
  <cp:lastPrinted>2018-01-23T05:36:03Z</cp:lastPrinted>
  <dcterms:modified xsi:type="dcterms:W3CDTF">2023-02-03T10:02:33Z</dcterms:modified>
  <cp:revision>47</cp:revision>
  <dc:subject/>
  <dc:title>chapter02.dvi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16.0009</vt:lpwstr>
  </property>
  <property fmtid="{D5CDD505-2E9C-101B-9397-08002B2CF9AE}" pid="3" name="Created">
    <vt:filetime>2015-12-13T00:00:00Z</vt:filetime>
  </property>
  <property fmtid="{D5CDD505-2E9C-101B-9397-08002B2CF9AE}" pid="4" name="Creator">
    <vt:lpwstr>dvips(k) 5.86 Copyright 1999 Radical Eye Software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astSaved">
    <vt:filetime>2017-01-28T00:00:00Z</vt:filetime>
  </property>
  <property fmtid="{D5CDD505-2E9C-101B-9397-08002B2CF9AE}" pid="8" name="LinksUpToDate">
    <vt:bool>0</vt:bool>
  </property>
  <property fmtid="{D5CDD505-2E9C-101B-9397-08002B2CF9AE}" pid="9" name="MMClips">
    <vt:i4>0</vt:i4>
  </property>
  <property fmtid="{D5CDD505-2E9C-101B-9397-08002B2CF9AE}" pid="10" name="Notes">
    <vt:i4>6</vt:i4>
  </property>
  <property fmtid="{D5CDD505-2E9C-101B-9397-08002B2CF9AE}" pid="11" name="PresentationFormat">
    <vt:lpwstr>Custom</vt:lpwstr>
  </property>
  <property fmtid="{D5CDD505-2E9C-101B-9397-08002B2CF9AE}" pid="12" name="ScaleCrop">
    <vt:bool>0</vt:bool>
  </property>
  <property fmtid="{D5CDD505-2E9C-101B-9397-08002B2CF9AE}" pid="13" name="ShareDoc">
    <vt:bool>0</vt:bool>
  </property>
  <property fmtid="{D5CDD505-2E9C-101B-9397-08002B2CF9AE}" pid="14" name="Slides">
    <vt:i4>24</vt:i4>
  </property>
</Properties>
</file>