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_rels/presentation.xml.rels" ContentType="application/vnd.openxmlformats-package.relationships+xml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13.png" ContentType="image/png"/>
  <Override PartName="/ppt/media/image38.png" ContentType="image/png"/>
  <Override PartName="/ppt/media/image8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35.png" ContentType="image/png"/>
  <Override PartName="/ppt/media/image5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0058400" cy="7772400"/>
  <p:notesSz cx="10058400" cy="7772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mo</a:t>
            </a:r>
            <a:r>
              <a:rPr b="0" lang="en-US" sz="4400" spc="-1" strike="noStrike">
                <a:latin typeface="Arial"/>
              </a:rPr>
              <a:t>ve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slid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</a:t>
            </a:r>
            <a:r>
              <a:rPr b="0" lang="en-US" sz="2000" spc="-1" strike="noStrike">
                <a:latin typeface="Arial"/>
              </a:rPr>
              <a:t>to </a:t>
            </a:r>
            <a:r>
              <a:rPr b="0" lang="en-US" sz="2000" spc="-1" strike="noStrike">
                <a:latin typeface="Arial"/>
              </a:rPr>
              <a:t>edi</a:t>
            </a:r>
            <a:r>
              <a:rPr b="0" lang="en-US" sz="2000" spc="-1" strike="noStrike">
                <a:latin typeface="Arial"/>
              </a:rPr>
              <a:t>t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Arial"/>
              </a:rPr>
              <a:t>not</a:t>
            </a:r>
            <a:r>
              <a:rPr b="0" lang="en-US" sz="2000" spc="-1" strike="noStrike">
                <a:latin typeface="Arial"/>
              </a:rPr>
              <a:t>es </a:t>
            </a:r>
            <a:r>
              <a:rPr b="0" lang="en-US" sz="2000" spc="-1" strike="noStrike">
                <a:latin typeface="Arial"/>
              </a:rPr>
              <a:t>for</a:t>
            </a:r>
            <a:r>
              <a:rPr b="0" lang="en-US" sz="2000" spc="-1" strike="noStrike">
                <a:latin typeface="Arial"/>
              </a:rPr>
              <a:t>ma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A750F1C-77C5-4D48-AF63-259A940D7A06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PlaceHolder 1"/>
          <p:cNvSpPr>
            <a:spLocks noGrp="1"/>
          </p:cNvSpPr>
          <p:nvPr>
            <p:ph type="sldImg"/>
          </p:nvPr>
        </p:nvSpPr>
        <p:spPr>
          <a:xfrm>
            <a:off x="3332160" y="971640"/>
            <a:ext cx="3392280" cy="2620800"/>
          </a:xfrm>
          <a:prstGeom prst="rect">
            <a:avLst/>
          </a:prstGeom>
        </p:spPr>
      </p:sp>
      <p:sp>
        <p:nvSpPr>
          <p:cNvPr id="1092" name="PlaceHolder 2"/>
          <p:cNvSpPr>
            <a:spLocks noGrp="1"/>
          </p:cNvSpPr>
          <p:nvPr>
            <p:ph type="body"/>
          </p:nvPr>
        </p:nvSpPr>
        <p:spPr>
          <a:xfrm>
            <a:off x="1006560" y="3740040"/>
            <a:ext cx="8043480" cy="305892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Hi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3" name="CustomShape 3"/>
          <p:cNvSpPr/>
          <p:nvPr/>
        </p:nvSpPr>
        <p:spPr>
          <a:xfrm>
            <a:off x="5697360" y="7383600"/>
            <a:ext cx="435744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B69A693-DFC8-4679-B415-90753B6D76F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</a:t>
            </a:r>
            <a:r>
              <a:rPr b="0" lang="en-US" sz="4400" spc="-1" strike="noStrike">
                <a:latin typeface="Arial"/>
              </a:rPr>
              <a:t>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ti</a:t>
            </a:r>
            <a:r>
              <a:rPr b="0" lang="en-US" sz="4400" spc="-1" strike="noStrike">
                <a:latin typeface="Arial"/>
              </a:rPr>
              <a:t>tl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110320" y="2487240"/>
            <a:ext cx="5835600" cy="12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2625"/>
              </a:lnSpc>
            </a:pPr>
            <a:r>
              <a:rPr b="1" lang="en-US" sz="2450" spc="335" strike="noStrike">
                <a:solidFill>
                  <a:srgbClr val="000000"/>
                </a:solidFill>
                <a:latin typeface="Arial"/>
                <a:ea typeface="DejaVu Sans"/>
              </a:rPr>
              <a:t>Problem </a:t>
            </a:r>
            <a:r>
              <a:rPr b="1" lang="en-US" sz="2450" spc="256" strike="noStrike">
                <a:solidFill>
                  <a:srgbClr val="000000"/>
                </a:solidFill>
                <a:latin typeface="Arial"/>
                <a:ea typeface="DejaVu Sans"/>
              </a:rPr>
              <a:t>solving </a:t>
            </a:r>
            <a:r>
              <a:rPr b="1" lang="en-US" sz="2450" spc="333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1" lang="en-US" sz="2450" spc="28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450" spc="347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45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693960" y="3940200"/>
            <a:ext cx="1400760" cy="2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2211"/>
              </a:lnSpc>
            </a:pPr>
            <a:r>
              <a:rPr b="0" lang="en-US" sz="2050" spc="327" strike="noStrike">
                <a:solidFill>
                  <a:srgbClr val="000000"/>
                </a:solidFill>
                <a:latin typeface="Times New Roman"/>
                <a:ea typeface="DejaVu Sans"/>
              </a:rPr>
              <a:t>Chapter</a:t>
            </a:r>
            <a:r>
              <a:rPr b="0" lang="en-US" sz="2050" spc="19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050" spc="100" strike="noStrike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C2D75F36-9495-4503-8727-14A3E251304F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2170440" y="6702840"/>
            <a:ext cx="505044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(Adapted from Eck Doerry, Stuart Russel, Dan Klein, and others. Thanks guys!)  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534960" y="658080"/>
            <a:ext cx="8344080" cy="12963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0720">
              <a:lnSpc>
                <a:spcPts val="2429"/>
              </a:lnSpc>
            </a:pPr>
            <a:r>
              <a:rPr b="0" lang="en-US" sz="2500" spc="316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r>
              <a:rPr b="0" lang="en-US" sz="2500" spc="335" strike="noStrike">
                <a:solidFill>
                  <a:srgbClr val="000000"/>
                </a:solidFill>
                <a:latin typeface="Arial"/>
                <a:ea typeface="DejaVu Sans"/>
              </a:rPr>
              <a:t>vacuum </a:t>
            </a:r>
            <a:r>
              <a:rPr b="0" lang="en-US" sz="2500" spc="282" strike="noStrike">
                <a:solidFill>
                  <a:srgbClr val="000000"/>
                </a:solidFill>
                <a:latin typeface="Arial"/>
                <a:ea typeface="DejaVu Sans"/>
              </a:rPr>
              <a:t>world </a:t>
            </a:r>
            <a:r>
              <a:rPr b="0" lang="en-US" sz="2500" spc="333" strike="noStrike">
                <a:solidFill>
                  <a:srgbClr val="000000"/>
                </a:solidFill>
                <a:latin typeface="Arial"/>
                <a:ea typeface="DejaVu Sans"/>
              </a:rPr>
              <a:t>state </a:t>
            </a:r>
            <a:r>
              <a:rPr b="0" lang="en-US" sz="2500" spc="276" strike="noStrike">
                <a:solidFill>
                  <a:srgbClr val="000000"/>
                </a:solidFill>
                <a:latin typeface="Arial"/>
                <a:ea typeface="DejaVu Sans"/>
              </a:rPr>
              <a:t>space</a:t>
            </a:r>
            <a:r>
              <a:rPr b="0" lang="en-US" sz="2500" spc="2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47" strike="noStrike">
                <a:solidFill>
                  <a:srgbClr val="000000"/>
                </a:solidFill>
                <a:latin typeface="Arial"/>
                <a:ea typeface="DejaVu Sans"/>
              </a:rPr>
              <a:t>graph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1416600" y="1573200"/>
            <a:ext cx="5923800" cy="27680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3"/>
          <p:cNvSpPr/>
          <p:nvPr/>
        </p:nvSpPr>
        <p:spPr>
          <a:xfrm>
            <a:off x="4299840" y="1503000"/>
            <a:ext cx="10476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7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4299840" y="1951920"/>
            <a:ext cx="9216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7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>
            <a:off x="3273480" y="2184480"/>
            <a:ext cx="9864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7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5" name="CustomShape 6"/>
          <p:cNvSpPr/>
          <p:nvPr/>
        </p:nvSpPr>
        <p:spPr>
          <a:xfrm>
            <a:off x="5357880" y="2192400"/>
            <a:ext cx="9864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7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6" name="CustomShape 7"/>
          <p:cNvSpPr/>
          <p:nvPr/>
        </p:nvSpPr>
        <p:spPr>
          <a:xfrm>
            <a:off x="3658320" y="3170520"/>
            <a:ext cx="9864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7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7" name="CustomShape 8"/>
          <p:cNvSpPr/>
          <p:nvPr/>
        </p:nvSpPr>
        <p:spPr>
          <a:xfrm>
            <a:off x="5005080" y="3170520"/>
            <a:ext cx="9864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7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8" name="CustomShape 9"/>
          <p:cNvSpPr/>
          <p:nvPr/>
        </p:nvSpPr>
        <p:spPr>
          <a:xfrm>
            <a:off x="2696400" y="2529360"/>
            <a:ext cx="10476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7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9" name="CustomShape 10"/>
          <p:cNvSpPr/>
          <p:nvPr/>
        </p:nvSpPr>
        <p:spPr>
          <a:xfrm>
            <a:off x="2696400" y="2978280"/>
            <a:ext cx="9216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7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0" name="CustomShape 11"/>
          <p:cNvSpPr/>
          <p:nvPr/>
        </p:nvSpPr>
        <p:spPr>
          <a:xfrm>
            <a:off x="5903280" y="2529360"/>
            <a:ext cx="10476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7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1" name="CustomShape 12"/>
          <p:cNvSpPr/>
          <p:nvPr/>
        </p:nvSpPr>
        <p:spPr>
          <a:xfrm>
            <a:off x="5903280" y="2978280"/>
            <a:ext cx="9216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7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2" name="CustomShape 13"/>
          <p:cNvSpPr/>
          <p:nvPr/>
        </p:nvSpPr>
        <p:spPr>
          <a:xfrm>
            <a:off x="4299840" y="3555360"/>
            <a:ext cx="10476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7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3" name="CustomShape 14"/>
          <p:cNvSpPr/>
          <p:nvPr/>
        </p:nvSpPr>
        <p:spPr>
          <a:xfrm>
            <a:off x="4299840" y="4004280"/>
            <a:ext cx="9216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7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4" name="CustomShape 15"/>
          <p:cNvSpPr/>
          <p:nvPr/>
        </p:nvSpPr>
        <p:spPr>
          <a:xfrm>
            <a:off x="2054880" y="3298680"/>
            <a:ext cx="9864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7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5" name="CustomShape 16"/>
          <p:cNvSpPr/>
          <p:nvPr/>
        </p:nvSpPr>
        <p:spPr>
          <a:xfrm>
            <a:off x="4941000" y="4325040"/>
            <a:ext cx="9864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7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6" name="CustomShape 17"/>
          <p:cNvSpPr/>
          <p:nvPr/>
        </p:nvSpPr>
        <p:spPr>
          <a:xfrm>
            <a:off x="3658320" y="4325040"/>
            <a:ext cx="9864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7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7" name="CustomShape 18"/>
          <p:cNvSpPr/>
          <p:nvPr/>
        </p:nvSpPr>
        <p:spPr>
          <a:xfrm>
            <a:off x="6544440" y="3298680"/>
            <a:ext cx="9864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7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8" name="CustomShape 19"/>
          <p:cNvSpPr/>
          <p:nvPr/>
        </p:nvSpPr>
        <p:spPr>
          <a:xfrm>
            <a:off x="2888640" y="1663200"/>
            <a:ext cx="9216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7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9" name="CustomShape 20"/>
          <p:cNvSpPr/>
          <p:nvPr/>
        </p:nvSpPr>
        <p:spPr>
          <a:xfrm>
            <a:off x="2888640" y="3715920"/>
            <a:ext cx="9216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7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0" name="CustomShape 21"/>
          <p:cNvSpPr/>
          <p:nvPr/>
        </p:nvSpPr>
        <p:spPr>
          <a:xfrm>
            <a:off x="4492080" y="2689560"/>
            <a:ext cx="9216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7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1" name="CustomShape 22"/>
          <p:cNvSpPr/>
          <p:nvPr/>
        </p:nvSpPr>
        <p:spPr>
          <a:xfrm>
            <a:off x="1285200" y="2689560"/>
            <a:ext cx="9216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7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2" name="CustomShape 23"/>
          <p:cNvSpPr/>
          <p:nvPr/>
        </p:nvSpPr>
        <p:spPr>
          <a:xfrm>
            <a:off x="7391880" y="2689560"/>
            <a:ext cx="10476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7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3" name="CustomShape 24"/>
          <p:cNvSpPr/>
          <p:nvPr/>
        </p:nvSpPr>
        <p:spPr>
          <a:xfrm>
            <a:off x="5788440" y="3715920"/>
            <a:ext cx="10476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7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4" name="CustomShape 25"/>
          <p:cNvSpPr/>
          <p:nvPr/>
        </p:nvSpPr>
        <p:spPr>
          <a:xfrm>
            <a:off x="5788440" y="1663200"/>
            <a:ext cx="10476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7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5" name="CustomShape 26"/>
          <p:cNvSpPr/>
          <p:nvPr/>
        </p:nvSpPr>
        <p:spPr>
          <a:xfrm>
            <a:off x="4185000" y="2689560"/>
            <a:ext cx="104760" cy="1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7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6" name="CustomShape 27"/>
          <p:cNvSpPr/>
          <p:nvPr/>
        </p:nvSpPr>
        <p:spPr>
          <a:xfrm>
            <a:off x="609480" y="4495680"/>
            <a:ext cx="8716680" cy="220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86" strike="noStrike">
                <a:solidFill>
                  <a:srgbClr val="ff00ff"/>
                </a:solidFill>
                <a:latin typeface="Arial"/>
                <a:ea typeface="DejaVu Sans"/>
              </a:rPr>
              <a:t>states?? see above. Initial is one of these.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x = ( where is the vacuum, [set of squares with dirt])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83" strike="noStrike">
                <a:solidFill>
                  <a:srgbClr val="ff00ff"/>
                </a:solidFill>
                <a:latin typeface="Arial"/>
                <a:ea typeface="DejaVu Sans"/>
              </a:rPr>
              <a:t>actions?? L, S, R. successor function? S(state) = {R if state on left, L if state on right, S if dirt in current square state}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83" strike="noStrike">
                <a:solidFill>
                  <a:srgbClr val="ff00ff"/>
                </a:solidFill>
                <a:latin typeface="Arial"/>
                <a:ea typeface="DejaVu Sans"/>
              </a:rPr>
              <a:t> </a:t>
            </a:r>
            <a:r>
              <a:rPr b="0" lang="en-US" sz="2050" spc="-100" strike="noStrike">
                <a:solidFill>
                  <a:srgbClr val="ff00ff"/>
                </a:solidFill>
                <a:latin typeface="Arial"/>
                <a:ea typeface="DejaVu Sans"/>
              </a:rPr>
              <a:t>goal </a:t>
            </a:r>
            <a:r>
              <a:rPr b="0" lang="en-US" sz="2050" spc="-72" strike="noStrike">
                <a:solidFill>
                  <a:srgbClr val="ff00ff"/>
                </a:solidFill>
                <a:latin typeface="Arial"/>
                <a:ea typeface="DejaVu Sans"/>
              </a:rPr>
              <a:t>test?? G(position, set) = set is empty. len(set)==0.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92" strike="noStrike">
                <a:solidFill>
                  <a:srgbClr val="ff00ff"/>
                </a:solidFill>
                <a:latin typeface="Arial"/>
                <a:ea typeface="DejaVu Sans"/>
              </a:rPr>
              <a:t>path</a:t>
            </a:r>
            <a:r>
              <a:rPr b="0" lang="en-US" sz="2050" spc="-46" strike="noStrike">
                <a:solidFill>
                  <a:srgbClr val="ff00ff"/>
                </a:solidFill>
                <a:latin typeface="Arial"/>
                <a:ea typeface="DejaVu Sans"/>
              </a:rPr>
              <a:t> </a:t>
            </a:r>
            <a:r>
              <a:rPr b="0" lang="en-US" sz="2050" spc="-77" strike="noStrike">
                <a:solidFill>
                  <a:srgbClr val="ff00ff"/>
                </a:solidFill>
                <a:latin typeface="Arial"/>
                <a:ea typeface="DejaVu Sans"/>
              </a:rPr>
              <a:t>cost?? sum of step costs, c(state1, action, state2) = {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77" strike="noStrike">
                <a:solidFill>
                  <a:srgbClr val="ff00ff"/>
                </a:solidFill>
                <a:latin typeface="Arial"/>
                <a:ea typeface="DejaVu Sans"/>
              </a:rPr>
              <a:t>Pos2, set2 = state2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77" strike="noStrike">
                <a:solidFill>
                  <a:srgbClr val="ff00ff"/>
                </a:solidFill>
                <a:latin typeface="Arial"/>
                <a:ea typeface="DejaVu Sans"/>
              </a:rPr>
              <a:t>Return len(set2)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77" strike="noStrike">
                <a:solidFill>
                  <a:srgbClr val="ff00ff"/>
                </a:solidFill>
                <a:latin typeface="Arial"/>
                <a:ea typeface="DejaVu Sans"/>
              </a:rPr>
              <a:t>}.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357" name="CustomShape 28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8" name="CustomShape 29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B90011B3-2DB8-47E9-B29E-69AAF2578BA0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pic>
        <p:nvPicPr>
          <p:cNvPr id="359" name="Ink 30" descr=""/>
          <p:cNvPicPr/>
          <p:nvPr/>
        </p:nvPicPr>
        <p:blipFill>
          <a:blip r:embed="rId2"/>
          <a:stretch/>
        </p:blipFill>
        <p:spPr>
          <a:xfrm>
            <a:off x="8453520" y="1199160"/>
            <a:ext cx="847440" cy="101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623160" y="693360"/>
            <a:ext cx="7720560" cy="12963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91880">
              <a:lnSpc>
                <a:spcPts val="2429"/>
              </a:lnSpc>
            </a:pPr>
            <a:r>
              <a:rPr b="0" lang="en-US" sz="2500" spc="316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r>
              <a:rPr b="0" lang="en-US" sz="2500" spc="316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500" spc="395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2500" spc="21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48" strike="noStrike">
                <a:solidFill>
                  <a:srgbClr val="000000"/>
                </a:solidFill>
                <a:latin typeface="Arial"/>
                <a:ea typeface="DejaVu Sans"/>
              </a:rPr>
              <a:t>8-puzzle</a:t>
            </a:r>
            <a:endParaRPr b="0" lang="en-US" sz="2500" spc="-1" strike="noStrike">
              <a:latin typeface="Arial"/>
            </a:endParaRPr>
          </a:p>
          <a:p>
            <a:pPr marL="1991880">
              <a:lnSpc>
                <a:spcPts val="2429"/>
              </a:lnSpc>
            </a:pPr>
            <a:r>
              <a:rPr b="0" lang="en-US" sz="2500" spc="248" strike="noStrike">
                <a:solidFill>
                  <a:srgbClr val="000000"/>
                </a:solidFill>
                <a:latin typeface="Arial"/>
                <a:ea typeface="DejaVu Sans"/>
              </a:rPr>
              <a:t>b=3, d=?, m=inf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6019920" y="4114800"/>
            <a:ext cx="484560" cy="480240"/>
          </a:xfrm>
          <a:custGeom>
            <a:avLst/>
            <a:gdLst/>
            <a:ahLst/>
            <a:rect l="l" t="t" r="r" b="b"/>
            <a:pathLst>
              <a:path w="486409" h="481964">
                <a:moveTo>
                  <a:pt x="486327" y="481511"/>
                </a:moveTo>
                <a:lnTo>
                  <a:pt x="486327" y="0"/>
                </a:lnTo>
                <a:lnTo>
                  <a:pt x="0" y="0"/>
                </a:lnTo>
                <a:lnTo>
                  <a:pt x="0" y="481511"/>
                </a:lnTo>
                <a:lnTo>
                  <a:pt x="486327" y="481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"/>
          <p:cNvSpPr/>
          <p:nvPr/>
        </p:nvSpPr>
        <p:spPr>
          <a:xfrm>
            <a:off x="5562720" y="4724280"/>
            <a:ext cx="484560" cy="480240"/>
          </a:xfrm>
          <a:custGeom>
            <a:avLst/>
            <a:gdLst/>
            <a:ahLst/>
            <a:rect l="l" t="t" r="r" b="b"/>
            <a:pathLst>
              <a:path w="486410" h="481964">
                <a:moveTo>
                  <a:pt x="486327" y="481511"/>
                </a:moveTo>
                <a:lnTo>
                  <a:pt x="486327" y="0"/>
                </a:lnTo>
                <a:lnTo>
                  <a:pt x="0" y="0"/>
                </a:lnTo>
                <a:lnTo>
                  <a:pt x="0" y="481511"/>
                </a:lnTo>
                <a:lnTo>
                  <a:pt x="486327" y="481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4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4" name="CustomShape 5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49FB86E5-A926-499A-8875-68F45F4D451C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grpSp>
        <p:nvGrpSpPr>
          <p:cNvPr id="365" name="Group 6"/>
          <p:cNvGrpSpPr/>
          <p:nvPr/>
        </p:nvGrpSpPr>
        <p:grpSpPr>
          <a:xfrm>
            <a:off x="2089440" y="1523880"/>
            <a:ext cx="4962960" cy="2505960"/>
            <a:chOff x="2089440" y="1523880"/>
            <a:chExt cx="4962960" cy="2505960"/>
          </a:xfrm>
        </p:grpSpPr>
        <p:sp>
          <p:nvSpPr>
            <p:cNvPr id="366" name="CustomShape 7"/>
            <p:cNvSpPr/>
            <p:nvPr/>
          </p:nvSpPr>
          <p:spPr>
            <a:xfrm>
              <a:off x="2895480" y="2286000"/>
              <a:ext cx="484560" cy="480240"/>
            </a:xfrm>
            <a:custGeom>
              <a:avLst/>
              <a:gdLst/>
              <a:ah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8"/>
            <p:cNvSpPr/>
            <p:nvPr/>
          </p:nvSpPr>
          <p:spPr>
            <a:xfrm>
              <a:off x="2089440" y="1523880"/>
              <a:ext cx="1982520" cy="198252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9"/>
            <p:cNvSpPr/>
            <p:nvPr/>
          </p:nvSpPr>
          <p:spPr>
            <a:xfrm>
              <a:off x="2089800" y="1531440"/>
              <a:ext cx="1982520" cy="198252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10"/>
            <p:cNvSpPr/>
            <p:nvPr/>
          </p:nvSpPr>
          <p:spPr>
            <a:xfrm>
              <a:off x="2099520" y="2171880"/>
              <a:ext cx="1972440" cy="18000"/>
            </a:xfrm>
            <a:custGeom>
              <a:avLst/>
              <a:gdLst/>
              <a:ahLst/>
              <a:rect l="l" t="t" r="r" b="b"/>
              <a:pathLst>
                <a:path w="1974214" h="19685">
                  <a:moveTo>
                    <a:pt x="1974202" y="19260"/>
                  </a:moveTo>
                  <a:lnTo>
                    <a:pt x="1974202" y="0"/>
                  </a:lnTo>
                  <a:lnTo>
                    <a:pt x="0" y="0"/>
                  </a:lnTo>
                  <a:lnTo>
                    <a:pt x="0" y="19260"/>
                  </a:lnTo>
                  <a:lnTo>
                    <a:pt x="1974202" y="19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11"/>
            <p:cNvSpPr/>
            <p:nvPr/>
          </p:nvSpPr>
          <p:spPr>
            <a:xfrm>
              <a:off x="2089800" y="2846160"/>
              <a:ext cx="197244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12"/>
            <p:cNvSpPr/>
            <p:nvPr/>
          </p:nvSpPr>
          <p:spPr>
            <a:xfrm>
              <a:off x="2744640" y="1526760"/>
              <a:ext cx="360" cy="1982520"/>
            </a:xfrm>
            <a:custGeom>
              <a:avLst/>
              <a:gdLst/>
              <a:ahLst/>
              <a:rect l="l" t="t" r="r" b="b"/>
              <a:pathLst>
                <a:path w="0" h="1984375">
                  <a:moveTo>
                    <a:pt x="0" y="0"/>
                  </a:moveTo>
                  <a:lnTo>
                    <a:pt x="0" y="198382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13"/>
            <p:cNvSpPr/>
            <p:nvPr/>
          </p:nvSpPr>
          <p:spPr>
            <a:xfrm>
              <a:off x="2089800" y="2181600"/>
              <a:ext cx="1982520" cy="360"/>
            </a:xfrm>
            <a:custGeom>
              <a:avLst/>
              <a:gdLst/>
              <a:ahLst/>
              <a:rect l="l" t="t" r="r" b="b"/>
              <a:pathLst>
                <a:path w="1984375" h="0">
                  <a:moveTo>
                    <a:pt x="0" y="0"/>
                  </a:moveTo>
                  <a:lnTo>
                    <a:pt x="1983828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14"/>
            <p:cNvSpPr/>
            <p:nvPr/>
          </p:nvSpPr>
          <p:spPr>
            <a:xfrm>
              <a:off x="2089800" y="2846160"/>
              <a:ext cx="197244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15"/>
            <p:cNvSpPr/>
            <p:nvPr/>
          </p:nvSpPr>
          <p:spPr>
            <a:xfrm>
              <a:off x="2744640" y="1526760"/>
              <a:ext cx="360" cy="199224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16"/>
            <p:cNvSpPr/>
            <p:nvPr/>
          </p:nvSpPr>
          <p:spPr>
            <a:xfrm>
              <a:off x="3429000" y="1523880"/>
              <a:ext cx="360" cy="199224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17"/>
            <p:cNvSpPr/>
            <p:nvPr/>
          </p:nvSpPr>
          <p:spPr>
            <a:xfrm>
              <a:off x="3511800" y="2952360"/>
              <a:ext cx="493560" cy="4935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7" name="CustomShape 18"/>
            <p:cNvSpPr/>
            <p:nvPr/>
          </p:nvSpPr>
          <p:spPr>
            <a:xfrm>
              <a:off x="2170440" y="2961000"/>
              <a:ext cx="493560" cy="4935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8" name="CustomShape 19"/>
            <p:cNvSpPr/>
            <p:nvPr/>
          </p:nvSpPr>
          <p:spPr>
            <a:xfrm>
              <a:off x="2171160" y="1621440"/>
              <a:ext cx="493560" cy="4935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9" name="CustomShape 20"/>
            <p:cNvSpPr/>
            <p:nvPr/>
          </p:nvSpPr>
          <p:spPr>
            <a:xfrm>
              <a:off x="3513600" y="2283480"/>
              <a:ext cx="493560" cy="4935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0" name="CustomShape 21"/>
            <p:cNvSpPr/>
            <p:nvPr/>
          </p:nvSpPr>
          <p:spPr>
            <a:xfrm>
              <a:off x="2156400" y="2268000"/>
              <a:ext cx="493560" cy="4935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1" name="CustomShape 22"/>
            <p:cNvSpPr/>
            <p:nvPr/>
          </p:nvSpPr>
          <p:spPr>
            <a:xfrm>
              <a:off x="3490920" y="1621440"/>
              <a:ext cx="493560" cy="4935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2" name="CustomShape 23"/>
            <p:cNvSpPr/>
            <p:nvPr/>
          </p:nvSpPr>
          <p:spPr>
            <a:xfrm>
              <a:off x="2868480" y="2964240"/>
              <a:ext cx="493560" cy="4935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3" name="CustomShape 24"/>
            <p:cNvSpPr/>
            <p:nvPr/>
          </p:nvSpPr>
          <p:spPr>
            <a:xfrm>
              <a:off x="2853000" y="1621440"/>
              <a:ext cx="493560" cy="4935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4" name="CustomShape 25"/>
            <p:cNvSpPr/>
            <p:nvPr/>
          </p:nvSpPr>
          <p:spPr>
            <a:xfrm>
              <a:off x="5875560" y="2286720"/>
              <a:ext cx="484560" cy="480240"/>
            </a:xfrm>
            <a:custGeom>
              <a:avLst/>
              <a:gdLst/>
              <a:ah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26"/>
            <p:cNvSpPr/>
            <p:nvPr/>
          </p:nvSpPr>
          <p:spPr>
            <a:xfrm>
              <a:off x="5069520" y="1524600"/>
              <a:ext cx="1982520" cy="198252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27"/>
            <p:cNvSpPr/>
            <p:nvPr/>
          </p:nvSpPr>
          <p:spPr>
            <a:xfrm>
              <a:off x="5069880" y="1532160"/>
              <a:ext cx="1982520" cy="198252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28"/>
            <p:cNvSpPr/>
            <p:nvPr/>
          </p:nvSpPr>
          <p:spPr>
            <a:xfrm>
              <a:off x="5079600" y="2172600"/>
              <a:ext cx="1972440" cy="18000"/>
            </a:xfrm>
            <a:custGeom>
              <a:avLst/>
              <a:gdLst/>
              <a:ahLst/>
              <a:rect l="l" t="t" r="r" b="b"/>
              <a:pathLst>
                <a:path w="1974214" h="19685">
                  <a:moveTo>
                    <a:pt x="1974202" y="19260"/>
                  </a:moveTo>
                  <a:lnTo>
                    <a:pt x="1974202" y="0"/>
                  </a:lnTo>
                  <a:lnTo>
                    <a:pt x="0" y="0"/>
                  </a:lnTo>
                  <a:lnTo>
                    <a:pt x="0" y="19260"/>
                  </a:lnTo>
                  <a:lnTo>
                    <a:pt x="1974202" y="19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29"/>
            <p:cNvSpPr/>
            <p:nvPr/>
          </p:nvSpPr>
          <p:spPr>
            <a:xfrm>
              <a:off x="5069880" y="2846880"/>
              <a:ext cx="197244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30"/>
            <p:cNvSpPr/>
            <p:nvPr/>
          </p:nvSpPr>
          <p:spPr>
            <a:xfrm>
              <a:off x="5724720" y="1527480"/>
              <a:ext cx="360" cy="1982520"/>
            </a:xfrm>
            <a:custGeom>
              <a:avLst/>
              <a:gdLst/>
              <a:ahLst/>
              <a:rect l="l" t="t" r="r" b="b"/>
              <a:pathLst>
                <a:path w="0" h="1984375">
                  <a:moveTo>
                    <a:pt x="0" y="0"/>
                  </a:moveTo>
                  <a:lnTo>
                    <a:pt x="0" y="198382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31"/>
            <p:cNvSpPr/>
            <p:nvPr/>
          </p:nvSpPr>
          <p:spPr>
            <a:xfrm>
              <a:off x="5069880" y="2182320"/>
              <a:ext cx="1982520" cy="360"/>
            </a:xfrm>
            <a:custGeom>
              <a:avLst/>
              <a:gdLst/>
              <a:ahLst/>
              <a:rect l="l" t="t" r="r" b="b"/>
              <a:pathLst>
                <a:path w="1984375" h="0">
                  <a:moveTo>
                    <a:pt x="0" y="0"/>
                  </a:moveTo>
                  <a:lnTo>
                    <a:pt x="1983828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CustomShape 32"/>
            <p:cNvSpPr/>
            <p:nvPr/>
          </p:nvSpPr>
          <p:spPr>
            <a:xfrm>
              <a:off x="5069880" y="2846880"/>
              <a:ext cx="197244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CustomShape 33"/>
            <p:cNvSpPr/>
            <p:nvPr/>
          </p:nvSpPr>
          <p:spPr>
            <a:xfrm>
              <a:off x="5724720" y="1527480"/>
              <a:ext cx="360" cy="199224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CustomShape 34"/>
            <p:cNvSpPr/>
            <p:nvPr/>
          </p:nvSpPr>
          <p:spPr>
            <a:xfrm>
              <a:off x="6409080" y="1524600"/>
              <a:ext cx="360" cy="199224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CustomShape 35"/>
            <p:cNvSpPr/>
            <p:nvPr/>
          </p:nvSpPr>
          <p:spPr>
            <a:xfrm>
              <a:off x="5133600" y="1619280"/>
              <a:ext cx="493560" cy="4935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5" name="CustomShape 36"/>
            <p:cNvSpPr/>
            <p:nvPr/>
          </p:nvSpPr>
          <p:spPr>
            <a:xfrm>
              <a:off x="5813280" y="2937600"/>
              <a:ext cx="493560" cy="4935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6" name="CustomShape 37"/>
            <p:cNvSpPr/>
            <p:nvPr/>
          </p:nvSpPr>
          <p:spPr>
            <a:xfrm>
              <a:off x="5150880" y="2940120"/>
              <a:ext cx="493560" cy="4935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7" name="CustomShape 38"/>
            <p:cNvSpPr/>
            <p:nvPr/>
          </p:nvSpPr>
          <p:spPr>
            <a:xfrm>
              <a:off x="6493680" y="2252160"/>
              <a:ext cx="493560" cy="4935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8" name="CustomShape 39"/>
            <p:cNvSpPr/>
            <p:nvPr/>
          </p:nvSpPr>
          <p:spPr>
            <a:xfrm>
              <a:off x="5831280" y="2260800"/>
              <a:ext cx="493560" cy="4935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9" name="CustomShape 40"/>
            <p:cNvSpPr/>
            <p:nvPr/>
          </p:nvSpPr>
          <p:spPr>
            <a:xfrm>
              <a:off x="5144760" y="2261160"/>
              <a:ext cx="493560" cy="4935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0" name="CustomShape 41"/>
            <p:cNvSpPr/>
            <p:nvPr/>
          </p:nvSpPr>
          <p:spPr>
            <a:xfrm>
              <a:off x="6495480" y="1623240"/>
              <a:ext cx="493560" cy="4935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1" name="CustomShape 42"/>
            <p:cNvSpPr/>
            <p:nvPr/>
          </p:nvSpPr>
          <p:spPr>
            <a:xfrm>
              <a:off x="5833080" y="1622160"/>
              <a:ext cx="493560" cy="4935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2" name="CustomShape 43"/>
            <p:cNvSpPr/>
            <p:nvPr/>
          </p:nvSpPr>
          <p:spPr>
            <a:xfrm>
              <a:off x="2448000" y="3665880"/>
              <a:ext cx="1148760" cy="36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Start State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3" name="CustomShape 44"/>
            <p:cNvSpPr/>
            <p:nvPr/>
          </p:nvSpPr>
          <p:spPr>
            <a:xfrm>
              <a:off x="5258160" y="3666600"/>
              <a:ext cx="1132200" cy="36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Goal State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04" name="CustomShape 45"/>
          <p:cNvSpPr/>
          <p:nvPr/>
        </p:nvSpPr>
        <p:spPr>
          <a:xfrm>
            <a:off x="601560" y="4495680"/>
            <a:ext cx="8907480" cy="220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86" strike="noStrike">
                <a:solidFill>
                  <a:srgbClr val="ff00ff"/>
                </a:solidFill>
                <a:latin typeface="Arial"/>
                <a:ea typeface="DejaVu Sans"/>
              </a:rPr>
              <a:t>States?? [ [7,2,4] ,[5,blank,6],[8,3,1] ]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83" strike="noStrike">
                <a:solidFill>
                  <a:srgbClr val="ff00ff"/>
                </a:solidFill>
                <a:latin typeface="Arial"/>
                <a:ea typeface="DejaVu Sans"/>
              </a:rPr>
              <a:t>actions?? S(state) = swap blank with an adjacent number = {get x,y position of blank.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83" strike="noStrike">
                <a:solidFill>
                  <a:srgbClr val="ff00ff"/>
                </a:solidFill>
                <a:latin typeface="Arial"/>
                <a:ea typeface="DejaVu Sans"/>
              </a:rPr>
              <a:t>add/subtract 1 to x and y, check if those positions are on the board, return them}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83" strike="noStrike">
                <a:solidFill>
                  <a:srgbClr val="ff00ff"/>
                </a:solidFill>
                <a:latin typeface="Arial"/>
                <a:ea typeface="DejaVu Sans"/>
              </a:rPr>
              <a:t> </a:t>
            </a:r>
            <a:r>
              <a:rPr b="0" lang="en-US" sz="2050" spc="-100" strike="noStrike">
                <a:solidFill>
                  <a:srgbClr val="ff00ff"/>
                </a:solidFill>
                <a:latin typeface="Arial"/>
                <a:ea typeface="DejaVu Sans"/>
              </a:rPr>
              <a:t>goal </a:t>
            </a:r>
            <a:r>
              <a:rPr b="0" lang="en-US" sz="2050" spc="-72" strike="noStrike">
                <a:solidFill>
                  <a:srgbClr val="ff00ff"/>
                </a:solidFill>
                <a:latin typeface="Arial"/>
                <a:ea typeface="DejaVu Sans"/>
              </a:rPr>
              <a:t>test??  G(state) = state == [ [1,2,3], [4,5,6], [7,8,blank] ]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92" strike="noStrike">
                <a:solidFill>
                  <a:srgbClr val="ff00ff"/>
                </a:solidFill>
                <a:latin typeface="Arial"/>
                <a:ea typeface="DejaVu Sans"/>
              </a:rPr>
              <a:t>path</a:t>
            </a:r>
            <a:r>
              <a:rPr b="0" lang="en-US" sz="2050" spc="-46" strike="noStrike">
                <a:solidFill>
                  <a:srgbClr val="ff00ff"/>
                </a:solidFill>
                <a:latin typeface="Arial"/>
                <a:ea typeface="DejaVu Sans"/>
              </a:rPr>
              <a:t> </a:t>
            </a:r>
            <a:r>
              <a:rPr b="0" lang="en-US" sz="2050" spc="-77" strike="noStrike">
                <a:solidFill>
                  <a:srgbClr val="ff00ff"/>
                </a:solidFill>
                <a:latin typeface="Arial"/>
                <a:ea typeface="DejaVu Sans"/>
              </a:rPr>
              <a:t>cost?? C(state_before, action, state_after) = 1.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Picture 4" descr=""/>
          <p:cNvPicPr/>
          <p:nvPr/>
        </p:nvPicPr>
        <p:blipFill>
          <a:blip r:embed="rId1"/>
          <a:stretch/>
        </p:blipFill>
        <p:spPr>
          <a:xfrm>
            <a:off x="0" y="152280"/>
            <a:ext cx="10056600" cy="746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605520" y="763920"/>
            <a:ext cx="7720560" cy="12963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677600">
              <a:lnSpc>
                <a:spcPts val="2429"/>
              </a:lnSpc>
            </a:pPr>
            <a:r>
              <a:rPr b="0" lang="en-US" sz="2500" spc="316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r>
              <a:rPr b="0" lang="en-US" sz="2500" spc="316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500" spc="301" strike="noStrike">
                <a:solidFill>
                  <a:srgbClr val="000000"/>
                </a:solidFill>
                <a:latin typeface="Arial"/>
                <a:ea typeface="DejaVu Sans"/>
              </a:rPr>
              <a:t>robotic</a:t>
            </a:r>
            <a:r>
              <a:rPr b="0" lang="en-US" sz="2500" spc="25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2" strike="noStrike">
                <a:solidFill>
                  <a:srgbClr val="000000"/>
                </a:solidFill>
                <a:latin typeface="Arial"/>
                <a:ea typeface="DejaVu Sans"/>
              </a:rPr>
              <a:t>assembly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2823480" y="2462400"/>
            <a:ext cx="889200" cy="1161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3"/>
          <p:cNvSpPr/>
          <p:nvPr/>
        </p:nvSpPr>
        <p:spPr>
          <a:xfrm>
            <a:off x="5942160" y="2687400"/>
            <a:ext cx="129600" cy="259200"/>
          </a:xfrm>
          <a:custGeom>
            <a:avLst/>
            <a:gdLst/>
            <a:ahLst/>
            <a:rect l="l" t="t" r="r" b="b"/>
            <a:pathLst>
              <a:path w="131445" h="260985">
                <a:moveTo>
                  <a:pt x="0" y="131089"/>
                </a:moveTo>
                <a:lnTo>
                  <a:pt x="129717" y="260807"/>
                </a:lnTo>
                <a:lnTo>
                  <a:pt x="131089" y="128333"/>
                </a:lnTo>
                <a:lnTo>
                  <a:pt x="1371" y="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4"/>
          <p:cNvSpPr/>
          <p:nvPr/>
        </p:nvSpPr>
        <p:spPr>
          <a:xfrm>
            <a:off x="5951880" y="2476080"/>
            <a:ext cx="440280" cy="351720"/>
          </a:xfrm>
          <a:custGeom>
            <a:avLst/>
            <a:gdLst/>
            <a:ahLst/>
            <a:rect l="l" t="t" r="r" b="b"/>
            <a:pathLst>
              <a:path w="441960" h="353694">
                <a:moveTo>
                  <a:pt x="0" y="220802"/>
                </a:moveTo>
                <a:lnTo>
                  <a:pt x="0" y="353275"/>
                </a:lnTo>
                <a:lnTo>
                  <a:pt x="441591" y="132486"/>
                </a:lnTo>
                <a:lnTo>
                  <a:pt x="441591" y="0"/>
                </a:lnTo>
                <a:lnTo>
                  <a:pt x="0" y="2208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5"/>
          <p:cNvSpPr/>
          <p:nvPr/>
        </p:nvSpPr>
        <p:spPr>
          <a:xfrm>
            <a:off x="5951880" y="2476080"/>
            <a:ext cx="440280" cy="351720"/>
          </a:xfrm>
          <a:custGeom>
            <a:avLst/>
            <a:gdLst/>
            <a:ahLst/>
            <a:rect l="l" t="t" r="r" b="b"/>
            <a:pathLst>
              <a:path w="441960" h="353694">
                <a:moveTo>
                  <a:pt x="0" y="309118"/>
                </a:moveTo>
                <a:lnTo>
                  <a:pt x="0" y="353275"/>
                </a:lnTo>
                <a:lnTo>
                  <a:pt x="441591" y="132486"/>
                </a:lnTo>
                <a:lnTo>
                  <a:pt x="441591" y="0"/>
                </a:lnTo>
                <a:lnTo>
                  <a:pt x="0" y="220802"/>
                </a:lnTo>
                <a:lnTo>
                  <a:pt x="0" y="309118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6"/>
          <p:cNvSpPr/>
          <p:nvPr/>
        </p:nvSpPr>
        <p:spPr>
          <a:xfrm>
            <a:off x="5940720" y="2465280"/>
            <a:ext cx="440280" cy="351720"/>
          </a:xfrm>
          <a:custGeom>
            <a:avLst/>
            <a:gdLst/>
            <a:ahLst/>
            <a:rect l="l" t="t" r="r" b="b"/>
            <a:pathLst>
              <a:path w="441960" h="353694">
                <a:moveTo>
                  <a:pt x="0" y="220789"/>
                </a:moveTo>
                <a:lnTo>
                  <a:pt x="0" y="353263"/>
                </a:lnTo>
                <a:lnTo>
                  <a:pt x="441579" y="132473"/>
                </a:lnTo>
                <a:lnTo>
                  <a:pt x="441579" y="0"/>
                </a:lnTo>
                <a:lnTo>
                  <a:pt x="0" y="2207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7"/>
          <p:cNvSpPr/>
          <p:nvPr/>
        </p:nvSpPr>
        <p:spPr>
          <a:xfrm>
            <a:off x="5940720" y="2465280"/>
            <a:ext cx="440280" cy="351720"/>
          </a:xfrm>
          <a:custGeom>
            <a:avLst/>
            <a:gdLst/>
            <a:ahLst/>
            <a:rect l="l" t="t" r="r" b="b"/>
            <a:pathLst>
              <a:path w="441960" h="353694">
                <a:moveTo>
                  <a:pt x="0" y="309105"/>
                </a:moveTo>
                <a:lnTo>
                  <a:pt x="0" y="353263"/>
                </a:lnTo>
                <a:lnTo>
                  <a:pt x="441579" y="132473"/>
                </a:lnTo>
                <a:lnTo>
                  <a:pt x="441579" y="0"/>
                </a:lnTo>
                <a:lnTo>
                  <a:pt x="0" y="220789"/>
                </a:lnTo>
                <a:lnTo>
                  <a:pt x="0" y="309105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8"/>
          <p:cNvSpPr/>
          <p:nvPr/>
        </p:nvSpPr>
        <p:spPr>
          <a:xfrm>
            <a:off x="6383520" y="2466720"/>
            <a:ext cx="8280" cy="37080"/>
          </a:xfrm>
          <a:custGeom>
            <a:avLst/>
            <a:gdLst/>
            <a:ahLst/>
            <a:rect l="l" t="t" r="r" b="b"/>
            <a:pathLst>
              <a:path w="10160" h="38735">
                <a:moveTo>
                  <a:pt x="0" y="0"/>
                </a:moveTo>
                <a:lnTo>
                  <a:pt x="0" y="38646"/>
                </a:lnTo>
                <a:lnTo>
                  <a:pt x="9664" y="11036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9"/>
          <p:cNvSpPr/>
          <p:nvPr/>
        </p:nvSpPr>
        <p:spPr>
          <a:xfrm>
            <a:off x="6383520" y="2465280"/>
            <a:ext cx="8280" cy="8280"/>
          </a:xfrm>
          <a:custGeom>
            <a:avLst/>
            <a:gdLst/>
            <a:ahLst/>
            <a:rect l="l" t="t" r="r" b="b"/>
            <a:pathLst>
              <a:path w="10160" h="10160">
                <a:moveTo>
                  <a:pt x="0" y="0"/>
                </a:moveTo>
                <a:lnTo>
                  <a:pt x="9664" y="9664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10"/>
          <p:cNvSpPr/>
          <p:nvPr/>
        </p:nvSpPr>
        <p:spPr>
          <a:xfrm>
            <a:off x="6382440" y="2599200"/>
            <a:ext cx="8280" cy="7200"/>
          </a:xfrm>
          <a:custGeom>
            <a:avLst/>
            <a:gdLst/>
            <a:ahLst/>
            <a:rect l="l" t="t" r="r" b="b"/>
            <a:pathLst>
              <a:path w="10160" h="8889">
                <a:moveTo>
                  <a:pt x="0" y="0"/>
                </a:moveTo>
                <a:lnTo>
                  <a:pt x="9652" y="828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11"/>
          <p:cNvSpPr/>
          <p:nvPr/>
        </p:nvSpPr>
        <p:spPr>
          <a:xfrm>
            <a:off x="6382440" y="2463840"/>
            <a:ext cx="133560" cy="250920"/>
          </a:xfrm>
          <a:custGeom>
            <a:avLst/>
            <a:gdLst/>
            <a:ahLst/>
            <a:rect l="l" t="t" r="r" b="b"/>
            <a:pathLst>
              <a:path w="135254" h="252730">
                <a:moveTo>
                  <a:pt x="0" y="0"/>
                </a:moveTo>
                <a:lnTo>
                  <a:pt x="0" y="132473"/>
                </a:lnTo>
                <a:lnTo>
                  <a:pt x="135229" y="252526"/>
                </a:lnTo>
                <a:lnTo>
                  <a:pt x="133858" y="1352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12"/>
          <p:cNvSpPr/>
          <p:nvPr/>
        </p:nvSpPr>
        <p:spPr>
          <a:xfrm>
            <a:off x="6382440" y="2462400"/>
            <a:ext cx="133560" cy="252360"/>
          </a:xfrm>
          <a:custGeom>
            <a:avLst/>
            <a:gdLst/>
            <a:ahLst/>
            <a:rect l="l" t="t" r="r" b="b"/>
            <a:pathLst>
              <a:path w="135254" h="254000">
                <a:moveTo>
                  <a:pt x="0" y="1384"/>
                </a:moveTo>
                <a:lnTo>
                  <a:pt x="133858" y="136613"/>
                </a:lnTo>
                <a:lnTo>
                  <a:pt x="135229" y="253911"/>
                </a:lnTo>
                <a:lnTo>
                  <a:pt x="0" y="133858"/>
                </a:lnTo>
                <a:lnTo>
                  <a:pt x="0" y="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13"/>
          <p:cNvSpPr/>
          <p:nvPr/>
        </p:nvSpPr>
        <p:spPr>
          <a:xfrm>
            <a:off x="6053040" y="2499480"/>
            <a:ext cx="189360" cy="212760"/>
          </a:xfrm>
          <a:custGeom>
            <a:avLst/>
            <a:gdLst/>
            <a:ahLst/>
            <a:rect l="l" t="t" r="r" b="b"/>
            <a:pathLst>
              <a:path w="191135" h="214630">
                <a:moveTo>
                  <a:pt x="0" y="146319"/>
                </a:moveTo>
                <a:lnTo>
                  <a:pt x="9606" y="186144"/>
                </a:lnTo>
                <a:lnTo>
                  <a:pt x="41869" y="211573"/>
                </a:lnTo>
                <a:lnTo>
                  <a:pt x="61296" y="214067"/>
                </a:lnTo>
                <a:lnTo>
                  <a:pt x="65385" y="213886"/>
                </a:lnTo>
                <a:lnTo>
                  <a:pt x="103660" y="202636"/>
                </a:lnTo>
                <a:lnTo>
                  <a:pt x="137029" y="179148"/>
                </a:lnTo>
                <a:lnTo>
                  <a:pt x="162723" y="149317"/>
                </a:lnTo>
                <a:lnTo>
                  <a:pt x="180848" y="115363"/>
                </a:lnTo>
                <a:lnTo>
                  <a:pt x="190162" y="76887"/>
                </a:lnTo>
                <a:lnTo>
                  <a:pt x="190571" y="67747"/>
                </a:lnTo>
                <a:lnTo>
                  <a:pt x="190486" y="63290"/>
                </a:lnTo>
                <a:lnTo>
                  <a:pt x="178935" y="24658"/>
                </a:lnTo>
                <a:lnTo>
                  <a:pt x="144981" y="1533"/>
                </a:lnTo>
                <a:lnTo>
                  <a:pt x="129278" y="0"/>
                </a:lnTo>
                <a:lnTo>
                  <a:pt x="125188" y="181"/>
                </a:lnTo>
                <a:lnTo>
                  <a:pt x="86910" y="11429"/>
                </a:lnTo>
                <a:lnTo>
                  <a:pt x="53540" y="34912"/>
                </a:lnTo>
                <a:lnTo>
                  <a:pt x="27845" y="64738"/>
                </a:lnTo>
                <a:lnTo>
                  <a:pt x="9721" y="98698"/>
                </a:lnTo>
                <a:lnTo>
                  <a:pt x="408" y="137178"/>
                </a:lnTo>
                <a:lnTo>
                  <a:pt x="0" y="1463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14"/>
          <p:cNvSpPr/>
          <p:nvPr/>
        </p:nvSpPr>
        <p:spPr>
          <a:xfrm>
            <a:off x="6053040" y="2499480"/>
            <a:ext cx="189360" cy="212760"/>
          </a:xfrm>
          <a:custGeom>
            <a:avLst/>
            <a:gdLst/>
            <a:ahLst/>
            <a:rect l="l" t="t" r="r" b="b"/>
            <a:pathLst>
              <a:path w="191135" h="214630">
                <a:moveTo>
                  <a:pt x="159381" y="154030"/>
                </a:moveTo>
                <a:lnTo>
                  <a:pt x="178826" y="120265"/>
                </a:lnTo>
                <a:lnTo>
                  <a:pt x="189668" y="81555"/>
                </a:lnTo>
                <a:lnTo>
                  <a:pt x="190571" y="67747"/>
                </a:lnTo>
                <a:lnTo>
                  <a:pt x="190486" y="63290"/>
                </a:lnTo>
                <a:lnTo>
                  <a:pt x="178935" y="24658"/>
                </a:lnTo>
                <a:lnTo>
                  <a:pt x="144981" y="1533"/>
                </a:lnTo>
                <a:lnTo>
                  <a:pt x="129278" y="0"/>
                </a:lnTo>
                <a:lnTo>
                  <a:pt x="125188" y="181"/>
                </a:lnTo>
                <a:lnTo>
                  <a:pt x="86910" y="11429"/>
                </a:lnTo>
                <a:lnTo>
                  <a:pt x="53540" y="34912"/>
                </a:lnTo>
                <a:lnTo>
                  <a:pt x="27845" y="64738"/>
                </a:lnTo>
                <a:lnTo>
                  <a:pt x="9721" y="98698"/>
                </a:lnTo>
                <a:lnTo>
                  <a:pt x="408" y="137178"/>
                </a:lnTo>
                <a:lnTo>
                  <a:pt x="0" y="146319"/>
                </a:lnTo>
                <a:lnTo>
                  <a:pt x="85" y="150776"/>
                </a:lnTo>
                <a:lnTo>
                  <a:pt x="11642" y="189409"/>
                </a:lnTo>
                <a:lnTo>
                  <a:pt x="45595" y="212534"/>
                </a:lnTo>
                <a:lnTo>
                  <a:pt x="61296" y="214067"/>
                </a:lnTo>
                <a:lnTo>
                  <a:pt x="65385" y="213886"/>
                </a:lnTo>
                <a:lnTo>
                  <a:pt x="103660" y="202636"/>
                </a:lnTo>
                <a:lnTo>
                  <a:pt x="137029" y="179148"/>
                </a:lnTo>
                <a:lnTo>
                  <a:pt x="159381" y="15403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5"/>
          <p:cNvSpPr/>
          <p:nvPr/>
        </p:nvSpPr>
        <p:spPr>
          <a:xfrm>
            <a:off x="5636520" y="2080080"/>
            <a:ext cx="589320" cy="619200"/>
          </a:xfrm>
          <a:custGeom>
            <a:avLst/>
            <a:gdLst/>
            <a:ahLst/>
            <a:rect l="l" t="t" r="r" b="b"/>
            <a:pathLst>
              <a:path w="591185" h="621030">
                <a:moveTo>
                  <a:pt x="0" y="178854"/>
                </a:moveTo>
                <a:lnTo>
                  <a:pt x="437172" y="620991"/>
                </a:lnTo>
                <a:lnTo>
                  <a:pt x="591185" y="437184"/>
                </a:lnTo>
                <a:lnTo>
                  <a:pt x="154012" y="0"/>
                </a:lnTo>
                <a:lnTo>
                  <a:pt x="0" y="1788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16"/>
          <p:cNvSpPr/>
          <p:nvPr/>
        </p:nvSpPr>
        <p:spPr>
          <a:xfrm>
            <a:off x="5636520" y="2080080"/>
            <a:ext cx="589320" cy="619200"/>
          </a:xfrm>
          <a:custGeom>
            <a:avLst/>
            <a:gdLst/>
            <a:ahLst/>
            <a:rect l="l" t="t" r="r" b="b"/>
            <a:pathLst>
              <a:path w="591185" h="621030">
                <a:moveTo>
                  <a:pt x="591185" y="437184"/>
                </a:moveTo>
                <a:lnTo>
                  <a:pt x="154012" y="0"/>
                </a:lnTo>
                <a:lnTo>
                  <a:pt x="0" y="178854"/>
                </a:lnTo>
                <a:lnTo>
                  <a:pt x="437172" y="620991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17"/>
          <p:cNvSpPr/>
          <p:nvPr/>
        </p:nvSpPr>
        <p:spPr>
          <a:xfrm>
            <a:off x="5615640" y="2062440"/>
            <a:ext cx="189360" cy="212760"/>
          </a:xfrm>
          <a:custGeom>
            <a:avLst/>
            <a:gdLst/>
            <a:ahLst/>
            <a:rect l="l" t="t" r="r" b="b"/>
            <a:pathLst>
              <a:path w="191135" h="214630">
                <a:moveTo>
                  <a:pt x="0" y="146324"/>
                </a:moveTo>
                <a:lnTo>
                  <a:pt x="9606" y="186153"/>
                </a:lnTo>
                <a:lnTo>
                  <a:pt x="41869" y="211583"/>
                </a:lnTo>
                <a:lnTo>
                  <a:pt x="61296" y="214075"/>
                </a:lnTo>
                <a:lnTo>
                  <a:pt x="65385" y="213893"/>
                </a:lnTo>
                <a:lnTo>
                  <a:pt x="103660" y="202640"/>
                </a:lnTo>
                <a:lnTo>
                  <a:pt x="137029" y="179153"/>
                </a:lnTo>
                <a:lnTo>
                  <a:pt x="162723" y="149327"/>
                </a:lnTo>
                <a:lnTo>
                  <a:pt x="180848" y="115372"/>
                </a:lnTo>
                <a:lnTo>
                  <a:pt x="190162" y="76891"/>
                </a:lnTo>
                <a:lnTo>
                  <a:pt x="190571" y="67750"/>
                </a:lnTo>
                <a:lnTo>
                  <a:pt x="190486" y="63293"/>
                </a:lnTo>
                <a:lnTo>
                  <a:pt x="178935" y="24656"/>
                </a:lnTo>
                <a:lnTo>
                  <a:pt x="144981" y="1531"/>
                </a:lnTo>
                <a:lnTo>
                  <a:pt x="129278" y="0"/>
                </a:lnTo>
                <a:lnTo>
                  <a:pt x="125188" y="181"/>
                </a:lnTo>
                <a:lnTo>
                  <a:pt x="86910" y="11434"/>
                </a:lnTo>
                <a:lnTo>
                  <a:pt x="53540" y="34921"/>
                </a:lnTo>
                <a:lnTo>
                  <a:pt x="27845" y="64747"/>
                </a:lnTo>
                <a:lnTo>
                  <a:pt x="9721" y="98702"/>
                </a:lnTo>
                <a:lnTo>
                  <a:pt x="408" y="137183"/>
                </a:lnTo>
                <a:lnTo>
                  <a:pt x="0" y="1463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18"/>
          <p:cNvSpPr/>
          <p:nvPr/>
        </p:nvSpPr>
        <p:spPr>
          <a:xfrm>
            <a:off x="5615640" y="2062440"/>
            <a:ext cx="189360" cy="212760"/>
          </a:xfrm>
          <a:custGeom>
            <a:avLst/>
            <a:gdLst/>
            <a:ahLst/>
            <a:rect l="l" t="t" r="r" b="b"/>
            <a:pathLst>
              <a:path w="191135" h="214630">
                <a:moveTo>
                  <a:pt x="159381" y="154040"/>
                </a:moveTo>
                <a:lnTo>
                  <a:pt x="178826" y="120274"/>
                </a:lnTo>
                <a:lnTo>
                  <a:pt x="189668" y="81559"/>
                </a:lnTo>
                <a:lnTo>
                  <a:pt x="190571" y="67750"/>
                </a:lnTo>
                <a:lnTo>
                  <a:pt x="190486" y="63293"/>
                </a:lnTo>
                <a:lnTo>
                  <a:pt x="178935" y="24656"/>
                </a:lnTo>
                <a:lnTo>
                  <a:pt x="144981" y="1531"/>
                </a:lnTo>
                <a:lnTo>
                  <a:pt x="129278" y="0"/>
                </a:lnTo>
                <a:lnTo>
                  <a:pt x="125188" y="181"/>
                </a:lnTo>
                <a:lnTo>
                  <a:pt x="86910" y="11434"/>
                </a:lnTo>
                <a:lnTo>
                  <a:pt x="53540" y="34921"/>
                </a:lnTo>
                <a:lnTo>
                  <a:pt x="27845" y="64747"/>
                </a:lnTo>
                <a:lnTo>
                  <a:pt x="9721" y="98702"/>
                </a:lnTo>
                <a:lnTo>
                  <a:pt x="408" y="137183"/>
                </a:lnTo>
                <a:lnTo>
                  <a:pt x="0" y="146324"/>
                </a:lnTo>
                <a:lnTo>
                  <a:pt x="85" y="150782"/>
                </a:lnTo>
                <a:lnTo>
                  <a:pt x="11642" y="189418"/>
                </a:lnTo>
                <a:lnTo>
                  <a:pt x="45595" y="212543"/>
                </a:lnTo>
                <a:lnTo>
                  <a:pt x="61296" y="214075"/>
                </a:lnTo>
                <a:lnTo>
                  <a:pt x="65385" y="213893"/>
                </a:lnTo>
                <a:lnTo>
                  <a:pt x="103660" y="202640"/>
                </a:lnTo>
                <a:lnTo>
                  <a:pt x="137029" y="179153"/>
                </a:lnTo>
                <a:lnTo>
                  <a:pt x="159381" y="15404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19"/>
          <p:cNvSpPr/>
          <p:nvPr/>
        </p:nvSpPr>
        <p:spPr>
          <a:xfrm>
            <a:off x="5587560" y="1979280"/>
            <a:ext cx="263520" cy="395640"/>
          </a:xfrm>
          <a:custGeom>
            <a:avLst/>
            <a:gdLst/>
            <a:ahLst/>
            <a:rect l="l" t="t" r="r" b="b"/>
            <a:pathLst>
              <a:path w="265429" h="397510">
                <a:moveTo>
                  <a:pt x="0" y="397421"/>
                </a:moveTo>
                <a:lnTo>
                  <a:pt x="132473" y="353263"/>
                </a:lnTo>
                <a:lnTo>
                  <a:pt x="264947" y="0"/>
                </a:lnTo>
                <a:lnTo>
                  <a:pt x="132473" y="44157"/>
                </a:lnTo>
                <a:lnTo>
                  <a:pt x="0" y="3974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20"/>
          <p:cNvSpPr/>
          <p:nvPr/>
        </p:nvSpPr>
        <p:spPr>
          <a:xfrm>
            <a:off x="5587560" y="1979280"/>
            <a:ext cx="263520" cy="395640"/>
          </a:xfrm>
          <a:custGeom>
            <a:avLst/>
            <a:gdLst/>
            <a:ahLst/>
            <a:rect l="l" t="t" r="r" b="b"/>
            <a:pathLst>
              <a:path w="265429" h="397510">
                <a:moveTo>
                  <a:pt x="132473" y="353263"/>
                </a:moveTo>
                <a:lnTo>
                  <a:pt x="264947" y="0"/>
                </a:lnTo>
                <a:lnTo>
                  <a:pt x="132473" y="44157"/>
                </a:lnTo>
                <a:lnTo>
                  <a:pt x="0" y="397421"/>
                </a:lnTo>
                <a:lnTo>
                  <a:pt x="132473" y="353263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21"/>
          <p:cNvSpPr/>
          <p:nvPr/>
        </p:nvSpPr>
        <p:spPr>
          <a:xfrm>
            <a:off x="3891600" y="1833840"/>
            <a:ext cx="139680" cy="599040"/>
          </a:xfrm>
          <a:custGeom>
            <a:avLst/>
            <a:gdLst/>
            <a:ahLst/>
            <a:rect l="l" t="t" r="r" b="b"/>
            <a:pathLst>
              <a:path w="141604" h="600710">
                <a:moveTo>
                  <a:pt x="0" y="176644"/>
                </a:moveTo>
                <a:lnTo>
                  <a:pt x="0" y="600570"/>
                </a:lnTo>
                <a:lnTo>
                  <a:pt x="141312" y="423926"/>
                </a:lnTo>
                <a:lnTo>
                  <a:pt x="141312" y="0"/>
                </a:lnTo>
                <a:lnTo>
                  <a:pt x="0" y="176644"/>
                </a:lnTo>
                <a:close/>
              </a:path>
            </a:pathLst>
          </a:custGeom>
          <a:solidFill>
            <a:srgbClr val="3e3e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22"/>
          <p:cNvSpPr/>
          <p:nvPr/>
        </p:nvSpPr>
        <p:spPr>
          <a:xfrm>
            <a:off x="3891600" y="1833840"/>
            <a:ext cx="139680" cy="599040"/>
          </a:xfrm>
          <a:custGeom>
            <a:avLst/>
            <a:gdLst/>
            <a:ahLst/>
            <a:rect l="l" t="t" r="r" b="b"/>
            <a:pathLst>
              <a:path w="141604" h="600710">
                <a:moveTo>
                  <a:pt x="141312" y="0"/>
                </a:moveTo>
                <a:lnTo>
                  <a:pt x="141312" y="423926"/>
                </a:lnTo>
                <a:lnTo>
                  <a:pt x="0" y="600570"/>
                </a:lnTo>
                <a:lnTo>
                  <a:pt x="0" y="176644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23"/>
          <p:cNvSpPr/>
          <p:nvPr/>
        </p:nvSpPr>
        <p:spPr>
          <a:xfrm>
            <a:off x="3891600" y="2067840"/>
            <a:ext cx="1561680" cy="307440"/>
          </a:xfrm>
          <a:custGeom>
            <a:avLst/>
            <a:gdLst/>
            <a:ahLst/>
            <a:rect l="l" t="t" r="r" b="b"/>
            <a:pathLst>
              <a:path w="1563370" h="309244">
                <a:moveTo>
                  <a:pt x="1563217" y="309112"/>
                </a:moveTo>
                <a:lnTo>
                  <a:pt x="1563217" y="0"/>
                </a:lnTo>
                <a:lnTo>
                  <a:pt x="0" y="0"/>
                </a:lnTo>
                <a:lnTo>
                  <a:pt x="0" y="309112"/>
                </a:lnTo>
                <a:lnTo>
                  <a:pt x="1563217" y="309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24"/>
          <p:cNvSpPr/>
          <p:nvPr/>
        </p:nvSpPr>
        <p:spPr>
          <a:xfrm>
            <a:off x="1701360" y="2067840"/>
            <a:ext cx="1199520" cy="307440"/>
          </a:xfrm>
          <a:custGeom>
            <a:avLst/>
            <a:gdLst/>
            <a:ahLst/>
            <a:rect l="l" t="t" r="r" b="b"/>
            <a:pathLst>
              <a:path w="1201420" h="309244">
                <a:moveTo>
                  <a:pt x="1201131" y="309112"/>
                </a:moveTo>
                <a:lnTo>
                  <a:pt x="1201131" y="0"/>
                </a:lnTo>
                <a:lnTo>
                  <a:pt x="0" y="0"/>
                </a:lnTo>
                <a:lnTo>
                  <a:pt x="0" y="309112"/>
                </a:lnTo>
                <a:lnTo>
                  <a:pt x="1201131" y="309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25"/>
          <p:cNvSpPr/>
          <p:nvPr/>
        </p:nvSpPr>
        <p:spPr>
          <a:xfrm>
            <a:off x="1701360" y="2067840"/>
            <a:ext cx="3752280" cy="307440"/>
          </a:xfrm>
          <a:custGeom>
            <a:avLst/>
            <a:gdLst/>
            <a:ahLst/>
            <a:rect l="l" t="t" r="r" b="b"/>
            <a:pathLst>
              <a:path w="3754120" h="309244">
                <a:moveTo>
                  <a:pt x="3753510" y="309112"/>
                </a:moveTo>
                <a:lnTo>
                  <a:pt x="3753510" y="0"/>
                </a:lnTo>
                <a:lnTo>
                  <a:pt x="0" y="0"/>
                </a:lnTo>
                <a:lnTo>
                  <a:pt x="0" y="309112"/>
                </a:lnTo>
                <a:lnTo>
                  <a:pt x="3753510" y="309112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26"/>
          <p:cNvSpPr/>
          <p:nvPr/>
        </p:nvSpPr>
        <p:spPr>
          <a:xfrm>
            <a:off x="1701360" y="1891080"/>
            <a:ext cx="3840480" cy="175320"/>
          </a:xfrm>
          <a:custGeom>
            <a:avLst/>
            <a:gdLst/>
            <a:ahLst/>
            <a:rect l="l" t="t" r="r" b="b"/>
            <a:pathLst>
              <a:path w="3842385" h="177164">
                <a:moveTo>
                  <a:pt x="0" y="176631"/>
                </a:moveTo>
                <a:lnTo>
                  <a:pt x="3753497" y="176631"/>
                </a:lnTo>
                <a:lnTo>
                  <a:pt x="3841826" y="0"/>
                </a:lnTo>
                <a:lnTo>
                  <a:pt x="220789" y="0"/>
                </a:lnTo>
                <a:lnTo>
                  <a:pt x="0" y="1766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27"/>
          <p:cNvSpPr/>
          <p:nvPr/>
        </p:nvSpPr>
        <p:spPr>
          <a:xfrm>
            <a:off x="1701360" y="1891080"/>
            <a:ext cx="3840480" cy="175320"/>
          </a:xfrm>
          <a:custGeom>
            <a:avLst/>
            <a:gdLst/>
            <a:ahLst/>
            <a:rect l="l" t="t" r="r" b="b"/>
            <a:pathLst>
              <a:path w="3842385" h="177164">
                <a:moveTo>
                  <a:pt x="0" y="176631"/>
                </a:moveTo>
                <a:lnTo>
                  <a:pt x="220789" y="0"/>
                </a:lnTo>
                <a:lnTo>
                  <a:pt x="3841826" y="0"/>
                </a:lnTo>
                <a:lnTo>
                  <a:pt x="3753497" y="176631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28"/>
          <p:cNvSpPr/>
          <p:nvPr/>
        </p:nvSpPr>
        <p:spPr>
          <a:xfrm>
            <a:off x="5404680" y="1718640"/>
            <a:ext cx="781560" cy="937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29"/>
          <p:cNvSpPr/>
          <p:nvPr/>
        </p:nvSpPr>
        <p:spPr>
          <a:xfrm>
            <a:off x="2595600" y="1729440"/>
            <a:ext cx="1921320" cy="11329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30"/>
          <p:cNvSpPr/>
          <p:nvPr/>
        </p:nvSpPr>
        <p:spPr>
          <a:xfrm>
            <a:off x="3673440" y="2925720"/>
            <a:ext cx="119520" cy="1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6" name="CustomShape 31"/>
          <p:cNvSpPr/>
          <p:nvPr/>
        </p:nvSpPr>
        <p:spPr>
          <a:xfrm>
            <a:off x="5816160" y="1661760"/>
            <a:ext cx="119520" cy="1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7" name="CustomShape 32"/>
          <p:cNvSpPr/>
          <p:nvPr/>
        </p:nvSpPr>
        <p:spPr>
          <a:xfrm>
            <a:off x="5304240" y="1649520"/>
            <a:ext cx="119520" cy="1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8" name="CustomShape 33"/>
          <p:cNvSpPr/>
          <p:nvPr/>
        </p:nvSpPr>
        <p:spPr>
          <a:xfrm>
            <a:off x="3501720" y="1500480"/>
            <a:ext cx="112680" cy="1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9" name="CustomShape 34"/>
          <p:cNvSpPr/>
          <p:nvPr/>
        </p:nvSpPr>
        <p:spPr>
          <a:xfrm>
            <a:off x="3679200" y="2058120"/>
            <a:ext cx="119520" cy="1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0" name="CustomShape 35"/>
          <p:cNvSpPr/>
          <p:nvPr/>
        </p:nvSpPr>
        <p:spPr>
          <a:xfrm>
            <a:off x="6214680" y="2076840"/>
            <a:ext cx="119520" cy="1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1" name="CustomShape 36"/>
          <p:cNvSpPr/>
          <p:nvPr/>
        </p:nvSpPr>
        <p:spPr>
          <a:xfrm>
            <a:off x="2921400" y="2971080"/>
            <a:ext cx="695520" cy="151920"/>
          </a:xfrm>
          <a:custGeom>
            <a:avLst/>
            <a:gdLst/>
            <a:ahLst/>
            <a:rect l="l" t="t" r="r" b="b"/>
            <a:pathLst>
              <a:path w="697229" h="153669">
                <a:moveTo>
                  <a:pt x="85933" y="0"/>
                </a:moveTo>
                <a:lnTo>
                  <a:pt x="74262" y="3429"/>
                </a:lnTo>
                <a:lnTo>
                  <a:pt x="71110" y="4362"/>
                </a:lnTo>
                <a:lnTo>
                  <a:pt x="34982" y="18684"/>
                </a:lnTo>
                <a:lnTo>
                  <a:pt x="4564" y="43904"/>
                </a:lnTo>
                <a:lnTo>
                  <a:pt x="0" y="59832"/>
                </a:lnTo>
                <a:lnTo>
                  <a:pt x="493" y="63272"/>
                </a:lnTo>
                <a:lnTo>
                  <a:pt x="26713" y="92193"/>
                </a:lnTo>
                <a:lnTo>
                  <a:pt x="64265" y="110147"/>
                </a:lnTo>
                <a:lnTo>
                  <a:pt x="102767" y="122981"/>
                </a:lnTo>
                <a:lnTo>
                  <a:pt x="143715" y="133264"/>
                </a:lnTo>
                <a:lnTo>
                  <a:pt x="184280" y="140963"/>
                </a:lnTo>
                <a:lnTo>
                  <a:pt x="222269" y="146318"/>
                </a:lnTo>
                <a:lnTo>
                  <a:pt x="262984" y="150291"/>
                </a:lnTo>
                <a:lnTo>
                  <a:pt x="305208" y="152683"/>
                </a:lnTo>
                <a:lnTo>
                  <a:pt x="343400" y="153559"/>
                </a:lnTo>
                <a:lnTo>
                  <a:pt x="354435" y="153608"/>
                </a:lnTo>
                <a:lnTo>
                  <a:pt x="359964" y="153599"/>
                </a:lnTo>
                <a:lnTo>
                  <a:pt x="398716" y="152928"/>
                </a:lnTo>
                <a:lnTo>
                  <a:pt x="437119" y="151223"/>
                </a:lnTo>
                <a:lnTo>
                  <a:pt x="479797" y="148060"/>
                </a:lnTo>
                <a:lnTo>
                  <a:pt x="520308" y="143661"/>
                </a:lnTo>
                <a:lnTo>
                  <a:pt x="562159" y="137308"/>
                </a:lnTo>
                <a:lnTo>
                  <a:pt x="602511" y="128608"/>
                </a:lnTo>
                <a:lnTo>
                  <a:pt x="642457" y="115318"/>
                </a:lnTo>
                <a:lnTo>
                  <a:pt x="676284" y="95841"/>
                </a:lnTo>
                <a:lnTo>
                  <a:pt x="696804" y="62137"/>
                </a:lnTo>
                <a:lnTo>
                  <a:pt x="696794" y="59581"/>
                </a:lnTo>
                <a:lnTo>
                  <a:pt x="669895" y="27928"/>
                </a:lnTo>
                <a:lnTo>
                  <a:pt x="617098" y="12357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37"/>
          <p:cNvSpPr/>
          <p:nvPr/>
        </p:nvSpPr>
        <p:spPr>
          <a:xfrm>
            <a:off x="2904120" y="2960640"/>
            <a:ext cx="137880" cy="66960"/>
          </a:xfrm>
          <a:custGeom>
            <a:avLst/>
            <a:gdLst/>
            <a:ahLst/>
            <a:rect l="l" t="t" r="r" b="b"/>
            <a:pathLst>
              <a:path w="139700" h="68580">
                <a:moveTo>
                  <a:pt x="0" y="8712"/>
                </a:moveTo>
                <a:lnTo>
                  <a:pt x="17437" y="68008"/>
                </a:lnTo>
                <a:lnTo>
                  <a:pt x="139179" y="0"/>
                </a:lnTo>
                <a:lnTo>
                  <a:pt x="0" y="87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38"/>
          <p:cNvSpPr/>
          <p:nvPr/>
        </p:nvSpPr>
        <p:spPr>
          <a:xfrm>
            <a:off x="2914920" y="2971080"/>
            <a:ext cx="91440" cy="43920"/>
          </a:xfrm>
          <a:custGeom>
            <a:avLst/>
            <a:gdLst/>
            <a:ahLst/>
            <a:rect l="l" t="t" r="r" b="b"/>
            <a:pathLst>
              <a:path w="93344" h="45719">
                <a:moveTo>
                  <a:pt x="0" y="5816"/>
                </a:moveTo>
                <a:lnTo>
                  <a:pt x="92722" y="0"/>
                </a:lnTo>
                <a:lnTo>
                  <a:pt x="11620" y="45313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39"/>
          <p:cNvSpPr/>
          <p:nvPr/>
        </p:nvSpPr>
        <p:spPr>
          <a:xfrm>
            <a:off x="3502440" y="2974680"/>
            <a:ext cx="137880" cy="60480"/>
          </a:xfrm>
          <a:custGeom>
            <a:avLst/>
            <a:gdLst/>
            <a:ahLst/>
            <a:rect l="l" t="t" r="r" b="b"/>
            <a:pathLst>
              <a:path w="139700" h="62230">
                <a:moveTo>
                  <a:pt x="0" y="0"/>
                </a:moveTo>
                <a:lnTo>
                  <a:pt x="125018" y="61785"/>
                </a:lnTo>
                <a:lnTo>
                  <a:pt x="139446" y="16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40"/>
          <p:cNvSpPr/>
          <p:nvPr/>
        </p:nvSpPr>
        <p:spPr>
          <a:xfrm>
            <a:off x="3538800" y="2983320"/>
            <a:ext cx="91440" cy="39600"/>
          </a:xfrm>
          <a:custGeom>
            <a:avLst/>
            <a:gdLst/>
            <a:ahLst/>
            <a:rect l="l" t="t" r="r" b="b"/>
            <a:pathLst>
              <a:path w="93345" h="41275">
                <a:moveTo>
                  <a:pt x="83273" y="41160"/>
                </a:moveTo>
                <a:lnTo>
                  <a:pt x="0" y="0"/>
                </a:lnTo>
                <a:lnTo>
                  <a:pt x="92887" y="1117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41"/>
          <p:cNvSpPr/>
          <p:nvPr/>
        </p:nvSpPr>
        <p:spPr>
          <a:xfrm>
            <a:off x="6134760" y="2910240"/>
            <a:ext cx="969120" cy="268200"/>
          </a:xfrm>
          <a:custGeom>
            <a:avLst/>
            <a:gdLst/>
            <a:ahLst/>
            <a:rect l="l" t="t" r="r" b="b"/>
            <a:pathLst>
              <a:path w="970915" h="269875">
                <a:moveTo>
                  <a:pt x="0" y="107848"/>
                </a:moveTo>
                <a:lnTo>
                  <a:pt x="431419" y="269633"/>
                </a:lnTo>
                <a:lnTo>
                  <a:pt x="970699" y="107848"/>
                </a:lnTo>
                <a:lnTo>
                  <a:pt x="539280" y="0"/>
                </a:lnTo>
                <a:lnTo>
                  <a:pt x="0" y="107848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42"/>
          <p:cNvSpPr/>
          <p:nvPr/>
        </p:nvSpPr>
        <p:spPr>
          <a:xfrm>
            <a:off x="6134760" y="3018240"/>
            <a:ext cx="429840" cy="645840"/>
          </a:xfrm>
          <a:custGeom>
            <a:avLst/>
            <a:gdLst/>
            <a:ahLst/>
            <a:rect l="l" t="t" r="r" b="b"/>
            <a:pathLst>
              <a:path w="431800" h="647700">
                <a:moveTo>
                  <a:pt x="0" y="0"/>
                </a:moveTo>
                <a:lnTo>
                  <a:pt x="0" y="431431"/>
                </a:lnTo>
                <a:lnTo>
                  <a:pt x="431419" y="647141"/>
                </a:lnTo>
                <a:lnTo>
                  <a:pt x="431419" y="161785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43"/>
          <p:cNvSpPr/>
          <p:nvPr/>
        </p:nvSpPr>
        <p:spPr>
          <a:xfrm>
            <a:off x="6566400" y="3018240"/>
            <a:ext cx="537840" cy="645840"/>
          </a:xfrm>
          <a:custGeom>
            <a:avLst/>
            <a:gdLst/>
            <a:ahLst/>
            <a:rect l="l" t="t" r="r" b="b"/>
            <a:pathLst>
              <a:path w="539750" h="647700">
                <a:moveTo>
                  <a:pt x="0" y="161785"/>
                </a:moveTo>
                <a:lnTo>
                  <a:pt x="0" y="647141"/>
                </a:lnTo>
                <a:lnTo>
                  <a:pt x="539280" y="431431"/>
                </a:lnTo>
                <a:lnTo>
                  <a:pt x="539280" y="0"/>
                </a:lnTo>
                <a:lnTo>
                  <a:pt x="0" y="161785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44"/>
          <p:cNvSpPr/>
          <p:nvPr/>
        </p:nvSpPr>
        <p:spPr>
          <a:xfrm>
            <a:off x="6566400" y="3179880"/>
            <a:ext cx="360" cy="483840"/>
          </a:xfrm>
          <a:custGeom>
            <a:avLst/>
            <a:gdLst/>
            <a:ahLst/>
            <a:rect l="l" t="t" r="r" b="b"/>
            <a:pathLst>
              <a:path w="0" h="485775">
                <a:moveTo>
                  <a:pt x="0" y="0"/>
                </a:moveTo>
                <a:lnTo>
                  <a:pt x="0" y="485355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45"/>
          <p:cNvSpPr/>
          <p:nvPr/>
        </p:nvSpPr>
        <p:spPr>
          <a:xfrm>
            <a:off x="6566400" y="3449520"/>
            <a:ext cx="537840" cy="214200"/>
          </a:xfrm>
          <a:custGeom>
            <a:avLst/>
            <a:gdLst/>
            <a:ahLst/>
            <a:rect l="l" t="t" r="r" b="b"/>
            <a:pathLst>
              <a:path w="539750" h="215900">
                <a:moveTo>
                  <a:pt x="0" y="215709"/>
                </a:moveTo>
                <a:lnTo>
                  <a:pt x="53928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46"/>
          <p:cNvSpPr/>
          <p:nvPr/>
        </p:nvSpPr>
        <p:spPr>
          <a:xfrm>
            <a:off x="7105680" y="3018240"/>
            <a:ext cx="360" cy="429840"/>
          </a:xfrm>
          <a:custGeom>
            <a:avLst/>
            <a:gdLst/>
            <a:ahLst/>
            <a:rect l="l" t="t" r="r" b="b"/>
            <a:pathLst>
              <a:path w="0" h="431800">
                <a:moveTo>
                  <a:pt x="0" y="431431"/>
                </a:moveTo>
                <a:lnTo>
                  <a:pt x="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47"/>
          <p:cNvSpPr/>
          <p:nvPr/>
        </p:nvSpPr>
        <p:spPr>
          <a:xfrm>
            <a:off x="6566400" y="3018240"/>
            <a:ext cx="537840" cy="160200"/>
          </a:xfrm>
          <a:custGeom>
            <a:avLst/>
            <a:gdLst/>
            <a:ahLst/>
            <a:rect l="l" t="t" r="r" b="b"/>
            <a:pathLst>
              <a:path w="539750" h="161925">
                <a:moveTo>
                  <a:pt x="0" y="161785"/>
                </a:moveTo>
                <a:lnTo>
                  <a:pt x="53928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48"/>
          <p:cNvSpPr/>
          <p:nvPr/>
        </p:nvSpPr>
        <p:spPr>
          <a:xfrm>
            <a:off x="6134760" y="3018240"/>
            <a:ext cx="429840" cy="160200"/>
          </a:xfrm>
          <a:custGeom>
            <a:avLst/>
            <a:gdLst/>
            <a:ahLst/>
            <a:rect l="l" t="t" r="r" b="b"/>
            <a:pathLst>
              <a:path w="431800" h="161925">
                <a:moveTo>
                  <a:pt x="431419" y="161785"/>
                </a:moveTo>
                <a:lnTo>
                  <a:pt x="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49"/>
          <p:cNvSpPr/>
          <p:nvPr/>
        </p:nvSpPr>
        <p:spPr>
          <a:xfrm>
            <a:off x="6134760" y="3018240"/>
            <a:ext cx="360" cy="429840"/>
          </a:xfrm>
          <a:custGeom>
            <a:avLst/>
            <a:gdLst/>
            <a:ahLst/>
            <a:rect l="l" t="t" r="r" b="b"/>
            <a:pathLst>
              <a:path w="0" h="431800">
                <a:moveTo>
                  <a:pt x="0" y="0"/>
                </a:moveTo>
                <a:lnTo>
                  <a:pt x="0" y="431431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50"/>
          <p:cNvSpPr/>
          <p:nvPr/>
        </p:nvSpPr>
        <p:spPr>
          <a:xfrm>
            <a:off x="6134760" y="3449520"/>
            <a:ext cx="429840" cy="214200"/>
          </a:xfrm>
          <a:custGeom>
            <a:avLst/>
            <a:gdLst/>
            <a:ahLst/>
            <a:rect l="l" t="t" r="r" b="b"/>
            <a:pathLst>
              <a:path w="431800" h="215900">
                <a:moveTo>
                  <a:pt x="0" y="0"/>
                </a:moveTo>
                <a:lnTo>
                  <a:pt x="431419" y="215709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51"/>
          <p:cNvSpPr/>
          <p:nvPr/>
        </p:nvSpPr>
        <p:spPr>
          <a:xfrm>
            <a:off x="6674040" y="2910240"/>
            <a:ext cx="429840" cy="106200"/>
          </a:xfrm>
          <a:custGeom>
            <a:avLst/>
            <a:gdLst/>
            <a:ahLst/>
            <a:rect l="l" t="t" r="r" b="b"/>
            <a:pathLst>
              <a:path w="431800" h="107950">
                <a:moveTo>
                  <a:pt x="0" y="0"/>
                </a:moveTo>
                <a:lnTo>
                  <a:pt x="431419" y="107848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52"/>
          <p:cNvSpPr/>
          <p:nvPr/>
        </p:nvSpPr>
        <p:spPr>
          <a:xfrm>
            <a:off x="6134760" y="2910240"/>
            <a:ext cx="537840" cy="106200"/>
          </a:xfrm>
          <a:custGeom>
            <a:avLst/>
            <a:gdLst/>
            <a:ahLst/>
            <a:rect l="l" t="t" r="r" b="b"/>
            <a:pathLst>
              <a:path w="539750" h="107950">
                <a:moveTo>
                  <a:pt x="539280" y="0"/>
                </a:moveTo>
                <a:lnTo>
                  <a:pt x="0" y="107848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53"/>
          <p:cNvSpPr/>
          <p:nvPr/>
        </p:nvSpPr>
        <p:spPr>
          <a:xfrm>
            <a:off x="6377760" y="2794320"/>
            <a:ext cx="483840" cy="120240"/>
          </a:xfrm>
          <a:custGeom>
            <a:avLst/>
            <a:gdLst/>
            <a:ahLst/>
            <a:rect l="l" t="t" r="r" b="b"/>
            <a:pathLst>
              <a:path w="485775" h="121919">
                <a:moveTo>
                  <a:pt x="0" y="48539"/>
                </a:moveTo>
                <a:lnTo>
                  <a:pt x="215709" y="121335"/>
                </a:lnTo>
                <a:lnTo>
                  <a:pt x="485355" y="48539"/>
                </a:lnTo>
                <a:lnTo>
                  <a:pt x="269646" y="0"/>
                </a:lnTo>
                <a:lnTo>
                  <a:pt x="0" y="48539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54"/>
          <p:cNvSpPr/>
          <p:nvPr/>
        </p:nvSpPr>
        <p:spPr>
          <a:xfrm>
            <a:off x="6377760" y="2842920"/>
            <a:ext cx="214200" cy="289800"/>
          </a:xfrm>
          <a:custGeom>
            <a:avLst/>
            <a:gdLst/>
            <a:ahLst/>
            <a:rect l="l" t="t" r="r" b="b"/>
            <a:pathLst>
              <a:path w="215900" h="291464">
                <a:moveTo>
                  <a:pt x="0" y="0"/>
                </a:moveTo>
                <a:lnTo>
                  <a:pt x="0" y="194144"/>
                </a:lnTo>
                <a:lnTo>
                  <a:pt x="215709" y="291211"/>
                </a:lnTo>
                <a:lnTo>
                  <a:pt x="215709" y="7279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55"/>
          <p:cNvSpPr/>
          <p:nvPr/>
        </p:nvSpPr>
        <p:spPr>
          <a:xfrm>
            <a:off x="6593400" y="2842920"/>
            <a:ext cx="268200" cy="289800"/>
          </a:xfrm>
          <a:custGeom>
            <a:avLst/>
            <a:gdLst/>
            <a:ahLst/>
            <a:rect l="l" t="t" r="r" b="b"/>
            <a:pathLst>
              <a:path w="269875" h="291464">
                <a:moveTo>
                  <a:pt x="0" y="72796"/>
                </a:moveTo>
                <a:lnTo>
                  <a:pt x="0" y="291211"/>
                </a:lnTo>
                <a:lnTo>
                  <a:pt x="269646" y="194144"/>
                </a:lnTo>
                <a:lnTo>
                  <a:pt x="269646" y="0"/>
                </a:lnTo>
                <a:lnTo>
                  <a:pt x="0" y="72796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56"/>
          <p:cNvSpPr/>
          <p:nvPr/>
        </p:nvSpPr>
        <p:spPr>
          <a:xfrm>
            <a:off x="6593400" y="2915640"/>
            <a:ext cx="360" cy="216720"/>
          </a:xfrm>
          <a:custGeom>
            <a:avLst/>
            <a:gdLst/>
            <a:ahLst/>
            <a:rect l="l" t="t" r="r" b="b"/>
            <a:pathLst>
              <a:path w="0" h="218439">
                <a:moveTo>
                  <a:pt x="0" y="0"/>
                </a:moveTo>
                <a:lnTo>
                  <a:pt x="0" y="218414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57"/>
          <p:cNvSpPr/>
          <p:nvPr/>
        </p:nvSpPr>
        <p:spPr>
          <a:xfrm>
            <a:off x="6593400" y="3036960"/>
            <a:ext cx="268200" cy="95400"/>
          </a:xfrm>
          <a:custGeom>
            <a:avLst/>
            <a:gdLst/>
            <a:ahLst/>
            <a:rect l="l" t="t" r="r" b="b"/>
            <a:pathLst>
              <a:path w="269875" h="97155">
                <a:moveTo>
                  <a:pt x="0" y="97066"/>
                </a:moveTo>
                <a:lnTo>
                  <a:pt x="269646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58"/>
          <p:cNvSpPr/>
          <p:nvPr/>
        </p:nvSpPr>
        <p:spPr>
          <a:xfrm>
            <a:off x="6863040" y="2842920"/>
            <a:ext cx="360" cy="192600"/>
          </a:xfrm>
          <a:custGeom>
            <a:avLst/>
            <a:gdLst/>
            <a:ahLst/>
            <a:rect l="l" t="t" r="r" b="b"/>
            <a:pathLst>
              <a:path w="0" h="194310">
                <a:moveTo>
                  <a:pt x="0" y="194144"/>
                </a:moveTo>
                <a:lnTo>
                  <a:pt x="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59"/>
          <p:cNvSpPr/>
          <p:nvPr/>
        </p:nvSpPr>
        <p:spPr>
          <a:xfrm>
            <a:off x="6593400" y="2842920"/>
            <a:ext cx="268200" cy="71280"/>
          </a:xfrm>
          <a:custGeom>
            <a:avLst/>
            <a:gdLst/>
            <a:ahLst/>
            <a:rect l="l" t="t" r="r" b="b"/>
            <a:pathLst>
              <a:path w="269875" h="73025">
                <a:moveTo>
                  <a:pt x="0" y="72796"/>
                </a:moveTo>
                <a:lnTo>
                  <a:pt x="269646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60"/>
          <p:cNvSpPr/>
          <p:nvPr/>
        </p:nvSpPr>
        <p:spPr>
          <a:xfrm>
            <a:off x="6377760" y="2842920"/>
            <a:ext cx="214200" cy="71280"/>
          </a:xfrm>
          <a:custGeom>
            <a:avLst/>
            <a:gdLst/>
            <a:ahLst/>
            <a:rect l="l" t="t" r="r" b="b"/>
            <a:pathLst>
              <a:path w="215900" h="73025">
                <a:moveTo>
                  <a:pt x="215709" y="72796"/>
                </a:moveTo>
                <a:lnTo>
                  <a:pt x="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61"/>
          <p:cNvSpPr/>
          <p:nvPr/>
        </p:nvSpPr>
        <p:spPr>
          <a:xfrm>
            <a:off x="6377760" y="2842920"/>
            <a:ext cx="360" cy="192600"/>
          </a:xfrm>
          <a:custGeom>
            <a:avLst/>
            <a:gdLst/>
            <a:ahLst/>
            <a:rect l="l" t="t" r="r" b="b"/>
            <a:pathLst>
              <a:path w="0" h="194310">
                <a:moveTo>
                  <a:pt x="0" y="0"/>
                </a:moveTo>
                <a:lnTo>
                  <a:pt x="0" y="194144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62"/>
          <p:cNvSpPr/>
          <p:nvPr/>
        </p:nvSpPr>
        <p:spPr>
          <a:xfrm>
            <a:off x="6377760" y="3036960"/>
            <a:ext cx="214200" cy="95400"/>
          </a:xfrm>
          <a:custGeom>
            <a:avLst/>
            <a:gdLst/>
            <a:ahLst/>
            <a:rect l="l" t="t" r="r" b="b"/>
            <a:pathLst>
              <a:path w="215900" h="97155">
                <a:moveTo>
                  <a:pt x="0" y="0"/>
                </a:moveTo>
                <a:lnTo>
                  <a:pt x="215709" y="97066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63"/>
          <p:cNvSpPr/>
          <p:nvPr/>
        </p:nvSpPr>
        <p:spPr>
          <a:xfrm>
            <a:off x="6647400" y="2794320"/>
            <a:ext cx="214200" cy="47160"/>
          </a:xfrm>
          <a:custGeom>
            <a:avLst/>
            <a:gdLst/>
            <a:ahLst/>
            <a:rect l="l" t="t" r="r" b="b"/>
            <a:pathLst>
              <a:path w="215900" h="48894">
                <a:moveTo>
                  <a:pt x="0" y="0"/>
                </a:moveTo>
                <a:lnTo>
                  <a:pt x="215709" y="48539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64"/>
          <p:cNvSpPr/>
          <p:nvPr/>
        </p:nvSpPr>
        <p:spPr>
          <a:xfrm>
            <a:off x="6377760" y="2794320"/>
            <a:ext cx="268200" cy="47160"/>
          </a:xfrm>
          <a:custGeom>
            <a:avLst/>
            <a:gdLst/>
            <a:ahLst/>
            <a:rect l="l" t="t" r="r" b="b"/>
            <a:pathLst>
              <a:path w="269875" h="48894">
                <a:moveTo>
                  <a:pt x="269646" y="0"/>
                </a:moveTo>
                <a:lnTo>
                  <a:pt x="0" y="48539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65"/>
          <p:cNvSpPr/>
          <p:nvPr/>
        </p:nvSpPr>
        <p:spPr>
          <a:xfrm>
            <a:off x="288720" y="3948120"/>
            <a:ext cx="8583480" cy="31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744120" indent="-729720">
              <a:lnSpc>
                <a:spcPct val="101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states??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en-US" sz="2050" spc="-1" strike="noStrike">
              <a:latin typeface="Arial"/>
            </a:endParaRPr>
          </a:p>
          <a:p>
            <a:pPr marL="743040" indent="-230040">
              <a:lnSpc>
                <a:spcPct val="101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real-valued coordinates of robot joint angles</a:t>
            </a:r>
            <a:endParaRPr b="0" lang="en-US" sz="2050" spc="-1" strike="noStrike">
              <a:latin typeface="Arial"/>
            </a:endParaRPr>
          </a:p>
          <a:p>
            <a:pPr marL="743040" indent="-230040">
              <a:lnSpc>
                <a:spcPct val="101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parts of the object to be  assembled (location, orientation)</a:t>
            </a:r>
            <a:endParaRPr b="0" lang="en-US" sz="2050" spc="-1" strike="noStrike">
              <a:latin typeface="Arial"/>
            </a:endParaRPr>
          </a:p>
          <a:p>
            <a:pPr marL="744120" indent="-72972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 indent="-72972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actions??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 continuous motions of robot joints</a:t>
            </a:r>
            <a:endParaRPr b="0" lang="en-US" sz="2050" spc="-1" strike="noStrike">
              <a:latin typeface="Arial"/>
            </a:endParaRPr>
          </a:p>
          <a:p>
            <a:pPr marL="12600" indent="-72972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goal test??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 complete assembly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with no robot included!</a:t>
            </a:r>
            <a:endParaRPr b="0" lang="en-US" sz="2050" spc="-1" strike="noStrike">
              <a:latin typeface="Arial"/>
            </a:endParaRPr>
          </a:p>
          <a:p>
            <a:pPr marL="12600" indent="-72972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path cost??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 time to execute?  Number of joints motions (wear and tear)?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471" name="CustomShape 66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72" name="CustomShape 67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84A54173-826E-4487-908F-02019AE76E9E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3BAA6F98-B68C-4070-A3CC-0E4C92A1066B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534960" y="1010880"/>
            <a:ext cx="7720560" cy="12963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023920">
              <a:lnSpc>
                <a:spcPts val="2429"/>
              </a:lnSpc>
            </a:pPr>
            <a:r>
              <a:rPr b="0" lang="en-US" sz="2500" spc="293" strike="noStrike">
                <a:solidFill>
                  <a:srgbClr val="000000"/>
                </a:solidFill>
                <a:latin typeface="Arial"/>
                <a:ea typeface="DejaVu Sans"/>
              </a:rPr>
              <a:t>Tree </a:t>
            </a:r>
            <a:r>
              <a:rPr b="0" lang="en-US" sz="2500" spc="282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r>
              <a:rPr b="0" lang="en-US" sz="2500" spc="2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01" strike="noStrike">
                <a:solidFill>
                  <a:srgbClr val="000000"/>
                </a:solidFill>
                <a:latin typeface="Arial"/>
                <a:ea typeface="DejaVu Sans"/>
              </a:rPr>
              <a:t>algorithms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76" name="CustomShape 4"/>
          <p:cNvSpPr/>
          <p:nvPr/>
        </p:nvSpPr>
        <p:spPr>
          <a:xfrm>
            <a:off x="496440" y="1623600"/>
            <a:ext cx="8488440" cy="8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Basic idea:</a:t>
            </a:r>
            <a:endParaRPr b="0" lang="en-US" sz="2050" spc="-1" strike="noStrike">
              <a:latin typeface="Arial"/>
            </a:endParaRPr>
          </a:p>
          <a:p>
            <a:pPr marL="573120" indent="-19188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offline, simulated exploration of state space</a:t>
            </a:r>
            <a:endParaRPr b="0" lang="en-US" sz="1800" spc="-1" strike="noStrike">
              <a:latin typeface="Arial"/>
            </a:endParaRPr>
          </a:p>
          <a:p>
            <a:pPr marL="573120" indent="-191880">
              <a:lnSpc>
                <a:spcPct val="101000"/>
              </a:lnSpc>
              <a:spcBef>
                <a:spcPts val="1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 generating successors of already-explored states  (a.k.a. </a:t>
            </a:r>
            <a:r>
              <a:rPr b="0" lang="en-US" sz="1800" spc="-1" strike="noStrike">
                <a:solidFill>
                  <a:srgbClr val="00007e"/>
                </a:solidFill>
                <a:latin typeface="Arial"/>
                <a:ea typeface="DejaVu Sans"/>
              </a:rPr>
              <a:t>expanding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states)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7" name="CustomShape 5"/>
          <p:cNvSpPr/>
          <p:nvPr/>
        </p:nvSpPr>
        <p:spPr>
          <a:xfrm>
            <a:off x="623520" y="3586320"/>
            <a:ext cx="8153640" cy="308772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9840" bIns="0"/>
          <a:p>
            <a:pPr marL="422280" indent="-271080">
              <a:lnSpc>
                <a:spcPct val="107000"/>
              </a:lnSpc>
              <a:spcBef>
                <a:spcPts val="550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7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Tree-Search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problem, strategy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a solution, or failure  </a:t>
            </a:r>
            <a:endParaRPr b="0" lang="en-US" sz="1700" spc="-1" strike="noStrike">
              <a:latin typeface="Arial"/>
            </a:endParaRPr>
          </a:p>
          <a:p>
            <a:pPr marL="422280" indent="-271080">
              <a:lnSpc>
                <a:spcPct val="107000"/>
              </a:lnSpc>
              <a:spcBef>
                <a:spcPts val="550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 the search tree using the initial state of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endParaRPr b="0" lang="en-US" sz="1700" spc="-1" strike="noStrike">
              <a:latin typeface="Arial"/>
            </a:endParaRPr>
          </a:p>
          <a:p>
            <a:pPr marL="422280" indent="-27108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loop do</a:t>
            </a:r>
            <a:endParaRPr b="0" lang="en-US" sz="1700" spc="-1" strike="noStrike">
              <a:latin typeface="Arial"/>
            </a:endParaRPr>
          </a:p>
          <a:p>
            <a:pPr marL="833760" indent="-271080">
              <a:lnSpc>
                <a:spcPct val="107000"/>
              </a:lnSpc>
              <a:spcBef>
                <a:spcPts val="11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there are no candidates for expansion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</a:t>
            </a:r>
            <a:endParaRPr b="0" lang="en-US" sz="1700" spc="-1" strike="noStrike">
              <a:latin typeface="Arial"/>
            </a:endParaRPr>
          </a:p>
          <a:p>
            <a:pPr marL="833760" indent="-271080">
              <a:lnSpc>
                <a:spcPct val="107000"/>
              </a:lnSpc>
              <a:spcBef>
                <a:spcPts val="11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 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failure  </a:t>
            </a:r>
            <a:endParaRPr b="0" lang="en-US" sz="1700" spc="-1" strike="noStrike">
              <a:latin typeface="Arial"/>
            </a:endParaRPr>
          </a:p>
          <a:p>
            <a:pPr marL="833760" indent="-271080">
              <a:lnSpc>
                <a:spcPct val="107000"/>
              </a:lnSpc>
              <a:spcBef>
                <a:spcPts val="11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choose a leaf node for expansion according to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strategy</a:t>
            </a:r>
            <a:endParaRPr b="0" lang="en-US" sz="1700" spc="-1" strike="noStrike">
              <a:latin typeface="Arial"/>
            </a:endParaRPr>
          </a:p>
          <a:p>
            <a:pPr marL="833760" indent="-27108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the node contains a goal state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</a:t>
            </a:r>
            <a:endParaRPr b="0" lang="en-US" sz="1700" spc="-1" strike="noStrike">
              <a:latin typeface="Arial"/>
            </a:endParaRPr>
          </a:p>
          <a:p>
            <a:pPr marL="833760" indent="-27108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 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the corresponding solution</a:t>
            </a:r>
            <a:endParaRPr b="0" lang="en-US" sz="1700" spc="-1" strike="noStrike">
              <a:latin typeface="Arial"/>
            </a:endParaRPr>
          </a:p>
          <a:p>
            <a:pPr marL="833760" indent="-27108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else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expand the node and add the resulting nodes to the search tree</a:t>
            </a:r>
            <a:endParaRPr b="0" lang="en-US" sz="1700" spc="-1" strike="noStrike">
              <a:latin typeface="Arial"/>
            </a:endParaRPr>
          </a:p>
          <a:p>
            <a:pPr marL="422280" indent="-271080">
              <a:lnSpc>
                <a:spcPct val="100000"/>
              </a:lnSpc>
              <a:spcBef>
                <a:spcPts val="139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end</a:t>
            </a:r>
            <a:endParaRPr b="0" lang="en-US" sz="17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534960" y="1010880"/>
            <a:ext cx="7720560" cy="12963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11120">
              <a:lnSpc>
                <a:spcPts val="2429"/>
              </a:lnSpc>
            </a:pPr>
            <a:r>
              <a:rPr b="0" lang="en-US" sz="2500" spc="293" strike="noStrike">
                <a:solidFill>
                  <a:srgbClr val="000000"/>
                </a:solidFill>
                <a:latin typeface="Arial"/>
                <a:ea typeface="DejaVu Sans"/>
              </a:rPr>
              <a:t>Tree </a:t>
            </a:r>
            <a:r>
              <a:rPr b="0" lang="en-US" sz="2500" spc="282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r>
              <a:rPr b="0" lang="en-US" sz="2500" spc="23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16" strike="noStrike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3423960" y="3260520"/>
            <a:ext cx="768600" cy="22176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8"/>
                </a:lnTo>
                <a:lnTo>
                  <a:pt x="53685" y="168723"/>
                </a:lnTo>
                <a:lnTo>
                  <a:pt x="92443" y="184418"/>
                </a:lnTo>
                <a:lnTo>
                  <a:pt x="129665" y="195412"/>
                </a:lnTo>
                <a:lnTo>
                  <a:pt x="171789" y="204837"/>
                </a:lnTo>
                <a:lnTo>
                  <a:pt x="212215" y="211665"/>
                </a:lnTo>
                <a:lnTo>
                  <a:pt x="255568" y="217051"/>
                </a:lnTo>
                <a:lnTo>
                  <a:pt x="294764" y="220436"/>
                </a:lnTo>
                <a:lnTo>
                  <a:pt x="335584" y="222610"/>
                </a:lnTo>
                <a:lnTo>
                  <a:pt x="377786" y="223501"/>
                </a:lnTo>
                <a:lnTo>
                  <a:pt x="384937" y="223520"/>
                </a:lnTo>
                <a:lnTo>
                  <a:pt x="392087" y="223501"/>
                </a:lnTo>
                <a:lnTo>
                  <a:pt x="434289" y="222610"/>
                </a:lnTo>
                <a:lnTo>
                  <a:pt x="475109" y="220436"/>
                </a:lnTo>
                <a:lnTo>
                  <a:pt x="514305" y="217051"/>
                </a:lnTo>
                <a:lnTo>
                  <a:pt x="557658" y="211665"/>
                </a:lnTo>
                <a:lnTo>
                  <a:pt x="598084" y="204837"/>
                </a:lnTo>
                <a:lnTo>
                  <a:pt x="640208" y="195412"/>
                </a:lnTo>
                <a:lnTo>
                  <a:pt x="677430" y="184418"/>
                </a:lnTo>
                <a:lnTo>
                  <a:pt x="716188" y="168723"/>
                </a:lnTo>
                <a:lnTo>
                  <a:pt x="749818" y="147458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3"/>
          <p:cNvSpPr/>
          <p:nvPr/>
        </p:nvSpPr>
        <p:spPr>
          <a:xfrm>
            <a:off x="3459960" y="3287880"/>
            <a:ext cx="66672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950" spc="-86" strike="noStrike">
                <a:solidFill>
                  <a:srgbClr val="00ff00"/>
                </a:solidFill>
                <a:latin typeface="Arial"/>
                <a:ea typeface="DejaVu Sans"/>
              </a:rPr>
              <a:t>Rimnicu</a:t>
            </a:r>
            <a:r>
              <a:rPr b="0" lang="en-US" sz="950" spc="-100" strike="noStrike">
                <a:solidFill>
                  <a:srgbClr val="00ff00"/>
                </a:solidFill>
                <a:latin typeface="Arial"/>
                <a:ea typeface="DejaVu Sans"/>
              </a:rPr>
              <a:t> </a:t>
            </a:r>
            <a:r>
              <a:rPr b="0" lang="en-US" sz="950" spc="-72" strike="noStrike">
                <a:solidFill>
                  <a:srgbClr val="00ff00"/>
                </a:solidFill>
                <a:latin typeface="Arial"/>
                <a:ea typeface="DejaVu Sans"/>
              </a:rPr>
              <a:t>Vilcea</a:t>
            </a:r>
            <a:endParaRPr b="0" lang="en-US" sz="950" spc="-1" strike="noStrike">
              <a:latin typeface="Arial"/>
            </a:endParaRPr>
          </a:p>
        </p:txBody>
      </p:sp>
      <p:sp>
        <p:nvSpPr>
          <p:cNvPr id="481" name="CustomShape 4"/>
          <p:cNvSpPr/>
          <p:nvPr/>
        </p:nvSpPr>
        <p:spPr>
          <a:xfrm>
            <a:off x="5429520" y="3252600"/>
            <a:ext cx="768600" cy="22176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7" y="40577"/>
                </a:lnTo>
                <a:lnTo>
                  <a:pt x="645146" y="29399"/>
                </a:lnTo>
                <a:lnTo>
                  <a:pt x="603602" y="19769"/>
                </a:lnTo>
                <a:lnTo>
                  <a:pt x="563624" y="12744"/>
                </a:lnTo>
                <a:lnTo>
                  <a:pt x="520665" y="7145"/>
                </a:lnTo>
                <a:lnTo>
                  <a:pt x="481762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7" y="909"/>
                </a:lnTo>
                <a:lnTo>
                  <a:pt x="294768" y="3083"/>
                </a:lnTo>
                <a:lnTo>
                  <a:pt x="255573" y="6468"/>
                </a:lnTo>
                <a:lnTo>
                  <a:pt x="212221" y="11854"/>
                </a:lnTo>
                <a:lnTo>
                  <a:pt x="171794" y="18682"/>
                </a:lnTo>
                <a:lnTo>
                  <a:pt x="129671" y="28107"/>
                </a:lnTo>
                <a:lnTo>
                  <a:pt x="92448" y="39101"/>
                </a:lnTo>
                <a:lnTo>
                  <a:pt x="53688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6" y="147456"/>
                </a:lnTo>
                <a:lnTo>
                  <a:pt x="53688" y="168720"/>
                </a:lnTo>
                <a:lnTo>
                  <a:pt x="92448" y="184413"/>
                </a:lnTo>
                <a:lnTo>
                  <a:pt x="129671" y="195405"/>
                </a:lnTo>
                <a:lnTo>
                  <a:pt x="171794" y="204828"/>
                </a:lnTo>
                <a:lnTo>
                  <a:pt x="212221" y="211655"/>
                </a:lnTo>
                <a:lnTo>
                  <a:pt x="255573" y="217040"/>
                </a:lnTo>
                <a:lnTo>
                  <a:pt x="294768" y="220424"/>
                </a:lnTo>
                <a:lnTo>
                  <a:pt x="335587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10" y="220424"/>
                </a:lnTo>
                <a:lnTo>
                  <a:pt x="514307" y="217040"/>
                </a:lnTo>
                <a:lnTo>
                  <a:pt x="557661" y="211655"/>
                </a:lnTo>
                <a:lnTo>
                  <a:pt x="598088" y="204828"/>
                </a:lnTo>
                <a:lnTo>
                  <a:pt x="640213" y="195405"/>
                </a:lnTo>
                <a:lnTo>
                  <a:pt x="677437" y="184413"/>
                </a:lnTo>
                <a:lnTo>
                  <a:pt x="716197" y="168720"/>
                </a:lnTo>
                <a:lnTo>
                  <a:pt x="749829" y="147456"/>
                </a:lnTo>
                <a:lnTo>
                  <a:pt x="769821" y="113836"/>
                </a:lnTo>
                <a:lnTo>
                  <a:pt x="769886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5"/>
          <p:cNvSpPr/>
          <p:nvPr/>
        </p:nvSpPr>
        <p:spPr>
          <a:xfrm>
            <a:off x="5632920" y="3271320"/>
            <a:ext cx="354600" cy="1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Lugoj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3" name="CustomShape 6"/>
          <p:cNvSpPr/>
          <p:nvPr/>
        </p:nvSpPr>
        <p:spPr>
          <a:xfrm>
            <a:off x="6953400" y="2526120"/>
            <a:ext cx="768600" cy="221760"/>
          </a:xfrm>
          <a:custGeom>
            <a:avLst/>
            <a:gdLst/>
            <a:ahLst/>
            <a:rect l="l" t="t" r="r" b="b"/>
            <a:pathLst>
              <a:path w="770254" h="223519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7"/>
          <p:cNvSpPr/>
          <p:nvPr/>
        </p:nvSpPr>
        <p:spPr>
          <a:xfrm>
            <a:off x="7122960" y="2544840"/>
            <a:ext cx="406440" cy="1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Zerind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5" name="CustomShape 8"/>
          <p:cNvSpPr/>
          <p:nvPr/>
        </p:nvSpPr>
        <p:spPr>
          <a:xfrm>
            <a:off x="2016360" y="2526120"/>
            <a:ext cx="768600" cy="221760"/>
          </a:xfrm>
          <a:custGeom>
            <a:avLst/>
            <a:gdLst/>
            <a:ahLst/>
            <a:rect l="l" t="t" r="r" b="b"/>
            <a:pathLst>
              <a:path w="770255" h="223519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8" y="40577"/>
                </a:lnTo>
                <a:lnTo>
                  <a:pt x="645148" y="29399"/>
                </a:lnTo>
                <a:lnTo>
                  <a:pt x="603605" y="19769"/>
                </a:lnTo>
                <a:lnTo>
                  <a:pt x="563628" y="12744"/>
                </a:lnTo>
                <a:lnTo>
                  <a:pt x="520671" y="7145"/>
                </a:lnTo>
                <a:lnTo>
                  <a:pt x="481769" y="3565"/>
                </a:lnTo>
                <a:lnTo>
                  <a:pt x="441204" y="1185"/>
                </a:lnTo>
                <a:lnTo>
                  <a:pt x="399218" y="75"/>
                </a:lnTo>
                <a:lnTo>
                  <a:pt x="384949" y="0"/>
                </a:lnTo>
                <a:lnTo>
                  <a:pt x="377798" y="18"/>
                </a:lnTo>
                <a:lnTo>
                  <a:pt x="335597" y="909"/>
                </a:lnTo>
                <a:lnTo>
                  <a:pt x="294776" y="3083"/>
                </a:lnTo>
                <a:lnTo>
                  <a:pt x="255579" y="6468"/>
                </a:lnTo>
                <a:lnTo>
                  <a:pt x="212225" y="11854"/>
                </a:lnTo>
                <a:lnTo>
                  <a:pt x="171798" y="18682"/>
                </a:lnTo>
                <a:lnTo>
                  <a:pt x="129673" y="28107"/>
                </a:lnTo>
                <a:lnTo>
                  <a:pt x="92449" y="39101"/>
                </a:lnTo>
                <a:lnTo>
                  <a:pt x="53689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6" y="147456"/>
                </a:lnTo>
                <a:lnTo>
                  <a:pt x="53689" y="168720"/>
                </a:lnTo>
                <a:lnTo>
                  <a:pt x="92449" y="184413"/>
                </a:lnTo>
                <a:lnTo>
                  <a:pt x="129673" y="195405"/>
                </a:lnTo>
                <a:lnTo>
                  <a:pt x="171798" y="204828"/>
                </a:lnTo>
                <a:lnTo>
                  <a:pt x="212225" y="211655"/>
                </a:lnTo>
                <a:lnTo>
                  <a:pt x="255579" y="217040"/>
                </a:lnTo>
                <a:lnTo>
                  <a:pt x="294776" y="220424"/>
                </a:lnTo>
                <a:lnTo>
                  <a:pt x="335597" y="222597"/>
                </a:lnTo>
                <a:lnTo>
                  <a:pt x="377798" y="223488"/>
                </a:lnTo>
                <a:lnTo>
                  <a:pt x="384949" y="223507"/>
                </a:lnTo>
                <a:lnTo>
                  <a:pt x="392100" y="223488"/>
                </a:lnTo>
                <a:lnTo>
                  <a:pt x="434299" y="222597"/>
                </a:lnTo>
                <a:lnTo>
                  <a:pt x="475118" y="220424"/>
                </a:lnTo>
                <a:lnTo>
                  <a:pt x="514313" y="217040"/>
                </a:lnTo>
                <a:lnTo>
                  <a:pt x="557665" y="211655"/>
                </a:lnTo>
                <a:lnTo>
                  <a:pt x="598091" y="204828"/>
                </a:lnTo>
                <a:lnTo>
                  <a:pt x="640215" y="195405"/>
                </a:lnTo>
                <a:lnTo>
                  <a:pt x="677438" y="184413"/>
                </a:lnTo>
                <a:lnTo>
                  <a:pt x="716197" y="168720"/>
                </a:lnTo>
                <a:lnTo>
                  <a:pt x="749830" y="147456"/>
                </a:lnTo>
                <a:lnTo>
                  <a:pt x="769821" y="113836"/>
                </a:lnTo>
                <a:lnTo>
                  <a:pt x="769886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9"/>
          <p:cNvSpPr/>
          <p:nvPr/>
        </p:nvSpPr>
        <p:spPr>
          <a:xfrm>
            <a:off x="2236680" y="2544840"/>
            <a:ext cx="324000" cy="1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Sibiu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7" name="CustomShape 10"/>
          <p:cNvSpPr/>
          <p:nvPr/>
        </p:nvSpPr>
        <p:spPr>
          <a:xfrm>
            <a:off x="595440" y="3252600"/>
            <a:ext cx="768600" cy="221760"/>
          </a:xfrm>
          <a:custGeom>
            <a:avLst/>
            <a:gdLst/>
            <a:ahLst/>
            <a:rect l="l" t="t" r="r" b="b"/>
            <a:pathLst>
              <a:path w="770255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11"/>
          <p:cNvSpPr/>
          <p:nvPr/>
        </p:nvSpPr>
        <p:spPr>
          <a:xfrm>
            <a:off x="821160" y="3271320"/>
            <a:ext cx="309240" cy="1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Arad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9" name="CustomShape 12"/>
          <p:cNvSpPr/>
          <p:nvPr/>
        </p:nvSpPr>
        <p:spPr>
          <a:xfrm>
            <a:off x="1546560" y="3252600"/>
            <a:ext cx="768600" cy="221760"/>
          </a:xfrm>
          <a:custGeom>
            <a:avLst/>
            <a:gdLst/>
            <a:ahLst/>
            <a:rect l="l" t="t" r="r" b="b"/>
            <a:pathLst>
              <a:path w="770255" h="223520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7" y="40577"/>
                </a:lnTo>
                <a:lnTo>
                  <a:pt x="645146" y="29399"/>
                </a:lnTo>
                <a:lnTo>
                  <a:pt x="603602" y="19769"/>
                </a:lnTo>
                <a:lnTo>
                  <a:pt x="563624" y="12744"/>
                </a:lnTo>
                <a:lnTo>
                  <a:pt x="520665" y="7145"/>
                </a:lnTo>
                <a:lnTo>
                  <a:pt x="481762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7" y="909"/>
                </a:lnTo>
                <a:lnTo>
                  <a:pt x="294768" y="3083"/>
                </a:lnTo>
                <a:lnTo>
                  <a:pt x="255573" y="6468"/>
                </a:lnTo>
                <a:lnTo>
                  <a:pt x="212221" y="11854"/>
                </a:lnTo>
                <a:lnTo>
                  <a:pt x="171794" y="18682"/>
                </a:lnTo>
                <a:lnTo>
                  <a:pt x="129671" y="28107"/>
                </a:lnTo>
                <a:lnTo>
                  <a:pt x="92448" y="39101"/>
                </a:lnTo>
                <a:lnTo>
                  <a:pt x="53688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6" y="147456"/>
                </a:lnTo>
                <a:lnTo>
                  <a:pt x="53688" y="168720"/>
                </a:lnTo>
                <a:lnTo>
                  <a:pt x="92448" y="184413"/>
                </a:lnTo>
                <a:lnTo>
                  <a:pt x="129671" y="195405"/>
                </a:lnTo>
                <a:lnTo>
                  <a:pt x="171794" y="204828"/>
                </a:lnTo>
                <a:lnTo>
                  <a:pt x="212221" y="211655"/>
                </a:lnTo>
                <a:lnTo>
                  <a:pt x="255573" y="217040"/>
                </a:lnTo>
                <a:lnTo>
                  <a:pt x="294768" y="220424"/>
                </a:lnTo>
                <a:lnTo>
                  <a:pt x="335587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10" y="220424"/>
                </a:lnTo>
                <a:lnTo>
                  <a:pt x="514307" y="217040"/>
                </a:lnTo>
                <a:lnTo>
                  <a:pt x="557661" y="211655"/>
                </a:lnTo>
                <a:lnTo>
                  <a:pt x="598088" y="204828"/>
                </a:lnTo>
                <a:lnTo>
                  <a:pt x="640213" y="195405"/>
                </a:lnTo>
                <a:lnTo>
                  <a:pt x="677437" y="184413"/>
                </a:lnTo>
                <a:lnTo>
                  <a:pt x="716197" y="168720"/>
                </a:lnTo>
                <a:lnTo>
                  <a:pt x="749829" y="147456"/>
                </a:lnTo>
                <a:lnTo>
                  <a:pt x="769821" y="113836"/>
                </a:lnTo>
                <a:lnTo>
                  <a:pt x="769886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13"/>
          <p:cNvSpPr/>
          <p:nvPr/>
        </p:nvSpPr>
        <p:spPr>
          <a:xfrm>
            <a:off x="1665720" y="3271320"/>
            <a:ext cx="519480" cy="1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Fagaras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1" name="CustomShape 14"/>
          <p:cNvSpPr/>
          <p:nvPr/>
        </p:nvSpPr>
        <p:spPr>
          <a:xfrm>
            <a:off x="2473920" y="3252600"/>
            <a:ext cx="768600" cy="221760"/>
          </a:xfrm>
          <a:custGeom>
            <a:avLst/>
            <a:gdLst/>
            <a:ahLst/>
            <a:rect l="l" t="t" r="r" b="b"/>
            <a:pathLst>
              <a:path w="770255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15"/>
          <p:cNvSpPr/>
          <p:nvPr/>
        </p:nvSpPr>
        <p:spPr>
          <a:xfrm>
            <a:off x="2615400" y="3271320"/>
            <a:ext cx="474480" cy="1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Oradea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3" name="CustomShape 16"/>
          <p:cNvSpPr/>
          <p:nvPr/>
        </p:nvSpPr>
        <p:spPr>
          <a:xfrm>
            <a:off x="4944960" y="2526120"/>
            <a:ext cx="768600" cy="221760"/>
          </a:xfrm>
          <a:custGeom>
            <a:avLst/>
            <a:gdLst/>
            <a:ahLst/>
            <a:rect l="l" t="t" r="r" b="b"/>
            <a:pathLst>
              <a:path w="770254" h="223519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17"/>
          <p:cNvSpPr/>
          <p:nvPr/>
        </p:nvSpPr>
        <p:spPr>
          <a:xfrm>
            <a:off x="5024520" y="2544840"/>
            <a:ext cx="616680" cy="1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Timisoara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5" name="CustomShape 18"/>
          <p:cNvSpPr/>
          <p:nvPr/>
        </p:nvSpPr>
        <p:spPr>
          <a:xfrm>
            <a:off x="6518520" y="3252600"/>
            <a:ext cx="768600" cy="22176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19"/>
          <p:cNvSpPr/>
          <p:nvPr/>
        </p:nvSpPr>
        <p:spPr>
          <a:xfrm>
            <a:off x="6744240" y="3271320"/>
            <a:ext cx="309240" cy="1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Arad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7" name="CustomShape 20"/>
          <p:cNvSpPr/>
          <p:nvPr/>
        </p:nvSpPr>
        <p:spPr>
          <a:xfrm>
            <a:off x="4494240" y="3252600"/>
            <a:ext cx="768600" cy="22176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21"/>
          <p:cNvSpPr/>
          <p:nvPr/>
        </p:nvSpPr>
        <p:spPr>
          <a:xfrm>
            <a:off x="4720320" y="3271320"/>
            <a:ext cx="309240" cy="1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Arad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9" name="CustomShape 22"/>
          <p:cNvSpPr/>
          <p:nvPr/>
        </p:nvSpPr>
        <p:spPr>
          <a:xfrm>
            <a:off x="7440840" y="3252600"/>
            <a:ext cx="768600" cy="22176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8" y="40577"/>
                </a:lnTo>
                <a:lnTo>
                  <a:pt x="645148" y="29399"/>
                </a:lnTo>
                <a:lnTo>
                  <a:pt x="603605" y="19769"/>
                </a:lnTo>
                <a:lnTo>
                  <a:pt x="563628" y="12744"/>
                </a:lnTo>
                <a:lnTo>
                  <a:pt x="520671" y="7145"/>
                </a:lnTo>
                <a:lnTo>
                  <a:pt x="481769" y="3565"/>
                </a:lnTo>
                <a:lnTo>
                  <a:pt x="441204" y="1185"/>
                </a:lnTo>
                <a:lnTo>
                  <a:pt x="399218" y="75"/>
                </a:lnTo>
                <a:lnTo>
                  <a:pt x="384949" y="0"/>
                </a:lnTo>
                <a:lnTo>
                  <a:pt x="377798" y="18"/>
                </a:lnTo>
                <a:lnTo>
                  <a:pt x="335597" y="909"/>
                </a:lnTo>
                <a:lnTo>
                  <a:pt x="294776" y="3083"/>
                </a:lnTo>
                <a:lnTo>
                  <a:pt x="255579" y="6468"/>
                </a:lnTo>
                <a:lnTo>
                  <a:pt x="212225" y="11854"/>
                </a:lnTo>
                <a:lnTo>
                  <a:pt x="171798" y="18682"/>
                </a:lnTo>
                <a:lnTo>
                  <a:pt x="129673" y="28107"/>
                </a:lnTo>
                <a:lnTo>
                  <a:pt x="92449" y="39101"/>
                </a:lnTo>
                <a:lnTo>
                  <a:pt x="53689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6" y="147456"/>
                </a:lnTo>
                <a:lnTo>
                  <a:pt x="53689" y="168720"/>
                </a:lnTo>
                <a:lnTo>
                  <a:pt x="92449" y="184413"/>
                </a:lnTo>
                <a:lnTo>
                  <a:pt x="129673" y="195405"/>
                </a:lnTo>
                <a:lnTo>
                  <a:pt x="171798" y="204828"/>
                </a:lnTo>
                <a:lnTo>
                  <a:pt x="212225" y="211655"/>
                </a:lnTo>
                <a:lnTo>
                  <a:pt x="255579" y="217040"/>
                </a:lnTo>
                <a:lnTo>
                  <a:pt x="294776" y="220424"/>
                </a:lnTo>
                <a:lnTo>
                  <a:pt x="335597" y="222597"/>
                </a:lnTo>
                <a:lnTo>
                  <a:pt x="377798" y="223488"/>
                </a:lnTo>
                <a:lnTo>
                  <a:pt x="384949" y="223507"/>
                </a:lnTo>
                <a:lnTo>
                  <a:pt x="392100" y="223488"/>
                </a:lnTo>
                <a:lnTo>
                  <a:pt x="434299" y="222597"/>
                </a:lnTo>
                <a:lnTo>
                  <a:pt x="475118" y="220424"/>
                </a:lnTo>
                <a:lnTo>
                  <a:pt x="514313" y="217040"/>
                </a:lnTo>
                <a:lnTo>
                  <a:pt x="557665" y="211655"/>
                </a:lnTo>
                <a:lnTo>
                  <a:pt x="598091" y="204828"/>
                </a:lnTo>
                <a:lnTo>
                  <a:pt x="640215" y="195405"/>
                </a:lnTo>
                <a:lnTo>
                  <a:pt x="677438" y="184413"/>
                </a:lnTo>
                <a:lnTo>
                  <a:pt x="716197" y="168720"/>
                </a:lnTo>
                <a:lnTo>
                  <a:pt x="749830" y="147456"/>
                </a:lnTo>
                <a:lnTo>
                  <a:pt x="769821" y="113836"/>
                </a:lnTo>
                <a:lnTo>
                  <a:pt x="769886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23"/>
          <p:cNvSpPr/>
          <p:nvPr/>
        </p:nvSpPr>
        <p:spPr>
          <a:xfrm>
            <a:off x="7582680" y="3271320"/>
            <a:ext cx="474480" cy="1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Oradea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01" name="CustomShape 24"/>
          <p:cNvSpPr/>
          <p:nvPr/>
        </p:nvSpPr>
        <p:spPr>
          <a:xfrm>
            <a:off x="2404800" y="2027520"/>
            <a:ext cx="2289240" cy="495360"/>
          </a:xfrm>
          <a:custGeom>
            <a:avLst/>
            <a:gdLst/>
            <a:ahLst/>
            <a:rect l="l" t="t" r="r" b="b"/>
            <a:pathLst>
              <a:path w="2291079" h="497205">
                <a:moveTo>
                  <a:pt x="0" y="496697"/>
                </a:moveTo>
                <a:lnTo>
                  <a:pt x="2291016" y="0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25"/>
          <p:cNvSpPr/>
          <p:nvPr/>
        </p:nvSpPr>
        <p:spPr>
          <a:xfrm>
            <a:off x="4695840" y="2027520"/>
            <a:ext cx="644040" cy="495360"/>
          </a:xfrm>
          <a:custGeom>
            <a:avLst/>
            <a:gdLst/>
            <a:ahLst/>
            <a:rect l="l" t="t" r="r" b="b"/>
            <a:pathLst>
              <a:path w="645795" h="497205">
                <a:moveTo>
                  <a:pt x="0" y="0"/>
                </a:moveTo>
                <a:lnTo>
                  <a:pt x="645706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26"/>
          <p:cNvSpPr/>
          <p:nvPr/>
        </p:nvSpPr>
        <p:spPr>
          <a:xfrm>
            <a:off x="4695840" y="2027520"/>
            <a:ext cx="2630880" cy="495360"/>
          </a:xfrm>
          <a:custGeom>
            <a:avLst/>
            <a:gdLst/>
            <a:ahLst/>
            <a:rect l="l" t="t" r="r" b="b"/>
            <a:pathLst>
              <a:path w="2632709" h="497205">
                <a:moveTo>
                  <a:pt x="0" y="0"/>
                </a:moveTo>
                <a:lnTo>
                  <a:pt x="2632481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27"/>
          <p:cNvSpPr/>
          <p:nvPr/>
        </p:nvSpPr>
        <p:spPr>
          <a:xfrm>
            <a:off x="989280" y="2754000"/>
            <a:ext cx="1414080" cy="495360"/>
          </a:xfrm>
          <a:custGeom>
            <a:avLst/>
            <a:gdLst/>
            <a:ahLst/>
            <a:rect l="l" t="t" r="r" b="b"/>
            <a:pathLst>
              <a:path w="1416050" h="497204">
                <a:moveTo>
                  <a:pt x="1415580" y="0"/>
                </a:moveTo>
                <a:lnTo>
                  <a:pt x="0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28"/>
          <p:cNvSpPr/>
          <p:nvPr/>
        </p:nvSpPr>
        <p:spPr>
          <a:xfrm>
            <a:off x="1945440" y="2754000"/>
            <a:ext cx="457920" cy="495360"/>
          </a:xfrm>
          <a:custGeom>
            <a:avLst/>
            <a:gdLst/>
            <a:ahLst/>
            <a:rect l="l" t="t" r="r" b="b"/>
            <a:pathLst>
              <a:path w="459739" h="497204">
                <a:moveTo>
                  <a:pt x="459435" y="0"/>
                </a:moveTo>
                <a:lnTo>
                  <a:pt x="0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29"/>
          <p:cNvSpPr/>
          <p:nvPr/>
        </p:nvSpPr>
        <p:spPr>
          <a:xfrm>
            <a:off x="2404800" y="2754000"/>
            <a:ext cx="451440" cy="495360"/>
          </a:xfrm>
          <a:custGeom>
            <a:avLst/>
            <a:gdLst/>
            <a:ahLst/>
            <a:rect l="l" t="t" r="r" b="b"/>
            <a:pathLst>
              <a:path w="453389" h="497204">
                <a:moveTo>
                  <a:pt x="0" y="0"/>
                </a:moveTo>
                <a:lnTo>
                  <a:pt x="453237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30"/>
          <p:cNvSpPr/>
          <p:nvPr/>
        </p:nvSpPr>
        <p:spPr>
          <a:xfrm>
            <a:off x="2404800" y="2754000"/>
            <a:ext cx="1407960" cy="495360"/>
          </a:xfrm>
          <a:custGeom>
            <a:avLst/>
            <a:gdLst/>
            <a:ahLst/>
            <a:rect l="l" t="t" r="r" b="b"/>
            <a:pathLst>
              <a:path w="1409700" h="497204">
                <a:moveTo>
                  <a:pt x="0" y="0"/>
                </a:moveTo>
                <a:lnTo>
                  <a:pt x="1409382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31"/>
          <p:cNvSpPr/>
          <p:nvPr/>
        </p:nvSpPr>
        <p:spPr>
          <a:xfrm>
            <a:off x="4881960" y="2754000"/>
            <a:ext cx="457920" cy="495360"/>
          </a:xfrm>
          <a:custGeom>
            <a:avLst/>
            <a:gdLst/>
            <a:ahLst/>
            <a:rect l="l" t="t" r="r" b="b"/>
            <a:pathLst>
              <a:path w="459739" h="497204">
                <a:moveTo>
                  <a:pt x="459435" y="0"/>
                </a:moveTo>
                <a:lnTo>
                  <a:pt x="0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32"/>
          <p:cNvSpPr/>
          <p:nvPr/>
        </p:nvSpPr>
        <p:spPr>
          <a:xfrm>
            <a:off x="5341320" y="2754000"/>
            <a:ext cx="457920" cy="495360"/>
          </a:xfrm>
          <a:custGeom>
            <a:avLst/>
            <a:gdLst/>
            <a:ahLst/>
            <a:rect l="l" t="t" r="r" b="b"/>
            <a:pathLst>
              <a:path w="459739" h="497204">
                <a:moveTo>
                  <a:pt x="0" y="0"/>
                </a:moveTo>
                <a:lnTo>
                  <a:pt x="459447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33"/>
          <p:cNvSpPr/>
          <p:nvPr/>
        </p:nvSpPr>
        <p:spPr>
          <a:xfrm>
            <a:off x="6905880" y="2754000"/>
            <a:ext cx="420480" cy="495360"/>
          </a:xfrm>
          <a:custGeom>
            <a:avLst/>
            <a:gdLst/>
            <a:ahLst/>
            <a:rect l="l" t="t" r="r" b="b"/>
            <a:pathLst>
              <a:path w="422275" h="497204">
                <a:moveTo>
                  <a:pt x="422186" y="0"/>
                </a:moveTo>
                <a:lnTo>
                  <a:pt x="0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34"/>
          <p:cNvSpPr/>
          <p:nvPr/>
        </p:nvSpPr>
        <p:spPr>
          <a:xfrm>
            <a:off x="7328160" y="2754000"/>
            <a:ext cx="495360" cy="495360"/>
          </a:xfrm>
          <a:custGeom>
            <a:avLst/>
            <a:gdLst/>
            <a:ahLst/>
            <a:rect l="l" t="t" r="r" b="b"/>
            <a:pathLst>
              <a:path w="497204" h="497204">
                <a:moveTo>
                  <a:pt x="0" y="0"/>
                </a:moveTo>
                <a:lnTo>
                  <a:pt x="496697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35"/>
          <p:cNvSpPr/>
          <p:nvPr/>
        </p:nvSpPr>
        <p:spPr>
          <a:xfrm>
            <a:off x="647640" y="3480480"/>
            <a:ext cx="339840" cy="191160"/>
          </a:xfrm>
          <a:custGeom>
            <a:avLst/>
            <a:gdLst/>
            <a:ahLst/>
            <a:rect l="l" t="t" r="r" b="b"/>
            <a:pathLst>
              <a:path w="341630" h="193039">
                <a:moveTo>
                  <a:pt x="341477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36"/>
          <p:cNvSpPr/>
          <p:nvPr/>
        </p:nvSpPr>
        <p:spPr>
          <a:xfrm>
            <a:off x="989280" y="3480480"/>
            <a:ext cx="360" cy="191160"/>
          </a:xfrm>
          <a:custGeom>
            <a:avLst/>
            <a:gdLst/>
            <a:ahLst/>
            <a:rect l="l" t="t" r="r" b="b"/>
            <a:pathLst>
              <a:path w="0" h="193039">
                <a:moveTo>
                  <a:pt x="0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37"/>
          <p:cNvSpPr/>
          <p:nvPr/>
        </p:nvSpPr>
        <p:spPr>
          <a:xfrm>
            <a:off x="989280" y="3480480"/>
            <a:ext cx="339840" cy="191160"/>
          </a:xfrm>
          <a:custGeom>
            <a:avLst/>
            <a:gdLst/>
            <a:ahLst/>
            <a:rect l="l" t="t" r="r" b="b"/>
            <a:pathLst>
              <a:path w="341630" h="193039">
                <a:moveTo>
                  <a:pt x="0" y="0"/>
                </a:moveTo>
                <a:lnTo>
                  <a:pt x="341477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38"/>
          <p:cNvSpPr/>
          <p:nvPr/>
        </p:nvSpPr>
        <p:spPr>
          <a:xfrm>
            <a:off x="6558480" y="3480480"/>
            <a:ext cx="339840" cy="19116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341477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39"/>
          <p:cNvSpPr/>
          <p:nvPr/>
        </p:nvSpPr>
        <p:spPr>
          <a:xfrm>
            <a:off x="6899760" y="3480480"/>
            <a:ext cx="360" cy="191160"/>
          </a:xfrm>
          <a:custGeom>
            <a:avLst/>
            <a:gdLst/>
            <a:ahLst/>
            <a:rect l="l" t="t" r="r" b="b"/>
            <a:pathLst>
              <a:path w="0" h="193039">
                <a:moveTo>
                  <a:pt x="0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40"/>
          <p:cNvSpPr/>
          <p:nvPr/>
        </p:nvSpPr>
        <p:spPr>
          <a:xfrm>
            <a:off x="6899760" y="3480480"/>
            <a:ext cx="339840" cy="19116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0" y="0"/>
                </a:moveTo>
                <a:lnTo>
                  <a:pt x="341477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41"/>
          <p:cNvSpPr/>
          <p:nvPr/>
        </p:nvSpPr>
        <p:spPr>
          <a:xfrm>
            <a:off x="4540680" y="3480480"/>
            <a:ext cx="339840" cy="19116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341477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42"/>
          <p:cNvSpPr/>
          <p:nvPr/>
        </p:nvSpPr>
        <p:spPr>
          <a:xfrm>
            <a:off x="4881960" y="3480480"/>
            <a:ext cx="360" cy="191160"/>
          </a:xfrm>
          <a:custGeom>
            <a:avLst/>
            <a:gdLst/>
            <a:ahLst/>
            <a:rect l="l" t="t" r="r" b="b"/>
            <a:pathLst>
              <a:path w="0" h="193039">
                <a:moveTo>
                  <a:pt x="0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43"/>
          <p:cNvSpPr/>
          <p:nvPr/>
        </p:nvSpPr>
        <p:spPr>
          <a:xfrm>
            <a:off x="4881960" y="3480480"/>
            <a:ext cx="339840" cy="19116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0" y="0"/>
                </a:moveTo>
                <a:lnTo>
                  <a:pt x="34149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44"/>
          <p:cNvSpPr/>
          <p:nvPr/>
        </p:nvSpPr>
        <p:spPr>
          <a:xfrm>
            <a:off x="3472560" y="3480480"/>
            <a:ext cx="339840" cy="19116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341477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45"/>
          <p:cNvSpPr/>
          <p:nvPr/>
        </p:nvSpPr>
        <p:spPr>
          <a:xfrm>
            <a:off x="3814200" y="3480480"/>
            <a:ext cx="360" cy="191160"/>
          </a:xfrm>
          <a:custGeom>
            <a:avLst/>
            <a:gdLst/>
            <a:ahLst/>
            <a:rect l="l" t="t" r="r" b="b"/>
            <a:pathLst>
              <a:path w="0" h="193039">
                <a:moveTo>
                  <a:pt x="0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46"/>
          <p:cNvSpPr/>
          <p:nvPr/>
        </p:nvSpPr>
        <p:spPr>
          <a:xfrm>
            <a:off x="3814200" y="3480480"/>
            <a:ext cx="339840" cy="19116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0" y="0"/>
                </a:moveTo>
                <a:lnTo>
                  <a:pt x="341477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47"/>
          <p:cNvSpPr/>
          <p:nvPr/>
        </p:nvSpPr>
        <p:spPr>
          <a:xfrm>
            <a:off x="5801040" y="3480480"/>
            <a:ext cx="265680" cy="19116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0" y="0"/>
                </a:moveTo>
                <a:lnTo>
                  <a:pt x="266966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48"/>
          <p:cNvSpPr/>
          <p:nvPr/>
        </p:nvSpPr>
        <p:spPr>
          <a:xfrm>
            <a:off x="5533920" y="3480480"/>
            <a:ext cx="265680" cy="19116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266979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49"/>
          <p:cNvSpPr/>
          <p:nvPr/>
        </p:nvSpPr>
        <p:spPr>
          <a:xfrm>
            <a:off x="2864160" y="3480480"/>
            <a:ext cx="265680" cy="19116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0" y="0"/>
                </a:moveTo>
                <a:lnTo>
                  <a:pt x="266979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50"/>
          <p:cNvSpPr/>
          <p:nvPr/>
        </p:nvSpPr>
        <p:spPr>
          <a:xfrm>
            <a:off x="2597040" y="3480480"/>
            <a:ext cx="265680" cy="19116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266979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51"/>
          <p:cNvSpPr/>
          <p:nvPr/>
        </p:nvSpPr>
        <p:spPr>
          <a:xfrm>
            <a:off x="1951560" y="3480480"/>
            <a:ext cx="265680" cy="19116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0" y="0"/>
                </a:moveTo>
                <a:lnTo>
                  <a:pt x="266966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52"/>
          <p:cNvSpPr/>
          <p:nvPr/>
        </p:nvSpPr>
        <p:spPr>
          <a:xfrm>
            <a:off x="1684440" y="3480480"/>
            <a:ext cx="265680" cy="19116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266979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53"/>
          <p:cNvSpPr/>
          <p:nvPr/>
        </p:nvSpPr>
        <p:spPr>
          <a:xfrm>
            <a:off x="7824960" y="3480480"/>
            <a:ext cx="265680" cy="191160"/>
          </a:xfrm>
          <a:custGeom>
            <a:avLst/>
            <a:gdLst/>
            <a:ahLst/>
            <a:rect l="l" t="t" r="r" b="b"/>
            <a:pathLst>
              <a:path w="267334" h="193039">
                <a:moveTo>
                  <a:pt x="0" y="0"/>
                </a:moveTo>
                <a:lnTo>
                  <a:pt x="266979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54"/>
          <p:cNvSpPr/>
          <p:nvPr/>
        </p:nvSpPr>
        <p:spPr>
          <a:xfrm>
            <a:off x="7557840" y="3480480"/>
            <a:ext cx="265680" cy="191160"/>
          </a:xfrm>
          <a:custGeom>
            <a:avLst/>
            <a:gdLst/>
            <a:ahLst/>
            <a:rect l="l" t="t" r="r" b="b"/>
            <a:pathLst>
              <a:path w="267334" h="193039">
                <a:moveTo>
                  <a:pt x="266966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55"/>
          <p:cNvSpPr/>
          <p:nvPr/>
        </p:nvSpPr>
        <p:spPr>
          <a:xfrm>
            <a:off x="4263840" y="1800000"/>
            <a:ext cx="768600" cy="221760"/>
          </a:xfrm>
          <a:custGeom>
            <a:avLst/>
            <a:gdLst/>
            <a:ahLst/>
            <a:rect l="l" t="t" r="r" b="b"/>
            <a:pathLst>
              <a:path w="770254" h="223519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7" y="40577"/>
                </a:lnTo>
                <a:lnTo>
                  <a:pt x="645146" y="29399"/>
                </a:lnTo>
                <a:lnTo>
                  <a:pt x="603602" y="19769"/>
                </a:lnTo>
                <a:lnTo>
                  <a:pt x="563624" y="12744"/>
                </a:lnTo>
                <a:lnTo>
                  <a:pt x="520665" y="7145"/>
                </a:lnTo>
                <a:lnTo>
                  <a:pt x="481762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7" y="909"/>
                </a:lnTo>
                <a:lnTo>
                  <a:pt x="294768" y="3083"/>
                </a:lnTo>
                <a:lnTo>
                  <a:pt x="255573" y="6468"/>
                </a:lnTo>
                <a:lnTo>
                  <a:pt x="212221" y="11854"/>
                </a:lnTo>
                <a:lnTo>
                  <a:pt x="171794" y="18682"/>
                </a:lnTo>
                <a:lnTo>
                  <a:pt x="129671" y="28107"/>
                </a:lnTo>
                <a:lnTo>
                  <a:pt x="92448" y="39101"/>
                </a:lnTo>
                <a:lnTo>
                  <a:pt x="53688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5"/>
                </a:lnTo>
                <a:lnTo>
                  <a:pt x="20056" y="147451"/>
                </a:lnTo>
                <a:lnTo>
                  <a:pt x="53688" y="168714"/>
                </a:lnTo>
                <a:lnTo>
                  <a:pt x="92448" y="184407"/>
                </a:lnTo>
                <a:lnTo>
                  <a:pt x="129671" y="195400"/>
                </a:lnTo>
                <a:lnTo>
                  <a:pt x="171794" y="204825"/>
                </a:lnTo>
                <a:lnTo>
                  <a:pt x="212221" y="211652"/>
                </a:lnTo>
                <a:lnTo>
                  <a:pt x="255573" y="217039"/>
                </a:lnTo>
                <a:lnTo>
                  <a:pt x="294768" y="220424"/>
                </a:lnTo>
                <a:lnTo>
                  <a:pt x="335587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10" y="220424"/>
                </a:lnTo>
                <a:lnTo>
                  <a:pt x="514307" y="217039"/>
                </a:lnTo>
                <a:lnTo>
                  <a:pt x="557661" y="211652"/>
                </a:lnTo>
                <a:lnTo>
                  <a:pt x="598088" y="204825"/>
                </a:lnTo>
                <a:lnTo>
                  <a:pt x="640213" y="195400"/>
                </a:lnTo>
                <a:lnTo>
                  <a:pt x="677437" y="184407"/>
                </a:lnTo>
                <a:lnTo>
                  <a:pt x="716197" y="168714"/>
                </a:lnTo>
                <a:lnTo>
                  <a:pt x="749829" y="147451"/>
                </a:lnTo>
                <a:lnTo>
                  <a:pt x="769821" y="113835"/>
                </a:lnTo>
                <a:lnTo>
                  <a:pt x="769886" y="111760"/>
                </a:lnTo>
                <a:close/>
              </a:path>
            </a:pathLst>
          </a:custGeom>
          <a:noFill/>
          <a:ln w="22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56"/>
          <p:cNvSpPr/>
          <p:nvPr/>
        </p:nvSpPr>
        <p:spPr>
          <a:xfrm>
            <a:off x="4489920" y="1818360"/>
            <a:ext cx="309240" cy="1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Arad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4" name="CustomShape 57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5" name="CustomShape 58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9A89F582-C248-4D09-803B-EFF610D30445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887760" y="737280"/>
            <a:ext cx="7720560" cy="12963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94480">
              <a:lnSpc>
                <a:spcPct val="100000"/>
              </a:lnSpc>
            </a:pPr>
            <a:r>
              <a:rPr b="0" lang="en-US" sz="2500" spc="321" strike="noStrike">
                <a:solidFill>
                  <a:srgbClr val="000000"/>
                </a:solidFill>
                <a:latin typeface="Arial"/>
                <a:ea typeface="DejaVu Sans"/>
              </a:rPr>
              <a:t>Concepts: </a:t>
            </a:r>
            <a:r>
              <a:rPr b="0" lang="en-US" sz="2500" spc="313" strike="noStrike">
                <a:solidFill>
                  <a:srgbClr val="000000"/>
                </a:solidFill>
                <a:latin typeface="Arial"/>
                <a:ea typeface="DejaVu Sans"/>
              </a:rPr>
              <a:t>states </a:t>
            </a:r>
            <a:r>
              <a:rPr b="0" lang="en-US" sz="2500" spc="236" strike="noStrike">
                <a:solidFill>
                  <a:srgbClr val="000000"/>
                </a:solidFill>
                <a:latin typeface="Arial"/>
                <a:ea typeface="DejaVu Sans"/>
              </a:rPr>
              <a:t>vs.</a:t>
            </a:r>
            <a:r>
              <a:rPr b="0" lang="en-US" sz="2500" spc="1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16" strike="noStrike">
                <a:solidFill>
                  <a:srgbClr val="000000"/>
                </a:solidFill>
                <a:latin typeface="Arial"/>
                <a:ea typeface="DejaVu Sans"/>
              </a:rPr>
              <a:t>nodes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37" name="CustomShape 2"/>
          <p:cNvSpPr/>
          <p:nvPr/>
        </p:nvSpPr>
        <p:spPr>
          <a:xfrm>
            <a:off x="2341080" y="4192560"/>
            <a:ext cx="1382400" cy="1382400"/>
          </a:xfrm>
          <a:custGeom>
            <a:avLst/>
            <a:gdLst/>
            <a:ahLst/>
            <a:rect l="l" t="t" r="r" b="b"/>
            <a:pathLst>
              <a:path w="1384300" h="1384300">
                <a:moveTo>
                  <a:pt x="1384249" y="1384249"/>
                </a:moveTo>
                <a:lnTo>
                  <a:pt x="1384249" y="0"/>
                </a:lnTo>
                <a:lnTo>
                  <a:pt x="0" y="0"/>
                </a:lnTo>
                <a:lnTo>
                  <a:pt x="0" y="1384249"/>
                </a:lnTo>
                <a:lnTo>
                  <a:pt x="1384249" y="1384249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3"/>
          <p:cNvSpPr/>
          <p:nvPr/>
        </p:nvSpPr>
        <p:spPr>
          <a:xfrm>
            <a:off x="2341080" y="4192560"/>
            <a:ext cx="1382400" cy="1382400"/>
          </a:xfrm>
          <a:custGeom>
            <a:avLst/>
            <a:gdLst/>
            <a:ahLst/>
            <a:rect l="l" t="t" r="r" b="b"/>
            <a:pathLst>
              <a:path w="1384300" h="1384300">
                <a:moveTo>
                  <a:pt x="1384249" y="1384249"/>
                </a:moveTo>
                <a:lnTo>
                  <a:pt x="1384249" y="0"/>
                </a:lnTo>
                <a:lnTo>
                  <a:pt x="0" y="0"/>
                </a:lnTo>
                <a:lnTo>
                  <a:pt x="0" y="1384249"/>
                </a:lnTo>
                <a:lnTo>
                  <a:pt x="1384249" y="1384249"/>
                </a:lnTo>
                <a:close/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4"/>
          <p:cNvSpPr/>
          <p:nvPr/>
        </p:nvSpPr>
        <p:spPr>
          <a:xfrm>
            <a:off x="2341080" y="4192560"/>
            <a:ext cx="1382400" cy="1382400"/>
          </a:xfrm>
          <a:custGeom>
            <a:avLst/>
            <a:gdLst/>
            <a:ahLst/>
            <a:rect l="l" t="t" r="r" b="b"/>
            <a:pathLst>
              <a:path w="1384300" h="1384300">
                <a:moveTo>
                  <a:pt x="1384249" y="1384249"/>
                </a:moveTo>
                <a:lnTo>
                  <a:pt x="1384249" y="0"/>
                </a:lnTo>
                <a:lnTo>
                  <a:pt x="0" y="0"/>
                </a:lnTo>
                <a:lnTo>
                  <a:pt x="0" y="1384249"/>
                </a:lnTo>
                <a:lnTo>
                  <a:pt x="1384249" y="1384249"/>
                </a:lnTo>
                <a:close/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5"/>
          <p:cNvSpPr/>
          <p:nvPr/>
        </p:nvSpPr>
        <p:spPr>
          <a:xfrm>
            <a:off x="2347560" y="4639320"/>
            <a:ext cx="1376280" cy="12240"/>
          </a:xfrm>
          <a:custGeom>
            <a:avLst/>
            <a:gdLst/>
            <a:ahLst/>
            <a:rect l="l" t="t" r="r" b="b"/>
            <a:pathLst>
              <a:path w="1377950" h="13970">
                <a:moveTo>
                  <a:pt x="1377530" y="13439"/>
                </a:moveTo>
                <a:lnTo>
                  <a:pt x="1377530" y="0"/>
                </a:lnTo>
                <a:lnTo>
                  <a:pt x="0" y="0"/>
                </a:lnTo>
                <a:lnTo>
                  <a:pt x="0" y="13439"/>
                </a:lnTo>
                <a:lnTo>
                  <a:pt x="1377530" y="134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6"/>
          <p:cNvSpPr/>
          <p:nvPr/>
        </p:nvSpPr>
        <p:spPr>
          <a:xfrm>
            <a:off x="2341080" y="5109840"/>
            <a:ext cx="1376280" cy="360"/>
          </a:xfrm>
          <a:custGeom>
            <a:avLst/>
            <a:gdLst/>
            <a:ahLst/>
            <a:rect l="l" t="t" r="r" b="b"/>
            <a:pathLst>
              <a:path w="1377950" h="0">
                <a:moveTo>
                  <a:pt x="0" y="0"/>
                </a:moveTo>
                <a:lnTo>
                  <a:pt x="1377530" y="0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7"/>
          <p:cNvSpPr/>
          <p:nvPr/>
        </p:nvSpPr>
        <p:spPr>
          <a:xfrm>
            <a:off x="2797920" y="4188960"/>
            <a:ext cx="360" cy="1382400"/>
          </a:xfrm>
          <a:custGeom>
            <a:avLst/>
            <a:gdLst/>
            <a:ahLst/>
            <a:rect l="l" t="t" r="r" b="b"/>
            <a:pathLst>
              <a:path w="0" h="1384300">
                <a:moveTo>
                  <a:pt x="0" y="0"/>
                </a:moveTo>
                <a:lnTo>
                  <a:pt x="0" y="1384249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8"/>
          <p:cNvSpPr/>
          <p:nvPr/>
        </p:nvSpPr>
        <p:spPr>
          <a:xfrm>
            <a:off x="3268440" y="4188960"/>
            <a:ext cx="360" cy="1389600"/>
          </a:xfrm>
          <a:custGeom>
            <a:avLst/>
            <a:gdLst/>
            <a:ahLst/>
            <a:rect l="l" t="t" r="r" b="b"/>
            <a:pathLst>
              <a:path w="0" h="1391285">
                <a:moveTo>
                  <a:pt x="0" y="0"/>
                </a:moveTo>
                <a:lnTo>
                  <a:pt x="0" y="1390967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9"/>
          <p:cNvSpPr/>
          <p:nvPr/>
        </p:nvSpPr>
        <p:spPr>
          <a:xfrm>
            <a:off x="2861640" y="4709880"/>
            <a:ext cx="338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/>
          <a:p>
            <a:pPr marL="720" algn="ctr">
              <a:lnSpc>
                <a:spcPct val="100000"/>
              </a:lnSpc>
              <a:spcBef>
                <a:spcPts val="241"/>
              </a:spcBef>
            </a:pPr>
            <a:r>
              <a:rPr b="1" lang="en-US" sz="1300" spc="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5" name="CustomShape 10"/>
          <p:cNvSpPr/>
          <p:nvPr/>
        </p:nvSpPr>
        <p:spPr>
          <a:xfrm>
            <a:off x="3322080" y="5176800"/>
            <a:ext cx="33804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106200">
              <a:lnSpc>
                <a:spcPct val="100000"/>
              </a:lnSpc>
              <a:spcBef>
                <a:spcPts val="346"/>
              </a:spcBef>
            </a:pPr>
            <a:r>
              <a:rPr b="1" lang="en-US" sz="1300" spc="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6" name="CustomShape 11"/>
          <p:cNvSpPr/>
          <p:nvPr/>
        </p:nvSpPr>
        <p:spPr>
          <a:xfrm>
            <a:off x="2865240" y="5176800"/>
            <a:ext cx="33804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7" name="CustomShape 12"/>
          <p:cNvSpPr/>
          <p:nvPr/>
        </p:nvSpPr>
        <p:spPr>
          <a:xfrm>
            <a:off x="2865240" y="4246200"/>
            <a:ext cx="338040" cy="2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7440" bIns="0"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b="1" lang="en-US" sz="1300" spc="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8" name="CustomShape 13"/>
          <p:cNvSpPr/>
          <p:nvPr/>
        </p:nvSpPr>
        <p:spPr>
          <a:xfrm>
            <a:off x="2401560" y="4246200"/>
            <a:ext cx="338040" cy="2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7440" bIns="0"/>
          <a:p>
            <a:pPr marL="6840" algn="ctr">
              <a:lnSpc>
                <a:spcPct val="100000"/>
              </a:lnSpc>
              <a:spcBef>
                <a:spcPts val="295"/>
              </a:spcBef>
            </a:pPr>
            <a:r>
              <a:rPr b="1" lang="en-US" sz="1300" spc="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9" name="CustomShape 14"/>
          <p:cNvSpPr/>
          <p:nvPr/>
        </p:nvSpPr>
        <p:spPr>
          <a:xfrm>
            <a:off x="2401560" y="4709880"/>
            <a:ext cx="338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/>
          <a:p>
            <a:pPr marL="6840" algn="ctr">
              <a:lnSpc>
                <a:spcPct val="100000"/>
              </a:lnSpc>
              <a:spcBef>
                <a:spcPts val="241"/>
              </a:spcBef>
            </a:pPr>
            <a:r>
              <a:rPr b="1" lang="en-US" sz="1300" spc="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0" name="CustomShape 15"/>
          <p:cNvSpPr/>
          <p:nvPr/>
        </p:nvSpPr>
        <p:spPr>
          <a:xfrm>
            <a:off x="2394720" y="5176800"/>
            <a:ext cx="33804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1404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1" name="CustomShape 16"/>
          <p:cNvSpPr/>
          <p:nvPr/>
        </p:nvSpPr>
        <p:spPr>
          <a:xfrm>
            <a:off x="3325320" y="4709880"/>
            <a:ext cx="3380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/>
          <a:p>
            <a:pPr marL="106200">
              <a:lnSpc>
                <a:spcPct val="100000"/>
              </a:lnSpc>
              <a:spcBef>
                <a:spcPts val="241"/>
              </a:spcBef>
            </a:pPr>
            <a:r>
              <a:rPr b="1" lang="en-US" sz="1300" spc="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2" name="CustomShape 17"/>
          <p:cNvSpPr/>
          <p:nvPr/>
        </p:nvSpPr>
        <p:spPr>
          <a:xfrm>
            <a:off x="2341080" y="4646160"/>
            <a:ext cx="1382400" cy="360"/>
          </a:xfrm>
          <a:custGeom>
            <a:avLst/>
            <a:gdLst/>
            <a:ahLst/>
            <a:rect l="l" t="t" r="r" b="b"/>
            <a:pathLst>
              <a:path w="1384300" h="0">
                <a:moveTo>
                  <a:pt x="0" y="0"/>
                </a:moveTo>
                <a:lnTo>
                  <a:pt x="1384249" y="0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18"/>
          <p:cNvSpPr/>
          <p:nvPr/>
        </p:nvSpPr>
        <p:spPr>
          <a:xfrm>
            <a:off x="2341080" y="5109840"/>
            <a:ext cx="1376280" cy="360"/>
          </a:xfrm>
          <a:custGeom>
            <a:avLst/>
            <a:gdLst/>
            <a:ahLst/>
            <a:rect l="l" t="t" r="r" b="b"/>
            <a:pathLst>
              <a:path w="1377950" h="0">
                <a:moveTo>
                  <a:pt x="0" y="0"/>
                </a:moveTo>
                <a:lnTo>
                  <a:pt x="1377530" y="0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19"/>
          <p:cNvSpPr/>
          <p:nvPr/>
        </p:nvSpPr>
        <p:spPr>
          <a:xfrm>
            <a:off x="2797920" y="4195800"/>
            <a:ext cx="360" cy="1376280"/>
          </a:xfrm>
          <a:custGeom>
            <a:avLst/>
            <a:gdLst/>
            <a:ahLst/>
            <a:rect l="l" t="t" r="r" b="b"/>
            <a:pathLst>
              <a:path w="0" h="1377950">
                <a:moveTo>
                  <a:pt x="0" y="0"/>
                </a:moveTo>
                <a:lnTo>
                  <a:pt x="0" y="1377518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20"/>
          <p:cNvSpPr/>
          <p:nvPr/>
        </p:nvSpPr>
        <p:spPr>
          <a:xfrm>
            <a:off x="2861640" y="4709880"/>
            <a:ext cx="338040" cy="24084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6" name="CustomShape 21"/>
          <p:cNvSpPr/>
          <p:nvPr/>
        </p:nvSpPr>
        <p:spPr>
          <a:xfrm>
            <a:off x="3322080" y="5176800"/>
            <a:ext cx="338040" cy="24084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7" name="CustomShape 22"/>
          <p:cNvSpPr/>
          <p:nvPr/>
        </p:nvSpPr>
        <p:spPr>
          <a:xfrm>
            <a:off x="2865240" y="5176800"/>
            <a:ext cx="338040" cy="24084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8" name="CustomShape 23"/>
          <p:cNvSpPr/>
          <p:nvPr/>
        </p:nvSpPr>
        <p:spPr>
          <a:xfrm>
            <a:off x="2865240" y="4246200"/>
            <a:ext cx="338040" cy="24084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9" name="CustomShape 24"/>
          <p:cNvSpPr/>
          <p:nvPr/>
        </p:nvSpPr>
        <p:spPr>
          <a:xfrm>
            <a:off x="2401560" y="4246200"/>
            <a:ext cx="338040" cy="24084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0" name="CustomShape 25"/>
          <p:cNvSpPr/>
          <p:nvPr/>
        </p:nvSpPr>
        <p:spPr>
          <a:xfrm>
            <a:off x="2401560" y="4709880"/>
            <a:ext cx="338040" cy="24084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1" name="CustomShape 26"/>
          <p:cNvSpPr/>
          <p:nvPr/>
        </p:nvSpPr>
        <p:spPr>
          <a:xfrm>
            <a:off x="2394720" y="5176800"/>
            <a:ext cx="338040" cy="24084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2" name="CustomShape 27"/>
          <p:cNvSpPr/>
          <p:nvPr/>
        </p:nvSpPr>
        <p:spPr>
          <a:xfrm>
            <a:off x="3325320" y="4709880"/>
            <a:ext cx="338040" cy="24084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3" name="CustomShape 28"/>
          <p:cNvSpPr/>
          <p:nvPr/>
        </p:nvSpPr>
        <p:spPr>
          <a:xfrm>
            <a:off x="1703880" y="4257360"/>
            <a:ext cx="50112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700" spc="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64" name="CustomShape 29"/>
          <p:cNvSpPr/>
          <p:nvPr/>
        </p:nvSpPr>
        <p:spPr>
          <a:xfrm>
            <a:off x="4692240" y="4257360"/>
            <a:ext cx="51372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700" spc="1" strike="noStrike">
                <a:solidFill>
                  <a:srgbClr val="000000"/>
                </a:solidFill>
                <a:latin typeface="Times New Roman"/>
                <a:ea typeface="DejaVu Sans"/>
              </a:rPr>
              <a:t>Node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65" name="CustomShape 30"/>
          <p:cNvSpPr/>
          <p:nvPr/>
        </p:nvSpPr>
        <p:spPr>
          <a:xfrm>
            <a:off x="5262480" y="4187880"/>
            <a:ext cx="612720" cy="613440"/>
          </a:xfrm>
          <a:custGeom>
            <a:avLst/>
            <a:gdLst/>
            <a:ahLst/>
            <a:rect l="l" t="t" r="r" b="b"/>
            <a:pathLst>
              <a:path w="614679" h="615314">
                <a:moveTo>
                  <a:pt x="613410" y="278817"/>
                </a:moveTo>
                <a:lnTo>
                  <a:pt x="613410" y="336393"/>
                </a:lnTo>
                <a:lnTo>
                  <a:pt x="614680" y="331644"/>
                </a:lnTo>
                <a:lnTo>
                  <a:pt x="614680" y="283567"/>
                </a:lnTo>
                <a:lnTo>
                  <a:pt x="613410" y="278817"/>
                </a:lnTo>
                <a:close/>
                <a:moveTo>
                  <a:pt x="612140" y="264696"/>
                </a:moveTo>
                <a:lnTo>
                  <a:pt x="612140" y="350513"/>
                </a:lnTo>
                <a:lnTo>
                  <a:pt x="613410" y="345828"/>
                </a:lnTo>
                <a:lnTo>
                  <a:pt x="613410" y="269382"/>
                </a:lnTo>
                <a:lnTo>
                  <a:pt x="612140" y="264696"/>
                </a:lnTo>
                <a:close/>
                <a:moveTo>
                  <a:pt x="609600" y="250777"/>
                </a:moveTo>
                <a:lnTo>
                  <a:pt x="609600" y="364432"/>
                </a:lnTo>
                <a:lnTo>
                  <a:pt x="612140" y="355176"/>
                </a:lnTo>
                <a:lnTo>
                  <a:pt x="612140" y="260033"/>
                </a:lnTo>
                <a:lnTo>
                  <a:pt x="609600" y="250777"/>
                </a:lnTo>
                <a:close/>
                <a:moveTo>
                  <a:pt x="7620" y="237074"/>
                </a:moveTo>
                <a:lnTo>
                  <a:pt x="7620" y="378133"/>
                </a:lnTo>
                <a:lnTo>
                  <a:pt x="15240" y="404828"/>
                </a:lnTo>
                <a:lnTo>
                  <a:pt x="17780" y="409179"/>
                </a:lnTo>
                <a:lnTo>
                  <a:pt x="21590" y="422052"/>
                </a:lnTo>
                <a:lnTo>
                  <a:pt x="24130" y="426281"/>
                </a:lnTo>
                <a:lnTo>
                  <a:pt x="25400" y="430479"/>
                </a:lnTo>
                <a:lnTo>
                  <a:pt x="27940" y="434645"/>
                </a:lnTo>
                <a:lnTo>
                  <a:pt x="29210" y="438777"/>
                </a:lnTo>
                <a:lnTo>
                  <a:pt x="31750" y="442876"/>
                </a:lnTo>
                <a:lnTo>
                  <a:pt x="33020" y="446942"/>
                </a:lnTo>
                <a:lnTo>
                  <a:pt x="38100" y="454968"/>
                </a:lnTo>
                <a:lnTo>
                  <a:pt x="39370" y="458929"/>
                </a:lnTo>
                <a:lnTo>
                  <a:pt x="44450" y="466740"/>
                </a:lnTo>
                <a:lnTo>
                  <a:pt x="67310" y="499989"/>
                </a:lnTo>
                <a:lnTo>
                  <a:pt x="71120" y="503480"/>
                </a:lnTo>
                <a:lnTo>
                  <a:pt x="73660" y="506928"/>
                </a:lnTo>
                <a:lnTo>
                  <a:pt x="78740" y="513694"/>
                </a:lnTo>
                <a:lnTo>
                  <a:pt x="82550" y="517011"/>
                </a:lnTo>
                <a:lnTo>
                  <a:pt x="85090" y="520284"/>
                </a:lnTo>
                <a:lnTo>
                  <a:pt x="88900" y="523510"/>
                </a:lnTo>
                <a:lnTo>
                  <a:pt x="91440" y="526691"/>
                </a:lnTo>
                <a:lnTo>
                  <a:pt x="95250" y="529825"/>
                </a:lnTo>
                <a:lnTo>
                  <a:pt x="97790" y="532913"/>
                </a:lnTo>
                <a:lnTo>
                  <a:pt x="101600" y="535952"/>
                </a:lnTo>
                <a:lnTo>
                  <a:pt x="105410" y="538944"/>
                </a:lnTo>
                <a:lnTo>
                  <a:pt x="107950" y="541887"/>
                </a:lnTo>
                <a:lnTo>
                  <a:pt x="111760" y="544780"/>
                </a:lnTo>
                <a:lnTo>
                  <a:pt x="115570" y="547624"/>
                </a:lnTo>
                <a:lnTo>
                  <a:pt x="119380" y="550417"/>
                </a:lnTo>
                <a:lnTo>
                  <a:pt x="121920" y="553160"/>
                </a:lnTo>
                <a:lnTo>
                  <a:pt x="156210" y="575464"/>
                </a:lnTo>
                <a:lnTo>
                  <a:pt x="168910" y="581904"/>
                </a:lnTo>
                <a:lnTo>
                  <a:pt x="172720" y="583935"/>
                </a:lnTo>
                <a:lnTo>
                  <a:pt x="176530" y="585908"/>
                </a:lnTo>
                <a:lnTo>
                  <a:pt x="180340" y="587822"/>
                </a:lnTo>
                <a:lnTo>
                  <a:pt x="185420" y="589676"/>
                </a:lnTo>
                <a:lnTo>
                  <a:pt x="189230" y="591470"/>
                </a:lnTo>
                <a:lnTo>
                  <a:pt x="193040" y="593203"/>
                </a:lnTo>
                <a:lnTo>
                  <a:pt x="198120" y="594875"/>
                </a:lnTo>
                <a:lnTo>
                  <a:pt x="201930" y="596486"/>
                </a:lnTo>
                <a:lnTo>
                  <a:pt x="205740" y="598034"/>
                </a:lnTo>
                <a:lnTo>
                  <a:pt x="210820" y="599518"/>
                </a:lnTo>
                <a:lnTo>
                  <a:pt x="214630" y="600940"/>
                </a:lnTo>
                <a:lnTo>
                  <a:pt x="219710" y="602297"/>
                </a:lnTo>
                <a:lnTo>
                  <a:pt x="223520" y="603590"/>
                </a:lnTo>
                <a:lnTo>
                  <a:pt x="228600" y="604818"/>
                </a:lnTo>
                <a:lnTo>
                  <a:pt x="232410" y="605980"/>
                </a:lnTo>
                <a:lnTo>
                  <a:pt x="237490" y="607076"/>
                </a:lnTo>
                <a:lnTo>
                  <a:pt x="241300" y="608105"/>
                </a:lnTo>
                <a:lnTo>
                  <a:pt x="246380" y="609067"/>
                </a:lnTo>
                <a:lnTo>
                  <a:pt x="251460" y="609961"/>
                </a:lnTo>
                <a:lnTo>
                  <a:pt x="255270" y="610787"/>
                </a:lnTo>
                <a:lnTo>
                  <a:pt x="260350" y="611544"/>
                </a:lnTo>
                <a:lnTo>
                  <a:pt x="265430" y="612231"/>
                </a:lnTo>
                <a:lnTo>
                  <a:pt x="269240" y="612849"/>
                </a:lnTo>
                <a:lnTo>
                  <a:pt x="274320" y="613395"/>
                </a:lnTo>
                <a:lnTo>
                  <a:pt x="279400" y="613871"/>
                </a:lnTo>
                <a:lnTo>
                  <a:pt x="283210" y="614275"/>
                </a:lnTo>
                <a:lnTo>
                  <a:pt x="307340" y="615200"/>
                </a:lnTo>
                <a:lnTo>
                  <a:pt x="312420" y="615163"/>
                </a:lnTo>
                <a:lnTo>
                  <a:pt x="317500" y="615051"/>
                </a:lnTo>
                <a:lnTo>
                  <a:pt x="322580" y="614865"/>
                </a:lnTo>
                <a:lnTo>
                  <a:pt x="326390" y="614606"/>
                </a:lnTo>
                <a:lnTo>
                  <a:pt x="331470" y="614275"/>
                </a:lnTo>
                <a:lnTo>
                  <a:pt x="336550" y="613871"/>
                </a:lnTo>
                <a:lnTo>
                  <a:pt x="341630" y="613395"/>
                </a:lnTo>
                <a:lnTo>
                  <a:pt x="345440" y="612849"/>
                </a:lnTo>
                <a:lnTo>
                  <a:pt x="350520" y="612231"/>
                </a:lnTo>
                <a:lnTo>
                  <a:pt x="355600" y="611544"/>
                </a:lnTo>
                <a:lnTo>
                  <a:pt x="359410" y="610787"/>
                </a:lnTo>
                <a:lnTo>
                  <a:pt x="364490" y="609961"/>
                </a:lnTo>
                <a:lnTo>
                  <a:pt x="369570" y="609067"/>
                </a:lnTo>
                <a:lnTo>
                  <a:pt x="373380" y="608105"/>
                </a:lnTo>
                <a:lnTo>
                  <a:pt x="378460" y="607076"/>
                </a:lnTo>
                <a:lnTo>
                  <a:pt x="382270" y="605980"/>
                </a:lnTo>
                <a:lnTo>
                  <a:pt x="387350" y="604818"/>
                </a:lnTo>
                <a:lnTo>
                  <a:pt x="391160" y="603590"/>
                </a:lnTo>
                <a:lnTo>
                  <a:pt x="396240" y="602297"/>
                </a:lnTo>
                <a:lnTo>
                  <a:pt x="400050" y="600940"/>
                </a:lnTo>
                <a:lnTo>
                  <a:pt x="405130" y="599518"/>
                </a:lnTo>
                <a:lnTo>
                  <a:pt x="408940" y="598034"/>
                </a:lnTo>
                <a:lnTo>
                  <a:pt x="414020" y="596486"/>
                </a:lnTo>
                <a:lnTo>
                  <a:pt x="417830" y="594875"/>
                </a:lnTo>
                <a:lnTo>
                  <a:pt x="421640" y="593203"/>
                </a:lnTo>
                <a:lnTo>
                  <a:pt x="426720" y="591470"/>
                </a:lnTo>
                <a:lnTo>
                  <a:pt x="430530" y="589676"/>
                </a:lnTo>
                <a:lnTo>
                  <a:pt x="434340" y="587822"/>
                </a:lnTo>
                <a:lnTo>
                  <a:pt x="439420" y="585908"/>
                </a:lnTo>
                <a:lnTo>
                  <a:pt x="443230" y="583935"/>
                </a:lnTo>
                <a:lnTo>
                  <a:pt x="447040" y="581904"/>
                </a:lnTo>
                <a:lnTo>
                  <a:pt x="450850" y="579814"/>
                </a:lnTo>
                <a:lnTo>
                  <a:pt x="454660" y="577668"/>
                </a:lnTo>
                <a:lnTo>
                  <a:pt x="458470" y="575464"/>
                </a:lnTo>
                <a:lnTo>
                  <a:pt x="463550" y="573204"/>
                </a:lnTo>
                <a:lnTo>
                  <a:pt x="485140" y="558490"/>
                </a:lnTo>
                <a:lnTo>
                  <a:pt x="488950" y="555851"/>
                </a:lnTo>
                <a:lnTo>
                  <a:pt x="506730" y="541887"/>
                </a:lnTo>
                <a:lnTo>
                  <a:pt x="510540" y="538944"/>
                </a:lnTo>
                <a:lnTo>
                  <a:pt x="514350" y="535952"/>
                </a:lnTo>
                <a:lnTo>
                  <a:pt x="516890" y="532913"/>
                </a:lnTo>
                <a:lnTo>
                  <a:pt x="520700" y="529825"/>
                </a:lnTo>
                <a:lnTo>
                  <a:pt x="523240" y="526691"/>
                </a:lnTo>
                <a:lnTo>
                  <a:pt x="527050" y="523510"/>
                </a:lnTo>
                <a:lnTo>
                  <a:pt x="529590" y="520284"/>
                </a:lnTo>
                <a:lnTo>
                  <a:pt x="533400" y="517011"/>
                </a:lnTo>
                <a:lnTo>
                  <a:pt x="535940" y="513694"/>
                </a:lnTo>
                <a:lnTo>
                  <a:pt x="538480" y="510333"/>
                </a:lnTo>
                <a:lnTo>
                  <a:pt x="542290" y="506928"/>
                </a:lnTo>
                <a:lnTo>
                  <a:pt x="544830" y="503480"/>
                </a:lnTo>
                <a:lnTo>
                  <a:pt x="549910" y="496456"/>
                </a:lnTo>
                <a:lnTo>
                  <a:pt x="553720" y="492881"/>
                </a:lnTo>
                <a:lnTo>
                  <a:pt x="572770" y="462853"/>
                </a:lnTo>
                <a:lnTo>
                  <a:pt x="580390" y="450973"/>
                </a:lnTo>
                <a:lnTo>
                  <a:pt x="581660" y="446942"/>
                </a:lnTo>
                <a:lnTo>
                  <a:pt x="584200" y="442876"/>
                </a:lnTo>
                <a:lnTo>
                  <a:pt x="585470" y="438777"/>
                </a:lnTo>
                <a:lnTo>
                  <a:pt x="588010" y="434645"/>
                </a:lnTo>
                <a:lnTo>
                  <a:pt x="589280" y="430479"/>
                </a:lnTo>
                <a:lnTo>
                  <a:pt x="591820" y="426281"/>
                </a:lnTo>
                <a:lnTo>
                  <a:pt x="594360" y="417791"/>
                </a:lnTo>
                <a:lnTo>
                  <a:pt x="596900" y="413500"/>
                </a:lnTo>
                <a:lnTo>
                  <a:pt x="609600" y="369024"/>
                </a:lnTo>
                <a:lnTo>
                  <a:pt x="609600" y="246185"/>
                </a:lnTo>
                <a:lnTo>
                  <a:pt x="596900" y="201706"/>
                </a:lnTo>
                <a:lnTo>
                  <a:pt x="594360" y="197414"/>
                </a:lnTo>
                <a:lnTo>
                  <a:pt x="591820" y="188924"/>
                </a:lnTo>
                <a:lnTo>
                  <a:pt x="589280" y="184726"/>
                </a:lnTo>
                <a:lnTo>
                  <a:pt x="588010" y="180560"/>
                </a:lnTo>
                <a:lnTo>
                  <a:pt x="585470" y="176427"/>
                </a:lnTo>
                <a:lnTo>
                  <a:pt x="584200" y="172328"/>
                </a:lnTo>
                <a:lnTo>
                  <a:pt x="581660" y="168262"/>
                </a:lnTo>
                <a:lnTo>
                  <a:pt x="580390" y="164231"/>
                </a:lnTo>
                <a:lnTo>
                  <a:pt x="572770" y="152351"/>
                </a:lnTo>
                <a:lnTo>
                  <a:pt x="571500" y="148463"/>
                </a:lnTo>
                <a:lnTo>
                  <a:pt x="566420" y="140800"/>
                </a:lnTo>
                <a:lnTo>
                  <a:pt x="561340" y="133290"/>
                </a:lnTo>
                <a:lnTo>
                  <a:pt x="556260" y="125937"/>
                </a:lnTo>
                <a:lnTo>
                  <a:pt x="553720" y="122321"/>
                </a:lnTo>
                <a:lnTo>
                  <a:pt x="549910" y="118747"/>
                </a:lnTo>
                <a:lnTo>
                  <a:pt x="544830" y="111722"/>
                </a:lnTo>
                <a:lnTo>
                  <a:pt x="542290" y="108274"/>
                </a:lnTo>
                <a:lnTo>
                  <a:pt x="538480" y="104869"/>
                </a:lnTo>
                <a:lnTo>
                  <a:pt x="535940" y="101507"/>
                </a:lnTo>
                <a:lnTo>
                  <a:pt x="533400" y="98190"/>
                </a:lnTo>
                <a:lnTo>
                  <a:pt x="529590" y="94918"/>
                </a:lnTo>
                <a:lnTo>
                  <a:pt x="527050" y="91691"/>
                </a:lnTo>
                <a:lnTo>
                  <a:pt x="523240" y="88510"/>
                </a:lnTo>
                <a:lnTo>
                  <a:pt x="520700" y="85376"/>
                </a:lnTo>
                <a:lnTo>
                  <a:pt x="516890" y="82289"/>
                </a:lnTo>
                <a:lnTo>
                  <a:pt x="514350" y="79249"/>
                </a:lnTo>
                <a:lnTo>
                  <a:pt x="510540" y="76257"/>
                </a:lnTo>
                <a:lnTo>
                  <a:pt x="506730" y="73314"/>
                </a:lnTo>
                <a:lnTo>
                  <a:pt x="504190" y="70421"/>
                </a:lnTo>
                <a:lnTo>
                  <a:pt x="485140" y="56710"/>
                </a:lnTo>
                <a:lnTo>
                  <a:pt x="482600" y="54123"/>
                </a:lnTo>
                <a:lnTo>
                  <a:pt x="458470" y="39736"/>
                </a:lnTo>
                <a:lnTo>
                  <a:pt x="454660" y="37533"/>
                </a:lnTo>
                <a:lnTo>
                  <a:pt x="434340" y="27378"/>
                </a:lnTo>
                <a:lnTo>
                  <a:pt x="430530" y="25524"/>
                </a:lnTo>
                <a:lnTo>
                  <a:pt x="426720" y="23730"/>
                </a:lnTo>
                <a:lnTo>
                  <a:pt x="421640" y="21996"/>
                </a:lnTo>
                <a:lnTo>
                  <a:pt x="417830" y="20324"/>
                </a:lnTo>
                <a:lnTo>
                  <a:pt x="414020" y="18714"/>
                </a:lnTo>
                <a:lnTo>
                  <a:pt x="408940" y="17166"/>
                </a:lnTo>
                <a:lnTo>
                  <a:pt x="405130" y="15681"/>
                </a:lnTo>
                <a:lnTo>
                  <a:pt x="400050" y="14260"/>
                </a:lnTo>
                <a:lnTo>
                  <a:pt x="396240" y="12902"/>
                </a:lnTo>
                <a:lnTo>
                  <a:pt x="391160" y="11609"/>
                </a:lnTo>
                <a:lnTo>
                  <a:pt x="387350" y="10382"/>
                </a:lnTo>
                <a:lnTo>
                  <a:pt x="382270" y="9220"/>
                </a:lnTo>
                <a:lnTo>
                  <a:pt x="378460" y="8124"/>
                </a:lnTo>
                <a:lnTo>
                  <a:pt x="373380" y="7094"/>
                </a:lnTo>
                <a:lnTo>
                  <a:pt x="369570" y="6132"/>
                </a:lnTo>
                <a:lnTo>
                  <a:pt x="364490" y="5238"/>
                </a:lnTo>
                <a:lnTo>
                  <a:pt x="359410" y="4413"/>
                </a:lnTo>
                <a:lnTo>
                  <a:pt x="355600" y="3656"/>
                </a:lnTo>
                <a:lnTo>
                  <a:pt x="350520" y="2968"/>
                </a:lnTo>
                <a:lnTo>
                  <a:pt x="345440" y="2351"/>
                </a:lnTo>
                <a:lnTo>
                  <a:pt x="341630" y="1804"/>
                </a:lnTo>
                <a:lnTo>
                  <a:pt x="336550" y="1329"/>
                </a:lnTo>
                <a:lnTo>
                  <a:pt x="331470" y="925"/>
                </a:lnTo>
                <a:lnTo>
                  <a:pt x="326390" y="593"/>
                </a:lnTo>
                <a:lnTo>
                  <a:pt x="322580" y="334"/>
                </a:lnTo>
                <a:lnTo>
                  <a:pt x="317500" y="149"/>
                </a:lnTo>
                <a:lnTo>
                  <a:pt x="312420" y="37"/>
                </a:lnTo>
                <a:lnTo>
                  <a:pt x="307340" y="0"/>
                </a:lnTo>
                <a:lnTo>
                  <a:pt x="302260" y="37"/>
                </a:lnTo>
                <a:lnTo>
                  <a:pt x="279400" y="1329"/>
                </a:lnTo>
                <a:lnTo>
                  <a:pt x="274320" y="1804"/>
                </a:lnTo>
                <a:lnTo>
                  <a:pt x="269240" y="2351"/>
                </a:lnTo>
                <a:lnTo>
                  <a:pt x="265430" y="2968"/>
                </a:lnTo>
                <a:lnTo>
                  <a:pt x="260350" y="3656"/>
                </a:lnTo>
                <a:lnTo>
                  <a:pt x="255270" y="4413"/>
                </a:lnTo>
                <a:lnTo>
                  <a:pt x="251460" y="5238"/>
                </a:lnTo>
                <a:lnTo>
                  <a:pt x="246380" y="6132"/>
                </a:lnTo>
                <a:lnTo>
                  <a:pt x="241300" y="7094"/>
                </a:lnTo>
                <a:lnTo>
                  <a:pt x="237490" y="8124"/>
                </a:lnTo>
                <a:lnTo>
                  <a:pt x="232410" y="9220"/>
                </a:lnTo>
                <a:lnTo>
                  <a:pt x="228600" y="10382"/>
                </a:lnTo>
                <a:lnTo>
                  <a:pt x="223520" y="11609"/>
                </a:lnTo>
                <a:lnTo>
                  <a:pt x="219710" y="12902"/>
                </a:lnTo>
                <a:lnTo>
                  <a:pt x="214630" y="14260"/>
                </a:lnTo>
                <a:lnTo>
                  <a:pt x="210820" y="15681"/>
                </a:lnTo>
                <a:lnTo>
                  <a:pt x="205740" y="17166"/>
                </a:lnTo>
                <a:lnTo>
                  <a:pt x="201930" y="18714"/>
                </a:lnTo>
                <a:lnTo>
                  <a:pt x="198120" y="20324"/>
                </a:lnTo>
                <a:lnTo>
                  <a:pt x="193040" y="21996"/>
                </a:lnTo>
                <a:lnTo>
                  <a:pt x="189230" y="23730"/>
                </a:lnTo>
                <a:lnTo>
                  <a:pt x="185420" y="25524"/>
                </a:lnTo>
                <a:lnTo>
                  <a:pt x="180340" y="27378"/>
                </a:lnTo>
                <a:lnTo>
                  <a:pt x="176530" y="29292"/>
                </a:lnTo>
                <a:lnTo>
                  <a:pt x="172720" y="31265"/>
                </a:lnTo>
                <a:lnTo>
                  <a:pt x="168910" y="33296"/>
                </a:lnTo>
                <a:lnTo>
                  <a:pt x="163830" y="35386"/>
                </a:lnTo>
                <a:lnTo>
                  <a:pt x="129540" y="56710"/>
                </a:lnTo>
                <a:lnTo>
                  <a:pt x="119380" y="64783"/>
                </a:lnTo>
                <a:lnTo>
                  <a:pt x="115570" y="67577"/>
                </a:lnTo>
                <a:lnTo>
                  <a:pt x="111760" y="70421"/>
                </a:lnTo>
                <a:lnTo>
                  <a:pt x="107950" y="73314"/>
                </a:lnTo>
                <a:lnTo>
                  <a:pt x="105410" y="76257"/>
                </a:lnTo>
                <a:lnTo>
                  <a:pt x="101600" y="79249"/>
                </a:lnTo>
                <a:lnTo>
                  <a:pt x="97790" y="82289"/>
                </a:lnTo>
                <a:lnTo>
                  <a:pt x="95250" y="85376"/>
                </a:lnTo>
                <a:lnTo>
                  <a:pt x="91440" y="88510"/>
                </a:lnTo>
                <a:lnTo>
                  <a:pt x="88900" y="91691"/>
                </a:lnTo>
                <a:lnTo>
                  <a:pt x="85090" y="94918"/>
                </a:lnTo>
                <a:lnTo>
                  <a:pt x="82550" y="98190"/>
                </a:lnTo>
                <a:lnTo>
                  <a:pt x="78740" y="101507"/>
                </a:lnTo>
                <a:lnTo>
                  <a:pt x="73660" y="108274"/>
                </a:lnTo>
                <a:lnTo>
                  <a:pt x="71120" y="111722"/>
                </a:lnTo>
                <a:lnTo>
                  <a:pt x="67310" y="115213"/>
                </a:lnTo>
                <a:lnTo>
                  <a:pt x="44450" y="148463"/>
                </a:lnTo>
                <a:lnTo>
                  <a:pt x="38100" y="160235"/>
                </a:lnTo>
                <a:lnTo>
                  <a:pt x="33020" y="168262"/>
                </a:lnTo>
                <a:lnTo>
                  <a:pt x="31750" y="172328"/>
                </a:lnTo>
                <a:lnTo>
                  <a:pt x="29210" y="176427"/>
                </a:lnTo>
                <a:lnTo>
                  <a:pt x="27940" y="180560"/>
                </a:lnTo>
                <a:lnTo>
                  <a:pt x="25400" y="184726"/>
                </a:lnTo>
                <a:lnTo>
                  <a:pt x="24130" y="188924"/>
                </a:lnTo>
                <a:lnTo>
                  <a:pt x="21590" y="193153"/>
                </a:lnTo>
                <a:lnTo>
                  <a:pt x="17780" y="206027"/>
                </a:lnTo>
                <a:lnTo>
                  <a:pt x="15240" y="210378"/>
                </a:lnTo>
                <a:lnTo>
                  <a:pt x="7620" y="237074"/>
                </a:lnTo>
                <a:close/>
                <a:moveTo>
                  <a:pt x="5080" y="250777"/>
                </a:moveTo>
                <a:lnTo>
                  <a:pt x="5080" y="364432"/>
                </a:lnTo>
                <a:lnTo>
                  <a:pt x="7620" y="373591"/>
                </a:lnTo>
                <a:lnTo>
                  <a:pt x="7620" y="241617"/>
                </a:lnTo>
                <a:lnTo>
                  <a:pt x="5080" y="250777"/>
                </a:lnTo>
                <a:close/>
                <a:moveTo>
                  <a:pt x="2540" y="264696"/>
                </a:moveTo>
                <a:lnTo>
                  <a:pt x="2540" y="350513"/>
                </a:lnTo>
                <a:lnTo>
                  <a:pt x="5080" y="359815"/>
                </a:lnTo>
                <a:lnTo>
                  <a:pt x="5080" y="255393"/>
                </a:lnTo>
                <a:lnTo>
                  <a:pt x="2540" y="264696"/>
                </a:lnTo>
                <a:close/>
                <a:moveTo>
                  <a:pt x="1270" y="278817"/>
                </a:moveTo>
                <a:lnTo>
                  <a:pt x="1270" y="336393"/>
                </a:lnTo>
                <a:lnTo>
                  <a:pt x="2540" y="341121"/>
                </a:lnTo>
                <a:lnTo>
                  <a:pt x="2540" y="274089"/>
                </a:lnTo>
                <a:lnTo>
                  <a:pt x="1270" y="278817"/>
                </a:lnTo>
                <a:close/>
                <a:moveTo>
                  <a:pt x="0" y="293126"/>
                </a:moveTo>
                <a:lnTo>
                  <a:pt x="0" y="322086"/>
                </a:lnTo>
                <a:lnTo>
                  <a:pt x="1270" y="326875"/>
                </a:lnTo>
                <a:lnTo>
                  <a:pt x="1270" y="288336"/>
                </a:lnTo>
                <a:lnTo>
                  <a:pt x="0" y="29312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31"/>
          <p:cNvSpPr/>
          <p:nvPr/>
        </p:nvSpPr>
        <p:spPr>
          <a:xfrm>
            <a:off x="5262120" y="4187880"/>
            <a:ext cx="613440" cy="613440"/>
          </a:xfrm>
          <a:custGeom>
            <a:avLst/>
            <a:gdLst/>
            <a:ahLst/>
            <a:rect l="l" t="t" r="r" b="b"/>
            <a:pathLst>
              <a:path w="615314" h="615314">
                <a:moveTo>
                  <a:pt x="615200" y="307606"/>
                </a:moveTo>
                <a:lnTo>
                  <a:pt x="612849" y="269382"/>
                </a:lnTo>
                <a:lnTo>
                  <a:pt x="604818" y="228067"/>
                </a:lnTo>
                <a:lnTo>
                  <a:pt x="591470" y="188924"/>
                </a:lnTo>
                <a:lnTo>
                  <a:pt x="573203" y="152351"/>
                </a:lnTo>
                <a:lnTo>
                  <a:pt x="550416" y="118747"/>
                </a:lnTo>
                <a:lnTo>
                  <a:pt x="523509" y="88510"/>
                </a:lnTo>
                <a:lnTo>
                  <a:pt x="492878" y="62041"/>
                </a:lnTo>
                <a:lnTo>
                  <a:pt x="458925" y="39736"/>
                </a:lnTo>
                <a:lnTo>
                  <a:pt x="422046" y="21996"/>
                </a:lnTo>
                <a:lnTo>
                  <a:pt x="382642" y="9220"/>
                </a:lnTo>
                <a:lnTo>
                  <a:pt x="341111" y="1804"/>
                </a:lnTo>
                <a:lnTo>
                  <a:pt x="307594" y="0"/>
                </a:lnTo>
                <a:lnTo>
                  <a:pt x="302748" y="37"/>
                </a:lnTo>
                <a:lnTo>
                  <a:pt x="264684" y="2968"/>
                </a:lnTo>
                <a:lnTo>
                  <a:pt x="223591" y="11609"/>
                </a:lnTo>
                <a:lnTo>
                  <a:pt x="184715" y="25524"/>
                </a:lnTo>
                <a:lnTo>
                  <a:pt x="148454" y="44312"/>
                </a:lnTo>
                <a:lnTo>
                  <a:pt x="115206" y="67577"/>
                </a:lnTo>
                <a:lnTo>
                  <a:pt x="85370" y="94918"/>
                </a:lnTo>
                <a:lnTo>
                  <a:pt x="59345" y="125937"/>
                </a:lnTo>
                <a:lnTo>
                  <a:pt x="37530" y="160235"/>
                </a:lnTo>
                <a:lnTo>
                  <a:pt x="20323" y="197414"/>
                </a:lnTo>
                <a:lnTo>
                  <a:pt x="8123" y="237074"/>
                </a:lnTo>
                <a:lnTo>
                  <a:pt x="1329" y="278817"/>
                </a:lnTo>
                <a:lnTo>
                  <a:pt x="0" y="307606"/>
                </a:lnTo>
                <a:lnTo>
                  <a:pt x="37" y="312451"/>
                </a:lnTo>
                <a:lnTo>
                  <a:pt x="2968" y="350513"/>
                </a:lnTo>
                <a:lnTo>
                  <a:pt x="11608" y="391604"/>
                </a:lnTo>
                <a:lnTo>
                  <a:pt x="25522" y="430479"/>
                </a:lnTo>
                <a:lnTo>
                  <a:pt x="44309" y="466740"/>
                </a:lnTo>
                <a:lnTo>
                  <a:pt x="67572" y="499989"/>
                </a:lnTo>
                <a:lnTo>
                  <a:pt x="94911" y="529825"/>
                </a:lnTo>
                <a:lnTo>
                  <a:pt x="125929" y="555851"/>
                </a:lnTo>
                <a:lnTo>
                  <a:pt x="160226" y="577668"/>
                </a:lnTo>
                <a:lnTo>
                  <a:pt x="197403" y="594875"/>
                </a:lnTo>
                <a:lnTo>
                  <a:pt x="237062" y="607076"/>
                </a:lnTo>
                <a:lnTo>
                  <a:pt x="278805" y="613871"/>
                </a:lnTo>
                <a:lnTo>
                  <a:pt x="307594" y="615200"/>
                </a:lnTo>
                <a:lnTo>
                  <a:pt x="312439" y="615163"/>
                </a:lnTo>
                <a:lnTo>
                  <a:pt x="350503" y="612231"/>
                </a:lnTo>
                <a:lnTo>
                  <a:pt x="391597" y="603590"/>
                </a:lnTo>
                <a:lnTo>
                  <a:pt x="430474" y="589676"/>
                </a:lnTo>
                <a:lnTo>
                  <a:pt x="466737" y="570888"/>
                </a:lnTo>
                <a:lnTo>
                  <a:pt x="499986" y="547624"/>
                </a:lnTo>
                <a:lnTo>
                  <a:pt x="529824" y="520284"/>
                </a:lnTo>
                <a:lnTo>
                  <a:pt x="555850" y="489265"/>
                </a:lnTo>
                <a:lnTo>
                  <a:pt x="577667" y="454968"/>
                </a:lnTo>
                <a:lnTo>
                  <a:pt x="594875" y="417791"/>
                </a:lnTo>
                <a:lnTo>
                  <a:pt x="607076" y="378133"/>
                </a:lnTo>
                <a:lnTo>
                  <a:pt x="613871" y="336393"/>
                </a:lnTo>
                <a:lnTo>
                  <a:pt x="615200" y="307606"/>
                </a:lnTo>
                <a:close/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32"/>
          <p:cNvSpPr/>
          <p:nvPr/>
        </p:nvSpPr>
        <p:spPr>
          <a:xfrm>
            <a:off x="5569560" y="3704400"/>
            <a:ext cx="360" cy="482040"/>
          </a:xfrm>
          <a:custGeom>
            <a:avLst/>
            <a:gdLst/>
            <a:ahLst/>
            <a:rect l="l" t="t" r="r" b="b"/>
            <a:pathLst>
              <a:path w="0" h="483870">
                <a:moveTo>
                  <a:pt x="0" y="0"/>
                </a:moveTo>
                <a:lnTo>
                  <a:pt x="0" y="483374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33"/>
          <p:cNvSpPr/>
          <p:nvPr/>
        </p:nvSpPr>
        <p:spPr>
          <a:xfrm>
            <a:off x="5547600" y="3676680"/>
            <a:ext cx="42480" cy="86400"/>
          </a:xfrm>
          <a:custGeom>
            <a:avLst/>
            <a:gdLst/>
            <a:ahLst/>
            <a:rect l="l" t="t" r="r" b="b"/>
            <a:pathLst>
              <a:path w="44450" h="88264">
                <a:moveTo>
                  <a:pt x="0" y="88176"/>
                </a:moveTo>
                <a:lnTo>
                  <a:pt x="44094" y="88176"/>
                </a:lnTo>
                <a:lnTo>
                  <a:pt x="22047" y="0"/>
                </a:lnTo>
                <a:lnTo>
                  <a:pt x="0" y="8817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34"/>
          <p:cNvSpPr/>
          <p:nvPr/>
        </p:nvSpPr>
        <p:spPr>
          <a:xfrm>
            <a:off x="5556240" y="3704400"/>
            <a:ext cx="25560" cy="52200"/>
          </a:xfrm>
          <a:custGeom>
            <a:avLst/>
            <a:gdLst/>
            <a:ahLst/>
            <a:rect l="l" t="t" r="r" b="b"/>
            <a:pathLst>
              <a:path w="27304" h="53975">
                <a:moveTo>
                  <a:pt x="0" y="53746"/>
                </a:moveTo>
                <a:lnTo>
                  <a:pt x="13436" y="0"/>
                </a:lnTo>
                <a:lnTo>
                  <a:pt x="26873" y="53746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35"/>
          <p:cNvSpPr/>
          <p:nvPr/>
        </p:nvSpPr>
        <p:spPr>
          <a:xfrm>
            <a:off x="5923800" y="4176720"/>
            <a:ext cx="813600" cy="5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1" strike="noStrike">
                <a:solidFill>
                  <a:srgbClr val="000000"/>
                </a:solidFill>
                <a:latin typeface="Arial"/>
                <a:ea typeface="DejaVu Sans"/>
              </a:rPr>
              <a:t>depth =</a:t>
            </a:r>
            <a:r>
              <a:rPr b="0" lang="en-US" sz="145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50" spc="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4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19"/>
              </a:spcBef>
            </a:pPr>
            <a:r>
              <a:rPr b="0" lang="en-US" sz="1450" spc="1" strike="noStrike">
                <a:solidFill>
                  <a:srgbClr val="000000"/>
                </a:solidFill>
                <a:latin typeface="Arial"/>
                <a:ea typeface="DejaVu Sans"/>
              </a:rPr>
              <a:t>g(x) =</a:t>
            </a:r>
            <a:r>
              <a:rPr b="0" lang="en-US" sz="145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50" spc="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571" name="CustomShape 36"/>
          <p:cNvSpPr/>
          <p:nvPr/>
        </p:nvSpPr>
        <p:spPr>
          <a:xfrm rot="20880000">
            <a:off x="4253760" y="5091840"/>
            <a:ext cx="449640" cy="18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48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state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572" name="CustomShape 37"/>
          <p:cNvSpPr/>
          <p:nvPr/>
        </p:nvSpPr>
        <p:spPr>
          <a:xfrm>
            <a:off x="3768120" y="4671360"/>
            <a:ext cx="1536840" cy="482040"/>
          </a:xfrm>
          <a:custGeom>
            <a:avLst/>
            <a:gdLst/>
            <a:ahLst/>
            <a:rect l="l" t="t" r="r" b="b"/>
            <a:pathLst>
              <a:path w="1538604" h="483870">
                <a:moveTo>
                  <a:pt x="1538008" y="0"/>
                </a:moveTo>
                <a:lnTo>
                  <a:pt x="1537669" y="237"/>
                </a:lnTo>
                <a:lnTo>
                  <a:pt x="1537204" y="562"/>
                </a:lnTo>
                <a:lnTo>
                  <a:pt x="1536438" y="1098"/>
                </a:lnTo>
                <a:lnTo>
                  <a:pt x="1535295" y="1898"/>
                </a:lnTo>
                <a:lnTo>
                  <a:pt x="1533700" y="3015"/>
                </a:lnTo>
                <a:lnTo>
                  <a:pt x="1531578" y="4501"/>
                </a:lnTo>
                <a:lnTo>
                  <a:pt x="1528853" y="6408"/>
                </a:lnTo>
                <a:lnTo>
                  <a:pt x="1525449" y="8791"/>
                </a:lnTo>
                <a:lnTo>
                  <a:pt x="1521292" y="11701"/>
                </a:lnTo>
                <a:lnTo>
                  <a:pt x="1516307" y="15191"/>
                </a:lnTo>
                <a:lnTo>
                  <a:pt x="1510417" y="19314"/>
                </a:lnTo>
                <a:lnTo>
                  <a:pt x="1503547" y="24122"/>
                </a:lnTo>
                <a:lnTo>
                  <a:pt x="1495623" y="29670"/>
                </a:lnTo>
                <a:lnTo>
                  <a:pt x="1486568" y="36008"/>
                </a:lnTo>
                <a:lnTo>
                  <a:pt x="1476308" y="43190"/>
                </a:lnTo>
                <a:lnTo>
                  <a:pt x="1443536" y="66105"/>
                </a:lnTo>
                <a:lnTo>
                  <a:pt x="1409071" y="89905"/>
                </a:lnTo>
                <a:lnTo>
                  <a:pt x="1376686" y="111800"/>
                </a:lnTo>
                <a:lnTo>
                  <a:pt x="1340864" y="135403"/>
                </a:lnTo>
                <a:lnTo>
                  <a:pt x="1306385" y="157464"/>
                </a:lnTo>
                <a:lnTo>
                  <a:pt x="1269650" y="180218"/>
                </a:lnTo>
                <a:lnTo>
                  <a:pt x="1235825" y="200455"/>
                </a:lnTo>
                <a:lnTo>
                  <a:pt x="1200583" y="220780"/>
                </a:lnTo>
                <a:lnTo>
                  <a:pt x="1164069" y="240988"/>
                </a:lnTo>
                <a:lnTo>
                  <a:pt x="1126426" y="260870"/>
                </a:lnTo>
                <a:lnTo>
                  <a:pt x="1087800" y="280220"/>
                </a:lnTo>
                <a:lnTo>
                  <a:pt x="1049347" y="298381"/>
                </a:lnTo>
                <a:lnTo>
                  <a:pt x="1012462" y="314791"/>
                </a:lnTo>
                <a:lnTo>
                  <a:pt x="975017" y="330501"/>
                </a:lnTo>
                <a:lnTo>
                  <a:pt x="937076" y="345493"/>
                </a:lnTo>
                <a:lnTo>
                  <a:pt x="898703" y="359753"/>
                </a:lnTo>
                <a:lnTo>
                  <a:pt x="859962" y="373264"/>
                </a:lnTo>
                <a:lnTo>
                  <a:pt x="820917" y="386010"/>
                </a:lnTo>
                <a:lnTo>
                  <a:pt x="781631" y="397975"/>
                </a:lnTo>
                <a:lnTo>
                  <a:pt x="742169" y="409144"/>
                </a:lnTo>
                <a:lnTo>
                  <a:pt x="702596" y="419500"/>
                </a:lnTo>
                <a:lnTo>
                  <a:pt x="662974" y="429027"/>
                </a:lnTo>
                <a:lnTo>
                  <a:pt x="623368" y="437710"/>
                </a:lnTo>
                <a:lnTo>
                  <a:pt x="583842" y="445532"/>
                </a:lnTo>
                <a:lnTo>
                  <a:pt x="544460" y="452478"/>
                </a:lnTo>
                <a:lnTo>
                  <a:pt x="503520" y="458791"/>
                </a:lnTo>
                <a:lnTo>
                  <a:pt x="460354" y="464501"/>
                </a:lnTo>
                <a:lnTo>
                  <a:pt x="417882" y="469250"/>
                </a:lnTo>
                <a:lnTo>
                  <a:pt x="376349" y="473128"/>
                </a:lnTo>
                <a:lnTo>
                  <a:pt x="335997" y="476221"/>
                </a:lnTo>
                <a:lnTo>
                  <a:pt x="297070" y="478619"/>
                </a:lnTo>
                <a:lnTo>
                  <a:pt x="254639" y="480623"/>
                </a:lnTo>
                <a:lnTo>
                  <a:pt x="214750" y="481965"/>
                </a:lnTo>
                <a:lnTo>
                  <a:pt x="173367" y="482851"/>
                </a:lnTo>
                <a:lnTo>
                  <a:pt x="132327" y="483280"/>
                </a:lnTo>
                <a:lnTo>
                  <a:pt x="94011" y="483374"/>
                </a:lnTo>
                <a:lnTo>
                  <a:pt x="87884" y="483374"/>
                </a:lnTo>
                <a:lnTo>
                  <a:pt x="73269" y="483374"/>
                </a:lnTo>
                <a:lnTo>
                  <a:pt x="60372" y="483374"/>
                </a:lnTo>
                <a:lnTo>
                  <a:pt x="17" y="483374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38"/>
          <p:cNvSpPr/>
          <p:nvPr/>
        </p:nvSpPr>
        <p:spPr>
          <a:xfrm>
            <a:off x="3740400" y="5132520"/>
            <a:ext cx="86400" cy="42480"/>
          </a:xfrm>
          <a:custGeom>
            <a:avLst/>
            <a:gdLst/>
            <a:ahLst/>
            <a:rect l="l" t="t" r="r" b="b"/>
            <a:pathLst>
              <a:path w="88264" h="44450">
                <a:moveTo>
                  <a:pt x="0" y="22047"/>
                </a:moveTo>
                <a:lnTo>
                  <a:pt x="88176" y="44094"/>
                </a:lnTo>
                <a:lnTo>
                  <a:pt x="88176" y="0"/>
                </a:lnTo>
                <a:lnTo>
                  <a:pt x="0" y="22047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39"/>
          <p:cNvSpPr/>
          <p:nvPr/>
        </p:nvSpPr>
        <p:spPr>
          <a:xfrm>
            <a:off x="3768120" y="5141160"/>
            <a:ext cx="52200" cy="25560"/>
          </a:xfrm>
          <a:custGeom>
            <a:avLst/>
            <a:gdLst/>
            <a:ahLst/>
            <a:rect l="l" t="t" r="r" b="b"/>
            <a:pathLst>
              <a:path w="53975" h="27304">
                <a:moveTo>
                  <a:pt x="53759" y="26873"/>
                </a:moveTo>
                <a:lnTo>
                  <a:pt x="0" y="13436"/>
                </a:lnTo>
                <a:lnTo>
                  <a:pt x="53759" y="0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40"/>
          <p:cNvSpPr/>
          <p:nvPr/>
        </p:nvSpPr>
        <p:spPr>
          <a:xfrm>
            <a:off x="496440" y="1637280"/>
            <a:ext cx="7791840" cy="14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  <a:spcBef>
                <a:spcPts val="79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state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a (representation of) a physical  configuration</a:t>
            </a:r>
            <a:endParaRPr b="0" lang="en-US" sz="2050" spc="-1" strike="noStrike">
              <a:latin typeface="Arial"/>
            </a:endParaRPr>
          </a:p>
          <a:p>
            <a:pPr marL="743760" indent="-729720">
              <a:lnSpc>
                <a:spcPct val="101000"/>
              </a:lnSpc>
              <a:spcBef>
                <a:spcPts val="79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node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a data structure constituting part of a search tree</a:t>
            </a:r>
            <a:endParaRPr b="0" lang="en-US" sz="2050" spc="-1" strike="noStrike">
              <a:latin typeface="Arial"/>
            </a:endParaRPr>
          </a:p>
          <a:p>
            <a:pPr marL="743040" indent="-168120">
              <a:lnSpc>
                <a:spcPct val="101000"/>
              </a:lnSpc>
              <a:spcBef>
                <a:spcPts val="1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includes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parent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children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depth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path cost </a:t>
            </a:r>
            <a:r>
              <a:rPr b="0" lang="en-US" sz="1800" spc="-1" strike="noStrike">
                <a:solidFill>
                  <a:srgbClr val="004b00"/>
                </a:solidFill>
                <a:latin typeface="Wingdings"/>
                <a:ea typeface="DejaVu Sans"/>
              </a:rPr>
              <a:t>-&gt;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 known as 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g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x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9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States do not have parents, children, depth, or path cost!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576" name="CustomShape 41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77" name="CustomShape 42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98425DDD-B433-49D0-9C61-40A381A1D3F7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78" name="CustomShape 43"/>
          <p:cNvSpPr/>
          <p:nvPr/>
        </p:nvSpPr>
        <p:spPr>
          <a:xfrm>
            <a:off x="470160" y="6186240"/>
            <a:ext cx="8656200" cy="62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The Expand function creates new nodes, filling in the various fields and  using the SuccessorFn of the problem to create the corresponding states.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579" name="CustomShape 44"/>
          <p:cNvSpPr/>
          <p:nvPr/>
        </p:nvSpPr>
        <p:spPr>
          <a:xfrm>
            <a:off x="4816800" y="3333960"/>
            <a:ext cx="15793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parent,</a:t>
            </a:r>
            <a:r>
              <a:rPr b="0" lang="en-US" sz="1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526320" y="772560"/>
            <a:ext cx="7912080" cy="129636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42840">
              <a:lnSpc>
                <a:spcPts val="2429"/>
              </a:lnSpc>
            </a:pPr>
            <a:r>
              <a:rPr b="0" lang="en-US" sz="2500" spc="321" strike="noStrike">
                <a:solidFill>
                  <a:srgbClr val="000000"/>
                </a:solidFill>
                <a:latin typeface="Arial"/>
                <a:ea typeface="DejaVu Sans"/>
              </a:rPr>
              <a:t>Implementation: </a:t>
            </a:r>
            <a:r>
              <a:rPr b="0" lang="en-US" sz="2500" spc="282" strike="noStrike">
                <a:solidFill>
                  <a:srgbClr val="000000"/>
                </a:solidFill>
                <a:latin typeface="Arial"/>
                <a:ea typeface="DejaVu Sans"/>
              </a:rPr>
              <a:t>general </a:t>
            </a:r>
            <a:r>
              <a:rPr b="0" lang="en-US" sz="2500" spc="333" strike="noStrike">
                <a:solidFill>
                  <a:srgbClr val="000000"/>
                </a:solidFill>
                <a:latin typeface="Arial"/>
                <a:ea typeface="DejaVu Sans"/>
              </a:rPr>
              <a:t>tree</a:t>
            </a:r>
            <a:r>
              <a:rPr b="0" lang="en-US" sz="2500" spc="23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2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554760" y="1708200"/>
            <a:ext cx="777060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3"/>
          <p:cNvSpPr/>
          <p:nvPr/>
        </p:nvSpPr>
        <p:spPr>
          <a:xfrm>
            <a:off x="561600" y="1713240"/>
            <a:ext cx="360" cy="5059800"/>
          </a:xfrm>
          <a:custGeom>
            <a:avLst/>
            <a:gdLst/>
            <a:ahLst/>
            <a:rect l="l" t="t" r="r" b="b"/>
            <a:pathLst>
              <a:path w="0" h="5061584">
                <a:moveTo>
                  <a:pt x="0" y="0"/>
                </a:moveTo>
                <a:lnTo>
                  <a:pt x="0" y="5061203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4"/>
          <p:cNvSpPr/>
          <p:nvPr/>
        </p:nvSpPr>
        <p:spPr>
          <a:xfrm>
            <a:off x="717840" y="3924720"/>
            <a:ext cx="7314840" cy="1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5"/>
          <p:cNvSpPr/>
          <p:nvPr/>
        </p:nvSpPr>
        <p:spPr>
          <a:xfrm>
            <a:off x="705240" y="1783080"/>
            <a:ext cx="6935040" cy="46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120" indent="-271080">
              <a:lnSpc>
                <a:spcPct val="107000"/>
              </a:lnSpc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6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Tree-Search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problem, frontier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 solution, or failure  </a:t>
            </a:r>
            <a:endParaRPr b="0" lang="en-US" sz="1600" spc="-1" strike="noStrike">
              <a:latin typeface="Arial"/>
            </a:endParaRPr>
          </a:p>
          <a:p>
            <a:pPr marL="285120" indent="-271080">
              <a:lnSpc>
                <a:spcPct val="107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Insert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Make-Node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Initial-State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]),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 </a:t>
            </a:r>
            <a:endParaRPr b="0" lang="en-US" sz="1600" spc="-1" strike="noStrike">
              <a:latin typeface="Arial"/>
            </a:endParaRPr>
          </a:p>
          <a:p>
            <a:pPr marL="285120" indent="-271080">
              <a:lnSpc>
                <a:spcPct val="107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loop do</a:t>
            </a:r>
            <a:endParaRPr b="0" lang="en-US" sz="1600" spc="-1" strike="noStrike">
              <a:latin typeface="Arial"/>
            </a:endParaRPr>
          </a:p>
          <a:p>
            <a:pPr marL="696600" indent="-271080">
              <a:lnSpc>
                <a:spcPct val="100000"/>
              </a:lnSpc>
              <a:spcBef>
                <a:spcPts val="156"/>
              </a:spcBef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is empty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failure</a:t>
            </a:r>
            <a:endParaRPr b="0" lang="en-US" sz="1600" spc="-1" strike="noStrike">
              <a:latin typeface="Arial"/>
            </a:endParaRPr>
          </a:p>
          <a:p>
            <a:pPr marL="696600" indent="-271080">
              <a:lnSpc>
                <a:spcPct val="100000"/>
              </a:lnSpc>
              <a:spcBef>
                <a:spcPts val="145"/>
              </a:spcBef>
            </a:pP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Remove-Front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 marL="696600" indent="-271080">
              <a:lnSpc>
                <a:spcPct val="107000"/>
              </a:lnSpc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Goal-Test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))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endParaRPr b="0" lang="en-US" sz="1600" spc="-1" strike="noStrike">
              <a:latin typeface="Arial"/>
            </a:endParaRPr>
          </a:p>
          <a:p>
            <a:pPr marL="696600" indent="-271080">
              <a:lnSpc>
                <a:spcPct val="107000"/>
              </a:lnSpc>
            </a:pP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InsertAll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Expand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 marL="696600" indent="-271080">
              <a:lnSpc>
                <a:spcPct val="107000"/>
              </a:lnSpc>
            </a:pPr>
            <a:endParaRPr b="0" lang="en-US" sz="1600" spc="-1" strike="noStrike">
              <a:latin typeface="Arial"/>
            </a:endParaRPr>
          </a:p>
          <a:p>
            <a:pPr marL="696600" indent="-271080">
              <a:lnSpc>
                <a:spcPct val="100000"/>
              </a:lnSpc>
              <a:spcBef>
                <a:spcPts val="40"/>
              </a:spcBef>
            </a:pPr>
            <a:endParaRPr b="0" lang="en-US" sz="1600" spc="-1" strike="noStrike">
              <a:latin typeface="Arial"/>
            </a:endParaRPr>
          </a:p>
          <a:p>
            <a:pPr marL="12600" indent="-271080">
              <a:lnSpc>
                <a:spcPct val="100000"/>
              </a:lnSpc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6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Expand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node, 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 set of nodes</a:t>
            </a:r>
            <a:endParaRPr b="0" lang="en-US" sz="1600" spc="-1" strike="noStrike">
              <a:latin typeface="Arial"/>
            </a:endParaRPr>
          </a:p>
          <a:p>
            <a:pPr marL="285120" indent="-271080">
              <a:lnSpc>
                <a:spcPct val="100000"/>
              </a:lnSpc>
              <a:spcBef>
                <a:spcPts val="156"/>
              </a:spcBef>
            </a:pP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successors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← the empty set</a:t>
            </a:r>
            <a:endParaRPr b="0" lang="en-US" sz="1600" spc="-1" strike="noStrike">
              <a:latin typeface="Arial"/>
            </a:endParaRPr>
          </a:p>
          <a:p>
            <a:pPr marL="285120" indent="-271080">
              <a:lnSpc>
                <a:spcPct val="100000"/>
              </a:lnSpc>
              <a:spcBef>
                <a:spcPts val="145"/>
              </a:spcBef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for each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action, result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in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Successor-Fn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])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do</a:t>
            </a:r>
            <a:endParaRPr b="0" lang="en-US" sz="1600" spc="-1" strike="noStrike">
              <a:latin typeface="Arial"/>
            </a:endParaRPr>
          </a:p>
          <a:p>
            <a:pPr marL="696600" indent="-271080">
              <a:lnSpc>
                <a:spcPct val="100000"/>
              </a:lnSpc>
              <a:spcBef>
                <a:spcPts val="156"/>
              </a:spcBef>
            </a:pP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← a new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Node</a:t>
            </a:r>
            <a:endParaRPr b="0" lang="en-US" sz="1600" spc="-1" strike="noStrike">
              <a:latin typeface="Arial"/>
            </a:endParaRPr>
          </a:p>
          <a:p>
            <a:pPr marL="696600" indent="-271080">
              <a:lnSpc>
                <a:spcPct val="100000"/>
              </a:lnSpc>
              <a:spcBef>
                <a:spcPts val="156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Parent-Node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←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←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action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←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result</a:t>
            </a:r>
            <a:endParaRPr b="0" lang="en-US" sz="1600" spc="-1" strike="noStrike">
              <a:latin typeface="Arial"/>
            </a:endParaRPr>
          </a:p>
          <a:p>
            <a:pPr marL="696600" indent="-271080">
              <a:lnSpc>
                <a:spcPct val="100000"/>
              </a:lnSpc>
              <a:spcBef>
                <a:spcPts val="145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Path-Cost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Path-Cost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+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Step-Cost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action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 marL="696600" indent="-271080">
              <a:lnSpc>
                <a:spcPct val="107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Depth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Depth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+ 1  add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successors</a:t>
            </a:r>
            <a:endParaRPr b="0" lang="en-US" sz="1600" spc="-1" strike="noStrike">
              <a:latin typeface="Arial"/>
            </a:endParaRPr>
          </a:p>
          <a:p>
            <a:pPr marL="285120" indent="-271080">
              <a:lnSpc>
                <a:spcPct val="100000"/>
              </a:lnSpc>
              <a:spcBef>
                <a:spcPts val="145"/>
              </a:spcBef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successors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85" name="CustomShape 6"/>
          <p:cNvSpPr/>
          <p:nvPr/>
        </p:nvSpPr>
        <p:spPr>
          <a:xfrm flipH="1">
            <a:off x="7768440" y="1722240"/>
            <a:ext cx="553680" cy="5059800"/>
          </a:xfrm>
          <a:custGeom>
            <a:avLst/>
            <a:gdLst/>
            <a:ahLst/>
            <a:rect l="l" t="t" r="r" b="b"/>
            <a:pathLst>
              <a:path w="0" h="5061584">
                <a:moveTo>
                  <a:pt x="0" y="0"/>
                </a:moveTo>
                <a:lnTo>
                  <a:pt x="0" y="5061203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7"/>
          <p:cNvSpPr/>
          <p:nvPr/>
        </p:nvSpPr>
        <p:spPr>
          <a:xfrm>
            <a:off x="554760" y="6779880"/>
            <a:ext cx="777060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8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8" name="CustomShape 9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61089B2C-91F3-479C-BEDC-0620E8484D55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CustomShape 1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90" name="CustomShape 2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43EBE896-459B-45F1-96BC-8BDAF19E54E7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91" name="CustomShape 3"/>
          <p:cNvSpPr/>
          <p:nvPr/>
        </p:nvSpPr>
        <p:spPr>
          <a:xfrm>
            <a:off x="534960" y="1010880"/>
            <a:ext cx="7720560" cy="12963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29"/>
              </a:lnSpc>
            </a:pPr>
            <a:r>
              <a:rPr b="0" lang="en-US" sz="2500" spc="412" strike="noStrike">
                <a:solidFill>
                  <a:srgbClr val="000000"/>
                </a:solidFill>
                <a:latin typeface="Arial"/>
                <a:ea typeface="DejaVu Sans"/>
              </a:rPr>
              <a:t>Graph</a:t>
            </a:r>
            <a:r>
              <a:rPr b="0" lang="en-US" sz="2500" spc="18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2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92" name="CustomShape 4"/>
          <p:cNvSpPr/>
          <p:nvPr/>
        </p:nvSpPr>
        <p:spPr>
          <a:xfrm>
            <a:off x="435600" y="3329280"/>
            <a:ext cx="8650440" cy="372240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/>
          <a:p>
            <a:pPr algn="ctr">
              <a:lnSpc>
                <a:spcPct val="100000"/>
              </a:lnSpc>
              <a:spcBef>
                <a:spcPts val="686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20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Graph-Search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problem, frontier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solution, or failure</a:t>
            </a:r>
            <a:endParaRPr b="0" lang="en-US" sz="20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865"/>
              </a:spcBef>
            </a:pP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closed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← an empty set</a:t>
            </a:r>
            <a:endParaRPr b="0" lang="en-US" sz="20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56"/>
              </a:spcBef>
            </a:pP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Insert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Make-Node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Initial-State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]),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56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loop do</a:t>
            </a:r>
            <a:endParaRPr b="0" lang="en-US" sz="20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39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is empty </a:t>
            </a: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failure</a:t>
            </a:r>
            <a:endParaRPr b="0" lang="en-US" sz="20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56"/>
              </a:spcBef>
            </a:pP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Remove-Front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56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Goal-Test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]) </a:t>
            </a: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endParaRPr b="0" lang="en-US" sz="20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39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] is not in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closed </a:t>
            </a: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then</a:t>
            </a:r>
            <a:endParaRPr b="0" lang="en-US" sz="2000" spc="-1" strike="noStrike">
              <a:latin typeface="Arial"/>
            </a:endParaRPr>
          </a:p>
          <a:p>
            <a:pPr marL="1245240">
              <a:lnSpc>
                <a:spcPct val="100000"/>
              </a:lnSpc>
              <a:spcBef>
                <a:spcPts val="156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add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] to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closed</a:t>
            </a:r>
            <a:endParaRPr b="0" lang="en-US" sz="2000" spc="-1" strike="noStrike">
              <a:latin typeface="Arial"/>
            </a:endParaRPr>
          </a:p>
          <a:p>
            <a:pPr marL="1245240">
              <a:lnSpc>
                <a:spcPct val="100000"/>
              </a:lnSpc>
              <a:spcBef>
                <a:spcPts val="156"/>
              </a:spcBef>
            </a:pP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InsertAll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Expand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),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45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end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3" name="CustomShape 5"/>
          <p:cNvSpPr/>
          <p:nvPr/>
        </p:nvSpPr>
        <p:spPr>
          <a:xfrm>
            <a:off x="603000" y="1756440"/>
            <a:ext cx="71992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Q:  What will happen is the search space is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a DAG? (a strict tree)</a:t>
            </a:r>
            <a:endParaRPr b="0" lang="en-US" sz="2000" spc="-1" strike="noStrike">
              <a:latin typeface="Arial"/>
            </a:endParaRPr>
          </a:p>
          <a:p>
            <a:pPr marL="285840" indent="-112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Bi-directional arcs?  (road can be driven both ways!)</a:t>
            </a:r>
            <a:endParaRPr b="0" lang="en-US" sz="1800" spc="-1" strike="noStrike">
              <a:latin typeface="Arial"/>
            </a:endParaRPr>
          </a:p>
          <a:p>
            <a:pPr marL="285840" indent="-112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Cycles in the directional graph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CustomShape 1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95" name="CustomShape 2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EC702C10-AE95-466E-96F6-9D5C4E2AB20A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96" name="CustomShape 3"/>
          <p:cNvSpPr/>
          <p:nvPr/>
        </p:nvSpPr>
        <p:spPr>
          <a:xfrm>
            <a:off x="817200" y="719640"/>
            <a:ext cx="7720560" cy="12963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493000">
              <a:lnSpc>
                <a:spcPts val="2429"/>
              </a:lnSpc>
            </a:pPr>
            <a:r>
              <a:rPr b="0" lang="en-US" sz="2500" spc="293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r>
              <a:rPr b="0" lang="en-US" sz="2500" spc="25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2" strike="noStrike">
                <a:solidFill>
                  <a:srgbClr val="000000"/>
                </a:solidFill>
                <a:latin typeface="Arial"/>
                <a:ea typeface="DejaVu Sans"/>
              </a:rPr>
              <a:t>strategies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97" name="CustomShape 4"/>
          <p:cNvSpPr/>
          <p:nvPr/>
        </p:nvSpPr>
        <p:spPr>
          <a:xfrm>
            <a:off x="778680" y="1402920"/>
            <a:ext cx="8109360" cy="52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 strategy is defined by picking the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order of node expansion</a:t>
            </a:r>
            <a:endParaRPr b="0" lang="en-US" sz="2050" spc="-1" strike="noStrike">
              <a:latin typeface="Arial"/>
            </a:endParaRPr>
          </a:p>
          <a:p>
            <a:pPr marL="80640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Specifically: exact action of InsertAll() fn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744120" indent="-729720">
              <a:lnSpc>
                <a:spcPct val="101000"/>
              </a:lnSpc>
              <a:spcBef>
                <a:spcPts val="1531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Strategies are evaluated along the following dimensions:  </a:t>
            </a:r>
            <a:endParaRPr b="0" lang="en-US" sz="2050" spc="-1" strike="noStrike">
              <a:latin typeface="Arial"/>
            </a:endParaRPr>
          </a:p>
          <a:p>
            <a:pPr marL="743040" indent="-230040">
              <a:lnSpc>
                <a:spcPct val="101000"/>
              </a:lnSpc>
              <a:spcBef>
                <a:spcPts val="799"/>
              </a:spcBef>
              <a:buClr>
                <a:srgbClr val="00007e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Completeness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—returns a solution if there is one, returns failure if there is no solution.  </a:t>
            </a:r>
            <a:endParaRPr b="0" lang="en-US" sz="2050" spc="-1" strike="noStrike">
              <a:latin typeface="Arial"/>
            </a:endParaRPr>
          </a:p>
          <a:p>
            <a:pPr marL="743040" indent="-230040">
              <a:lnSpc>
                <a:spcPct val="101000"/>
              </a:lnSpc>
              <a:spcBef>
                <a:spcPts val="799"/>
              </a:spcBef>
              <a:buClr>
                <a:srgbClr val="00007e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time complexity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  the amount of time/operations required.</a:t>
            </a:r>
            <a:endParaRPr b="0" lang="en-US" sz="2050" spc="-1" strike="noStrike">
              <a:latin typeface="Arial"/>
            </a:endParaRPr>
          </a:p>
          <a:p>
            <a:pPr marL="743040" indent="-230040">
              <a:lnSpc>
                <a:spcPct val="101000"/>
              </a:lnSpc>
              <a:spcBef>
                <a:spcPts val="799"/>
              </a:spcBef>
              <a:buClr>
                <a:srgbClr val="00007e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space complexity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  the amount of memory/disk space required.</a:t>
            </a:r>
            <a:endParaRPr b="0" lang="en-US" sz="2050" spc="-1" strike="noStrike">
              <a:latin typeface="Arial"/>
            </a:endParaRPr>
          </a:p>
          <a:p>
            <a:pPr marL="743040" indent="-230040">
              <a:lnSpc>
                <a:spcPct val="101000"/>
              </a:lnSpc>
              <a:spcBef>
                <a:spcPts val="799"/>
              </a:spcBef>
              <a:buClr>
                <a:srgbClr val="00007e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Optimality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—any solution returns is an optimal one.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1000"/>
              </a:lnSpc>
              <a:spcBef>
                <a:spcPts val="799"/>
              </a:spcBef>
            </a:pPr>
            <a:endParaRPr b="0" lang="en-US" sz="2050" spc="-1" strike="noStrike">
              <a:latin typeface="Arial"/>
            </a:endParaRPr>
          </a:p>
          <a:p>
            <a:pPr marL="744120" indent="-730440">
              <a:lnSpc>
                <a:spcPct val="101000"/>
              </a:lnSpc>
              <a:spcBef>
                <a:spcPts val="1531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Time and space complexity are measured in terms of  </a:t>
            </a:r>
            <a:endParaRPr b="0" lang="en-US" sz="2050" spc="-1" strike="noStrike">
              <a:latin typeface="Arial"/>
            </a:endParaRPr>
          </a:p>
          <a:p>
            <a:pPr marL="743040" indent="-230040">
              <a:lnSpc>
                <a:spcPct val="101000"/>
              </a:lnSpc>
              <a:spcBef>
                <a:spcPts val="799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b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—number of sucessors / tree breadth.</a:t>
            </a:r>
            <a:endParaRPr b="0" lang="en-US" sz="2050" spc="-1" strike="noStrike">
              <a:latin typeface="Arial"/>
            </a:endParaRPr>
          </a:p>
          <a:p>
            <a:pPr marL="743040" indent="-230040">
              <a:lnSpc>
                <a:spcPct val="101000"/>
              </a:lnSpc>
              <a:spcBef>
                <a:spcPts val="799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d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 depth of solution.</a:t>
            </a:r>
            <a:endParaRPr b="0" lang="en-US" sz="2050" spc="-1" strike="noStrike">
              <a:latin typeface="Arial"/>
            </a:endParaRPr>
          </a:p>
          <a:p>
            <a:pPr marL="743040" indent="-230040">
              <a:lnSpc>
                <a:spcPct val="101000"/>
              </a:lnSpc>
              <a:spcBef>
                <a:spcPts val="799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m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 max depth.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8BD1C606-77F9-4958-A2EC-93D32081841E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579240" y="834480"/>
            <a:ext cx="7720560" cy="12963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09"/>
              </a:lnSpc>
            </a:pPr>
            <a:r>
              <a:rPr b="0" lang="en-US" sz="2500" spc="307" strike="noStrike">
                <a:solidFill>
                  <a:srgbClr val="000000"/>
                </a:solidFill>
                <a:latin typeface="Arial"/>
                <a:ea typeface="DejaVu Sans"/>
              </a:rPr>
              <a:t>Outline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496440" y="1606680"/>
            <a:ext cx="8029800" cy="41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Problem-solving agents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Problem types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Problem formulation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Example problems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Basic search algorithms (the meat, 90%)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99" name="CustomShape 2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1DE0EF14-006B-4AC6-A631-AC28E099F418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600" name="CustomShape 3"/>
          <p:cNvSpPr/>
          <p:nvPr/>
        </p:nvSpPr>
        <p:spPr>
          <a:xfrm>
            <a:off x="534960" y="1010880"/>
            <a:ext cx="7720560" cy="12963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512000">
              <a:lnSpc>
                <a:spcPts val="2429"/>
              </a:lnSpc>
            </a:pPr>
            <a:r>
              <a:rPr b="0" lang="en-US" sz="2500" spc="333" strike="noStrike">
                <a:solidFill>
                  <a:srgbClr val="000000"/>
                </a:solidFill>
                <a:latin typeface="Arial"/>
                <a:ea typeface="DejaVu Sans"/>
              </a:rPr>
              <a:t>Uninformed </a:t>
            </a:r>
            <a:r>
              <a:rPr b="0" lang="en-US" sz="2500" spc="282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r>
              <a:rPr b="0" lang="en-US" sz="2500" spc="19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2" strike="noStrike">
                <a:solidFill>
                  <a:srgbClr val="000000"/>
                </a:solidFill>
                <a:latin typeface="Arial"/>
                <a:ea typeface="DejaVu Sans"/>
              </a:rPr>
              <a:t>strategies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01" name="CustomShape 4"/>
          <p:cNvSpPr/>
          <p:nvPr/>
        </p:nvSpPr>
        <p:spPr>
          <a:xfrm>
            <a:off x="1025640" y="2149560"/>
            <a:ext cx="7738920" cy="34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Uninformed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strategies use only the information available  in the problem definition:</a:t>
            </a:r>
            <a:endParaRPr b="0" lang="en-US" sz="2050" spc="-1" strike="noStrike">
              <a:latin typeface="Arial"/>
            </a:endParaRPr>
          </a:p>
          <a:p>
            <a:pPr marL="355680" indent="-3412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Breadth-first search  </a:t>
            </a:r>
            <a:endParaRPr b="0" lang="en-US" sz="2050" spc="-1" strike="noStrike">
              <a:latin typeface="Arial"/>
            </a:endParaRPr>
          </a:p>
          <a:p>
            <a:pPr marL="355680" indent="-3412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Uniform-cost search  </a:t>
            </a:r>
            <a:endParaRPr b="0" lang="en-US" sz="2050" spc="-1" strike="noStrike">
              <a:latin typeface="Arial"/>
            </a:endParaRPr>
          </a:p>
          <a:p>
            <a:pPr marL="355680" indent="-3412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Depth-first search  </a:t>
            </a:r>
            <a:endParaRPr b="0" lang="en-US" sz="2050" spc="-1" strike="noStrike">
              <a:latin typeface="Arial"/>
            </a:endParaRPr>
          </a:p>
          <a:p>
            <a:pPr marL="355680" indent="-3412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Depth-limited search</a:t>
            </a:r>
            <a:endParaRPr b="0" lang="en-US" sz="2050" spc="-1" strike="noStrike">
              <a:latin typeface="Arial"/>
            </a:endParaRPr>
          </a:p>
          <a:p>
            <a:pPr marL="355680" indent="-3412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Iterative deepening search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CustomShape 1"/>
          <p:cNvSpPr/>
          <p:nvPr/>
        </p:nvSpPr>
        <p:spPr>
          <a:xfrm>
            <a:off x="1049400" y="878400"/>
            <a:ext cx="7206120" cy="12963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40" algn="ctr">
              <a:lnSpc>
                <a:spcPts val="2409"/>
              </a:lnSpc>
            </a:pPr>
            <a:r>
              <a:rPr b="0" lang="en-US" sz="2500" spc="307" strike="noStrike">
                <a:solidFill>
                  <a:srgbClr val="000000"/>
                </a:solidFill>
                <a:latin typeface="Arial"/>
                <a:ea typeface="DejaVu Sans"/>
              </a:rPr>
              <a:t>Breadth-first</a:t>
            </a:r>
            <a:r>
              <a:rPr b="0" lang="en-US" sz="2500" spc="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2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03" name="CustomShape 2"/>
          <p:cNvSpPr/>
          <p:nvPr/>
        </p:nvSpPr>
        <p:spPr>
          <a:xfrm>
            <a:off x="2427840" y="3782520"/>
            <a:ext cx="3834360" cy="2496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3"/>
          <p:cNvSpPr/>
          <p:nvPr/>
        </p:nvSpPr>
        <p:spPr>
          <a:xfrm>
            <a:off x="496440" y="1606680"/>
            <a:ext cx="8170920" cy="172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Plan:  </a:t>
            </a:r>
            <a:r>
              <a:rPr b="0" lang="en-US" sz="2050" spc="-1" strike="noStrike">
                <a:solidFill>
                  <a:srgbClr val="c0504d"/>
                </a:solidFill>
                <a:latin typeface="Arial"/>
                <a:ea typeface="DejaVu Sans"/>
              </a:rPr>
              <a:t>Always expand shallowest unexpanded node</a:t>
            </a:r>
            <a:endParaRPr b="0" lang="en-US" sz="2050" spc="-1" strike="noStrike">
              <a:latin typeface="Arial"/>
            </a:endParaRPr>
          </a:p>
          <a:p>
            <a:pPr marL="80640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Shallowest = shortest path from root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Implementation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r>
              <a:rPr b="0" i="1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frontier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a FIFO queue, i.e., new successors go at   end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05" name="CustomShape 4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6" name="CustomShape 5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EF522BBD-BEE3-4A00-96B9-BA641075D869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607" name="CustomShape 6"/>
          <p:cNvSpPr/>
          <p:nvPr/>
        </p:nvSpPr>
        <p:spPr>
          <a:xfrm>
            <a:off x="3131280" y="4803120"/>
            <a:ext cx="21780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B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08" name="CustomShape 7"/>
          <p:cNvSpPr/>
          <p:nvPr/>
        </p:nvSpPr>
        <p:spPr>
          <a:xfrm>
            <a:off x="5365440" y="4803120"/>
            <a:ext cx="23580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C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09" name="CustomShape 8"/>
          <p:cNvSpPr/>
          <p:nvPr/>
        </p:nvSpPr>
        <p:spPr>
          <a:xfrm>
            <a:off x="2547360" y="5813640"/>
            <a:ext cx="25272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0" name="CustomShape 9"/>
          <p:cNvSpPr/>
          <p:nvPr/>
        </p:nvSpPr>
        <p:spPr>
          <a:xfrm>
            <a:off x="3681360" y="5813640"/>
            <a:ext cx="21780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1" name="CustomShape 10"/>
          <p:cNvSpPr/>
          <p:nvPr/>
        </p:nvSpPr>
        <p:spPr>
          <a:xfrm>
            <a:off x="4804200" y="5813640"/>
            <a:ext cx="21780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2" name="CustomShape 11"/>
          <p:cNvSpPr/>
          <p:nvPr/>
        </p:nvSpPr>
        <p:spPr>
          <a:xfrm>
            <a:off x="5915520" y="5813640"/>
            <a:ext cx="25272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3" name="CustomShape 12"/>
          <p:cNvSpPr/>
          <p:nvPr/>
        </p:nvSpPr>
        <p:spPr>
          <a:xfrm>
            <a:off x="3443040" y="3834000"/>
            <a:ext cx="1811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1482840" algn="ctr">
              <a:lnSpc>
                <a:spcPct val="100000"/>
              </a:lnSpc>
              <a:spcBef>
                <a:spcPts val="249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CustomShape 1"/>
          <p:cNvSpPr/>
          <p:nvPr/>
        </p:nvSpPr>
        <p:spPr>
          <a:xfrm>
            <a:off x="685080" y="957960"/>
            <a:ext cx="7720560" cy="12963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79360">
              <a:lnSpc>
                <a:spcPts val="2429"/>
              </a:lnSpc>
            </a:pPr>
            <a:r>
              <a:rPr b="0" lang="en-US" sz="2500" spc="335" strike="noStrike">
                <a:solidFill>
                  <a:srgbClr val="000000"/>
                </a:solidFill>
                <a:latin typeface="Arial"/>
                <a:ea typeface="DejaVu Sans"/>
              </a:rPr>
              <a:t>Properties </a:t>
            </a:r>
            <a:r>
              <a:rPr b="0" lang="en-US" sz="2500" spc="157" strike="noStrike">
                <a:solidFill>
                  <a:srgbClr val="000000"/>
                </a:solidFill>
                <a:latin typeface="Arial"/>
                <a:ea typeface="DejaVu Sans"/>
              </a:rPr>
              <a:t>of </a:t>
            </a:r>
            <a:r>
              <a:rPr b="0" lang="en-US" sz="2500" spc="301" strike="noStrike">
                <a:solidFill>
                  <a:srgbClr val="000000"/>
                </a:solidFill>
                <a:latin typeface="Arial"/>
                <a:ea typeface="DejaVu Sans"/>
              </a:rPr>
              <a:t>breadth-first</a:t>
            </a:r>
            <a:r>
              <a:rPr b="0" lang="en-US" sz="2500" spc="33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2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5" name="CustomShape 2"/>
          <p:cNvSpPr/>
          <p:nvPr/>
        </p:nvSpPr>
        <p:spPr>
          <a:xfrm>
            <a:off x="452520" y="1954800"/>
            <a:ext cx="7493040" cy="48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92" strike="noStrike">
                <a:solidFill>
                  <a:srgbClr val="ff00ff"/>
                </a:solidFill>
                <a:latin typeface="Arial"/>
                <a:ea typeface="DejaVu Sans"/>
              </a:rPr>
              <a:t>Complete?? yes.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58" strike="noStrike">
                <a:solidFill>
                  <a:srgbClr val="ff00ff"/>
                </a:solidFill>
                <a:latin typeface="Arial"/>
                <a:ea typeface="DejaVu Sans"/>
              </a:rPr>
              <a:t>Time?? O(b^d) = 1 + b + b^2 + … + b^d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97" strike="noStrike">
                <a:solidFill>
                  <a:srgbClr val="ff00ff"/>
                </a:solidFill>
                <a:latin typeface="Arial"/>
                <a:ea typeface="DejaVu Sans"/>
              </a:rPr>
              <a:t>Space??  O(b^d)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58" strike="noStrike">
                <a:solidFill>
                  <a:srgbClr val="ff00ff"/>
                </a:solidFill>
                <a:latin typeface="Arial"/>
                <a:ea typeface="DejaVu Sans"/>
              </a:rPr>
              <a:t>Optimal??  only if actions have uniform/equal cost.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16" name="CustomShape 3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17" name="CustomShape 4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FF46FD84-B1F3-4A7E-8CEB-94BECE0FCA2C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CustomShape 1"/>
          <p:cNvSpPr/>
          <p:nvPr/>
        </p:nvSpPr>
        <p:spPr>
          <a:xfrm>
            <a:off x="676080" y="763920"/>
            <a:ext cx="7720560" cy="12963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38480">
              <a:lnSpc>
                <a:spcPts val="2409"/>
              </a:lnSpc>
            </a:pPr>
            <a:r>
              <a:rPr b="0" lang="en-US" sz="2500" spc="293" strike="noStrike">
                <a:solidFill>
                  <a:srgbClr val="000000"/>
                </a:solidFill>
                <a:latin typeface="Arial"/>
                <a:ea typeface="DejaVu Sans"/>
              </a:rPr>
              <a:t>Uniform-cost</a:t>
            </a:r>
            <a:r>
              <a:rPr b="0" lang="en-US" sz="2500" spc="20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2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9" name="CustomShape 2"/>
          <p:cNvSpPr/>
          <p:nvPr/>
        </p:nvSpPr>
        <p:spPr>
          <a:xfrm>
            <a:off x="520920" y="1809720"/>
            <a:ext cx="8664840" cy="46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Plan:  Expand least-cost unexpanded node</a:t>
            </a:r>
            <a:endParaRPr b="0" lang="en-US" sz="2050" spc="-1" strike="noStrike">
              <a:latin typeface="Arial"/>
            </a:endParaRPr>
          </a:p>
          <a:p>
            <a:pPr marL="6904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least cost” = Having the lowest path cost</a:t>
            </a:r>
            <a:endParaRPr b="0" lang="en-US" sz="1800" spc="-1" strike="noStrike">
              <a:latin typeface="Arial"/>
            </a:endParaRPr>
          </a:p>
          <a:p>
            <a:pPr marL="6904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Equivalent to breadth-first if step costs all equal 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Implementation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r>
              <a:rPr b="0" i="1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frontier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 queue </a:t>
            </a:r>
            <a:r>
              <a:rPr b="0" lang="en-US" sz="2050" spc="-1" strike="noStrike">
                <a:solidFill>
                  <a:srgbClr val="953735"/>
                </a:solidFill>
                <a:latin typeface="Arial"/>
                <a:ea typeface="DejaVu Sans"/>
              </a:rPr>
              <a:t>ordered by path cost, lowest  first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Complete??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  <a:spcBef>
                <a:spcPts val="400"/>
              </a:spcBef>
            </a:pPr>
            <a:endParaRPr b="0" lang="en-US" sz="2050" spc="-1" strike="noStrike">
              <a:latin typeface="Arial"/>
            </a:endParaRPr>
          </a:p>
          <a:p>
            <a:pPr marL="973080" indent="-958680">
              <a:lnSpc>
                <a:spcPct val="10000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Time??  </a:t>
            </a:r>
            <a:endParaRPr b="0" lang="en-US" sz="2050" spc="-1" strike="noStrike">
              <a:latin typeface="Arial"/>
            </a:endParaRPr>
          </a:p>
          <a:p>
            <a:pPr marL="973080" indent="-958680">
              <a:lnSpc>
                <a:spcPct val="100000"/>
              </a:lnSpc>
              <a:spcBef>
                <a:spcPts val="400"/>
              </a:spcBef>
            </a:pPr>
            <a:endParaRPr b="0" lang="en-US" sz="2050" spc="-1" strike="noStrike">
              <a:latin typeface="Arial"/>
            </a:endParaRPr>
          </a:p>
          <a:p>
            <a:pPr marL="12600" indent="-958680">
              <a:lnSpc>
                <a:spcPct val="10000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Space??  </a:t>
            </a:r>
            <a:endParaRPr b="0" lang="en-US" sz="2050" spc="-1" strike="noStrike">
              <a:latin typeface="Arial"/>
            </a:endParaRPr>
          </a:p>
          <a:p>
            <a:pPr marL="12600" indent="-958680">
              <a:lnSpc>
                <a:spcPct val="100000"/>
              </a:lnSpc>
              <a:spcBef>
                <a:spcPts val="400"/>
              </a:spcBef>
            </a:pPr>
            <a:endParaRPr b="0" lang="en-US" sz="2050" spc="-1" strike="noStrike">
              <a:latin typeface="Arial"/>
            </a:endParaRPr>
          </a:p>
          <a:p>
            <a:pPr marL="12600" indent="-958680">
              <a:lnSpc>
                <a:spcPct val="10000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Optimal??  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20" name="CustomShape 3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1" name="CustomShape 4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D5BED748-A71F-44E0-AC17-D6295E5C7B8B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CustomShape 1"/>
          <p:cNvSpPr/>
          <p:nvPr/>
        </p:nvSpPr>
        <p:spPr>
          <a:xfrm>
            <a:off x="534960" y="1010880"/>
            <a:ext cx="7720560" cy="129636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403360">
              <a:lnSpc>
                <a:spcPts val="2429"/>
              </a:lnSpc>
            </a:pPr>
            <a:r>
              <a:rPr b="0" lang="en-US" sz="2500" spc="296" strike="noStrike">
                <a:solidFill>
                  <a:srgbClr val="000000"/>
                </a:solidFill>
                <a:latin typeface="Arial"/>
                <a:ea typeface="DejaVu Sans"/>
              </a:rPr>
              <a:t>Depth-first</a:t>
            </a:r>
            <a:r>
              <a:rPr b="0" lang="en-US" sz="2500" spc="22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2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23" name="CustomShape 2"/>
          <p:cNvSpPr/>
          <p:nvPr/>
        </p:nvSpPr>
        <p:spPr>
          <a:xfrm>
            <a:off x="2464920" y="3974040"/>
            <a:ext cx="3804480" cy="21924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3"/>
          <p:cNvSpPr/>
          <p:nvPr/>
        </p:nvSpPr>
        <p:spPr>
          <a:xfrm>
            <a:off x="478800" y="2082240"/>
            <a:ext cx="8656200" cy="14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Plan: Expand deepest unexpanded node</a:t>
            </a:r>
            <a:endParaRPr b="0" lang="en-US" sz="2050" spc="-1" strike="noStrike">
              <a:latin typeface="Arial"/>
            </a:endParaRPr>
          </a:p>
          <a:p>
            <a:pPr marL="45864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Deepest= longest path from root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Implementation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20"/>
              </a:spcBef>
            </a:pPr>
            <a:r>
              <a:rPr b="0" i="1" lang="en-US" sz="205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 LIFO queue, i.e., put successors at  front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25" name="CustomShape 4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6" name="CustomShape 5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5D49E158-B744-4D59-AC3D-09DA79DD40FC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627" name="CustomShape 6"/>
          <p:cNvSpPr/>
          <p:nvPr/>
        </p:nvSpPr>
        <p:spPr>
          <a:xfrm>
            <a:off x="3305520" y="4610160"/>
            <a:ext cx="1530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B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28" name="CustomShape 7"/>
          <p:cNvSpPr/>
          <p:nvPr/>
        </p:nvSpPr>
        <p:spPr>
          <a:xfrm>
            <a:off x="5292360" y="4610160"/>
            <a:ext cx="1645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C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29" name="CustomShape 8"/>
          <p:cNvSpPr/>
          <p:nvPr/>
        </p:nvSpPr>
        <p:spPr>
          <a:xfrm>
            <a:off x="2791800" y="5233320"/>
            <a:ext cx="1767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0" name="CustomShape 9"/>
          <p:cNvSpPr/>
          <p:nvPr/>
        </p:nvSpPr>
        <p:spPr>
          <a:xfrm>
            <a:off x="3796560" y="5233320"/>
            <a:ext cx="1530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1" name="CustomShape 10"/>
          <p:cNvSpPr/>
          <p:nvPr/>
        </p:nvSpPr>
        <p:spPr>
          <a:xfrm>
            <a:off x="4793760" y="5233320"/>
            <a:ext cx="1530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2" name="CustomShape 11"/>
          <p:cNvSpPr/>
          <p:nvPr/>
        </p:nvSpPr>
        <p:spPr>
          <a:xfrm>
            <a:off x="5783400" y="5233320"/>
            <a:ext cx="1767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3" name="CustomShape 12"/>
          <p:cNvSpPr/>
          <p:nvPr/>
        </p:nvSpPr>
        <p:spPr>
          <a:xfrm>
            <a:off x="2542320" y="5856840"/>
            <a:ext cx="1767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H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4" name="CustomShape 13"/>
          <p:cNvSpPr/>
          <p:nvPr/>
        </p:nvSpPr>
        <p:spPr>
          <a:xfrm>
            <a:off x="3078720" y="5856840"/>
            <a:ext cx="939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I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5" name="CustomShape 14"/>
          <p:cNvSpPr/>
          <p:nvPr/>
        </p:nvSpPr>
        <p:spPr>
          <a:xfrm>
            <a:off x="3569760" y="5856840"/>
            <a:ext cx="26391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6" name="CustomShape 15"/>
          <p:cNvSpPr/>
          <p:nvPr/>
        </p:nvSpPr>
        <p:spPr>
          <a:xfrm>
            <a:off x="4217760" y="3916080"/>
            <a:ext cx="3121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1"/>
          <p:cNvSpPr/>
          <p:nvPr/>
        </p:nvSpPr>
        <p:spPr>
          <a:xfrm>
            <a:off x="632160" y="763920"/>
            <a:ext cx="7720560" cy="12963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344240">
              <a:lnSpc>
                <a:spcPts val="2429"/>
              </a:lnSpc>
            </a:pPr>
            <a:r>
              <a:rPr b="0" lang="en-US" sz="2500" spc="335" strike="noStrike">
                <a:solidFill>
                  <a:srgbClr val="000000"/>
                </a:solidFill>
                <a:latin typeface="Arial"/>
                <a:ea typeface="DejaVu Sans"/>
              </a:rPr>
              <a:t>Properties </a:t>
            </a:r>
            <a:r>
              <a:rPr b="0" lang="en-US" sz="2500" spc="157" strike="noStrike">
                <a:solidFill>
                  <a:srgbClr val="000000"/>
                </a:solidFill>
                <a:latin typeface="Arial"/>
                <a:ea typeface="DejaVu Sans"/>
              </a:rPr>
              <a:t>of </a:t>
            </a:r>
            <a:r>
              <a:rPr b="0" lang="en-US" sz="2500" spc="293" strike="noStrike">
                <a:solidFill>
                  <a:srgbClr val="000000"/>
                </a:solidFill>
                <a:latin typeface="Arial"/>
                <a:ea typeface="DejaVu Sans"/>
              </a:rPr>
              <a:t>depth-first</a:t>
            </a:r>
            <a:r>
              <a:rPr b="0" lang="en-US" sz="2500" spc="31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2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38" name="CustomShape 2"/>
          <p:cNvSpPr/>
          <p:nvPr/>
        </p:nvSpPr>
        <p:spPr>
          <a:xfrm>
            <a:off x="925920" y="1839960"/>
            <a:ext cx="8488440" cy="34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743760" indent="-729720">
              <a:lnSpc>
                <a:spcPct val="101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Complete?? only if finite state space (no cycles). </a:t>
            </a:r>
            <a:endParaRPr b="0" lang="en-US" sz="2050" spc="-1" strike="noStrike">
              <a:latin typeface="Arial"/>
            </a:endParaRPr>
          </a:p>
          <a:p>
            <a:pPr marL="743760" indent="-72972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 indent="-72972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Time?? O(b^m)  </a:t>
            </a:r>
            <a:endParaRPr b="0" lang="en-US" sz="2050" spc="-1" strike="noStrike">
              <a:latin typeface="Arial"/>
            </a:endParaRPr>
          </a:p>
          <a:p>
            <a:pPr marL="12600" indent="-72972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 indent="-729720">
              <a:lnSpc>
                <a:spcPct val="163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Space?? O(mb) </a:t>
            </a:r>
            <a:endParaRPr b="0" lang="en-US" sz="2050" spc="-1" strike="noStrike">
              <a:latin typeface="Arial"/>
            </a:endParaRPr>
          </a:p>
          <a:p>
            <a:pPr marL="12600" indent="-729720">
              <a:lnSpc>
                <a:spcPct val="163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2050" spc="-1" strike="noStrike">
              <a:latin typeface="Arial"/>
            </a:endParaRPr>
          </a:p>
          <a:p>
            <a:pPr marL="12600" indent="-729720">
              <a:lnSpc>
                <a:spcPct val="163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Optimal?? NO! 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39" name="CustomShape 3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40" name="CustomShape 4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AF8FE685-C8AF-499F-B986-1AAE6DA730CB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CustomShape 1"/>
          <p:cNvSpPr/>
          <p:nvPr/>
        </p:nvSpPr>
        <p:spPr>
          <a:xfrm>
            <a:off x="579960" y="866520"/>
            <a:ext cx="7720560" cy="12963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3960">
              <a:lnSpc>
                <a:spcPts val="2429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DejaVu Sans"/>
              </a:rPr>
              <a:t>Depth-limited 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42" name="CustomShape 2"/>
          <p:cNvSpPr/>
          <p:nvPr/>
        </p:nvSpPr>
        <p:spPr>
          <a:xfrm>
            <a:off x="554760" y="2974320"/>
            <a:ext cx="777060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3"/>
          <p:cNvSpPr/>
          <p:nvPr/>
        </p:nvSpPr>
        <p:spPr>
          <a:xfrm>
            <a:off x="561600" y="2981520"/>
            <a:ext cx="360" cy="3480480"/>
          </a:xfrm>
          <a:custGeom>
            <a:avLst/>
            <a:gdLst/>
            <a:ahLst/>
            <a:rect l="l" t="t" r="r" b="b"/>
            <a:pathLst>
              <a:path w="0" h="3482340">
                <a:moveTo>
                  <a:pt x="0" y="0"/>
                </a:moveTo>
                <a:lnTo>
                  <a:pt x="0" y="348234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4"/>
          <p:cNvSpPr/>
          <p:nvPr/>
        </p:nvSpPr>
        <p:spPr>
          <a:xfrm>
            <a:off x="496440" y="1620360"/>
            <a:ext cx="8418600" cy="526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Plan:  depth-first search with depth limit 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l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endParaRPr b="0" lang="en-US" sz="2050" spc="-1" strike="noStrike">
              <a:latin typeface="Arial"/>
            </a:endParaRPr>
          </a:p>
          <a:p>
            <a:pPr marL="355680" indent="-64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i.e., nodes at depth </a:t>
            </a:r>
            <a:r>
              <a:rPr b="0" i="1" lang="en-US" sz="1800" spc="-1" strike="noStrike">
                <a:solidFill>
                  <a:srgbClr val="990099"/>
                </a:solidFill>
                <a:latin typeface="Times New Roman"/>
                <a:ea typeface="DejaVu Sans"/>
              </a:rPr>
              <a:t>l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have no  successors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Recursive implementation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4"/>
              </a:spcBef>
            </a:pPr>
            <a:endParaRPr b="0" lang="en-US" sz="2050" spc="-1" strike="noStrike">
              <a:latin typeface="Arial"/>
            </a:endParaRPr>
          </a:p>
          <a:p>
            <a:pPr marL="221040">
              <a:lnSpc>
                <a:spcPct val="100000"/>
              </a:lnSpc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7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Depth-Limited-Search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4b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limit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soln/fail/cutoff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Recursive-DLS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Make-Node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Initial-State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]),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limit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221040">
              <a:lnSpc>
                <a:spcPct val="100000"/>
              </a:lnSpc>
              <a:spcBef>
                <a:spcPts val="87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7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Recursive-DLS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700" spc="-1" strike="noStrike">
                <a:solidFill>
                  <a:srgbClr val="004b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4b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limit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soln/fail/cutoff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39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cutoff-occurred?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false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Goal-Test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])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39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else if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Depth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] =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limit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</a:t>
            </a:r>
            <a:endParaRPr b="0" lang="en-US" sz="1700" spc="-1" strike="noStrike">
              <a:latin typeface="Arial"/>
            </a:endParaRPr>
          </a:p>
          <a:p>
            <a:pPr marL="905400">
              <a:lnSpc>
                <a:spcPct val="100000"/>
              </a:lnSpc>
              <a:spcBef>
                <a:spcPts val="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else for each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successor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in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Expand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do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result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Recursive-DLS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successor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limit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result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=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cutoff-occurred?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true</a:t>
            </a:r>
            <a:endParaRPr b="0" lang="en-US" sz="1700" spc="-1" strike="noStrike">
              <a:latin typeface="Arial"/>
            </a:endParaRPr>
          </a:p>
          <a:p>
            <a:pPr marL="90540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else if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result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/=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failure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result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cutoff-occurred?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else return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failure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645" name="CustomShape 5"/>
          <p:cNvSpPr/>
          <p:nvPr/>
        </p:nvSpPr>
        <p:spPr>
          <a:xfrm>
            <a:off x="8321760" y="2981520"/>
            <a:ext cx="360" cy="3480480"/>
          </a:xfrm>
          <a:custGeom>
            <a:avLst/>
            <a:gdLst/>
            <a:ahLst/>
            <a:rect l="l" t="t" r="r" b="b"/>
            <a:pathLst>
              <a:path w="0" h="3482340">
                <a:moveTo>
                  <a:pt x="0" y="0"/>
                </a:moveTo>
                <a:lnTo>
                  <a:pt x="0" y="348234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6"/>
          <p:cNvSpPr/>
          <p:nvPr/>
        </p:nvSpPr>
        <p:spPr>
          <a:xfrm>
            <a:off x="554760" y="6469200"/>
            <a:ext cx="777060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7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48" name="CustomShape 8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583902F8-5AEB-42A1-8BEE-AD073DCB2F1A}" type="slidenum"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CustomShape 1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CustomShape 2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5354BFF6-49BC-4CA2-8244-56584074FDC8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651" name="CustomShape 3"/>
          <p:cNvSpPr/>
          <p:nvPr/>
        </p:nvSpPr>
        <p:spPr>
          <a:xfrm>
            <a:off x="534960" y="1010880"/>
            <a:ext cx="7720560" cy="12963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735560">
              <a:lnSpc>
                <a:spcPts val="2429"/>
              </a:lnSpc>
            </a:pPr>
            <a:r>
              <a:rPr b="0" lang="en-US" sz="2500" spc="307" strike="noStrike">
                <a:solidFill>
                  <a:srgbClr val="000000"/>
                </a:solidFill>
                <a:latin typeface="Arial"/>
                <a:ea typeface="DejaVu Sans"/>
              </a:rPr>
              <a:t>Iterative </a:t>
            </a:r>
            <a:r>
              <a:rPr b="0" lang="en-US" sz="2500" spc="313" strike="noStrike">
                <a:solidFill>
                  <a:srgbClr val="000000"/>
                </a:solidFill>
                <a:latin typeface="Arial"/>
                <a:ea typeface="DejaVu Sans"/>
              </a:rPr>
              <a:t>deepening</a:t>
            </a:r>
            <a:r>
              <a:rPr b="0" lang="en-US" sz="2500" spc="21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2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52" name="CustomShape 4"/>
          <p:cNvSpPr/>
          <p:nvPr/>
        </p:nvSpPr>
        <p:spPr>
          <a:xfrm>
            <a:off x="552600" y="2653920"/>
            <a:ext cx="7758360" cy="182808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/>
          <a:p>
            <a:pPr marL="149400">
              <a:lnSpc>
                <a:spcPct val="100000"/>
              </a:lnSpc>
              <a:spcBef>
                <a:spcPts val="686"/>
              </a:spcBef>
            </a:pPr>
            <a:r>
              <a:rPr b="0" lang="en-US" sz="1700" spc="58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700" spc="197" strike="noStrike">
                <a:solidFill>
                  <a:srgbClr val="b30000"/>
                </a:solidFill>
                <a:latin typeface="Times New Roman"/>
                <a:ea typeface="DejaVu Sans"/>
              </a:rPr>
              <a:t>Iterative-Deepening-Search</a:t>
            </a:r>
            <a:r>
              <a:rPr b="0" lang="en-US" sz="1700" spc="197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72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700" spc="-106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700" spc="-29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700" spc="-60" strike="noStrike">
                <a:solidFill>
                  <a:srgbClr val="000000"/>
                </a:solidFill>
                <a:latin typeface="Arial"/>
                <a:ea typeface="DejaVu Sans"/>
              </a:rPr>
              <a:t>solution</a:t>
            </a:r>
            <a:endParaRPr b="0" lang="en-US" sz="1700" spc="-1" strike="noStrike">
              <a:latin typeface="Arial"/>
            </a:endParaRPr>
          </a:p>
          <a:p>
            <a:pPr marL="559440">
              <a:lnSpc>
                <a:spcPct val="100000"/>
              </a:lnSpc>
              <a:spcBef>
                <a:spcPts val="139"/>
              </a:spcBef>
            </a:pPr>
            <a:r>
              <a:rPr b="0" lang="en-US" sz="1700" spc="38" strike="noStrike">
                <a:solidFill>
                  <a:srgbClr val="00007e"/>
                </a:solidFill>
                <a:latin typeface="Georgia"/>
                <a:ea typeface="DejaVu Sans"/>
              </a:rPr>
              <a:t>inputs</a:t>
            </a:r>
            <a:r>
              <a:rPr b="0" lang="en-US" sz="1700" spc="38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700" spc="-106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700" spc="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700" spc="-97" strike="noStrike">
                <a:solidFill>
                  <a:srgbClr val="000000"/>
                </a:solidFill>
                <a:latin typeface="Arial"/>
                <a:ea typeface="DejaVu Sans"/>
              </a:rPr>
              <a:t>problem</a:t>
            </a:r>
            <a:endParaRPr b="0" lang="en-US" sz="1700" spc="-1" strike="noStrike">
              <a:latin typeface="Arial"/>
            </a:endParaRPr>
          </a:p>
          <a:p>
            <a:pPr marL="559440">
              <a:lnSpc>
                <a:spcPct val="100000"/>
              </a:lnSpc>
              <a:spcBef>
                <a:spcPts val="876"/>
              </a:spcBef>
            </a:pPr>
            <a:r>
              <a:rPr b="0" lang="en-US" sz="1700" spc="41" strike="noStrike">
                <a:solidFill>
                  <a:srgbClr val="00007e"/>
                </a:solidFill>
                <a:latin typeface="Georgia"/>
                <a:ea typeface="DejaVu Sans"/>
              </a:rPr>
              <a:t>for </a:t>
            </a:r>
            <a:r>
              <a:rPr b="0" i="1" lang="en-US" sz="1700" spc="-7" strike="noStrike">
                <a:solidFill>
                  <a:srgbClr val="004b00"/>
                </a:solidFill>
                <a:latin typeface="Calibri"/>
                <a:ea typeface="DejaVu Sans"/>
              </a:rPr>
              <a:t>depth </a:t>
            </a:r>
            <a:r>
              <a:rPr b="0" lang="en-US" sz="1700" spc="7" strike="noStrike">
                <a:solidFill>
                  <a:srgbClr val="000000"/>
                </a:solidFill>
                <a:latin typeface="Arial"/>
                <a:ea typeface="DejaVu Sans"/>
              </a:rPr>
              <a:t>←  </a:t>
            </a:r>
            <a:r>
              <a:rPr b="0" lang="en-US" sz="1700" spc="-106" strike="noStrike">
                <a:solidFill>
                  <a:srgbClr val="000000"/>
                </a:solidFill>
                <a:latin typeface="Arial"/>
                <a:ea typeface="DejaVu Sans"/>
              </a:rPr>
              <a:t>0 </a:t>
            </a:r>
            <a:r>
              <a:rPr b="0" lang="en-US" sz="1700" spc="97" strike="noStrike">
                <a:solidFill>
                  <a:srgbClr val="00007e"/>
                </a:solidFill>
                <a:latin typeface="Georgia"/>
                <a:ea typeface="DejaVu Sans"/>
              </a:rPr>
              <a:t>to </a:t>
            </a:r>
            <a:r>
              <a:rPr b="0" lang="en-US" sz="1700" spc="491" strike="noStrike">
                <a:solidFill>
                  <a:srgbClr val="000000"/>
                </a:solidFill>
                <a:latin typeface="Arial"/>
                <a:ea typeface="DejaVu Sans"/>
              </a:rPr>
              <a:t>∞</a:t>
            </a:r>
            <a:r>
              <a:rPr b="0" lang="en-US" sz="1700" spc="-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700" spc="60" strike="noStrike">
                <a:solidFill>
                  <a:srgbClr val="00007e"/>
                </a:solidFill>
                <a:latin typeface="Georgia"/>
                <a:ea typeface="DejaVu Sans"/>
              </a:rPr>
              <a:t>do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56"/>
              </a:spcBef>
            </a:pPr>
            <a:r>
              <a:rPr b="0" i="1" lang="en-US" sz="1700" spc="1" strike="noStrike">
                <a:solidFill>
                  <a:srgbClr val="004b00"/>
                </a:solidFill>
                <a:latin typeface="Calibri"/>
                <a:ea typeface="DejaVu Sans"/>
              </a:rPr>
              <a:t>result</a:t>
            </a:r>
            <a:r>
              <a:rPr b="0" i="1" lang="en-US" sz="1700" spc="-100" strike="noStrike">
                <a:solidFill>
                  <a:srgbClr val="004b00"/>
                </a:solidFill>
                <a:latin typeface="Calibri"/>
                <a:ea typeface="DejaVu Sans"/>
              </a:rPr>
              <a:t> </a:t>
            </a:r>
            <a:r>
              <a:rPr b="0" lang="en-US" sz="1700" spc="7" strike="noStrike">
                <a:solidFill>
                  <a:srgbClr val="000000"/>
                </a:solidFill>
                <a:latin typeface="Arial"/>
                <a:ea typeface="DejaVu Sans"/>
              </a:rPr>
              <a:t>←</a:t>
            </a:r>
            <a:r>
              <a:rPr b="0" lang="en-US" sz="1700" spc="-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700" spc="180" strike="noStrike">
                <a:solidFill>
                  <a:srgbClr val="000000"/>
                </a:solidFill>
                <a:latin typeface="Times New Roman"/>
                <a:ea typeface="DejaVu Sans"/>
              </a:rPr>
              <a:t>Depth-Limited-Search</a:t>
            </a:r>
            <a:r>
              <a:rPr b="0" lang="en-US" sz="1700" spc="180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700" spc="-25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problem,</a:t>
            </a:r>
            <a:r>
              <a:rPr b="0" i="1" lang="en-US" sz="1700" spc="-100" strike="noStrike">
                <a:solidFill>
                  <a:srgbClr val="004b00"/>
                </a:solidFill>
                <a:latin typeface="Calibri"/>
                <a:ea typeface="DejaVu Sans"/>
              </a:rPr>
              <a:t> </a:t>
            </a:r>
            <a:r>
              <a:rPr b="0" i="1" lang="en-US" sz="1700" spc="-7" strike="noStrike">
                <a:solidFill>
                  <a:srgbClr val="004b00"/>
                </a:solidFill>
                <a:latin typeface="Calibri"/>
                <a:ea typeface="DejaVu Sans"/>
              </a:rPr>
              <a:t>depth</a:t>
            </a:r>
            <a:r>
              <a:rPr b="0" lang="en-US" sz="1700" spc="-7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45"/>
              </a:spcBef>
            </a:pPr>
            <a:r>
              <a:rPr b="0" lang="en-US" sz="1700" spc="26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700" spc="1" strike="noStrike">
                <a:solidFill>
                  <a:srgbClr val="004b00"/>
                </a:solidFill>
                <a:latin typeface="Calibri"/>
                <a:ea typeface="DejaVu Sans"/>
              </a:rPr>
              <a:t>result </a:t>
            </a:r>
            <a:r>
              <a:rPr b="0" lang="en-US" sz="1700" spc="-222" strike="noStrike">
                <a:solidFill>
                  <a:srgbClr val="000000"/>
                </a:solidFill>
                <a:latin typeface="Arial"/>
                <a:ea typeface="DejaVu Sans"/>
              </a:rPr>
              <a:t>/=  </a:t>
            </a:r>
            <a:r>
              <a:rPr b="0" lang="en-US" sz="1700" spc="-58" strike="noStrike">
                <a:solidFill>
                  <a:srgbClr val="000000"/>
                </a:solidFill>
                <a:latin typeface="Arial"/>
                <a:ea typeface="DejaVu Sans"/>
              </a:rPr>
              <a:t>cutoff </a:t>
            </a:r>
            <a:r>
              <a:rPr b="0" lang="en-US" sz="1700" spc="83" strike="noStrike">
                <a:solidFill>
                  <a:srgbClr val="00007e"/>
                </a:solidFill>
                <a:latin typeface="Georgia"/>
                <a:ea typeface="DejaVu Sans"/>
              </a:rPr>
              <a:t>then return</a:t>
            </a:r>
            <a:r>
              <a:rPr b="0" lang="en-US" sz="1700" spc="307" strike="noStrike">
                <a:solidFill>
                  <a:srgbClr val="00007e"/>
                </a:solidFill>
                <a:latin typeface="Georgia"/>
                <a:ea typeface="DejaVu Sans"/>
              </a:rPr>
              <a:t> </a:t>
            </a:r>
            <a:r>
              <a:rPr b="0" i="1" lang="en-US" sz="1700" spc="1" strike="noStrike">
                <a:solidFill>
                  <a:srgbClr val="004b00"/>
                </a:solidFill>
                <a:latin typeface="Calibri"/>
                <a:ea typeface="DejaVu Sans"/>
              </a:rPr>
              <a:t>result</a:t>
            </a:r>
            <a:endParaRPr b="0" lang="en-US" sz="1700" spc="-1" strike="noStrike">
              <a:latin typeface="Arial"/>
            </a:endParaRPr>
          </a:p>
          <a:p>
            <a:pPr marL="559440">
              <a:lnSpc>
                <a:spcPct val="100000"/>
              </a:lnSpc>
              <a:spcBef>
                <a:spcPts val="156"/>
              </a:spcBef>
            </a:pPr>
            <a:r>
              <a:rPr b="0" lang="en-US" sz="1700" spc="60" strike="noStrike">
                <a:solidFill>
                  <a:srgbClr val="00007e"/>
                </a:solidFill>
                <a:latin typeface="Georgia"/>
                <a:ea typeface="DejaVu Sans"/>
              </a:rPr>
              <a:t>end</a:t>
            </a:r>
            <a:endParaRPr b="0" lang="en-US" sz="17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CustomShape 1"/>
          <p:cNvSpPr/>
          <p:nvPr/>
        </p:nvSpPr>
        <p:spPr>
          <a:xfrm>
            <a:off x="534960" y="1010880"/>
            <a:ext cx="7720560" cy="12963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05080">
              <a:lnSpc>
                <a:spcPts val="2429"/>
              </a:lnSpc>
            </a:pPr>
            <a:r>
              <a:rPr b="0" lang="en-US" sz="2500" spc="307" strike="noStrike">
                <a:solidFill>
                  <a:srgbClr val="000000"/>
                </a:solidFill>
                <a:latin typeface="Arial"/>
                <a:ea typeface="DejaVu Sans"/>
              </a:rPr>
              <a:t>Iterative </a:t>
            </a:r>
            <a:r>
              <a:rPr b="0" lang="en-US" sz="2500" spc="313" strike="noStrike">
                <a:solidFill>
                  <a:srgbClr val="000000"/>
                </a:solidFill>
                <a:latin typeface="Arial"/>
                <a:ea typeface="DejaVu Sans"/>
              </a:rPr>
              <a:t>deepening </a:t>
            </a:r>
            <a:r>
              <a:rPr b="0" lang="en-US" sz="2500" spc="282" strike="noStrike">
                <a:solidFill>
                  <a:srgbClr val="000000"/>
                </a:solidFill>
                <a:latin typeface="Arial"/>
                <a:ea typeface="DejaVu Sans"/>
              </a:rPr>
              <a:t>search </a:t>
            </a:r>
            <a:r>
              <a:rPr b="0" i="1" lang="en-US" sz="2050" spc="18" strike="noStrike">
                <a:solidFill>
                  <a:srgbClr val="990099"/>
                </a:solidFill>
                <a:latin typeface="Times New Roman"/>
                <a:ea typeface="DejaVu Sans"/>
              </a:rPr>
              <a:t>l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</a:t>
            </a:r>
            <a:r>
              <a:rPr b="0" lang="en-US" sz="2050" spc="-38" strike="noStrike">
                <a:solidFill>
                  <a:srgbClr val="990099"/>
                </a:solidFill>
                <a:latin typeface="Arial"/>
                <a:ea typeface="DejaVu Sans"/>
              </a:rPr>
              <a:t> </a:t>
            </a:r>
            <a:r>
              <a:rPr b="0" lang="en-US" sz="2050" spc="-162" strike="noStrike">
                <a:solidFill>
                  <a:srgbClr val="990099"/>
                </a:solidFill>
                <a:latin typeface="Arial"/>
                <a:ea typeface="DejaVu Sans"/>
              </a:rPr>
              <a:t>0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54" name="CustomShape 2"/>
          <p:cNvSpPr/>
          <p:nvPr/>
        </p:nvSpPr>
        <p:spPr>
          <a:xfrm>
            <a:off x="146160" y="1843560"/>
            <a:ext cx="680040" cy="2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Limit =</a:t>
            </a:r>
            <a:r>
              <a:rPr b="0" lang="en-US" sz="1350" spc="-83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655" name="CustomShape 3"/>
          <p:cNvSpPr/>
          <p:nvPr/>
        </p:nvSpPr>
        <p:spPr>
          <a:xfrm>
            <a:off x="1209600" y="1967040"/>
            <a:ext cx="244080" cy="151920"/>
          </a:xfrm>
          <a:custGeom>
            <a:avLst/>
            <a:gdLst/>
            <a:ahLst/>
            <a:rect l="l" t="t" r="r" b="b"/>
            <a:pathLst>
              <a:path w="245744" h="153669">
                <a:moveTo>
                  <a:pt x="245452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4"/>
          <p:cNvSpPr/>
          <p:nvPr/>
        </p:nvSpPr>
        <p:spPr>
          <a:xfrm>
            <a:off x="1455120" y="1967040"/>
            <a:ext cx="244080" cy="151920"/>
          </a:xfrm>
          <a:custGeom>
            <a:avLst/>
            <a:gdLst/>
            <a:ahLst/>
            <a:rect l="l" t="t" r="r" b="b"/>
            <a:pathLst>
              <a:path w="245744" h="153669">
                <a:moveTo>
                  <a:pt x="0" y="0"/>
                </a:moveTo>
                <a:lnTo>
                  <a:pt x="245452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5"/>
          <p:cNvSpPr/>
          <p:nvPr/>
        </p:nvSpPr>
        <p:spPr>
          <a:xfrm>
            <a:off x="3255120" y="1967040"/>
            <a:ext cx="244080" cy="151920"/>
          </a:xfrm>
          <a:custGeom>
            <a:avLst/>
            <a:gdLst/>
            <a:ahLst/>
            <a:rect l="l" t="t" r="r" b="b"/>
            <a:pathLst>
              <a:path w="245745" h="153669">
                <a:moveTo>
                  <a:pt x="245452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CustomShape 6"/>
          <p:cNvSpPr/>
          <p:nvPr/>
        </p:nvSpPr>
        <p:spPr>
          <a:xfrm>
            <a:off x="3500640" y="1967040"/>
            <a:ext cx="244080" cy="151920"/>
          </a:xfrm>
          <a:custGeom>
            <a:avLst/>
            <a:gdLst/>
            <a:ahLst/>
            <a:rect l="l" t="t" r="r" b="b"/>
            <a:pathLst>
              <a:path w="245745" h="153669">
                <a:moveTo>
                  <a:pt x="0" y="0"/>
                </a:moveTo>
                <a:lnTo>
                  <a:pt x="245452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7"/>
          <p:cNvSpPr/>
          <p:nvPr/>
        </p:nvSpPr>
        <p:spPr>
          <a:xfrm>
            <a:off x="1058040" y="2112120"/>
            <a:ext cx="772920" cy="23040"/>
          </a:xfrm>
          <a:custGeom>
            <a:avLst/>
            <a:gdLst/>
            <a:ahLst/>
            <a:rect l="l" t="t" r="r" b="b"/>
            <a:pathLst>
              <a:path w="774700" h="24764">
                <a:moveTo>
                  <a:pt x="774141" y="24761"/>
                </a:moveTo>
                <a:lnTo>
                  <a:pt x="774141" y="0"/>
                </a:lnTo>
                <a:lnTo>
                  <a:pt x="0" y="0"/>
                </a:lnTo>
                <a:lnTo>
                  <a:pt x="0" y="24761"/>
                </a:lnTo>
                <a:lnTo>
                  <a:pt x="774141" y="2476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8"/>
          <p:cNvSpPr/>
          <p:nvPr/>
        </p:nvSpPr>
        <p:spPr>
          <a:xfrm>
            <a:off x="1381680" y="1893600"/>
            <a:ext cx="145440" cy="14544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35629" y="33887"/>
                </a:moveTo>
                <a:lnTo>
                  <a:pt x="135629" y="113381"/>
                </a:lnTo>
                <a:lnTo>
                  <a:pt x="137969" y="109480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5629" y="33887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41840" y="140069"/>
                </a:lnTo>
                <a:lnTo>
                  <a:pt x="73634" y="147269"/>
                </a:lnTo>
                <a:lnTo>
                  <a:pt x="78475" y="147112"/>
                </a:lnTo>
                <a:lnTo>
                  <a:pt x="78475" y="156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9"/>
          <p:cNvSpPr/>
          <p:nvPr/>
        </p:nvSpPr>
        <p:spPr>
          <a:xfrm>
            <a:off x="1381680" y="1893600"/>
            <a:ext cx="145440" cy="14544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10"/>
          <p:cNvSpPr/>
          <p:nvPr/>
        </p:nvSpPr>
        <p:spPr>
          <a:xfrm>
            <a:off x="1412640" y="189324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3" name="CustomShape 11"/>
          <p:cNvSpPr/>
          <p:nvPr/>
        </p:nvSpPr>
        <p:spPr>
          <a:xfrm>
            <a:off x="1309320" y="1936080"/>
            <a:ext cx="45360" cy="60480"/>
          </a:xfrm>
          <a:custGeom>
            <a:avLst/>
            <a:gdLst/>
            <a:ahLst/>
            <a:rect l="l" t="t" r="r" b="b"/>
            <a:pathLst>
              <a:path w="46990" h="62230">
                <a:moveTo>
                  <a:pt x="0" y="0"/>
                </a:moveTo>
                <a:lnTo>
                  <a:pt x="0" y="62128"/>
                </a:lnTo>
                <a:lnTo>
                  <a:pt x="46596" y="31064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12"/>
          <p:cNvSpPr/>
          <p:nvPr/>
        </p:nvSpPr>
        <p:spPr>
          <a:xfrm>
            <a:off x="1309320" y="1936080"/>
            <a:ext cx="45360" cy="60480"/>
          </a:xfrm>
          <a:custGeom>
            <a:avLst/>
            <a:gdLst/>
            <a:ahLst/>
            <a:rect l="l" t="t" r="r" b="b"/>
            <a:pathLst>
              <a:path w="46990" h="62230">
                <a:moveTo>
                  <a:pt x="46596" y="31064"/>
                </a:moveTo>
                <a:lnTo>
                  <a:pt x="0" y="62128"/>
                </a:lnTo>
                <a:lnTo>
                  <a:pt x="0" y="0"/>
                </a:lnTo>
                <a:lnTo>
                  <a:pt x="46596" y="31064"/>
                </a:lnTo>
                <a:close/>
              </a:path>
            </a:pathLst>
          </a:custGeom>
          <a:noFill/>
          <a:ln w="16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13"/>
          <p:cNvSpPr/>
          <p:nvPr/>
        </p:nvSpPr>
        <p:spPr>
          <a:xfrm>
            <a:off x="1068120" y="2112120"/>
            <a:ext cx="772920" cy="23040"/>
          </a:xfrm>
          <a:custGeom>
            <a:avLst/>
            <a:gdLst/>
            <a:ahLst/>
            <a:rect l="l" t="t" r="r" b="b"/>
            <a:pathLst>
              <a:path w="774700" h="24764">
                <a:moveTo>
                  <a:pt x="774141" y="24761"/>
                </a:moveTo>
                <a:lnTo>
                  <a:pt x="774141" y="0"/>
                </a:lnTo>
                <a:lnTo>
                  <a:pt x="0" y="0"/>
                </a:lnTo>
                <a:lnTo>
                  <a:pt x="0" y="24761"/>
                </a:lnTo>
                <a:lnTo>
                  <a:pt x="774141" y="2476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14"/>
          <p:cNvSpPr/>
          <p:nvPr/>
        </p:nvSpPr>
        <p:spPr>
          <a:xfrm>
            <a:off x="3426840" y="1893600"/>
            <a:ext cx="145440" cy="14544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73634" y="0"/>
                </a:move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3061" y="30147"/>
                </a:lnTo>
                <a:lnTo>
                  <a:pt x="101234" y="5347"/>
                </a:lnTo>
                <a:lnTo>
                  <a:pt x="73634" y="0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11639" y="33887"/>
                </a:lnTo>
                <a:lnTo>
                  <a:pt x="0" y="736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15"/>
          <p:cNvSpPr/>
          <p:nvPr/>
        </p:nvSpPr>
        <p:spPr>
          <a:xfrm>
            <a:off x="3426840" y="1893600"/>
            <a:ext cx="145440" cy="14544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16"/>
          <p:cNvSpPr/>
          <p:nvPr/>
        </p:nvSpPr>
        <p:spPr>
          <a:xfrm>
            <a:off x="3113640" y="2124360"/>
            <a:ext cx="772920" cy="360"/>
          </a:xfrm>
          <a:custGeom>
            <a:avLst/>
            <a:gdLst/>
            <a:ahLst/>
            <a:rect l="l" t="t" r="r" b="b"/>
            <a:pathLst>
              <a:path w="774700" h="0">
                <a:moveTo>
                  <a:pt x="0" y="0"/>
                </a:moveTo>
                <a:lnTo>
                  <a:pt x="774141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17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70" name="CustomShape 18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B685815B-3326-47C6-AFA5-71B6587046B1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CustomShape 1"/>
          <p:cNvSpPr/>
          <p:nvPr/>
        </p:nvSpPr>
        <p:spPr>
          <a:xfrm>
            <a:off x="534960" y="1010880"/>
            <a:ext cx="7720560" cy="129636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05080">
              <a:lnSpc>
                <a:spcPts val="2429"/>
              </a:lnSpc>
            </a:pPr>
            <a:r>
              <a:rPr b="0" lang="en-US" sz="2500" spc="307" strike="noStrike">
                <a:solidFill>
                  <a:srgbClr val="000000"/>
                </a:solidFill>
                <a:latin typeface="Arial"/>
                <a:ea typeface="DejaVu Sans"/>
              </a:rPr>
              <a:t>Iterative </a:t>
            </a:r>
            <a:r>
              <a:rPr b="0" lang="en-US" sz="2500" spc="313" strike="noStrike">
                <a:solidFill>
                  <a:srgbClr val="000000"/>
                </a:solidFill>
                <a:latin typeface="Arial"/>
                <a:ea typeface="DejaVu Sans"/>
              </a:rPr>
              <a:t>deepening </a:t>
            </a:r>
            <a:r>
              <a:rPr b="0" lang="en-US" sz="2500" spc="282" strike="noStrike">
                <a:solidFill>
                  <a:srgbClr val="000000"/>
                </a:solidFill>
                <a:latin typeface="Arial"/>
                <a:ea typeface="DejaVu Sans"/>
              </a:rPr>
              <a:t>search </a:t>
            </a:r>
            <a:r>
              <a:rPr b="0" i="1" lang="en-US" sz="2050" spc="18" strike="noStrike">
                <a:solidFill>
                  <a:srgbClr val="990099"/>
                </a:solidFill>
                <a:latin typeface="Times New Roman"/>
                <a:ea typeface="DejaVu Sans"/>
              </a:rPr>
              <a:t>l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</a:t>
            </a:r>
            <a:r>
              <a:rPr b="0" lang="en-US" sz="2050" spc="-38" strike="noStrike">
                <a:solidFill>
                  <a:srgbClr val="990099"/>
                </a:solidFill>
                <a:latin typeface="Arial"/>
                <a:ea typeface="DejaVu Sans"/>
              </a:rPr>
              <a:t> </a:t>
            </a:r>
            <a:r>
              <a:rPr b="0" lang="en-US" sz="2050" spc="-162" strike="noStrike">
                <a:solidFill>
                  <a:srgbClr val="990099"/>
                </a:solidFill>
                <a:latin typeface="Arial"/>
                <a:ea typeface="DejaVu Sans"/>
              </a:rPr>
              <a:t>1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72" name="CustomShape 2"/>
          <p:cNvSpPr/>
          <p:nvPr/>
        </p:nvSpPr>
        <p:spPr>
          <a:xfrm>
            <a:off x="146160" y="1880280"/>
            <a:ext cx="680040" cy="2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Limit =</a:t>
            </a:r>
            <a:r>
              <a:rPr b="0" lang="en-US" sz="1350" spc="-83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673" name="CustomShape 3"/>
          <p:cNvSpPr/>
          <p:nvPr/>
        </p:nvSpPr>
        <p:spPr>
          <a:xfrm>
            <a:off x="1823400" y="2310840"/>
            <a:ext cx="121320" cy="15192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122732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4"/>
          <p:cNvSpPr/>
          <p:nvPr/>
        </p:nvSpPr>
        <p:spPr>
          <a:xfrm>
            <a:off x="1946160" y="2310840"/>
            <a:ext cx="121320" cy="15192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0" y="0"/>
                </a:moveTo>
                <a:lnTo>
                  <a:pt x="12272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5"/>
          <p:cNvSpPr/>
          <p:nvPr/>
        </p:nvSpPr>
        <p:spPr>
          <a:xfrm>
            <a:off x="841680" y="2310840"/>
            <a:ext cx="121320" cy="151920"/>
          </a:xfrm>
          <a:custGeom>
            <a:avLst/>
            <a:gdLst/>
            <a:ahLst/>
            <a:rect l="l" t="t" r="r" b="b"/>
            <a:pathLst>
              <a:path w="123190" h="153669">
                <a:moveTo>
                  <a:pt x="122732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6"/>
          <p:cNvSpPr/>
          <p:nvPr/>
        </p:nvSpPr>
        <p:spPr>
          <a:xfrm>
            <a:off x="964080" y="2310840"/>
            <a:ext cx="121320" cy="151920"/>
          </a:xfrm>
          <a:custGeom>
            <a:avLst/>
            <a:gdLst/>
            <a:ahLst/>
            <a:rect l="l" t="t" r="r" b="b"/>
            <a:pathLst>
              <a:path w="123190" h="153669">
                <a:moveTo>
                  <a:pt x="0" y="0"/>
                </a:moveTo>
                <a:lnTo>
                  <a:pt x="122732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7"/>
          <p:cNvSpPr/>
          <p:nvPr/>
        </p:nvSpPr>
        <p:spPr>
          <a:xfrm>
            <a:off x="3868920" y="2310840"/>
            <a:ext cx="121320" cy="15192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122732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8"/>
          <p:cNvSpPr/>
          <p:nvPr/>
        </p:nvSpPr>
        <p:spPr>
          <a:xfrm>
            <a:off x="3991680" y="2310840"/>
            <a:ext cx="121320" cy="15192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0" y="0"/>
                </a:moveTo>
                <a:lnTo>
                  <a:pt x="122732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9"/>
          <p:cNvSpPr/>
          <p:nvPr/>
        </p:nvSpPr>
        <p:spPr>
          <a:xfrm>
            <a:off x="2886840" y="2310840"/>
            <a:ext cx="121320" cy="15192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122720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10"/>
          <p:cNvSpPr/>
          <p:nvPr/>
        </p:nvSpPr>
        <p:spPr>
          <a:xfrm>
            <a:off x="3009600" y="2310840"/>
            <a:ext cx="121320" cy="15192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0" y="0"/>
                </a:moveTo>
                <a:lnTo>
                  <a:pt x="122732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11"/>
          <p:cNvSpPr/>
          <p:nvPr/>
        </p:nvSpPr>
        <p:spPr>
          <a:xfrm>
            <a:off x="4791960" y="1926000"/>
            <a:ext cx="1506600" cy="548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12"/>
          <p:cNvSpPr/>
          <p:nvPr/>
        </p:nvSpPr>
        <p:spPr>
          <a:xfrm>
            <a:off x="6845400" y="1926000"/>
            <a:ext cx="1506600" cy="548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13"/>
          <p:cNvSpPr/>
          <p:nvPr/>
        </p:nvSpPr>
        <p:spPr>
          <a:xfrm>
            <a:off x="964080" y="2003760"/>
            <a:ext cx="489600" cy="305640"/>
          </a:xfrm>
          <a:custGeom>
            <a:avLst/>
            <a:gdLst/>
            <a:ahLst/>
            <a:rect l="l" t="t" r="r" b="b"/>
            <a:pathLst>
              <a:path w="491490" h="307339">
                <a:moveTo>
                  <a:pt x="490905" y="0"/>
                </a:moveTo>
                <a:lnTo>
                  <a:pt x="0" y="306819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14"/>
          <p:cNvSpPr/>
          <p:nvPr/>
        </p:nvSpPr>
        <p:spPr>
          <a:xfrm>
            <a:off x="1455120" y="2003760"/>
            <a:ext cx="489600" cy="305640"/>
          </a:xfrm>
          <a:custGeom>
            <a:avLst/>
            <a:gdLst/>
            <a:ahLst/>
            <a:rect l="l" t="t" r="r" b="b"/>
            <a:pathLst>
              <a:path w="491489" h="307339">
                <a:moveTo>
                  <a:pt x="0" y="0"/>
                </a:moveTo>
                <a:lnTo>
                  <a:pt x="490918" y="306819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15"/>
          <p:cNvSpPr/>
          <p:nvPr/>
        </p:nvSpPr>
        <p:spPr>
          <a:xfrm>
            <a:off x="1381680" y="1930320"/>
            <a:ext cx="145440" cy="14544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35629" y="33887"/>
                </a:moveTo>
                <a:lnTo>
                  <a:pt x="135629" y="113381"/>
                </a:lnTo>
                <a:lnTo>
                  <a:pt x="137969" y="109480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5629" y="33887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41840" y="140069"/>
                </a:lnTo>
                <a:lnTo>
                  <a:pt x="73634" y="147269"/>
                </a:lnTo>
                <a:lnTo>
                  <a:pt x="78475" y="147112"/>
                </a:lnTo>
                <a:lnTo>
                  <a:pt x="78475" y="156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16"/>
          <p:cNvSpPr/>
          <p:nvPr/>
        </p:nvSpPr>
        <p:spPr>
          <a:xfrm>
            <a:off x="1381680" y="1930320"/>
            <a:ext cx="145440" cy="14544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17"/>
          <p:cNvSpPr/>
          <p:nvPr/>
        </p:nvSpPr>
        <p:spPr>
          <a:xfrm>
            <a:off x="1412640" y="192996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8" name="CustomShape 18"/>
          <p:cNvSpPr/>
          <p:nvPr/>
        </p:nvSpPr>
        <p:spPr>
          <a:xfrm>
            <a:off x="890640" y="2237040"/>
            <a:ext cx="145440" cy="14544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35629" y="33887"/>
                </a:moveTo>
                <a:lnTo>
                  <a:pt x="135629" y="113381"/>
                </a:lnTo>
                <a:lnTo>
                  <a:pt x="137969" y="109480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5629" y="33887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41840" y="140069"/>
                </a:lnTo>
                <a:lnTo>
                  <a:pt x="73634" y="147269"/>
                </a:lnTo>
                <a:lnTo>
                  <a:pt x="78475" y="147112"/>
                </a:lnTo>
                <a:lnTo>
                  <a:pt x="78475" y="156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19"/>
          <p:cNvSpPr/>
          <p:nvPr/>
        </p:nvSpPr>
        <p:spPr>
          <a:xfrm>
            <a:off x="890640" y="2237040"/>
            <a:ext cx="145440" cy="14544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20"/>
          <p:cNvSpPr/>
          <p:nvPr/>
        </p:nvSpPr>
        <p:spPr>
          <a:xfrm>
            <a:off x="925560" y="223668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91" name="CustomShape 21"/>
          <p:cNvSpPr/>
          <p:nvPr/>
        </p:nvSpPr>
        <p:spPr>
          <a:xfrm>
            <a:off x="1872360" y="2237040"/>
            <a:ext cx="145440" cy="14544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35642" y="33887"/>
                </a:moveTo>
                <a:lnTo>
                  <a:pt x="135642" y="113381"/>
                </a:lnTo>
                <a:lnTo>
                  <a:pt x="137981" y="109480"/>
                </a:lnTo>
                <a:lnTo>
                  <a:pt x="147281" y="73634"/>
                </a:lnTo>
                <a:lnTo>
                  <a:pt x="147125" y="68793"/>
                </a:lnTo>
                <a:lnTo>
                  <a:pt x="135642" y="33887"/>
                </a:lnTo>
                <a:close/>
                <a:moveTo>
                  <a:pt x="73647" y="0"/>
                </a:moveTo>
                <a:lnTo>
                  <a:pt x="73647" y="147269"/>
                </a:lnTo>
                <a:lnTo>
                  <a:pt x="78488" y="147112"/>
                </a:lnTo>
                <a:lnTo>
                  <a:pt x="78488" y="156"/>
                </a:lnTo>
                <a:lnTo>
                  <a:pt x="73647" y="0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11639" y="33887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22"/>
          <p:cNvSpPr/>
          <p:nvPr/>
        </p:nvSpPr>
        <p:spPr>
          <a:xfrm>
            <a:off x="1872360" y="2237040"/>
            <a:ext cx="145440" cy="14544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81" y="73634"/>
                </a:moveTo>
                <a:lnTo>
                  <a:pt x="135642" y="33887"/>
                </a:lnTo>
                <a:lnTo>
                  <a:pt x="105441" y="7199"/>
                </a:lnTo>
                <a:lnTo>
                  <a:pt x="73647" y="0"/>
                </a:lnTo>
                <a:lnTo>
                  <a:pt x="68804" y="156"/>
                </a:lnTo>
                <a:lnTo>
                  <a:pt x="30150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8" y="117121"/>
                </a:lnTo>
                <a:lnTo>
                  <a:pt x="46040" y="141921"/>
                </a:lnTo>
                <a:lnTo>
                  <a:pt x="73647" y="147269"/>
                </a:lnTo>
                <a:lnTo>
                  <a:pt x="78488" y="147112"/>
                </a:lnTo>
                <a:lnTo>
                  <a:pt x="117134" y="133061"/>
                </a:lnTo>
                <a:lnTo>
                  <a:pt x="141934" y="101234"/>
                </a:lnTo>
                <a:lnTo>
                  <a:pt x="147281" y="73634"/>
                </a:lnTo>
                <a:close/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23"/>
          <p:cNvSpPr/>
          <p:nvPr/>
        </p:nvSpPr>
        <p:spPr>
          <a:xfrm>
            <a:off x="1903680" y="2236680"/>
            <a:ext cx="936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94" name="CustomShape 24"/>
          <p:cNvSpPr/>
          <p:nvPr/>
        </p:nvSpPr>
        <p:spPr>
          <a:xfrm>
            <a:off x="1309320" y="1972800"/>
            <a:ext cx="45360" cy="60480"/>
          </a:xfrm>
          <a:custGeom>
            <a:avLst/>
            <a:gdLst/>
            <a:ahLst/>
            <a:rect l="l" t="t" r="r" b="b"/>
            <a:pathLst>
              <a:path w="46990" h="62230">
                <a:moveTo>
                  <a:pt x="0" y="0"/>
                </a:moveTo>
                <a:lnTo>
                  <a:pt x="0" y="62128"/>
                </a:lnTo>
                <a:lnTo>
                  <a:pt x="46596" y="31064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25"/>
          <p:cNvSpPr/>
          <p:nvPr/>
        </p:nvSpPr>
        <p:spPr>
          <a:xfrm>
            <a:off x="1309320" y="1972800"/>
            <a:ext cx="45360" cy="60480"/>
          </a:xfrm>
          <a:custGeom>
            <a:avLst/>
            <a:gdLst/>
            <a:ahLst/>
            <a:rect l="l" t="t" r="r" b="b"/>
            <a:pathLst>
              <a:path w="46990" h="62230">
                <a:moveTo>
                  <a:pt x="46596" y="31064"/>
                </a:moveTo>
                <a:lnTo>
                  <a:pt x="0" y="62128"/>
                </a:lnTo>
                <a:lnTo>
                  <a:pt x="0" y="0"/>
                </a:lnTo>
                <a:lnTo>
                  <a:pt x="46596" y="31064"/>
                </a:lnTo>
                <a:close/>
              </a:path>
            </a:pathLst>
          </a:custGeom>
          <a:noFill/>
          <a:ln w="16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26"/>
          <p:cNvSpPr/>
          <p:nvPr/>
        </p:nvSpPr>
        <p:spPr>
          <a:xfrm>
            <a:off x="713160" y="2464200"/>
            <a:ext cx="1482120" cy="360"/>
          </a:xfrm>
          <a:custGeom>
            <a:avLst/>
            <a:gdLst/>
            <a:ahLst/>
            <a:rect l="l" t="t" r="r" b="b"/>
            <a:pathLst>
              <a:path w="1483995" h="0">
                <a:moveTo>
                  <a:pt x="0" y="0"/>
                </a:moveTo>
                <a:lnTo>
                  <a:pt x="1483766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27"/>
          <p:cNvSpPr/>
          <p:nvPr/>
        </p:nvSpPr>
        <p:spPr>
          <a:xfrm>
            <a:off x="3009600" y="2003760"/>
            <a:ext cx="489600" cy="305640"/>
          </a:xfrm>
          <a:custGeom>
            <a:avLst/>
            <a:gdLst/>
            <a:ahLst/>
            <a:rect l="l" t="t" r="r" b="b"/>
            <a:pathLst>
              <a:path w="491489" h="307339">
                <a:moveTo>
                  <a:pt x="490918" y="0"/>
                </a:moveTo>
                <a:lnTo>
                  <a:pt x="0" y="306819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28"/>
          <p:cNvSpPr/>
          <p:nvPr/>
        </p:nvSpPr>
        <p:spPr>
          <a:xfrm>
            <a:off x="3500640" y="2003760"/>
            <a:ext cx="489600" cy="305640"/>
          </a:xfrm>
          <a:custGeom>
            <a:avLst/>
            <a:gdLst/>
            <a:ahLst/>
            <a:rect l="l" t="t" r="r" b="b"/>
            <a:pathLst>
              <a:path w="491489" h="307339">
                <a:moveTo>
                  <a:pt x="0" y="0"/>
                </a:moveTo>
                <a:lnTo>
                  <a:pt x="490905" y="306819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29"/>
          <p:cNvSpPr/>
          <p:nvPr/>
        </p:nvSpPr>
        <p:spPr>
          <a:xfrm>
            <a:off x="3426840" y="1930320"/>
            <a:ext cx="145440" cy="14544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73634" y="0"/>
                </a:move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3061" y="30147"/>
                </a:lnTo>
                <a:lnTo>
                  <a:pt x="101234" y="5347"/>
                </a:lnTo>
                <a:lnTo>
                  <a:pt x="73634" y="0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11639" y="33887"/>
                </a:lnTo>
                <a:lnTo>
                  <a:pt x="0" y="7363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30"/>
          <p:cNvSpPr/>
          <p:nvPr/>
        </p:nvSpPr>
        <p:spPr>
          <a:xfrm>
            <a:off x="3426840" y="1930320"/>
            <a:ext cx="145440" cy="14544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31"/>
          <p:cNvSpPr/>
          <p:nvPr/>
        </p:nvSpPr>
        <p:spPr>
          <a:xfrm>
            <a:off x="3458160" y="192996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2" name="CustomShape 32"/>
          <p:cNvSpPr/>
          <p:nvPr/>
        </p:nvSpPr>
        <p:spPr>
          <a:xfrm>
            <a:off x="2936160" y="2237040"/>
            <a:ext cx="145440" cy="14544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0" y="73634"/>
                </a:moveTo>
                <a:lnTo>
                  <a:pt x="11639" y="113381"/>
                </a:lnTo>
                <a:lnTo>
                  <a:pt x="41840" y="140069"/>
                </a:lnTo>
                <a:lnTo>
                  <a:pt x="73634" y="147269"/>
                </a:lnTo>
                <a:lnTo>
                  <a:pt x="78477" y="147112"/>
                </a:lnTo>
                <a:lnTo>
                  <a:pt x="117126" y="133061"/>
                </a:lnTo>
                <a:lnTo>
                  <a:pt x="141923" y="101234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3065" y="30147"/>
                </a:lnTo>
                <a:lnTo>
                  <a:pt x="101239" y="5347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33"/>
          <p:cNvSpPr/>
          <p:nvPr/>
        </p:nvSpPr>
        <p:spPr>
          <a:xfrm>
            <a:off x="2936160" y="2237040"/>
            <a:ext cx="145440" cy="14544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69" y="73634"/>
                </a:moveTo>
                <a:lnTo>
                  <a:pt x="135633" y="33887"/>
                </a:lnTo>
                <a:lnTo>
                  <a:pt x="105434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7" y="147112"/>
                </a:lnTo>
                <a:lnTo>
                  <a:pt x="117126" y="133061"/>
                </a:lnTo>
                <a:lnTo>
                  <a:pt x="141923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34"/>
          <p:cNvSpPr/>
          <p:nvPr/>
        </p:nvSpPr>
        <p:spPr>
          <a:xfrm>
            <a:off x="2971080" y="223668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5" name="CustomShape 35"/>
          <p:cNvSpPr/>
          <p:nvPr/>
        </p:nvSpPr>
        <p:spPr>
          <a:xfrm>
            <a:off x="3917880" y="2237040"/>
            <a:ext cx="145440" cy="14544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135633" y="33887"/>
                </a:moveTo>
                <a:lnTo>
                  <a:pt x="135633" y="113381"/>
                </a:lnTo>
                <a:lnTo>
                  <a:pt x="137971" y="109480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5633" y="33887"/>
                </a:lnTo>
                <a:close/>
                <a:moveTo>
                  <a:pt x="73634" y="0"/>
                </a:moveTo>
                <a:lnTo>
                  <a:pt x="73634" y="147269"/>
                </a:lnTo>
                <a:lnTo>
                  <a:pt x="78477" y="147112"/>
                </a:lnTo>
                <a:lnTo>
                  <a:pt x="78477" y="156"/>
                </a:lnTo>
                <a:lnTo>
                  <a:pt x="73634" y="0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11639" y="33887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36"/>
          <p:cNvSpPr/>
          <p:nvPr/>
        </p:nvSpPr>
        <p:spPr>
          <a:xfrm>
            <a:off x="3917880" y="2237040"/>
            <a:ext cx="145440" cy="14544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147269" y="73634"/>
                </a:moveTo>
                <a:lnTo>
                  <a:pt x="135633" y="33887"/>
                </a:lnTo>
                <a:lnTo>
                  <a:pt x="105434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7" y="147112"/>
                </a:lnTo>
                <a:lnTo>
                  <a:pt x="117126" y="133061"/>
                </a:lnTo>
                <a:lnTo>
                  <a:pt x="141923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37"/>
          <p:cNvSpPr/>
          <p:nvPr/>
        </p:nvSpPr>
        <p:spPr>
          <a:xfrm>
            <a:off x="3949200" y="2236680"/>
            <a:ext cx="936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CustomShape 38"/>
          <p:cNvSpPr/>
          <p:nvPr/>
        </p:nvSpPr>
        <p:spPr>
          <a:xfrm>
            <a:off x="2863080" y="2279520"/>
            <a:ext cx="45360" cy="60480"/>
          </a:xfrm>
          <a:custGeom>
            <a:avLst/>
            <a:gdLst/>
            <a:ahLst/>
            <a:rect l="l" t="t" r="r" b="b"/>
            <a:pathLst>
              <a:path w="46989" h="62230">
                <a:moveTo>
                  <a:pt x="0" y="0"/>
                </a:moveTo>
                <a:lnTo>
                  <a:pt x="0" y="62128"/>
                </a:lnTo>
                <a:lnTo>
                  <a:pt x="46596" y="31064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39"/>
          <p:cNvSpPr/>
          <p:nvPr/>
        </p:nvSpPr>
        <p:spPr>
          <a:xfrm>
            <a:off x="2863080" y="2279520"/>
            <a:ext cx="45360" cy="60480"/>
          </a:xfrm>
          <a:custGeom>
            <a:avLst/>
            <a:gdLst/>
            <a:ahLst/>
            <a:rect l="l" t="t" r="r" b="b"/>
            <a:pathLst>
              <a:path w="46989" h="62230">
                <a:moveTo>
                  <a:pt x="46596" y="31064"/>
                </a:moveTo>
                <a:lnTo>
                  <a:pt x="0" y="62128"/>
                </a:lnTo>
                <a:lnTo>
                  <a:pt x="0" y="0"/>
                </a:lnTo>
                <a:lnTo>
                  <a:pt x="46596" y="31064"/>
                </a:lnTo>
                <a:close/>
              </a:path>
            </a:pathLst>
          </a:custGeom>
          <a:noFill/>
          <a:ln w="16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40"/>
          <p:cNvSpPr/>
          <p:nvPr/>
        </p:nvSpPr>
        <p:spPr>
          <a:xfrm>
            <a:off x="2758680" y="2464200"/>
            <a:ext cx="1482120" cy="360"/>
          </a:xfrm>
          <a:custGeom>
            <a:avLst/>
            <a:gdLst/>
            <a:ahLst/>
            <a:rect l="l" t="t" r="r" b="b"/>
            <a:pathLst>
              <a:path w="1483995" h="0">
                <a:moveTo>
                  <a:pt x="0" y="0"/>
                </a:moveTo>
                <a:lnTo>
                  <a:pt x="1483753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41"/>
          <p:cNvSpPr/>
          <p:nvPr/>
        </p:nvSpPr>
        <p:spPr>
          <a:xfrm>
            <a:off x="5503680" y="192996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12" name="CustomShape 42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13" name="CustomShape 43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4A0C322C-E1D1-46DA-9239-1020EB201BE3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714" name="CustomShape 44"/>
          <p:cNvSpPr/>
          <p:nvPr/>
        </p:nvSpPr>
        <p:spPr>
          <a:xfrm>
            <a:off x="5994360" y="2236680"/>
            <a:ext cx="936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D319C99F-EBE2-4D34-AEED-166E7A7D48E0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658440" y="711000"/>
            <a:ext cx="7720560" cy="12963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84320">
              <a:lnSpc>
                <a:spcPts val="2429"/>
              </a:lnSpc>
            </a:pP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Problem-solving</a:t>
            </a:r>
            <a:r>
              <a:rPr b="0" lang="en-US" sz="2500" spc="28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96" strike="noStrike">
                <a:solidFill>
                  <a:srgbClr val="000000"/>
                </a:solidFill>
                <a:latin typeface="Arial"/>
                <a:ea typeface="DejaVu Sans"/>
              </a:rPr>
              <a:t>agents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496440" y="1623600"/>
            <a:ext cx="4660920" cy="3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Simplified form of general agent: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561600" y="2147040"/>
            <a:ext cx="7758360" cy="377352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8200" bIns="0"/>
          <a:p>
            <a:pPr marL="149400">
              <a:lnSpc>
                <a:spcPct val="100000"/>
              </a:lnSpc>
              <a:spcBef>
                <a:spcPts val="694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7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Simple-Problem-Solving-Agent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percept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an action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45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static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an action sequence, initially  empty</a:t>
            </a:r>
            <a:endParaRPr b="0" lang="en-US" sz="1700" spc="-1" strike="noStrike">
              <a:latin typeface="Arial"/>
            </a:endParaRPr>
          </a:p>
          <a:p>
            <a:pPr marL="1156320">
              <a:lnSpc>
                <a:spcPct val="100000"/>
              </a:lnSpc>
              <a:spcBef>
                <a:spcPts val="156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some description of the current world  state</a:t>
            </a:r>
            <a:endParaRPr b="0" lang="en-US" sz="1700" spc="-1" strike="noStrike">
              <a:latin typeface="Arial"/>
            </a:endParaRPr>
          </a:p>
          <a:p>
            <a:pPr marL="1156320">
              <a:lnSpc>
                <a:spcPct val="100000"/>
              </a:lnSpc>
              <a:spcBef>
                <a:spcPts val="156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goal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a goal, initially null</a:t>
            </a:r>
            <a:endParaRPr b="0" lang="en-US" sz="1700" spc="-1" strike="noStrike">
              <a:latin typeface="Arial"/>
            </a:endParaRPr>
          </a:p>
          <a:p>
            <a:pPr marL="1156320">
              <a:lnSpc>
                <a:spcPct val="100000"/>
              </a:lnSpc>
              <a:spcBef>
                <a:spcPts val="139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a problem formulation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876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state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Update-State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state, percept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 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is empty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45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goal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Formulate-Goal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7000"/>
              </a:lnSpc>
              <a:spcBef>
                <a:spcPts val="11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Formulate-Problem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state, goal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7000"/>
              </a:lnSpc>
              <a:spcBef>
                <a:spcPts val="11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Search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7000"/>
              </a:lnSpc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action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Recommendation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seq, 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Remainder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seq, 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39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action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496440" y="6329520"/>
            <a:ext cx="8259120" cy="8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Note: this is </a:t>
            </a: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offline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problem solving; solution executed “eyes closed.”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1600" spc="-1" strike="noStrike">
                <a:solidFill>
                  <a:srgbClr val="004b00"/>
                </a:solidFill>
                <a:latin typeface="Arial"/>
                <a:ea typeface="DejaVu Sans"/>
              </a:rPr>
              <a:t>Online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problem solving different: uncertainty, incomplete knowledge, etc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CustomShape 1"/>
          <p:cNvSpPr/>
          <p:nvPr/>
        </p:nvSpPr>
        <p:spPr>
          <a:xfrm>
            <a:off x="534960" y="1010880"/>
            <a:ext cx="7720560" cy="12963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05080">
              <a:lnSpc>
                <a:spcPts val="2429"/>
              </a:lnSpc>
            </a:pPr>
            <a:r>
              <a:rPr b="0" lang="en-US" sz="2500" spc="307" strike="noStrike">
                <a:solidFill>
                  <a:srgbClr val="000000"/>
                </a:solidFill>
                <a:latin typeface="Arial"/>
                <a:ea typeface="DejaVu Sans"/>
              </a:rPr>
              <a:t>Iterative </a:t>
            </a:r>
            <a:r>
              <a:rPr b="0" lang="en-US" sz="2500" spc="313" strike="noStrike">
                <a:solidFill>
                  <a:srgbClr val="000000"/>
                </a:solidFill>
                <a:latin typeface="Arial"/>
                <a:ea typeface="DejaVu Sans"/>
              </a:rPr>
              <a:t>deepening </a:t>
            </a:r>
            <a:r>
              <a:rPr b="0" lang="en-US" sz="2500" spc="282" strike="noStrike">
                <a:solidFill>
                  <a:srgbClr val="000000"/>
                </a:solidFill>
                <a:latin typeface="Arial"/>
                <a:ea typeface="DejaVu Sans"/>
              </a:rPr>
              <a:t>search </a:t>
            </a:r>
            <a:r>
              <a:rPr b="0" i="1" lang="en-US" sz="2050" spc="18" strike="noStrike">
                <a:solidFill>
                  <a:srgbClr val="990099"/>
                </a:solidFill>
                <a:latin typeface="Times New Roman"/>
                <a:ea typeface="DejaVu Sans"/>
              </a:rPr>
              <a:t>l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</a:t>
            </a:r>
            <a:r>
              <a:rPr b="0" lang="en-US" sz="2050" spc="-38" strike="noStrike">
                <a:solidFill>
                  <a:srgbClr val="990099"/>
                </a:solidFill>
                <a:latin typeface="Arial"/>
                <a:ea typeface="DejaVu Sans"/>
              </a:rPr>
              <a:t> </a:t>
            </a:r>
            <a:r>
              <a:rPr b="0" lang="en-US" sz="2050" spc="-162" strike="noStrike">
                <a:solidFill>
                  <a:srgbClr val="990099"/>
                </a:solidFill>
                <a:latin typeface="Arial"/>
                <a:ea typeface="DejaVu Sans"/>
              </a:rPr>
              <a:t>2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716" name="CustomShape 2"/>
          <p:cNvSpPr/>
          <p:nvPr/>
        </p:nvSpPr>
        <p:spPr>
          <a:xfrm>
            <a:off x="146160" y="1854720"/>
            <a:ext cx="680040" cy="2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Limit =</a:t>
            </a:r>
            <a:r>
              <a:rPr b="0" lang="en-US" sz="1350" spc="-83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717" name="CustomShape 3"/>
          <p:cNvSpPr/>
          <p:nvPr/>
        </p:nvSpPr>
        <p:spPr>
          <a:xfrm>
            <a:off x="571680" y="2997000"/>
            <a:ext cx="1764720" cy="850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4"/>
          <p:cNvSpPr/>
          <p:nvPr/>
        </p:nvSpPr>
        <p:spPr>
          <a:xfrm>
            <a:off x="6746040" y="2997000"/>
            <a:ext cx="1764720" cy="8503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5"/>
          <p:cNvSpPr/>
          <p:nvPr/>
        </p:nvSpPr>
        <p:spPr>
          <a:xfrm>
            <a:off x="4662720" y="2997000"/>
            <a:ext cx="1764720" cy="8503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6"/>
          <p:cNvSpPr/>
          <p:nvPr/>
        </p:nvSpPr>
        <p:spPr>
          <a:xfrm>
            <a:off x="2617200" y="2997000"/>
            <a:ext cx="1764720" cy="8503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7"/>
          <p:cNvSpPr/>
          <p:nvPr/>
        </p:nvSpPr>
        <p:spPr>
          <a:xfrm>
            <a:off x="571680" y="1896120"/>
            <a:ext cx="1764720" cy="8546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8"/>
          <p:cNvSpPr/>
          <p:nvPr/>
        </p:nvSpPr>
        <p:spPr>
          <a:xfrm>
            <a:off x="6716160" y="1900080"/>
            <a:ext cx="1764720" cy="85032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9"/>
          <p:cNvSpPr/>
          <p:nvPr/>
        </p:nvSpPr>
        <p:spPr>
          <a:xfrm>
            <a:off x="4662720" y="1900080"/>
            <a:ext cx="1764720" cy="85032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10"/>
          <p:cNvSpPr/>
          <p:nvPr/>
        </p:nvSpPr>
        <p:spPr>
          <a:xfrm>
            <a:off x="2617200" y="1900080"/>
            <a:ext cx="1764720" cy="85032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11"/>
          <p:cNvSpPr/>
          <p:nvPr/>
        </p:nvSpPr>
        <p:spPr>
          <a:xfrm>
            <a:off x="1412640" y="190404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6" name="CustomShape 12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7" name="CustomShape 13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171FC052-64AC-417D-BBA1-96E1BFA9698F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728" name="CustomShape 14"/>
          <p:cNvSpPr/>
          <p:nvPr/>
        </p:nvSpPr>
        <p:spPr>
          <a:xfrm>
            <a:off x="925560" y="221076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9" name="CustomShape 15"/>
          <p:cNvSpPr/>
          <p:nvPr/>
        </p:nvSpPr>
        <p:spPr>
          <a:xfrm>
            <a:off x="1903680" y="2210760"/>
            <a:ext cx="936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CustomShape 16"/>
          <p:cNvSpPr/>
          <p:nvPr/>
        </p:nvSpPr>
        <p:spPr>
          <a:xfrm>
            <a:off x="672480" y="2517840"/>
            <a:ext cx="99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1" name="CustomShape 17"/>
          <p:cNvSpPr/>
          <p:nvPr/>
        </p:nvSpPr>
        <p:spPr>
          <a:xfrm>
            <a:off x="1167120" y="251784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2" name="CustomShape 18"/>
          <p:cNvSpPr/>
          <p:nvPr/>
        </p:nvSpPr>
        <p:spPr>
          <a:xfrm>
            <a:off x="1658160" y="251784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3" name="CustomShape 19"/>
          <p:cNvSpPr/>
          <p:nvPr/>
        </p:nvSpPr>
        <p:spPr>
          <a:xfrm>
            <a:off x="2145240" y="2517840"/>
            <a:ext cx="99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4" name="CustomShape 20"/>
          <p:cNvSpPr/>
          <p:nvPr/>
        </p:nvSpPr>
        <p:spPr>
          <a:xfrm>
            <a:off x="7557120" y="190404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5" name="CustomShape 21"/>
          <p:cNvSpPr/>
          <p:nvPr/>
        </p:nvSpPr>
        <p:spPr>
          <a:xfrm>
            <a:off x="7070040" y="221076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6" name="CustomShape 22"/>
          <p:cNvSpPr/>
          <p:nvPr/>
        </p:nvSpPr>
        <p:spPr>
          <a:xfrm>
            <a:off x="8048160" y="2210760"/>
            <a:ext cx="936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7" name="CustomShape 23"/>
          <p:cNvSpPr/>
          <p:nvPr/>
        </p:nvSpPr>
        <p:spPr>
          <a:xfrm>
            <a:off x="7311600" y="251784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8" name="CustomShape 24"/>
          <p:cNvSpPr/>
          <p:nvPr/>
        </p:nvSpPr>
        <p:spPr>
          <a:xfrm>
            <a:off x="7802640" y="251784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CustomShape 25"/>
          <p:cNvSpPr/>
          <p:nvPr/>
        </p:nvSpPr>
        <p:spPr>
          <a:xfrm>
            <a:off x="8289720" y="2517840"/>
            <a:ext cx="99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0" name="CustomShape 26"/>
          <p:cNvSpPr/>
          <p:nvPr/>
        </p:nvSpPr>
        <p:spPr>
          <a:xfrm>
            <a:off x="5503680" y="190404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1" name="CustomShape 27"/>
          <p:cNvSpPr/>
          <p:nvPr/>
        </p:nvSpPr>
        <p:spPr>
          <a:xfrm>
            <a:off x="5016600" y="221076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2" name="CustomShape 28"/>
          <p:cNvSpPr/>
          <p:nvPr/>
        </p:nvSpPr>
        <p:spPr>
          <a:xfrm>
            <a:off x="5994720" y="2210760"/>
            <a:ext cx="936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3" name="CustomShape 29"/>
          <p:cNvSpPr/>
          <p:nvPr/>
        </p:nvSpPr>
        <p:spPr>
          <a:xfrm>
            <a:off x="4763520" y="2517840"/>
            <a:ext cx="99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4" name="CustomShape 30"/>
          <p:cNvSpPr/>
          <p:nvPr/>
        </p:nvSpPr>
        <p:spPr>
          <a:xfrm>
            <a:off x="5258160" y="251784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5" name="CustomShape 31"/>
          <p:cNvSpPr/>
          <p:nvPr/>
        </p:nvSpPr>
        <p:spPr>
          <a:xfrm>
            <a:off x="5749200" y="251784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6" name="CustomShape 32"/>
          <p:cNvSpPr/>
          <p:nvPr/>
        </p:nvSpPr>
        <p:spPr>
          <a:xfrm>
            <a:off x="6236280" y="2517840"/>
            <a:ext cx="99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7" name="CustomShape 33"/>
          <p:cNvSpPr/>
          <p:nvPr/>
        </p:nvSpPr>
        <p:spPr>
          <a:xfrm>
            <a:off x="3458160" y="190404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8" name="CustomShape 34"/>
          <p:cNvSpPr/>
          <p:nvPr/>
        </p:nvSpPr>
        <p:spPr>
          <a:xfrm>
            <a:off x="2971080" y="221076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9" name="CustomShape 35"/>
          <p:cNvSpPr/>
          <p:nvPr/>
        </p:nvSpPr>
        <p:spPr>
          <a:xfrm>
            <a:off x="3949200" y="2210760"/>
            <a:ext cx="936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CustomShape 36"/>
          <p:cNvSpPr/>
          <p:nvPr/>
        </p:nvSpPr>
        <p:spPr>
          <a:xfrm>
            <a:off x="2718000" y="2517840"/>
            <a:ext cx="99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1" name="CustomShape 37"/>
          <p:cNvSpPr/>
          <p:nvPr/>
        </p:nvSpPr>
        <p:spPr>
          <a:xfrm>
            <a:off x="3212640" y="251784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2" name="CustomShape 38"/>
          <p:cNvSpPr/>
          <p:nvPr/>
        </p:nvSpPr>
        <p:spPr>
          <a:xfrm>
            <a:off x="3703680" y="251784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3" name="CustomShape 39"/>
          <p:cNvSpPr/>
          <p:nvPr/>
        </p:nvSpPr>
        <p:spPr>
          <a:xfrm>
            <a:off x="4190760" y="2517840"/>
            <a:ext cx="99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4" name="CustomShape 40"/>
          <p:cNvSpPr/>
          <p:nvPr/>
        </p:nvSpPr>
        <p:spPr>
          <a:xfrm>
            <a:off x="1412640" y="300060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5" name="CustomShape 41"/>
          <p:cNvSpPr/>
          <p:nvPr/>
        </p:nvSpPr>
        <p:spPr>
          <a:xfrm>
            <a:off x="1903680" y="3307680"/>
            <a:ext cx="936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6" name="CustomShape 42"/>
          <p:cNvSpPr/>
          <p:nvPr/>
        </p:nvSpPr>
        <p:spPr>
          <a:xfrm>
            <a:off x="1658160" y="361440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7" name="CustomShape 43"/>
          <p:cNvSpPr/>
          <p:nvPr/>
        </p:nvSpPr>
        <p:spPr>
          <a:xfrm>
            <a:off x="2145240" y="3614400"/>
            <a:ext cx="99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8" name="CustomShape 44"/>
          <p:cNvSpPr/>
          <p:nvPr/>
        </p:nvSpPr>
        <p:spPr>
          <a:xfrm>
            <a:off x="5503680" y="300060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9" name="CustomShape 45"/>
          <p:cNvSpPr/>
          <p:nvPr/>
        </p:nvSpPr>
        <p:spPr>
          <a:xfrm>
            <a:off x="5994360" y="3307680"/>
            <a:ext cx="936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CustomShape 46"/>
          <p:cNvSpPr/>
          <p:nvPr/>
        </p:nvSpPr>
        <p:spPr>
          <a:xfrm>
            <a:off x="6236280" y="3614400"/>
            <a:ext cx="99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1" name="CustomShape 47"/>
          <p:cNvSpPr/>
          <p:nvPr/>
        </p:nvSpPr>
        <p:spPr>
          <a:xfrm>
            <a:off x="3458160" y="300060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2" name="CustomShape 48"/>
          <p:cNvSpPr/>
          <p:nvPr/>
        </p:nvSpPr>
        <p:spPr>
          <a:xfrm>
            <a:off x="3949200" y="3307680"/>
            <a:ext cx="936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3" name="CustomShape 49"/>
          <p:cNvSpPr/>
          <p:nvPr/>
        </p:nvSpPr>
        <p:spPr>
          <a:xfrm>
            <a:off x="3703680" y="361440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4" name="CustomShape 50"/>
          <p:cNvSpPr/>
          <p:nvPr/>
        </p:nvSpPr>
        <p:spPr>
          <a:xfrm>
            <a:off x="4190760" y="3614400"/>
            <a:ext cx="99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CustomShape 1"/>
          <p:cNvSpPr/>
          <p:nvPr/>
        </p:nvSpPr>
        <p:spPr>
          <a:xfrm>
            <a:off x="534960" y="1010880"/>
            <a:ext cx="7720560" cy="12963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05080">
              <a:lnSpc>
                <a:spcPts val="2429"/>
              </a:lnSpc>
            </a:pPr>
            <a:r>
              <a:rPr b="0" lang="en-US" sz="2500" spc="307" strike="noStrike">
                <a:solidFill>
                  <a:srgbClr val="000000"/>
                </a:solidFill>
                <a:latin typeface="Arial"/>
                <a:ea typeface="DejaVu Sans"/>
              </a:rPr>
              <a:t>Iterative </a:t>
            </a:r>
            <a:r>
              <a:rPr b="0" lang="en-US" sz="2500" spc="313" strike="noStrike">
                <a:solidFill>
                  <a:srgbClr val="000000"/>
                </a:solidFill>
                <a:latin typeface="Arial"/>
                <a:ea typeface="DejaVu Sans"/>
              </a:rPr>
              <a:t>deepening </a:t>
            </a:r>
            <a:r>
              <a:rPr b="0" lang="en-US" sz="2500" spc="282" strike="noStrike">
                <a:solidFill>
                  <a:srgbClr val="000000"/>
                </a:solidFill>
                <a:latin typeface="Arial"/>
                <a:ea typeface="DejaVu Sans"/>
              </a:rPr>
              <a:t>search </a:t>
            </a:r>
            <a:r>
              <a:rPr b="0" i="1" lang="en-US" sz="2050" spc="18" strike="noStrike">
                <a:solidFill>
                  <a:srgbClr val="990099"/>
                </a:solidFill>
                <a:latin typeface="Times New Roman"/>
                <a:ea typeface="DejaVu Sans"/>
              </a:rPr>
              <a:t>l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</a:t>
            </a:r>
            <a:r>
              <a:rPr b="0" lang="en-US" sz="2050" spc="-38" strike="noStrike">
                <a:solidFill>
                  <a:srgbClr val="990099"/>
                </a:solidFill>
                <a:latin typeface="Arial"/>
                <a:ea typeface="DejaVu Sans"/>
              </a:rPr>
              <a:t> </a:t>
            </a:r>
            <a:r>
              <a:rPr b="0" lang="en-US" sz="2050" spc="-162" strike="noStrike">
                <a:solidFill>
                  <a:srgbClr val="990099"/>
                </a:solidFill>
                <a:latin typeface="Arial"/>
                <a:ea typeface="DejaVu Sans"/>
              </a:rPr>
              <a:t>3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766" name="CustomShape 2"/>
          <p:cNvSpPr/>
          <p:nvPr/>
        </p:nvSpPr>
        <p:spPr>
          <a:xfrm>
            <a:off x="146160" y="1847880"/>
            <a:ext cx="680040" cy="2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Limit =</a:t>
            </a:r>
            <a:r>
              <a:rPr b="0" lang="en-US" sz="1350" spc="-83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767" name="CustomShape 3"/>
          <p:cNvSpPr/>
          <p:nvPr/>
        </p:nvSpPr>
        <p:spPr>
          <a:xfrm>
            <a:off x="667116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CustomShape 4"/>
          <p:cNvSpPr/>
          <p:nvPr/>
        </p:nvSpPr>
        <p:spPr>
          <a:xfrm>
            <a:off x="673236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5"/>
          <p:cNvSpPr/>
          <p:nvPr/>
        </p:nvSpPr>
        <p:spPr>
          <a:xfrm>
            <a:off x="838908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6"/>
          <p:cNvSpPr/>
          <p:nvPr/>
        </p:nvSpPr>
        <p:spPr>
          <a:xfrm>
            <a:off x="845064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CustomShape 7"/>
          <p:cNvSpPr/>
          <p:nvPr/>
        </p:nvSpPr>
        <p:spPr>
          <a:xfrm>
            <a:off x="814392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8"/>
          <p:cNvSpPr/>
          <p:nvPr/>
        </p:nvSpPr>
        <p:spPr>
          <a:xfrm>
            <a:off x="820512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CustomShape 9"/>
          <p:cNvSpPr/>
          <p:nvPr/>
        </p:nvSpPr>
        <p:spPr>
          <a:xfrm>
            <a:off x="789840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CustomShape 10"/>
          <p:cNvSpPr/>
          <p:nvPr/>
        </p:nvSpPr>
        <p:spPr>
          <a:xfrm>
            <a:off x="795960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11"/>
          <p:cNvSpPr/>
          <p:nvPr/>
        </p:nvSpPr>
        <p:spPr>
          <a:xfrm>
            <a:off x="765288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12"/>
          <p:cNvSpPr/>
          <p:nvPr/>
        </p:nvSpPr>
        <p:spPr>
          <a:xfrm>
            <a:off x="771408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13"/>
          <p:cNvSpPr/>
          <p:nvPr/>
        </p:nvSpPr>
        <p:spPr>
          <a:xfrm>
            <a:off x="740736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14"/>
          <p:cNvSpPr/>
          <p:nvPr/>
        </p:nvSpPr>
        <p:spPr>
          <a:xfrm>
            <a:off x="746892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15"/>
          <p:cNvSpPr/>
          <p:nvPr/>
        </p:nvSpPr>
        <p:spPr>
          <a:xfrm>
            <a:off x="716184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16"/>
          <p:cNvSpPr/>
          <p:nvPr/>
        </p:nvSpPr>
        <p:spPr>
          <a:xfrm>
            <a:off x="722340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17"/>
          <p:cNvSpPr/>
          <p:nvPr/>
        </p:nvSpPr>
        <p:spPr>
          <a:xfrm>
            <a:off x="691668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18"/>
          <p:cNvSpPr/>
          <p:nvPr/>
        </p:nvSpPr>
        <p:spPr>
          <a:xfrm>
            <a:off x="697788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19"/>
          <p:cNvSpPr/>
          <p:nvPr/>
        </p:nvSpPr>
        <p:spPr>
          <a:xfrm>
            <a:off x="6624000" y="5666040"/>
            <a:ext cx="193356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20"/>
          <p:cNvSpPr/>
          <p:nvPr/>
        </p:nvSpPr>
        <p:spPr>
          <a:xfrm>
            <a:off x="6654600" y="4511880"/>
            <a:ext cx="1872000" cy="10782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21"/>
          <p:cNvSpPr/>
          <p:nvPr/>
        </p:nvSpPr>
        <p:spPr>
          <a:xfrm>
            <a:off x="7549200" y="451584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6" name="CustomShape 22"/>
          <p:cNvSpPr/>
          <p:nvPr/>
        </p:nvSpPr>
        <p:spPr>
          <a:xfrm>
            <a:off x="8039880" y="4822560"/>
            <a:ext cx="936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7" name="CustomShape 23"/>
          <p:cNvSpPr/>
          <p:nvPr/>
        </p:nvSpPr>
        <p:spPr>
          <a:xfrm>
            <a:off x="7794360" y="512928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8" name="CustomShape 24"/>
          <p:cNvSpPr/>
          <p:nvPr/>
        </p:nvSpPr>
        <p:spPr>
          <a:xfrm>
            <a:off x="8281800" y="5129280"/>
            <a:ext cx="99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CustomShape 25"/>
          <p:cNvSpPr/>
          <p:nvPr/>
        </p:nvSpPr>
        <p:spPr>
          <a:xfrm>
            <a:off x="7906320" y="5436000"/>
            <a:ext cx="59688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90" name="CustomShape 26"/>
          <p:cNvSpPr/>
          <p:nvPr/>
        </p:nvSpPr>
        <p:spPr>
          <a:xfrm>
            <a:off x="462564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27"/>
          <p:cNvSpPr/>
          <p:nvPr/>
        </p:nvSpPr>
        <p:spPr>
          <a:xfrm>
            <a:off x="468684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28"/>
          <p:cNvSpPr/>
          <p:nvPr/>
        </p:nvSpPr>
        <p:spPr>
          <a:xfrm>
            <a:off x="634392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29"/>
          <p:cNvSpPr/>
          <p:nvPr/>
        </p:nvSpPr>
        <p:spPr>
          <a:xfrm>
            <a:off x="640512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30"/>
          <p:cNvSpPr/>
          <p:nvPr/>
        </p:nvSpPr>
        <p:spPr>
          <a:xfrm>
            <a:off x="609840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31"/>
          <p:cNvSpPr/>
          <p:nvPr/>
        </p:nvSpPr>
        <p:spPr>
          <a:xfrm>
            <a:off x="615960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32"/>
          <p:cNvSpPr/>
          <p:nvPr/>
        </p:nvSpPr>
        <p:spPr>
          <a:xfrm>
            <a:off x="585288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33"/>
          <p:cNvSpPr/>
          <p:nvPr/>
        </p:nvSpPr>
        <p:spPr>
          <a:xfrm>
            <a:off x="591408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34"/>
          <p:cNvSpPr/>
          <p:nvPr/>
        </p:nvSpPr>
        <p:spPr>
          <a:xfrm>
            <a:off x="560736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35"/>
          <p:cNvSpPr/>
          <p:nvPr/>
        </p:nvSpPr>
        <p:spPr>
          <a:xfrm>
            <a:off x="566892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36"/>
          <p:cNvSpPr/>
          <p:nvPr/>
        </p:nvSpPr>
        <p:spPr>
          <a:xfrm>
            <a:off x="536184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37"/>
          <p:cNvSpPr/>
          <p:nvPr/>
        </p:nvSpPr>
        <p:spPr>
          <a:xfrm>
            <a:off x="542340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38"/>
          <p:cNvSpPr/>
          <p:nvPr/>
        </p:nvSpPr>
        <p:spPr>
          <a:xfrm>
            <a:off x="511632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39"/>
          <p:cNvSpPr/>
          <p:nvPr/>
        </p:nvSpPr>
        <p:spPr>
          <a:xfrm>
            <a:off x="517788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40"/>
          <p:cNvSpPr/>
          <p:nvPr/>
        </p:nvSpPr>
        <p:spPr>
          <a:xfrm>
            <a:off x="487116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41"/>
          <p:cNvSpPr/>
          <p:nvPr/>
        </p:nvSpPr>
        <p:spPr>
          <a:xfrm>
            <a:off x="493236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42"/>
          <p:cNvSpPr/>
          <p:nvPr/>
        </p:nvSpPr>
        <p:spPr>
          <a:xfrm>
            <a:off x="4578480" y="5666040"/>
            <a:ext cx="193356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43"/>
          <p:cNvSpPr/>
          <p:nvPr/>
        </p:nvSpPr>
        <p:spPr>
          <a:xfrm>
            <a:off x="4609080" y="4511880"/>
            <a:ext cx="1872000" cy="10782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44"/>
          <p:cNvSpPr/>
          <p:nvPr/>
        </p:nvSpPr>
        <p:spPr>
          <a:xfrm>
            <a:off x="5503680" y="451584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9" name="CustomShape 45"/>
          <p:cNvSpPr/>
          <p:nvPr/>
        </p:nvSpPr>
        <p:spPr>
          <a:xfrm>
            <a:off x="5994360" y="4822560"/>
            <a:ext cx="936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10" name="CustomShape 46"/>
          <p:cNvSpPr/>
          <p:nvPr/>
        </p:nvSpPr>
        <p:spPr>
          <a:xfrm>
            <a:off x="5749200" y="512928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11" name="CustomShape 47"/>
          <p:cNvSpPr/>
          <p:nvPr/>
        </p:nvSpPr>
        <p:spPr>
          <a:xfrm>
            <a:off x="6236280" y="5129280"/>
            <a:ext cx="99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12" name="CustomShape 48"/>
          <p:cNvSpPr/>
          <p:nvPr/>
        </p:nvSpPr>
        <p:spPr>
          <a:xfrm>
            <a:off x="5630040" y="5436000"/>
            <a:ext cx="828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13" name="CustomShape 49"/>
          <p:cNvSpPr/>
          <p:nvPr/>
        </p:nvSpPr>
        <p:spPr>
          <a:xfrm>
            <a:off x="2580120" y="552204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50"/>
          <p:cNvSpPr/>
          <p:nvPr/>
        </p:nvSpPr>
        <p:spPr>
          <a:xfrm>
            <a:off x="2641320" y="552204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51"/>
          <p:cNvSpPr/>
          <p:nvPr/>
        </p:nvSpPr>
        <p:spPr>
          <a:xfrm>
            <a:off x="429840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52"/>
          <p:cNvSpPr/>
          <p:nvPr/>
        </p:nvSpPr>
        <p:spPr>
          <a:xfrm>
            <a:off x="435960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53"/>
          <p:cNvSpPr/>
          <p:nvPr/>
        </p:nvSpPr>
        <p:spPr>
          <a:xfrm>
            <a:off x="405288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54"/>
          <p:cNvSpPr/>
          <p:nvPr/>
        </p:nvSpPr>
        <p:spPr>
          <a:xfrm>
            <a:off x="411408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CustomShape 55"/>
          <p:cNvSpPr/>
          <p:nvPr/>
        </p:nvSpPr>
        <p:spPr>
          <a:xfrm>
            <a:off x="380736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56"/>
          <p:cNvSpPr/>
          <p:nvPr/>
        </p:nvSpPr>
        <p:spPr>
          <a:xfrm>
            <a:off x="386892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57"/>
          <p:cNvSpPr/>
          <p:nvPr/>
        </p:nvSpPr>
        <p:spPr>
          <a:xfrm>
            <a:off x="356184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58"/>
          <p:cNvSpPr/>
          <p:nvPr/>
        </p:nvSpPr>
        <p:spPr>
          <a:xfrm>
            <a:off x="362340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59"/>
          <p:cNvSpPr/>
          <p:nvPr/>
        </p:nvSpPr>
        <p:spPr>
          <a:xfrm>
            <a:off x="331668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CustomShape 60"/>
          <p:cNvSpPr/>
          <p:nvPr/>
        </p:nvSpPr>
        <p:spPr>
          <a:xfrm>
            <a:off x="337788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CustomShape 61"/>
          <p:cNvSpPr/>
          <p:nvPr/>
        </p:nvSpPr>
        <p:spPr>
          <a:xfrm>
            <a:off x="3071160" y="552204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CustomShape 62"/>
          <p:cNvSpPr/>
          <p:nvPr/>
        </p:nvSpPr>
        <p:spPr>
          <a:xfrm>
            <a:off x="3132360" y="552204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63"/>
          <p:cNvSpPr/>
          <p:nvPr/>
        </p:nvSpPr>
        <p:spPr>
          <a:xfrm>
            <a:off x="2825640" y="552204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CustomShape 64"/>
          <p:cNvSpPr/>
          <p:nvPr/>
        </p:nvSpPr>
        <p:spPr>
          <a:xfrm>
            <a:off x="2886840" y="552204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CustomShape 65"/>
          <p:cNvSpPr/>
          <p:nvPr/>
        </p:nvSpPr>
        <p:spPr>
          <a:xfrm>
            <a:off x="2532960" y="5666040"/>
            <a:ext cx="193356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CustomShape 66"/>
          <p:cNvSpPr/>
          <p:nvPr/>
        </p:nvSpPr>
        <p:spPr>
          <a:xfrm>
            <a:off x="2563560" y="4511880"/>
            <a:ext cx="1872000" cy="10742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CustomShape 67"/>
          <p:cNvSpPr/>
          <p:nvPr/>
        </p:nvSpPr>
        <p:spPr>
          <a:xfrm>
            <a:off x="3458160" y="451584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2" name="CustomShape 68"/>
          <p:cNvSpPr/>
          <p:nvPr/>
        </p:nvSpPr>
        <p:spPr>
          <a:xfrm>
            <a:off x="3949200" y="4822560"/>
            <a:ext cx="936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3" name="CustomShape 69"/>
          <p:cNvSpPr/>
          <p:nvPr/>
        </p:nvSpPr>
        <p:spPr>
          <a:xfrm>
            <a:off x="3703680" y="512928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4" name="CustomShape 70"/>
          <p:cNvSpPr/>
          <p:nvPr/>
        </p:nvSpPr>
        <p:spPr>
          <a:xfrm>
            <a:off x="4190760" y="5129280"/>
            <a:ext cx="99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5" name="CustomShape 71"/>
          <p:cNvSpPr/>
          <p:nvPr/>
        </p:nvSpPr>
        <p:spPr>
          <a:xfrm>
            <a:off x="3584520" y="5436000"/>
            <a:ext cx="828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6" name="CustomShape 72"/>
          <p:cNvSpPr/>
          <p:nvPr/>
        </p:nvSpPr>
        <p:spPr>
          <a:xfrm>
            <a:off x="53460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CustomShape 73"/>
          <p:cNvSpPr/>
          <p:nvPr/>
        </p:nvSpPr>
        <p:spPr>
          <a:xfrm>
            <a:off x="596160" y="552204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CustomShape 74"/>
          <p:cNvSpPr/>
          <p:nvPr/>
        </p:nvSpPr>
        <p:spPr>
          <a:xfrm>
            <a:off x="2252880" y="552204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75"/>
          <p:cNvSpPr/>
          <p:nvPr/>
        </p:nvSpPr>
        <p:spPr>
          <a:xfrm>
            <a:off x="2314080" y="552204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CustomShape 76"/>
          <p:cNvSpPr/>
          <p:nvPr/>
        </p:nvSpPr>
        <p:spPr>
          <a:xfrm>
            <a:off x="2007360" y="552204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77"/>
          <p:cNvSpPr/>
          <p:nvPr/>
        </p:nvSpPr>
        <p:spPr>
          <a:xfrm>
            <a:off x="2068920" y="552204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78"/>
          <p:cNvSpPr/>
          <p:nvPr/>
        </p:nvSpPr>
        <p:spPr>
          <a:xfrm>
            <a:off x="1761840" y="552204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CustomShape 79"/>
          <p:cNvSpPr/>
          <p:nvPr/>
        </p:nvSpPr>
        <p:spPr>
          <a:xfrm>
            <a:off x="1823400" y="552204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CustomShape 80"/>
          <p:cNvSpPr/>
          <p:nvPr/>
        </p:nvSpPr>
        <p:spPr>
          <a:xfrm>
            <a:off x="1516680" y="552204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CustomShape 81"/>
          <p:cNvSpPr/>
          <p:nvPr/>
        </p:nvSpPr>
        <p:spPr>
          <a:xfrm>
            <a:off x="1577880" y="552204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CustomShape 82"/>
          <p:cNvSpPr/>
          <p:nvPr/>
        </p:nvSpPr>
        <p:spPr>
          <a:xfrm>
            <a:off x="1271160" y="552204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CustomShape 83"/>
          <p:cNvSpPr/>
          <p:nvPr/>
        </p:nvSpPr>
        <p:spPr>
          <a:xfrm>
            <a:off x="1332360" y="552204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CustomShape 84"/>
          <p:cNvSpPr/>
          <p:nvPr/>
        </p:nvSpPr>
        <p:spPr>
          <a:xfrm>
            <a:off x="1025640" y="552204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CustomShape 85"/>
          <p:cNvSpPr/>
          <p:nvPr/>
        </p:nvSpPr>
        <p:spPr>
          <a:xfrm>
            <a:off x="1086840" y="552204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CustomShape 86"/>
          <p:cNvSpPr/>
          <p:nvPr/>
        </p:nvSpPr>
        <p:spPr>
          <a:xfrm>
            <a:off x="780120" y="552204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CustomShape 87"/>
          <p:cNvSpPr/>
          <p:nvPr/>
        </p:nvSpPr>
        <p:spPr>
          <a:xfrm>
            <a:off x="841680" y="552204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CustomShape 88"/>
          <p:cNvSpPr/>
          <p:nvPr/>
        </p:nvSpPr>
        <p:spPr>
          <a:xfrm>
            <a:off x="487440" y="5666040"/>
            <a:ext cx="1933560" cy="360"/>
          </a:xfrm>
          <a:custGeom>
            <a:avLst/>
            <a:gdLst/>
            <a:ahLst/>
            <a:rect l="l" t="t" r="r" b="b"/>
            <a:pathLst>
              <a:path w="1935480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CustomShape 89"/>
          <p:cNvSpPr/>
          <p:nvPr/>
        </p:nvSpPr>
        <p:spPr>
          <a:xfrm>
            <a:off x="518400" y="4511880"/>
            <a:ext cx="1872000" cy="1074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CustomShape 90"/>
          <p:cNvSpPr/>
          <p:nvPr/>
        </p:nvSpPr>
        <p:spPr>
          <a:xfrm>
            <a:off x="1412640" y="451584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5" name="CustomShape 91"/>
          <p:cNvSpPr/>
          <p:nvPr/>
        </p:nvSpPr>
        <p:spPr>
          <a:xfrm>
            <a:off x="1903680" y="4822560"/>
            <a:ext cx="936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6" name="CustomShape 92"/>
          <p:cNvSpPr/>
          <p:nvPr/>
        </p:nvSpPr>
        <p:spPr>
          <a:xfrm>
            <a:off x="1658160" y="512928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7" name="CustomShape 93"/>
          <p:cNvSpPr/>
          <p:nvPr/>
        </p:nvSpPr>
        <p:spPr>
          <a:xfrm>
            <a:off x="2145240" y="5129280"/>
            <a:ext cx="99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8" name="CustomShape 94"/>
          <p:cNvSpPr/>
          <p:nvPr/>
        </p:nvSpPr>
        <p:spPr>
          <a:xfrm>
            <a:off x="1539000" y="5436000"/>
            <a:ext cx="828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9" name="CustomShape 95"/>
          <p:cNvSpPr/>
          <p:nvPr/>
        </p:nvSpPr>
        <p:spPr>
          <a:xfrm>
            <a:off x="667116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CustomShape 96"/>
          <p:cNvSpPr/>
          <p:nvPr/>
        </p:nvSpPr>
        <p:spPr>
          <a:xfrm>
            <a:off x="673236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CustomShape 97"/>
          <p:cNvSpPr/>
          <p:nvPr/>
        </p:nvSpPr>
        <p:spPr>
          <a:xfrm>
            <a:off x="838908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CustomShape 98"/>
          <p:cNvSpPr/>
          <p:nvPr/>
        </p:nvSpPr>
        <p:spPr>
          <a:xfrm>
            <a:off x="845064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CustomShape 99"/>
          <p:cNvSpPr/>
          <p:nvPr/>
        </p:nvSpPr>
        <p:spPr>
          <a:xfrm>
            <a:off x="814392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CustomShape 100"/>
          <p:cNvSpPr/>
          <p:nvPr/>
        </p:nvSpPr>
        <p:spPr>
          <a:xfrm>
            <a:off x="820512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CustomShape 101"/>
          <p:cNvSpPr/>
          <p:nvPr/>
        </p:nvSpPr>
        <p:spPr>
          <a:xfrm>
            <a:off x="789840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CustomShape 102"/>
          <p:cNvSpPr/>
          <p:nvPr/>
        </p:nvSpPr>
        <p:spPr>
          <a:xfrm>
            <a:off x="795960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CustomShape 103"/>
          <p:cNvSpPr/>
          <p:nvPr/>
        </p:nvSpPr>
        <p:spPr>
          <a:xfrm>
            <a:off x="765288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CustomShape 104"/>
          <p:cNvSpPr/>
          <p:nvPr/>
        </p:nvSpPr>
        <p:spPr>
          <a:xfrm>
            <a:off x="771408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CustomShape 105"/>
          <p:cNvSpPr/>
          <p:nvPr/>
        </p:nvSpPr>
        <p:spPr>
          <a:xfrm>
            <a:off x="740736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CustomShape 106"/>
          <p:cNvSpPr/>
          <p:nvPr/>
        </p:nvSpPr>
        <p:spPr>
          <a:xfrm>
            <a:off x="746892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CustomShape 107"/>
          <p:cNvSpPr/>
          <p:nvPr/>
        </p:nvSpPr>
        <p:spPr>
          <a:xfrm>
            <a:off x="716184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CustomShape 108"/>
          <p:cNvSpPr/>
          <p:nvPr/>
        </p:nvSpPr>
        <p:spPr>
          <a:xfrm>
            <a:off x="722340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109"/>
          <p:cNvSpPr/>
          <p:nvPr/>
        </p:nvSpPr>
        <p:spPr>
          <a:xfrm>
            <a:off x="691668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CustomShape 110"/>
          <p:cNvSpPr/>
          <p:nvPr/>
        </p:nvSpPr>
        <p:spPr>
          <a:xfrm>
            <a:off x="697788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CustomShape 111"/>
          <p:cNvSpPr/>
          <p:nvPr/>
        </p:nvSpPr>
        <p:spPr>
          <a:xfrm>
            <a:off x="6624000" y="4357080"/>
            <a:ext cx="193356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CustomShape 112"/>
          <p:cNvSpPr/>
          <p:nvPr/>
        </p:nvSpPr>
        <p:spPr>
          <a:xfrm>
            <a:off x="6654600" y="3202920"/>
            <a:ext cx="1872000" cy="10782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CustomShape 113"/>
          <p:cNvSpPr/>
          <p:nvPr/>
        </p:nvSpPr>
        <p:spPr>
          <a:xfrm>
            <a:off x="7549200" y="320652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78" name="CustomShape 114"/>
          <p:cNvSpPr/>
          <p:nvPr/>
        </p:nvSpPr>
        <p:spPr>
          <a:xfrm>
            <a:off x="7061760" y="351324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79" name="CustomShape 115"/>
          <p:cNvSpPr/>
          <p:nvPr/>
        </p:nvSpPr>
        <p:spPr>
          <a:xfrm>
            <a:off x="8039880" y="3513240"/>
            <a:ext cx="936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0" name="CustomShape 116"/>
          <p:cNvSpPr/>
          <p:nvPr/>
        </p:nvSpPr>
        <p:spPr>
          <a:xfrm>
            <a:off x="7303680" y="382032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1" name="CustomShape 117"/>
          <p:cNvSpPr/>
          <p:nvPr/>
        </p:nvSpPr>
        <p:spPr>
          <a:xfrm>
            <a:off x="7794720" y="382032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2" name="CustomShape 118"/>
          <p:cNvSpPr/>
          <p:nvPr/>
        </p:nvSpPr>
        <p:spPr>
          <a:xfrm>
            <a:off x="8281800" y="3820320"/>
            <a:ext cx="99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3" name="CustomShape 119"/>
          <p:cNvSpPr/>
          <p:nvPr/>
        </p:nvSpPr>
        <p:spPr>
          <a:xfrm>
            <a:off x="7422840" y="4127040"/>
            <a:ext cx="108072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4" name="CustomShape 120"/>
          <p:cNvSpPr/>
          <p:nvPr/>
        </p:nvSpPr>
        <p:spPr>
          <a:xfrm>
            <a:off x="462564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CustomShape 121"/>
          <p:cNvSpPr/>
          <p:nvPr/>
        </p:nvSpPr>
        <p:spPr>
          <a:xfrm>
            <a:off x="468684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6" name="CustomShape 122"/>
          <p:cNvSpPr/>
          <p:nvPr/>
        </p:nvSpPr>
        <p:spPr>
          <a:xfrm>
            <a:off x="634392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CustomShape 123"/>
          <p:cNvSpPr/>
          <p:nvPr/>
        </p:nvSpPr>
        <p:spPr>
          <a:xfrm>
            <a:off x="640512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CustomShape 124"/>
          <p:cNvSpPr/>
          <p:nvPr/>
        </p:nvSpPr>
        <p:spPr>
          <a:xfrm>
            <a:off x="609840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CustomShape 125"/>
          <p:cNvSpPr/>
          <p:nvPr/>
        </p:nvSpPr>
        <p:spPr>
          <a:xfrm>
            <a:off x="615960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CustomShape 126"/>
          <p:cNvSpPr/>
          <p:nvPr/>
        </p:nvSpPr>
        <p:spPr>
          <a:xfrm>
            <a:off x="585288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CustomShape 127"/>
          <p:cNvSpPr/>
          <p:nvPr/>
        </p:nvSpPr>
        <p:spPr>
          <a:xfrm>
            <a:off x="591408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CustomShape 128"/>
          <p:cNvSpPr/>
          <p:nvPr/>
        </p:nvSpPr>
        <p:spPr>
          <a:xfrm>
            <a:off x="560736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CustomShape 129"/>
          <p:cNvSpPr/>
          <p:nvPr/>
        </p:nvSpPr>
        <p:spPr>
          <a:xfrm>
            <a:off x="566892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CustomShape 130"/>
          <p:cNvSpPr/>
          <p:nvPr/>
        </p:nvSpPr>
        <p:spPr>
          <a:xfrm>
            <a:off x="536184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5" name="CustomShape 131"/>
          <p:cNvSpPr/>
          <p:nvPr/>
        </p:nvSpPr>
        <p:spPr>
          <a:xfrm>
            <a:off x="542340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CustomShape 132"/>
          <p:cNvSpPr/>
          <p:nvPr/>
        </p:nvSpPr>
        <p:spPr>
          <a:xfrm>
            <a:off x="511668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CustomShape 133"/>
          <p:cNvSpPr/>
          <p:nvPr/>
        </p:nvSpPr>
        <p:spPr>
          <a:xfrm>
            <a:off x="517788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CustomShape 134"/>
          <p:cNvSpPr/>
          <p:nvPr/>
        </p:nvSpPr>
        <p:spPr>
          <a:xfrm>
            <a:off x="487116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CustomShape 135"/>
          <p:cNvSpPr/>
          <p:nvPr/>
        </p:nvSpPr>
        <p:spPr>
          <a:xfrm>
            <a:off x="493236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CustomShape 136"/>
          <p:cNvSpPr/>
          <p:nvPr/>
        </p:nvSpPr>
        <p:spPr>
          <a:xfrm>
            <a:off x="4578480" y="4357080"/>
            <a:ext cx="193356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CustomShape 137"/>
          <p:cNvSpPr/>
          <p:nvPr/>
        </p:nvSpPr>
        <p:spPr>
          <a:xfrm>
            <a:off x="4609080" y="3202920"/>
            <a:ext cx="1872000" cy="107820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CustomShape 138"/>
          <p:cNvSpPr/>
          <p:nvPr/>
        </p:nvSpPr>
        <p:spPr>
          <a:xfrm>
            <a:off x="5503680" y="320652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3" name="CustomShape 139"/>
          <p:cNvSpPr/>
          <p:nvPr/>
        </p:nvSpPr>
        <p:spPr>
          <a:xfrm>
            <a:off x="5016600" y="351324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4" name="CustomShape 140"/>
          <p:cNvSpPr/>
          <p:nvPr/>
        </p:nvSpPr>
        <p:spPr>
          <a:xfrm>
            <a:off x="5994360" y="3513240"/>
            <a:ext cx="936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5" name="CustomShape 141"/>
          <p:cNvSpPr/>
          <p:nvPr/>
        </p:nvSpPr>
        <p:spPr>
          <a:xfrm>
            <a:off x="5258160" y="382032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6" name="CustomShape 142"/>
          <p:cNvSpPr/>
          <p:nvPr/>
        </p:nvSpPr>
        <p:spPr>
          <a:xfrm>
            <a:off x="5749200" y="382032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7" name="CustomShape 143"/>
          <p:cNvSpPr/>
          <p:nvPr/>
        </p:nvSpPr>
        <p:spPr>
          <a:xfrm>
            <a:off x="6236280" y="3820320"/>
            <a:ext cx="99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8" name="CustomShape 144"/>
          <p:cNvSpPr/>
          <p:nvPr/>
        </p:nvSpPr>
        <p:spPr>
          <a:xfrm>
            <a:off x="5146560" y="4127040"/>
            <a:ext cx="131148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9" name="CustomShape 145"/>
          <p:cNvSpPr/>
          <p:nvPr/>
        </p:nvSpPr>
        <p:spPr>
          <a:xfrm>
            <a:off x="2580120" y="421308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CustomShape 146"/>
          <p:cNvSpPr/>
          <p:nvPr/>
        </p:nvSpPr>
        <p:spPr>
          <a:xfrm>
            <a:off x="2641680" y="421308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CustomShape 147"/>
          <p:cNvSpPr/>
          <p:nvPr/>
        </p:nvSpPr>
        <p:spPr>
          <a:xfrm>
            <a:off x="429840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CustomShape 148"/>
          <p:cNvSpPr/>
          <p:nvPr/>
        </p:nvSpPr>
        <p:spPr>
          <a:xfrm>
            <a:off x="435960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CustomShape 149"/>
          <p:cNvSpPr/>
          <p:nvPr/>
        </p:nvSpPr>
        <p:spPr>
          <a:xfrm>
            <a:off x="405288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CustomShape 150"/>
          <p:cNvSpPr/>
          <p:nvPr/>
        </p:nvSpPr>
        <p:spPr>
          <a:xfrm>
            <a:off x="411408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CustomShape 151"/>
          <p:cNvSpPr/>
          <p:nvPr/>
        </p:nvSpPr>
        <p:spPr>
          <a:xfrm>
            <a:off x="380736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CustomShape 152"/>
          <p:cNvSpPr/>
          <p:nvPr/>
        </p:nvSpPr>
        <p:spPr>
          <a:xfrm>
            <a:off x="386892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CustomShape 153"/>
          <p:cNvSpPr/>
          <p:nvPr/>
        </p:nvSpPr>
        <p:spPr>
          <a:xfrm>
            <a:off x="356184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CustomShape 154"/>
          <p:cNvSpPr/>
          <p:nvPr/>
        </p:nvSpPr>
        <p:spPr>
          <a:xfrm>
            <a:off x="362340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CustomShape 155"/>
          <p:cNvSpPr/>
          <p:nvPr/>
        </p:nvSpPr>
        <p:spPr>
          <a:xfrm>
            <a:off x="331668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CustomShape 156"/>
          <p:cNvSpPr/>
          <p:nvPr/>
        </p:nvSpPr>
        <p:spPr>
          <a:xfrm>
            <a:off x="337788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1" name="CustomShape 157"/>
          <p:cNvSpPr/>
          <p:nvPr/>
        </p:nvSpPr>
        <p:spPr>
          <a:xfrm>
            <a:off x="3071160" y="421308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2" name="CustomShape 158"/>
          <p:cNvSpPr/>
          <p:nvPr/>
        </p:nvSpPr>
        <p:spPr>
          <a:xfrm>
            <a:off x="3132360" y="421308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CustomShape 159"/>
          <p:cNvSpPr/>
          <p:nvPr/>
        </p:nvSpPr>
        <p:spPr>
          <a:xfrm>
            <a:off x="2825640" y="421308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4" name="CustomShape 160"/>
          <p:cNvSpPr/>
          <p:nvPr/>
        </p:nvSpPr>
        <p:spPr>
          <a:xfrm>
            <a:off x="2886840" y="421308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5" name="CustomShape 161"/>
          <p:cNvSpPr/>
          <p:nvPr/>
        </p:nvSpPr>
        <p:spPr>
          <a:xfrm>
            <a:off x="2532960" y="4357080"/>
            <a:ext cx="193356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CustomShape 162"/>
          <p:cNvSpPr/>
          <p:nvPr/>
        </p:nvSpPr>
        <p:spPr>
          <a:xfrm>
            <a:off x="2563920" y="3202920"/>
            <a:ext cx="1872000" cy="107424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CustomShape 163"/>
          <p:cNvSpPr/>
          <p:nvPr/>
        </p:nvSpPr>
        <p:spPr>
          <a:xfrm>
            <a:off x="3458160" y="320652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8" name="CustomShape 164"/>
          <p:cNvSpPr/>
          <p:nvPr/>
        </p:nvSpPr>
        <p:spPr>
          <a:xfrm>
            <a:off x="2971080" y="351324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9" name="CustomShape 165"/>
          <p:cNvSpPr/>
          <p:nvPr/>
        </p:nvSpPr>
        <p:spPr>
          <a:xfrm>
            <a:off x="3949200" y="3513240"/>
            <a:ext cx="936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0" name="CustomShape 166"/>
          <p:cNvSpPr/>
          <p:nvPr/>
        </p:nvSpPr>
        <p:spPr>
          <a:xfrm>
            <a:off x="3212640" y="382032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1" name="CustomShape 167"/>
          <p:cNvSpPr/>
          <p:nvPr/>
        </p:nvSpPr>
        <p:spPr>
          <a:xfrm>
            <a:off x="3703680" y="382032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2" name="CustomShape 168"/>
          <p:cNvSpPr/>
          <p:nvPr/>
        </p:nvSpPr>
        <p:spPr>
          <a:xfrm>
            <a:off x="4190760" y="3820320"/>
            <a:ext cx="99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3" name="CustomShape 169"/>
          <p:cNvSpPr/>
          <p:nvPr/>
        </p:nvSpPr>
        <p:spPr>
          <a:xfrm>
            <a:off x="3101040" y="4127040"/>
            <a:ext cx="131148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4" name="CustomShape 170"/>
          <p:cNvSpPr/>
          <p:nvPr/>
        </p:nvSpPr>
        <p:spPr>
          <a:xfrm>
            <a:off x="53460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CustomShape 171"/>
          <p:cNvSpPr/>
          <p:nvPr/>
        </p:nvSpPr>
        <p:spPr>
          <a:xfrm>
            <a:off x="596160" y="4213080"/>
            <a:ext cx="59760" cy="15192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CustomShape 172"/>
          <p:cNvSpPr/>
          <p:nvPr/>
        </p:nvSpPr>
        <p:spPr>
          <a:xfrm>
            <a:off x="2252880" y="421308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CustomShape 173"/>
          <p:cNvSpPr/>
          <p:nvPr/>
        </p:nvSpPr>
        <p:spPr>
          <a:xfrm>
            <a:off x="2314080" y="421308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CustomShape 174"/>
          <p:cNvSpPr/>
          <p:nvPr/>
        </p:nvSpPr>
        <p:spPr>
          <a:xfrm>
            <a:off x="2007360" y="421308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CustomShape 175"/>
          <p:cNvSpPr/>
          <p:nvPr/>
        </p:nvSpPr>
        <p:spPr>
          <a:xfrm>
            <a:off x="2068920" y="421308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CustomShape 176"/>
          <p:cNvSpPr/>
          <p:nvPr/>
        </p:nvSpPr>
        <p:spPr>
          <a:xfrm>
            <a:off x="1761840" y="421308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CustomShape 177"/>
          <p:cNvSpPr/>
          <p:nvPr/>
        </p:nvSpPr>
        <p:spPr>
          <a:xfrm>
            <a:off x="1823400" y="421308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CustomShape 178"/>
          <p:cNvSpPr/>
          <p:nvPr/>
        </p:nvSpPr>
        <p:spPr>
          <a:xfrm>
            <a:off x="1516680" y="421308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CustomShape 179"/>
          <p:cNvSpPr/>
          <p:nvPr/>
        </p:nvSpPr>
        <p:spPr>
          <a:xfrm>
            <a:off x="1577880" y="421308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CustomShape 180"/>
          <p:cNvSpPr/>
          <p:nvPr/>
        </p:nvSpPr>
        <p:spPr>
          <a:xfrm>
            <a:off x="1271160" y="421308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CustomShape 181"/>
          <p:cNvSpPr/>
          <p:nvPr/>
        </p:nvSpPr>
        <p:spPr>
          <a:xfrm>
            <a:off x="1332360" y="421308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CustomShape 182"/>
          <p:cNvSpPr/>
          <p:nvPr/>
        </p:nvSpPr>
        <p:spPr>
          <a:xfrm>
            <a:off x="1025640" y="421308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CustomShape 183"/>
          <p:cNvSpPr/>
          <p:nvPr/>
        </p:nvSpPr>
        <p:spPr>
          <a:xfrm>
            <a:off x="1086840" y="421308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CustomShape 184"/>
          <p:cNvSpPr/>
          <p:nvPr/>
        </p:nvSpPr>
        <p:spPr>
          <a:xfrm>
            <a:off x="780120" y="421308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CustomShape 185"/>
          <p:cNvSpPr/>
          <p:nvPr/>
        </p:nvSpPr>
        <p:spPr>
          <a:xfrm>
            <a:off x="841680" y="4213080"/>
            <a:ext cx="59760" cy="15192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CustomShape 186"/>
          <p:cNvSpPr/>
          <p:nvPr/>
        </p:nvSpPr>
        <p:spPr>
          <a:xfrm>
            <a:off x="487440" y="4357080"/>
            <a:ext cx="1933560" cy="360"/>
          </a:xfrm>
          <a:custGeom>
            <a:avLst/>
            <a:gdLst/>
            <a:ahLst/>
            <a:rect l="l" t="t" r="r" b="b"/>
            <a:pathLst>
              <a:path w="1935480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CustomShape 187"/>
          <p:cNvSpPr/>
          <p:nvPr/>
        </p:nvSpPr>
        <p:spPr>
          <a:xfrm>
            <a:off x="518400" y="3202920"/>
            <a:ext cx="1872000" cy="107820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CustomShape 188"/>
          <p:cNvSpPr/>
          <p:nvPr/>
        </p:nvSpPr>
        <p:spPr>
          <a:xfrm>
            <a:off x="1412640" y="320652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3" name="CustomShape 189"/>
          <p:cNvSpPr/>
          <p:nvPr/>
        </p:nvSpPr>
        <p:spPr>
          <a:xfrm>
            <a:off x="925560" y="351324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4" name="CustomShape 190"/>
          <p:cNvSpPr/>
          <p:nvPr/>
        </p:nvSpPr>
        <p:spPr>
          <a:xfrm>
            <a:off x="1903680" y="3513240"/>
            <a:ext cx="936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5" name="CustomShape 191"/>
          <p:cNvSpPr/>
          <p:nvPr/>
        </p:nvSpPr>
        <p:spPr>
          <a:xfrm>
            <a:off x="672480" y="3820320"/>
            <a:ext cx="99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6" name="CustomShape 192"/>
          <p:cNvSpPr/>
          <p:nvPr/>
        </p:nvSpPr>
        <p:spPr>
          <a:xfrm>
            <a:off x="1167120" y="382032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7" name="CustomShape 193"/>
          <p:cNvSpPr/>
          <p:nvPr/>
        </p:nvSpPr>
        <p:spPr>
          <a:xfrm>
            <a:off x="1658160" y="382032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8" name="CustomShape 194"/>
          <p:cNvSpPr/>
          <p:nvPr/>
        </p:nvSpPr>
        <p:spPr>
          <a:xfrm>
            <a:off x="2145240" y="3820320"/>
            <a:ext cx="99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9" name="CustomShape 195"/>
          <p:cNvSpPr/>
          <p:nvPr/>
        </p:nvSpPr>
        <p:spPr>
          <a:xfrm>
            <a:off x="813960" y="4127040"/>
            <a:ext cx="5868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0" name="CustomShape 196"/>
          <p:cNvSpPr/>
          <p:nvPr/>
        </p:nvSpPr>
        <p:spPr>
          <a:xfrm>
            <a:off x="1055880" y="4127040"/>
            <a:ext cx="131148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1" name="CustomShape 197"/>
          <p:cNvSpPr/>
          <p:nvPr/>
        </p:nvSpPr>
        <p:spPr>
          <a:xfrm>
            <a:off x="667116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CustomShape 198"/>
          <p:cNvSpPr/>
          <p:nvPr/>
        </p:nvSpPr>
        <p:spPr>
          <a:xfrm>
            <a:off x="673236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CustomShape 199"/>
          <p:cNvSpPr/>
          <p:nvPr/>
        </p:nvSpPr>
        <p:spPr>
          <a:xfrm>
            <a:off x="838944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CustomShape 200"/>
          <p:cNvSpPr/>
          <p:nvPr/>
        </p:nvSpPr>
        <p:spPr>
          <a:xfrm>
            <a:off x="845064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CustomShape 201"/>
          <p:cNvSpPr/>
          <p:nvPr/>
        </p:nvSpPr>
        <p:spPr>
          <a:xfrm>
            <a:off x="814392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CustomShape 202"/>
          <p:cNvSpPr/>
          <p:nvPr/>
        </p:nvSpPr>
        <p:spPr>
          <a:xfrm>
            <a:off x="820512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CustomShape 203"/>
          <p:cNvSpPr/>
          <p:nvPr/>
        </p:nvSpPr>
        <p:spPr>
          <a:xfrm>
            <a:off x="789840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CustomShape 204"/>
          <p:cNvSpPr/>
          <p:nvPr/>
        </p:nvSpPr>
        <p:spPr>
          <a:xfrm>
            <a:off x="795960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CustomShape 205"/>
          <p:cNvSpPr/>
          <p:nvPr/>
        </p:nvSpPr>
        <p:spPr>
          <a:xfrm>
            <a:off x="765288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CustomShape 206"/>
          <p:cNvSpPr/>
          <p:nvPr/>
        </p:nvSpPr>
        <p:spPr>
          <a:xfrm>
            <a:off x="771408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CustomShape 207"/>
          <p:cNvSpPr/>
          <p:nvPr/>
        </p:nvSpPr>
        <p:spPr>
          <a:xfrm>
            <a:off x="740736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CustomShape 208"/>
          <p:cNvSpPr/>
          <p:nvPr/>
        </p:nvSpPr>
        <p:spPr>
          <a:xfrm>
            <a:off x="746892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CustomShape 209"/>
          <p:cNvSpPr/>
          <p:nvPr/>
        </p:nvSpPr>
        <p:spPr>
          <a:xfrm>
            <a:off x="716184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CustomShape 210"/>
          <p:cNvSpPr/>
          <p:nvPr/>
        </p:nvSpPr>
        <p:spPr>
          <a:xfrm>
            <a:off x="722340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CustomShape 211"/>
          <p:cNvSpPr/>
          <p:nvPr/>
        </p:nvSpPr>
        <p:spPr>
          <a:xfrm>
            <a:off x="691668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CustomShape 212"/>
          <p:cNvSpPr/>
          <p:nvPr/>
        </p:nvSpPr>
        <p:spPr>
          <a:xfrm>
            <a:off x="697788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213"/>
          <p:cNvSpPr/>
          <p:nvPr/>
        </p:nvSpPr>
        <p:spPr>
          <a:xfrm>
            <a:off x="6624000" y="3035880"/>
            <a:ext cx="193356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214"/>
          <p:cNvSpPr/>
          <p:nvPr/>
        </p:nvSpPr>
        <p:spPr>
          <a:xfrm>
            <a:off x="6577560" y="1893600"/>
            <a:ext cx="1949040" cy="107820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CustomShape 215"/>
          <p:cNvSpPr/>
          <p:nvPr/>
        </p:nvSpPr>
        <p:spPr>
          <a:xfrm>
            <a:off x="7549200" y="189756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0" name="CustomShape 216"/>
          <p:cNvSpPr/>
          <p:nvPr/>
        </p:nvSpPr>
        <p:spPr>
          <a:xfrm>
            <a:off x="7061760" y="220428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1" name="CustomShape 217"/>
          <p:cNvSpPr/>
          <p:nvPr/>
        </p:nvSpPr>
        <p:spPr>
          <a:xfrm>
            <a:off x="8039880" y="2204280"/>
            <a:ext cx="936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2" name="CustomShape 218"/>
          <p:cNvSpPr/>
          <p:nvPr/>
        </p:nvSpPr>
        <p:spPr>
          <a:xfrm>
            <a:off x="6809040" y="2511000"/>
            <a:ext cx="99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3" name="CustomShape 219"/>
          <p:cNvSpPr/>
          <p:nvPr/>
        </p:nvSpPr>
        <p:spPr>
          <a:xfrm>
            <a:off x="7303680" y="251100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4" name="CustomShape 220"/>
          <p:cNvSpPr/>
          <p:nvPr/>
        </p:nvSpPr>
        <p:spPr>
          <a:xfrm>
            <a:off x="7794720" y="251100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5" name="CustomShape 221"/>
          <p:cNvSpPr/>
          <p:nvPr/>
        </p:nvSpPr>
        <p:spPr>
          <a:xfrm>
            <a:off x="8281800" y="2511000"/>
            <a:ext cx="99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6" name="CustomShape 222"/>
          <p:cNvSpPr/>
          <p:nvPr/>
        </p:nvSpPr>
        <p:spPr>
          <a:xfrm>
            <a:off x="6686280" y="2818080"/>
            <a:ext cx="99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7" name="CustomShape 223"/>
          <p:cNvSpPr/>
          <p:nvPr/>
        </p:nvSpPr>
        <p:spPr>
          <a:xfrm>
            <a:off x="6950160" y="2818080"/>
            <a:ext cx="5868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8" name="CustomShape 224"/>
          <p:cNvSpPr/>
          <p:nvPr/>
        </p:nvSpPr>
        <p:spPr>
          <a:xfrm>
            <a:off x="7192080" y="2818080"/>
            <a:ext cx="131148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9" name="CustomShape 225"/>
          <p:cNvSpPr/>
          <p:nvPr/>
        </p:nvSpPr>
        <p:spPr>
          <a:xfrm>
            <a:off x="462564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CustomShape 226"/>
          <p:cNvSpPr/>
          <p:nvPr/>
        </p:nvSpPr>
        <p:spPr>
          <a:xfrm>
            <a:off x="468684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CustomShape 227"/>
          <p:cNvSpPr/>
          <p:nvPr/>
        </p:nvSpPr>
        <p:spPr>
          <a:xfrm>
            <a:off x="634392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CustomShape 228"/>
          <p:cNvSpPr/>
          <p:nvPr/>
        </p:nvSpPr>
        <p:spPr>
          <a:xfrm>
            <a:off x="640512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CustomShape 229"/>
          <p:cNvSpPr/>
          <p:nvPr/>
        </p:nvSpPr>
        <p:spPr>
          <a:xfrm>
            <a:off x="609840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CustomShape 230"/>
          <p:cNvSpPr/>
          <p:nvPr/>
        </p:nvSpPr>
        <p:spPr>
          <a:xfrm>
            <a:off x="615960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CustomShape 231"/>
          <p:cNvSpPr/>
          <p:nvPr/>
        </p:nvSpPr>
        <p:spPr>
          <a:xfrm>
            <a:off x="585288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CustomShape 232"/>
          <p:cNvSpPr/>
          <p:nvPr/>
        </p:nvSpPr>
        <p:spPr>
          <a:xfrm>
            <a:off x="591408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CustomShape 233"/>
          <p:cNvSpPr/>
          <p:nvPr/>
        </p:nvSpPr>
        <p:spPr>
          <a:xfrm>
            <a:off x="560736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8" name="CustomShape 234"/>
          <p:cNvSpPr/>
          <p:nvPr/>
        </p:nvSpPr>
        <p:spPr>
          <a:xfrm>
            <a:off x="566892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CustomShape 235"/>
          <p:cNvSpPr/>
          <p:nvPr/>
        </p:nvSpPr>
        <p:spPr>
          <a:xfrm>
            <a:off x="536184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CustomShape 236"/>
          <p:cNvSpPr/>
          <p:nvPr/>
        </p:nvSpPr>
        <p:spPr>
          <a:xfrm>
            <a:off x="542340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CustomShape 237"/>
          <p:cNvSpPr/>
          <p:nvPr/>
        </p:nvSpPr>
        <p:spPr>
          <a:xfrm>
            <a:off x="511668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CustomShape 238"/>
          <p:cNvSpPr/>
          <p:nvPr/>
        </p:nvSpPr>
        <p:spPr>
          <a:xfrm>
            <a:off x="517788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CustomShape 239"/>
          <p:cNvSpPr/>
          <p:nvPr/>
        </p:nvSpPr>
        <p:spPr>
          <a:xfrm>
            <a:off x="487116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CustomShape 240"/>
          <p:cNvSpPr/>
          <p:nvPr/>
        </p:nvSpPr>
        <p:spPr>
          <a:xfrm>
            <a:off x="493236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CustomShape 241"/>
          <p:cNvSpPr/>
          <p:nvPr/>
        </p:nvSpPr>
        <p:spPr>
          <a:xfrm>
            <a:off x="4578480" y="3035880"/>
            <a:ext cx="193356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CustomShape 242"/>
          <p:cNvSpPr/>
          <p:nvPr/>
        </p:nvSpPr>
        <p:spPr>
          <a:xfrm>
            <a:off x="4609080" y="1893600"/>
            <a:ext cx="1872000" cy="107424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CustomShape 243"/>
          <p:cNvSpPr/>
          <p:nvPr/>
        </p:nvSpPr>
        <p:spPr>
          <a:xfrm>
            <a:off x="5503680" y="189756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8" name="CustomShape 244"/>
          <p:cNvSpPr/>
          <p:nvPr/>
        </p:nvSpPr>
        <p:spPr>
          <a:xfrm>
            <a:off x="5016600" y="220428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9" name="CustomShape 245"/>
          <p:cNvSpPr/>
          <p:nvPr/>
        </p:nvSpPr>
        <p:spPr>
          <a:xfrm>
            <a:off x="5994720" y="2204280"/>
            <a:ext cx="936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0" name="CustomShape 246"/>
          <p:cNvSpPr/>
          <p:nvPr/>
        </p:nvSpPr>
        <p:spPr>
          <a:xfrm>
            <a:off x="4763520" y="2511000"/>
            <a:ext cx="99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1" name="CustomShape 247"/>
          <p:cNvSpPr/>
          <p:nvPr/>
        </p:nvSpPr>
        <p:spPr>
          <a:xfrm>
            <a:off x="5258160" y="251100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2" name="CustomShape 248"/>
          <p:cNvSpPr/>
          <p:nvPr/>
        </p:nvSpPr>
        <p:spPr>
          <a:xfrm>
            <a:off x="5749200" y="251100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3" name="CustomShape 249"/>
          <p:cNvSpPr/>
          <p:nvPr/>
        </p:nvSpPr>
        <p:spPr>
          <a:xfrm>
            <a:off x="6236280" y="2511000"/>
            <a:ext cx="99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4" name="CustomShape 250"/>
          <p:cNvSpPr/>
          <p:nvPr/>
        </p:nvSpPr>
        <p:spPr>
          <a:xfrm>
            <a:off x="4640760" y="2818080"/>
            <a:ext cx="99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5" name="CustomShape 251"/>
          <p:cNvSpPr/>
          <p:nvPr/>
        </p:nvSpPr>
        <p:spPr>
          <a:xfrm>
            <a:off x="4905000" y="2818080"/>
            <a:ext cx="5868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6" name="CustomShape 252"/>
          <p:cNvSpPr/>
          <p:nvPr/>
        </p:nvSpPr>
        <p:spPr>
          <a:xfrm>
            <a:off x="5146560" y="2818080"/>
            <a:ext cx="131148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7" name="CustomShape 253"/>
          <p:cNvSpPr/>
          <p:nvPr/>
        </p:nvSpPr>
        <p:spPr>
          <a:xfrm>
            <a:off x="53460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8" name="CustomShape 254"/>
          <p:cNvSpPr/>
          <p:nvPr/>
        </p:nvSpPr>
        <p:spPr>
          <a:xfrm>
            <a:off x="59616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CustomShape 255"/>
          <p:cNvSpPr/>
          <p:nvPr/>
        </p:nvSpPr>
        <p:spPr>
          <a:xfrm>
            <a:off x="2252880" y="2891880"/>
            <a:ext cx="59760" cy="15192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CustomShape 256"/>
          <p:cNvSpPr/>
          <p:nvPr/>
        </p:nvSpPr>
        <p:spPr>
          <a:xfrm>
            <a:off x="2314080" y="2891880"/>
            <a:ext cx="59760" cy="15192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CustomShape 257"/>
          <p:cNvSpPr/>
          <p:nvPr/>
        </p:nvSpPr>
        <p:spPr>
          <a:xfrm>
            <a:off x="2007360" y="2891880"/>
            <a:ext cx="59760" cy="15192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CustomShape 258"/>
          <p:cNvSpPr/>
          <p:nvPr/>
        </p:nvSpPr>
        <p:spPr>
          <a:xfrm>
            <a:off x="2068920" y="2891880"/>
            <a:ext cx="59760" cy="15192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CustomShape 259"/>
          <p:cNvSpPr/>
          <p:nvPr/>
        </p:nvSpPr>
        <p:spPr>
          <a:xfrm>
            <a:off x="1761840" y="2891880"/>
            <a:ext cx="59760" cy="15192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CustomShape 260"/>
          <p:cNvSpPr/>
          <p:nvPr/>
        </p:nvSpPr>
        <p:spPr>
          <a:xfrm>
            <a:off x="1823400" y="2891880"/>
            <a:ext cx="59760" cy="15192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5" name="CustomShape 261"/>
          <p:cNvSpPr/>
          <p:nvPr/>
        </p:nvSpPr>
        <p:spPr>
          <a:xfrm>
            <a:off x="1516680" y="2891880"/>
            <a:ext cx="59760" cy="15192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CustomShape 262"/>
          <p:cNvSpPr/>
          <p:nvPr/>
        </p:nvSpPr>
        <p:spPr>
          <a:xfrm>
            <a:off x="1577880" y="2891880"/>
            <a:ext cx="59760" cy="15192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CustomShape 263"/>
          <p:cNvSpPr/>
          <p:nvPr/>
        </p:nvSpPr>
        <p:spPr>
          <a:xfrm>
            <a:off x="1271160" y="2891880"/>
            <a:ext cx="59760" cy="15192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CustomShape 264"/>
          <p:cNvSpPr/>
          <p:nvPr/>
        </p:nvSpPr>
        <p:spPr>
          <a:xfrm>
            <a:off x="1332360" y="2891880"/>
            <a:ext cx="59760" cy="15192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CustomShape 265"/>
          <p:cNvSpPr/>
          <p:nvPr/>
        </p:nvSpPr>
        <p:spPr>
          <a:xfrm>
            <a:off x="1025640" y="2891880"/>
            <a:ext cx="59760" cy="15192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CustomShape 266"/>
          <p:cNvSpPr/>
          <p:nvPr/>
        </p:nvSpPr>
        <p:spPr>
          <a:xfrm>
            <a:off x="1086840" y="2891880"/>
            <a:ext cx="59760" cy="15192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CustomShape 267"/>
          <p:cNvSpPr/>
          <p:nvPr/>
        </p:nvSpPr>
        <p:spPr>
          <a:xfrm>
            <a:off x="780120" y="2891880"/>
            <a:ext cx="59760" cy="15192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CustomShape 268"/>
          <p:cNvSpPr/>
          <p:nvPr/>
        </p:nvSpPr>
        <p:spPr>
          <a:xfrm>
            <a:off x="841680" y="2891880"/>
            <a:ext cx="59760" cy="15192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CustomShape 269"/>
          <p:cNvSpPr/>
          <p:nvPr/>
        </p:nvSpPr>
        <p:spPr>
          <a:xfrm>
            <a:off x="487440" y="3035880"/>
            <a:ext cx="1933560" cy="360"/>
          </a:xfrm>
          <a:custGeom>
            <a:avLst/>
            <a:gdLst/>
            <a:ahLst/>
            <a:rect l="l" t="t" r="r" b="b"/>
            <a:pathLst>
              <a:path w="1935480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CustomShape 270"/>
          <p:cNvSpPr/>
          <p:nvPr/>
        </p:nvSpPr>
        <p:spPr>
          <a:xfrm>
            <a:off x="518400" y="1889640"/>
            <a:ext cx="1872000" cy="107820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CustomShape 271"/>
          <p:cNvSpPr/>
          <p:nvPr/>
        </p:nvSpPr>
        <p:spPr>
          <a:xfrm>
            <a:off x="1412640" y="189756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6" name="CustomShape 272"/>
          <p:cNvSpPr/>
          <p:nvPr/>
        </p:nvSpPr>
        <p:spPr>
          <a:xfrm>
            <a:off x="925560" y="220428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7" name="CustomShape 273"/>
          <p:cNvSpPr/>
          <p:nvPr/>
        </p:nvSpPr>
        <p:spPr>
          <a:xfrm>
            <a:off x="1903680" y="2204280"/>
            <a:ext cx="936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8" name="CustomShape 274"/>
          <p:cNvSpPr/>
          <p:nvPr/>
        </p:nvSpPr>
        <p:spPr>
          <a:xfrm>
            <a:off x="672480" y="2511000"/>
            <a:ext cx="99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9" name="CustomShape 275"/>
          <p:cNvSpPr/>
          <p:nvPr/>
        </p:nvSpPr>
        <p:spPr>
          <a:xfrm>
            <a:off x="1167120" y="251100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0" name="CustomShape 276"/>
          <p:cNvSpPr/>
          <p:nvPr/>
        </p:nvSpPr>
        <p:spPr>
          <a:xfrm>
            <a:off x="1658160" y="251100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1" name="CustomShape 277"/>
          <p:cNvSpPr/>
          <p:nvPr/>
        </p:nvSpPr>
        <p:spPr>
          <a:xfrm>
            <a:off x="2145240" y="2511000"/>
            <a:ext cx="99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2" name="CustomShape 278"/>
          <p:cNvSpPr/>
          <p:nvPr/>
        </p:nvSpPr>
        <p:spPr>
          <a:xfrm>
            <a:off x="550080" y="2818080"/>
            <a:ext cx="99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3" name="CustomShape 279"/>
          <p:cNvSpPr/>
          <p:nvPr/>
        </p:nvSpPr>
        <p:spPr>
          <a:xfrm>
            <a:off x="1055520" y="2818080"/>
            <a:ext cx="131148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4" name="CustomShape 280"/>
          <p:cNvSpPr/>
          <p:nvPr/>
        </p:nvSpPr>
        <p:spPr>
          <a:xfrm>
            <a:off x="813960" y="2818080"/>
            <a:ext cx="5868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5" name="CustomShape 281"/>
          <p:cNvSpPr/>
          <p:nvPr/>
        </p:nvSpPr>
        <p:spPr>
          <a:xfrm>
            <a:off x="2580120" y="2891880"/>
            <a:ext cx="59760" cy="15192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CustomShape 282"/>
          <p:cNvSpPr/>
          <p:nvPr/>
        </p:nvSpPr>
        <p:spPr>
          <a:xfrm>
            <a:off x="2641680" y="2891880"/>
            <a:ext cx="59760" cy="15192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7" name="CustomShape 283"/>
          <p:cNvSpPr/>
          <p:nvPr/>
        </p:nvSpPr>
        <p:spPr>
          <a:xfrm>
            <a:off x="429840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CustomShape 284"/>
          <p:cNvSpPr/>
          <p:nvPr/>
        </p:nvSpPr>
        <p:spPr>
          <a:xfrm>
            <a:off x="435960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9" name="CustomShape 285"/>
          <p:cNvSpPr/>
          <p:nvPr/>
        </p:nvSpPr>
        <p:spPr>
          <a:xfrm>
            <a:off x="405288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0" name="CustomShape 286"/>
          <p:cNvSpPr/>
          <p:nvPr/>
        </p:nvSpPr>
        <p:spPr>
          <a:xfrm>
            <a:off x="411408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CustomShape 287"/>
          <p:cNvSpPr/>
          <p:nvPr/>
        </p:nvSpPr>
        <p:spPr>
          <a:xfrm>
            <a:off x="380736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2" name="CustomShape 288"/>
          <p:cNvSpPr/>
          <p:nvPr/>
        </p:nvSpPr>
        <p:spPr>
          <a:xfrm>
            <a:off x="386892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CustomShape 289"/>
          <p:cNvSpPr/>
          <p:nvPr/>
        </p:nvSpPr>
        <p:spPr>
          <a:xfrm>
            <a:off x="356184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4" name="CustomShape 290"/>
          <p:cNvSpPr/>
          <p:nvPr/>
        </p:nvSpPr>
        <p:spPr>
          <a:xfrm>
            <a:off x="362340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CustomShape 291"/>
          <p:cNvSpPr/>
          <p:nvPr/>
        </p:nvSpPr>
        <p:spPr>
          <a:xfrm>
            <a:off x="331668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6" name="CustomShape 292"/>
          <p:cNvSpPr/>
          <p:nvPr/>
        </p:nvSpPr>
        <p:spPr>
          <a:xfrm>
            <a:off x="3377880" y="2891880"/>
            <a:ext cx="59760" cy="15192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CustomShape 293"/>
          <p:cNvSpPr/>
          <p:nvPr/>
        </p:nvSpPr>
        <p:spPr>
          <a:xfrm>
            <a:off x="3071160" y="2891880"/>
            <a:ext cx="59760" cy="15192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CustomShape 294"/>
          <p:cNvSpPr/>
          <p:nvPr/>
        </p:nvSpPr>
        <p:spPr>
          <a:xfrm>
            <a:off x="3132360" y="2891880"/>
            <a:ext cx="59760" cy="15192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CustomShape 295"/>
          <p:cNvSpPr/>
          <p:nvPr/>
        </p:nvSpPr>
        <p:spPr>
          <a:xfrm>
            <a:off x="2825640" y="2891880"/>
            <a:ext cx="59760" cy="15192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CustomShape 296"/>
          <p:cNvSpPr/>
          <p:nvPr/>
        </p:nvSpPr>
        <p:spPr>
          <a:xfrm>
            <a:off x="2886840" y="2891880"/>
            <a:ext cx="59760" cy="15192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6200000" sp="1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CustomShape 297"/>
          <p:cNvSpPr/>
          <p:nvPr/>
        </p:nvSpPr>
        <p:spPr>
          <a:xfrm>
            <a:off x="2532960" y="3035880"/>
            <a:ext cx="193356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2" name="CustomShape 298"/>
          <p:cNvSpPr/>
          <p:nvPr/>
        </p:nvSpPr>
        <p:spPr>
          <a:xfrm>
            <a:off x="2563920" y="1893600"/>
            <a:ext cx="1872000" cy="107424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CustomShape 299"/>
          <p:cNvSpPr/>
          <p:nvPr/>
        </p:nvSpPr>
        <p:spPr>
          <a:xfrm>
            <a:off x="3458160" y="189756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4" name="CustomShape 300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5" name="CustomShape 301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D96AE2D0-53C8-476C-BF48-C37C15E4A3CB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066" name="CustomShape 302"/>
          <p:cNvSpPr/>
          <p:nvPr/>
        </p:nvSpPr>
        <p:spPr>
          <a:xfrm>
            <a:off x="2971080" y="220428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7" name="CustomShape 303"/>
          <p:cNvSpPr/>
          <p:nvPr/>
        </p:nvSpPr>
        <p:spPr>
          <a:xfrm>
            <a:off x="3949200" y="2204280"/>
            <a:ext cx="936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8" name="CustomShape 304"/>
          <p:cNvSpPr/>
          <p:nvPr/>
        </p:nvSpPr>
        <p:spPr>
          <a:xfrm>
            <a:off x="2718000" y="2511000"/>
            <a:ext cx="99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9" name="CustomShape 305"/>
          <p:cNvSpPr/>
          <p:nvPr/>
        </p:nvSpPr>
        <p:spPr>
          <a:xfrm>
            <a:off x="3212640" y="251100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0" name="CustomShape 306"/>
          <p:cNvSpPr/>
          <p:nvPr/>
        </p:nvSpPr>
        <p:spPr>
          <a:xfrm>
            <a:off x="3703680" y="2511000"/>
            <a:ext cx="878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1" name="CustomShape 307"/>
          <p:cNvSpPr/>
          <p:nvPr/>
        </p:nvSpPr>
        <p:spPr>
          <a:xfrm>
            <a:off x="4190760" y="2511000"/>
            <a:ext cx="99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2" name="CustomShape 308"/>
          <p:cNvSpPr/>
          <p:nvPr/>
        </p:nvSpPr>
        <p:spPr>
          <a:xfrm>
            <a:off x="2595240" y="2818080"/>
            <a:ext cx="9900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3" name="CustomShape 309"/>
          <p:cNvSpPr/>
          <p:nvPr/>
        </p:nvSpPr>
        <p:spPr>
          <a:xfrm>
            <a:off x="2859480" y="2818080"/>
            <a:ext cx="5868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4" name="CustomShape 310"/>
          <p:cNvSpPr/>
          <p:nvPr/>
        </p:nvSpPr>
        <p:spPr>
          <a:xfrm>
            <a:off x="3101040" y="2818080"/>
            <a:ext cx="131148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CustomShape 1"/>
          <p:cNvSpPr/>
          <p:nvPr/>
        </p:nvSpPr>
        <p:spPr>
          <a:xfrm>
            <a:off x="507960" y="704520"/>
            <a:ext cx="8298720" cy="12963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655200">
              <a:lnSpc>
                <a:spcPts val="2429"/>
              </a:lnSpc>
            </a:pPr>
            <a:r>
              <a:rPr b="0" lang="en-US" sz="2500" spc="335" strike="noStrike">
                <a:solidFill>
                  <a:srgbClr val="000000"/>
                </a:solidFill>
                <a:latin typeface="Arial"/>
                <a:ea typeface="DejaVu Sans"/>
              </a:rPr>
              <a:t>Properties </a:t>
            </a:r>
            <a:r>
              <a:rPr b="0" lang="en-US" sz="2500" spc="157" strike="noStrike">
                <a:solidFill>
                  <a:srgbClr val="000000"/>
                </a:solidFill>
                <a:latin typeface="Arial"/>
                <a:ea typeface="DejaVu Sans"/>
              </a:rPr>
              <a:t>of 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iterative </a:t>
            </a:r>
            <a:r>
              <a:rPr b="0" lang="en-US" sz="2500" spc="313" strike="noStrike">
                <a:solidFill>
                  <a:srgbClr val="000000"/>
                </a:solidFill>
                <a:latin typeface="Arial"/>
                <a:ea typeface="DejaVu Sans"/>
              </a:rPr>
              <a:t>deepening</a:t>
            </a:r>
            <a:r>
              <a:rPr b="0" lang="en-US" sz="2500" spc="38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2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76" name="CustomShape 2"/>
          <p:cNvSpPr/>
          <p:nvPr/>
        </p:nvSpPr>
        <p:spPr>
          <a:xfrm>
            <a:off x="550440" y="1461600"/>
            <a:ext cx="8670600" cy="40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Complete??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Time??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Space??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Optimal??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Numerical comparison for 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b 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 10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d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 5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solution at far right  leaf:</a:t>
            </a:r>
            <a:endParaRPr b="0" lang="en-US" sz="2050" spc="-1" strike="noStrike">
              <a:latin typeface="Arial"/>
            </a:endParaRPr>
          </a:p>
          <a:p>
            <a:pPr marL="387360">
              <a:lnSpc>
                <a:spcPct val="100000"/>
              </a:lnSpc>
              <a:spcBef>
                <a:spcPts val="1570"/>
              </a:spcBef>
            </a:pP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N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(IDS) = 50 + 400 + 3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+ 20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+ 100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= 123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450</a:t>
            </a:r>
            <a:endParaRPr b="0" lang="en-US" sz="2050" spc="-1" strike="noStrike">
              <a:latin typeface="Arial"/>
            </a:endParaRPr>
          </a:p>
          <a:p>
            <a:pPr marL="329400">
              <a:lnSpc>
                <a:spcPct val="100000"/>
              </a:lnSpc>
              <a:spcBef>
                <a:spcPts val="320"/>
              </a:spcBef>
            </a:pP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N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(BFS) = 10 + 100 + 1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+ 10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+ 100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+ 999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990 = 1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111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100</a:t>
            </a:r>
            <a:endParaRPr b="0" lang="en-US" sz="2050" spc="-1" strike="noStrike">
              <a:latin typeface="Arial"/>
            </a:endParaRPr>
          </a:p>
          <a:p>
            <a:pPr marL="3294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</p:txBody>
      </p:sp>
      <p:sp>
        <p:nvSpPr>
          <p:cNvPr id="1077" name="CustomShape 3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8" name="CustomShape 4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A64BF978-C889-494B-9217-552CD9FF0A4D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CustomShape 1"/>
          <p:cNvSpPr/>
          <p:nvPr/>
        </p:nvSpPr>
        <p:spPr>
          <a:xfrm>
            <a:off x="507960" y="704520"/>
            <a:ext cx="8298720" cy="12963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655200" algn="ctr">
              <a:lnSpc>
                <a:spcPts val="2429"/>
              </a:lnSpc>
            </a:pPr>
            <a:r>
              <a:rPr b="0" lang="en-US" sz="2500" spc="335" strike="noStrike">
                <a:solidFill>
                  <a:srgbClr val="000000"/>
                </a:solidFill>
                <a:latin typeface="Arial"/>
                <a:ea typeface="DejaVu Sans"/>
              </a:rPr>
              <a:t>Bi-Directional 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80" name="CustomShape 2"/>
          <p:cNvSpPr/>
          <p:nvPr/>
        </p:nvSpPr>
        <p:spPr>
          <a:xfrm>
            <a:off x="496440" y="1398240"/>
            <a:ext cx="8670600" cy="5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Plan:  Standard BFS…but search from both start and goal state</a:t>
            </a:r>
            <a:endParaRPr b="0" lang="en-US" sz="2050" spc="-1" strike="noStrike">
              <a:latin typeface="Arial"/>
            </a:endParaRPr>
          </a:p>
          <a:p>
            <a:pPr marL="298440" indent="-125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Goal test:  success when they meet (intersect of frontiers)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1" name="CustomShape 3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2" name="CustomShape 4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AABC2AF6-183F-42BA-86D8-B43682A99EF7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pic>
        <p:nvPicPr>
          <p:cNvPr id="1083" name="Picture 11" descr=""/>
          <p:cNvPicPr/>
          <p:nvPr/>
        </p:nvPicPr>
        <p:blipFill>
          <a:blip r:embed="rId1"/>
          <a:stretch/>
        </p:blipFill>
        <p:spPr>
          <a:xfrm>
            <a:off x="1681200" y="2095560"/>
            <a:ext cx="5560200" cy="2763360"/>
          </a:xfrm>
          <a:prstGeom prst="rect">
            <a:avLst/>
          </a:prstGeom>
          <a:ln>
            <a:noFill/>
          </a:ln>
        </p:spPr>
      </p:pic>
      <p:sp>
        <p:nvSpPr>
          <p:cNvPr id="1084" name="CustomShape 5"/>
          <p:cNvSpPr/>
          <p:nvPr/>
        </p:nvSpPr>
        <p:spPr>
          <a:xfrm>
            <a:off x="411480" y="5332320"/>
            <a:ext cx="141552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Advantages: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1736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173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Concerns:</a:t>
            </a:r>
            <a:endParaRPr b="0" lang="en-US" sz="1800" spc="-1" strike="noStrike">
              <a:latin typeface="Arial"/>
            </a:endParaRPr>
          </a:p>
          <a:p>
            <a:pPr marL="11736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CustomShape 1"/>
          <p:cNvSpPr/>
          <p:nvPr/>
        </p:nvSpPr>
        <p:spPr>
          <a:xfrm>
            <a:off x="534960" y="1010880"/>
            <a:ext cx="7720560" cy="12963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50760" algn="ctr">
              <a:lnSpc>
                <a:spcPts val="2429"/>
              </a:lnSpc>
            </a:pPr>
            <a:r>
              <a:rPr b="0" lang="en-US" sz="2500" spc="395" strike="noStrike">
                <a:solidFill>
                  <a:srgbClr val="000000"/>
                </a:solidFill>
                <a:latin typeface="Arial"/>
                <a:ea typeface="DejaVu Sans"/>
              </a:rPr>
              <a:t>Summary </a:t>
            </a:r>
            <a:r>
              <a:rPr b="0" lang="en-US" sz="2500" spc="157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2500" spc="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86" strike="noStrike">
                <a:solidFill>
                  <a:srgbClr val="953735"/>
                </a:solidFill>
                <a:latin typeface="Arial"/>
                <a:ea typeface="DejaVu Sans"/>
              </a:rPr>
              <a:t>uninformed</a:t>
            </a:r>
            <a:r>
              <a:rPr b="0" lang="en-US" sz="2500" spc="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01" strike="noStrike">
                <a:solidFill>
                  <a:srgbClr val="000000"/>
                </a:solidFill>
                <a:latin typeface="Arial"/>
                <a:ea typeface="DejaVu Sans"/>
              </a:rPr>
              <a:t>algorithms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86" name="CustomShape 2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7" name="CustomShape 3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FF10AE4C-8676-48BA-BB86-B151B0D23821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088" name="CustomShape 4"/>
          <p:cNvSpPr/>
          <p:nvPr/>
        </p:nvSpPr>
        <p:spPr>
          <a:xfrm>
            <a:off x="596880" y="4341600"/>
            <a:ext cx="3490560" cy="28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Legend: </a:t>
            </a:r>
            <a:endParaRPr b="0" lang="en-US" sz="1800" spc="-1" strike="noStrike">
              <a:latin typeface="Arial"/>
            </a:endParaRPr>
          </a:p>
          <a:p>
            <a:pPr marL="393840" indent="-166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 = branching factor</a:t>
            </a:r>
            <a:endParaRPr b="0" lang="en-US" sz="1800" spc="-1" strike="noStrike">
              <a:latin typeface="Arial"/>
            </a:endParaRPr>
          </a:p>
          <a:p>
            <a:pPr marL="393840" indent="-166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d= depth of shallowest solution</a:t>
            </a:r>
            <a:endParaRPr b="0" lang="en-US" sz="1800" spc="-1" strike="noStrike">
              <a:latin typeface="Arial"/>
            </a:endParaRPr>
          </a:p>
          <a:p>
            <a:pPr marL="393840" indent="-166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 = maximum depth of tree</a:t>
            </a:r>
            <a:endParaRPr b="0" lang="en-US" sz="1800" spc="-1" strike="noStrike">
              <a:latin typeface="Arial"/>
            </a:endParaRPr>
          </a:p>
          <a:p>
            <a:pPr marL="393840" indent="-166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 = depth limit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Superscripts: </a:t>
            </a:r>
            <a:endParaRPr b="0" lang="en-US" sz="1800" spc="-1" strike="noStrike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 = complete if b is finite</a:t>
            </a:r>
            <a:endParaRPr b="0" lang="en-US" sz="1400" spc="-1" strike="noStrike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 = complete if step costs &gt; 0</a:t>
            </a:r>
            <a:endParaRPr b="0" lang="en-US" sz="1400" spc="-1" strike="noStrike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 = optimal if step costs all identical</a:t>
            </a:r>
            <a:endParaRPr b="0" lang="en-US" sz="1400" spc="-1" strike="noStrike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 = if both directions use breadth-first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89" name="Picture 7" descr=""/>
          <p:cNvPicPr/>
          <p:nvPr/>
        </p:nvPicPr>
        <p:blipFill>
          <a:blip r:embed="rId1"/>
          <a:stretch/>
        </p:blipFill>
        <p:spPr>
          <a:xfrm>
            <a:off x="423360" y="2008440"/>
            <a:ext cx="9257400" cy="206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0" name="Picture 2" descr=""/>
          <p:cNvPicPr/>
          <p:nvPr/>
        </p:nvPicPr>
        <p:blipFill>
          <a:blip r:embed="rId1"/>
          <a:stretch/>
        </p:blipFill>
        <p:spPr>
          <a:xfrm>
            <a:off x="2219040" y="1657080"/>
            <a:ext cx="5478480" cy="547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77440" y="495000"/>
            <a:ext cx="7618320" cy="12963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4040" algn="ctr">
              <a:lnSpc>
                <a:spcPts val="2429"/>
              </a:lnSpc>
            </a:pPr>
            <a:r>
              <a:rPr b="0" lang="en-US" sz="2500" spc="316" strike="noStrike">
                <a:solidFill>
                  <a:srgbClr val="000000"/>
                </a:solidFill>
                <a:latin typeface="Arial"/>
                <a:ea typeface="DejaVu Sans"/>
              </a:rPr>
              <a:t>Classic example: route-finding</a:t>
            </a:r>
            <a:br/>
            <a:r>
              <a:rPr b="0" lang="en-US" sz="2000" spc="316" strike="noStrike">
                <a:solidFill>
                  <a:srgbClr val="000000"/>
                </a:solidFill>
                <a:latin typeface="Arial"/>
                <a:ea typeface="DejaVu Sans"/>
              </a:rPr>
              <a:t>(in </a:t>
            </a:r>
            <a:r>
              <a:rPr b="0" lang="en-US" sz="2000" spc="358" strike="noStrike">
                <a:solidFill>
                  <a:srgbClr val="000000"/>
                </a:solidFill>
                <a:latin typeface="Arial"/>
                <a:ea typeface="DejaVu Sans"/>
              </a:rPr>
              <a:t>Romania)</a:t>
            </a:r>
            <a:endParaRPr b="0" lang="en-US" sz="2000" spc="-1" strike="noStrike">
              <a:latin typeface="Arial"/>
            </a:endParaRPr>
          </a:p>
          <a:p>
            <a:pPr marL="284040" algn="ctr">
              <a:lnSpc>
                <a:spcPts val="2429"/>
              </a:lnSpc>
            </a:pPr>
            <a:r>
              <a:rPr b="0" lang="en-US" sz="2000" spc="358" strike="noStrike">
                <a:solidFill>
                  <a:srgbClr val="000000"/>
                </a:solidFill>
                <a:latin typeface="Arial"/>
                <a:ea typeface="DejaVu Sans"/>
              </a:rPr>
              <a:t>b=3, d=3, m=14, inf?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169160" y="3566880"/>
            <a:ext cx="1470600" cy="1862640"/>
          </a:xfrm>
          <a:custGeom>
            <a:avLst/>
            <a:gdLst/>
            <a:ahLst/>
            <a:rect l="l" t="t" r="r" b="b"/>
            <a:pathLst>
              <a:path w="1472564" h="1864360">
                <a:moveTo>
                  <a:pt x="0" y="0"/>
                </a:moveTo>
                <a:lnTo>
                  <a:pt x="1472488" y="1864017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6388920" y="5146920"/>
            <a:ext cx="75204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Urziceni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7817040" y="4965480"/>
            <a:ext cx="71064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Hirsova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7965000" y="6075360"/>
            <a:ext cx="55440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Eforie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5438520" y="1809000"/>
            <a:ext cx="59580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Neamt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1528200" y="1506240"/>
            <a:ext cx="66888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Oradea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1175040" y="2212560"/>
            <a:ext cx="59580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Zerind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1" name="CustomShape 9"/>
          <p:cNvSpPr/>
          <p:nvPr/>
        </p:nvSpPr>
        <p:spPr>
          <a:xfrm>
            <a:off x="256320" y="2745720"/>
            <a:ext cx="45036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Arad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2" name="CustomShape 10"/>
          <p:cNvSpPr/>
          <p:nvPr/>
        </p:nvSpPr>
        <p:spPr>
          <a:xfrm>
            <a:off x="893160" y="3942000"/>
            <a:ext cx="90828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Timisoara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3" name="CustomShape 11"/>
          <p:cNvSpPr/>
          <p:nvPr/>
        </p:nvSpPr>
        <p:spPr>
          <a:xfrm>
            <a:off x="2073600" y="4518720"/>
            <a:ext cx="53352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Lugoj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2098800" y="5138640"/>
            <a:ext cx="77292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Mehadia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5" name="CustomShape 13"/>
          <p:cNvSpPr/>
          <p:nvPr/>
        </p:nvSpPr>
        <p:spPr>
          <a:xfrm>
            <a:off x="1101960" y="5758200"/>
            <a:ext cx="73116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Dobreta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6" name="CustomShape 14"/>
          <p:cNvSpPr/>
          <p:nvPr/>
        </p:nvSpPr>
        <p:spPr>
          <a:xfrm>
            <a:off x="3385800" y="6032160"/>
            <a:ext cx="71064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Craiova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7" name="CustomShape 15"/>
          <p:cNvSpPr/>
          <p:nvPr/>
        </p:nvSpPr>
        <p:spPr>
          <a:xfrm>
            <a:off x="2695680" y="3106080"/>
            <a:ext cx="48132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Sibiu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8" name="CustomShape 16"/>
          <p:cNvSpPr/>
          <p:nvPr/>
        </p:nvSpPr>
        <p:spPr>
          <a:xfrm>
            <a:off x="3909600" y="3142080"/>
            <a:ext cx="74196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Fagaras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9" name="CustomShape 17"/>
          <p:cNvSpPr/>
          <p:nvPr/>
        </p:nvSpPr>
        <p:spPr>
          <a:xfrm>
            <a:off x="4144320" y="4441320"/>
            <a:ext cx="58572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Pitesti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0" name="CustomShape 18"/>
          <p:cNvSpPr/>
          <p:nvPr/>
        </p:nvSpPr>
        <p:spPr>
          <a:xfrm>
            <a:off x="7431840" y="3495240"/>
            <a:ext cx="57528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Vaslui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1" name="CustomShape 19"/>
          <p:cNvSpPr/>
          <p:nvPr/>
        </p:nvSpPr>
        <p:spPr>
          <a:xfrm>
            <a:off x="6912720" y="2529720"/>
            <a:ext cx="33588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Iasi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2" name="CustomShape 20"/>
          <p:cNvSpPr/>
          <p:nvPr/>
        </p:nvSpPr>
        <p:spPr>
          <a:xfrm>
            <a:off x="5749200" y="2207520"/>
            <a:ext cx="1014840" cy="438120"/>
          </a:xfrm>
          <a:custGeom>
            <a:avLst/>
            <a:gdLst/>
            <a:ahLst/>
            <a:rect l="l" t="t" r="r" b="b"/>
            <a:pathLst>
              <a:path w="1016634" h="440055">
                <a:moveTo>
                  <a:pt x="1016203" y="439635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1"/>
          <p:cNvSpPr/>
          <p:nvPr/>
        </p:nvSpPr>
        <p:spPr>
          <a:xfrm>
            <a:off x="6542280" y="3670560"/>
            <a:ext cx="798480" cy="1418040"/>
          </a:xfrm>
          <a:custGeom>
            <a:avLst/>
            <a:gdLst/>
            <a:ahLst/>
            <a:rect l="l" t="t" r="r" b="b"/>
            <a:pathLst>
              <a:path w="800100" h="1419860">
                <a:moveTo>
                  <a:pt x="0" y="1419809"/>
                </a:moveTo>
                <a:lnTo>
                  <a:pt x="799985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2"/>
          <p:cNvSpPr/>
          <p:nvPr/>
        </p:nvSpPr>
        <p:spPr>
          <a:xfrm>
            <a:off x="6765480" y="2690280"/>
            <a:ext cx="574920" cy="885240"/>
          </a:xfrm>
          <a:custGeom>
            <a:avLst/>
            <a:gdLst/>
            <a:ahLst/>
            <a:rect l="l" t="t" r="r" b="b"/>
            <a:pathLst>
              <a:path w="576579" h="887095">
                <a:moveTo>
                  <a:pt x="576567" y="886472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3"/>
          <p:cNvSpPr/>
          <p:nvPr/>
        </p:nvSpPr>
        <p:spPr>
          <a:xfrm>
            <a:off x="6589080" y="5133600"/>
            <a:ext cx="1062000" cy="360"/>
          </a:xfrm>
          <a:custGeom>
            <a:avLst/>
            <a:gdLst/>
            <a:ahLst/>
            <a:rect l="l" t="t" r="r" b="b"/>
            <a:pathLst>
              <a:path w="1063625" h="0">
                <a:moveTo>
                  <a:pt x="0" y="0"/>
                </a:moveTo>
                <a:lnTo>
                  <a:pt x="1063047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4"/>
          <p:cNvSpPr/>
          <p:nvPr/>
        </p:nvSpPr>
        <p:spPr>
          <a:xfrm>
            <a:off x="7695360" y="5083200"/>
            <a:ext cx="452880" cy="885240"/>
          </a:xfrm>
          <a:custGeom>
            <a:avLst/>
            <a:gdLst/>
            <a:ahLst/>
            <a:rect l="l" t="t" r="r" b="b"/>
            <a:pathLst>
              <a:path w="454659" h="887095">
                <a:moveTo>
                  <a:pt x="0" y="0"/>
                </a:moveTo>
                <a:lnTo>
                  <a:pt x="454050" y="886485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5"/>
          <p:cNvSpPr/>
          <p:nvPr/>
        </p:nvSpPr>
        <p:spPr>
          <a:xfrm>
            <a:off x="5655600" y="5133600"/>
            <a:ext cx="841320" cy="308880"/>
          </a:xfrm>
          <a:custGeom>
            <a:avLst/>
            <a:gdLst/>
            <a:ahLst/>
            <a:rect l="l" t="t" r="r" b="b"/>
            <a:pathLst>
              <a:path w="843279" h="310514">
                <a:moveTo>
                  <a:pt x="0" y="309905"/>
                </a:moveTo>
                <a:lnTo>
                  <a:pt x="843229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26"/>
          <p:cNvSpPr/>
          <p:nvPr/>
        </p:nvSpPr>
        <p:spPr>
          <a:xfrm>
            <a:off x="5697000" y="5559120"/>
            <a:ext cx="93924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Bucharest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9" name="CustomShape 27"/>
          <p:cNvSpPr/>
          <p:nvPr/>
        </p:nvSpPr>
        <p:spPr>
          <a:xfrm>
            <a:off x="5216040" y="5486760"/>
            <a:ext cx="438120" cy="885240"/>
          </a:xfrm>
          <a:custGeom>
            <a:avLst/>
            <a:gdLst/>
            <a:ahLst/>
            <a:rect l="l" t="t" r="r" b="b"/>
            <a:pathLst>
              <a:path w="440054" h="887095">
                <a:moveTo>
                  <a:pt x="439635" y="0"/>
                </a:moveTo>
                <a:lnTo>
                  <a:pt x="0" y="886472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8"/>
          <p:cNvSpPr/>
          <p:nvPr/>
        </p:nvSpPr>
        <p:spPr>
          <a:xfrm>
            <a:off x="4416120" y="4816440"/>
            <a:ext cx="1195200" cy="625680"/>
          </a:xfrm>
          <a:custGeom>
            <a:avLst/>
            <a:gdLst/>
            <a:ahLst/>
            <a:rect l="l" t="t" r="r" b="b"/>
            <a:pathLst>
              <a:path w="1196975" h="627379">
                <a:moveTo>
                  <a:pt x="0" y="0"/>
                </a:moveTo>
                <a:lnTo>
                  <a:pt x="1196378" y="627024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9"/>
          <p:cNvSpPr/>
          <p:nvPr/>
        </p:nvSpPr>
        <p:spPr>
          <a:xfrm>
            <a:off x="3356640" y="4866840"/>
            <a:ext cx="1014840" cy="1238400"/>
          </a:xfrm>
          <a:custGeom>
            <a:avLst/>
            <a:gdLst/>
            <a:ahLst/>
            <a:rect l="l" t="t" r="r" b="b"/>
            <a:pathLst>
              <a:path w="1016635" h="1240154">
                <a:moveTo>
                  <a:pt x="0" y="1239621"/>
                </a:moveTo>
                <a:lnTo>
                  <a:pt x="1016203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0"/>
          <p:cNvSpPr/>
          <p:nvPr/>
        </p:nvSpPr>
        <p:spPr>
          <a:xfrm>
            <a:off x="3039480" y="4196520"/>
            <a:ext cx="1288440" cy="618480"/>
          </a:xfrm>
          <a:custGeom>
            <a:avLst/>
            <a:gdLst/>
            <a:ahLst/>
            <a:rect l="l" t="t" r="r" b="b"/>
            <a:pathLst>
              <a:path w="1290320" h="620395">
                <a:moveTo>
                  <a:pt x="0" y="0"/>
                </a:moveTo>
                <a:lnTo>
                  <a:pt x="1290078" y="61981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31"/>
          <p:cNvSpPr/>
          <p:nvPr/>
        </p:nvSpPr>
        <p:spPr>
          <a:xfrm>
            <a:off x="2650320" y="3447000"/>
            <a:ext cx="1497600" cy="85320"/>
          </a:xfrm>
          <a:custGeom>
            <a:avLst/>
            <a:gdLst/>
            <a:ahLst/>
            <a:rect l="l" t="t" r="r" b="b"/>
            <a:pathLst>
              <a:path w="1499235" h="86995">
                <a:moveTo>
                  <a:pt x="0" y="0"/>
                </a:moveTo>
                <a:lnTo>
                  <a:pt x="1499082" y="86487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2"/>
          <p:cNvSpPr/>
          <p:nvPr/>
        </p:nvSpPr>
        <p:spPr>
          <a:xfrm>
            <a:off x="3046680" y="4239720"/>
            <a:ext cx="257760" cy="1821960"/>
          </a:xfrm>
          <a:custGeom>
            <a:avLst/>
            <a:gdLst/>
            <a:ahLst/>
            <a:rect l="l" t="t" r="r" b="b"/>
            <a:pathLst>
              <a:path w="259714" h="1823720">
                <a:moveTo>
                  <a:pt x="259461" y="1823402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33"/>
          <p:cNvSpPr/>
          <p:nvPr/>
        </p:nvSpPr>
        <p:spPr>
          <a:xfrm>
            <a:off x="1980000" y="5926320"/>
            <a:ext cx="1324800" cy="135360"/>
          </a:xfrm>
          <a:custGeom>
            <a:avLst/>
            <a:gdLst/>
            <a:ahLst/>
            <a:rect l="l" t="t" r="r" b="b"/>
            <a:pathLst>
              <a:path w="1326514" h="137160">
                <a:moveTo>
                  <a:pt x="0" y="0"/>
                </a:moveTo>
                <a:lnTo>
                  <a:pt x="1326108" y="136931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34"/>
          <p:cNvSpPr/>
          <p:nvPr/>
        </p:nvSpPr>
        <p:spPr>
          <a:xfrm>
            <a:off x="1936800" y="5306400"/>
            <a:ext cx="42120" cy="574920"/>
          </a:xfrm>
          <a:custGeom>
            <a:avLst/>
            <a:gdLst/>
            <a:ahLst/>
            <a:rect l="l" t="t" r="r" b="b"/>
            <a:pathLst>
              <a:path w="43814" h="576579">
                <a:moveTo>
                  <a:pt x="43243" y="0"/>
                </a:moveTo>
                <a:lnTo>
                  <a:pt x="0" y="57658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5"/>
          <p:cNvSpPr/>
          <p:nvPr/>
        </p:nvSpPr>
        <p:spPr>
          <a:xfrm>
            <a:off x="2628720" y="3447000"/>
            <a:ext cx="365760" cy="661680"/>
          </a:xfrm>
          <a:custGeom>
            <a:avLst/>
            <a:gdLst/>
            <a:ahLst/>
            <a:rect l="l" t="t" r="r" b="b"/>
            <a:pathLst>
              <a:path w="367664" h="663575">
                <a:moveTo>
                  <a:pt x="367563" y="663054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36"/>
          <p:cNvSpPr/>
          <p:nvPr/>
        </p:nvSpPr>
        <p:spPr>
          <a:xfrm>
            <a:off x="826920" y="2870640"/>
            <a:ext cx="1771920" cy="531720"/>
          </a:xfrm>
          <a:custGeom>
            <a:avLst/>
            <a:gdLst/>
            <a:ahLst/>
            <a:rect l="l" t="t" r="r" b="b"/>
            <a:pathLst>
              <a:path w="1773555" h="533400">
                <a:moveTo>
                  <a:pt x="0" y="0"/>
                </a:moveTo>
                <a:lnTo>
                  <a:pt x="1772958" y="533323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7"/>
          <p:cNvSpPr/>
          <p:nvPr/>
        </p:nvSpPr>
        <p:spPr>
          <a:xfrm>
            <a:off x="1446840" y="1674000"/>
            <a:ext cx="1151280" cy="1728000"/>
          </a:xfrm>
          <a:custGeom>
            <a:avLst/>
            <a:gdLst/>
            <a:ahLst/>
            <a:rect l="l" t="t" r="r" b="b"/>
            <a:pathLst>
              <a:path w="1153160" h="1729739">
                <a:moveTo>
                  <a:pt x="1153147" y="1729701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8"/>
          <p:cNvSpPr/>
          <p:nvPr/>
        </p:nvSpPr>
        <p:spPr>
          <a:xfrm>
            <a:off x="1936800" y="4686840"/>
            <a:ext cx="42120" cy="574920"/>
          </a:xfrm>
          <a:custGeom>
            <a:avLst/>
            <a:gdLst/>
            <a:ahLst/>
            <a:rect l="l" t="t" r="r" b="b"/>
            <a:pathLst>
              <a:path w="43814" h="576579">
                <a:moveTo>
                  <a:pt x="0" y="0"/>
                </a:moveTo>
                <a:lnTo>
                  <a:pt x="43243" y="57658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39"/>
          <p:cNvSpPr/>
          <p:nvPr/>
        </p:nvSpPr>
        <p:spPr>
          <a:xfrm>
            <a:off x="870120" y="4196520"/>
            <a:ext cx="1064880" cy="445320"/>
          </a:xfrm>
          <a:custGeom>
            <a:avLst/>
            <a:gdLst/>
            <a:ahLst/>
            <a:rect l="l" t="t" r="r" b="b"/>
            <a:pathLst>
              <a:path w="1066800" h="447039">
                <a:moveTo>
                  <a:pt x="0" y="0"/>
                </a:moveTo>
                <a:lnTo>
                  <a:pt x="1066647" y="446836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40"/>
          <p:cNvSpPr/>
          <p:nvPr/>
        </p:nvSpPr>
        <p:spPr>
          <a:xfrm>
            <a:off x="783720" y="2913840"/>
            <a:ext cx="42120" cy="1238400"/>
          </a:xfrm>
          <a:custGeom>
            <a:avLst/>
            <a:gdLst/>
            <a:ahLst/>
            <a:rect l="l" t="t" r="r" b="b"/>
            <a:pathLst>
              <a:path w="43815" h="1240154">
                <a:moveTo>
                  <a:pt x="0" y="0"/>
                </a:moveTo>
                <a:lnTo>
                  <a:pt x="43243" y="1239621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41"/>
          <p:cNvSpPr/>
          <p:nvPr/>
        </p:nvSpPr>
        <p:spPr>
          <a:xfrm>
            <a:off x="783720" y="2250720"/>
            <a:ext cx="264960" cy="618480"/>
          </a:xfrm>
          <a:custGeom>
            <a:avLst/>
            <a:gdLst/>
            <a:ahLst/>
            <a:rect l="l" t="t" r="r" b="b"/>
            <a:pathLst>
              <a:path w="266700" h="620394">
                <a:moveTo>
                  <a:pt x="266661" y="0"/>
                </a:moveTo>
                <a:lnTo>
                  <a:pt x="0" y="61981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2"/>
          <p:cNvSpPr/>
          <p:nvPr/>
        </p:nvSpPr>
        <p:spPr>
          <a:xfrm>
            <a:off x="1050480" y="1630800"/>
            <a:ext cx="351720" cy="618480"/>
          </a:xfrm>
          <a:custGeom>
            <a:avLst/>
            <a:gdLst/>
            <a:ahLst/>
            <a:rect l="l" t="t" r="r" b="b"/>
            <a:pathLst>
              <a:path w="353694" h="620394">
                <a:moveTo>
                  <a:pt x="353148" y="0"/>
                </a:moveTo>
                <a:lnTo>
                  <a:pt x="0" y="61981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43"/>
          <p:cNvSpPr/>
          <p:nvPr/>
        </p:nvSpPr>
        <p:spPr>
          <a:xfrm>
            <a:off x="3259440" y="601992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44"/>
          <p:cNvSpPr/>
          <p:nvPr/>
        </p:nvSpPr>
        <p:spPr>
          <a:xfrm>
            <a:off x="3259440" y="601992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5"/>
          <p:cNvSpPr/>
          <p:nvPr/>
        </p:nvSpPr>
        <p:spPr>
          <a:xfrm>
            <a:off x="2953080" y="410652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46"/>
          <p:cNvSpPr/>
          <p:nvPr/>
        </p:nvSpPr>
        <p:spPr>
          <a:xfrm>
            <a:off x="2953080" y="410652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47"/>
          <p:cNvSpPr/>
          <p:nvPr/>
        </p:nvSpPr>
        <p:spPr>
          <a:xfrm>
            <a:off x="5165640" y="628308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48"/>
          <p:cNvSpPr/>
          <p:nvPr/>
        </p:nvSpPr>
        <p:spPr>
          <a:xfrm>
            <a:off x="5165640" y="628308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49"/>
          <p:cNvSpPr/>
          <p:nvPr/>
        </p:nvSpPr>
        <p:spPr>
          <a:xfrm>
            <a:off x="6455520" y="504360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50"/>
          <p:cNvSpPr/>
          <p:nvPr/>
        </p:nvSpPr>
        <p:spPr>
          <a:xfrm>
            <a:off x="6455520" y="504360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51"/>
          <p:cNvSpPr/>
          <p:nvPr/>
        </p:nvSpPr>
        <p:spPr>
          <a:xfrm>
            <a:off x="4326120" y="477684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52"/>
          <p:cNvSpPr/>
          <p:nvPr/>
        </p:nvSpPr>
        <p:spPr>
          <a:xfrm>
            <a:off x="4326120" y="477684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53"/>
          <p:cNvSpPr/>
          <p:nvPr/>
        </p:nvSpPr>
        <p:spPr>
          <a:xfrm>
            <a:off x="5655600" y="212112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54"/>
          <p:cNvSpPr/>
          <p:nvPr/>
        </p:nvSpPr>
        <p:spPr>
          <a:xfrm>
            <a:off x="5655600" y="212112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55"/>
          <p:cNvSpPr/>
          <p:nvPr/>
        </p:nvSpPr>
        <p:spPr>
          <a:xfrm>
            <a:off x="4106160" y="349020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56"/>
          <p:cNvSpPr/>
          <p:nvPr/>
        </p:nvSpPr>
        <p:spPr>
          <a:xfrm>
            <a:off x="4106160" y="349020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57"/>
          <p:cNvSpPr/>
          <p:nvPr/>
        </p:nvSpPr>
        <p:spPr>
          <a:xfrm>
            <a:off x="1936800" y="521280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58"/>
          <p:cNvSpPr/>
          <p:nvPr/>
        </p:nvSpPr>
        <p:spPr>
          <a:xfrm>
            <a:off x="1936800" y="521280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59"/>
          <p:cNvSpPr/>
          <p:nvPr/>
        </p:nvSpPr>
        <p:spPr>
          <a:xfrm>
            <a:off x="1890000" y="583632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60"/>
          <p:cNvSpPr/>
          <p:nvPr/>
        </p:nvSpPr>
        <p:spPr>
          <a:xfrm>
            <a:off x="1890000" y="583632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61"/>
          <p:cNvSpPr/>
          <p:nvPr/>
        </p:nvSpPr>
        <p:spPr>
          <a:xfrm>
            <a:off x="1890000" y="460008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62"/>
          <p:cNvSpPr/>
          <p:nvPr/>
        </p:nvSpPr>
        <p:spPr>
          <a:xfrm>
            <a:off x="1890000" y="460008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63"/>
          <p:cNvSpPr/>
          <p:nvPr/>
        </p:nvSpPr>
        <p:spPr>
          <a:xfrm>
            <a:off x="736920" y="282744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64"/>
          <p:cNvSpPr/>
          <p:nvPr/>
        </p:nvSpPr>
        <p:spPr>
          <a:xfrm>
            <a:off x="736920" y="282744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65"/>
          <p:cNvSpPr/>
          <p:nvPr/>
        </p:nvSpPr>
        <p:spPr>
          <a:xfrm>
            <a:off x="780120" y="410652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66"/>
          <p:cNvSpPr/>
          <p:nvPr/>
        </p:nvSpPr>
        <p:spPr>
          <a:xfrm>
            <a:off x="780120" y="410652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67"/>
          <p:cNvSpPr/>
          <p:nvPr/>
        </p:nvSpPr>
        <p:spPr>
          <a:xfrm>
            <a:off x="1006920" y="220392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68"/>
          <p:cNvSpPr/>
          <p:nvPr/>
        </p:nvSpPr>
        <p:spPr>
          <a:xfrm>
            <a:off x="1006920" y="220392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69"/>
          <p:cNvSpPr/>
          <p:nvPr/>
        </p:nvSpPr>
        <p:spPr>
          <a:xfrm>
            <a:off x="1356480" y="158400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70"/>
          <p:cNvSpPr/>
          <p:nvPr/>
        </p:nvSpPr>
        <p:spPr>
          <a:xfrm>
            <a:off x="1356480" y="158400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71"/>
          <p:cNvSpPr/>
          <p:nvPr/>
        </p:nvSpPr>
        <p:spPr>
          <a:xfrm>
            <a:off x="2556720" y="336060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72"/>
          <p:cNvSpPr/>
          <p:nvPr/>
        </p:nvSpPr>
        <p:spPr>
          <a:xfrm>
            <a:off x="2556720" y="336060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73"/>
          <p:cNvSpPr/>
          <p:nvPr/>
        </p:nvSpPr>
        <p:spPr>
          <a:xfrm>
            <a:off x="8098920" y="592992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74"/>
          <p:cNvSpPr/>
          <p:nvPr/>
        </p:nvSpPr>
        <p:spPr>
          <a:xfrm>
            <a:off x="8098920" y="592992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75"/>
          <p:cNvSpPr/>
          <p:nvPr/>
        </p:nvSpPr>
        <p:spPr>
          <a:xfrm>
            <a:off x="7652160" y="504360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76"/>
          <p:cNvSpPr/>
          <p:nvPr/>
        </p:nvSpPr>
        <p:spPr>
          <a:xfrm>
            <a:off x="7652160" y="504360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77"/>
          <p:cNvSpPr/>
          <p:nvPr/>
        </p:nvSpPr>
        <p:spPr>
          <a:xfrm>
            <a:off x="7271280" y="356472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78"/>
          <p:cNvSpPr/>
          <p:nvPr/>
        </p:nvSpPr>
        <p:spPr>
          <a:xfrm>
            <a:off x="7271280" y="356472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79"/>
          <p:cNvSpPr/>
          <p:nvPr/>
        </p:nvSpPr>
        <p:spPr>
          <a:xfrm>
            <a:off x="6715080" y="260028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80"/>
          <p:cNvSpPr/>
          <p:nvPr/>
        </p:nvSpPr>
        <p:spPr>
          <a:xfrm>
            <a:off x="6715080" y="260028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81"/>
          <p:cNvSpPr/>
          <p:nvPr/>
        </p:nvSpPr>
        <p:spPr>
          <a:xfrm>
            <a:off x="5569200" y="539676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82"/>
          <p:cNvSpPr/>
          <p:nvPr/>
        </p:nvSpPr>
        <p:spPr>
          <a:xfrm>
            <a:off x="5569200" y="5396760"/>
            <a:ext cx="131400" cy="13140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83"/>
          <p:cNvSpPr/>
          <p:nvPr/>
        </p:nvSpPr>
        <p:spPr>
          <a:xfrm>
            <a:off x="1009080" y="1707480"/>
            <a:ext cx="21096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56" name="CustomShape 84"/>
          <p:cNvSpPr/>
          <p:nvPr/>
        </p:nvSpPr>
        <p:spPr>
          <a:xfrm>
            <a:off x="676800" y="2377800"/>
            <a:ext cx="21096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75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57" name="CustomShape 85"/>
          <p:cNvSpPr/>
          <p:nvPr/>
        </p:nvSpPr>
        <p:spPr>
          <a:xfrm>
            <a:off x="463320" y="3406680"/>
            <a:ext cx="30492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118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58" name="CustomShape 86"/>
          <p:cNvSpPr/>
          <p:nvPr/>
        </p:nvSpPr>
        <p:spPr>
          <a:xfrm>
            <a:off x="1144800" y="4411440"/>
            <a:ext cx="30492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111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59" name="CustomShape 87"/>
          <p:cNvSpPr/>
          <p:nvPr/>
        </p:nvSpPr>
        <p:spPr>
          <a:xfrm>
            <a:off x="1711440" y="4831920"/>
            <a:ext cx="21096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70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0" name="CustomShape 88"/>
          <p:cNvSpPr/>
          <p:nvPr/>
        </p:nvSpPr>
        <p:spPr>
          <a:xfrm>
            <a:off x="1706400" y="5447880"/>
            <a:ext cx="21096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75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1" name="CustomShape 89"/>
          <p:cNvSpPr/>
          <p:nvPr/>
        </p:nvSpPr>
        <p:spPr>
          <a:xfrm>
            <a:off x="2481120" y="5712840"/>
            <a:ext cx="30492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120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2" name="CustomShape 90"/>
          <p:cNvSpPr/>
          <p:nvPr/>
        </p:nvSpPr>
        <p:spPr>
          <a:xfrm>
            <a:off x="2066400" y="2295720"/>
            <a:ext cx="30492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151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3" name="CustomShape 91"/>
          <p:cNvSpPr/>
          <p:nvPr/>
        </p:nvSpPr>
        <p:spPr>
          <a:xfrm>
            <a:off x="1548000" y="2836080"/>
            <a:ext cx="30492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140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4" name="CustomShape 92"/>
          <p:cNvSpPr/>
          <p:nvPr/>
        </p:nvSpPr>
        <p:spPr>
          <a:xfrm>
            <a:off x="3392280" y="3222360"/>
            <a:ext cx="21096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99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5" name="CustomShape 93"/>
          <p:cNvSpPr/>
          <p:nvPr/>
        </p:nvSpPr>
        <p:spPr>
          <a:xfrm>
            <a:off x="2881800" y="3626280"/>
            <a:ext cx="150048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80</a:t>
            </a:r>
            <a:endParaRPr b="0" lang="en-US" sz="1450" spc="-1" strike="noStrike">
              <a:latin typeface="Arial"/>
            </a:endParaRPr>
          </a:p>
          <a:p>
            <a:pPr marL="157320">
              <a:lnSpc>
                <a:spcPct val="100000"/>
              </a:lnSpc>
              <a:spcBef>
                <a:spcPts val="65"/>
              </a:spcBef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Rimnicu</a:t>
            </a:r>
            <a:r>
              <a:rPr b="1" lang="en-US" sz="145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Vilcea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6" name="CustomShape 94"/>
          <p:cNvSpPr/>
          <p:nvPr/>
        </p:nvSpPr>
        <p:spPr>
          <a:xfrm>
            <a:off x="3516120" y="4537080"/>
            <a:ext cx="21096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97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7" name="CustomShape 95"/>
          <p:cNvSpPr/>
          <p:nvPr/>
        </p:nvSpPr>
        <p:spPr>
          <a:xfrm>
            <a:off x="4695840" y="5117040"/>
            <a:ext cx="30492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8" name="CustomShape 96"/>
          <p:cNvSpPr/>
          <p:nvPr/>
        </p:nvSpPr>
        <p:spPr>
          <a:xfrm>
            <a:off x="5009760" y="4366440"/>
            <a:ext cx="30492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211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9" name="CustomShape 97"/>
          <p:cNvSpPr/>
          <p:nvPr/>
        </p:nvSpPr>
        <p:spPr>
          <a:xfrm>
            <a:off x="3864240" y="5457960"/>
            <a:ext cx="30492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138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0" name="CustomShape 98"/>
          <p:cNvSpPr/>
          <p:nvPr/>
        </p:nvSpPr>
        <p:spPr>
          <a:xfrm>
            <a:off x="3235320" y="5058360"/>
            <a:ext cx="30492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146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1" name="CustomShape 99"/>
          <p:cNvSpPr/>
          <p:nvPr/>
        </p:nvSpPr>
        <p:spPr>
          <a:xfrm>
            <a:off x="5931360" y="5036760"/>
            <a:ext cx="21096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85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2" name="CustomShape 100"/>
          <p:cNvSpPr/>
          <p:nvPr/>
        </p:nvSpPr>
        <p:spPr>
          <a:xfrm>
            <a:off x="5334480" y="5888520"/>
            <a:ext cx="689760" cy="5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94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90</a:t>
            </a:r>
            <a:endParaRPr b="0" lang="en-US" sz="14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51"/>
              </a:spcBef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Giurgiu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3" name="CustomShape 101"/>
          <p:cNvSpPr/>
          <p:nvPr/>
        </p:nvSpPr>
        <p:spPr>
          <a:xfrm>
            <a:off x="7066440" y="4854960"/>
            <a:ext cx="21096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98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4" name="CustomShape 102"/>
          <p:cNvSpPr/>
          <p:nvPr/>
        </p:nvSpPr>
        <p:spPr>
          <a:xfrm>
            <a:off x="7012440" y="4258440"/>
            <a:ext cx="30492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142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5" name="CustomShape 103"/>
          <p:cNvSpPr/>
          <p:nvPr/>
        </p:nvSpPr>
        <p:spPr>
          <a:xfrm>
            <a:off x="7136640" y="2964240"/>
            <a:ext cx="21096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92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6" name="CustomShape 104"/>
          <p:cNvSpPr/>
          <p:nvPr/>
        </p:nvSpPr>
        <p:spPr>
          <a:xfrm>
            <a:off x="6255000" y="2166480"/>
            <a:ext cx="21096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87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7" name="CustomShape 105"/>
          <p:cNvSpPr/>
          <p:nvPr/>
        </p:nvSpPr>
        <p:spPr>
          <a:xfrm>
            <a:off x="8010000" y="5378400"/>
            <a:ext cx="21096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86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8" name="CustomShape 106"/>
          <p:cNvSpPr/>
          <p:nvPr/>
        </p:nvSpPr>
        <p:spPr>
          <a:xfrm>
            <a:off x="677520" y="2768040"/>
            <a:ext cx="250200" cy="250200"/>
          </a:xfrm>
          <a:custGeom>
            <a:avLst/>
            <a:gdLst/>
            <a:ahLst/>
            <a:rect l="l" t="t" r="r" b="b"/>
            <a:pathLst>
              <a:path w="252094" h="252094">
                <a:moveTo>
                  <a:pt x="252082" y="126034"/>
                </a:moveTo>
                <a:lnTo>
                  <a:pt x="245063" y="84456"/>
                </a:lnTo>
                <a:lnTo>
                  <a:pt x="225591" y="48721"/>
                </a:lnTo>
                <a:lnTo>
                  <a:pt x="196046" y="21209"/>
                </a:lnTo>
                <a:lnTo>
                  <a:pt x="158807" y="4299"/>
                </a:lnTo>
                <a:lnTo>
                  <a:pt x="126047" y="0"/>
                </a:lnTo>
                <a:lnTo>
                  <a:pt x="121212" y="91"/>
                </a:lnTo>
                <a:lnTo>
                  <a:pt x="80159" y="8611"/>
                </a:lnTo>
                <a:lnTo>
                  <a:pt x="45216" y="29319"/>
                </a:lnTo>
                <a:lnTo>
                  <a:pt x="18763" y="59836"/>
                </a:lnTo>
                <a:lnTo>
                  <a:pt x="3178" y="97783"/>
                </a:lnTo>
                <a:lnTo>
                  <a:pt x="0" y="126034"/>
                </a:lnTo>
                <a:lnTo>
                  <a:pt x="91" y="130870"/>
                </a:lnTo>
                <a:lnTo>
                  <a:pt x="8611" y="171923"/>
                </a:lnTo>
                <a:lnTo>
                  <a:pt x="29320" y="206865"/>
                </a:lnTo>
                <a:lnTo>
                  <a:pt x="59840" y="233318"/>
                </a:lnTo>
                <a:lnTo>
                  <a:pt x="97791" y="248903"/>
                </a:lnTo>
                <a:lnTo>
                  <a:pt x="126047" y="252082"/>
                </a:lnTo>
                <a:lnTo>
                  <a:pt x="130881" y="251991"/>
                </a:lnTo>
                <a:lnTo>
                  <a:pt x="171928" y="243470"/>
                </a:lnTo>
                <a:lnTo>
                  <a:pt x="206867" y="222761"/>
                </a:lnTo>
                <a:lnTo>
                  <a:pt x="233318" y="192242"/>
                </a:lnTo>
                <a:lnTo>
                  <a:pt x="248903" y="154290"/>
                </a:lnTo>
                <a:lnTo>
                  <a:pt x="252082" y="126034"/>
                </a:lnTo>
                <a:close/>
              </a:path>
            </a:pathLst>
          </a:custGeom>
          <a:noFill/>
          <a:ln w="32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07"/>
          <p:cNvSpPr/>
          <p:nvPr/>
        </p:nvSpPr>
        <p:spPr>
          <a:xfrm>
            <a:off x="5509800" y="5337360"/>
            <a:ext cx="250200" cy="250200"/>
          </a:xfrm>
          <a:custGeom>
            <a:avLst/>
            <a:gdLst/>
            <a:ahLst/>
            <a:rect l="l" t="t" r="r" b="b"/>
            <a:pathLst>
              <a:path w="252095" h="252095">
                <a:moveTo>
                  <a:pt x="252082" y="126047"/>
                </a:moveTo>
                <a:lnTo>
                  <a:pt x="245063" y="84467"/>
                </a:lnTo>
                <a:lnTo>
                  <a:pt x="225591" y="48729"/>
                </a:lnTo>
                <a:lnTo>
                  <a:pt x="196046" y="21213"/>
                </a:lnTo>
                <a:lnTo>
                  <a:pt x="158807" y="4300"/>
                </a:lnTo>
                <a:lnTo>
                  <a:pt x="126047" y="0"/>
                </a:lnTo>
                <a:lnTo>
                  <a:pt x="121212" y="91"/>
                </a:lnTo>
                <a:lnTo>
                  <a:pt x="80159" y="8612"/>
                </a:lnTo>
                <a:lnTo>
                  <a:pt x="45216" y="29324"/>
                </a:lnTo>
                <a:lnTo>
                  <a:pt x="18763" y="59845"/>
                </a:lnTo>
                <a:lnTo>
                  <a:pt x="3178" y="97795"/>
                </a:lnTo>
                <a:lnTo>
                  <a:pt x="0" y="126047"/>
                </a:lnTo>
                <a:lnTo>
                  <a:pt x="91" y="130882"/>
                </a:lnTo>
                <a:lnTo>
                  <a:pt x="8611" y="171930"/>
                </a:lnTo>
                <a:lnTo>
                  <a:pt x="29320" y="206872"/>
                </a:lnTo>
                <a:lnTo>
                  <a:pt x="59840" y="233328"/>
                </a:lnTo>
                <a:lnTo>
                  <a:pt x="97791" y="248915"/>
                </a:lnTo>
                <a:lnTo>
                  <a:pt x="126047" y="252095"/>
                </a:lnTo>
                <a:lnTo>
                  <a:pt x="130881" y="252003"/>
                </a:lnTo>
                <a:lnTo>
                  <a:pt x="171928" y="243482"/>
                </a:lnTo>
                <a:lnTo>
                  <a:pt x="206867" y="222770"/>
                </a:lnTo>
                <a:lnTo>
                  <a:pt x="233318" y="192249"/>
                </a:lnTo>
                <a:lnTo>
                  <a:pt x="248903" y="154299"/>
                </a:lnTo>
                <a:lnTo>
                  <a:pt x="252082" y="126047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08"/>
          <p:cNvSpPr/>
          <p:nvPr/>
        </p:nvSpPr>
        <p:spPr>
          <a:xfrm>
            <a:off x="5469120" y="5296680"/>
            <a:ext cx="332280" cy="332280"/>
          </a:xfrm>
          <a:custGeom>
            <a:avLst/>
            <a:gdLst/>
            <a:ahLst/>
            <a:rect l="l" t="t" r="r" b="b"/>
            <a:pathLst>
              <a:path w="334010" h="334010">
                <a:moveTo>
                  <a:pt x="333387" y="166700"/>
                </a:moveTo>
                <a:lnTo>
                  <a:pt x="328030" y="124620"/>
                </a:lnTo>
                <a:lnTo>
                  <a:pt x="312860" y="86497"/>
                </a:lnTo>
                <a:lnTo>
                  <a:pt x="289227" y="53684"/>
                </a:lnTo>
                <a:lnTo>
                  <a:pt x="258484" y="27531"/>
                </a:lnTo>
                <a:lnTo>
                  <a:pt x="221981" y="9390"/>
                </a:lnTo>
                <a:lnTo>
                  <a:pt x="181070" y="611"/>
                </a:lnTo>
                <a:lnTo>
                  <a:pt x="166687" y="0"/>
                </a:lnTo>
                <a:lnTo>
                  <a:pt x="161858" y="68"/>
                </a:lnTo>
                <a:lnTo>
                  <a:pt x="120152" y="6582"/>
                </a:lnTo>
                <a:lnTo>
                  <a:pt x="82555" y="22760"/>
                </a:lnTo>
                <a:lnTo>
                  <a:pt x="50418" y="47249"/>
                </a:lnTo>
                <a:lnTo>
                  <a:pt x="25091" y="78699"/>
                </a:lnTo>
                <a:lnTo>
                  <a:pt x="7926" y="115758"/>
                </a:lnTo>
                <a:lnTo>
                  <a:pt x="273" y="157076"/>
                </a:lnTo>
                <a:lnTo>
                  <a:pt x="0" y="166700"/>
                </a:lnTo>
                <a:lnTo>
                  <a:pt x="68" y="171529"/>
                </a:lnTo>
                <a:lnTo>
                  <a:pt x="6581" y="213235"/>
                </a:lnTo>
                <a:lnTo>
                  <a:pt x="22756" y="250832"/>
                </a:lnTo>
                <a:lnTo>
                  <a:pt x="47243" y="282969"/>
                </a:lnTo>
                <a:lnTo>
                  <a:pt x="78690" y="308295"/>
                </a:lnTo>
                <a:lnTo>
                  <a:pt x="115747" y="325461"/>
                </a:lnTo>
                <a:lnTo>
                  <a:pt x="157063" y="333114"/>
                </a:lnTo>
                <a:lnTo>
                  <a:pt x="166687" y="333387"/>
                </a:lnTo>
                <a:lnTo>
                  <a:pt x="171516" y="333319"/>
                </a:lnTo>
                <a:lnTo>
                  <a:pt x="213223" y="326805"/>
                </a:lnTo>
                <a:lnTo>
                  <a:pt x="250822" y="310630"/>
                </a:lnTo>
                <a:lnTo>
                  <a:pt x="282962" y="286144"/>
                </a:lnTo>
                <a:lnTo>
                  <a:pt x="308292" y="254697"/>
                </a:lnTo>
                <a:lnTo>
                  <a:pt x="325459" y="217640"/>
                </a:lnTo>
                <a:lnTo>
                  <a:pt x="333114" y="176324"/>
                </a:lnTo>
                <a:lnTo>
                  <a:pt x="333387" y="166700"/>
                </a:lnTo>
                <a:close/>
              </a:path>
            </a:pathLst>
          </a:custGeom>
          <a:noFill/>
          <a:ln w="32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09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2" name="CustomShape 110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AC92F85F-F252-4D63-9CCF-17CE605D2A37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Picture 9" descr=""/>
          <p:cNvPicPr/>
          <p:nvPr/>
        </p:nvPicPr>
        <p:blipFill>
          <a:blip r:embed="rId1"/>
          <a:stretch/>
        </p:blipFill>
        <p:spPr>
          <a:xfrm>
            <a:off x="0" y="127080"/>
            <a:ext cx="10056600" cy="750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05079DBE-54CF-4ABD-BA70-26A8182C7B64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738000" y="799200"/>
            <a:ext cx="7720560" cy="12963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29"/>
              </a:lnSpc>
            </a:pPr>
            <a:r>
              <a:rPr b="0" lang="en-US" sz="2500" spc="367" strike="noStrike">
                <a:solidFill>
                  <a:srgbClr val="000000"/>
                </a:solidFill>
                <a:latin typeface="Arial"/>
                <a:ea typeface="DejaVu Sans"/>
              </a:rPr>
              <a:t>Problem</a:t>
            </a:r>
            <a:r>
              <a:rPr b="0" lang="en-US" sz="2500" spc="2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21" strike="noStrike">
                <a:solidFill>
                  <a:srgbClr val="000000"/>
                </a:solidFill>
                <a:latin typeface="Arial"/>
                <a:ea typeface="DejaVu Sans"/>
              </a:rPr>
              <a:t>types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496440" y="1623600"/>
            <a:ext cx="8645760" cy="51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Deterministic, fully observable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=⇒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single-state problem</a:t>
            </a:r>
            <a:endParaRPr b="0" lang="en-US" sz="2050" spc="-1" strike="noStrike">
              <a:latin typeface="Arial"/>
            </a:endParaRPr>
          </a:p>
          <a:p>
            <a:pPr marL="1087200" indent="-34128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Agent knows exactly which state it will be in</a:t>
            </a:r>
            <a:endParaRPr b="0" lang="en-US" sz="2050" spc="-1" strike="noStrike">
              <a:latin typeface="Arial"/>
            </a:endParaRPr>
          </a:p>
          <a:p>
            <a:pPr marL="1087200" indent="-34128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Solution is a simple sequence of actions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Non-observable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=⇒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conformant problem</a:t>
            </a:r>
            <a:endParaRPr b="0" lang="en-US" sz="2050" spc="-1" strike="noStrike">
              <a:latin typeface="Arial"/>
            </a:endParaRPr>
          </a:p>
          <a:p>
            <a:pPr marL="1087200" indent="-34128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Also known as “sensorless search”</a:t>
            </a:r>
            <a:endParaRPr b="0" lang="en-US" sz="2050" spc="-1" strike="noStrike">
              <a:latin typeface="Arial"/>
            </a:endParaRPr>
          </a:p>
          <a:p>
            <a:pPr marL="1087200" indent="-34128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Agent may have no idea where it really is</a:t>
            </a:r>
            <a:endParaRPr b="0" lang="en-US" sz="2050" spc="-1" strike="noStrike">
              <a:latin typeface="Arial"/>
            </a:endParaRPr>
          </a:p>
          <a:p>
            <a:pPr marL="1087200" indent="-34128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Solution (if any) is a sequence</a:t>
            </a:r>
            <a:endParaRPr b="0" lang="en-US" sz="2050" spc="-1" strike="noStrike">
              <a:latin typeface="Arial"/>
            </a:endParaRPr>
          </a:p>
          <a:p>
            <a:pPr marL="1087200" indent="-34128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Surprisingly useful in many situations (simplifies state space for computing a “likely” solution quickly...which is adjusted during action)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1519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Nondeterministic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and/or </a:t>
            </a: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partially observable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=⇒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contingency problem</a:t>
            </a:r>
            <a:endParaRPr b="0" lang="en-US" sz="2050" spc="-1" strike="noStrike">
              <a:latin typeface="Arial"/>
            </a:endParaRPr>
          </a:p>
          <a:p>
            <a:pPr marL="1085760" indent="-341280">
              <a:lnSpc>
                <a:spcPct val="101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percepts provide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new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 about current state</a:t>
            </a:r>
            <a:endParaRPr b="0" lang="en-US" sz="2050" spc="-1" strike="noStrike">
              <a:latin typeface="Arial"/>
            </a:endParaRPr>
          </a:p>
          <a:p>
            <a:pPr marL="1087200" indent="-341280">
              <a:lnSpc>
                <a:spcPts val="25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solution is 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contingent plan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or 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policy</a:t>
            </a:r>
            <a:endParaRPr b="0" lang="en-US" sz="2050" spc="-1" strike="noStrike">
              <a:latin typeface="Arial"/>
            </a:endParaRPr>
          </a:p>
          <a:p>
            <a:pPr marL="1087200" indent="-341280">
              <a:lnSpc>
                <a:spcPts val="25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often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interleave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search, execution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71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Unknown state space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=⇒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exploration problem</a:t>
            </a:r>
            <a:endParaRPr b="0" lang="en-US" sz="2050" spc="-1" strike="noStrike">
              <a:latin typeface="Arial"/>
            </a:endParaRPr>
          </a:p>
          <a:p>
            <a:pPr marL="108432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Online” planning/re-planning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799560" y="763920"/>
            <a:ext cx="7720560" cy="12963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898640">
              <a:lnSpc>
                <a:spcPts val="2429"/>
              </a:lnSpc>
            </a:pPr>
            <a:r>
              <a:rPr b="0" lang="en-US" sz="2500" spc="316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r>
              <a:rPr b="0" lang="en-US" sz="2500" spc="316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500" spc="335" strike="noStrike">
                <a:solidFill>
                  <a:srgbClr val="000000"/>
                </a:solidFill>
                <a:latin typeface="Arial"/>
                <a:ea typeface="DejaVu Sans"/>
              </a:rPr>
              <a:t>vacuum</a:t>
            </a:r>
            <a:r>
              <a:rPr b="0" lang="en-US" sz="2500" spc="20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2" strike="noStrike">
                <a:solidFill>
                  <a:srgbClr val="000000"/>
                </a:solidFill>
                <a:latin typeface="Arial"/>
                <a:ea typeface="DejaVu Sans"/>
              </a:rPr>
              <a:t>world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390960" y="1590120"/>
            <a:ext cx="6055920" cy="47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Single-state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start in #5. </a:t>
            </a: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Solution??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70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70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70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Conformant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start in: 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Solution??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What if the suck action is not guaranteed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To work? With some probability p?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70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Contingency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start in #5</a:t>
            </a:r>
            <a:endParaRPr b="0" lang="en-US" sz="2050" spc="-1" strike="noStrike">
              <a:latin typeface="Arial"/>
            </a:endParaRPr>
          </a:p>
          <a:p>
            <a:pPr marL="298440" indent="-284040">
              <a:lnSpc>
                <a:spcPts val="2500"/>
              </a:lnSpc>
              <a:spcBef>
                <a:spcPts val="7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Murphy’s Law: </a:t>
            </a:r>
            <a:r>
              <a:rPr b="0" i="1" lang="en-US" sz="1800" spc="-1" strike="noStrike">
                <a:solidFill>
                  <a:srgbClr val="990099"/>
                </a:solidFill>
                <a:latin typeface="Times New Roman"/>
                <a:ea typeface="DejaVu Sans"/>
              </a:rPr>
              <a:t>Suck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can dirty a clean carpet  </a:t>
            </a:r>
            <a:endParaRPr b="0" lang="en-US" sz="1800" spc="-1" strike="noStrike">
              <a:latin typeface="Arial"/>
            </a:endParaRPr>
          </a:p>
          <a:p>
            <a:pPr marL="298440" indent="-284040">
              <a:lnSpc>
                <a:spcPts val="2500"/>
              </a:lnSpc>
              <a:spcBef>
                <a:spcPts val="7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sensing:  dirt sensed in current location only.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ts val="2404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Solution??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5422680" y="1983600"/>
            <a:ext cx="13140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192080" y="1983600"/>
            <a:ext cx="13140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2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5422680" y="2687400"/>
            <a:ext cx="13140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3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3" name="CustomShape 6"/>
          <p:cNvSpPr/>
          <p:nvPr/>
        </p:nvSpPr>
        <p:spPr>
          <a:xfrm>
            <a:off x="7192080" y="2687400"/>
            <a:ext cx="13140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4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4" name="CustomShape 7"/>
          <p:cNvSpPr/>
          <p:nvPr/>
        </p:nvSpPr>
        <p:spPr>
          <a:xfrm>
            <a:off x="5422680" y="3391560"/>
            <a:ext cx="13140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5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5" name="CustomShape 8"/>
          <p:cNvSpPr/>
          <p:nvPr/>
        </p:nvSpPr>
        <p:spPr>
          <a:xfrm>
            <a:off x="7192080" y="3391560"/>
            <a:ext cx="13140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6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6" name="CustomShape 9"/>
          <p:cNvSpPr/>
          <p:nvPr/>
        </p:nvSpPr>
        <p:spPr>
          <a:xfrm>
            <a:off x="5422680" y="4095360"/>
            <a:ext cx="13140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7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7" name="CustomShape 10"/>
          <p:cNvSpPr/>
          <p:nvPr/>
        </p:nvSpPr>
        <p:spPr>
          <a:xfrm>
            <a:off x="7192080" y="4095360"/>
            <a:ext cx="13140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8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8" name="CustomShape 11"/>
          <p:cNvSpPr/>
          <p:nvPr/>
        </p:nvSpPr>
        <p:spPr>
          <a:xfrm>
            <a:off x="5671800" y="3359880"/>
            <a:ext cx="1048680" cy="532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2"/>
          <p:cNvSpPr/>
          <p:nvPr/>
        </p:nvSpPr>
        <p:spPr>
          <a:xfrm>
            <a:off x="5671800" y="1951920"/>
            <a:ext cx="1048680" cy="532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3"/>
          <p:cNvSpPr/>
          <p:nvPr/>
        </p:nvSpPr>
        <p:spPr>
          <a:xfrm>
            <a:off x="5671800" y="2656080"/>
            <a:ext cx="1048680" cy="5328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4"/>
          <p:cNvSpPr/>
          <p:nvPr/>
        </p:nvSpPr>
        <p:spPr>
          <a:xfrm>
            <a:off x="5680800" y="4073040"/>
            <a:ext cx="1030680" cy="514440"/>
          </a:xfrm>
          <a:custGeom>
            <a:avLst/>
            <a:gdLst/>
            <a:ahLst/>
            <a:rect l="l" t="t" r="r" b="b"/>
            <a:pathLst>
              <a:path w="1032509" h="516254">
                <a:moveTo>
                  <a:pt x="1032137" y="516068"/>
                </a:moveTo>
                <a:lnTo>
                  <a:pt x="1032137" y="0"/>
                </a:lnTo>
                <a:lnTo>
                  <a:pt x="0" y="0"/>
                </a:lnTo>
                <a:lnTo>
                  <a:pt x="0" y="516068"/>
                </a:lnTo>
                <a:lnTo>
                  <a:pt x="1032137" y="516068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5"/>
          <p:cNvSpPr/>
          <p:nvPr/>
        </p:nvSpPr>
        <p:spPr>
          <a:xfrm>
            <a:off x="6197040" y="4073040"/>
            <a:ext cx="360" cy="514440"/>
          </a:xfrm>
          <a:custGeom>
            <a:avLst/>
            <a:gdLst/>
            <a:ahLst/>
            <a:rect l="l" t="t" r="r" b="b"/>
            <a:pathLst>
              <a:path w="0" h="516254">
                <a:moveTo>
                  <a:pt x="0" y="0"/>
                </a:moveTo>
                <a:lnTo>
                  <a:pt x="0" y="516077"/>
                </a:lnTo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6"/>
          <p:cNvSpPr/>
          <p:nvPr/>
        </p:nvSpPr>
        <p:spPr>
          <a:xfrm>
            <a:off x="5786280" y="4252320"/>
            <a:ext cx="171000" cy="32400"/>
          </a:xfrm>
          <a:custGeom>
            <a:avLst/>
            <a:gdLst/>
            <a:ahLst/>
            <a:rect l="l" t="t" r="r" b="b"/>
            <a:pathLst>
              <a:path w="172720" h="34289">
                <a:moveTo>
                  <a:pt x="0" y="33921"/>
                </a:moveTo>
                <a:lnTo>
                  <a:pt x="172339" y="33921"/>
                </a:lnTo>
                <a:lnTo>
                  <a:pt x="146672" y="0"/>
                </a:lnTo>
                <a:lnTo>
                  <a:pt x="29337" y="0"/>
                </a:lnTo>
                <a:lnTo>
                  <a:pt x="0" y="33921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7"/>
          <p:cNvSpPr/>
          <p:nvPr/>
        </p:nvSpPr>
        <p:spPr>
          <a:xfrm>
            <a:off x="5932800" y="4175280"/>
            <a:ext cx="92160" cy="92160"/>
          </a:xfrm>
          <a:custGeom>
            <a:avLst/>
            <a:gdLst/>
            <a:ahLst/>
            <a:rect l="l" t="t" r="r" b="b"/>
            <a:pathLst>
              <a:path w="93979" h="93979">
                <a:moveTo>
                  <a:pt x="0" y="76987"/>
                </a:moveTo>
                <a:lnTo>
                  <a:pt x="93497" y="0"/>
                </a:lnTo>
                <a:lnTo>
                  <a:pt x="93497" y="21996"/>
                </a:lnTo>
                <a:lnTo>
                  <a:pt x="16497" y="93484"/>
                </a:lnTo>
                <a:lnTo>
                  <a:pt x="0" y="76987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8"/>
          <p:cNvSpPr/>
          <p:nvPr/>
        </p:nvSpPr>
        <p:spPr>
          <a:xfrm>
            <a:off x="6023520" y="4127040"/>
            <a:ext cx="83160" cy="148680"/>
          </a:xfrm>
          <a:custGeom>
            <a:avLst/>
            <a:gdLst/>
            <a:ahLst/>
            <a:rect l="l" t="t" r="r" b="b"/>
            <a:pathLst>
              <a:path w="85089" h="150495">
                <a:moveTo>
                  <a:pt x="216" y="133216"/>
                </a:moveTo>
                <a:lnTo>
                  <a:pt x="95" y="129687"/>
                </a:lnTo>
                <a:lnTo>
                  <a:pt x="22" y="125786"/>
                </a:lnTo>
                <a:lnTo>
                  <a:pt x="0" y="121548"/>
                </a:lnTo>
                <a:lnTo>
                  <a:pt x="30" y="117012"/>
                </a:lnTo>
                <a:lnTo>
                  <a:pt x="2469" y="74506"/>
                </a:lnTo>
                <a:lnTo>
                  <a:pt x="10602" y="31751"/>
                </a:lnTo>
                <a:lnTo>
                  <a:pt x="35002" y="2102"/>
                </a:lnTo>
                <a:lnTo>
                  <a:pt x="46147" y="0"/>
                </a:lnTo>
                <a:lnTo>
                  <a:pt x="49923" y="111"/>
                </a:lnTo>
                <a:lnTo>
                  <a:pt x="78130" y="29634"/>
                </a:lnTo>
                <a:lnTo>
                  <a:pt x="83909" y="69565"/>
                </a:lnTo>
                <a:lnTo>
                  <a:pt x="84650" y="96840"/>
                </a:lnTo>
                <a:lnTo>
                  <a:pt x="84600" y="101982"/>
                </a:lnTo>
                <a:lnTo>
                  <a:pt x="80409" y="141364"/>
                </a:lnTo>
                <a:lnTo>
                  <a:pt x="60709" y="146960"/>
                </a:lnTo>
                <a:lnTo>
                  <a:pt x="55588" y="146977"/>
                </a:lnTo>
                <a:lnTo>
                  <a:pt x="13243" y="149519"/>
                </a:lnTo>
                <a:lnTo>
                  <a:pt x="9631" y="150100"/>
                </a:lnTo>
                <a:lnTo>
                  <a:pt x="704" y="140013"/>
                </a:lnTo>
                <a:lnTo>
                  <a:pt x="216" y="133216"/>
                </a:lnTo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9"/>
          <p:cNvSpPr/>
          <p:nvPr/>
        </p:nvSpPr>
        <p:spPr>
          <a:xfrm>
            <a:off x="6015240" y="4279680"/>
            <a:ext cx="42480" cy="42480"/>
          </a:xfrm>
          <a:custGeom>
            <a:avLst/>
            <a:gdLst/>
            <a:ahLst/>
            <a:rect l="l" t="t" r="r" b="b"/>
            <a:pathLst>
              <a:path w="44450" h="44450">
                <a:moveTo>
                  <a:pt x="43992" y="21996"/>
                </a:moveTo>
                <a:lnTo>
                  <a:pt x="21996" y="0"/>
                </a:lnTo>
                <a:lnTo>
                  <a:pt x="17565" y="446"/>
                </a:lnTo>
                <a:lnTo>
                  <a:pt x="0" y="21996"/>
                </a:lnTo>
                <a:lnTo>
                  <a:pt x="447" y="26431"/>
                </a:lnTo>
                <a:lnTo>
                  <a:pt x="21996" y="43992"/>
                </a:lnTo>
                <a:lnTo>
                  <a:pt x="26431" y="43546"/>
                </a:lnTo>
                <a:lnTo>
                  <a:pt x="43992" y="21996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0"/>
          <p:cNvSpPr/>
          <p:nvPr/>
        </p:nvSpPr>
        <p:spPr>
          <a:xfrm>
            <a:off x="6067080" y="4279680"/>
            <a:ext cx="42480" cy="42480"/>
          </a:xfrm>
          <a:custGeom>
            <a:avLst/>
            <a:gdLst/>
            <a:ahLst/>
            <a:rect l="l" t="t" r="r" b="b"/>
            <a:pathLst>
              <a:path w="44450" h="44450">
                <a:moveTo>
                  <a:pt x="44005" y="21996"/>
                </a:moveTo>
                <a:lnTo>
                  <a:pt x="21996" y="0"/>
                </a:lnTo>
                <a:lnTo>
                  <a:pt x="17565" y="446"/>
                </a:lnTo>
                <a:lnTo>
                  <a:pt x="0" y="21996"/>
                </a:lnTo>
                <a:lnTo>
                  <a:pt x="447" y="26431"/>
                </a:lnTo>
                <a:lnTo>
                  <a:pt x="21996" y="43992"/>
                </a:lnTo>
                <a:lnTo>
                  <a:pt x="26431" y="43546"/>
                </a:lnTo>
                <a:lnTo>
                  <a:pt x="44005" y="21996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1"/>
          <p:cNvSpPr/>
          <p:nvPr/>
        </p:nvSpPr>
        <p:spPr>
          <a:xfrm>
            <a:off x="5751720" y="4285440"/>
            <a:ext cx="240120" cy="19080"/>
          </a:xfrm>
          <a:custGeom>
            <a:avLst/>
            <a:gdLst/>
            <a:ahLst/>
            <a:rect l="l" t="t" r="r" b="b"/>
            <a:pathLst>
              <a:path w="241935" h="20954">
                <a:moveTo>
                  <a:pt x="213334" y="0"/>
                </a:moveTo>
                <a:lnTo>
                  <a:pt x="241401" y="20624"/>
                </a:lnTo>
                <a:lnTo>
                  <a:pt x="0" y="20624"/>
                </a:lnTo>
                <a:lnTo>
                  <a:pt x="39293" y="0"/>
                </a:lnTo>
                <a:lnTo>
                  <a:pt x="213334" y="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2"/>
          <p:cNvSpPr/>
          <p:nvPr/>
        </p:nvSpPr>
        <p:spPr>
          <a:xfrm>
            <a:off x="7417080" y="3359880"/>
            <a:ext cx="1048680" cy="5328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3"/>
          <p:cNvSpPr/>
          <p:nvPr/>
        </p:nvSpPr>
        <p:spPr>
          <a:xfrm>
            <a:off x="7417080" y="1951920"/>
            <a:ext cx="1048680" cy="5328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4"/>
          <p:cNvSpPr/>
          <p:nvPr/>
        </p:nvSpPr>
        <p:spPr>
          <a:xfrm>
            <a:off x="7417080" y="2656080"/>
            <a:ext cx="1048680" cy="53280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5"/>
          <p:cNvSpPr/>
          <p:nvPr/>
        </p:nvSpPr>
        <p:spPr>
          <a:xfrm>
            <a:off x="7426440" y="4073040"/>
            <a:ext cx="1030680" cy="514440"/>
          </a:xfrm>
          <a:custGeom>
            <a:avLst/>
            <a:gdLst/>
            <a:ahLst/>
            <a:rect l="l" t="t" r="r" b="b"/>
            <a:pathLst>
              <a:path w="1032509" h="516254">
                <a:moveTo>
                  <a:pt x="1032137" y="516068"/>
                </a:moveTo>
                <a:lnTo>
                  <a:pt x="1032137" y="0"/>
                </a:lnTo>
                <a:lnTo>
                  <a:pt x="0" y="0"/>
                </a:lnTo>
                <a:lnTo>
                  <a:pt x="0" y="516068"/>
                </a:lnTo>
                <a:lnTo>
                  <a:pt x="1032137" y="516068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6"/>
          <p:cNvSpPr/>
          <p:nvPr/>
        </p:nvSpPr>
        <p:spPr>
          <a:xfrm>
            <a:off x="7942680" y="4073040"/>
            <a:ext cx="360" cy="514440"/>
          </a:xfrm>
          <a:custGeom>
            <a:avLst/>
            <a:gdLst/>
            <a:ahLst/>
            <a:rect l="l" t="t" r="r" b="b"/>
            <a:pathLst>
              <a:path w="0" h="516254">
                <a:moveTo>
                  <a:pt x="0" y="0"/>
                </a:moveTo>
                <a:lnTo>
                  <a:pt x="0" y="516077"/>
                </a:lnTo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7"/>
          <p:cNvSpPr/>
          <p:nvPr/>
        </p:nvSpPr>
        <p:spPr>
          <a:xfrm>
            <a:off x="8070840" y="4252320"/>
            <a:ext cx="171000" cy="32400"/>
          </a:xfrm>
          <a:custGeom>
            <a:avLst/>
            <a:gdLst/>
            <a:ahLst/>
            <a:rect l="l" t="t" r="r" b="b"/>
            <a:pathLst>
              <a:path w="172720" h="34289">
                <a:moveTo>
                  <a:pt x="0" y="33921"/>
                </a:moveTo>
                <a:lnTo>
                  <a:pt x="172326" y="33921"/>
                </a:lnTo>
                <a:lnTo>
                  <a:pt x="146659" y="0"/>
                </a:lnTo>
                <a:lnTo>
                  <a:pt x="29324" y="0"/>
                </a:lnTo>
                <a:lnTo>
                  <a:pt x="0" y="33921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8"/>
          <p:cNvSpPr/>
          <p:nvPr/>
        </p:nvSpPr>
        <p:spPr>
          <a:xfrm>
            <a:off x="8217360" y="4175280"/>
            <a:ext cx="92160" cy="92160"/>
          </a:xfrm>
          <a:custGeom>
            <a:avLst/>
            <a:gdLst/>
            <a:ahLst/>
            <a:rect l="l" t="t" r="r" b="b"/>
            <a:pathLst>
              <a:path w="93979" h="93979">
                <a:moveTo>
                  <a:pt x="0" y="77000"/>
                </a:moveTo>
                <a:lnTo>
                  <a:pt x="93497" y="0"/>
                </a:lnTo>
                <a:lnTo>
                  <a:pt x="93497" y="21996"/>
                </a:lnTo>
                <a:lnTo>
                  <a:pt x="16510" y="93497"/>
                </a:lnTo>
                <a:lnTo>
                  <a:pt x="0" y="7700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9"/>
          <p:cNvSpPr/>
          <p:nvPr/>
        </p:nvSpPr>
        <p:spPr>
          <a:xfrm>
            <a:off x="8308080" y="4127040"/>
            <a:ext cx="83160" cy="148680"/>
          </a:xfrm>
          <a:custGeom>
            <a:avLst/>
            <a:gdLst/>
            <a:ahLst/>
            <a:rect l="l" t="t" r="r" b="b"/>
            <a:pathLst>
              <a:path w="85090" h="150495">
                <a:moveTo>
                  <a:pt x="221" y="133212"/>
                </a:moveTo>
                <a:lnTo>
                  <a:pt x="98" y="129684"/>
                </a:lnTo>
                <a:lnTo>
                  <a:pt x="23" y="125783"/>
                </a:lnTo>
                <a:lnTo>
                  <a:pt x="0" y="121545"/>
                </a:lnTo>
                <a:lnTo>
                  <a:pt x="29" y="117010"/>
                </a:lnTo>
                <a:lnTo>
                  <a:pt x="2462" y="74512"/>
                </a:lnTo>
                <a:lnTo>
                  <a:pt x="10595" y="31758"/>
                </a:lnTo>
                <a:lnTo>
                  <a:pt x="34994" y="2103"/>
                </a:lnTo>
                <a:lnTo>
                  <a:pt x="46140" y="0"/>
                </a:lnTo>
                <a:lnTo>
                  <a:pt x="49915" y="113"/>
                </a:lnTo>
                <a:lnTo>
                  <a:pt x="78123" y="29644"/>
                </a:lnTo>
                <a:lnTo>
                  <a:pt x="83901" y="69571"/>
                </a:lnTo>
                <a:lnTo>
                  <a:pt x="84642" y="96844"/>
                </a:lnTo>
                <a:lnTo>
                  <a:pt x="84593" y="101986"/>
                </a:lnTo>
                <a:lnTo>
                  <a:pt x="80402" y="141373"/>
                </a:lnTo>
                <a:lnTo>
                  <a:pt x="60702" y="146969"/>
                </a:lnTo>
                <a:lnTo>
                  <a:pt x="55580" y="146987"/>
                </a:lnTo>
                <a:lnTo>
                  <a:pt x="13236" y="149519"/>
                </a:lnTo>
                <a:lnTo>
                  <a:pt x="9624" y="150102"/>
                </a:lnTo>
                <a:lnTo>
                  <a:pt x="705" y="140010"/>
                </a:lnTo>
                <a:lnTo>
                  <a:pt x="221" y="133212"/>
                </a:lnTo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0"/>
          <p:cNvSpPr/>
          <p:nvPr/>
        </p:nvSpPr>
        <p:spPr>
          <a:xfrm>
            <a:off x="8299800" y="4279680"/>
            <a:ext cx="42480" cy="42480"/>
          </a:xfrm>
          <a:custGeom>
            <a:avLst/>
            <a:gdLst/>
            <a:ahLst/>
            <a:rect l="l" t="t" r="r" b="b"/>
            <a:pathLst>
              <a:path w="44450" h="44450">
                <a:moveTo>
                  <a:pt x="43992" y="21996"/>
                </a:moveTo>
                <a:lnTo>
                  <a:pt x="21996" y="0"/>
                </a:lnTo>
                <a:lnTo>
                  <a:pt x="17565" y="447"/>
                </a:lnTo>
                <a:lnTo>
                  <a:pt x="0" y="21996"/>
                </a:lnTo>
                <a:lnTo>
                  <a:pt x="447" y="26431"/>
                </a:lnTo>
                <a:lnTo>
                  <a:pt x="21996" y="44005"/>
                </a:lnTo>
                <a:lnTo>
                  <a:pt x="26431" y="43558"/>
                </a:lnTo>
                <a:lnTo>
                  <a:pt x="43992" y="21996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31"/>
          <p:cNvSpPr/>
          <p:nvPr/>
        </p:nvSpPr>
        <p:spPr>
          <a:xfrm>
            <a:off x="8351640" y="4279680"/>
            <a:ext cx="42480" cy="42480"/>
          </a:xfrm>
          <a:custGeom>
            <a:avLst/>
            <a:gdLst/>
            <a:ahLst/>
            <a:rect l="l" t="t" r="r" b="b"/>
            <a:pathLst>
              <a:path w="44450" h="44450">
                <a:moveTo>
                  <a:pt x="44005" y="21996"/>
                </a:moveTo>
                <a:lnTo>
                  <a:pt x="22009" y="0"/>
                </a:lnTo>
                <a:lnTo>
                  <a:pt x="17573" y="447"/>
                </a:lnTo>
                <a:lnTo>
                  <a:pt x="0" y="21996"/>
                </a:lnTo>
                <a:lnTo>
                  <a:pt x="447" y="26431"/>
                </a:lnTo>
                <a:lnTo>
                  <a:pt x="22009" y="44005"/>
                </a:lnTo>
                <a:lnTo>
                  <a:pt x="26440" y="43558"/>
                </a:lnTo>
                <a:lnTo>
                  <a:pt x="44005" y="21996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32"/>
          <p:cNvSpPr/>
          <p:nvPr/>
        </p:nvSpPr>
        <p:spPr>
          <a:xfrm>
            <a:off x="8036280" y="4285440"/>
            <a:ext cx="240120" cy="19080"/>
          </a:xfrm>
          <a:custGeom>
            <a:avLst/>
            <a:gdLst/>
            <a:ahLst/>
            <a:rect l="l" t="t" r="r" b="b"/>
            <a:pathLst>
              <a:path w="241934" h="20954">
                <a:moveTo>
                  <a:pt x="213334" y="0"/>
                </a:moveTo>
                <a:lnTo>
                  <a:pt x="241401" y="20624"/>
                </a:lnTo>
                <a:lnTo>
                  <a:pt x="0" y="20624"/>
                </a:lnTo>
                <a:lnTo>
                  <a:pt x="39293" y="0"/>
                </a:lnTo>
                <a:lnTo>
                  <a:pt x="213334" y="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33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1" name="CustomShape 34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3810F2A3-3C61-4BD0-8FE3-899F5704458E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88A10F8E-4865-4864-8528-E612527C0C19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676080" y="825480"/>
            <a:ext cx="7720560" cy="12963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16080">
              <a:lnSpc>
                <a:spcPts val="2429"/>
              </a:lnSpc>
            </a:pPr>
            <a:r>
              <a:rPr b="0" lang="en-US" sz="2500" spc="273" strike="noStrike">
                <a:solidFill>
                  <a:srgbClr val="000000"/>
                </a:solidFill>
                <a:latin typeface="Arial"/>
                <a:ea typeface="DejaVu Sans"/>
              </a:rPr>
              <a:t>Single-state </a:t>
            </a:r>
            <a:r>
              <a:rPr b="0" lang="en-US" sz="2500" spc="335" strike="noStrike">
                <a:solidFill>
                  <a:srgbClr val="000000"/>
                </a:solidFill>
                <a:latin typeface="Arial"/>
                <a:ea typeface="DejaVu Sans"/>
              </a:rPr>
              <a:t>problem</a:t>
            </a:r>
            <a:r>
              <a:rPr b="0" lang="en-US" sz="2500" spc="22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93" strike="noStrike">
                <a:solidFill>
                  <a:srgbClr val="000000"/>
                </a:solidFill>
                <a:latin typeface="Arial"/>
                <a:ea typeface="DejaVu Sans"/>
              </a:rPr>
              <a:t>formulation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496440" y="1425600"/>
            <a:ext cx="8721720" cy="58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63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problem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defined by four items:  </a:t>
            </a:r>
            <a:endParaRPr b="0" lang="en-US" sz="2050" spc="-1" strike="noStrike">
              <a:latin typeface="Arial"/>
            </a:endParaRPr>
          </a:p>
          <a:p>
            <a:pPr marL="574560">
              <a:lnSpc>
                <a:spcPct val="163000"/>
              </a:lnSpc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1.  initial state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e.g., “at Arad”</a:t>
            </a:r>
            <a:endParaRPr b="0" lang="en-US" sz="2050" spc="-1" strike="noStrike">
              <a:latin typeface="Arial"/>
            </a:endParaRPr>
          </a:p>
          <a:p>
            <a:pPr marL="57456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2.  successor function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S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x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 set of action–state pairs</a:t>
            </a:r>
            <a:endParaRPr b="0" lang="en-US" sz="2050" spc="-1" strike="noStrike">
              <a:latin typeface="Arial"/>
            </a:endParaRPr>
          </a:p>
          <a:p>
            <a:pPr marL="1089000" indent="-28404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e.g.,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Arad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 = {(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Arad 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→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Zerind, Zerind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, . . .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 marL="57456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3.  goal test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can be</a:t>
            </a:r>
            <a:endParaRPr b="0" lang="en-US" sz="2050" spc="-1" strike="noStrike">
              <a:latin typeface="Arial"/>
            </a:endParaRPr>
          </a:p>
          <a:p>
            <a:pPr marL="1089000" indent="-341280">
              <a:lnSpc>
                <a:spcPct val="101000"/>
              </a:lnSpc>
              <a:buClr>
                <a:srgbClr val="004b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explicit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e.g.,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x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 “at Bucharest”  </a:t>
            </a:r>
            <a:endParaRPr b="0" lang="en-US" sz="2050" spc="-1" strike="noStrike">
              <a:latin typeface="Arial"/>
            </a:endParaRPr>
          </a:p>
          <a:p>
            <a:pPr marL="1089000" indent="-341280">
              <a:lnSpc>
                <a:spcPct val="101000"/>
              </a:lnSpc>
              <a:buClr>
                <a:srgbClr val="004b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implicit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e.g.,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NoDirt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x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),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Checkmate(board)</a:t>
            </a:r>
            <a:endParaRPr b="0" lang="en-US" sz="1800" spc="-1" strike="noStrike">
              <a:latin typeface="Arial"/>
            </a:endParaRPr>
          </a:p>
          <a:p>
            <a:pPr marL="57456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4.  path cost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(additive)</a:t>
            </a:r>
            <a:endParaRPr b="0" lang="en-US" sz="2050" spc="-1" strike="noStrike">
              <a:latin typeface="Arial"/>
            </a:endParaRPr>
          </a:p>
          <a:p>
            <a:pPr marL="1089000" indent="-34128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e.g., sum of distances, number of actions executed,   etc.</a:t>
            </a:r>
            <a:endParaRPr b="0" lang="en-US" sz="2050" spc="-1" strike="noStrike">
              <a:latin typeface="Arial"/>
            </a:endParaRPr>
          </a:p>
          <a:p>
            <a:pPr marL="1089000" indent="-341280">
              <a:lnSpc>
                <a:spcPct val="100000"/>
              </a:lnSpc>
              <a:spcBef>
                <a:spcPts val="34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c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x, a, y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the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step cost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assumed to be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≥ 0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solution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a sequence of actions leading from the initial state to a goal state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7475040" y="7217280"/>
            <a:ext cx="49464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8147520" y="7217280"/>
            <a:ext cx="1576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7730F58B-C614-4DAD-B5E3-3C43211873C7}" type="slidenum"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579240" y="693360"/>
            <a:ext cx="7720560" cy="12963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040120">
              <a:lnSpc>
                <a:spcPts val="2429"/>
              </a:lnSpc>
            </a:pPr>
            <a:r>
              <a:rPr b="0" lang="en-US" sz="2500" spc="262" strike="noStrike">
                <a:solidFill>
                  <a:srgbClr val="000000"/>
                </a:solidFill>
                <a:latin typeface="Arial"/>
                <a:ea typeface="DejaVu Sans"/>
              </a:rPr>
              <a:t>Selecting </a:t>
            </a:r>
            <a:r>
              <a:rPr b="0" lang="en-US" sz="2500" spc="333" strike="noStrike">
                <a:solidFill>
                  <a:srgbClr val="000000"/>
                </a:solidFill>
                <a:latin typeface="Arial"/>
                <a:ea typeface="DejaVu Sans"/>
              </a:rPr>
              <a:t>a state</a:t>
            </a:r>
            <a:r>
              <a:rPr b="0" lang="en-US" sz="2500" spc="19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76" strike="noStrike">
                <a:solidFill>
                  <a:srgbClr val="000000"/>
                </a:solidFill>
                <a:latin typeface="Arial"/>
                <a:ea typeface="DejaVu Sans"/>
              </a:rPr>
              <a:t>space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496440" y="1623600"/>
            <a:ext cx="8798040" cy="558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Real world is absurdly complex !!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20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⇒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state space must be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abstracted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for problem  solving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(Abstract) state = set of real states</a:t>
            </a:r>
            <a:endParaRPr b="0" lang="en-US" sz="2050" spc="-1" strike="noStrike">
              <a:latin typeface="Arial"/>
            </a:endParaRPr>
          </a:p>
          <a:p>
            <a:pPr marL="743760" indent="-729720">
              <a:lnSpc>
                <a:spcPct val="101000"/>
              </a:lnSpc>
              <a:spcBef>
                <a:spcPts val="151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(Abstract) action = complex combination of real actions  </a:t>
            </a:r>
            <a:endParaRPr b="0" lang="en-US" sz="2050" spc="-1" strike="noStrike">
              <a:latin typeface="Arial"/>
            </a:endParaRPr>
          </a:p>
          <a:p>
            <a:pPr marL="574560" indent="-341280">
              <a:lnSpc>
                <a:spcPct val="101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e.g., “Arad → Zerind” represents a complex set of possible routes, detours, rest stops, etc.</a:t>
            </a:r>
            <a:endParaRPr b="0" lang="en-US" sz="1800" spc="-1" strike="noStrike">
              <a:latin typeface="Arial"/>
            </a:endParaRPr>
          </a:p>
          <a:p>
            <a:pPr marL="574560" indent="-341280">
              <a:lnSpc>
                <a:spcPct val="101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guaranteed realizability, </a:t>
            </a:r>
            <a:r>
              <a:rPr b="0" lang="en-US" sz="1800" spc="-1" strike="noStrike">
                <a:solidFill>
                  <a:srgbClr val="7e0000"/>
                </a:solidFill>
                <a:latin typeface="Arial"/>
                <a:ea typeface="DejaVu Sans"/>
              </a:rPr>
              <a:t>any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real state “in Arad” must get to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some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real state “in Zerind”</a:t>
            </a:r>
            <a:endParaRPr b="0" lang="en-US" sz="1800" spc="-1" strike="noStrike">
              <a:latin typeface="Arial"/>
            </a:endParaRPr>
          </a:p>
          <a:p>
            <a:pPr marL="458640" indent="-44424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(Abstract) solution = set of simplified paths that..that can be translated to solutions in the real world</a:t>
            </a:r>
            <a:endParaRPr b="0" lang="en-US" sz="2050" spc="-1" strike="noStrike">
              <a:latin typeface="Arial"/>
            </a:endParaRPr>
          </a:p>
          <a:p>
            <a:pPr marL="12600" indent="-44424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Leads to several definitions for quality of abstractions chosen: </a:t>
            </a:r>
            <a:endParaRPr b="0" lang="en-US" sz="2050" spc="-1" strike="noStrike">
              <a:latin typeface="Arial"/>
            </a:endParaRPr>
          </a:p>
          <a:p>
            <a:pPr marL="355680" indent="-1854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Useful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abstraction:  Each abstract action should be “easier” than the original problem!</a:t>
            </a:r>
            <a:endParaRPr b="0" lang="en-US" sz="1800" spc="-1" strike="noStrike">
              <a:latin typeface="Arial"/>
            </a:endParaRPr>
          </a:p>
          <a:p>
            <a:pPr marL="355680" indent="-1854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abstraction:  any abstract solution can be expanded to solution in real world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Application>LibreOffice/6.0.7.3$Linux_X86_64 LibreOffice_project/00m0$Build-3</Application>
  <Words>2131</Words>
  <Paragraphs>628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2017-01-28T00:31:45Z</dcterms:created>
  <dc:creator/>
  <dc:description/>
  <dc:language>en-US</dc:language>
  <cp:lastModifiedBy/>
  <cp:lastPrinted>2017-02-01T23:17:41Z</cp:lastPrinted>
  <dcterms:modified xsi:type="dcterms:W3CDTF">2023-02-20T10:00:14Z</dcterms:modified>
  <cp:revision>59</cp:revision>
  <dc:subject/>
  <dc:title>Problem solving and search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35</vt:i4>
  </property>
</Properties>
</file>