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0058400" cy="77724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6440" y="1422360"/>
            <a:ext cx="906480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6440" y="3265560"/>
            <a:ext cx="906480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6440" y="14223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1160" y="14223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6440" y="32655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41160" y="32655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6440" y="1422360"/>
            <a:ext cx="29185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61120" y="1422360"/>
            <a:ext cx="29185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26160" y="1422360"/>
            <a:ext cx="29185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96440" y="3265560"/>
            <a:ext cx="29185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61120" y="3265560"/>
            <a:ext cx="29185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26160" y="3265560"/>
            <a:ext cx="29185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96440" y="1422360"/>
            <a:ext cx="9064800" cy="352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96440" y="1422360"/>
            <a:ext cx="9064800" cy="352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96440" y="1422360"/>
            <a:ext cx="4423320" cy="352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41160" y="1422360"/>
            <a:ext cx="4423320" cy="352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432240" y="964440"/>
            <a:ext cx="3193560" cy="183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96440" y="14223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1160" y="1422360"/>
            <a:ext cx="4423320" cy="352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96440" y="32655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6440" y="1422360"/>
            <a:ext cx="9064800" cy="352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96440" y="1422360"/>
            <a:ext cx="4423320" cy="352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1160" y="14223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41160" y="32655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96440" y="14223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41160" y="14223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96440" y="3265560"/>
            <a:ext cx="906480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96440" y="1422360"/>
            <a:ext cx="906480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96440" y="3265560"/>
            <a:ext cx="906480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96440" y="14223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41160" y="14223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96440" y="32655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41160" y="32655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96440" y="1422360"/>
            <a:ext cx="29185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61120" y="1422360"/>
            <a:ext cx="29185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26160" y="1422360"/>
            <a:ext cx="29185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96440" y="3265560"/>
            <a:ext cx="29185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61120" y="3265560"/>
            <a:ext cx="29185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26160" y="3265560"/>
            <a:ext cx="29185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96440" y="1422360"/>
            <a:ext cx="9064800" cy="352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96440" y="1422360"/>
            <a:ext cx="9064800" cy="352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96440" y="1422360"/>
            <a:ext cx="4423320" cy="352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41160" y="1422360"/>
            <a:ext cx="4423320" cy="352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6440" y="1422360"/>
            <a:ext cx="9064800" cy="352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432240" y="964440"/>
            <a:ext cx="3193560" cy="183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96440" y="14223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41160" y="1422360"/>
            <a:ext cx="4423320" cy="352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96440" y="32655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96440" y="1422360"/>
            <a:ext cx="4423320" cy="352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41160" y="14223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41160" y="32655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96440" y="14223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41160" y="14223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96440" y="3265560"/>
            <a:ext cx="906480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96440" y="1422360"/>
            <a:ext cx="906480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96440" y="3265560"/>
            <a:ext cx="906480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96440" y="14223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41160" y="14223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96440" y="32655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41160" y="32655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96440" y="1422360"/>
            <a:ext cx="29185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61120" y="1422360"/>
            <a:ext cx="29185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26160" y="1422360"/>
            <a:ext cx="29185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96440" y="3265560"/>
            <a:ext cx="29185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61120" y="3265560"/>
            <a:ext cx="29185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26160" y="3265560"/>
            <a:ext cx="29185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6440" y="1422360"/>
            <a:ext cx="4423320" cy="352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1160" y="1422360"/>
            <a:ext cx="4423320" cy="352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432240" y="964440"/>
            <a:ext cx="3193560" cy="183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96440" y="14223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41160" y="1422360"/>
            <a:ext cx="4423320" cy="352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96440" y="32655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6440" y="1422360"/>
            <a:ext cx="4423320" cy="352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1160" y="14223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1160" y="32655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96440" y="14223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1160" y="1422360"/>
            <a:ext cx="442332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6440" y="3265560"/>
            <a:ext cx="9064800" cy="168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087640" y="2487240"/>
            <a:ext cx="5882760" cy="12978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Cli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ck 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ed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it 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th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tit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le 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te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xt 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fo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at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6828840" y="7217280"/>
            <a:ext cx="1139400" cy="11484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ap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ter </a:t>
            </a:r>
            <a:r>
              <a:rPr b="0" lang="en-US" sz="800" spc="24" strike="noStrike">
                <a:solidFill>
                  <a:srgbClr val="000000"/>
                </a:solidFill>
                <a:latin typeface="Palatino Linotype"/>
              </a:rPr>
              <a:t>4,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Se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cti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on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s</a:t>
            </a:r>
            <a:r>
              <a:rPr b="0" lang="en-US" sz="800" spc="15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1–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2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2920" y="7228440"/>
            <a:ext cx="2313000" cy="3884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C45A59D8-54D3-485F-8565-ACBD35147553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2/15/23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146800" y="7217280"/>
            <a:ext cx="159120" cy="12672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ts val="884"/>
              </a:lnSpc>
            </a:pPr>
            <a:fld id="{0B578353-2B29-4F41-80EC-8582B040F729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to edit 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text 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96440" y="1422360"/>
            <a:ext cx="9064800" cy="3528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6828840" y="7217280"/>
            <a:ext cx="1139400" cy="11484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apt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er </a:t>
            </a:r>
            <a:r>
              <a:rPr b="0" lang="en-US" sz="800" spc="24" strike="noStrike">
                <a:solidFill>
                  <a:srgbClr val="000000"/>
                </a:solidFill>
                <a:latin typeface="Palatino Linotype"/>
              </a:rPr>
              <a:t>4,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Sec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tio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ns</a:t>
            </a:r>
            <a:r>
              <a:rPr b="0" lang="en-US" sz="800" spc="15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1–2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502920" y="7228440"/>
            <a:ext cx="2313000" cy="3884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85EC4E5D-5DEB-491E-A39A-3E45E1103A83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2/15/23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146800" y="7217280"/>
            <a:ext cx="159120" cy="12672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ts val="884"/>
              </a:lnSpc>
            </a:pPr>
            <a:fld id="{E2AA9BF5-2D6C-470E-A8DC-F1AE11354188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1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432240" y="964440"/>
            <a:ext cx="3193560" cy="3963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2920" y="1787760"/>
            <a:ext cx="4375080" cy="4507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80040" y="1787760"/>
            <a:ext cx="4375080" cy="4507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6828840" y="7217280"/>
            <a:ext cx="1139400" cy="11484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 </a:t>
            </a:r>
            <a:r>
              <a:rPr b="0" lang="en-US" sz="800" spc="24" strike="noStrike">
                <a:solidFill>
                  <a:srgbClr val="000000"/>
                </a:solidFill>
                <a:latin typeface="Palatino Linotype"/>
              </a:rPr>
              <a:t>4,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Sections</a:t>
            </a:r>
            <a:r>
              <a:rPr b="0" lang="en-US" sz="800" spc="15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1–2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dt"/>
          </p:nvPr>
        </p:nvSpPr>
        <p:spPr>
          <a:xfrm>
            <a:off x="502920" y="7228440"/>
            <a:ext cx="2313000" cy="3884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3262EAAE-FE4C-474F-9931-D87D0927A57C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2/15/23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146800" y="7217280"/>
            <a:ext cx="159120" cy="12672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ts val="884"/>
              </a:lnSpc>
            </a:pPr>
            <a:fld id="{58496E7A-DF29-4247-B810-B022F1B48031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1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676520" y="2514600"/>
            <a:ext cx="6751080" cy="129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2800" spc="378" strike="noStrike">
                <a:solidFill>
                  <a:srgbClr val="000000"/>
                </a:solidFill>
                <a:latin typeface="Arial"/>
              </a:rPr>
              <a:t>Informed </a:t>
            </a:r>
            <a:r>
              <a:rPr b="1" lang="en-US" sz="2800" spc="423" strike="noStrike">
                <a:solidFill>
                  <a:srgbClr val="000000"/>
                </a:solidFill>
                <a:latin typeface="Arial"/>
              </a:rPr>
              <a:t>search</a:t>
            </a:r>
            <a:r>
              <a:rPr b="1" lang="en-US" sz="2800" spc="15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 spc="429" strike="noStrike">
                <a:solidFill>
                  <a:srgbClr val="000000"/>
                </a:solidFill>
                <a:latin typeface="Arial"/>
              </a:rPr>
              <a:t>algorithms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523880" y="3940200"/>
            <a:ext cx="594324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Chapter 3, </a:t>
            </a:r>
            <a:endParaRPr b="0" lang="en-US" sz="28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Sections 3.5 to end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14680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02CC0D1D-FD19-4114-AB6C-B8EE81B950C2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2534040" y="6702840"/>
            <a:ext cx="4323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(Adapted from Stuart Russel, Dan Klein, and others. Thanks guys!) 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509040" y="991800"/>
            <a:ext cx="777204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"/>
          <p:cNvSpPr/>
          <p:nvPr/>
        </p:nvSpPr>
        <p:spPr>
          <a:xfrm>
            <a:off x="515880" y="997200"/>
            <a:ext cx="360" cy="408600"/>
          </a:xfrm>
          <a:custGeom>
            <a:avLst/>
            <a:gdLst/>
            <a:ahLst/>
            <a:rect l="l" t="t" r="r" b="b"/>
            <a:pathLst>
              <a:path w="0"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3"/>
          <p:cNvSpPr/>
          <p:nvPr/>
        </p:nvSpPr>
        <p:spPr>
          <a:xfrm>
            <a:off x="547200" y="1029960"/>
            <a:ext cx="7697880" cy="360"/>
          </a:xfrm>
          <a:custGeom>
            <a:avLst/>
            <a:gdLst/>
            <a:ahLst/>
            <a:rect l="l" t="t" r="r" b="b"/>
            <a:pathLst>
              <a:path w="7698105" h="0">
                <a:moveTo>
                  <a:pt x="0" y="0"/>
                </a:moveTo>
                <a:lnTo>
                  <a:pt x="7697723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4"/>
          <p:cNvSpPr/>
          <p:nvPr/>
        </p:nvSpPr>
        <p:spPr>
          <a:xfrm>
            <a:off x="554040" y="1035360"/>
            <a:ext cx="360" cy="332280"/>
          </a:xfrm>
          <a:custGeom>
            <a:avLst/>
            <a:gdLst/>
            <a:ahLst/>
            <a:rect l="l" t="t" r="r" b="b"/>
            <a:pathLst>
              <a:path w="0"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5"/>
          <p:cNvSpPr/>
          <p:nvPr/>
        </p:nvSpPr>
        <p:spPr>
          <a:xfrm>
            <a:off x="2938680" y="868320"/>
            <a:ext cx="36540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750" spc="695" strike="noStrike" baseline="-16000">
                <a:solidFill>
                  <a:srgbClr val="000000"/>
                </a:solidFill>
                <a:latin typeface="Arial"/>
              </a:rPr>
              <a:t>A</a:t>
            </a:r>
            <a:r>
              <a:rPr b="0" i="1" lang="en-US" sz="1400" spc="-154" strike="noStrike">
                <a:solidFill>
                  <a:srgbClr val="000000"/>
                </a:solidFill>
                <a:latin typeface="Meiryo"/>
              </a:rPr>
              <a:t>∗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4" name="TextShape 6"/>
          <p:cNvSpPr txBox="1"/>
          <p:nvPr/>
        </p:nvSpPr>
        <p:spPr>
          <a:xfrm>
            <a:off x="3432240" y="964440"/>
            <a:ext cx="3193560" cy="129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search</a:t>
            </a:r>
            <a:r>
              <a:rPr b="0" lang="en-US" sz="2500" spc="21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327" strike="noStrike">
                <a:solidFill>
                  <a:srgbClr val="000000"/>
                </a:solidFill>
                <a:latin typeface="Arial"/>
              </a:rPr>
              <a:t>example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CustomShape 7"/>
          <p:cNvSpPr/>
          <p:nvPr/>
        </p:nvSpPr>
        <p:spPr>
          <a:xfrm>
            <a:off x="8238240" y="1035360"/>
            <a:ext cx="360" cy="332280"/>
          </a:xfrm>
          <a:custGeom>
            <a:avLst/>
            <a:gdLst/>
            <a:ahLst/>
            <a:rect l="l" t="t" r="r" b="b"/>
            <a:pathLst>
              <a:path w="0"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8"/>
          <p:cNvSpPr/>
          <p:nvPr/>
        </p:nvSpPr>
        <p:spPr>
          <a:xfrm>
            <a:off x="547200" y="1372680"/>
            <a:ext cx="7697880" cy="360"/>
          </a:xfrm>
          <a:custGeom>
            <a:avLst/>
            <a:gdLst/>
            <a:ahLst/>
            <a:rect l="l" t="t" r="r" b="b"/>
            <a:pathLst>
              <a:path w="7698105" h="0">
                <a:moveTo>
                  <a:pt x="0" y="0"/>
                </a:moveTo>
                <a:lnTo>
                  <a:pt x="7697723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9"/>
          <p:cNvSpPr/>
          <p:nvPr/>
        </p:nvSpPr>
        <p:spPr>
          <a:xfrm>
            <a:off x="8276040" y="997200"/>
            <a:ext cx="360" cy="408600"/>
          </a:xfrm>
          <a:custGeom>
            <a:avLst/>
            <a:gdLst/>
            <a:ahLst/>
            <a:rect l="l" t="t" r="r" b="b"/>
            <a:pathLst>
              <a:path w="0"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0"/>
          <p:cNvSpPr/>
          <p:nvPr/>
        </p:nvSpPr>
        <p:spPr>
          <a:xfrm>
            <a:off x="509040" y="1410840"/>
            <a:ext cx="777204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1"/>
          <p:cNvSpPr/>
          <p:nvPr/>
        </p:nvSpPr>
        <p:spPr>
          <a:xfrm>
            <a:off x="2373840" y="2169720"/>
            <a:ext cx="2657880" cy="432000"/>
          </a:xfrm>
          <a:custGeom>
            <a:avLst/>
            <a:gdLst/>
            <a:ahLst/>
            <a:rect l="l" t="t" r="r" b="b"/>
            <a:pathLst>
              <a:path w="2658110" h="432435">
                <a:moveTo>
                  <a:pt x="0" y="432130"/>
                </a:moveTo>
                <a:lnTo>
                  <a:pt x="2657652" y="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2"/>
          <p:cNvSpPr/>
          <p:nvPr/>
        </p:nvSpPr>
        <p:spPr>
          <a:xfrm>
            <a:off x="5031720" y="2169720"/>
            <a:ext cx="748800" cy="432000"/>
          </a:xfrm>
          <a:custGeom>
            <a:avLst/>
            <a:gdLst/>
            <a:ahLst/>
            <a:rect l="l" t="t" r="r" b="b"/>
            <a:pathLst>
              <a:path w="749300" h="432435">
                <a:moveTo>
                  <a:pt x="0" y="0"/>
                </a:moveTo>
                <a:lnTo>
                  <a:pt x="749046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3"/>
          <p:cNvSpPr/>
          <p:nvPr/>
        </p:nvSpPr>
        <p:spPr>
          <a:xfrm>
            <a:off x="5031720" y="2169720"/>
            <a:ext cx="3053880" cy="432000"/>
          </a:xfrm>
          <a:custGeom>
            <a:avLst/>
            <a:gdLst/>
            <a:ahLst/>
            <a:rect l="l" t="t" r="r" b="b"/>
            <a:pathLst>
              <a:path w="3054350" h="432435">
                <a:moveTo>
                  <a:pt x="0" y="0"/>
                </a:moveTo>
                <a:lnTo>
                  <a:pt x="3053778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4"/>
          <p:cNvSpPr/>
          <p:nvPr/>
        </p:nvSpPr>
        <p:spPr>
          <a:xfrm>
            <a:off x="7656480" y="2602080"/>
            <a:ext cx="893160" cy="25920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28"/>
                </a:moveTo>
                <a:lnTo>
                  <a:pt x="875916" y="93905"/>
                </a:lnTo>
                <a:lnTo>
                  <a:pt x="843855" y="70401"/>
                </a:lnTo>
                <a:lnTo>
                  <a:pt x="809259" y="54004"/>
                </a:lnTo>
                <a:lnTo>
                  <a:pt x="771481" y="40714"/>
                </a:lnTo>
                <a:lnTo>
                  <a:pt x="733120" y="30213"/>
                </a:lnTo>
                <a:lnTo>
                  <a:pt x="690696" y="21075"/>
                </a:lnTo>
                <a:lnTo>
                  <a:pt x="650570" y="14292"/>
                </a:lnTo>
                <a:lnTo>
                  <a:pt x="607933" y="8725"/>
                </a:lnTo>
                <a:lnTo>
                  <a:pt x="569602" y="4985"/>
                </a:lnTo>
                <a:lnTo>
                  <a:pt x="529809" y="2249"/>
                </a:lnTo>
                <a:lnTo>
                  <a:pt x="488731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4"/>
                </a:lnTo>
                <a:lnTo>
                  <a:pt x="117114" y="42116"/>
                </a:lnTo>
                <a:lnTo>
                  <a:pt x="80005" y="55570"/>
                </a:lnTo>
                <a:lnTo>
                  <a:pt x="43313" y="73866"/>
                </a:lnTo>
                <a:lnTo>
                  <a:pt x="12016" y="99631"/>
                </a:lnTo>
                <a:lnTo>
                  <a:pt x="0" y="129628"/>
                </a:lnTo>
                <a:lnTo>
                  <a:pt x="55" y="131690"/>
                </a:lnTo>
                <a:lnTo>
                  <a:pt x="19083" y="167243"/>
                </a:lnTo>
                <a:lnTo>
                  <a:pt x="52319" y="190575"/>
                </a:lnTo>
                <a:lnTo>
                  <a:pt x="87725" y="206812"/>
                </a:lnTo>
                <a:lnTo>
                  <a:pt x="126161" y="219937"/>
                </a:lnTo>
                <a:lnTo>
                  <a:pt x="165052" y="230274"/>
                </a:lnTo>
                <a:lnTo>
                  <a:pt x="202387" y="238194"/>
                </a:lnTo>
                <a:lnTo>
                  <a:pt x="242513" y="244978"/>
                </a:lnTo>
                <a:lnTo>
                  <a:pt x="285150" y="250544"/>
                </a:lnTo>
                <a:lnTo>
                  <a:pt x="323482" y="254285"/>
                </a:lnTo>
                <a:lnTo>
                  <a:pt x="363276" y="257020"/>
                </a:lnTo>
                <a:lnTo>
                  <a:pt x="404355" y="258699"/>
                </a:lnTo>
                <a:lnTo>
                  <a:pt x="446544" y="259270"/>
                </a:lnTo>
                <a:lnTo>
                  <a:pt x="453645" y="259254"/>
                </a:lnTo>
                <a:lnTo>
                  <a:pt x="495659" y="258495"/>
                </a:lnTo>
                <a:lnTo>
                  <a:pt x="536535" y="256636"/>
                </a:lnTo>
                <a:lnTo>
                  <a:pt x="576097" y="253730"/>
                </a:lnTo>
                <a:lnTo>
                  <a:pt x="614167" y="249826"/>
                </a:lnTo>
                <a:lnTo>
                  <a:pt x="656462" y="244081"/>
                </a:lnTo>
                <a:lnTo>
                  <a:pt x="696207" y="237130"/>
                </a:lnTo>
                <a:lnTo>
                  <a:pt x="738146" y="227814"/>
                </a:lnTo>
                <a:lnTo>
                  <a:pt x="775970" y="217151"/>
                </a:lnTo>
                <a:lnTo>
                  <a:pt x="813080" y="203697"/>
                </a:lnTo>
                <a:lnTo>
                  <a:pt x="849774" y="185399"/>
                </a:lnTo>
                <a:lnTo>
                  <a:pt x="881071" y="159630"/>
                </a:lnTo>
                <a:lnTo>
                  <a:pt x="893089" y="129628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5"/>
          <p:cNvSpPr/>
          <p:nvPr/>
        </p:nvSpPr>
        <p:spPr>
          <a:xfrm>
            <a:off x="4565880" y="1907280"/>
            <a:ext cx="892800" cy="258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6"/>
          <p:cNvSpPr/>
          <p:nvPr/>
        </p:nvSpPr>
        <p:spPr>
          <a:xfrm>
            <a:off x="4830120" y="1931040"/>
            <a:ext cx="35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Arad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5" name="CustomShape 17"/>
          <p:cNvSpPr/>
          <p:nvPr/>
        </p:nvSpPr>
        <p:spPr>
          <a:xfrm>
            <a:off x="267480" y="2602080"/>
            <a:ext cx="4200120" cy="9612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8"/>
          <p:cNvSpPr/>
          <p:nvPr/>
        </p:nvSpPr>
        <p:spPr>
          <a:xfrm>
            <a:off x="2187000" y="2626200"/>
            <a:ext cx="37368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</a:rPr>
              <a:t>Sibiu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7" name="CustomShape 19"/>
          <p:cNvSpPr/>
          <p:nvPr/>
        </p:nvSpPr>
        <p:spPr>
          <a:xfrm>
            <a:off x="5326560" y="2602080"/>
            <a:ext cx="893160" cy="25920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28"/>
                </a:moveTo>
                <a:lnTo>
                  <a:pt x="875917" y="93905"/>
                </a:lnTo>
                <a:lnTo>
                  <a:pt x="843857" y="70401"/>
                </a:lnTo>
                <a:lnTo>
                  <a:pt x="809262" y="54004"/>
                </a:lnTo>
                <a:lnTo>
                  <a:pt x="771486" y="40714"/>
                </a:lnTo>
                <a:lnTo>
                  <a:pt x="733126" y="30213"/>
                </a:lnTo>
                <a:lnTo>
                  <a:pt x="690701" y="21075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4"/>
                </a:lnTo>
                <a:lnTo>
                  <a:pt x="117114" y="42116"/>
                </a:lnTo>
                <a:lnTo>
                  <a:pt x="80005" y="55570"/>
                </a:lnTo>
                <a:lnTo>
                  <a:pt x="43313" y="73866"/>
                </a:lnTo>
                <a:lnTo>
                  <a:pt x="12016" y="99631"/>
                </a:lnTo>
                <a:lnTo>
                  <a:pt x="0" y="129628"/>
                </a:lnTo>
                <a:lnTo>
                  <a:pt x="55" y="131690"/>
                </a:lnTo>
                <a:lnTo>
                  <a:pt x="19083" y="167243"/>
                </a:lnTo>
                <a:lnTo>
                  <a:pt x="52319" y="190575"/>
                </a:lnTo>
                <a:lnTo>
                  <a:pt x="87725" y="206812"/>
                </a:lnTo>
                <a:lnTo>
                  <a:pt x="126161" y="219937"/>
                </a:lnTo>
                <a:lnTo>
                  <a:pt x="165052" y="230274"/>
                </a:lnTo>
                <a:lnTo>
                  <a:pt x="202387" y="238194"/>
                </a:lnTo>
                <a:lnTo>
                  <a:pt x="242513" y="244978"/>
                </a:lnTo>
                <a:lnTo>
                  <a:pt x="285150" y="250544"/>
                </a:lnTo>
                <a:lnTo>
                  <a:pt x="323482" y="254285"/>
                </a:lnTo>
                <a:lnTo>
                  <a:pt x="363276" y="257020"/>
                </a:lnTo>
                <a:lnTo>
                  <a:pt x="404355" y="258699"/>
                </a:lnTo>
                <a:lnTo>
                  <a:pt x="446544" y="259270"/>
                </a:lnTo>
                <a:lnTo>
                  <a:pt x="453645" y="259254"/>
                </a:lnTo>
                <a:lnTo>
                  <a:pt x="495661" y="258495"/>
                </a:lnTo>
                <a:lnTo>
                  <a:pt x="536539" y="256636"/>
                </a:lnTo>
                <a:lnTo>
                  <a:pt x="576102" y="253730"/>
                </a:lnTo>
                <a:lnTo>
                  <a:pt x="614172" y="249826"/>
                </a:lnTo>
                <a:lnTo>
                  <a:pt x="656468" y="244081"/>
                </a:lnTo>
                <a:lnTo>
                  <a:pt x="696212" y="237130"/>
                </a:lnTo>
                <a:lnTo>
                  <a:pt x="738151" y="227814"/>
                </a:lnTo>
                <a:lnTo>
                  <a:pt x="775974" y="217151"/>
                </a:lnTo>
                <a:lnTo>
                  <a:pt x="813083" y="203697"/>
                </a:lnTo>
                <a:lnTo>
                  <a:pt x="849776" y="185399"/>
                </a:lnTo>
                <a:lnTo>
                  <a:pt x="881072" y="159630"/>
                </a:lnTo>
                <a:lnTo>
                  <a:pt x="893089" y="129628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0"/>
          <p:cNvSpPr/>
          <p:nvPr/>
        </p:nvSpPr>
        <p:spPr>
          <a:xfrm>
            <a:off x="3605760" y="3323520"/>
            <a:ext cx="105768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100" spc="-109" strike="noStrike">
                <a:solidFill>
                  <a:srgbClr val="000000"/>
                </a:solidFill>
                <a:latin typeface="Arial"/>
              </a:rPr>
              <a:t>Rimnicu</a:t>
            </a:r>
            <a:r>
              <a:rPr b="0" lang="en-US" sz="1100" spc="-13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97" strike="noStrike">
                <a:solidFill>
                  <a:srgbClr val="000000"/>
                </a:solidFill>
                <a:latin typeface="Arial"/>
              </a:rPr>
              <a:t>Vilcea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09" name="TextShape 21"/>
          <p:cNvSpPr txBox="1"/>
          <p:nvPr/>
        </p:nvSpPr>
        <p:spPr>
          <a:xfrm>
            <a:off x="6828840" y="7217280"/>
            <a:ext cx="113940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 </a:t>
            </a:r>
            <a:r>
              <a:rPr b="0" lang="en-US" sz="800" spc="24" strike="noStrike">
                <a:solidFill>
                  <a:srgbClr val="000000"/>
                </a:solidFill>
                <a:latin typeface="Palatino Linotype"/>
              </a:rPr>
              <a:t>4,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Sections</a:t>
            </a:r>
            <a:r>
              <a:rPr b="0" lang="en-US" sz="800" spc="15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1–2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310" name="TextShape 22"/>
          <p:cNvSpPr txBox="1"/>
          <p:nvPr/>
        </p:nvSpPr>
        <p:spPr>
          <a:xfrm>
            <a:off x="814680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AA092AA7-D34C-4478-AD19-E8A73EF377A3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311" name="CustomShape 23"/>
          <p:cNvSpPr/>
          <p:nvPr/>
        </p:nvSpPr>
        <p:spPr>
          <a:xfrm>
            <a:off x="544680" y="3315600"/>
            <a:ext cx="262908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Arad</a:t>
            </a: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Fagaras</a:t>
            </a: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Oradea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2" name="CustomShape 24"/>
          <p:cNvSpPr/>
          <p:nvPr/>
        </p:nvSpPr>
        <p:spPr>
          <a:xfrm>
            <a:off x="5263920" y="2565360"/>
            <a:ext cx="9921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156240">
              <a:lnSpc>
                <a:spcPct val="133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Timisoara  447=118+329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3" name="CustomShape 25"/>
          <p:cNvSpPr/>
          <p:nvPr/>
        </p:nvSpPr>
        <p:spPr>
          <a:xfrm>
            <a:off x="7639560" y="2565360"/>
            <a:ext cx="90504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15280">
              <a:lnSpc>
                <a:spcPct val="133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Zerind  449=75+374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4" name="CustomShape 26"/>
          <p:cNvSpPr/>
          <p:nvPr/>
        </p:nvSpPr>
        <p:spPr>
          <a:xfrm>
            <a:off x="218520" y="3559320"/>
            <a:ext cx="42739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646=280+366</a:t>
            </a: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415=239+176 </a:t>
            </a:r>
            <a:r>
              <a:rPr b="0" lang="en-US" sz="1200" spc="21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671=291+380</a:t>
            </a: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413=220+193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509040" y="991800"/>
            <a:ext cx="777204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"/>
          <p:cNvSpPr/>
          <p:nvPr/>
        </p:nvSpPr>
        <p:spPr>
          <a:xfrm>
            <a:off x="515880" y="997200"/>
            <a:ext cx="360" cy="408600"/>
          </a:xfrm>
          <a:custGeom>
            <a:avLst/>
            <a:gdLst/>
            <a:ahLst/>
            <a:rect l="l" t="t" r="r" b="b"/>
            <a:pathLst>
              <a:path w="0"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"/>
          <p:cNvSpPr/>
          <p:nvPr/>
        </p:nvSpPr>
        <p:spPr>
          <a:xfrm>
            <a:off x="547200" y="1029960"/>
            <a:ext cx="7697880" cy="360"/>
          </a:xfrm>
          <a:custGeom>
            <a:avLst/>
            <a:gdLst/>
            <a:ahLst/>
            <a:rect l="l" t="t" r="r" b="b"/>
            <a:pathLst>
              <a:path w="7698105" h="0">
                <a:moveTo>
                  <a:pt x="0" y="0"/>
                </a:moveTo>
                <a:lnTo>
                  <a:pt x="7697723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4"/>
          <p:cNvSpPr/>
          <p:nvPr/>
        </p:nvSpPr>
        <p:spPr>
          <a:xfrm>
            <a:off x="554040" y="1035360"/>
            <a:ext cx="360" cy="332280"/>
          </a:xfrm>
          <a:custGeom>
            <a:avLst/>
            <a:gdLst/>
            <a:ahLst/>
            <a:rect l="l" t="t" r="r" b="b"/>
            <a:pathLst>
              <a:path w="0"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5"/>
          <p:cNvSpPr/>
          <p:nvPr/>
        </p:nvSpPr>
        <p:spPr>
          <a:xfrm>
            <a:off x="2938680" y="868320"/>
            <a:ext cx="36540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750" spc="695" strike="noStrike" baseline="-16000">
                <a:solidFill>
                  <a:srgbClr val="000000"/>
                </a:solidFill>
                <a:latin typeface="Arial"/>
              </a:rPr>
              <a:t>A</a:t>
            </a:r>
            <a:r>
              <a:rPr b="0" i="1" lang="en-US" sz="1400" spc="-154" strike="noStrike">
                <a:solidFill>
                  <a:srgbClr val="000000"/>
                </a:solidFill>
                <a:latin typeface="Meiryo"/>
              </a:rPr>
              <a:t>∗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0" name="TextShape 6"/>
          <p:cNvSpPr txBox="1"/>
          <p:nvPr/>
        </p:nvSpPr>
        <p:spPr>
          <a:xfrm>
            <a:off x="3432240" y="964440"/>
            <a:ext cx="3193560" cy="129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search</a:t>
            </a:r>
            <a:r>
              <a:rPr b="0" lang="en-US" sz="2500" spc="21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327" strike="noStrike">
                <a:solidFill>
                  <a:srgbClr val="000000"/>
                </a:solidFill>
                <a:latin typeface="Arial"/>
              </a:rPr>
              <a:t>example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CustomShape 7"/>
          <p:cNvSpPr/>
          <p:nvPr/>
        </p:nvSpPr>
        <p:spPr>
          <a:xfrm>
            <a:off x="8238240" y="1035360"/>
            <a:ext cx="360" cy="332280"/>
          </a:xfrm>
          <a:custGeom>
            <a:avLst/>
            <a:gdLst/>
            <a:ahLst/>
            <a:rect l="l" t="t" r="r" b="b"/>
            <a:pathLst>
              <a:path w="0"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8"/>
          <p:cNvSpPr/>
          <p:nvPr/>
        </p:nvSpPr>
        <p:spPr>
          <a:xfrm>
            <a:off x="547200" y="1372680"/>
            <a:ext cx="7697880" cy="360"/>
          </a:xfrm>
          <a:custGeom>
            <a:avLst/>
            <a:gdLst/>
            <a:ahLst/>
            <a:rect l="l" t="t" r="r" b="b"/>
            <a:pathLst>
              <a:path w="7698105" h="0">
                <a:moveTo>
                  <a:pt x="0" y="0"/>
                </a:moveTo>
                <a:lnTo>
                  <a:pt x="7697723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9"/>
          <p:cNvSpPr/>
          <p:nvPr/>
        </p:nvSpPr>
        <p:spPr>
          <a:xfrm>
            <a:off x="8276040" y="997200"/>
            <a:ext cx="360" cy="408600"/>
          </a:xfrm>
          <a:custGeom>
            <a:avLst/>
            <a:gdLst/>
            <a:ahLst/>
            <a:rect l="l" t="t" r="r" b="b"/>
            <a:pathLst>
              <a:path w="0"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0"/>
          <p:cNvSpPr/>
          <p:nvPr/>
        </p:nvSpPr>
        <p:spPr>
          <a:xfrm>
            <a:off x="509040" y="1410840"/>
            <a:ext cx="777204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1"/>
          <p:cNvSpPr/>
          <p:nvPr/>
        </p:nvSpPr>
        <p:spPr>
          <a:xfrm>
            <a:off x="2373840" y="2169720"/>
            <a:ext cx="2657880" cy="432000"/>
          </a:xfrm>
          <a:custGeom>
            <a:avLst/>
            <a:gdLst/>
            <a:ahLst/>
            <a:rect l="l" t="t" r="r" b="b"/>
            <a:pathLst>
              <a:path w="2658110" h="432435">
                <a:moveTo>
                  <a:pt x="0" y="432130"/>
                </a:moveTo>
                <a:lnTo>
                  <a:pt x="2657652" y="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12"/>
          <p:cNvSpPr/>
          <p:nvPr/>
        </p:nvSpPr>
        <p:spPr>
          <a:xfrm>
            <a:off x="5031720" y="2169720"/>
            <a:ext cx="748800" cy="432000"/>
          </a:xfrm>
          <a:custGeom>
            <a:avLst/>
            <a:gdLst/>
            <a:ahLst/>
            <a:rect l="l" t="t" r="r" b="b"/>
            <a:pathLst>
              <a:path w="749300" h="432435">
                <a:moveTo>
                  <a:pt x="0" y="0"/>
                </a:moveTo>
                <a:lnTo>
                  <a:pt x="749046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13"/>
          <p:cNvSpPr/>
          <p:nvPr/>
        </p:nvSpPr>
        <p:spPr>
          <a:xfrm>
            <a:off x="5031720" y="2169720"/>
            <a:ext cx="3053880" cy="432000"/>
          </a:xfrm>
          <a:custGeom>
            <a:avLst/>
            <a:gdLst/>
            <a:ahLst/>
            <a:rect l="l" t="t" r="r" b="b"/>
            <a:pathLst>
              <a:path w="3054350" h="432435">
                <a:moveTo>
                  <a:pt x="0" y="0"/>
                </a:moveTo>
                <a:lnTo>
                  <a:pt x="3053778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14"/>
          <p:cNvSpPr/>
          <p:nvPr/>
        </p:nvSpPr>
        <p:spPr>
          <a:xfrm>
            <a:off x="7656480" y="2602080"/>
            <a:ext cx="893160" cy="25920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28"/>
                </a:moveTo>
                <a:lnTo>
                  <a:pt x="875916" y="93905"/>
                </a:lnTo>
                <a:lnTo>
                  <a:pt x="843855" y="70401"/>
                </a:lnTo>
                <a:lnTo>
                  <a:pt x="809259" y="54004"/>
                </a:lnTo>
                <a:lnTo>
                  <a:pt x="771481" y="40714"/>
                </a:lnTo>
                <a:lnTo>
                  <a:pt x="733120" y="30213"/>
                </a:lnTo>
                <a:lnTo>
                  <a:pt x="690696" y="21075"/>
                </a:lnTo>
                <a:lnTo>
                  <a:pt x="650570" y="14292"/>
                </a:lnTo>
                <a:lnTo>
                  <a:pt x="607933" y="8725"/>
                </a:lnTo>
                <a:lnTo>
                  <a:pt x="569602" y="4985"/>
                </a:lnTo>
                <a:lnTo>
                  <a:pt x="529809" y="2249"/>
                </a:lnTo>
                <a:lnTo>
                  <a:pt x="488731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4"/>
                </a:lnTo>
                <a:lnTo>
                  <a:pt x="117114" y="42116"/>
                </a:lnTo>
                <a:lnTo>
                  <a:pt x="80005" y="55570"/>
                </a:lnTo>
                <a:lnTo>
                  <a:pt x="43313" y="73866"/>
                </a:lnTo>
                <a:lnTo>
                  <a:pt x="12016" y="99631"/>
                </a:lnTo>
                <a:lnTo>
                  <a:pt x="0" y="129628"/>
                </a:lnTo>
                <a:lnTo>
                  <a:pt x="55" y="131690"/>
                </a:lnTo>
                <a:lnTo>
                  <a:pt x="19083" y="167243"/>
                </a:lnTo>
                <a:lnTo>
                  <a:pt x="52319" y="190575"/>
                </a:lnTo>
                <a:lnTo>
                  <a:pt x="87725" y="206812"/>
                </a:lnTo>
                <a:lnTo>
                  <a:pt x="126161" y="219937"/>
                </a:lnTo>
                <a:lnTo>
                  <a:pt x="165052" y="230274"/>
                </a:lnTo>
                <a:lnTo>
                  <a:pt x="202387" y="238194"/>
                </a:lnTo>
                <a:lnTo>
                  <a:pt x="242513" y="244978"/>
                </a:lnTo>
                <a:lnTo>
                  <a:pt x="285150" y="250544"/>
                </a:lnTo>
                <a:lnTo>
                  <a:pt x="323482" y="254285"/>
                </a:lnTo>
                <a:lnTo>
                  <a:pt x="363276" y="257020"/>
                </a:lnTo>
                <a:lnTo>
                  <a:pt x="404355" y="258699"/>
                </a:lnTo>
                <a:lnTo>
                  <a:pt x="446544" y="259270"/>
                </a:lnTo>
                <a:lnTo>
                  <a:pt x="453645" y="259254"/>
                </a:lnTo>
                <a:lnTo>
                  <a:pt x="495659" y="258495"/>
                </a:lnTo>
                <a:lnTo>
                  <a:pt x="536535" y="256636"/>
                </a:lnTo>
                <a:lnTo>
                  <a:pt x="576097" y="253730"/>
                </a:lnTo>
                <a:lnTo>
                  <a:pt x="614167" y="249826"/>
                </a:lnTo>
                <a:lnTo>
                  <a:pt x="656462" y="244081"/>
                </a:lnTo>
                <a:lnTo>
                  <a:pt x="696207" y="237130"/>
                </a:lnTo>
                <a:lnTo>
                  <a:pt x="738146" y="227814"/>
                </a:lnTo>
                <a:lnTo>
                  <a:pt x="775970" y="217151"/>
                </a:lnTo>
                <a:lnTo>
                  <a:pt x="813080" y="203697"/>
                </a:lnTo>
                <a:lnTo>
                  <a:pt x="849774" y="185399"/>
                </a:lnTo>
                <a:lnTo>
                  <a:pt x="881071" y="159630"/>
                </a:lnTo>
                <a:lnTo>
                  <a:pt x="893089" y="129628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15"/>
          <p:cNvSpPr/>
          <p:nvPr/>
        </p:nvSpPr>
        <p:spPr>
          <a:xfrm>
            <a:off x="4565880" y="1907280"/>
            <a:ext cx="892800" cy="258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6"/>
          <p:cNvSpPr/>
          <p:nvPr/>
        </p:nvSpPr>
        <p:spPr>
          <a:xfrm>
            <a:off x="4830120" y="1931040"/>
            <a:ext cx="35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Arad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1" name="CustomShape 17"/>
          <p:cNvSpPr/>
          <p:nvPr/>
        </p:nvSpPr>
        <p:spPr>
          <a:xfrm>
            <a:off x="267480" y="2602080"/>
            <a:ext cx="4586040" cy="1394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8"/>
          <p:cNvSpPr/>
          <p:nvPr/>
        </p:nvSpPr>
        <p:spPr>
          <a:xfrm>
            <a:off x="2187000" y="2626200"/>
            <a:ext cx="37368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</a:rPr>
              <a:t>Sibiu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3" name="CustomShape 19"/>
          <p:cNvSpPr/>
          <p:nvPr/>
        </p:nvSpPr>
        <p:spPr>
          <a:xfrm>
            <a:off x="5326560" y="2602080"/>
            <a:ext cx="893160" cy="25920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28"/>
                </a:moveTo>
                <a:lnTo>
                  <a:pt x="875917" y="93905"/>
                </a:lnTo>
                <a:lnTo>
                  <a:pt x="843857" y="70401"/>
                </a:lnTo>
                <a:lnTo>
                  <a:pt x="809262" y="54004"/>
                </a:lnTo>
                <a:lnTo>
                  <a:pt x="771486" y="40714"/>
                </a:lnTo>
                <a:lnTo>
                  <a:pt x="733126" y="30213"/>
                </a:lnTo>
                <a:lnTo>
                  <a:pt x="690701" y="21075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4"/>
                </a:lnTo>
                <a:lnTo>
                  <a:pt x="117114" y="42116"/>
                </a:lnTo>
                <a:lnTo>
                  <a:pt x="80005" y="55570"/>
                </a:lnTo>
                <a:lnTo>
                  <a:pt x="43313" y="73866"/>
                </a:lnTo>
                <a:lnTo>
                  <a:pt x="12016" y="99631"/>
                </a:lnTo>
                <a:lnTo>
                  <a:pt x="0" y="129628"/>
                </a:lnTo>
                <a:lnTo>
                  <a:pt x="55" y="131690"/>
                </a:lnTo>
                <a:lnTo>
                  <a:pt x="19083" y="167243"/>
                </a:lnTo>
                <a:lnTo>
                  <a:pt x="52319" y="190575"/>
                </a:lnTo>
                <a:lnTo>
                  <a:pt x="87725" y="206812"/>
                </a:lnTo>
                <a:lnTo>
                  <a:pt x="126161" y="219937"/>
                </a:lnTo>
                <a:lnTo>
                  <a:pt x="165052" y="230274"/>
                </a:lnTo>
                <a:lnTo>
                  <a:pt x="202387" y="238194"/>
                </a:lnTo>
                <a:lnTo>
                  <a:pt x="242513" y="244978"/>
                </a:lnTo>
                <a:lnTo>
                  <a:pt x="285150" y="250544"/>
                </a:lnTo>
                <a:lnTo>
                  <a:pt x="323482" y="254285"/>
                </a:lnTo>
                <a:lnTo>
                  <a:pt x="363276" y="257020"/>
                </a:lnTo>
                <a:lnTo>
                  <a:pt x="404355" y="258699"/>
                </a:lnTo>
                <a:lnTo>
                  <a:pt x="446544" y="259270"/>
                </a:lnTo>
                <a:lnTo>
                  <a:pt x="453645" y="259254"/>
                </a:lnTo>
                <a:lnTo>
                  <a:pt x="495661" y="258495"/>
                </a:lnTo>
                <a:lnTo>
                  <a:pt x="536539" y="256636"/>
                </a:lnTo>
                <a:lnTo>
                  <a:pt x="576102" y="253730"/>
                </a:lnTo>
                <a:lnTo>
                  <a:pt x="614172" y="249826"/>
                </a:lnTo>
                <a:lnTo>
                  <a:pt x="656468" y="244081"/>
                </a:lnTo>
                <a:lnTo>
                  <a:pt x="696212" y="237130"/>
                </a:lnTo>
                <a:lnTo>
                  <a:pt x="738151" y="227814"/>
                </a:lnTo>
                <a:lnTo>
                  <a:pt x="775974" y="217151"/>
                </a:lnTo>
                <a:lnTo>
                  <a:pt x="813083" y="203697"/>
                </a:lnTo>
                <a:lnTo>
                  <a:pt x="849776" y="185399"/>
                </a:lnTo>
                <a:lnTo>
                  <a:pt x="881072" y="159630"/>
                </a:lnTo>
                <a:lnTo>
                  <a:pt x="893089" y="129628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20"/>
          <p:cNvSpPr/>
          <p:nvPr/>
        </p:nvSpPr>
        <p:spPr>
          <a:xfrm>
            <a:off x="5263920" y="2565360"/>
            <a:ext cx="9921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156240">
              <a:lnSpc>
                <a:spcPct val="133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Timisoara  447=118+329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5" name="CustomShape 21"/>
          <p:cNvSpPr/>
          <p:nvPr/>
        </p:nvSpPr>
        <p:spPr>
          <a:xfrm>
            <a:off x="7639560" y="2565360"/>
            <a:ext cx="90504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15280">
              <a:lnSpc>
                <a:spcPct val="133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Zerind  449=75+374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6" name="CustomShape 22"/>
          <p:cNvSpPr/>
          <p:nvPr/>
        </p:nvSpPr>
        <p:spPr>
          <a:xfrm>
            <a:off x="3608640" y="3332160"/>
            <a:ext cx="114624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100" spc="-109" strike="noStrike">
                <a:solidFill>
                  <a:srgbClr val="000000"/>
                </a:solidFill>
                <a:latin typeface="Arial"/>
              </a:rPr>
              <a:t>Rimnicu</a:t>
            </a:r>
            <a:r>
              <a:rPr b="0" lang="en-US" sz="1100" spc="-13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97" strike="noStrike">
                <a:solidFill>
                  <a:srgbClr val="000000"/>
                </a:solidFill>
                <a:latin typeface="Arial"/>
              </a:rPr>
              <a:t>Vilcea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37" name="CustomShape 23"/>
          <p:cNvSpPr/>
          <p:nvPr/>
        </p:nvSpPr>
        <p:spPr>
          <a:xfrm>
            <a:off x="4013280" y="3567960"/>
            <a:ext cx="1944720" cy="434520"/>
          </a:xfrm>
          <a:custGeom>
            <a:avLst/>
            <a:gdLst/>
            <a:ahLst/>
            <a:rect l="l" t="t" r="r" b="b"/>
            <a:pathLst>
              <a:path w="1945004" h="434975">
                <a:moveTo>
                  <a:pt x="0" y="0"/>
                </a:moveTo>
                <a:lnTo>
                  <a:pt x="1945005" y="434428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24"/>
          <p:cNvSpPr/>
          <p:nvPr/>
        </p:nvSpPr>
        <p:spPr>
          <a:xfrm>
            <a:off x="3329280" y="3998520"/>
            <a:ext cx="893160" cy="25920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76" y="129641"/>
                </a:moveTo>
                <a:lnTo>
                  <a:pt x="875904" y="93917"/>
                </a:lnTo>
                <a:lnTo>
                  <a:pt x="843845" y="70411"/>
                </a:lnTo>
                <a:lnTo>
                  <a:pt x="809249" y="54012"/>
                </a:lnTo>
                <a:lnTo>
                  <a:pt x="771473" y="40721"/>
                </a:lnTo>
                <a:lnTo>
                  <a:pt x="733113" y="30219"/>
                </a:lnTo>
                <a:lnTo>
                  <a:pt x="690689" y="21079"/>
                </a:lnTo>
                <a:lnTo>
                  <a:pt x="650563" y="14294"/>
                </a:lnTo>
                <a:lnTo>
                  <a:pt x="607926" y="8727"/>
                </a:lnTo>
                <a:lnTo>
                  <a:pt x="569594" y="4986"/>
                </a:lnTo>
                <a:lnTo>
                  <a:pt x="529800" y="2250"/>
                </a:lnTo>
                <a:lnTo>
                  <a:pt x="488720" y="571"/>
                </a:lnTo>
                <a:lnTo>
                  <a:pt x="446532" y="0"/>
                </a:lnTo>
                <a:lnTo>
                  <a:pt x="439431" y="16"/>
                </a:lnTo>
                <a:lnTo>
                  <a:pt x="397417" y="775"/>
                </a:lnTo>
                <a:lnTo>
                  <a:pt x="356541" y="2634"/>
                </a:lnTo>
                <a:lnTo>
                  <a:pt x="316980" y="5541"/>
                </a:lnTo>
                <a:lnTo>
                  <a:pt x="278910" y="9445"/>
                </a:lnTo>
                <a:lnTo>
                  <a:pt x="236616" y="15191"/>
                </a:lnTo>
                <a:lnTo>
                  <a:pt x="196873" y="22143"/>
                </a:lnTo>
                <a:lnTo>
                  <a:pt x="154935" y="31459"/>
                </a:lnTo>
                <a:lnTo>
                  <a:pt x="117113" y="42123"/>
                </a:lnTo>
                <a:lnTo>
                  <a:pt x="80004" y="55578"/>
                </a:lnTo>
                <a:lnTo>
                  <a:pt x="43312" y="73877"/>
                </a:lnTo>
                <a:lnTo>
                  <a:pt x="12016" y="99643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4" y="206825"/>
                </a:lnTo>
                <a:lnTo>
                  <a:pt x="126160" y="219950"/>
                </a:lnTo>
                <a:lnTo>
                  <a:pt x="165050" y="230287"/>
                </a:lnTo>
                <a:lnTo>
                  <a:pt x="202384" y="238207"/>
                </a:lnTo>
                <a:lnTo>
                  <a:pt x="242509" y="244990"/>
                </a:lnTo>
                <a:lnTo>
                  <a:pt x="285144" y="250557"/>
                </a:lnTo>
                <a:lnTo>
                  <a:pt x="323475" y="254298"/>
                </a:lnTo>
                <a:lnTo>
                  <a:pt x="363267" y="257033"/>
                </a:lnTo>
                <a:lnTo>
                  <a:pt x="404345" y="258712"/>
                </a:lnTo>
                <a:lnTo>
                  <a:pt x="446532" y="259283"/>
                </a:lnTo>
                <a:lnTo>
                  <a:pt x="453632" y="259267"/>
                </a:lnTo>
                <a:lnTo>
                  <a:pt x="495649" y="258507"/>
                </a:lnTo>
                <a:lnTo>
                  <a:pt x="536526" y="256649"/>
                </a:lnTo>
                <a:lnTo>
                  <a:pt x="576089" y="253742"/>
                </a:lnTo>
                <a:lnTo>
                  <a:pt x="614160" y="249839"/>
                </a:lnTo>
                <a:lnTo>
                  <a:pt x="656455" y="244094"/>
                </a:lnTo>
                <a:lnTo>
                  <a:pt x="696200" y="237143"/>
                </a:lnTo>
                <a:lnTo>
                  <a:pt x="738139" y="227827"/>
                </a:lnTo>
                <a:lnTo>
                  <a:pt x="775961" y="217164"/>
                </a:lnTo>
                <a:lnTo>
                  <a:pt x="813071" y="203710"/>
                </a:lnTo>
                <a:lnTo>
                  <a:pt x="849763" y="185411"/>
                </a:lnTo>
                <a:lnTo>
                  <a:pt x="881059" y="159643"/>
                </a:lnTo>
                <a:lnTo>
                  <a:pt x="893076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25"/>
          <p:cNvSpPr/>
          <p:nvPr/>
        </p:nvSpPr>
        <p:spPr>
          <a:xfrm>
            <a:off x="4404960" y="3998520"/>
            <a:ext cx="893160" cy="25920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7"/>
                </a:lnTo>
                <a:lnTo>
                  <a:pt x="843857" y="70411"/>
                </a:lnTo>
                <a:lnTo>
                  <a:pt x="809262" y="54012"/>
                </a:lnTo>
                <a:lnTo>
                  <a:pt x="771486" y="40721"/>
                </a:lnTo>
                <a:lnTo>
                  <a:pt x="733126" y="30219"/>
                </a:lnTo>
                <a:lnTo>
                  <a:pt x="690701" y="21079"/>
                </a:lnTo>
                <a:lnTo>
                  <a:pt x="650575" y="14294"/>
                </a:lnTo>
                <a:lnTo>
                  <a:pt x="607938" y="8727"/>
                </a:lnTo>
                <a:lnTo>
                  <a:pt x="569607" y="4986"/>
                </a:lnTo>
                <a:lnTo>
                  <a:pt x="529813" y="2250"/>
                </a:lnTo>
                <a:lnTo>
                  <a:pt x="488733" y="571"/>
                </a:lnTo>
                <a:lnTo>
                  <a:pt x="446544" y="0"/>
                </a:lnTo>
                <a:lnTo>
                  <a:pt x="439444" y="16"/>
                </a:lnTo>
                <a:lnTo>
                  <a:pt x="397429" y="775"/>
                </a:lnTo>
                <a:lnTo>
                  <a:pt x="356553" y="2634"/>
                </a:lnTo>
                <a:lnTo>
                  <a:pt x="316992" y="5541"/>
                </a:lnTo>
                <a:lnTo>
                  <a:pt x="278921" y="9445"/>
                </a:lnTo>
                <a:lnTo>
                  <a:pt x="236626" y="15191"/>
                </a:lnTo>
                <a:lnTo>
                  <a:pt x="196882" y="22143"/>
                </a:lnTo>
                <a:lnTo>
                  <a:pt x="154942" y="31459"/>
                </a:lnTo>
                <a:lnTo>
                  <a:pt x="117119" y="42123"/>
                </a:lnTo>
                <a:lnTo>
                  <a:pt x="80008" y="55578"/>
                </a:lnTo>
                <a:lnTo>
                  <a:pt x="43315" y="73877"/>
                </a:lnTo>
                <a:lnTo>
                  <a:pt x="12017" y="99643"/>
                </a:lnTo>
                <a:lnTo>
                  <a:pt x="0" y="129641"/>
                </a:lnTo>
                <a:lnTo>
                  <a:pt x="55" y="131703"/>
                </a:lnTo>
                <a:lnTo>
                  <a:pt x="19084" y="167256"/>
                </a:lnTo>
                <a:lnTo>
                  <a:pt x="52321" y="190588"/>
                </a:lnTo>
                <a:lnTo>
                  <a:pt x="87729" y="206825"/>
                </a:lnTo>
                <a:lnTo>
                  <a:pt x="126166" y="219950"/>
                </a:lnTo>
                <a:lnTo>
                  <a:pt x="165058" y="230287"/>
                </a:lnTo>
                <a:lnTo>
                  <a:pt x="202393" y="238207"/>
                </a:lnTo>
                <a:lnTo>
                  <a:pt x="242519" y="244990"/>
                </a:lnTo>
                <a:lnTo>
                  <a:pt x="285155" y="250557"/>
                </a:lnTo>
                <a:lnTo>
                  <a:pt x="323486" y="254298"/>
                </a:lnTo>
                <a:lnTo>
                  <a:pt x="363279" y="257033"/>
                </a:lnTo>
                <a:lnTo>
                  <a:pt x="404357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9"/>
                </a:lnTo>
                <a:lnTo>
                  <a:pt x="576102" y="253742"/>
                </a:lnTo>
                <a:lnTo>
                  <a:pt x="614172" y="249839"/>
                </a:lnTo>
                <a:lnTo>
                  <a:pt x="656468" y="244094"/>
                </a:lnTo>
                <a:lnTo>
                  <a:pt x="696212" y="237143"/>
                </a:lnTo>
                <a:lnTo>
                  <a:pt x="738151" y="227827"/>
                </a:lnTo>
                <a:lnTo>
                  <a:pt x="775974" y="217164"/>
                </a:lnTo>
                <a:lnTo>
                  <a:pt x="813083" y="203710"/>
                </a:lnTo>
                <a:lnTo>
                  <a:pt x="849776" y="185411"/>
                </a:lnTo>
                <a:lnTo>
                  <a:pt x="881072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26"/>
          <p:cNvSpPr/>
          <p:nvPr/>
        </p:nvSpPr>
        <p:spPr>
          <a:xfrm>
            <a:off x="5506920" y="3998520"/>
            <a:ext cx="893160" cy="25920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76" y="129641"/>
                </a:moveTo>
                <a:lnTo>
                  <a:pt x="875904" y="93917"/>
                </a:lnTo>
                <a:lnTo>
                  <a:pt x="843845" y="70411"/>
                </a:lnTo>
                <a:lnTo>
                  <a:pt x="809250" y="54012"/>
                </a:lnTo>
                <a:lnTo>
                  <a:pt x="771474" y="40721"/>
                </a:lnTo>
                <a:lnTo>
                  <a:pt x="733115" y="30219"/>
                </a:lnTo>
                <a:lnTo>
                  <a:pt x="690692" y="21079"/>
                </a:lnTo>
                <a:lnTo>
                  <a:pt x="650567" y="14294"/>
                </a:lnTo>
                <a:lnTo>
                  <a:pt x="607931" y="8727"/>
                </a:lnTo>
                <a:lnTo>
                  <a:pt x="569601" y="4986"/>
                </a:lnTo>
                <a:lnTo>
                  <a:pt x="529809" y="2250"/>
                </a:lnTo>
                <a:lnTo>
                  <a:pt x="488731" y="571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4"/>
                </a:lnTo>
                <a:lnTo>
                  <a:pt x="316987" y="5541"/>
                </a:lnTo>
                <a:lnTo>
                  <a:pt x="278916" y="9445"/>
                </a:lnTo>
                <a:lnTo>
                  <a:pt x="236621" y="15191"/>
                </a:lnTo>
                <a:lnTo>
                  <a:pt x="196876" y="22143"/>
                </a:lnTo>
                <a:lnTo>
                  <a:pt x="154937" y="31459"/>
                </a:lnTo>
                <a:lnTo>
                  <a:pt x="117114" y="42123"/>
                </a:lnTo>
                <a:lnTo>
                  <a:pt x="80005" y="55578"/>
                </a:lnTo>
                <a:lnTo>
                  <a:pt x="43313" y="73877"/>
                </a:lnTo>
                <a:lnTo>
                  <a:pt x="12016" y="99643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59" y="258507"/>
                </a:lnTo>
                <a:lnTo>
                  <a:pt x="536535" y="256649"/>
                </a:lnTo>
                <a:lnTo>
                  <a:pt x="576096" y="253742"/>
                </a:lnTo>
                <a:lnTo>
                  <a:pt x="614165" y="249839"/>
                </a:lnTo>
                <a:lnTo>
                  <a:pt x="656459" y="244094"/>
                </a:lnTo>
                <a:lnTo>
                  <a:pt x="696203" y="237143"/>
                </a:lnTo>
                <a:lnTo>
                  <a:pt x="738141" y="227827"/>
                </a:lnTo>
                <a:lnTo>
                  <a:pt x="775963" y="217164"/>
                </a:lnTo>
                <a:lnTo>
                  <a:pt x="813071" y="203710"/>
                </a:lnTo>
                <a:lnTo>
                  <a:pt x="849763" y="185411"/>
                </a:lnTo>
                <a:lnTo>
                  <a:pt x="881059" y="159643"/>
                </a:lnTo>
                <a:lnTo>
                  <a:pt x="893076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27"/>
          <p:cNvSpPr/>
          <p:nvPr/>
        </p:nvSpPr>
        <p:spPr>
          <a:xfrm>
            <a:off x="3267000" y="3957120"/>
            <a:ext cx="395676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15280">
              <a:lnSpc>
                <a:spcPct val="135000"/>
              </a:lnSpc>
            </a:pPr>
            <a:r>
              <a:rPr b="0" lang="en-US" sz="1800" spc="12" strike="noStrike">
                <a:solidFill>
                  <a:srgbClr val="000000"/>
                </a:solidFill>
                <a:latin typeface="Arial"/>
                <a:ea typeface="Noto Sans CJK SC"/>
              </a:rPr>
              <a:t>Craiova</a:t>
            </a:r>
            <a:r>
              <a:rPr b="0" lang="en-US" sz="1800" spc="12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1800" spc="9" strike="noStrike">
                <a:solidFill>
                  <a:srgbClr val="000000"/>
                </a:solidFill>
                <a:latin typeface="Arial"/>
                <a:ea typeface="Noto Sans CJK SC"/>
              </a:rPr>
              <a:t>Pitesti</a:t>
            </a:r>
            <a:r>
              <a:rPr b="0" lang="en-US" sz="1800" spc="9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1800" spc="9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1800" spc="9" strike="noStrike">
                <a:solidFill>
                  <a:srgbClr val="000000"/>
                </a:solidFill>
                <a:latin typeface="Arial"/>
                <a:ea typeface="Noto Sans CJK SC"/>
              </a:rPr>
              <a:t>Sibiu  </a:t>
            </a:r>
            <a:endParaRPr b="0" lang="en-US" sz="1800" spc="-1" strike="noStrike">
              <a:latin typeface="Arial"/>
            </a:endParaRPr>
          </a:p>
          <a:p>
            <a:pPr marL="12600" indent="215280">
              <a:lnSpc>
                <a:spcPct val="135000"/>
              </a:lnSpc>
            </a:pPr>
            <a:r>
              <a:rPr b="0" lang="en-US" sz="1800" spc="21" strike="noStrike" baseline="2000">
                <a:solidFill>
                  <a:srgbClr val="000000"/>
                </a:solidFill>
                <a:latin typeface="Arial"/>
              </a:rPr>
              <a:t>526=366+160</a:t>
            </a:r>
            <a:r>
              <a:rPr b="0" lang="en-US" sz="1800" spc="-1" strike="noStrike" baseline="2000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1800" spc="-216" strike="noStrike" baseline="2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21" strike="noStrike" baseline="2000">
                <a:solidFill>
                  <a:srgbClr val="000000"/>
                </a:solidFill>
                <a:latin typeface="Arial"/>
              </a:rPr>
              <a:t>417=317+100</a:t>
            </a:r>
            <a:r>
              <a:rPr b="0" lang="en-US" sz="1800" spc="-1" strike="noStrike" baseline="2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12" strike="noStrike">
                <a:solidFill>
                  <a:srgbClr val="000000"/>
                </a:solidFill>
                <a:latin typeface="Arial"/>
              </a:rPr>
              <a:t>553=300+253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Shape 28"/>
          <p:cNvSpPr txBox="1"/>
          <p:nvPr/>
        </p:nvSpPr>
        <p:spPr>
          <a:xfrm>
            <a:off x="6828840" y="7217280"/>
            <a:ext cx="113940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 </a:t>
            </a:r>
            <a:r>
              <a:rPr b="0" lang="en-US" sz="800" spc="24" strike="noStrike">
                <a:solidFill>
                  <a:srgbClr val="000000"/>
                </a:solidFill>
                <a:latin typeface="Palatino Linotype"/>
              </a:rPr>
              <a:t>4,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Sections</a:t>
            </a:r>
            <a:r>
              <a:rPr b="0" lang="en-US" sz="800" spc="15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1–2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343" name="TextShape 29"/>
          <p:cNvSpPr txBox="1"/>
          <p:nvPr/>
        </p:nvSpPr>
        <p:spPr>
          <a:xfrm>
            <a:off x="814680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51DC1C70-1C75-470D-BB73-DA366FA4242C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344" name="CustomShape 30"/>
          <p:cNvSpPr/>
          <p:nvPr/>
        </p:nvSpPr>
        <p:spPr>
          <a:xfrm>
            <a:off x="218520" y="3254760"/>
            <a:ext cx="507960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326520">
              <a:lnSpc>
                <a:spcPct val="133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Arad</a:t>
            </a: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Fagaras</a:t>
            </a: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Oradea  </a:t>
            </a:r>
            <a:endParaRPr b="0" lang="en-US" sz="1200" spc="-1" strike="noStrike">
              <a:latin typeface="Arial"/>
            </a:endParaRPr>
          </a:p>
          <a:p>
            <a:pPr marL="12600" indent="326520">
              <a:lnSpc>
                <a:spcPct val="133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646=280+366</a:t>
            </a: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415=239+176 </a:t>
            </a:r>
            <a:r>
              <a:rPr b="0" lang="en-US" sz="1200" spc="15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671=291+380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509040" y="991800"/>
            <a:ext cx="777204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"/>
          <p:cNvSpPr/>
          <p:nvPr/>
        </p:nvSpPr>
        <p:spPr>
          <a:xfrm>
            <a:off x="515880" y="997200"/>
            <a:ext cx="360" cy="408600"/>
          </a:xfrm>
          <a:custGeom>
            <a:avLst/>
            <a:gdLst/>
            <a:ahLst/>
            <a:rect l="l" t="t" r="r" b="b"/>
            <a:pathLst>
              <a:path w="0"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3"/>
          <p:cNvSpPr/>
          <p:nvPr/>
        </p:nvSpPr>
        <p:spPr>
          <a:xfrm>
            <a:off x="547200" y="1029960"/>
            <a:ext cx="7697880" cy="360"/>
          </a:xfrm>
          <a:custGeom>
            <a:avLst/>
            <a:gdLst/>
            <a:ahLst/>
            <a:rect l="l" t="t" r="r" b="b"/>
            <a:pathLst>
              <a:path w="7698105" h="0">
                <a:moveTo>
                  <a:pt x="0" y="0"/>
                </a:moveTo>
                <a:lnTo>
                  <a:pt x="7697723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4"/>
          <p:cNvSpPr/>
          <p:nvPr/>
        </p:nvSpPr>
        <p:spPr>
          <a:xfrm>
            <a:off x="554040" y="1035360"/>
            <a:ext cx="360" cy="332280"/>
          </a:xfrm>
          <a:custGeom>
            <a:avLst/>
            <a:gdLst/>
            <a:ahLst/>
            <a:rect l="l" t="t" r="r" b="b"/>
            <a:pathLst>
              <a:path w="0"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5"/>
          <p:cNvSpPr/>
          <p:nvPr/>
        </p:nvSpPr>
        <p:spPr>
          <a:xfrm>
            <a:off x="2938680" y="868320"/>
            <a:ext cx="36540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750" spc="695" strike="noStrike" baseline="-16000">
                <a:solidFill>
                  <a:srgbClr val="000000"/>
                </a:solidFill>
                <a:latin typeface="Arial"/>
              </a:rPr>
              <a:t>A</a:t>
            </a:r>
            <a:r>
              <a:rPr b="0" i="1" lang="en-US" sz="1400" spc="-154" strike="noStrike">
                <a:solidFill>
                  <a:srgbClr val="000000"/>
                </a:solidFill>
                <a:latin typeface="Meiryo"/>
              </a:rPr>
              <a:t>∗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0" name="TextShape 6"/>
          <p:cNvSpPr txBox="1"/>
          <p:nvPr/>
        </p:nvSpPr>
        <p:spPr>
          <a:xfrm>
            <a:off x="3432240" y="964440"/>
            <a:ext cx="3193560" cy="129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search</a:t>
            </a:r>
            <a:r>
              <a:rPr b="0" lang="en-US" sz="2500" spc="21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327" strike="noStrike">
                <a:solidFill>
                  <a:srgbClr val="000000"/>
                </a:solidFill>
                <a:latin typeface="Arial"/>
              </a:rPr>
              <a:t>example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1" name="CustomShape 7"/>
          <p:cNvSpPr/>
          <p:nvPr/>
        </p:nvSpPr>
        <p:spPr>
          <a:xfrm>
            <a:off x="8238240" y="1035360"/>
            <a:ext cx="360" cy="332280"/>
          </a:xfrm>
          <a:custGeom>
            <a:avLst/>
            <a:gdLst/>
            <a:ahLst/>
            <a:rect l="l" t="t" r="r" b="b"/>
            <a:pathLst>
              <a:path w="0"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8"/>
          <p:cNvSpPr/>
          <p:nvPr/>
        </p:nvSpPr>
        <p:spPr>
          <a:xfrm>
            <a:off x="547200" y="1372680"/>
            <a:ext cx="7697880" cy="360"/>
          </a:xfrm>
          <a:custGeom>
            <a:avLst/>
            <a:gdLst/>
            <a:ahLst/>
            <a:rect l="l" t="t" r="r" b="b"/>
            <a:pathLst>
              <a:path w="7698105" h="0">
                <a:moveTo>
                  <a:pt x="0" y="0"/>
                </a:moveTo>
                <a:lnTo>
                  <a:pt x="7697723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9"/>
          <p:cNvSpPr/>
          <p:nvPr/>
        </p:nvSpPr>
        <p:spPr>
          <a:xfrm>
            <a:off x="8276040" y="997200"/>
            <a:ext cx="360" cy="408600"/>
          </a:xfrm>
          <a:custGeom>
            <a:avLst/>
            <a:gdLst/>
            <a:ahLst/>
            <a:rect l="l" t="t" r="r" b="b"/>
            <a:pathLst>
              <a:path w="0"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10"/>
          <p:cNvSpPr/>
          <p:nvPr/>
        </p:nvSpPr>
        <p:spPr>
          <a:xfrm>
            <a:off x="509040" y="1410840"/>
            <a:ext cx="777204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11"/>
          <p:cNvSpPr/>
          <p:nvPr/>
        </p:nvSpPr>
        <p:spPr>
          <a:xfrm>
            <a:off x="1291680" y="3546000"/>
            <a:ext cx="533160" cy="432000"/>
          </a:xfrm>
          <a:custGeom>
            <a:avLst/>
            <a:gdLst/>
            <a:ahLst/>
            <a:rect l="l" t="t" r="r" b="b"/>
            <a:pathLst>
              <a:path w="533400" h="432435">
                <a:moveTo>
                  <a:pt x="532968" y="0"/>
                </a:moveTo>
                <a:lnTo>
                  <a:pt x="0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12"/>
          <p:cNvSpPr/>
          <p:nvPr/>
        </p:nvSpPr>
        <p:spPr>
          <a:xfrm>
            <a:off x="1824840" y="3546000"/>
            <a:ext cx="525600" cy="432000"/>
          </a:xfrm>
          <a:custGeom>
            <a:avLst/>
            <a:gdLst/>
            <a:ahLst/>
            <a:rect l="l" t="t" r="r" b="b"/>
            <a:pathLst>
              <a:path w="525780" h="432435">
                <a:moveTo>
                  <a:pt x="0" y="0"/>
                </a:moveTo>
                <a:lnTo>
                  <a:pt x="525767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3"/>
          <p:cNvSpPr/>
          <p:nvPr/>
        </p:nvSpPr>
        <p:spPr>
          <a:xfrm>
            <a:off x="2373840" y="2169720"/>
            <a:ext cx="2657880" cy="432000"/>
          </a:xfrm>
          <a:custGeom>
            <a:avLst/>
            <a:gdLst/>
            <a:ahLst/>
            <a:rect l="l" t="t" r="r" b="b"/>
            <a:pathLst>
              <a:path w="2658110" h="432435">
                <a:moveTo>
                  <a:pt x="0" y="432130"/>
                </a:moveTo>
                <a:lnTo>
                  <a:pt x="2657652" y="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14"/>
          <p:cNvSpPr/>
          <p:nvPr/>
        </p:nvSpPr>
        <p:spPr>
          <a:xfrm>
            <a:off x="5031720" y="2169720"/>
            <a:ext cx="748800" cy="432000"/>
          </a:xfrm>
          <a:custGeom>
            <a:avLst/>
            <a:gdLst/>
            <a:ahLst/>
            <a:rect l="l" t="t" r="r" b="b"/>
            <a:pathLst>
              <a:path w="749300" h="432435">
                <a:moveTo>
                  <a:pt x="0" y="0"/>
                </a:moveTo>
                <a:lnTo>
                  <a:pt x="749046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5"/>
          <p:cNvSpPr/>
          <p:nvPr/>
        </p:nvSpPr>
        <p:spPr>
          <a:xfrm>
            <a:off x="5031720" y="2169720"/>
            <a:ext cx="3053880" cy="432000"/>
          </a:xfrm>
          <a:custGeom>
            <a:avLst/>
            <a:gdLst/>
            <a:ahLst/>
            <a:rect l="l" t="t" r="r" b="b"/>
            <a:pathLst>
              <a:path w="3054350" h="432435">
                <a:moveTo>
                  <a:pt x="0" y="0"/>
                </a:moveTo>
                <a:lnTo>
                  <a:pt x="3053778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16"/>
          <p:cNvSpPr/>
          <p:nvPr/>
        </p:nvSpPr>
        <p:spPr>
          <a:xfrm>
            <a:off x="7656480" y="2602080"/>
            <a:ext cx="893160" cy="25920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6" y="93912"/>
                </a:lnTo>
                <a:lnTo>
                  <a:pt x="843855" y="70405"/>
                </a:lnTo>
                <a:lnTo>
                  <a:pt x="809259" y="54006"/>
                </a:lnTo>
                <a:lnTo>
                  <a:pt x="771481" y="40716"/>
                </a:lnTo>
                <a:lnTo>
                  <a:pt x="733120" y="30215"/>
                </a:lnTo>
                <a:lnTo>
                  <a:pt x="690696" y="21076"/>
                </a:lnTo>
                <a:lnTo>
                  <a:pt x="650570" y="14292"/>
                </a:lnTo>
                <a:lnTo>
                  <a:pt x="607933" y="8725"/>
                </a:lnTo>
                <a:lnTo>
                  <a:pt x="569602" y="4985"/>
                </a:lnTo>
                <a:lnTo>
                  <a:pt x="529809" y="2249"/>
                </a:lnTo>
                <a:lnTo>
                  <a:pt x="488731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59" y="258507"/>
                </a:lnTo>
                <a:lnTo>
                  <a:pt x="536535" y="256649"/>
                </a:lnTo>
                <a:lnTo>
                  <a:pt x="576097" y="253742"/>
                </a:lnTo>
                <a:lnTo>
                  <a:pt x="614167" y="249839"/>
                </a:lnTo>
                <a:lnTo>
                  <a:pt x="656462" y="244094"/>
                </a:lnTo>
                <a:lnTo>
                  <a:pt x="696207" y="237143"/>
                </a:lnTo>
                <a:lnTo>
                  <a:pt x="738146" y="227827"/>
                </a:lnTo>
                <a:lnTo>
                  <a:pt x="775970" y="217164"/>
                </a:lnTo>
                <a:lnTo>
                  <a:pt x="813080" y="203710"/>
                </a:lnTo>
                <a:lnTo>
                  <a:pt x="849774" y="185411"/>
                </a:lnTo>
                <a:lnTo>
                  <a:pt x="881071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17"/>
          <p:cNvSpPr/>
          <p:nvPr/>
        </p:nvSpPr>
        <p:spPr>
          <a:xfrm>
            <a:off x="4565880" y="1907280"/>
            <a:ext cx="892800" cy="258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18"/>
          <p:cNvSpPr/>
          <p:nvPr/>
        </p:nvSpPr>
        <p:spPr>
          <a:xfrm>
            <a:off x="4830120" y="1931040"/>
            <a:ext cx="35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Arad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3" name="CustomShape 19"/>
          <p:cNvSpPr/>
          <p:nvPr/>
        </p:nvSpPr>
        <p:spPr>
          <a:xfrm>
            <a:off x="267480" y="2602080"/>
            <a:ext cx="4583160" cy="1603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20"/>
          <p:cNvSpPr/>
          <p:nvPr/>
        </p:nvSpPr>
        <p:spPr>
          <a:xfrm>
            <a:off x="2187000" y="2626200"/>
            <a:ext cx="37368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</a:rPr>
              <a:t>Sibiu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5" name="CustomShape 21"/>
          <p:cNvSpPr/>
          <p:nvPr/>
        </p:nvSpPr>
        <p:spPr>
          <a:xfrm>
            <a:off x="5326560" y="2602080"/>
            <a:ext cx="893160" cy="25920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9"/>
                </a:lnTo>
                <a:lnTo>
                  <a:pt x="576102" y="253742"/>
                </a:lnTo>
                <a:lnTo>
                  <a:pt x="614172" y="249839"/>
                </a:lnTo>
                <a:lnTo>
                  <a:pt x="656468" y="244094"/>
                </a:lnTo>
                <a:lnTo>
                  <a:pt x="696212" y="237143"/>
                </a:lnTo>
                <a:lnTo>
                  <a:pt x="738151" y="227827"/>
                </a:lnTo>
                <a:lnTo>
                  <a:pt x="775974" y="217164"/>
                </a:lnTo>
                <a:lnTo>
                  <a:pt x="813083" y="203710"/>
                </a:lnTo>
                <a:lnTo>
                  <a:pt x="849776" y="185411"/>
                </a:lnTo>
                <a:lnTo>
                  <a:pt x="881072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22"/>
          <p:cNvSpPr/>
          <p:nvPr/>
        </p:nvSpPr>
        <p:spPr>
          <a:xfrm>
            <a:off x="829440" y="3990240"/>
            <a:ext cx="893160" cy="259200"/>
          </a:xfrm>
          <a:custGeom>
            <a:avLst/>
            <a:gdLst/>
            <a:ahLst/>
            <a:rect l="l" t="t" r="r" b="b"/>
            <a:pathLst>
              <a:path w="893444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2"/>
                </a:lnTo>
                <a:lnTo>
                  <a:pt x="19083" y="167251"/>
                </a:lnTo>
                <a:lnTo>
                  <a:pt x="52319" y="190582"/>
                </a:lnTo>
                <a:lnTo>
                  <a:pt x="87725" y="206819"/>
                </a:lnTo>
                <a:lnTo>
                  <a:pt x="126161" y="219945"/>
                </a:lnTo>
                <a:lnTo>
                  <a:pt x="165052" y="230283"/>
                </a:lnTo>
                <a:lnTo>
                  <a:pt x="202387" y="238203"/>
                </a:lnTo>
                <a:lnTo>
                  <a:pt x="242513" y="244988"/>
                </a:lnTo>
                <a:lnTo>
                  <a:pt x="285150" y="250555"/>
                </a:lnTo>
                <a:lnTo>
                  <a:pt x="323482" y="254297"/>
                </a:lnTo>
                <a:lnTo>
                  <a:pt x="363276" y="257032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8"/>
                </a:lnTo>
                <a:lnTo>
                  <a:pt x="576102" y="253741"/>
                </a:lnTo>
                <a:lnTo>
                  <a:pt x="614172" y="249838"/>
                </a:lnTo>
                <a:lnTo>
                  <a:pt x="656468" y="244091"/>
                </a:lnTo>
                <a:lnTo>
                  <a:pt x="696212" y="237140"/>
                </a:lnTo>
                <a:lnTo>
                  <a:pt x="738151" y="227823"/>
                </a:lnTo>
                <a:lnTo>
                  <a:pt x="775974" y="217159"/>
                </a:lnTo>
                <a:lnTo>
                  <a:pt x="813083" y="203704"/>
                </a:lnTo>
                <a:lnTo>
                  <a:pt x="849776" y="185406"/>
                </a:lnTo>
                <a:lnTo>
                  <a:pt x="881072" y="159639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23"/>
          <p:cNvSpPr/>
          <p:nvPr/>
        </p:nvSpPr>
        <p:spPr>
          <a:xfrm>
            <a:off x="1905120" y="3990240"/>
            <a:ext cx="893160" cy="259200"/>
          </a:xfrm>
          <a:custGeom>
            <a:avLst/>
            <a:gdLst/>
            <a:ahLst/>
            <a:rect l="l" t="t" r="r" b="b"/>
            <a:pathLst>
              <a:path w="893444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2"/>
                </a:lnTo>
                <a:lnTo>
                  <a:pt x="19083" y="167251"/>
                </a:lnTo>
                <a:lnTo>
                  <a:pt x="52319" y="190582"/>
                </a:lnTo>
                <a:lnTo>
                  <a:pt x="87725" y="206819"/>
                </a:lnTo>
                <a:lnTo>
                  <a:pt x="126161" y="219945"/>
                </a:lnTo>
                <a:lnTo>
                  <a:pt x="165052" y="230283"/>
                </a:lnTo>
                <a:lnTo>
                  <a:pt x="202387" y="238203"/>
                </a:lnTo>
                <a:lnTo>
                  <a:pt x="242513" y="244988"/>
                </a:lnTo>
                <a:lnTo>
                  <a:pt x="285150" y="250555"/>
                </a:lnTo>
                <a:lnTo>
                  <a:pt x="323482" y="254297"/>
                </a:lnTo>
                <a:lnTo>
                  <a:pt x="363276" y="257032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8"/>
                </a:lnTo>
                <a:lnTo>
                  <a:pt x="576102" y="253741"/>
                </a:lnTo>
                <a:lnTo>
                  <a:pt x="614172" y="249838"/>
                </a:lnTo>
                <a:lnTo>
                  <a:pt x="656468" y="244091"/>
                </a:lnTo>
                <a:lnTo>
                  <a:pt x="696212" y="237140"/>
                </a:lnTo>
                <a:lnTo>
                  <a:pt x="738151" y="227823"/>
                </a:lnTo>
                <a:lnTo>
                  <a:pt x="775974" y="217159"/>
                </a:lnTo>
                <a:lnTo>
                  <a:pt x="813083" y="203704"/>
                </a:lnTo>
                <a:lnTo>
                  <a:pt x="849776" y="185406"/>
                </a:lnTo>
                <a:lnTo>
                  <a:pt x="881072" y="159639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24"/>
          <p:cNvSpPr/>
          <p:nvPr/>
        </p:nvSpPr>
        <p:spPr>
          <a:xfrm>
            <a:off x="3605760" y="3323520"/>
            <a:ext cx="771120" cy="3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100" spc="-109" strike="noStrike">
                <a:solidFill>
                  <a:srgbClr val="000000"/>
                </a:solidFill>
                <a:latin typeface="Arial"/>
              </a:rPr>
              <a:t>Rimnicu</a:t>
            </a:r>
            <a:r>
              <a:rPr b="0" lang="en-US" sz="1100" spc="-13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97" strike="noStrike">
                <a:solidFill>
                  <a:srgbClr val="000000"/>
                </a:solidFill>
                <a:latin typeface="Arial"/>
              </a:rPr>
              <a:t>Vilcea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69" name="CustomShape 25"/>
          <p:cNvSpPr/>
          <p:nvPr/>
        </p:nvSpPr>
        <p:spPr>
          <a:xfrm>
            <a:off x="1524240" y="3315600"/>
            <a:ext cx="60048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Fagaras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0" name="CustomShape 26"/>
          <p:cNvSpPr/>
          <p:nvPr/>
        </p:nvSpPr>
        <p:spPr>
          <a:xfrm>
            <a:off x="4010760" y="3559680"/>
            <a:ext cx="1944720" cy="434520"/>
          </a:xfrm>
          <a:custGeom>
            <a:avLst/>
            <a:gdLst/>
            <a:ahLst/>
            <a:rect l="l" t="t" r="r" b="b"/>
            <a:pathLst>
              <a:path w="1945004" h="434975">
                <a:moveTo>
                  <a:pt x="0" y="0"/>
                </a:moveTo>
                <a:lnTo>
                  <a:pt x="1944992" y="434428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27"/>
          <p:cNvSpPr/>
          <p:nvPr/>
        </p:nvSpPr>
        <p:spPr>
          <a:xfrm>
            <a:off x="3326400" y="3990240"/>
            <a:ext cx="893160" cy="25920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2"/>
                </a:lnTo>
                <a:lnTo>
                  <a:pt x="19083" y="167251"/>
                </a:lnTo>
                <a:lnTo>
                  <a:pt x="52319" y="190582"/>
                </a:lnTo>
                <a:lnTo>
                  <a:pt x="87725" y="206819"/>
                </a:lnTo>
                <a:lnTo>
                  <a:pt x="126161" y="219945"/>
                </a:lnTo>
                <a:lnTo>
                  <a:pt x="165052" y="230283"/>
                </a:lnTo>
                <a:lnTo>
                  <a:pt x="202387" y="238203"/>
                </a:lnTo>
                <a:lnTo>
                  <a:pt x="242513" y="244988"/>
                </a:lnTo>
                <a:lnTo>
                  <a:pt x="285150" y="250555"/>
                </a:lnTo>
                <a:lnTo>
                  <a:pt x="323482" y="254297"/>
                </a:lnTo>
                <a:lnTo>
                  <a:pt x="363276" y="257032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8"/>
                </a:lnTo>
                <a:lnTo>
                  <a:pt x="576102" y="253741"/>
                </a:lnTo>
                <a:lnTo>
                  <a:pt x="614172" y="249838"/>
                </a:lnTo>
                <a:lnTo>
                  <a:pt x="656468" y="244091"/>
                </a:lnTo>
                <a:lnTo>
                  <a:pt x="696212" y="237140"/>
                </a:lnTo>
                <a:lnTo>
                  <a:pt x="738151" y="227823"/>
                </a:lnTo>
                <a:lnTo>
                  <a:pt x="775974" y="217159"/>
                </a:lnTo>
                <a:lnTo>
                  <a:pt x="813083" y="203704"/>
                </a:lnTo>
                <a:lnTo>
                  <a:pt x="849776" y="185406"/>
                </a:lnTo>
                <a:lnTo>
                  <a:pt x="881072" y="159639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28"/>
          <p:cNvSpPr/>
          <p:nvPr/>
        </p:nvSpPr>
        <p:spPr>
          <a:xfrm>
            <a:off x="4402080" y="3990240"/>
            <a:ext cx="893160" cy="25920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2"/>
                </a:lnTo>
                <a:lnTo>
                  <a:pt x="19083" y="167251"/>
                </a:lnTo>
                <a:lnTo>
                  <a:pt x="52319" y="190582"/>
                </a:lnTo>
                <a:lnTo>
                  <a:pt x="87725" y="206819"/>
                </a:lnTo>
                <a:lnTo>
                  <a:pt x="126161" y="219945"/>
                </a:lnTo>
                <a:lnTo>
                  <a:pt x="165052" y="230283"/>
                </a:lnTo>
                <a:lnTo>
                  <a:pt x="202387" y="238203"/>
                </a:lnTo>
                <a:lnTo>
                  <a:pt x="242513" y="244988"/>
                </a:lnTo>
                <a:lnTo>
                  <a:pt x="285150" y="250555"/>
                </a:lnTo>
                <a:lnTo>
                  <a:pt x="323482" y="254297"/>
                </a:lnTo>
                <a:lnTo>
                  <a:pt x="363276" y="257032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8"/>
                </a:lnTo>
                <a:lnTo>
                  <a:pt x="576102" y="253741"/>
                </a:lnTo>
                <a:lnTo>
                  <a:pt x="614172" y="249838"/>
                </a:lnTo>
                <a:lnTo>
                  <a:pt x="656468" y="244091"/>
                </a:lnTo>
                <a:lnTo>
                  <a:pt x="696212" y="237140"/>
                </a:lnTo>
                <a:lnTo>
                  <a:pt x="738151" y="227823"/>
                </a:lnTo>
                <a:lnTo>
                  <a:pt x="775974" y="217159"/>
                </a:lnTo>
                <a:lnTo>
                  <a:pt x="813083" y="203704"/>
                </a:lnTo>
                <a:lnTo>
                  <a:pt x="849776" y="185406"/>
                </a:lnTo>
                <a:lnTo>
                  <a:pt x="881072" y="159639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29"/>
          <p:cNvSpPr/>
          <p:nvPr/>
        </p:nvSpPr>
        <p:spPr>
          <a:xfrm>
            <a:off x="5504400" y="3990240"/>
            <a:ext cx="893160" cy="25920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2"/>
                </a:lnTo>
                <a:lnTo>
                  <a:pt x="19083" y="167251"/>
                </a:lnTo>
                <a:lnTo>
                  <a:pt x="52319" y="190582"/>
                </a:lnTo>
                <a:lnTo>
                  <a:pt x="87725" y="206819"/>
                </a:lnTo>
                <a:lnTo>
                  <a:pt x="126161" y="219945"/>
                </a:lnTo>
                <a:lnTo>
                  <a:pt x="165052" y="230283"/>
                </a:lnTo>
                <a:lnTo>
                  <a:pt x="202387" y="238203"/>
                </a:lnTo>
                <a:lnTo>
                  <a:pt x="242513" y="244988"/>
                </a:lnTo>
                <a:lnTo>
                  <a:pt x="285150" y="250555"/>
                </a:lnTo>
                <a:lnTo>
                  <a:pt x="323482" y="254297"/>
                </a:lnTo>
                <a:lnTo>
                  <a:pt x="363276" y="257032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8"/>
                </a:lnTo>
                <a:lnTo>
                  <a:pt x="576102" y="253741"/>
                </a:lnTo>
                <a:lnTo>
                  <a:pt x="614172" y="249838"/>
                </a:lnTo>
                <a:lnTo>
                  <a:pt x="656468" y="244091"/>
                </a:lnTo>
                <a:lnTo>
                  <a:pt x="696212" y="237140"/>
                </a:lnTo>
                <a:lnTo>
                  <a:pt x="738151" y="227823"/>
                </a:lnTo>
                <a:lnTo>
                  <a:pt x="775974" y="217159"/>
                </a:lnTo>
                <a:lnTo>
                  <a:pt x="813083" y="203704"/>
                </a:lnTo>
                <a:lnTo>
                  <a:pt x="849776" y="185406"/>
                </a:lnTo>
                <a:lnTo>
                  <a:pt x="881072" y="159639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30"/>
          <p:cNvSpPr/>
          <p:nvPr/>
        </p:nvSpPr>
        <p:spPr>
          <a:xfrm>
            <a:off x="5263920" y="2565360"/>
            <a:ext cx="9921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156240">
              <a:lnSpc>
                <a:spcPct val="133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Timisoara  447=118+329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5" name="TextShape 31"/>
          <p:cNvSpPr txBox="1"/>
          <p:nvPr/>
        </p:nvSpPr>
        <p:spPr>
          <a:xfrm>
            <a:off x="6828840" y="7217280"/>
            <a:ext cx="113940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 </a:t>
            </a:r>
            <a:r>
              <a:rPr b="0" lang="en-US" sz="800" spc="24" strike="noStrike">
                <a:solidFill>
                  <a:srgbClr val="000000"/>
                </a:solidFill>
                <a:latin typeface="Palatino Linotype"/>
              </a:rPr>
              <a:t>4,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Sections</a:t>
            </a:r>
            <a:r>
              <a:rPr b="0" lang="en-US" sz="800" spc="15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1–2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376" name="TextShape 32"/>
          <p:cNvSpPr txBox="1"/>
          <p:nvPr/>
        </p:nvSpPr>
        <p:spPr>
          <a:xfrm>
            <a:off x="814680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FEC371F3-30C4-41FA-BA45-6E2A06A63F72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377" name="CustomShape 33"/>
          <p:cNvSpPr/>
          <p:nvPr/>
        </p:nvSpPr>
        <p:spPr>
          <a:xfrm>
            <a:off x="7639560" y="2565360"/>
            <a:ext cx="90504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15280">
              <a:lnSpc>
                <a:spcPct val="133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Zerind  449=75+374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8" name="CustomShape 34"/>
          <p:cNvSpPr/>
          <p:nvPr/>
        </p:nvSpPr>
        <p:spPr>
          <a:xfrm>
            <a:off x="218520" y="3254760"/>
            <a:ext cx="9921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326520">
              <a:lnSpc>
                <a:spcPct val="133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Arad  646=280+366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9" name="CustomShape 35"/>
          <p:cNvSpPr/>
          <p:nvPr/>
        </p:nvSpPr>
        <p:spPr>
          <a:xfrm>
            <a:off x="766800" y="3953160"/>
            <a:ext cx="9921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319320">
              <a:lnSpc>
                <a:spcPct val="133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</a:rPr>
              <a:t>Sibiu  </a:t>
            </a: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591=338+253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0" name="CustomShape 36"/>
          <p:cNvSpPr/>
          <p:nvPr/>
        </p:nvSpPr>
        <p:spPr>
          <a:xfrm>
            <a:off x="1934280" y="3953160"/>
            <a:ext cx="81828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45000">
              <a:lnSpc>
                <a:spcPct val="133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Bucharest  450=450+0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1" name="CustomShape 37"/>
          <p:cNvSpPr/>
          <p:nvPr/>
        </p:nvSpPr>
        <p:spPr>
          <a:xfrm>
            <a:off x="5441760" y="3948480"/>
            <a:ext cx="99216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319320">
              <a:lnSpc>
                <a:spcPct val="135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</a:rPr>
              <a:t>Sibiu  </a:t>
            </a: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553=300+253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2" name="CustomShape 38"/>
          <p:cNvSpPr/>
          <p:nvPr/>
        </p:nvSpPr>
        <p:spPr>
          <a:xfrm>
            <a:off x="3264120" y="3957840"/>
            <a:ext cx="206856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15280">
              <a:lnSpc>
                <a:spcPct val="130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Craiova</a:t>
            </a: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9" strike="noStrike">
                <a:solidFill>
                  <a:srgbClr val="000000"/>
                </a:solidFill>
                <a:latin typeface="Arial"/>
              </a:rPr>
              <a:t>Pitesti  </a:t>
            </a: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526=366+160 </a:t>
            </a:r>
            <a:r>
              <a:rPr b="0" lang="en-US" sz="1200" spc="15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417=317+100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3" name="CustomShape 39"/>
          <p:cNvSpPr/>
          <p:nvPr/>
        </p:nvSpPr>
        <p:spPr>
          <a:xfrm>
            <a:off x="2397600" y="3254760"/>
            <a:ext cx="9921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27880">
              <a:lnSpc>
                <a:spcPct val="133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Oradea  671=291+380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1291680" y="3546000"/>
            <a:ext cx="533160" cy="432000"/>
          </a:xfrm>
          <a:custGeom>
            <a:avLst/>
            <a:gdLst/>
            <a:ahLst/>
            <a:rect l="l" t="t" r="r" b="b"/>
            <a:pathLst>
              <a:path w="533400" h="432435">
                <a:moveTo>
                  <a:pt x="532980" y="0"/>
                </a:moveTo>
                <a:lnTo>
                  <a:pt x="0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2"/>
          <p:cNvSpPr/>
          <p:nvPr/>
        </p:nvSpPr>
        <p:spPr>
          <a:xfrm>
            <a:off x="1824840" y="3546000"/>
            <a:ext cx="525600" cy="432000"/>
          </a:xfrm>
          <a:custGeom>
            <a:avLst/>
            <a:gdLst/>
            <a:ahLst/>
            <a:rect l="l" t="t" r="r" b="b"/>
            <a:pathLst>
              <a:path w="525780" h="432435">
                <a:moveTo>
                  <a:pt x="0" y="0"/>
                </a:moveTo>
                <a:lnTo>
                  <a:pt x="525767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3"/>
          <p:cNvSpPr/>
          <p:nvPr/>
        </p:nvSpPr>
        <p:spPr>
          <a:xfrm>
            <a:off x="2373840" y="2169720"/>
            <a:ext cx="2657880" cy="432000"/>
          </a:xfrm>
          <a:custGeom>
            <a:avLst/>
            <a:gdLst/>
            <a:ahLst/>
            <a:rect l="l" t="t" r="r" b="b"/>
            <a:pathLst>
              <a:path w="2658110" h="432435">
                <a:moveTo>
                  <a:pt x="0" y="432142"/>
                </a:moveTo>
                <a:lnTo>
                  <a:pt x="2657652" y="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4"/>
          <p:cNvSpPr/>
          <p:nvPr/>
        </p:nvSpPr>
        <p:spPr>
          <a:xfrm>
            <a:off x="5031720" y="2169720"/>
            <a:ext cx="748800" cy="432000"/>
          </a:xfrm>
          <a:custGeom>
            <a:avLst/>
            <a:gdLst/>
            <a:ahLst/>
            <a:rect l="l" t="t" r="r" b="b"/>
            <a:pathLst>
              <a:path w="749300" h="432435">
                <a:moveTo>
                  <a:pt x="0" y="0"/>
                </a:moveTo>
                <a:lnTo>
                  <a:pt x="749046" y="432142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5"/>
          <p:cNvSpPr/>
          <p:nvPr/>
        </p:nvSpPr>
        <p:spPr>
          <a:xfrm>
            <a:off x="5031720" y="2169720"/>
            <a:ext cx="3053880" cy="432000"/>
          </a:xfrm>
          <a:custGeom>
            <a:avLst/>
            <a:gdLst/>
            <a:ahLst/>
            <a:rect l="l" t="t" r="r" b="b"/>
            <a:pathLst>
              <a:path w="3054350" h="432435">
                <a:moveTo>
                  <a:pt x="0" y="0"/>
                </a:moveTo>
                <a:lnTo>
                  <a:pt x="3053778" y="432142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6"/>
          <p:cNvSpPr/>
          <p:nvPr/>
        </p:nvSpPr>
        <p:spPr>
          <a:xfrm>
            <a:off x="7656480" y="2602080"/>
            <a:ext cx="893160" cy="25920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6" y="93917"/>
                </a:lnTo>
                <a:lnTo>
                  <a:pt x="843855" y="70411"/>
                </a:lnTo>
                <a:lnTo>
                  <a:pt x="809259" y="54012"/>
                </a:lnTo>
                <a:lnTo>
                  <a:pt x="771481" y="40721"/>
                </a:lnTo>
                <a:lnTo>
                  <a:pt x="733120" y="30219"/>
                </a:lnTo>
                <a:lnTo>
                  <a:pt x="690696" y="21079"/>
                </a:lnTo>
                <a:lnTo>
                  <a:pt x="650570" y="14294"/>
                </a:lnTo>
                <a:lnTo>
                  <a:pt x="607933" y="8727"/>
                </a:lnTo>
                <a:lnTo>
                  <a:pt x="569602" y="4986"/>
                </a:lnTo>
                <a:lnTo>
                  <a:pt x="529809" y="2250"/>
                </a:lnTo>
                <a:lnTo>
                  <a:pt x="488731" y="571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4"/>
                </a:lnTo>
                <a:lnTo>
                  <a:pt x="316987" y="5541"/>
                </a:lnTo>
                <a:lnTo>
                  <a:pt x="278916" y="9445"/>
                </a:lnTo>
                <a:lnTo>
                  <a:pt x="236621" y="15191"/>
                </a:lnTo>
                <a:lnTo>
                  <a:pt x="196876" y="22143"/>
                </a:lnTo>
                <a:lnTo>
                  <a:pt x="154937" y="31459"/>
                </a:lnTo>
                <a:lnTo>
                  <a:pt x="117114" y="42123"/>
                </a:lnTo>
                <a:lnTo>
                  <a:pt x="80005" y="55578"/>
                </a:lnTo>
                <a:lnTo>
                  <a:pt x="43313" y="73877"/>
                </a:lnTo>
                <a:lnTo>
                  <a:pt x="12016" y="99643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59" y="258507"/>
                </a:lnTo>
                <a:lnTo>
                  <a:pt x="536535" y="256649"/>
                </a:lnTo>
                <a:lnTo>
                  <a:pt x="576097" y="253742"/>
                </a:lnTo>
                <a:lnTo>
                  <a:pt x="614167" y="249839"/>
                </a:lnTo>
                <a:lnTo>
                  <a:pt x="656462" y="244094"/>
                </a:lnTo>
                <a:lnTo>
                  <a:pt x="696207" y="237143"/>
                </a:lnTo>
                <a:lnTo>
                  <a:pt x="738146" y="227827"/>
                </a:lnTo>
                <a:lnTo>
                  <a:pt x="775970" y="217164"/>
                </a:lnTo>
                <a:lnTo>
                  <a:pt x="813080" y="203710"/>
                </a:lnTo>
                <a:lnTo>
                  <a:pt x="849774" y="185411"/>
                </a:lnTo>
                <a:lnTo>
                  <a:pt x="881071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7"/>
          <p:cNvSpPr/>
          <p:nvPr/>
        </p:nvSpPr>
        <p:spPr>
          <a:xfrm>
            <a:off x="4565880" y="1907280"/>
            <a:ext cx="892800" cy="258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8"/>
          <p:cNvSpPr/>
          <p:nvPr/>
        </p:nvSpPr>
        <p:spPr>
          <a:xfrm>
            <a:off x="4830120" y="1931040"/>
            <a:ext cx="35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Arad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2" name="CustomShape 9"/>
          <p:cNvSpPr/>
          <p:nvPr/>
        </p:nvSpPr>
        <p:spPr>
          <a:xfrm>
            <a:off x="267480" y="2602080"/>
            <a:ext cx="4583160" cy="1385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10"/>
          <p:cNvSpPr/>
          <p:nvPr/>
        </p:nvSpPr>
        <p:spPr>
          <a:xfrm>
            <a:off x="2187000" y="2626200"/>
            <a:ext cx="37368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</a:rPr>
              <a:t>Sibiu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4" name="CustomShape 11"/>
          <p:cNvSpPr/>
          <p:nvPr/>
        </p:nvSpPr>
        <p:spPr>
          <a:xfrm>
            <a:off x="5326560" y="2602080"/>
            <a:ext cx="893160" cy="25920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7"/>
                </a:lnTo>
                <a:lnTo>
                  <a:pt x="843857" y="70411"/>
                </a:lnTo>
                <a:lnTo>
                  <a:pt x="809262" y="54012"/>
                </a:lnTo>
                <a:lnTo>
                  <a:pt x="771486" y="40721"/>
                </a:lnTo>
                <a:lnTo>
                  <a:pt x="733126" y="30219"/>
                </a:lnTo>
                <a:lnTo>
                  <a:pt x="690701" y="21079"/>
                </a:lnTo>
                <a:lnTo>
                  <a:pt x="650575" y="14294"/>
                </a:lnTo>
                <a:lnTo>
                  <a:pt x="607938" y="8727"/>
                </a:lnTo>
                <a:lnTo>
                  <a:pt x="569607" y="4986"/>
                </a:lnTo>
                <a:lnTo>
                  <a:pt x="529813" y="2250"/>
                </a:lnTo>
                <a:lnTo>
                  <a:pt x="488733" y="571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4"/>
                </a:lnTo>
                <a:lnTo>
                  <a:pt x="316987" y="5541"/>
                </a:lnTo>
                <a:lnTo>
                  <a:pt x="278916" y="9445"/>
                </a:lnTo>
                <a:lnTo>
                  <a:pt x="236621" y="15191"/>
                </a:lnTo>
                <a:lnTo>
                  <a:pt x="196876" y="22143"/>
                </a:lnTo>
                <a:lnTo>
                  <a:pt x="154937" y="31459"/>
                </a:lnTo>
                <a:lnTo>
                  <a:pt x="117114" y="42123"/>
                </a:lnTo>
                <a:lnTo>
                  <a:pt x="80005" y="55578"/>
                </a:lnTo>
                <a:lnTo>
                  <a:pt x="43313" y="73877"/>
                </a:lnTo>
                <a:lnTo>
                  <a:pt x="12016" y="99643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9"/>
                </a:lnTo>
                <a:lnTo>
                  <a:pt x="576102" y="253742"/>
                </a:lnTo>
                <a:lnTo>
                  <a:pt x="614172" y="249839"/>
                </a:lnTo>
                <a:lnTo>
                  <a:pt x="656468" y="244094"/>
                </a:lnTo>
                <a:lnTo>
                  <a:pt x="696212" y="237143"/>
                </a:lnTo>
                <a:lnTo>
                  <a:pt x="738151" y="227827"/>
                </a:lnTo>
                <a:lnTo>
                  <a:pt x="775974" y="217164"/>
                </a:lnTo>
                <a:lnTo>
                  <a:pt x="813083" y="203710"/>
                </a:lnTo>
                <a:lnTo>
                  <a:pt x="849776" y="185411"/>
                </a:lnTo>
                <a:lnTo>
                  <a:pt x="881072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12"/>
          <p:cNvSpPr/>
          <p:nvPr/>
        </p:nvSpPr>
        <p:spPr>
          <a:xfrm>
            <a:off x="829440" y="3990240"/>
            <a:ext cx="893160" cy="259200"/>
          </a:xfrm>
          <a:custGeom>
            <a:avLst/>
            <a:gdLst/>
            <a:ahLst/>
            <a:rect l="l" t="t" r="r" b="b"/>
            <a:pathLst>
              <a:path w="893444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9"/>
                </a:lnTo>
                <a:lnTo>
                  <a:pt x="576102" y="253742"/>
                </a:lnTo>
                <a:lnTo>
                  <a:pt x="614172" y="249839"/>
                </a:lnTo>
                <a:lnTo>
                  <a:pt x="656468" y="244094"/>
                </a:lnTo>
                <a:lnTo>
                  <a:pt x="696212" y="237143"/>
                </a:lnTo>
                <a:lnTo>
                  <a:pt x="738151" y="227827"/>
                </a:lnTo>
                <a:lnTo>
                  <a:pt x="775974" y="217164"/>
                </a:lnTo>
                <a:lnTo>
                  <a:pt x="813083" y="203710"/>
                </a:lnTo>
                <a:lnTo>
                  <a:pt x="849776" y="185411"/>
                </a:lnTo>
                <a:lnTo>
                  <a:pt x="881072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3"/>
          <p:cNvSpPr/>
          <p:nvPr/>
        </p:nvSpPr>
        <p:spPr>
          <a:xfrm>
            <a:off x="1905120" y="3990240"/>
            <a:ext cx="893160" cy="259200"/>
          </a:xfrm>
          <a:custGeom>
            <a:avLst/>
            <a:gdLst/>
            <a:ahLst/>
            <a:rect l="l" t="t" r="r" b="b"/>
            <a:pathLst>
              <a:path w="893444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9"/>
                </a:lnTo>
                <a:lnTo>
                  <a:pt x="576102" y="253742"/>
                </a:lnTo>
                <a:lnTo>
                  <a:pt x="614172" y="249839"/>
                </a:lnTo>
                <a:lnTo>
                  <a:pt x="656468" y="244094"/>
                </a:lnTo>
                <a:lnTo>
                  <a:pt x="696212" y="237143"/>
                </a:lnTo>
                <a:lnTo>
                  <a:pt x="738151" y="227827"/>
                </a:lnTo>
                <a:lnTo>
                  <a:pt x="775974" y="217164"/>
                </a:lnTo>
                <a:lnTo>
                  <a:pt x="813083" y="203710"/>
                </a:lnTo>
                <a:lnTo>
                  <a:pt x="849776" y="185411"/>
                </a:lnTo>
                <a:lnTo>
                  <a:pt x="881072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14"/>
          <p:cNvSpPr/>
          <p:nvPr/>
        </p:nvSpPr>
        <p:spPr>
          <a:xfrm>
            <a:off x="3181680" y="4733280"/>
            <a:ext cx="110880" cy="147600"/>
          </a:xfrm>
          <a:custGeom>
            <a:avLst/>
            <a:gdLst/>
            <a:ahLst/>
            <a:rect l="l" t="t" r="r" b="b"/>
            <a:pathLst>
              <a:path w="111125" h="147954">
                <a:moveTo>
                  <a:pt x="0" y="0"/>
                </a:moveTo>
                <a:lnTo>
                  <a:pt x="0" y="147434"/>
                </a:lnTo>
                <a:lnTo>
                  <a:pt x="110566" y="73723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15"/>
          <p:cNvSpPr/>
          <p:nvPr/>
        </p:nvSpPr>
        <p:spPr>
          <a:xfrm>
            <a:off x="3181680" y="4733280"/>
            <a:ext cx="110880" cy="147600"/>
          </a:xfrm>
          <a:custGeom>
            <a:avLst/>
            <a:gdLst/>
            <a:ahLst/>
            <a:rect l="l" t="t" r="r" b="b"/>
            <a:pathLst>
              <a:path w="111125" h="147954">
                <a:moveTo>
                  <a:pt x="110566" y="73723"/>
                </a:moveTo>
                <a:lnTo>
                  <a:pt x="0" y="147434"/>
                </a:lnTo>
                <a:lnTo>
                  <a:pt x="0" y="0"/>
                </a:lnTo>
                <a:lnTo>
                  <a:pt x="110566" y="73723"/>
                </a:lnTo>
                <a:close/>
              </a:path>
            </a:pathLst>
          </a:custGeom>
          <a:noFill/>
          <a:ln w="262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16"/>
          <p:cNvSpPr/>
          <p:nvPr/>
        </p:nvSpPr>
        <p:spPr>
          <a:xfrm>
            <a:off x="3605760" y="3312360"/>
            <a:ext cx="771120" cy="3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100" spc="-109" strike="noStrike">
                <a:solidFill>
                  <a:srgbClr val="000000"/>
                </a:solidFill>
                <a:latin typeface="Arial"/>
              </a:rPr>
              <a:t>Rimnicu</a:t>
            </a:r>
            <a:r>
              <a:rPr b="0" lang="en-US" sz="1100" spc="-13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97" strike="noStrike">
                <a:solidFill>
                  <a:srgbClr val="000000"/>
                </a:solidFill>
                <a:latin typeface="Arial"/>
              </a:rPr>
              <a:t>Vilcea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0" name="CustomShape 17"/>
          <p:cNvSpPr/>
          <p:nvPr/>
        </p:nvSpPr>
        <p:spPr>
          <a:xfrm>
            <a:off x="1524240" y="3304080"/>
            <a:ext cx="60048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Fagaras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1" name="CustomShape 18"/>
          <p:cNvSpPr/>
          <p:nvPr/>
        </p:nvSpPr>
        <p:spPr>
          <a:xfrm>
            <a:off x="4010760" y="3559680"/>
            <a:ext cx="1944720" cy="434520"/>
          </a:xfrm>
          <a:custGeom>
            <a:avLst/>
            <a:gdLst/>
            <a:ahLst/>
            <a:rect l="l" t="t" r="r" b="b"/>
            <a:pathLst>
              <a:path w="1945004" h="434975">
                <a:moveTo>
                  <a:pt x="0" y="0"/>
                </a:moveTo>
                <a:lnTo>
                  <a:pt x="1944992" y="434428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19"/>
          <p:cNvSpPr/>
          <p:nvPr/>
        </p:nvSpPr>
        <p:spPr>
          <a:xfrm>
            <a:off x="3313440" y="3976920"/>
            <a:ext cx="3096720" cy="9720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20"/>
          <p:cNvSpPr/>
          <p:nvPr/>
        </p:nvSpPr>
        <p:spPr>
          <a:xfrm>
            <a:off x="4627080" y="4014000"/>
            <a:ext cx="4518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</a:rPr>
              <a:t>Pitesti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4" name="TextShape 21"/>
          <p:cNvSpPr txBox="1"/>
          <p:nvPr/>
        </p:nvSpPr>
        <p:spPr>
          <a:xfrm>
            <a:off x="814680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F1B92BED-CA9D-4C49-A9D1-7164317F73D3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405" name="CustomShape 22"/>
          <p:cNvSpPr/>
          <p:nvPr/>
        </p:nvSpPr>
        <p:spPr>
          <a:xfrm>
            <a:off x="3355560" y="4640400"/>
            <a:ext cx="81828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45000">
              <a:lnSpc>
                <a:spcPct val="133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Bucharest  418=418+0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CustomShape 23"/>
          <p:cNvSpPr/>
          <p:nvPr/>
        </p:nvSpPr>
        <p:spPr>
          <a:xfrm>
            <a:off x="5263920" y="2565360"/>
            <a:ext cx="9921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156240">
              <a:lnSpc>
                <a:spcPct val="133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Timisoara  447=118+329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7" name="CustomShape 24"/>
          <p:cNvSpPr/>
          <p:nvPr/>
        </p:nvSpPr>
        <p:spPr>
          <a:xfrm>
            <a:off x="7639560" y="2565360"/>
            <a:ext cx="90504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15280">
              <a:lnSpc>
                <a:spcPct val="133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Zerind  449=75+374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8" name="CustomShape 25"/>
          <p:cNvSpPr/>
          <p:nvPr/>
        </p:nvSpPr>
        <p:spPr>
          <a:xfrm>
            <a:off x="218520" y="3254760"/>
            <a:ext cx="9921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326520">
              <a:lnSpc>
                <a:spcPct val="133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Arad  646=280+366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9" name="CustomShape 26"/>
          <p:cNvSpPr/>
          <p:nvPr/>
        </p:nvSpPr>
        <p:spPr>
          <a:xfrm>
            <a:off x="766800" y="3953160"/>
            <a:ext cx="9921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319320">
              <a:lnSpc>
                <a:spcPct val="133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</a:rPr>
              <a:t>Sibiu  </a:t>
            </a: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591=338+253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0" name="CustomShape 27"/>
          <p:cNvSpPr/>
          <p:nvPr/>
        </p:nvSpPr>
        <p:spPr>
          <a:xfrm>
            <a:off x="1934280" y="3953160"/>
            <a:ext cx="81828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45720">
              <a:lnSpc>
                <a:spcPct val="133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Bucharest  450=450+0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1" name="CustomShape 28"/>
          <p:cNvSpPr/>
          <p:nvPr/>
        </p:nvSpPr>
        <p:spPr>
          <a:xfrm>
            <a:off x="3264120" y="3957840"/>
            <a:ext cx="99216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15280">
              <a:lnSpc>
                <a:spcPct val="130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Craiova  526=366+160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2" name="CustomShape 29"/>
          <p:cNvSpPr/>
          <p:nvPr/>
        </p:nvSpPr>
        <p:spPr>
          <a:xfrm>
            <a:off x="5441760" y="3948480"/>
            <a:ext cx="99216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319320">
              <a:lnSpc>
                <a:spcPct val="135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</a:rPr>
              <a:t>Sibiu  </a:t>
            </a: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553=300+253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CustomShape 30"/>
          <p:cNvSpPr/>
          <p:nvPr/>
        </p:nvSpPr>
        <p:spPr>
          <a:xfrm>
            <a:off x="4339800" y="4640400"/>
            <a:ext cx="9921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15280">
              <a:lnSpc>
                <a:spcPct val="133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Craiova  615=455+160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4" name="CustomShape 31"/>
          <p:cNvSpPr/>
          <p:nvPr/>
        </p:nvSpPr>
        <p:spPr>
          <a:xfrm>
            <a:off x="5441760" y="4709160"/>
            <a:ext cx="992160" cy="41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09" strike="noStrike">
                <a:solidFill>
                  <a:srgbClr val="000000"/>
                </a:solidFill>
                <a:latin typeface="Arial"/>
              </a:rPr>
              <a:t>Rimnicu</a:t>
            </a:r>
            <a:r>
              <a:rPr b="0" lang="en-US" sz="1100" spc="-13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97" strike="noStrike">
                <a:solidFill>
                  <a:srgbClr val="000000"/>
                </a:solidFill>
                <a:latin typeface="Arial"/>
              </a:rPr>
              <a:t>Vilcea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36"/>
              </a:spcBef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607=414+193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5" name="CustomShape 32"/>
          <p:cNvSpPr/>
          <p:nvPr/>
        </p:nvSpPr>
        <p:spPr>
          <a:xfrm>
            <a:off x="2397600" y="3254760"/>
            <a:ext cx="9921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27880">
              <a:lnSpc>
                <a:spcPct val="133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Oradea  671=291+380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6" name="TextShape 33"/>
          <p:cNvSpPr txBox="1"/>
          <p:nvPr/>
        </p:nvSpPr>
        <p:spPr>
          <a:xfrm>
            <a:off x="3432240" y="964440"/>
            <a:ext cx="3193560" cy="39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A* Search Example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533520" y="83808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1123200" algn="ctr">
              <a:lnSpc>
                <a:spcPts val="2565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Optimality of A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</a:rPr>
              <a:t>∗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</a:rPr>
              <a:t>	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533520" y="1981080"/>
            <a:ext cx="7792200" cy="8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Suppose some suboptimal goal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</a:rPr>
              <a:t>G</a:t>
            </a:r>
            <a:r>
              <a:rPr b="0" lang="en-US" sz="1800" spc="-1" strike="noStrike" baseline="-11000">
                <a:solidFill>
                  <a:srgbClr val="990099"/>
                </a:solidFill>
                <a:latin typeface="Georgia"/>
              </a:rPr>
              <a:t>2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has been generated and is in the queue. 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Let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</a:rPr>
              <a:t>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be an unexpanded node on a shortest path to an optimal goal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</a:rPr>
              <a:t>G</a:t>
            </a:r>
            <a:r>
              <a:rPr b="0" lang="en-US" sz="1800" spc="-1" strike="noStrike" baseline="-11000">
                <a:solidFill>
                  <a:srgbClr val="990099"/>
                </a:solidFill>
                <a:latin typeface="Georgia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419" name="Table 3"/>
          <p:cNvGraphicFramePr/>
          <p:nvPr/>
        </p:nvGraphicFramePr>
        <p:xfrm>
          <a:off x="762120" y="5334120"/>
          <a:ext cx="4629240" cy="1104480"/>
        </p:xfrm>
        <a:graphic>
          <a:graphicData uri="http://schemas.openxmlformats.org/drawingml/2006/table">
            <a:tbl>
              <a:tblPr/>
              <a:tblGrid>
                <a:gridCol w="1054440"/>
                <a:gridCol w="864720"/>
                <a:gridCol w="2710080"/>
              </a:tblGrid>
              <a:tr h="1008000">
                <a:tc>
                  <a:txBody>
                    <a:bodyPr lIns="0" rIns="0" tIns="0" bIns="0"/>
                    <a:p>
                      <a:pPr algn="r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0" i="1" lang="en-US" sz="2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r>
                        <a:rPr b="0" i="1" lang="en-US" sz="2050" spc="-35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i="1" lang="en-US" sz="2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r>
                        <a:rPr b="0" lang="en-US" sz="2100" spc="72" strike="noStrike" baseline="-11000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r>
                        <a:rPr b="0" lang="en-US" sz="2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r>
                        <a:rPr b="0" lang="en-US" sz="2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=</a:t>
                      </a:r>
                      <a:endParaRPr b="0" lang="en-US" sz="205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b="0" i="1" lang="en-US" sz="2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</a:t>
                      </a:r>
                      <a:endParaRPr b="0" lang="en-US" sz="205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marL="63000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0" i="1" lang="en-US" sz="2050" spc="-49" strike="noStrike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r>
                        <a:rPr b="0" lang="en-US" sz="2050" spc="-49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i="1" lang="en-US" sz="2050" spc="-49" strike="noStrike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r>
                        <a:rPr b="0" lang="en-US" sz="2100" spc="-72" strike="noStrike" baseline="-11000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r>
                        <a:rPr b="0" lang="en-US" sz="2050" spc="-49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US" sz="2050" spc="-1" strike="noStrike">
                        <a:latin typeface="Arial"/>
                      </a:endParaRPr>
                    </a:p>
                    <a:p>
                      <a:pPr marL="6300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b="0" i="1" lang="en-US" sz="205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r>
                        <a:rPr b="0" lang="en-US" sz="205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i="1" lang="en-US" sz="205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r>
                        <a:rPr b="0" lang="en-US" sz="2100" spc="-21" strike="noStrike" baseline="-11000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r>
                        <a:rPr b="0" lang="en-US" sz="205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US" sz="205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marL="307800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0" lang="en-US" sz="2050" spc="-111" strike="noStrike">
                          <a:solidFill>
                            <a:srgbClr val="000000"/>
                          </a:solidFill>
                          <a:latin typeface="Arial"/>
                        </a:rPr>
                        <a:t>since </a:t>
                      </a:r>
                      <a:r>
                        <a:rPr b="0" i="1" lang="en-US" sz="2050" spc="-24" strike="noStrike">
                          <a:solidFill>
                            <a:srgbClr val="000000"/>
                          </a:solidFill>
                          <a:latin typeface="Arial"/>
                        </a:rPr>
                        <a:t>h</a:t>
                      </a:r>
                      <a:r>
                        <a:rPr b="0" lang="en-US" sz="2050" spc="-24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i="1" lang="en-US" sz="2050" spc="-24" strike="noStrike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r>
                        <a:rPr b="0" lang="en-US" sz="2100" spc="-35" strike="noStrike" baseline="-11000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r>
                        <a:rPr b="0" lang="en-US" sz="2050" spc="-24" strike="noStrike">
                          <a:solidFill>
                            <a:srgbClr val="000000"/>
                          </a:solidFill>
                          <a:latin typeface="Arial"/>
                        </a:rPr>
                        <a:t>) </a:t>
                      </a:r>
                      <a:r>
                        <a:rPr b="0" lang="en-US" sz="205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=</a:t>
                      </a:r>
                      <a:r>
                        <a:rPr b="0" lang="en-US" sz="2050" spc="-6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50" spc="-174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2050" spc="-1" strike="noStrike">
                        <a:latin typeface="Arial"/>
                      </a:endParaRPr>
                    </a:p>
                    <a:p>
                      <a:pPr marL="30780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b="0" lang="en-US" sz="2050" spc="-111" strike="noStrike">
                          <a:solidFill>
                            <a:srgbClr val="000000"/>
                          </a:solidFill>
                          <a:latin typeface="Arial"/>
                        </a:rPr>
                        <a:t>since </a:t>
                      </a:r>
                      <a:r>
                        <a:rPr b="0" i="1" lang="en-US" sz="2050" spc="-38" strike="noStrike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r>
                        <a:rPr b="0" lang="en-US" sz="2100" spc="-58" strike="noStrike" baseline="-11000">
                          <a:solidFill>
                            <a:srgbClr val="000000"/>
                          </a:solidFill>
                          <a:latin typeface="Georgia"/>
                        </a:rPr>
                        <a:t>2  </a:t>
                      </a:r>
                      <a:r>
                        <a:rPr b="0" lang="en-US" sz="2050" spc="-63" strike="noStrike">
                          <a:solidFill>
                            <a:srgbClr val="000000"/>
                          </a:solidFill>
                          <a:latin typeface="Arial"/>
                        </a:rPr>
                        <a:t>is</a:t>
                      </a:r>
                      <a:r>
                        <a:rPr b="0" lang="en-US" sz="2050" spc="14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50" spc="-69" strike="noStrike">
                          <a:solidFill>
                            <a:srgbClr val="000000"/>
                          </a:solidFill>
                          <a:latin typeface="Arial"/>
                        </a:rPr>
                        <a:t>suboptimal</a:t>
                      </a:r>
                      <a:endParaRPr b="0" lang="en-US" sz="205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303120">
                <a:tc>
                  <a:txBody>
                    <a:bodyPr lIns="0" rIns="0" tIns="0" bIns="0"/>
                    <a:p>
                      <a:pPr algn="r">
                        <a:lnSpc>
                          <a:spcPts val="2384"/>
                        </a:lnSpc>
                      </a:pPr>
                      <a:r>
                        <a:rPr b="0" lang="en-US" sz="205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≥</a:t>
                      </a:r>
                      <a:endParaRPr b="0" lang="en-US" sz="205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marL="63000">
                        <a:lnSpc>
                          <a:spcPts val="2384"/>
                        </a:lnSpc>
                      </a:pPr>
                      <a:r>
                        <a:rPr b="0" i="1" lang="en-US" sz="2050" spc="423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r>
                        <a:rPr b="0" i="1" lang="en-US" sz="2050" spc="-45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5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i="1" lang="en-US" sz="205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  <a:r>
                        <a:rPr b="0" lang="en-US" sz="205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US" sz="205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marL="185400">
                        <a:lnSpc>
                          <a:spcPts val="2384"/>
                        </a:lnSpc>
                      </a:pPr>
                      <a:r>
                        <a:rPr b="0" lang="en-US" sz="2050" spc="-111" strike="noStrike">
                          <a:solidFill>
                            <a:srgbClr val="000000"/>
                          </a:solidFill>
                          <a:latin typeface="Arial"/>
                        </a:rPr>
                        <a:t>since </a:t>
                      </a:r>
                      <a:r>
                        <a:rPr b="0" i="1" lang="en-US" sz="2050" spc="24" strike="noStrike">
                          <a:solidFill>
                            <a:srgbClr val="000000"/>
                          </a:solidFill>
                          <a:latin typeface="Arial"/>
                        </a:rPr>
                        <a:t>h </a:t>
                      </a:r>
                      <a:r>
                        <a:rPr b="0" lang="en-US" sz="2050" spc="-63" strike="noStrike">
                          <a:solidFill>
                            <a:srgbClr val="000000"/>
                          </a:solidFill>
                          <a:latin typeface="Arial"/>
                        </a:rPr>
                        <a:t>is</a:t>
                      </a:r>
                      <a:r>
                        <a:rPr b="0" lang="en-US" sz="2050" spc="6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50" spc="-89" strike="noStrike">
                          <a:solidFill>
                            <a:srgbClr val="000000"/>
                          </a:solidFill>
                          <a:latin typeface="Arial"/>
                        </a:rPr>
                        <a:t>admissible</a:t>
                      </a:r>
                      <a:endParaRPr b="0" lang="en-US" sz="205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20" name="TextShape 4"/>
          <p:cNvSpPr txBox="1"/>
          <p:nvPr/>
        </p:nvSpPr>
        <p:spPr>
          <a:xfrm>
            <a:off x="814680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4B9ECAED-873C-4845-92BF-461A9733DFE4}" type="slidenum"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421" name="CustomShape 5"/>
          <p:cNvSpPr/>
          <p:nvPr/>
        </p:nvSpPr>
        <p:spPr>
          <a:xfrm>
            <a:off x="533520" y="6705720"/>
            <a:ext cx="8265960" cy="32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Since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f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G</a:t>
            </a:r>
            <a:r>
              <a:rPr b="0" lang="en-US" sz="2100" spc="-1" strike="noStrike" baseline="-11000">
                <a:solidFill>
                  <a:srgbClr val="990099"/>
                </a:solidFill>
                <a:latin typeface="Georgia"/>
              </a:rPr>
              <a:t>2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)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&gt; f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n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)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, A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</a:rPr>
              <a:t>∗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will never select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G</a:t>
            </a:r>
            <a:r>
              <a:rPr b="0" lang="en-US" sz="2100" spc="-1" strike="noStrike" baseline="-11000">
                <a:solidFill>
                  <a:srgbClr val="990099"/>
                </a:solidFill>
                <a:latin typeface="Georgia"/>
              </a:rPr>
              <a:t>2 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for expansion</a:t>
            </a:r>
            <a:endParaRPr b="0" lang="en-US" sz="2050" spc="-1" strike="noStrike">
              <a:latin typeface="Arial"/>
            </a:endParaRPr>
          </a:p>
        </p:txBody>
      </p:sp>
      <p:grpSp>
        <p:nvGrpSpPr>
          <p:cNvPr id="422" name="Group 6"/>
          <p:cNvGrpSpPr/>
          <p:nvPr/>
        </p:nvGrpSpPr>
        <p:grpSpPr>
          <a:xfrm>
            <a:off x="2438280" y="3124080"/>
            <a:ext cx="3917160" cy="1845360"/>
            <a:chOff x="2438280" y="3124080"/>
            <a:chExt cx="3917160" cy="1845360"/>
          </a:xfrm>
        </p:grpSpPr>
        <p:sp>
          <p:nvSpPr>
            <p:cNvPr id="423" name="CustomShape 7"/>
            <p:cNvSpPr/>
            <p:nvPr/>
          </p:nvSpPr>
          <p:spPr>
            <a:xfrm>
              <a:off x="2438280" y="4724280"/>
              <a:ext cx="28512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Times New Roman"/>
                </a:rPr>
                <a:t>G</a:t>
              </a:r>
              <a:r>
                <a:rPr b="0" i="1" lang="en-US" sz="1400" spc="-1" strike="noStrike" baseline="-25000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24" name="CustomShape 8"/>
            <p:cNvSpPr/>
            <p:nvPr/>
          </p:nvSpPr>
          <p:spPr>
            <a:xfrm>
              <a:off x="3083040" y="3989160"/>
              <a:ext cx="115920" cy="21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Times New Roman"/>
                </a:rPr>
                <a:t>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25" name="CustomShape 9"/>
            <p:cNvSpPr/>
            <p:nvPr/>
          </p:nvSpPr>
          <p:spPr>
            <a:xfrm>
              <a:off x="6141960" y="4710240"/>
              <a:ext cx="213480" cy="25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Times New Roman"/>
                </a:rPr>
                <a:t>G</a:t>
              </a:r>
              <a:r>
                <a:rPr b="0" i="1" lang="en-US" sz="1500" spc="-1" strike="noStrike" baseline="-25000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426" name="CustomShape 10"/>
            <p:cNvSpPr/>
            <p:nvPr/>
          </p:nvSpPr>
          <p:spPr>
            <a:xfrm>
              <a:off x="3386880" y="3371760"/>
              <a:ext cx="2310480" cy="3999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CustomShape 11"/>
            <p:cNvSpPr/>
            <p:nvPr/>
          </p:nvSpPr>
          <p:spPr>
            <a:xfrm>
              <a:off x="3231000" y="3838680"/>
              <a:ext cx="2860560" cy="10983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12"/>
            <p:cNvSpPr/>
            <p:nvPr/>
          </p:nvSpPr>
          <p:spPr>
            <a:xfrm>
              <a:off x="2664000" y="4759200"/>
              <a:ext cx="173160" cy="173160"/>
            </a:xfrm>
            <a:custGeom>
              <a:avLst/>
              <a:gdLst/>
              <a:ahLst/>
              <a:rect l="l" t="t" r="r" b="b"/>
              <a:pathLst>
                <a:path w="173355" h="173354">
                  <a:moveTo>
                    <a:pt x="153372" y="31859"/>
                  </a:moveTo>
                  <a:lnTo>
                    <a:pt x="153372" y="140885"/>
                  </a:lnTo>
                  <a:lnTo>
                    <a:pt x="156080" y="137382"/>
                  </a:lnTo>
                  <a:lnTo>
                    <a:pt x="171614" y="100382"/>
                  </a:lnTo>
                  <a:lnTo>
                    <a:pt x="172745" y="86372"/>
                  </a:lnTo>
                  <a:lnTo>
                    <a:pt x="172617" y="81633"/>
                  </a:lnTo>
                  <a:lnTo>
                    <a:pt x="160952" y="42779"/>
                  </a:lnTo>
                  <a:lnTo>
                    <a:pt x="153372" y="31859"/>
                  </a:lnTo>
                  <a:close/>
                  <a:moveTo>
                    <a:pt x="86372" y="0"/>
                  </a:moveTo>
                  <a:lnTo>
                    <a:pt x="86372" y="172745"/>
                  </a:lnTo>
                  <a:lnTo>
                    <a:pt x="91111" y="172617"/>
                  </a:lnTo>
                  <a:lnTo>
                    <a:pt x="91111" y="127"/>
                  </a:lnTo>
                  <a:lnTo>
                    <a:pt x="86372" y="0"/>
                  </a:lnTo>
                  <a:close/>
                  <a:moveTo>
                    <a:pt x="0" y="86372"/>
                  </a:moveTo>
                  <a:lnTo>
                    <a:pt x="9640" y="126065"/>
                  </a:lnTo>
                  <a:lnTo>
                    <a:pt x="19372" y="140885"/>
                  </a:lnTo>
                  <a:lnTo>
                    <a:pt x="19372" y="31859"/>
                  </a:lnTo>
                  <a:lnTo>
                    <a:pt x="1992" y="67844"/>
                  </a:lnTo>
                  <a:lnTo>
                    <a:pt x="0" y="86372"/>
                  </a:lnTo>
                  <a:close/>
                </a:path>
              </a:pathLst>
            </a:custGeom>
            <a:solidFill>
              <a:srgbClr val="7e7e7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13"/>
            <p:cNvSpPr/>
            <p:nvPr/>
          </p:nvSpPr>
          <p:spPr>
            <a:xfrm>
              <a:off x="2664000" y="4759200"/>
              <a:ext cx="173160" cy="173160"/>
            </a:xfrm>
            <a:custGeom>
              <a:avLst/>
              <a:gdLst/>
              <a:ahLst/>
              <a:rect l="l" t="t" r="r" b="b"/>
              <a:pathLst>
                <a:path w="173355" h="173354">
                  <a:moveTo>
                    <a:pt x="172745" y="86372"/>
                  </a:moveTo>
                  <a:lnTo>
                    <a:pt x="163104" y="46679"/>
                  </a:lnTo>
                  <a:lnTo>
                    <a:pt x="137382" y="16665"/>
                  </a:lnTo>
                  <a:lnTo>
                    <a:pt x="100382" y="1130"/>
                  </a:lnTo>
                  <a:lnTo>
                    <a:pt x="86372" y="0"/>
                  </a:lnTo>
                  <a:lnTo>
                    <a:pt x="81633" y="127"/>
                  </a:lnTo>
                  <a:lnTo>
                    <a:pt x="42779" y="11792"/>
                  </a:lnTo>
                  <a:lnTo>
                    <a:pt x="14136" y="39004"/>
                  </a:lnTo>
                  <a:lnTo>
                    <a:pt x="506" y="76961"/>
                  </a:lnTo>
                  <a:lnTo>
                    <a:pt x="0" y="86372"/>
                  </a:lnTo>
                  <a:lnTo>
                    <a:pt x="127" y="91111"/>
                  </a:lnTo>
                  <a:lnTo>
                    <a:pt x="11792" y="129966"/>
                  </a:lnTo>
                  <a:lnTo>
                    <a:pt x="39004" y="158609"/>
                  </a:lnTo>
                  <a:lnTo>
                    <a:pt x="76961" y="172238"/>
                  </a:lnTo>
                  <a:lnTo>
                    <a:pt x="86372" y="172745"/>
                  </a:lnTo>
                  <a:lnTo>
                    <a:pt x="91111" y="172617"/>
                  </a:lnTo>
                  <a:lnTo>
                    <a:pt x="129966" y="160952"/>
                  </a:lnTo>
                  <a:lnTo>
                    <a:pt x="158609" y="133740"/>
                  </a:lnTo>
                  <a:lnTo>
                    <a:pt x="172238" y="95783"/>
                  </a:lnTo>
                  <a:lnTo>
                    <a:pt x="172745" y="86372"/>
                  </a:lnTo>
                </a:path>
              </a:pathLst>
            </a:custGeom>
            <a:noFill/>
            <a:ln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14"/>
            <p:cNvSpPr/>
            <p:nvPr/>
          </p:nvSpPr>
          <p:spPr>
            <a:xfrm>
              <a:off x="4199400" y="3124080"/>
              <a:ext cx="5317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Times New Roman"/>
                </a:rPr>
                <a:t>Start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534960" y="101088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1391400">
              <a:lnSpc>
                <a:spcPts val="2565"/>
              </a:lnSpc>
            </a:pPr>
            <a:r>
              <a:rPr b="0" lang="en-US" sz="2500" spc="333" strike="noStrike">
                <a:solidFill>
                  <a:srgbClr val="000000"/>
                </a:solidFill>
                <a:latin typeface="Arial"/>
              </a:rPr>
              <a:t>Optimality </a:t>
            </a:r>
            <a:r>
              <a:rPr b="0" lang="en-US" sz="2500" spc="168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2500" spc="157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i="1" lang="en-US" sz="2100" spc="239" strike="noStrike" baseline="29000">
                <a:solidFill>
                  <a:srgbClr val="000000"/>
                </a:solidFill>
                <a:latin typeface="Meiryo"/>
              </a:rPr>
              <a:t>∗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533520" y="1752480"/>
            <a:ext cx="702576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</a:rPr>
              <a:t>Lemma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:  A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</a:rPr>
              <a:t>∗ 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expands nodes in order of increasing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f-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value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</a:rPr>
              <a:t>∗</a:t>
            </a:r>
            <a:endParaRPr b="0" lang="en-US" sz="2100" spc="-1" strike="noStrike">
              <a:latin typeface="Arial"/>
            </a:endParaRPr>
          </a:p>
          <a:p>
            <a:pPr marL="12600" indent="-360">
              <a:lnSpc>
                <a:spcPct val="101000"/>
              </a:lnSpc>
              <a:spcBef>
                <a:spcPts val="1536"/>
              </a:spcBef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433" name="CustomShape 3"/>
          <p:cNvSpPr/>
          <p:nvPr/>
        </p:nvSpPr>
        <p:spPr>
          <a:xfrm>
            <a:off x="2459520" y="3089160"/>
            <a:ext cx="13284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9" strike="noStrike">
                <a:solidFill>
                  <a:srgbClr val="000000"/>
                </a:solidFill>
                <a:latin typeface="Arial"/>
              </a:rPr>
              <a:t>O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4" name="CustomShape 4"/>
          <p:cNvSpPr/>
          <p:nvPr/>
        </p:nvSpPr>
        <p:spPr>
          <a:xfrm>
            <a:off x="2171880" y="3569760"/>
            <a:ext cx="11016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18" strike="noStrike">
                <a:solidFill>
                  <a:srgbClr val="000000"/>
                </a:solidFill>
                <a:latin typeface="Arial"/>
              </a:rPr>
              <a:t>Z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5" name="CustomShape 5"/>
          <p:cNvSpPr/>
          <p:nvPr/>
        </p:nvSpPr>
        <p:spPr>
          <a:xfrm>
            <a:off x="1655640" y="4019040"/>
            <a:ext cx="12528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4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6" name="CustomShape 6"/>
          <p:cNvSpPr/>
          <p:nvPr/>
        </p:nvSpPr>
        <p:spPr>
          <a:xfrm>
            <a:off x="1708200" y="4932720"/>
            <a:ext cx="11016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18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7" name="CustomShape 7"/>
          <p:cNvSpPr/>
          <p:nvPr/>
        </p:nvSpPr>
        <p:spPr>
          <a:xfrm>
            <a:off x="2814480" y="5287680"/>
            <a:ext cx="11016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18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8" name="CustomShape 8"/>
          <p:cNvSpPr/>
          <p:nvPr/>
        </p:nvSpPr>
        <p:spPr>
          <a:xfrm>
            <a:off x="2809080" y="5757840"/>
            <a:ext cx="14076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9" strike="noStrike">
                <a:solidFill>
                  <a:srgbClr val="000000"/>
                </a:solidFill>
                <a:latin typeface="Arial"/>
              </a:rPr>
              <a:t>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9" name="CustomShape 9"/>
          <p:cNvSpPr/>
          <p:nvPr/>
        </p:nvSpPr>
        <p:spPr>
          <a:xfrm>
            <a:off x="2501640" y="6212160"/>
            <a:ext cx="12528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4" strike="noStrike">
                <a:solidFill>
                  <a:srgbClr val="000000"/>
                </a:solidFill>
                <a:latin typeface="Arial"/>
              </a:rPr>
              <a:t>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0" name="CustomShape 10"/>
          <p:cNvSpPr/>
          <p:nvPr/>
        </p:nvSpPr>
        <p:spPr>
          <a:xfrm>
            <a:off x="3796200" y="6400440"/>
            <a:ext cx="12528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4" strike="noStrike">
                <a:solidFill>
                  <a:srgbClr val="000000"/>
                </a:solidFill>
                <a:latin typeface="Arial"/>
              </a:rPr>
              <a:t>C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1" name="CustomShape 11"/>
          <p:cNvSpPr/>
          <p:nvPr/>
        </p:nvSpPr>
        <p:spPr>
          <a:xfrm>
            <a:off x="3321360" y="4959000"/>
            <a:ext cx="12528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4" strike="noStrike">
                <a:solidFill>
                  <a:srgbClr val="000000"/>
                </a:solidFill>
                <a:latin typeface="Arial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2" name="CustomShape 12"/>
          <p:cNvSpPr/>
          <p:nvPr/>
        </p:nvSpPr>
        <p:spPr>
          <a:xfrm>
            <a:off x="4423320" y="4437000"/>
            <a:ext cx="11016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18" strike="noStrike">
                <a:solidFill>
                  <a:srgbClr val="000000"/>
                </a:solidFill>
                <a:latin typeface="Arial"/>
              </a:rPr>
              <a:t>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3" name="CustomShape 13"/>
          <p:cNvSpPr/>
          <p:nvPr/>
        </p:nvSpPr>
        <p:spPr>
          <a:xfrm>
            <a:off x="4527720" y="5219640"/>
            <a:ext cx="1177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4" strike="noStrike">
                <a:solidFill>
                  <a:srgbClr val="000000"/>
                </a:solidFill>
                <a:latin typeface="Arial"/>
              </a:rPr>
              <a:t>P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4" name="CustomShape 14"/>
          <p:cNvSpPr/>
          <p:nvPr/>
        </p:nvSpPr>
        <p:spPr>
          <a:xfrm>
            <a:off x="5169600" y="6567120"/>
            <a:ext cx="13284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9" strike="noStrike">
                <a:solidFill>
                  <a:srgbClr val="000000"/>
                </a:solidFill>
                <a:latin typeface="Arial"/>
              </a:rPr>
              <a:t>G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5" name="CustomShape 15"/>
          <p:cNvSpPr/>
          <p:nvPr/>
        </p:nvSpPr>
        <p:spPr>
          <a:xfrm>
            <a:off x="5504760" y="6003360"/>
            <a:ext cx="12528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4" strike="noStrike">
                <a:solidFill>
                  <a:srgbClr val="000000"/>
                </a:solidFill>
                <a:latin typeface="Arial"/>
              </a:rPr>
              <a:t>B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6" name="CustomShape 16"/>
          <p:cNvSpPr/>
          <p:nvPr/>
        </p:nvSpPr>
        <p:spPr>
          <a:xfrm>
            <a:off x="6031080" y="5810400"/>
            <a:ext cx="12528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4" strike="noStrike">
                <a:solidFill>
                  <a:srgbClr val="000000"/>
                </a:solidFill>
                <a:latin typeface="Arial"/>
              </a:rPr>
              <a:t>U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7" name="CustomShape 17"/>
          <p:cNvSpPr/>
          <p:nvPr/>
        </p:nvSpPr>
        <p:spPr>
          <a:xfrm>
            <a:off x="7066440" y="5632560"/>
            <a:ext cx="12528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4" strike="noStrike">
                <a:solidFill>
                  <a:srgbClr val="000000"/>
                </a:solidFill>
                <a:latin typeface="Arial"/>
              </a:rPr>
              <a:t>H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8" name="CustomShape 18"/>
          <p:cNvSpPr/>
          <p:nvPr/>
        </p:nvSpPr>
        <p:spPr>
          <a:xfrm>
            <a:off x="7061040" y="6306120"/>
            <a:ext cx="1177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4" strike="noStrike">
                <a:solidFill>
                  <a:srgbClr val="000000"/>
                </a:solidFill>
                <a:latin typeface="Arial"/>
              </a:rPr>
              <a:t>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9" name="CustomShape 19"/>
          <p:cNvSpPr/>
          <p:nvPr/>
        </p:nvSpPr>
        <p:spPr>
          <a:xfrm>
            <a:off x="6413400" y="4562280"/>
            <a:ext cx="1177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4" strike="noStrike">
                <a:solidFill>
                  <a:srgbClr val="000000"/>
                </a:solidFill>
                <a:latin typeface="Arial"/>
              </a:rPr>
              <a:t>V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50" name="CustomShape 20"/>
          <p:cNvSpPr/>
          <p:nvPr/>
        </p:nvSpPr>
        <p:spPr>
          <a:xfrm>
            <a:off x="6109920" y="3930120"/>
            <a:ext cx="637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9" strike="noStrike">
                <a:solidFill>
                  <a:srgbClr val="000000"/>
                </a:solidFill>
                <a:latin typeface="Arial"/>
              </a:rPr>
              <a:t>I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51" name="CustomShape 21"/>
          <p:cNvSpPr/>
          <p:nvPr/>
        </p:nvSpPr>
        <p:spPr>
          <a:xfrm>
            <a:off x="5290200" y="3475800"/>
            <a:ext cx="12528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4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52" name="CustomShape 22"/>
          <p:cNvSpPr/>
          <p:nvPr/>
        </p:nvSpPr>
        <p:spPr>
          <a:xfrm>
            <a:off x="1789920" y="4014360"/>
            <a:ext cx="415440" cy="245880"/>
          </a:xfrm>
          <a:custGeom>
            <a:avLst/>
            <a:gdLst/>
            <a:ahLst/>
            <a:rect l="l" t="t" r="r" b="b"/>
            <a:pathLst>
              <a:path w="415925" h="246379">
                <a:moveTo>
                  <a:pt x="415747" y="122948"/>
                </a:moveTo>
                <a:lnTo>
                  <a:pt x="405861" y="85374"/>
                </a:lnTo>
                <a:lnTo>
                  <a:pt x="381417" y="55241"/>
                </a:lnTo>
                <a:lnTo>
                  <a:pt x="348805" y="32567"/>
                </a:lnTo>
                <a:lnTo>
                  <a:pt x="312792" y="16785"/>
                </a:lnTo>
                <a:lnTo>
                  <a:pt x="271399" y="5846"/>
                </a:lnTo>
                <a:lnTo>
                  <a:pt x="231697" y="798"/>
                </a:lnTo>
                <a:lnTo>
                  <a:pt x="207873" y="0"/>
                </a:lnTo>
                <a:lnTo>
                  <a:pt x="201851" y="50"/>
                </a:lnTo>
                <a:lnTo>
                  <a:pt x="161015" y="3136"/>
                </a:lnTo>
                <a:lnTo>
                  <a:pt x="123052" y="10666"/>
                </a:lnTo>
                <a:lnTo>
                  <a:pt x="84201" y="24114"/>
                </a:lnTo>
                <a:lnTo>
                  <a:pt x="47690" y="44580"/>
                </a:lnTo>
                <a:lnTo>
                  <a:pt x="18035" y="72779"/>
                </a:lnTo>
                <a:lnTo>
                  <a:pt x="1350" y="108857"/>
                </a:lnTo>
                <a:lnTo>
                  <a:pt x="0" y="122948"/>
                </a:lnTo>
                <a:lnTo>
                  <a:pt x="85" y="126510"/>
                </a:lnTo>
                <a:lnTo>
                  <a:pt x="11708" y="163733"/>
                </a:lnTo>
                <a:lnTo>
                  <a:pt x="37490" y="193403"/>
                </a:lnTo>
                <a:lnTo>
                  <a:pt x="71108" y="215543"/>
                </a:lnTo>
                <a:lnTo>
                  <a:pt x="107858" y="230758"/>
                </a:lnTo>
                <a:lnTo>
                  <a:pt x="149841" y="241042"/>
                </a:lnTo>
                <a:lnTo>
                  <a:pt x="189937" y="245446"/>
                </a:lnTo>
                <a:lnTo>
                  <a:pt x="207873" y="245897"/>
                </a:lnTo>
                <a:lnTo>
                  <a:pt x="213895" y="245846"/>
                </a:lnTo>
                <a:lnTo>
                  <a:pt x="254731" y="242761"/>
                </a:lnTo>
                <a:lnTo>
                  <a:pt x="292694" y="235230"/>
                </a:lnTo>
                <a:lnTo>
                  <a:pt x="331545" y="221782"/>
                </a:lnTo>
                <a:lnTo>
                  <a:pt x="368056" y="201316"/>
                </a:lnTo>
                <a:lnTo>
                  <a:pt x="397712" y="173117"/>
                </a:lnTo>
                <a:lnTo>
                  <a:pt x="414396" y="137040"/>
                </a:lnTo>
                <a:lnTo>
                  <a:pt x="415747" y="122948"/>
                </a:lnTo>
                <a:close/>
              </a:path>
            </a:pathLst>
          </a:custGeom>
          <a:noFill/>
          <a:ln cap="rnd" w="19800">
            <a:solidFill>
              <a:srgbClr val="ff000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23"/>
          <p:cNvSpPr/>
          <p:nvPr/>
        </p:nvSpPr>
        <p:spPr>
          <a:xfrm>
            <a:off x="2083680" y="4250520"/>
            <a:ext cx="22068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380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4" name="CustomShape 24"/>
          <p:cNvSpPr/>
          <p:nvPr/>
        </p:nvSpPr>
        <p:spPr>
          <a:xfrm>
            <a:off x="2891880" y="4735080"/>
            <a:ext cx="22068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400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5" name="CustomShape 25"/>
          <p:cNvSpPr/>
          <p:nvPr/>
        </p:nvSpPr>
        <p:spPr>
          <a:xfrm>
            <a:off x="4542840" y="6100200"/>
            <a:ext cx="22068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420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6" name="CustomShape 26"/>
          <p:cNvSpPr/>
          <p:nvPr/>
        </p:nvSpPr>
        <p:spPr>
          <a:xfrm>
            <a:off x="2089800" y="3216960"/>
            <a:ext cx="256680" cy="430200"/>
          </a:xfrm>
          <a:custGeom>
            <a:avLst/>
            <a:gdLst/>
            <a:ahLst/>
            <a:rect l="l" t="t" r="r" b="b"/>
            <a:pathLst>
              <a:path w="257175" h="430529">
                <a:moveTo>
                  <a:pt x="257124" y="0"/>
                </a:moveTo>
                <a:lnTo>
                  <a:pt x="0" y="430301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27"/>
          <p:cNvSpPr/>
          <p:nvPr/>
        </p:nvSpPr>
        <p:spPr>
          <a:xfrm>
            <a:off x="1895400" y="3668400"/>
            <a:ext cx="173160" cy="409320"/>
          </a:xfrm>
          <a:custGeom>
            <a:avLst/>
            <a:gdLst/>
            <a:ahLst/>
            <a:rect l="l" t="t" r="r" b="b"/>
            <a:pathLst>
              <a:path w="173355" h="409575">
                <a:moveTo>
                  <a:pt x="173177" y="0"/>
                </a:moveTo>
                <a:lnTo>
                  <a:pt x="0" y="409308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28"/>
          <p:cNvSpPr/>
          <p:nvPr/>
        </p:nvSpPr>
        <p:spPr>
          <a:xfrm>
            <a:off x="1890360" y="4165200"/>
            <a:ext cx="360" cy="810000"/>
          </a:xfrm>
          <a:custGeom>
            <a:avLst/>
            <a:gdLst/>
            <a:ahLst/>
            <a:rect l="l" t="t" r="r" b="b"/>
            <a:pathLst>
              <a:path w="0" h="810260">
                <a:moveTo>
                  <a:pt x="0" y="809865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29"/>
          <p:cNvSpPr/>
          <p:nvPr/>
        </p:nvSpPr>
        <p:spPr>
          <a:xfrm>
            <a:off x="1927080" y="5037840"/>
            <a:ext cx="786960" cy="341280"/>
          </a:xfrm>
          <a:custGeom>
            <a:avLst/>
            <a:gdLst/>
            <a:ahLst/>
            <a:rect l="l" t="t" r="r" b="b"/>
            <a:pathLst>
              <a:path w="787400" h="341629">
                <a:moveTo>
                  <a:pt x="0" y="0"/>
                </a:moveTo>
                <a:lnTo>
                  <a:pt x="787133" y="341096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30"/>
          <p:cNvSpPr/>
          <p:nvPr/>
        </p:nvSpPr>
        <p:spPr>
          <a:xfrm>
            <a:off x="2714040" y="5429160"/>
            <a:ext cx="360" cy="365400"/>
          </a:xfrm>
          <a:custGeom>
            <a:avLst/>
            <a:gdLst/>
            <a:ahLst/>
            <a:rect l="l" t="t" r="r" b="b"/>
            <a:pathLst>
              <a:path w="0" h="365760">
                <a:moveTo>
                  <a:pt x="0" y="365428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31"/>
          <p:cNvSpPr/>
          <p:nvPr/>
        </p:nvSpPr>
        <p:spPr>
          <a:xfrm>
            <a:off x="2719440" y="5866920"/>
            <a:ext cx="360" cy="381960"/>
          </a:xfrm>
          <a:custGeom>
            <a:avLst/>
            <a:gdLst/>
            <a:ahLst/>
            <a:rect l="l" t="t" r="r" b="b"/>
            <a:pathLst>
              <a:path w="0" h="382270">
                <a:moveTo>
                  <a:pt x="0" y="382002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32"/>
          <p:cNvSpPr/>
          <p:nvPr/>
        </p:nvSpPr>
        <p:spPr>
          <a:xfrm>
            <a:off x="2735280" y="6307920"/>
            <a:ext cx="965520" cy="141840"/>
          </a:xfrm>
          <a:custGeom>
            <a:avLst/>
            <a:gdLst/>
            <a:ahLst/>
            <a:rect l="l" t="t" r="r" b="b"/>
            <a:pathLst>
              <a:path w="965835" h="142239">
                <a:moveTo>
                  <a:pt x="0" y="0"/>
                </a:moveTo>
                <a:lnTo>
                  <a:pt x="965555" y="141681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33"/>
          <p:cNvSpPr/>
          <p:nvPr/>
        </p:nvSpPr>
        <p:spPr>
          <a:xfrm>
            <a:off x="3532680" y="5053680"/>
            <a:ext cx="189000" cy="1406160"/>
          </a:xfrm>
          <a:custGeom>
            <a:avLst/>
            <a:gdLst/>
            <a:ahLst/>
            <a:rect l="l" t="t" r="r" b="b"/>
            <a:pathLst>
              <a:path w="189229" h="1406525">
                <a:moveTo>
                  <a:pt x="188912" y="1406347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34"/>
          <p:cNvSpPr/>
          <p:nvPr/>
        </p:nvSpPr>
        <p:spPr>
          <a:xfrm>
            <a:off x="3270600" y="4513320"/>
            <a:ext cx="251640" cy="477720"/>
          </a:xfrm>
          <a:custGeom>
            <a:avLst/>
            <a:gdLst/>
            <a:ahLst/>
            <a:rect l="l" t="t" r="r" b="b"/>
            <a:pathLst>
              <a:path w="252095" h="478154">
                <a:moveTo>
                  <a:pt x="251879" y="477532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35"/>
          <p:cNvSpPr/>
          <p:nvPr/>
        </p:nvSpPr>
        <p:spPr>
          <a:xfrm>
            <a:off x="3242520" y="4237920"/>
            <a:ext cx="1177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4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66" name="CustomShape 36"/>
          <p:cNvSpPr/>
          <p:nvPr/>
        </p:nvSpPr>
        <p:spPr>
          <a:xfrm>
            <a:off x="2373120" y="3216960"/>
            <a:ext cx="881640" cy="1243440"/>
          </a:xfrm>
          <a:custGeom>
            <a:avLst/>
            <a:gdLst/>
            <a:ahLst/>
            <a:rect l="l" t="t" r="r" b="b"/>
            <a:pathLst>
              <a:path w="882014" h="1243964">
                <a:moveTo>
                  <a:pt x="881595" y="1243685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37"/>
          <p:cNvSpPr/>
          <p:nvPr/>
        </p:nvSpPr>
        <p:spPr>
          <a:xfrm>
            <a:off x="1906200" y="4109040"/>
            <a:ext cx="1348560" cy="356400"/>
          </a:xfrm>
          <a:custGeom>
            <a:avLst/>
            <a:gdLst/>
            <a:ahLst/>
            <a:rect l="l" t="t" r="r" b="b"/>
            <a:pathLst>
              <a:path w="1348739" h="356870">
                <a:moveTo>
                  <a:pt x="0" y="0"/>
                </a:moveTo>
                <a:lnTo>
                  <a:pt x="1348625" y="356831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38"/>
          <p:cNvSpPr/>
          <p:nvPr/>
        </p:nvSpPr>
        <p:spPr>
          <a:xfrm>
            <a:off x="3265200" y="4460760"/>
            <a:ext cx="1055160" cy="100080"/>
          </a:xfrm>
          <a:custGeom>
            <a:avLst/>
            <a:gdLst/>
            <a:ahLst/>
            <a:rect l="l" t="t" r="r" b="b"/>
            <a:pathLst>
              <a:path w="1055370" h="100329">
                <a:moveTo>
                  <a:pt x="0" y="0"/>
                </a:moveTo>
                <a:lnTo>
                  <a:pt x="1054773" y="99707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39"/>
          <p:cNvSpPr/>
          <p:nvPr/>
        </p:nvSpPr>
        <p:spPr>
          <a:xfrm>
            <a:off x="3553920" y="5011560"/>
            <a:ext cx="944640" cy="451080"/>
          </a:xfrm>
          <a:custGeom>
            <a:avLst/>
            <a:gdLst/>
            <a:ahLst/>
            <a:rect l="l" t="t" r="r" b="b"/>
            <a:pathLst>
              <a:path w="944879" h="451485">
                <a:moveTo>
                  <a:pt x="0" y="0"/>
                </a:moveTo>
                <a:lnTo>
                  <a:pt x="944562" y="451294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40"/>
          <p:cNvSpPr/>
          <p:nvPr/>
        </p:nvSpPr>
        <p:spPr>
          <a:xfrm>
            <a:off x="3721680" y="5473440"/>
            <a:ext cx="797760" cy="997200"/>
          </a:xfrm>
          <a:custGeom>
            <a:avLst/>
            <a:gdLst/>
            <a:ahLst/>
            <a:rect l="l" t="t" r="r" b="b"/>
            <a:pathLst>
              <a:path w="798195" h="997585">
                <a:moveTo>
                  <a:pt x="0" y="997038"/>
                </a:moveTo>
                <a:lnTo>
                  <a:pt x="797636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41"/>
          <p:cNvSpPr/>
          <p:nvPr/>
        </p:nvSpPr>
        <p:spPr>
          <a:xfrm>
            <a:off x="4545720" y="5483880"/>
            <a:ext cx="881640" cy="524880"/>
          </a:xfrm>
          <a:custGeom>
            <a:avLst/>
            <a:gdLst/>
            <a:ahLst/>
            <a:rect l="l" t="t" r="r" b="b"/>
            <a:pathLst>
              <a:path w="882014" h="525145">
                <a:moveTo>
                  <a:pt x="0" y="0"/>
                </a:moveTo>
                <a:lnTo>
                  <a:pt x="881595" y="524764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42"/>
          <p:cNvSpPr/>
          <p:nvPr/>
        </p:nvSpPr>
        <p:spPr>
          <a:xfrm>
            <a:off x="4356720" y="4555080"/>
            <a:ext cx="1081080" cy="1447920"/>
          </a:xfrm>
          <a:custGeom>
            <a:avLst/>
            <a:gdLst/>
            <a:ahLst/>
            <a:rect l="l" t="t" r="r" b="b"/>
            <a:pathLst>
              <a:path w="1081404" h="1448435">
                <a:moveTo>
                  <a:pt x="1080998" y="1448333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43"/>
          <p:cNvSpPr/>
          <p:nvPr/>
        </p:nvSpPr>
        <p:spPr>
          <a:xfrm>
            <a:off x="5065200" y="6024600"/>
            <a:ext cx="362160" cy="624600"/>
          </a:xfrm>
          <a:custGeom>
            <a:avLst/>
            <a:gdLst/>
            <a:ahLst/>
            <a:rect l="l" t="t" r="r" b="b"/>
            <a:pathLst>
              <a:path w="362585" h="624840">
                <a:moveTo>
                  <a:pt x="362077" y="0"/>
                </a:moveTo>
                <a:lnTo>
                  <a:pt x="0" y="624465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44"/>
          <p:cNvSpPr/>
          <p:nvPr/>
        </p:nvSpPr>
        <p:spPr>
          <a:xfrm>
            <a:off x="5432400" y="5756760"/>
            <a:ext cx="608760" cy="251640"/>
          </a:xfrm>
          <a:custGeom>
            <a:avLst/>
            <a:gdLst/>
            <a:ahLst/>
            <a:rect l="l" t="t" r="r" b="b"/>
            <a:pathLst>
              <a:path w="608964" h="252095">
                <a:moveTo>
                  <a:pt x="0" y="251891"/>
                </a:moveTo>
                <a:lnTo>
                  <a:pt x="608723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45"/>
          <p:cNvSpPr/>
          <p:nvPr/>
        </p:nvSpPr>
        <p:spPr>
          <a:xfrm>
            <a:off x="6114600" y="5741280"/>
            <a:ext cx="817560" cy="360"/>
          </a:xfrm>
          <a:custGeom>
            <a:avLst/>
            <a:gdLst/>
            <a:ahLst/>
            <a:rect l="l" t="t" r="r" b="b"/>
            <a:pathLst>
              <a:path w="817879" h="0">
                <a:moveTo>
                  <a:pt x="0" y="0"/>
                </a:moveTo>
                <a:lnTo>
                  <a:pt x="81779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46"/>
          <p:cNvSpPr/>
          <p:nvPr/>
        </p:nvSpPr>
        <p:spPr>
          <a:xfrm>
            <a:off x="6980400" y="5762160"/>
            <a:ext cx="267480" cy="608760"/>
          </a:xfrm>
          <a:custGeom>
            <a:avLst/>
            <a:gdLst/>
            <a:ahLst/>
            <a:rect l="l" t="t" r="r" b="b"/>
            <a:pathLst>
              <a:path w="267970" h="608964">
                <a:moveTo>
                  <a:pt x="0" y="0"/>
                </a:moveTo>
                <a:lnTo>
                  <a:pt x="267627" y="608711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47"/>
          <p:cNvSpPr/>
          <p:nvPr/>
        </p:nvSpPr>
        <p:spPr>
          <a:xfrm>
            <a:off x="6067440" y="4670640"/>
            <a:ext cx="550800" cy="1055160"/>
          </a:xfrm>
          <a:custGeom>
            <a:avLst/>
            <a:gdLst/>
            <a:ahLst/>
            <a:rect l="l" t="t" r="r" b="b"/>
            <a:pathLst>
              <a:path w="551179" h="1055370">
                <a:moveTo>
                  <a:pt x="0" y="1054760"/>
                </a:moveTo>
                <a:lnTo>
                  <a:pt x="550989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48"/>
          <p:cNvSpPr/>
          <p:nvPr/>
        </p:nvSpPr>
        <p:spPr>
          <a:xfrm>
            <a:off x="6256440" y="3941280"/>
            <a:ext cx="356400" cy="692280"/>
          </a:xfrm>
          <a:custGeom>
            <a:avLst/>
            <a:gdLst/>
            <a:ahLst/>
            <a:rect l="l" t="t" r="r" b="b"/>
            <a:pathLst>
              <a:path w="356870" h="692785">
                <a:moveTo>
                  <a:pt x="356831" y="692683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49"/>
          <p:cNvSpPr/>
          <p:nvPr/>
        </p:nvSpPr>
        <p:spPr>
          <a:xfrm>
            <a:off x="5547960" y="3563280"/>
            <a:ext cx="682200" cy="356400"/>
          </a:xfrm>
          <a:custGeom>
            <a:avLst/>
            <a:gdLst/>
            <a:ahLst/>
            <a:rect l="l" t="t" r="r" b="b"/>
            <a:pathLst>
              <a:path w="682625" h="356870">
                <a:moveTo>
                  <a:pt x="682193" y="356831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50"/>
          <p:cNvSpPr/>
          <p:nvPr/>
        </p:nvSpPr>
        <p:spPr>
          <a:xfrm>
            <a:off x="1855800" y="4066200"/>
            <a:ext cx="88560" cy="98640"/>
          </a:xfrm>
          <a:custGeom>
            <a:avLst/>
            <a:gdLst/>
            <a:ahLst/>
            <a:rect l="l" t="t" r="r" b="b"/>
            <a:pathLst>
              <a:path w="88900" h="99060">
                <a:moveTo>
                  <a:pt x="88887" y="98764"/>
                </a:moveTo>
                <a:lnTo>
                  <a:pt x="88887" y="0"/>
                </a:lnTo>
                <a:lnTo>
                  <a:pt x="0" y="0"/>
                </a:lnTo>
                <a:lnTo>
                  <a:pt x="0" y="98764"/>
                </a:lnTo>
                <a:lnTo>
                  <a:pt x="88887" y="9876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51"/>
          <p:cNvSpPr/>
          <p:nvPr/>
        </p:nvSpPr>
        <p:spPr>
          <a:xfrm>
            <a:off x="1855800" y="4066200"/>
            <a:ext cx="88560" cy="98640"/>
          </a:xfrm>
          <a:custGeom>
            <a:avLst/>
            <a:gdLst/>
            <a:ahLst/>
            <a:rect l="l" t="t" r="r" b="b"/>
            <a:pathLst>
              <a:path w="88900" h="99060">
                <a:moveTo>
                  <a:pt x="88887" y="98764"/>
                </a:moveTo>
                <a:lnTo>
                  <a:pt x="88887" y="0"/>
                </a:lnTo>
                <a:lnTo>
                  <a:pt x="0" y="0"/>
                </a:lnTo>
                <a:lnTo>
                  <a:pt x="0" y="98764"/>
                </a:lnTo>
                <a:lnTo>
                  <a:pt x="88887" y="98764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52"/>
          <p:cNvSpPr/>
          <p:nvPr/>
        </p:nvSpPr>
        <p:spPr>
          <a:xfrm>
            <a:off x="1855800" y="4974840"/>
            <a:ext cx="88560" cy="8856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53"/>
          <p:cNvSpPr/>
          <p:nvPr/>
        </p:nvSpPr>
        <p:spPr>
          <a:xfrm>
            <a:off x="1855800" y="4974840"/>
            <a:ext cx="88560" cy="8856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54"/>
          <p:cNvSpPr/>
          <p:nvPr/>
        </p:nvSpPr>
        <p:spPr>
          <a:xfrm>
            <a:off x="2665800" y="5340600"/>
            <a:ext cx="98640" cy="8856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7"/>
                </a:moveTo>
                <a:lnTo>
                  <a:pt x="98764" y="0"/>
                </a:lnTo>
                <a:lnTo>
                  <a:pt x="0" y="0"/>
                </a:lnTo>
                <a:lnTo>
                  <a:pt x="0" y="88887"/>
                </a:lnTo>
                <a:lnTo>
                  <a:pt x="98764" y="8888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55"/>
          <p:cNvSpPr/>
          <p:nvPr/>
        </p:nvSpPr>
        <p:spPr>
          <a:xfrm>
            <a:off x="2665800" y="5340600"/>
            <a:ext cx="98640" cy="8856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7"/>
                </a:moveTo>
                <a:lnTo>
                  <a:pt x="98764" y="0"/>
                </a:lnTo>
                <a:lnTo>
                  <a:pt x="0" y="0"/>
                </a:lnTo>
                <a:lnTo>
                  <a:pt x="0" y="88887"/>
                </a:lnTo>
                <a:lnTo>
                  <a:pt x="98764" y="88887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56"/>
          <p:cNvSpPr/>
          <p:nvPr/>
        </p:nvSpPr>
        <p:spPr>
          <a:xfrm>
            <a:off x="2665800" y="5794920"/>
            <a:ext cx="98640" cy="8856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8"/>
                </a:moveTo>
                <a:lnTo>
                  <a:pt x="98764" y="0"/>
                </a:lnTo>
                <a:lnTo>
                  <a:pt x="0" y="0"/>
                </a:lnTo>
                <a:lnTo>
                  <a:pt x="0" y="88888"/>
                </a:lnTo>
                <a:lnTo>
                  <a:pt x="98764" y="8888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57"/>
          <p:cNvSpPr/>
          <p:nvPr/>
        </p:nvSpPr>
        <p:spPr>
          <a:xfrm>
            <a:off x="2665800" y="5794920"/>
            <a:ext cx="98640" cy="8856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8"/>
                </a:moveTo>
                <a:lnTo>
                  <a:pt x="98764" y="0"/>
                </a:lnTo>
                <a:lnTo>
                  <a:pt x="0" y="0"/>
                </a:lnTo>
                <a:lnTo>
                  <a:pt x="0" y="88888"/>
                </a:lnTo>
                <a:lnTo>
                  <a:pt x="98764" y="88888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58"/>
          <p:cNvSpPr/>
          <p:nvPr/>
        </p:nvSpPr>
        <p:spPr>
          <a:xfrm>
            <a:off x="2665800" y="6248880"/>
            <a:ext cx="98640" cy="8856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8"/>
                </a:moveTo>
                <a:lnTo>
                  <a:pt x="98764" y="0"/>
                </a:lnTo>
                <a:lnTo>
                  <a:pt x="0" y="0"/>
                </a:lnTo>
                <a:lnTo>
                  <a:pt x="0" y="88888"/>
                </a:lnTo>
                <a:lnTo>
                  <a:pt x="98764" y="8888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59"/>
          <p:cNvSpPr/>
          <p:nvPr/>
        </p:nvSpPr>
        <p:spPr>
          <a:xfrm>
            <a:off x="2665800" y="6248880"/>
            <a:ext cx="98640" cy="8856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8"/>
                </a:moveTo>
                <a:lnTo>
                  <a:pt x="98764" y="0"/>
                </a:lnTo>
                <a:lnTo>
                  <a:pt x="0" y="0"/>
                </a:lnTo>
                <a:lnTo>
                  <a:pt x="0" y="88888"/>
                </a:lnTo>
                <a:lnTo>
                  <a:pt x="98764" y="88888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60"/>
          <p:cNvSpPr/>
          <p:nvPr/>
        </p:nvSpPr>
        <p:spPr>
          <a:xfrm>
            <a:off x="3673080" y="6426720"/>
            <a:ext cx="88560" cy="8856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8" y="88888"/>
                </a:moveTo>
                <a:lnTo>
                  <a:pt x="88888" y="0"/>
                </a:lnTo>
                <a:lnTo>
                  <a:pt x="0" y="0"/>
                </a:lnTo>
                <a:lnTo>
                  <a:pt x="0" y="88888"/>
                </a:lnTo>
                <a:lnTo>
                  <a:pt x="88888" y="8888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61"/>
          <p:cNvSpPr/>
          <p:nvPr/>
        </p:nvSpPr>
        <p:spPr>
          <a:xfrm>
            <a:off x="3673080" y="6426720"/>
            <a:ext cx="88560" cy="8856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8" y="88888"/>
                </a:moveTo>
                <a:lnTo>
                  <a:pt x="88888" y="0"/>
                </a:lnTo>
                <a:lnTo>
                  <a:pt x="0" y="0"/>
                </a:lnTo>
                <a:lnTo>
                  <a:pt x="0" y="88888"/>
                </a:lnTo>
                <a:lnTo>
                  <a:pt x="88888" y="88888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62"/>
          <p:cNvSpPr/>
          <p:nvPr/>
        </p:nvSpPr>
        <p:spPr>
          <a:xfrm>
            <a:off x="3485520" y="4974840"/>
            <a:ext cx="88560" cy="8856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63"/>
          <p:cNvSpPr/>
          <p:nvPr/>
        </p:nvSpPr>
        <p:spPr>
          <a:xfrm>
            <a:off x="3485520" y="4974840"/>
            <a:ext cx="88560" cy="8856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64"/>
          <p:cNvSpPr/>
          <p:nvPr/>
        </p:nvSpPr>
        <p:spPr>
          <a:xfrm>
            <a:off x="3218760" y="4431960"/>
            <a:ext cx="88560" cy="8856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8" y="88887"/>
                </a:moveTo>
                <a:lnTo>
                  <a:pt x="88888" y="0"/>
                </a:lnTo>
                <a:lnTo>
                  <a:pt x="0" y="0"/>
                </a:lnTo>
                <a:lnTo>
                  <a:pt x="0" y="88887"/>
                </a:lnTo>
                <a:lnTo>
                  <a:pt x="88888" y="8888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65"/>
          <p:cNvSpPr/>
          <p:nvPr/>
        </p:nvSpPr>
        <p:spPr>
          <a:xfrm>
            <a:off x="3218760" y="4431960"/>
            <a:ext cx="88560" cy="8856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8" y="88887"/>
                </a:moveTo>
                <a:lnTo>
                  <a:pt x="88888" y="0"/>
                </a:lnTo>
                <a:lnTo>
                  <a:pt x="0" y="0"/>
                </a:lnTo>
                <a:lnTo>
                  <a:pt x="0" y="88887"/>
                </a:lnTo>
                <a:lnTo>
                  <a:pt x="88888" y="88887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66"/>
          <p:cNvSpPr/>
          <p:nvPr/>
        </p:nvSpPr>
        <p:spPr>
          <a:xfrm>
            <a:off x="2033640" y="3611880"/>
            <a:ext cx="88560" cy="98640"/>
          </a:xfrm>
          <a:custGeom>
            <a:avLst/>
            <a:gdLst/>
            <a:ahLst/>
            <a:rect l="l" t="t" r="r" b="b"/>
            <a:pathLst>
              <a:path w="88900" h="99060">
                <a:moveTo>
                  <a:pt x="88887" y="98764"/>
                </a:moveTo>
                <a:lnTo>
                  <a:pt x="88887" y="0"/>
                </a:lnTo>
                <a:lnTo>
                  <a:pt x="0" y="0"/>
                </a:lnTo>
                <a:lnTo>
                  <a:pt x="0" y="98764"/>
                </a:lnTo>
                <a:lnTo>
                  <a:pt x="88887" y="9876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67"/>
          <p:cNvSpPr/>
          <p:nvPr/>
        </p:nvSpPr>
        <p:spPr>
          <a:xfrm>
            <a:off x="2033640" y="3611880"/>
            <a:ext cx="88560" cy="98640"/>
          </a:xfrm>
          <a:custGeom>
            <a:avLst/>
            <a:gdLst/>
            <a:ahLst/>
            <a:rect l="l" t="t" r="r" b="b"/>
            <a:pathLst>
              <a:path w="88900" h="99060">
                <a:moveTo>
                  <a:pt x="88887" y="98764"/>
                </a:moveTo>
                <a:lnTo>
                  <a:pt x="88887" y="0"/>
                </a:lnTo>
                <a:lnTo>
                  <a:pt x="0" y="0"/>
                </a:lnTo>
                <a:lnTo>
                  <a:pt x="0" y="98764"/>
                </a:lnTo>
                <a:lnTo>
                  <a:pt x="88887" y="98764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68"/>
          <p:cNvSpPr/>
          <p:nvPr/>
        </p:nvSpPr>
        <p:spPr>
          <a:xfrm>
            <a:off x="2310120" y="3157560"/>
            <a:ext cx="88560" cy="98640"/>
          </a:xfrm>
          <a:custGeom>
            <a:avLst/>
            <a:gdLst/>
            <a:ahLst/>
            <a:rect l="l" t="t" r="r" b="b"/>
            <a:pathLst>
              <a:path w="88900" h="99060">
                <a:moveTo>
                  <a:pt x="88887" y="98764"/>
                </a:moveTo>
                <a:lnTo>
                  <a:pt x="88887" y="0"/>
                </a:lnTo>
                <a:lnTo>
                  <a:pt x="0" y="0"/>
                </a:lnTo>
                <a:lnTo>
                  <a:pt x="0" y="98764"/>
                </a:lnTo>
                <a:lnTo>
                  <a:pt x="88887" y="9876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69"/>
          <p:cNvSpPr/>
          <p:nvPr/>
        </p:nvSpPr>
        <p:spPr>
          <a:xfrm>
            <a:off x="2310120" y="3157560"/>
            <a:ext cx="88560" cy="98640"/>
          </a:xfrm>
          <a:custGeom>
            <a:avLst/>
            <a:gdLst/>
            <a:ahLst/>
            <a:rect l="l" t="t" r="r" b="b"/>
            <a:pathLst>
              <a:path w="88900" h="99060">
                <a:moveTo>
                  <a:pt x="88887" y="98764"/>
                </a:moveTo>
                <a:lnTo>
                  <a:pt x="88887" y="0"/>
                </a:lnTo>
                <a:lnTo>
                  <a:pt x="0" y="0"/>
                </a:lnTo>
                <a:lnTo>
                  <a:pt x="0" y="98764"/>
                </a:lnTo>
                <a:lnTo>
                  <a:pt x="88887" y="98764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70"/>
          <p:cNvSpPr/>
          <p:nvPr/>
        </p:nvSpPr>
        <p:spPr>
          <a:xfrm>
            <a:off x="4305240" y="4520520"/>
            <a:ext cx="88560" cy="8856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71"/>
          <p:cNvSpPr/>
          <p:nvPr/>
        </p:nvSpPr>
        <p:spPr>
          <a:xfrm>
            <a:off x="4305240" y="4520520"/>
            <a:ext cx="88560" cy="8856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72"/>
          <p:cNvSpPr/>
          <p:nvPr/>
        </p:nvSpPr>
        <p:spPr>
          <a:xfrm>
            <a:off x="4483080" y="5429160"/>
            <a:ext cx="88560" cy="8856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73"/>
          <p:cNvSpPr/>
          <p:nvPr/>
        </p:nvSpPr>
        <p:spPr>
          <a:xfrm>
            <a:off x="4483080" y="5429160"/>
            <a:ext cx="88560" cy="8856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74"/>
          <p:cNvSpPr/>
          <p:nvPr/>
        </p:nvSpPr>
        <p:spPr>
          <a:xfrm>
            <a:off x="5391720" y="5972400"/>
            <a:ext cx="88560" cy="8856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75"/>
          <p:cNvSpPr/>
          <p:nvPr/>
        </p:nvSpPr>
        <p:spPr>
          <a:xfrm>
            <a:off x="5391720" y="5972400"/>
            <a:ext cx="88560" cy="8856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76"/>
          <p:cNvSpPr/>
          <p:nvPr/>
        </p:nvSpPr>
        <p:spPr>
          <a:xfrm>
            <a:off x="5026320" y="6614640"/>
            <a:ext cx="98640" cy="8856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7"/>
                </a:moveTo>
                <a:lnTo>
                  <a:pt x="98764" y="0"/>
                </a:lnTo>
                <a:lnTo>
                  <a:pt x="0" y="0"/>
                </a:lnTo>
                <a:lnTo>
                  <a:pt x="0" y="88887"/>
                </a:lnTo>
                <a:lnTo>
                  <a:pt x="98764" y="8888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77"/>
          <p:cNvSpPr/>
          <p:nvPr/>
        </p:nvSpPr>
        <p:spPr>
          <a:xfrm>
            <a:off x="5026320" y="6614640"/>
            <a:ext cx="98640" cy="8856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7"/>
                </a:moveTo>
                <a:lnTo>
                  <a:pt x="98764" y="0"/>
                </a:lnTo>
                <a:lnTo>
                  <a:pt x="0" y="0"/>
                </a:lnTo>
                <a:lnTo>
                  <a:pt x="0" y="88887"/>
                </a:lnTo>
                <a:lnTo>
                  <a:pt x="98764" y="88887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78"/>
          <p:cNvSpPr/>
          <p:nvPr/>
        </p:nvSpPr>
        <p:spPr>
          <a:xfrm>
            <a:off x="6023880" y="5706000"/>
            <a:ext cx="98640" cy="8856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7"/>
                </a:moveTo>
                <a:lnTo>
                  <a:pt x="98764" y="0"/>
                </a:lnTo>
                <a:lnTo>
                  <a:pt x="0" y="0"/>
                </a:lnTo>
                <a:lnTo>
                  <a:pt x="0" y="88887"/>
                </a:lnTo>
                <a:lnTo>
                  <a:pt x="98764" y="8888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79"/>
          <p:cNvSpPr/>
          <p:nvPr/>
        </p:nvSpPr>
        <p:spPr>
          <a:xfrm>
            <a:off x="6023880" y="5706000"/>
            <a:ext cx="98640" cy="8856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7"/>
                </a:moveTo>
                <a:lnTo>
                  <a:pt x="98764" y="0"/>
                </a:lnTo>
                <a:lnTo>
                  <a:pt x="0" y="0"/>
                </a:lnTo>
                <a:lnTo>
                  <a:pt x="0" y="88887"/>
                </a:lnTo>
                <a:lnTo>
                  <a:pt x="98764" y="88887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80"/>
          <p:cNvSpPr/>
          <p:nvPr/>
        </p:nvSpPr>
        <p:spPr>
          <a:xfrm>
            <a:off x="6932520" y="5706000"/>
            <a:ext cx="88560" cy="8856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81"/>
          <p:cNvSpPr/>
          <p:nvPr/>
        </p:nvSpPr>
        <p:spPr>
          <a:xfrm>
            <a:off x="6932520" y="5706000"/>
            <a:ext cx="88560" cy="8856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82"/>
          <p:cNvSpPr/>
          <p:nvPr/>
        </p:nvSpPr>
        <p:spPr>
          <a:xfrm>
            <a:off x="7209000" y="6337800"/>
            <a:ext cx="88560" cy="8856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83"/>
          <p:cNvSpPr/>
          <p:nvPr/>
        </p:nvSpPr>
        <p:spPr>
          <a:xfrm>
            <a:off x="7209000" y="6337800"/>
            <a:ext cx="88560" cy="8856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84"/>
          <p:cNvSpPr/>
          <p:nvPr/>
        </p:nvSpPr>
        <p:spPr>
          <a:xfrm>
            <a:off x="6576840" y="4609440"/>
            <a:ext cx="88560" cy="98640"/>
          </a:xfrm>
          <a:custGeom>
            <a:avLst/>
            <a:gdLst/>
            <a:ahLst/>
            <a:rect l="l" t="t" r="r" b="b"/>
            <a:pathLst>
              <a:path w="88900" h="99060">
                <a:moveTo>
                  <a:pt x="88888" y="98764"/>
                </a:moveTo>
                <a:lnTo>
                  <a:pt x="88888" y="0"/>
                </a:lnTo>
                <a:lnTo>
                  <a:pt x="0" y="0"/>
                </a:lnTo>
                <a:lnTo>
                  <a:pt x="0" y="98764"/>
                </a:lnTo>
                <a:lnTo>
                  <a:pt x="88888" y="9876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85"/>
          <p:cNvSpPr/>
          <p:nvPr/>
        </p:nvSpPr>
        <p:spPr>
          <a:xfrm>
            <a:off x="6576840" y="4609440"/>
            <a:ext cx="88560" cy="98640"/>
          </a:xfrm>
          <a:custGeom>
            <a:avLst/>
            <a:gdLst/>
            <a:ahLst/>
            <a:rect l="l" t="t" r="r" b="b"/>
            <a:pathLst>
              <a:path w="88900" h="99060">
                <a:moveTo>
                  <a:pt x="88888" y="98764"/>
                </a:moveTo>
                <a:lnTo>
                  <a:pt x="88888" y="0"/>
                </a:lnTo>
                <a:lnTo>
                  <a:pt x="0" y="0"/>
                </a:lnTo>
                <a:lnTo>
                  <a:pt x="0" y="98764"/>
                </a:lnTo>
                <a:lnTo>
                  <a:pt x="88888" y="98764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86"/>
          <p:cNvSpPr/>
          <p:nvPr/>
        </p:nvSpPr>
        <p:spPr>
          <a:xfrm>
            <a:off x="6211440" y="3888720"/>
            <a:ext cx="88560" cy="8856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87"/>
          <p:cNvSpPr/>
          <p:nvPr/>
        </p:nvSpPr>
        <p:spPr>
          <a:xfrm>
            <a:off x="6211440" y="3888720"/>
            <a:ext cx="88560" cy="8856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88"/>
          <p:cNvSpPr/>
          <p:nvPr/>
        </p:nvSpPr>
        <p:spPr>
          <a:xfrm>
            <a:off x="5480640" y="3523320"/>
            <a:ext cx="88560" cy="8856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89"/>
          <p:cNvSpPr/>
          <p:nvPr/>
        </p:nvSpPr>
        <p:spPr>
          <a:xfrm>
            <a:off x="5480640" y="3523320"/>
            <a:ext cx="88560" cy="8856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TextShape 90"/>
          <p:cNvSpPr txBox="1"/>
          <p:nvPr/>
        </p:nvSpPr>
        <p:spPr>
          <a:xfrm>
            <a:off x="814680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FAB173D8-6840-4ACE-9628-7F3A88BA4A5D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534960" y="101088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2549520">
              <a:lnSpc>
                <a:spcPts val="2429"/>
              </a:lnSpc>
            </a:pPr>
            <a:r>
              <a:rPr b="0" lang="en-US" sz="2500" spc="347" strike="noStrike">
                <a:solidFill>
                  <a:srgbClr val="000000"/>
                </a:solidFill>
                <a:latin typeface="Arial"/>
              </a:rPr>
              <a:t>Properties </a:t>
            </a:r>
            <a:r>
              <a:rPr b="0" lang="en-US" sz="2500" spc="168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US" sz="2500" spc="20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157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i="1" lang="en-US" sz="2100" spc="239" strike="noStrike" baseline="29000">
                <a:solidFill>
                  <a:srgbClr val="000000"/>
                </a:solidFill>
                <a:latin typeface="Meiryo"/>
              </a:rPr>
              <a:t>∗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685800" y="1676520"/>
            <a:ext cx="8457840" cy="47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Complete??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Time??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Space??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Optimal??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expands all nodes with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f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n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)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&lt; C</a:t>
            </a:r>
            <a:r>
              <a:rPr b="0" i="1" lang="en-US" sz="2100" spc="-1" strike="noStrike" baseline="29000">
                <a:solidFill>
                  <a:srgbClr val="990099"/>
                </a:solidFill>
                <a:latin typeface="Meiryo"/>
              </a:rPr>
              <a:t>∗</a:t>
            </a:r>
            <a:endParaRPr b="0" lang="en-US" sz="2100" spc="-1" strike="noStrike">
              <a:latin typeface="Arial"/>
            </a:endParaRPr>
          </a:p>
          <a:p>
            <a:pPr marL="630360" indent="-34272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i="1" lang="en-US" sz="1800" spc="-1" strike="noStrike" baseline="29000">
                <a:solidFill>
                  <a:srgbClr val="000000"/>
                </a:solidFill>
                <a:latin typeface="Meiryo"/>
              </a:rPr>
              <a:t>∗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expands some nodes with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</a:rPr>
              <a:t>f 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</a:rPr>
              <a:t>) =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</a:rPr>
              <a:t>C</a:t>
            </a:r>
            <a:r>
              <a:rPr b="0" i="1" lang="en-US" sz="1800" spc="-1" strike="noStrike" baseline="29000">
                <a:solidFill>
                  <a:srgbClr val="990099"/>
                </a:solidFill>
                <a:latin typeface="Meiryo"/>
              </a:rPr>
              <a:t>∗</a:t>
            </a:r>
            <a:endParaRPr b="0" lang="en-US" sz="1800" spc="-1" strike="noStrike">
              <a:latin typeface="Arial"/>
            </a:endParaRPr>
          </a:p>
          <a:p>
            <a:pPr marL="630360" indent="-342720">
              <a:lnSpc>
                <a:spcPct val="100000"/>
              </a:lnSpc>
              <a:spcBef>
                <a:spcPts val="26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i="1" lang="en-US" sz="1800" spc="-1" strike="noStrike" baseline="29000">
                <a:solidFill>
                  <a:srgbClr val="000000"/>
                </a:solidFill>
                <a:latin typeface="Meiryo"/>
              </a:rPr>
              <a:t>∗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expands no nodes with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</a:rPr>
              <a:t>f 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</a:rPr>
              <a:t>)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</a:rPr>
              <a:t>&gt; C</a:t>
            </a:r>
            <a:r>
              <a:rPr b="0" i="1" lang="en-US" sz="1800" spc="-1" strike="noStrike" baseline="29000">
                <a:solidFill>
                  <a:srgbClr val="990099"/>
                </a:solidFill>
                <a:latin typeface="Meiryo"/>
              </a:rPr>
              <a:t>∗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3" name="TextShape 3"/>
          <p:cNvSpPr txBox="1"/>
          <p:nvPr/>
        </p:nvSpPr>
        <p:spPr>
          <a:xfrm>
            <a:off x="814680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F7DB7AF4-4473-4CBC-A8EC-92E669EF918D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534960" y="101088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2147040">
              <a:lnSpc>
                <a:spcPts val="2409"/>
              </a:lnSpc>
            </a:pP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Admissible</a:t>
            </a:r>
            <a:r>
              <a:rPr b="0" lang="en-US" sz="2500" spc="24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</a:rPr>
              <a:t>heuristics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5" name="CustomShape 2"/>
          <p:cNvSpPr/>
          <p:nvPr/>
        </p:nvSpPr>
        <p:spPr>
          <a:xfrm>
            <a:off x="496440" y="1606680"/>
            <a:ext cx="6328800" cy="13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77" strike="noStrike">
                <a:solidFill>
                  <a:srgbClr val="000000"/>
                </a:solidFill>
                <a:latin typeface="Arial"/>
              </a:rPr>
              <a:t>E.g., </a:t>
            </a:r>
            <a:r>
              <a:rPr b="0" lang="en-US" sz="2050" spc="-111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n-US" sz="2050" spc="-123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2050" spc="13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50" spc="-117" strike="noStrike">
                <a:solidFill>
                  <a:srgbClr val="000000"/>
                </a:solidFill>
                <a:latin typeface="Arial"/>
              </a:rPr>
              <a:t>8-puzzle: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i="1" lang="en-US" sz="1800" spc="24" strike="noStrike">
                <a:solidFill>
                  <a:srgbClr val="990099"/>
                </a:solidFill>
                <a:latin typeface="Arial"/>
              </a:rPr>
              <a:t>h</a:t>
            </a:r>
            <a:r>
              <a:rPr b="0" lang="en-US" sz="1800" spc="35" strike="noStrike" baseline="-11000">
                <a:solidFill>
                  <a:srgbClr val="990099"/>
                </a:solidFill>
                <a:latin typeface="Georgia"/>
              </a:rPr>
              <a:t>1</a:t>
            </a:r>
            <a:r>
              <a:rPr b="0" lang="en-US" sz="1800" spc="24" strike="noStrike">
                <a:solidFill>
                  <a:srgbClr val="990099"/>
                </a:solidFill>
                <a:latin typeface="Arial"/>
              </a:rPr>
              <a:t>(</a:t>
            </a:r>
            <a:r>
              <a:rPr b="0" i="1" lang="en-US" sz="1800" spc="24" strike="noStrike">
                <a:solidFill>
                  <a:srgbClr val="990099"/>
                </a:solidFill>
                <a:latin typeface="Arial"/>
              </a:rPr>
              <a:t>n</a:t>
            </a:r>
            <a:r>
              <a:rPr b="0" lang="en-US" sz="1800" spc="24" strike="noStrike">
                <a:solidFill>
                  <a:srgbClr val="990099"/>
                </a:solidFill>
                <a:latin typeface="Arial"/>
              </a:rPr>
              <a:t>) </a:t>
            </a:r>
            <a:r>
              <a:rPr b="0" lang="en-US" sz="1800" spc="12" strike="noStrike">
                <a:solidFill>
                  <a:srgbClr val="000000"/>
                </a:solidFill>
                <a:latin typeface="Arial"/>
              </a:rPr>
              <a:t>= </a:t>
            </a:r>
            <a:r>
              <a:rPr b="0" lang="en-US" sz="1800" spc="-143" strike="noStrike">
                <a:solidFill>
                  <a:srgbClr val="000000"/>
                </a:solidFill>
                <a:latin typeface="Arial"/>
              </a:rPr>
              <a:t>number </a:t>
            </a:r>
            <a:r>
              <a:rPr b="0" lang="en-US" sz="1800" spc="-103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800" spc="-123" strike="noStrike">
                <a:solidFill>
                  <a:srgbClr val="000000"/>
                </a:solidFill>
                <a:latin typeface="Arial"/>
              </a:rPr>
              <a:t>misplaced</a:t>
            </a:r>
            <a:r>
              <a:rPr b="0" lang="en-US" sz="1800" spc="21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89" strike="noStrike">
                <a:solidFill>
                  <a:srgbClr val="000000"/>
                </a:solidFill>
                <a:latin typeface="Arial"/>
              </a:rPr>
              <a:t>tiles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i="1" lang="en-US" sz="1800" spc="-9" strike="noStrike">
                <a:solidFill>
                  <a:srgbClr val="990099"/>
                </a:solidFill>
                <a:latin typeface="Arial"/>
              </a:rPr>
              <a:t>h</a:t>
            </a:r>
            <a:r>
              <a:rPr b="0" lang="en-US" sz="1800" spc="-12" strike="noStrike" baseline="-11000">
                <a:solidFill>
                  <a:srgbClr val="990099"/>
                </a:solidFill>
                <a:latin typeface="Georgia"/>
              </a:rPr>
              <a:t>2</a:t>
            </a:r>
            <a:r>
              <a:rPr b="0" lang="en-US" sz="1800" spc="-9" strike="noStrike">
                <a:solidFill>
                  <a:srgbClr val="990099"/>
                </a:solidFill>
                <a:latin typeface="Arial"/>
              </a:rPr>
              <a:t>(</a:t>
            </a:r>
            <a:r>
              <a:rPr b="0" i="1" lang="en-US" sz="1800" spc="-9" strike="noStrike">
                <a:solidFill>
                  <a:srgbClr val="990099"/>
                </a:solidFill>
                <a:latin typeface="Arial"/>
              </a:rPr>
              <a:t>n</a:t>
            </a:r>
            <a:r>
              <a:rPr b="0" lang="en-US" sz="1800" spc="-9" strike="noStrike">
                <a:solidFill>
                  <a:srgbClr val="990099"/>
                </a:solidFill>
                <a:latin typeface="Arial"/>
              </a:rPr>
              <a:t>) </a:t>
            </a:r>
            <a:r>
              <a:rPr b="0" lang="en-US" sz="1800" spc="12" strike="noStrike">
                <a:solidFill>
                  <a:srgbClr val="000000"/>
                </a:solidFill>
                <a:latin typeface="Arial"/>
              </a:rPr>
              <a:t>= </a:t>
            </a:r>
            <a:r>
              <a:rPr b="0" lang="en-US" sz="1800" spc="-58" strike="noStrike">
                <a:solidFill>
                  <a:srgbClr val="000000"/>
                </a:solidFill>
                <a:latin typeface="Arial"/>
              </a:rPr>
              <a:t>total </a:t>
            </a:r>
            <a:r>
              <a:rPr b="0" lang="en-US" sz="1800" spc="-83" strike="noStrike">
                <a:solidFill>
                  <a:srgbClr val="00007e"/>
                </a:solidFill>
                <a:latin typeface="Arial"/>
              </a:rPr>
              <a:t>Manhattan</a:t>
            </a:r>
            <a:r>
              <a:rPr b="0" lang="en-US" sz="1800" spc="24" strike="noStrike">
                <a:solidFill>
                  <a:srgbClr val="00007e"/>
                </a:solidFill>
                <a:latin typeface="Arial"/>
              </a:rPr>
              <a:t> </a:t>
            </a:r>
            <a:r>
              <a:rPr b="0" lang="en-US" sz="1800" spc="-111" strike="noStrike">
                <a:solidFill>
                  <a:srgbClr val="000000"/>
                </a:solidFill>
                <a:latin typeface="Arial"/>
              </a:rPr>
              <a:t>distance</a:t>
            </a:r>
            <a:endParaRPr b="0" lang="en-US" sz="1800" spc="-1" strike="noStrike">
              <a:latin typeface="Arial"/>
            </a:endParaRPr>
          </a:p>
          <a:p>
            <a:pPr marL="743760">
              <a:lnSpc>
                <a:spcPct val="100000"/>
              </a:lnSpc>
              <a:spcBef>
                <a:spcPts val="20"/>
              </a:spcBef>
            </a:pPr>
            <a:r>
              <a:rPr b="0" lang="en-US" sz="1800" spc="-89" strike="noStrike">
                <a:solidFill>
                  <a:srgbClr val="000000"/>
                </a:solidFill>
                <a:latin typeface="Arial"/>
              </a:rPr>
              <a:t>(i.e., </a:t>
            </a:r>
            <a:r>
              <a:rPr b="0" lang="en-US" sz="1800" spc="-128" strike="noStrike">
                <a:solidFill>
                  <a:srgbClr val="000000"/>
                </a:solidFill>
                <a:latin typeface="Arial"/>
              </a:rPr>
              <a:t>no.  </a:t>
            </a:r>
            <a:r>
              <a:rPr b="0" lang="en-US" sz="1800" spc="-103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800" spc="-157" strike="noStrike">
                <a:solidFill>
                  <a:srgbClr val="000000"/>
                </a:solidFill>
                <a:latin typeface="Arial"/>
              </a:rPr>
              <a:t>squares </a:t>
            </a:r>
            <a:r>
              <a:rPr b="0" lang="en-US" sz="1800" spc="-123" strike="noStrike">
                <a:solidFill>
                  <a:srgbClr val="000000"/>
                </a:solidFill>
                <a:latin typeface="Arial"/>
              </a:rPr>
              <a:t>from </a:t>
            </a:r>
            <a:r>
              <a:rPr b="0" lang="en-US" sz="1800" spc="-143" strike="noStrike">
                <a:solidFill>
                  <a:srgbClr val="000000"/>
                </a:solidFill>
                <a:latin typeface="Arial"/>
              </a:rPr>
              <a:t>desired </a:t>
            </a:r>
            <a:r>
              <a:rPr b="0" lang="en-US" sz="1800" spc="-77" strike="noStrike">
                <a:solidFill>
                  <a:srgbClr val="000000"/>
                </a:solidFill>
                <a:latin typeface="Arial"/>
              </a:rPr>
              <a:t>location </a:t>
            </a:r>
            <a:r>
              <a:rPr b="0" lang="en-US" sz="1800" spc="-103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800" spc="-148" strike="noStrike">
                <a:solidFill>
                  <a:srgbClr val="000000"/>
                </a:solidFill>
                <a:latin typeface="Arial"/>
              </a:rPr>
              <a:t>each </a:t>
            </a:r>
            <a:r>
              <a:rPr b="0" lang="en-US" sz="1800" spc="26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58" strike="noStrike">
                <a:solidFill>
                  <a:srgbClr val="000000"/>
                </a:solidFill>
                <a:latin typeface="Arial"/>
              </a:rPr>
              <a:t>tile)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TextShape 3"/>
          <p:cNvSpPr txBox="1"/>
          <p:nvPr/>
        </p:nvSpPr>
        <p:spPr>
          <a:xfrm>
            <a:off x="814680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4B0C5123-339B-4244-AEC7-6DABE83407FE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527" name="CustomShape 4"/>
          <p:cNvSpPr/>
          <p:nvPr/>
        </p:nvSpPr>
        <p:spPr>
          <a:xfrm>
            <a:off x="518760" y="5943600"/>
            <a:ext cx="116640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2320">
              <a:lnSpc>
                <a:spcPct val="100000"/>
              </a:lnSpc>
              <a:spcBef>
                <a:spcPts val="910"/>
              </a:spcBef>
            </a:pPr>
            <a:r>
              <a:rPr b="0" i="1" lang="en-US" sz="1800" spc="9" strike="noStrike">
                <a:solidFill>
                  <a:srgbClr val="ff00ff"/>
                </a:solidFill>
                <a:latin typeface="Arial"/>
              </a:rPr>
              <a:t>h</a:t>
            </a:r>
            <a:r>
              <a:rPr b="0" lang="en-US" sz="1800" spc="12" strike="noStrike" baseline="-11000">
                <a:solidFill>
                  <a:srgbClr val="ff00ff"/>
                </a:solidFill>
                <a:latin typeface="Georgia"/>
              </a:rPr>
              <a:t>1</a:t>
            </a:r>
            <a:r>
              <a:rPr b="0" lang="en-US" sz="1800" spc="9" strike="noStrike">
                <a:solidFill>
                  <a:srgbClr val="ff00ff"/>
                </a:solidFill>
                <a:latin typeface="Arial"/>
              </a:rPr>
              <a:t>(</a:t>
            </a:r>
            <a:r>
              <a:rPr b="0" i="1" lang="en-US" sz="1800" spc="9" strike="noStrike">
                <a:solidFill>
                  <a:srgbClr val="ff00ff"/>
                </a:solidFill>
                <a:latin typeface="Arial"/>
              </a:rPr>
              <a:t>S</a:t>
            </a:r>
            <a:r>
              <a:rPr b="0" lang="en-US" sz="1800" spc="9" strike="noStrike">
                <a:solidFill>
                  <a:srgbClr val="ff00ff"/>
                </a:solidFill>
                <a:latin typeface="Arial"/>
              </a:rPr>
              <a:t>)</a:t>
            </a:r>
            <a:r>
              <a:rPr b="0" lang="en-US" sz="1800" spc="-83" strike="noStrike">
                <a:solidFill>
                  <a:srgbClr val="ff00ff"/>
                </a:solidFill>
                <a:latin typeface="Arial"/>
              </a:rPr>
              <a:t> </a:t>
            </a:r>
            <a:r>
              <a:rPr b="0" lang="en-US" sz="1800" spc="-38" strike="noStrike">
                <a:solidFill>
                  <a:srgbClr val="ff00ff"/>
                </a:solidFill>
                <a:latin typeface="Arial"/>
              </a:rPr>
              <a:t>=??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8" name="CustomShape 5"/>
          <p:cNvSpPr/>
          <p:nvPr/>
        </p:nvSpPr>
        <p:spPr>
          <a:xfrm>
            <a:off x="519840" y="6553080"/>
            <a:ext cx="115884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2320">
              <a:lnSpc>
                <a:spcPts val="2194"/>
              </a:lnSpc>
            </a:pPr>
            <a:r>
              <a:rPr b="0" i="1" lang="en-US" sz="1800" spc="-24" strike="noStrike">
                <a:solidFill>
                  <a:srgbClr val="ff00ff"/>
                </a:solidFill>
                <a:latin typeface="Arial"/>
              </a:rPr>
              <a:t>h</a:t>
            </a:r>
            <a:r>
              <a:rPr b="0" lang="en-US" sz="1800" spc="-35" strike="noStrike" baseline="-11000">
                <a:solidFill>
                  <a:srgbClr val="ff00ff"/>
                </a:solidFill>
                <a:latin typeface="Georgia"/>
              </a:rPr>
              <a:t>2</a:t>
            </a:r>
            <a:r>
              <a:rPr b="0" lang="en-US" sz="1800" spc="-24" strike="noStrike">
                <a:solidFill>
                  <a:srgbClr val="ff00ff"/>
                </a:solidFill>
                <a:latin typeface="Arial"/>
              </a:rPr>
              <a:t>(</a:t>
            </a:r>
            <a:r>
              <a:rPr b="0" i="1" lang="en-US" sz="1800" spc="-24" strike="noStrike">
                <a:solidFill>
                  <a:srgbClr val="ff00ff"/>
                </a:solidFill>
                <a:latin typeface="Arial"/>
              </a:rPr>
              <a:t>S</a:t>
            </a:r>
            <a:r>
              <a:rPr b="0" lang="en-US" sz="1800" spc="-24" strike="noStrike">
                <a:solidFill>
                  <a:srgbClr val="ff00ff"/>
                </a:solidFill>
                <a:latin typeface="Arial"/>
              </a:rPr>
              <a:t>)</a:t>
            </a:r>
            <a:r>
              <a:rPr b="0" lang="en-US" sz="1800" spc="-89" strike="noStrike">
                <a:solidFill>
                  <a:srgbClr val="ff00ff"/>
                </a:solidFill>
                <a:latin typeface="Arial"/>
              </a:rPr>
              <a:t> </a:t>
            </a:r>
            <a:r>
              <a:rPr b="0" lang="en-US" sz="1800" spc="-38" strike="noStrike">
                <a:solidFill>
                  <a:srgbClr val="ff00ff"/>
                </a:solidFill>
                <a:latin typeface="Arial"/>
              </a:rPr>
              <a:t>=??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529" name="Group 6"/>
          <p:cNvGrpSpPr/>
          <p:nvPr/>
        </p:nvGrpSpPr>
        <p:grpSpPr>
          <a:xfrm>
            <a:off x="1828800" y="3200400"/>
            <a:ext cx="4964400" cy="2507400"/>
            <a:chOff x="1828800" y="3200400"/>
            <a:chExt cx="4964400" cy="2507400"/>
          </a:xfrm>
        </p:grpSpPr>
        <p:sp>
          <p:nvSpPr>
            <p:cNvPr id="530" name="CustomShape 7"/>
            <p:cNvSpPr/>
            <p:nvPr/>
          </p:nvSpPr>
          <p:spPr>
            <a:xfrm>
              <a:off x="2635200" y="3962520"/>
              <a:ext cx="486000" cy="481680"/>
            </a:xfrm>
            <a:custGeom>
              <a:avLst/>
              <a:gdLst/>
              <a:ah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CustomShape 8"/>
            <p:cNvSpPr/>
            <p:nvPr/>
          </p:nvSpPr>
          <p:spPr>
            <a:xfrm>
              <a:off x="1828800" y="3200400"/>
              <a:ext cx="1983960" cy="198396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CustomShape 9"/>
            <p:cNvSpPr/>
            <p:nvPr/>
          </p:nvSpPr>
          <p:spPr>
            <a:xfrm>
              <a:off x="1829520" y="3207960"/>
              <a:ext cx="1983960" cy="198396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10"/>
            <p:cNvSpPr/>
            <p:nvPr/>
          </p:nvSpPr>
          <p:spPr>
            <a:xfrm>
              <a:off x="1838880" y="3848400"/>
              <a:ext cx="1973880" cy="19440"/>
            </a:xfrm>
            <a:custGeom>
              <a:avLst/>
              <a:gdLst/>
              <a:ahLst/>
              <a:rect l="l" t="t" r="r" b="b"/>
              <a:pathLst>
                <a:path w="1974214" h="19685">
                  <a:moveTo>
                    <a:pt x="1974202" y="19260"/>
                  </a:moveTo>
                  <a:lnTo>
                    <a:pt x="1974202" y="0"/>
                  </a:lnTo>
                  <a:lnTo>
                    <a:pt x="0" y="0"/>
                  </a:lnTo>
                  <a:lnTo>
                    <a:pt x="0" y="19260"/>
                  </a:lnTo>
                  <a:lnTo>
                    <a:pt x="1974202" y="19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CustomShape 11"/>
            <p:cNvSpPr/>
            <p:nvPr/>
          </p:nvSpPr>
          <p:spPr>
            <a:xfrm>
              <a:off x="1829520" y="4522680"/>
              <a:ext cx="197388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12"/>
            <p:cNvSpPr/>
            <p:nvPr/>
          </p:nvSpPr>
          <p:spPr>
            <a:xfrm>
              <a:off x="2484360" y="3203280"/>
              <a:ext cx="360" cy="1983960"/>
            </a:xfrm>
            <a:custGeom>
              <a:avLst/>
              <a:gdLst/>
              <a:ahLst/>
              <a:rect l="l" t="t" r="r" b="b"/>
              <a:pathLst>
                <a:path w="0" h="1984375">
                  <a:moveTo>
                    <a:pt x="0" y="0"/>
                  </a:moveTo>
                  <a:lnTo>
                    <a:pt x="0" y="198382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13"/>
            <p:cNvSpPr/>
            <p:nvPr/>
          </p:nvSpPr>
          <p:spPr>
            <a:xfrm>
              <a:off x="1829520" y="3858120"/>
              <a:ext cx="1983960" cy="360"/>
            </a:xfrm>
            <a:custGeom>
              <a:avLst/>
              <a:gdLst/>
              <a:ahLst/>
              <a:rect l="l" t="t" r="r" b="b"/>
              <a:pathLst>
                <a:path w="1984375" h="0">
                  <a:moveTo>
                    <a:pt x="0" y="0"/>
                  </a:moveTo>
                  <a:lnTo>
                    <a:pt x="1983828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14"/>
            <p:cNvSpPr/>
            <p:nvPr/>
          </p:nvSpPr>
          <p:spPr>
            <a:xfrm>
              <a:off x="1829520" y="4522680"/>
              <a:ext cx="197388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15"/>
            <p:cNvSpPr/>
            <p:nvPr/>
          </p:nvSpPr>
          <p:spPr>
            <a:xfrm>
              <a:off x="2484360" y="3203280"/>
              <a:ext cx="360" cy="199368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16"/>
            <p:cNvSpPr/>
            <p:nvPr/>
          </p:nvSpPr>
          <p:spPr>
            <a:xfrm>
              <a:off x="3168360" y="3200400"/>
              <a:ext cx="360" cy="199368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17"/>
            <p:cNvSpPr/>
            <p:nvPr/>
          </p:nvSpPr>
          <p:spPr>
            <a:xfrm>
              <a:off x="3251160" y="462888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1" name="CustomShape 18"/>
            <p:cNvSpPr/>
            <p:nvPr/>
          </p:nvSpPr>
          <p:spPr>
            <a:xfrm>
              <a:off x="1909800" y="463752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2" name="CustomShape 19"/>
            <p:cNvSpPr/>
            <p:nvPr/>
          </p:nvSpPr>
          <p:spPr>
            <a:xfrm>
              <a:off x="1910520" y="329796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3" name="CustomShape 20"/>
            <p:cNvSpPr/>
            <p:nvPr/>
          </p:nvSpPr>
          <p:spPr>
            <a:xfrm>
              <a:off x="3252960" y="395964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4" name="CustomShape 21"/>
            <p:cNvSpPr/>
            <p:nvPr/>
          </p:nvSpPr>
          <p:spPr>
            <a:xfrm>
              <a:off x="1895760" y="394452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5" name="CustomShape 22"/>
            <p:cNvSpPr/>
            <p:nvPr/>
          </p:nvSpPr>
          <p:spPr>
            <a:xfrm>
              <a:off x="3230280" y="329796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6" name="CustomShape 23"/>
            <p:cNvSpPr/>
            <p:nvPr/>
          </p:nvSpPr>
          <p:spPr>
            <a:xfrm>
              <a:off x="2607840" y="464076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7" name="CustomShape 24"/>
            <p:cNvSpPr/>
            <p:nvPr/>
          </p:nvSpPr>
          <p:spPr>
            <a:xfrm>
              <a:off x="2592720" y="329796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8" name="CustomShape 25"/>
            <p:cNvSpPr/>
            <p:nvPr/>
          </p:nvSpPr>
          <p:spPr>
            <a:xfrm>
              <a:off x="5614920" y="3962880"/>
              <a:ext cx="486000" cy="481680"/>
            </a:xfrm>
            <a:custGeom>
              <a:avLst/>
              <a:gdLst/>
              <a:ah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26"/>
            <p:cNvSpPr/>
            <p:nvPr/>
          </p:nvSpPr>
          <p:spPr>
            <a:xfrm>
              <a:off x="4808880" y="3201120"/>
              <a:ext cx="1983960" cy="198396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27"/>
            <p:cNvSpPr/>
            <p:nvPr/>
          </p:nvSpPr>
          <p:spPr>
            <a:xfrm>
              <a:off x="4809240" y="3208680"/>
              <a:ext cx="1983960" cy="198396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CustomShape 28"/>
            <p:cNvSpPr/>
            <p:nvPr/>
          </p:nvSpPr>
          <p:spPr>
            <a:xfrm>
              <a:off x="4818960" y="3849120"/>
              <a:ext cx="1973880" cy="19440"/>
            </a:xfrm>
            <a:custGeom>
              <a:avLst/>
              <a:gdLst/>
              <a:ahLst/>
              <a:rect l="l" t="t" r="r" b="b"/>
              <a:pathLst>
                <a:path w="1974214" h="19685">
                  <a:moveTo>
                    <a:pt x="1974202" y="19260"/>
                  </a:moveTo>
                  <a:lnTo>
                    <a:pt x="1974202" y="0"/>
                  </a:lnTo>
                  <a:lnTo>
                    <a:pt x="0" y="0"/>
                  </a:lnTo>
                  <a:lnTo>
                    <a:pt x="0" y="19260"/>
                  </a:lnTo>
                  <a:lnTo>
                    <a:pt x="1974202" y="19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CustomShape 29"/>
            <p:cNvSpPr/>
            <p:nvPr/>
          </p:nvSpPr>
          <p:spPr>
            <a:xfrm>
              <a:off x="4809240" y="4523040"/>
              <a:ext cx="197388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CustomShape 30"/>
            <p:cNvSpPr/>
            <p:nvPr/>
          </p:nvSpPr>
          <p:spPr>
            <a:xfrm>
              <a:off x="5464440" y="3204000"/>
              <a:ext cx="360" cy="1983960"/>
            </a:xfrm>
            <a:custGeom>
              <a:avLst/>
              <a:gdLst/>
              <a:ahLst/>
              <a:rect l="l" t="t" r="r" b="b"/>
              <a:pathLst>
                <a:path w="0" h="1984375">
                  <a:moveTo>
                    <a:pt x="0" y="0"/>
                  </a:moveTo>
                  <a:lnTo>
                    <a:pt x="0" y="198382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CustomShape 31"/>
            <p:cNvSpPr/>
            <p:nvPr/>
          </p:nvSpPr>
          <p:spPr>
            <a:xfrm>
              <a:off x="4809240" y="3858840"/>
              <a:ext cx="1983960" cy="360"/>
            </a:xfrm>
            <a:custGeom>
              <a:avLst/>
              <a:gdLst/>
              <a:ahLst/>
              <a:rect l="l" t="t" r="r" b="b"/>
              <a:pathLst>
                <a:path w="1984375" h="0">
                  <a:moveTo>
                    <a:pt x="0" y="0"/>
                  </a:moveTo>
                  <a:lnTo>
                    <a:pt x="1983828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32"/>
            <p:cNvSpPr/>
            <p:nvPr/>
          </p:nvSpPr>
          <p:spPr>
            <a:xfrm>
              <a:off x="4809240" y="4523040"/>
              <a:ext cx="197388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33"/>
            <p:cNvSpPr/>
            <p:nvPr/>
          </p:nvSpPr>
          <p:spPr>
            <a:xfrm>
              <a:off x="5464440" y="3204000"/>
              <a:ext cx="360" cy="199368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34"/>
            <p:cNvSpPr/>
            <p:nvPr/>
          </p:nvSpPr>
          <p:spPr>
            <a:xfrm>
              <a:off x="6148440" y="3201120"/>
              <a:ext cx="360" cy="199368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35"/>
            <p:cNvSpPr/>
            <p:nvPr/>
          </p:nvSpPr>
          <p:spPr>
            <a:xfrm>
              <a:off x="4873320" y="329544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9" name="CustomShape 36"/>
            <p:cNvSpPr/>
            <p:nvPr/>
          </p:nvSpPr>
          <p:spPr>
            <a:xfrm>
              <a:off x="5552640" y="461412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60" name="CustomShape 37"/>
            <p:cNvSpPr/>
            <p:nvPr/>
          </p:nvSpPr>
          <p:spPr>
            <a:xfrm>
              <a:off x="4890600" y="461628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61" name="CustomShape 38"/>
            <p:cNvSpPr/>
            <p:nvPr/>
          </p:nvSpPr>
          <p:spPr>
            <a:xfrm>
              <a:off x="6233040" y="392868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62" name="CustomShape 39"/>
            <p:cNvSpPr/>
            <p:nvPr/>
          </p:nvSpPr>
          <p:spPr>
            <a:xfrm>
              <a:off x="5570640" y="393732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63" name="CustomShape 40"/>
            <p:cNvSpPr/>
            <p:nvPr/>
          </p:nvSpPr>
          <p:spPr>
            <a:xfrm>
              <a:off x="4884480" y="393732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64" name="CustomShape 41"/>
            <p:cNvSpPr/>
            <p:nvPr/>
          </p:nvSpPr>
          <p:spPr>
            <a:xfrm>
              <a:off x="6234840" y="329940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65" name="CustomShape 42"/>
            <p:cNvSpPr/>
            <p:nvPr/>
          </p:nvSpPr>
          <p:spPr>
            <a:xfrm>
              <a:off x="5572440" y="329868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66" name="CustomShape 43"/>
            <p:cNvSpPr/>
            <p:nvPr/>
          </p:nvSpPr>
          <p:spPr>
            <a:xfrm>
              <a:off x="2187720" y="5342400"/>
              <a:ext cx="1150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Start State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67" name="CustomShape 44"/>
            <p:cNvSpPr/>
            <p:nvPr/>
          </p:nvSpPr>
          <p:spPr>
            <a:xfrm>
              <a:off x="4997520" y="5343120"/>
              <a:ext cx="1133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Goal State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68" name="CustomShape 45"/>
          <p:cNvSpPr/>
          <p:nvPr/>
        </p:nvSpPr>
        <p:spPr>
          <a:xfrm>
            <a:off x="1676520" y="6019920"/>
            <a:ext cx="41749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48" strike="noStrike">
                <a:solidFill>
                  <a:srgbClr val="000000"/>
                </a:solidFill>
                <a:latin typeface="Arial"/>
              </a:rPr>
              <a:t>6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r>
              <a:rPr b="0" lang="en-US" sz="2050" spc="-69" strike="noStrike">
                <a:solidFill>
                  <a:srgbClr val="000000"/>
                </a:solidFill>
                <a:latin typeface="Arial"/>
              </a:rPr>
              <a:t>4+0+3+3+1+0+2+1 </a:t>
            </a:r>
            <a:r>
              <a:rPr b="0" lang="en-US" sz="2050" spc="12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2050" spc="26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50" spc="-148" strike="noStrike">
                <a:solidFill>
                  <a:srgbClr val="000000"/>
                </a:solidFill>
                <a:latin typeface="Arial"/>
              </a:rPr>
              <a:t>14</a:t>
            </a:r>
            <a:endParaRPr b="0" lang="en-US" sz="205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TextShape 1"/>
          <p:cNvSpPr txBox="1"/>
          <p:nvPr/>
        </p:nvSpPr>
        <p:spPr>
          <a:xfrm>
            <a:off x="814680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DD8D24E5-D3C2-4F41-BF95-87332C25573A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570" name="TextShape 2"/>
          <p:cNvSpPr txBox="1"/>
          <p:nvPr/>
        </p:nvSpPr>
        <p:spPr>
          <a:xfrm>
            <a:off x="534960" y="101088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algn="ctr">
              <a:lnSpc>
                <a:spcPts val="2409"/>
              </a:lnSpc>
            </a:pPr>
            <a:r>
              <a:rPr b="0" lang="en-US" sz="2500" spc="338" strike="noStrike">
                <a:solidFill>
                  <a:srgbClr val="000000"/>
                </a:solidFill>
                <a:latin typeface="Arial"/>
              </a:rPr>
              <a:t>Dominance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1" name="CustomShape 3"/>
          <p:cNvSpPr/>
          <p:nvPr/>
        </p:nvSpPr>
        <p:spPr>
          <a:xfrm>
            <a:off x="457200" y="1828800"/>
            <a:ext cx="8381520" cy="50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If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h</a:t>
            </a:r>
            <a:r>
              <a:rPr b="0" lang="en-US" sz="2100" spc="-1" strike="noStrike" baseline="-11000">
                <a:solidFill>
                  <a:srgbClr val="990099"/>
                </a:solidFill>
                <a:latin typeface="Georgia"/>
              </a:rPr>
              <a:t>2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n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) </a:t>
            </a:r>
            <a:r>
              <a:rPr b="0" lang="en-US" sz="2050" spc="-1" strike="noStrike">
                <a:solidFill>
                  <a:srgbClr val="990099"/>
                </a:solidFill>
                <a:latin typeface="Lucida Sans Unicode"/>
              </a:rPr>
              <a:t>≥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h</a:t>
            </a:r>
            <a:r>
              <a:rPr b="0" lang="en-US" sz="2100" spc="-1" strike="noStrike" baseline="-11000">
                <a:solidFill>
                  <a:srgbClr val="990099"/>
                </a:solidFill>
                <a:latin typeface="Georgia"/>
              </a:rPr>
              <a:t>1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n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)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for all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n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(both admissible)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then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h</a:t>
            </a:r>
            <a:r>
              <a:rPr b="0" lang="en-US" sz="2100" spc="-1" strike="noStrike" baseline="-11000">
                <a:solidFill>
                  <a:srgbClr val="990099"/>
                </a:solidFill>
                <a:latin typeface="Georgia"/>
              </a:rPr>
              <a:t>2 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</a:rPr>
              <a:t>dominates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h</a:t>
            </a:r>
            <a:r>
              <a:rPr b="0" lang="en-US" sz="2100" spc="-1" strike="noStrike" baseline="-11000">
                <a:solidFill>
                  <a:srgbClr val="990099"/>
                </a:solidFill>
                <a:latin typeface="Georgia"/>
              </a:rPr>
              <a:t>1 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and is better for  search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Typical search costs:</a:t>
            </a:r>
            <a:endParaRPr b="0" lang="en-US" sz="2050" spc="-1" strike="noStrike">
              <a:latin typeface="Arial"/>
            </a:endParaRPr>
          </a:p>
          <a:p>
            <a:pPr marL="1028880" indent="-285480">
              <a:lnSpc>
                <a:spcPct val="100000"/>
              </a:lnSpc>
              <a:spcBef>
                <a:spcPts val="1304"/>
              </a:spcBef>
            </a:pPr>
            <a:r>
              <a:rPr b="0" i="1" lang="en-US" sz="2050" spc="-1" strike="noStrike">
                <a:solidFill>
                  <a:srgbClr val="000000"/>
                </a:solidFill>
                <a:latin typeface="Arial"/>
              </a:rPr>
              <a:t>d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= 14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IDS = 3,473,941 nodes</a:t>
            </a:r>
            <a:endParaRPr b="0" lang="en-US" sz="2050" spc="-1" strike="noStrike">
              <a:latin typeface="Arial"/>
            </a:endParaRPr>
          </a:p>
          <a:p>
            <a:pPr marL="102888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i="1" lang="en-US" sz="1800" spc="-1" strike="noStrike" baseline="29000">
                <a:solidFill>
                  <a:srgbClr val="000000"/>
                </a:solidFill>
                <a:latin typeface="Meiryo"/>
              </a:rPr>
              <a:t>∗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800" spc="-1" strike="noStrike" baseline="-11000">
                <a:solidFill>
                  <a:srgbClr val="000000"/>
                </a:solidFill>
                <a:latin typeface="Georgia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 = 539 nodes  </a:t>
            </a:r>
            <a:endParaRPr b="0" lang="en-US" sz="1800" spc="-1" strike="noStrike">
              <a:latin typeface="Arial"/>
            </a:endParaRPr>
          </a:p>
          <a:p>
            <a:pPr marL="102888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i="1" lang="en-US" sz="1800" spc="-1" strike="noStrike" baseline="29000">
                <a:solidFill>
                  <a:srgbClr val="000000"/>
                </a:solidFill>
                <a:latin typeface="Meiryo"/>
              </a:rPr>
              <a:t>∗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800" spc="-1" strike="noStrike" baseline="-11000">
                <a:solidFill>
                  <a:srgbClr val="000000"/>
                </a:solidFill>
                <a:latin typeface="Georgia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 = 113 nodes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1028880" indent="-285480">
              <a:lnSpc>
                <a:spcPct val="100000"/>
              </a:lnSpc>
              <a:spcBef>
                <a:spcPts val="1304"/>
              </a:spcBef>
            </a:pPr>
            <a:r>
              <a:rPr b="0" i="1" lang="en-US" sz="2050" spc="-1" strike="noStrike">
                <a:solidFill>
                  <a:srgbClr val="000000"/>
                </a:solidFill>
                <a:latin typeface="Arial"/>
              </a:rPr>
              <a:t>d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= 24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IDS </a:t>
            </a:r>
            <a:r>
              <a:rPr b="0" lang="en-US" sz="2050" spc="-1" strike="noStrike">
                <a:solidFill>
                  <a:srgbClr val="000000"/>
                </a:solidFill>
                <a:latin typeface="Lucida Sans Unicode"/>
              </a:rPr>
              <a:t>≈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54,000,000,000 nodes</a:t>
            </a:r>
            <a:endParaRPr b="0" lang="en-US" sz="2050" spc="-1" strike="noStrike">
              <a:latin typeface="Arial"/>
            </a:endParaRPr>
          </a:p>
          <a:p>
            <a:pPr marL="102888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i="1" lang="en-US" sz="1800" spc="-1" strike="noStrike" baseline="29000">
                <a:solidFill>
                  <a:srgbClr val="000000"/>
                </a:solidFill>
                <a:latin typeface="Meiryo"/>
              </a:rPr>
              <a:t>∗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800" spc="-1" strike="noStrike" baseline="-11000">
                <a:solidFill>
                  <a:srgbClr val="000000"/>
                </a:solidFill>
                <a:latin typeface="Georgia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 = 39,135 nodes </a:t>
            </a:r>
            <a:endParaRPr b="0" lang="en-US" sz="1800" spc="-1" strike="noStrike">
              <a:latin typeface="Arial"/>
            </a:endParaRPr>
          </a:p>
          <a:p>
            <a:pPr marL="102888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i="1" lang="en-US" sz="1800" spc="-1" strike="noStrike" baseline="29000">
                <a:solidFill>
                  <a:srgbClr val="000000"/>
                </a:solidFill>
                <a:latin typeface="Meiryo"/>
              </a:rPr>
              <a:t>∗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800" spc="-1" strike="noStrike" baseline="-11000">
                <a:solidFill>
                  <a:srgbClr val="000000"/>
                </a:solidFill>
                <a:latin typeface="Georgia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 = 1,641 nodes</a:t>
            </a:r>
            <a:endParaRPr b="0" lang="en-US" sz="1800" spc="-1" strike="noStrike">
              <a:latin typeface="Arial"/>
            </a:endParaRPr>
          </a:p>
          <a:p>
            <a:pPr marL="329400" indent="-317160">
              <a:lnSpc>
                <a:spcPts val="402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Given any admissible heuristics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h</a:t>
            </a:r>
            <a:r>
              <a:rPr b="0" i="1" lang="en-US" sz="2100" spc="-1" strike="noStrike" baseline="-11000">
                <a:solidFill>
                  <a:srgbClr val="990099"/>
                </a:solidFill>
                <a:latin typeface="Calibri"/>
              </a:rPr>
              <a:t>a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h</a:t>
            </a:r>
            <a:r>
              <a:rPr b="0" i="1" lang="en-US" sz="2100" spc="-1" strike="noStrike" baseline="-11000">
                <a:solidFill>
                  <a:srgbClr val="990099"/>
                </a:solidFill>
                <a:latin typeface="Calibri"/>
              </a:rPr>
              <a:t>b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,  </a:t>
            </a:r>
            <a:endParaRPr b="0" lang="en-US" sz="2050" spc="-1" strike="noStrike">
              <a:latin typeface="Arial"/>
            </a:endParaRPr>
          </a:p>
          <a:p>
            <a:pPr marL="329400" indent="-317160">
              <a:lnSpc>
                <a:spcPct val="100000"/>
              </a:lnSpc>
              <a:spcBef>
                <a:spcPts val="400"/>
              </a:spcBef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	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h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n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) = max(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h</a:t>
            </a:r>
            <a:r>
              <a:rPr b="0" i="1" lang="en-US" sz="2100" spc="-1" strike="noStrike" baseline="-11000">
                <a:solidFill>
                  <a:srgbClr val="990099"/>
                </a:solidFill>
                <a:latin typeface="Calibri"/>
              </a:rPr>
              <a:t>a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n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)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, h</a:t>
            </a:r>
            <a:r>
              <a:rPr b="0" i="1" lang="en-US" sz="2100" spc="-1" strike="noStrike" baseline="-11000">
                <a:solidFill>
                  <a:srgbClr val="990099"/>
                </a:solidFill>
                <a:latin typeface="Calibri"/>
              </a:rPr>
              <a:t>b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n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))</a:t>
            </a:r>
            <a:endParaRPr b="0" lang="en-US" sz="2050" spc="-1" strike="noStrike">
              <a:latin typeface="Arial"/>
            </a:endParaRPr>
          </a:p>
          <a:p>
            <a:pPr marL="12600" indent="-317160">
              <a:lnSpc>
                <a:spcPct val="100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is also admissible and dominates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h</a:t>
            </a:r>
            <a:r>
              <a:rPr b="0" i="1" lang="en-US" sz="2100" spc="-1" strike="noStrike" baseline="-11000">
                <a:solidFill>
                  <a:srgbClr val="990099"/>
                </a:solidFill>
                <a:latin typeface="Calibri"/>
              </a:rPr>
              <a:t>a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h</a:t>
            </a:r>
            <a:r>
              <a:rPr b="0" i="1" lang="en-US" sz="2100" spc="-1" strike="noStrike" baseline="-11000">
                <a:solidFill>
                  <a:srgbClr val="990099"/>
                </a:solidFill>
                <a:latin typeface="Calibri"/>
              </a:rPr>
              <a:t>b</a:t>
            </a:r>
            <a:endParaRPr b="0" lang="en-US" sz="21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extShape 1"/>
          <p:cNvSpPr txBox="1"/>
          <p:nvPr/>
        </p:nvSpPr>
        <p:spPr>
          <a:xfrm>
            <a:off x="814680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39EE44E7-FAD7-46E2-A160-17B3C6D209D7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573" name="TextShape 2"/>
          <p:cNvSpPr txBox="1"/>
          <p:nvPr/>
        </p:nvSpPr>
        <p:spPr>
          <a:xfrm>
            <a:off x="534960" y="101088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2409120">
              <a:lnSpc>
                <a:spcPts val="2429"/>
              </a:lnSpc>
            </a:pPr>
            <a:r>
              <a:rPr b="0" lang="en-US" sz="2500" spc="327" strike="noStrike">
                <a:solidFill>
                  <a:srgbClr val="000000"/>
                </a:solidFill>
                <a:latin typeface="Arial"/>
              </a:rPr>
              <a:t>Relaxed</a:t>
            </a:r>
            <a:r>
              <a:rPr b="0" lang="en-US" sz="2500" spc="26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327" strike="noStrike">
                <a:solidFill>
                  <a:srgbClr val="000000"/>
                </a:solidFill>
                <a:latin typeface="Arial"/>
              </a:rPr>
              <a:t>problems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4" name="CustomShape 3"/>
          <p:cNvSpPr/>
          <p:nvPr/>
        </p:nvSpPr>
        <p:spPr>
          <a:xfrm>
            <a:off x="533520" y="1905120"/>
            <a:ext cx="7791120" cy="45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Admissible heuristics can be derived from the  </a:t>
            </a:r>
            <a:r>
              <a:rPr b="0" lang="en-US" sz="2050" spc="-1" strike="noStrike">
                <a:solidFill>
                  <a:srgbClr val="7e0000"/>
                </a:solidFill>
                <a:latin typeface="Georgia"/>
              </a:rPr>
              <a:t>exact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solution cost of a </a:t>
            </a:r>
            <a:r>
              <a:rPr b="0" lang="en-US" sz="2050" spc="-1" strike="noStrike">
                <a:solidFill>
                  <a:srgbClr val="7e0000"/>
                </a:solidFill>
                <a:latin typeface="Georgia"/>
              </a:rPr>
              <a:t>relaxed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version of the  problem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E.g.:</a:t>
            </a:r>
            <a:endParaRPr b="0" lang="en-US" sz="2050" spc="-1" strike="noStrike">
              <a:latin typeface="Arial"/>
            </a:endParaRPr>
          </a:p>
          <a:p>
            <a:pPr marL="69048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If the rules of the 8-puzzle are relaxed so that a tile can move </a:t>
            </a:r>
            <a:r>
              <a:rPr b="0" lang="en-US" sz="1800" spc="-1" strike="noStrike">
                <a:solidFill>
                  <a:srgbClr val="7e0000"/>
                </a:solidFill>
                <a:latin typeface="Georgia"/>
              </a:rPr>
              <a:t>anywhere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 then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</a:rPr>
              <a:t>h</a:t>
            </a:r>
            <a:r>
              <a:rPr b="0" lang="en-US" sz="1800" spc="-1" strike="noStrike" baseline="-11000">
                <a:solidFill>
                  <a:srgbClr val="990099"/>
                </a:solidFill>
                <a:latin typeface="Georgia"/>
              </a:rPr>
              <a:t>1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</a:rPr>
              <a:t>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gives the shortest  solution</a:t>
            </a:r>
            <a:endParaRPr b="0" lang="en-US" sz="1800" spc="-1" strike="noStrike">
              <a:latin typeface="Arial"/>
            </a:endParaRPr>
          </a:p>
          <a:p>
            <a:pPr marL="69048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If the rules are relaxed so that a tile can move to </a:t>
            </a:r>
            <a:r>
              <a:rPr b="0" lang="en-US" sz="1800" spc="-1" strike="noStrike">
                <a:solidFill>
                  <a:srgbClr val="7e0000"/>
                </a:solidFill>
                <a:latin typeface="Georgia"/>
              </a:rPr>
              <a:t>any adjacent square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 then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</a:rPr>
              <a:t>h</a:t>
            </a:r>
            <a:r>
              <a:rPr b="0" lang="en-US" sz="1800" spc="-1" strike="noStrike" baseline="-11000">
                <a:solidFill>
                  <a:srgbClr val="990099"/>
                </a:solidFill>
                <a:latin typeface="Georgia"/>
              </a:rPr>
              <a:t>2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</a:rPr>
              <a:t>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gives the shortest  solution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1254240" indent="-1253880">
              <a:lnSpc>
                <a:spcPct val="100000"/>
              </a:lnSpc>
              <a:spcBef>
                <a:spcPts val="1559"/>
              </a:spcBef>
            </a:pPr>
            <a:r>
              <a:rPr b="1" lang="en-US" sz="2050" spc="-1" strike="noStrike">
                <a:solidFill>
                  <a:srgbClr val="000000"/>
                </a:solidFill>
                <a:latin typeface="Arial"/>
              </a:rPr>
              <a:t>Key point: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  Cost (optimal solution to relaxed prob) &lt;= </a:t>
            </a:r>
            <a:br/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  Cost(actual problem)</a:t>
            </a:r>
            <a:endParaRPr b="0" lang="en-US" sz="205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14680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3B9263D8-7A28-4188-A4BC-DB532F4A9FFC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34960" y="101088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algn="ctr">
              <a:lnSpc>
                <a:spcPts val="2409"/>
              </a:lnSpc>
            </a:pPr>
            <a:r>
              <a:rPr b="0" lang="en-US" sz="2500" spc="318" strike="noStrike">
                <a:solidFill>
                  <a:srgbClr val="000000"/>
                </a:solidFill>
                <a:latin typeface="Arial"/>
              </a:rPr>
              <a:t>Outline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96440" y="1606680"/>
            <a:ext cx="4456080" cy="29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23" strike="noStrike">
                <a:solidFill>
                  <a:srgbClr val="000000"/>
                </a:solidFill>
                <a:latin typeface="Lucida Sans Unicode"/>
              </a:rPr>
              <a:t>♦</a:t>
            </a:r>
            <a:r>
              <a:rPr b="0" lang="en-US" sz="2050" spc="-123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2050" spc="-69" strike="noStrike">
                <a:solidFill>
                  <a:srgbClr val="000000"/>
                </a:solidFill>
                <a:latin typeface="Arial"/>
              </a:rPr>
              <a:t>Best-first</a:t>
            </a:r>
            <a:r>
              <a:rPr b="0" lang="en-US" sz="2050" spc="-11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50" spc="-148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23" strike="noStrike">
                <a:solidFill>
                  <a:srgbClr val="000000"/>
                </a:solidFill>
                <a:latin typeface="Lucida Sans Unicode"/>
              </a:rPr>
              <a:t>♦</a:t>
            </a:r>
            <a:r>
              <a:rPr b="0" lang="en-US" sz="2050" spc="-123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2050" spc="-43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i="1" lang="en-US" sz="2100" spc="-66" strike="noStrike" baseline="29000">
                <a:solidFill>
                  <a:srgbClr val="000000"/>
                </a:solidFill>
                <a:latin typeface="Meiryo"/>
              </a:rPr>
              <a:t>∗</a:t>
            </a:r>
            <a:r>
              <a:rPr b="0" i="1" lang="en-US" sz="2100" spc="171" strike="noStrike" baseline="29000">
                <a:solidFill>
                  <a:srgbClr val="000000"/>
                </a:solidFill>
                <a:latin typeface="Meiryo"/>
              </a:rPr>
              <a:t> </a:t>
            </a:r>
            <a:r>
              <a:rPr b="0" lang="en-US" sz="2050" spc="-148" strike="noStrike">
                <a:solidFill>
                  <a:srgbClr val="000000"/>
                </a:solidFill>
                <a:latin typeface="Arial"/>
              </a:rPr>
              <a:t>search (and variants)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23" strike="noStrike">
                <a:solidFill>
                  <a:srgbClr val="000000"/>
                </a:solidFill>
                <a:latin typeface="Lucida Sans Unicode"/>
              </a:rPr>
              <a:t>♦</a:t>
            </a:r>
            <a:r>
              <a:rPr b="0" lang="en-US" sz="2050" spc="-123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2050" spc="-94" strike="noStrike">
                <a:solidFill>
                  <a:srgbClr val="000000"/>
                </a:solidFill>
                <a:latin typeface="Arial"/>
              </a:rPr>
              <a:t>Heuristics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1"/>
          <p:cNvSpPr txBox="1"/>
          <p:nvPr/>
        </p:nvSpPr>
        <p:spPr>
          <a:xfrm>
            <a:off x="814680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34A565C4-E6A7-4509-A8AA-EAB2FC88809A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576" name="TextShape 2"/>
          <p:cNvSpPr txBox="1"/>
          <p:nvPr/>
        </p:nvSpPr>
        <p:spPr>
          <a:xfrm>
            <a:off x="534960" y="101088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algn="ctr">
              <a:lnSpc>
                <a:spcPts val="2404"/>
              </a:lnSpc>
            </a:pPr>
            <a:r>
              <a:rPr b="0" lang="en-US" sz="2500" spc="406" strike="noStrike">
                <a:solidFill>
                  <a:srgbClr val="000000"/>
                </a:solidFill>
                <a:latin typeface="Arial"/>
              </a:rPr>
              <a:t>Summary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7" name="CustomShape 3"/>
          <p:cNvSpPr/>
          <p:nvPr/>
        </p:nvSpPr>
        <p:spPr>
          <a:xfrm>
            <a:off x="533520" y="1676520"/>
            <a:ext cx="9143640" cy="54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4272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Heuristic functions estimate costs of shortest paths </a:t>
            </a:r>
            <a:endParaRPr b="0" lang="en-US" sz="205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</a:pPr>
            <a:endParaRPr b="0" lang="en-US" sz="205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Good heuristics can </a:t>
            </a:r>
            <a:r>
              <a:rPr b="1" i="1" lang="en-US" sz="2050" spc="-1" strike="noStrike">
                <a:solidFill>
                  <a:srgbClr val="000000"/>
                </a:solidFill>
                <a:latin typeface="Arial"/>
              </a:rPr>
              <a:t>dramatically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 reduce search cost </a:t>
            </a:r>
            <a:endParaRPr b="0" lang="en-US" sz="205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799"/>
              </a:spcBef>
            </a:pPr>
            <a:endParaRPr b="0" lang="en-US" sz="205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Greedy best-first search expands lowest 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h</a:t>
            </a:r>
            <a:endParaRPr b="0" lang="en-US" sz="2050" spc="-1" strike="noStrike">
              <a:latin typeface="Arial"/>
            </a:endParaRPr>
          </a:p>
          <a:p>
            <a:pPr lvl="1" marL="812880" indent="-34272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incomplete and not always  optimal</a:t>
            </a:r>
            <a:endParaRPr b="0" lang="en-US" sz="2050" spc="-1" strike="noStrike">
              <a:latin typeface="Arial"/>
            </a:endParaRPr>
          </a:p>
          <a:p>
            <a:pPr marL="469800" algn="just">
              <a:lnSpc>
                <a:spcPct val="100000"/>
              </a:lnSpc>
              <a:spcBef>
                <a:spcPts val="799"/>
              </a:spcBef>
            </a:pPr>
            <a:endParaRPr b="0" lang="en-US" sz="205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</a:rPr>
              <a:t>∗ 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search expands lowest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g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+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h</a:t>
            </a:r>
            <a:endParaRPr b="0" lang="en-US" sz="2050" spc="-1" strike="noStrike">
              <a:latin typeface="Arial"/>
            </a:endParaRPr>
          </a:p>
          <a:p>
            <a:pPr lvl="2" marL="126036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complete and optimal</a:t>
            </a:r>
            <a:endParaRPr b="0" lang="en-US" sz="2050" spc="-1" strike="noStrike">
              <a:latin typeface="Arial"/>
            </a:endParaRPr>
          </a:p>
          <a:p>
            <a:pPr lvl="2" marL="126036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also optimally efficient (up to tie-breaks, for forward  search)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US" sz="2050" spc="-1" strike="noStrike">
              <a:latin typeface="Arial"/>
            </a:endParaRPr>
          </a:p>
          <a:p>
            <a:pPr marL="34596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Admissible heuristics can be derived from exact solution of relaxed  problems</a:t>
            </a:r>
            <a:endParaRPr b="0" lang="en-US" sz="205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Picture 2" descr=""/>
          <p:cNvPicPr/>
          <p:nvPr/>
        </p:nvPicPr>
        <p:blipFill>
          <a:blip r:embed="rId1"/>
          <a:stretch/>
        </p:blipFill>
        <p:spPr>
          <a:xfrm>
            <a:off x="2219040" y="1657080"/>
            <a:ext cx="5479920" cy="54799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14680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F05F3E19-F010-4585-8B62-FFC7DBAFE62F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685800" y="68580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2212920">
              <a:lnSpc>
                <a:spcPts val="2409"/>
              </a:lnSpc>
            </a:pP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Review: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500" spc="304" strike="noStrike">
                <a:solidFill>
                  <a:srgbClr val="000000"/>
                </a:solidFill>
                <a:latin typeface="Arial"/>
              </a:rPr>
              <a:t>Tree</a:t>
            </a:r>
            <a:r>
              <a:rPr b="0" lang="en-US" sz="2500" spc="239" strike="noStrike">
                <a:solidFill>
                  <a:srgbClr val="000000"/>
                </a:solidFill>
                <a:latin typeface="Arial"/>
              </a:rPr>
              <a:t> and Graph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09480" y="1523880"/>
            <a:ext cx="6629040" cy="180828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7320" bIns="0"/>
          <a:p>
            <a:pPr marL="422280" indent="-272520">
              <a:lnSpc>
                <a:spcPct val="107000"/>
              </a:lnSpc>
              <a:spcBef>
                <a:spcPts val="530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</a:rPr>
              <a:t>function </a:t>
            </a:r>
            <a:r>
              <a:rPr b="0" lang="en-US" sz="1400" spc="-1" strike="noStrike">
                <a:solidFill>
                  <a:srgbClr val="b30000"/>
                </a:solidFill>
                <a:latin typeface="Arial"/>
              </a:rPr>
              <a:t>Tree-Search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(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problem, frontier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lang="en-US" sz="1400" spc="-1" strike="noStrike">
                <a:solidFill>
                  <a:srgbClr val="00007e"/>
                </a:solidFill>
                <a:latin typeface="Georgia"/>
              </a:rPr>
              <a:t>returns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a solution, or failure  </a:t>
            </a:r>
            <a:endParaRPr b="0" lang="en-US" sz="1400" spc="-1" strike="noStrike">
              <a:latin typeface="Arial"/>
            </a:endParaRPr>
          </a:p>
          <a:p>
            <a:pPr marL="422280" indent="-272520">
              <a:lnSpc>
                <a:spcPct val="107000"/>
              </a:lnSpc>
              <a:spcBef>
                <a:spcPts val="530"/>
              </a:spcBef>
            </a:pP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     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frontier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← Insert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Make-Node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Initial-State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[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problem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]),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frontier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)  </a:t>
            </a:r>
            <a:endParaRPr b="0" lang="en-US" sz="1400" spc="-1" strike="noStrike">
              <a:latin typeface="Arial"/>
            </a:endParaRPr>
          </a:p>
          <a:p>
            <a:pPr marL="422280" indent="-272520">
              <a:lnSpc>
                <a:spcPct val="107000"/>
              </a:lnSpc>
              <a:spcBef>
                <a:spcPts val="530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Calibri"/>
              </a:rPr>
              <a:t>      </a:t>
            </a:r>
            <a:r>
              <a:rPr b="0" lang="en-US" sz="1400" spc="-1" strike="noStrike">
                <a:solidFill>
                  <a:srgbClr val="00007e"/>
                </a:solidFill>
                <a:latin typeface="Georgia"/>
              </a:rPr>
              <a:t>loop do</a:t>
            </a:r>
            <a:endParaRPr b="0" lang="en-US" sz="1400" spc="-1" strike="noStrike">
              <a:latin typeface="Arial"/>
            </a:endParaRPr>
          </a:p>
          <a:p>
            <a:pPr marL="833760" indent="-272520">
              <a:lnSpc>
                <a:spcPct val="100000"/>
              </a:lnSpc>
              <a:spcBef>
                <a:spcPts val="139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</a:rPr>
              <a:t>if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frontier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is empty  </a:t>
            </a:r>
            <a:r>
              <a:rPr b="0" lang="en-US" sz="1400" spc="-1" strike="noStrike">
                <a:solidFill>
                  <a:srgbClr val="00007e"/>
                </a:solidFill>
                <a:latin typeface="Georgia"/>
              </a:rPr>
              <a:t>then return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failure</a:t>
            </a:r>
            <a:endParaRPr b="0" lang="en-US" sz="1400" spc="-1" strike="noStrike">
              <a:latin typeface="Arial"/>
            </a:endParaRPr>
          </a:p>
          <a:p>
            <a:pPr marL="833760" indent="-272520">
              <a:lnSpc>
                <a:spcPct val="100000"/>
              </a:lnSpc>
              <a:spcBef>
                <a:spcPts val="156"/>
              </a:spcBef>
            </a:pP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node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← Remove-Front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frontier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833760" indent="-272520">
              <a:lnSpc>
                <a:spcPct val="107000"/>
              </a:lnSpc>
              <a:spcBef>
                <a:spcPts val="11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</a:rPr>
              <a:t>if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Goal-Test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[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problem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] applied to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State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node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) succeeds </a:t>
            </a:r>
            <a:r>
              <a:rPr b="0" lang="en-US" sz="1400" spc="-1" strike="noStrike">
                <a:solidFill>
                  <a:srgbClr val="00007e"/>
                </a:solidFill>
                <a:latin typeface="Georgia"/>
              </a:rPr>
              <a:t>return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node  </a:t>
            </a:r>
            <a:endParaRPr b="0" lang="en-US" sz="1400" spc="-1" strike="noStrike">
              <a:latin typeface="Arial"/>
            </a:endParaRPr>
          </a:p>
          <a:p>
            <a:pPr marL="833760" indent="-272520">
              <a:lnSpc>
                <a:spcPct val="107000"/>
              </a:lnSpc>
              <a:spcBef>
                <a:spcPts val="11"/>
              </a:spcBef>
            </a:pP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frontier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← InsertAll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Expand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node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problem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),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frontier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914400" y="6858000"/>
            <a:ext cx="685764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58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2050" spc="-109" strike="noStrike">
                <a:solidFill>
                  <a:srgbClr val="000000"/>
                </a:solidFill>
                <a:latin typeface="Arial"/>
              </a:rPr>
              <a:t>strategy </a:t>
            </a:r>
            <a:r>
              <a:rPr b="0" lang="en-US" sz="2050" spc="-94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2050" spc="-137" strike="noStrike">
                <a:solidFill>
                  <a:srgbClr val="000000"/>
                </a:solidFill>
                <a:latin typeface="Arial"/>
              </a:rPr>
              <a:t>defined </a:t>
            </a:r>
            <a:r>
              <a:rPr b="0" lang="en-US" sz="2050" spc="-157" strike="noStrike">
                <a:solidFill>
                  <a:srgbClr val="000000"/>
                </a:solidFill>
                <a:latin typeface="Arial"/>
              </a:rPr>
              <a:t>by </a:t>
            </a:r>
            <a:r>
              <a:rPr b="0" lang="en-US" sz="2050" spc="-94" strike="noStrike">
                <a:solidFill>
                  <a:srgbClr val="000000"/>
                </a:solidFill>
                <a:latin typeface="Arial"/>
              </a:rPr>
              <a:t>picking </a:t>
            </a:r>
            <a:r>
              <a:rPr b="0" lang="en-US" sz="2050" spc="-123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050" spc="89" strike="noStrike">
                <a:solidFill>
                  <a:srgbClr val="7e0000"/>
                </a:solidFill>
                <a:latin typeface="Georgia"/>
              </a:rPr>
              <a:t>order </a:t>
            </a:r>
            <a:r>
              <a:rPr b="0" lang="en-US" sz="2050" spc="49" strike="noStrike">
                <a:solidFill>
                  <a:srgbClr val="7e0000"/>
                </a:solidFill>
                <a:latin typeface="Georgia"/>
              </a:rPr>
              <a:t>of </a:t>
            </a:r>
            <a:r>
              <a:rPr b="0" lang="en-US" sz="2050" spc="94" strike="noStrike">
                <a:solidFill>
                  <a:srgbClr val="7e0000"/>
                </a:solidFill>
                <a:latin typeface="Georgia"/>
              </a:rPr>
              <a:t>node </a:t>
            </a:r>
            <a:r>
              <a:rPr b="0" lang="en-US" sz="2050" spc="77" strike="noStrike">
                <a:solidFill>
                  <a:srgbClr val="7e0000"/>
                </a:solidFill>
                <a:latin typeface="Georgia"/>
              </a:rPr>
              <a:t>expansion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609480" y="3733920"/>
            <a:ext cx="6552720" cy="271404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/>
          <a:p>
            <a:pPr>
              <a:lnSpc>
                <a:spcPct val="100000"/>
              </a:lnSpc>
              <a:spcBef>
                <a:spcPts val="686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</a:rPr>
              <a:t>function </a:t>
            </a:r>
            <a:r>
              <a:rPr b="0" lang="en-US" sz="1400" spc="-1" strike="noStrike">
                <a:solidFill>
                  <a:srgbClr val="b30000"/>
                </a:solidFill>
                <a:latin typeface="Times New Roman"/>
              </a:rPr>
              <a:t>Graph-Search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(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problem, frontier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en-US" sz="1400" spc="-1" strike="noStrike">
                <a:solidFill>
                  <a:srgbClr val="00007e"/>
                </a:solidFill>
                <a:latin typeface="Georgia"/>
              </a:rPr>
              <a:t>returns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 solution, or failure</a:t>
            </a:r>
            <a:endParaRPr b="0" lang="en-US" sz="14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865"/>
              </a:spcBef>
            </a:pP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closed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← an empty set</a:t>
            </a:r>
            <a:endParaRPr b="0" lang="en-US" sz="14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frontier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←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Insert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Make-Node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Initial-State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problem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]),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frontier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</a:rPr>
              <a:t>loop do</a:t>
            </a:r>
            <a:endParaRPr b="0" lang="en-US" sz="14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39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</a:rPr>
              <a:t>if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frontier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is empty </a:t>
            </a:r>
            <a:r>
              <a:rPr b="0" lang="en-US" sz="1400" spc="-1" strike="noStrike">
                <a:solidFill>
                  <a:srgbClr val="00007e"/>
                </a:solidFill>
                <a:latin typeface="Georgia"/>
              </a:rPr>
              <a:t>then return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failure</a:t>
            </a:r>
            <a:endParaRPr b="0" lang="en-US" sz="14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node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←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Remove-Front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frontier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</a:rPr>
              <a:t>if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Goal-Test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problem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State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node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]) </a:t>
            </a:r>
            <a:r>
              <a:rPr b="0" lang="en-US" sz="1400" spc="-1" strike="noStrike">
                <a:solidFill>
                  <a:srgbClr val="00007e"/>
                </a:solidFill>
                <a:latin typeface="Georgia"/>
              </a:rPr>
              <a:t>then return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node</a:t>
            </a:r>
            <a:endParaRPr b="0" lang="en-US" sz="14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39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</a:rPr>
              <a:t>if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State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node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] is not in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closed </a:t>
            </a:r>
            <a:r>
              <a:rPr b="0" lang="en-US" sz="1400" spc="-1" strike="noStrike">
                <a:solidFill>
                  <a:srgbClr val="00007e"/>
                </a:solidFill>
                <a:latin typeface="Georgia"/>
              </a:rPr>
              <a:t>then</a:t>
            </a:r>
            <a:endParaRPr b="0" lang="en-US" sz="1400" spc="-1" strike="noStrike">
              <a:latin typeface="Arial"/>
            </a:endParaRPr>
          </a:p>
          <a:p>
            <a:pPr marL="1245240">
              <a:lnSpc>
                <a:spcPct val="100000"/>
              </a:lnSpc>
              <a:spcBef>
                <a:spcPts val="156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add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State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node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] to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closed</a:t>
            </a:r>
            <a:endParaRPr b="0" lang="en-US" sz="1400" spc="-1" strike="noStrike">
              <a:latin typeface="Arial"/>
            </a:endParaRPr>
          </a:p>
          <a:p>
            <a:pPr marL="1245240">
              <a:lnSpc>
                <a:spcPct val="100000"/>
              </a:lnSpc>
              <a:spcBef>
                <a:spcPts val="156"/>
              </a:spcBef>
            </a:pP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frontier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←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InsertAll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Expand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node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problem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),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frontier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45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</a:rPr>
              <a:t>end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14680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FCE93581-6F44-46D1-B1A5-0272C4CFB4E7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34960" y="101088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2543040">
              <a:lnSpc>
                <a:spcPts val="2409"/>
              </a:lnSpc>
            </a:pPr>
            <a:r>
              <a:rPr b="0" lang="en-US" sz="2500" spc="279" strike="noStrike">
                <a:solidFill>
                  <a:srgbClr val="000000"/>
                </a:solidFill>
                <a:latin typeface="Arial"/>
              </a:rPr>
              <a:t>Best-first</a:t>
            </a:r>
            <a:r>
              <a:rPr b="0" lang="en-US" sz="2500" spc="20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893160" y="2011680"/>
            <a:ext cx="8342280" cy="39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</a:rPr>
              <a:t>Plan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:  use an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</a:rPr>
              <a:t>evaluation function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for each  node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estimate of “desirability”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 indent="-360">
              <a:lnSpc>
                <a:spcPct val="163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Lucida Sans Unicode"/>
              </a:rPr>
              <a:t>⇒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Expand most desirable unexpanded node  </a:t>
            </a:r>
            <a:endParaRPr b="0" lang="en-US" sz="2050" spc="-1" strike="noStrike">
              <a:latin typeface="Arial"/>
            </a:endParaRPr>
          </a:p>
          <a:p>
            <a:pPr marL="12600" indent="-360">
              <a:lnSpc>
                <a:spcPct val="163000"/>
              </a:lnSpc>
            </a:pPr>
            <a:endParaRPr b="0" lang="en-US" sz="2050" spc="-1" strike="noStrike">
              <a:latin typeface="Arial"/>
            </a:endParaRPr>
          </a:p>
          <a:p>
            <a:pPr marL="12600" indent="-360">
              <a:lnSpc>
                <a:spcPct val="163000"/>
              </a:lnSpc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</a:rPr>
              <a:t>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12600" indent="-360">
              <a:lnSpc>
                <a:spcPct val="100000"/>
              </a:lnSpc>
              <a:spcBef>
                <a:spcPts val="20"/>
              </a:spcBef>
            </a:pPr>
            <a:r>
              <a:rPr b="0" i="1" lang="en-US" sz="2050" spc="-1" strike="noStrike">
                <a:solidFill>
                  <a:srgbClr val="004b00"/>
                </a:solidFill>
                <a:latin typeface="Calibri"/>
              </a:rPr>
              <a:t>	</a:t>
            </a:r>
            <a:r>
              <a:rPr b="0" i="1" lang="en-US" sz="2050" spc="-1" strike="noStrike">
                <a:solidFill>
                  <a:srgbClr val="004b00"/>
                </a:solidFill>
                <a:latin typeface="Calibri"/>
              </a:rPr>
              <a:t>frontier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is a queue sorted in decreasing order of   desirability</a:t>
            </a:r>
            <a:endParaRPr b="0" lang="en-US" sz="2050" spc="-1" strike="noStrike">
              <a:latin typeface="Arial"/>
            </a:endParaRPr>
          </a:p>
          <a:p>
            <a:pPr marL="12600" indent="-360">
              <a:lnSpc>
                <a:spcPct val="100000"/>
              </a:lnSpc>
              <a:spcBef>
                <a:spcPts val="157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Special cases:</a:t>
            </a:r>
            <a:endParaRPr b="0" lang="en-US" sz="2050" spc="-1" strike="noStrike">
              <a:latin typeface="Arial"/>
            </a:endParaRPr>
          </a:p>
          <a:p>
            <a:pPr marL="630360" indent="-342720">
              <a:lnSpc>
                <a:spcPts val="2500"/>
              </a:lnSpc>
              <a:spcBef>
                <a:spcPts val="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greedy search  </a:t>
            </a:r>
            <a:endParaRPr b="0" lang="en-US" sz="2050" spc="-1" strike="noStrike">
              <a:latin typeface="Arial"/>
            </a:endParaRPr>
          </a:p>
          <a:p>
            <a:pPr marL="630360" indent="-342720">
              <a:lnSpc>
                <a:spcPts val="2500"/>
              </a:lnSpc>
              <a:spcBef>
                <a:spcPts val="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</a:rPr>
              <a:t>∗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09480" y="76212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1357560">
              <a:lnSpc>
                <a:spcPts val="2429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m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40" name="Group 2"/>
          <p:cNvGrpSpPr/>
          <p:nvPr/>
        </p:nvGrpSpPr>
        <p:grpSpPr>
          <a:xfrm>
            <a:off x="7391520" y="1295280"/>
            <a:ext cx="1990080" cy="4517640"/>
            <a:chOff x="7391520" y="1295280"/>
            <a:chExt cx="1990080" cy="4517640"/>
          </a:xfrm>
        </p:grpSpPr>
        <p:sp>
          <p:nvSpPr>
            <p:cNvPr id="141" name="CustomShape 3"/>
            <p:cNvSpPr/>
            <p:nvPr/>
          </p:nvSpPr>
          <p:spPr>
            <a:xfrm>
              <a:off x="7467480" y="1676520"/>
              <a:ext cx="1371240" cy="4136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</a:rPr>
                <a:t>Arad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</a:rPr>
                <a:t>Bucharest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</a:rPr>
                <a:t>Craiova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</a:rPr>
                <a:t>Dobreta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</a:rPr>
                <a:t>Eforie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</a:rPr>
                <a:t>Fagaras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</a:rPr>
                <a:t>Giurgiu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</a:rPr>
                <a:t>Hirsova  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</a:rPr>
                <a:t>Iasi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</a:rPr>
                <a:t>Lugoj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</a:rPr>
                <a:t>Mehadia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</a:rPr>
                <a:t>Neamt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</a:rPr>
                <a:t>Oradea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</a:rPr>
                <a:t>Pitesti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</a:rPr>
                <a:t>RimnicuVilcea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</a:rPr>
                <a:t>Sibiu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</a:rPr>
                <a:t>Timisoara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</a:rPr>
                <a:t>Urziceni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</a:rPr>
                <a:t>Vaslui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</a:rPr>
                <a:t>Zerind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42" name="CustomShape 4"/>
            <p:cNvSpPr/>
            <p:nvPr/>
          </p:nvSpPr>
          <p:spPr>
            <a:xfrm>
              <a:off x="7391520" y="1295280"/>
              <a:ext cx="1990080" cy="312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ts val="1230"/>
                </a:lnSpc>
              </a:pPr>
              <a:r>
                <a:rPr b="1" lang="en-US" sz="1600" spc="9" strike="noStrike">
                  <a:solidFill>
                    <a:srgbClr val="953735"/>
                  </a:solidFill>
                  <a:latin typeface="Times New Roman"/>
                </a:rPr>
                <a:t>Straight−line</a:t>
              </a:r>
              <a:r>
                <a:rPr b="1" lang="en-US" sz="1600" spc="-72" strike="noStrike">
                  <a:solidFill>
                    <a:srgbClr val="953735"/>
                  </a:solidFill>
                  <a:latin typeface="Times New Roman"/>
                </a:rPr>
                <a:t> </a:t>
              </a:r>
              <a:r>
                <a:rPr b="1" lang="en-US" sz="1600" spc="9" strike="noStrike">
                  <a:solidFill>
                    <a:srgbClr val="953735"/>
                  </a:solidFill>
                  <a:latin typeface="Times New Roman"/>
                </a:rPr>
                <a:t>distance  to</a:t>
              </a:r>
              <a:r>
                <a:rPr b="1" lang="en-US" sz="1600" spc="-77" strike="noStrike">
                  <a:solidFill>
                    <a:srgbClr val="953735"/>
                  </a:solidFill>
                  <a:latin typeface="Times New Roman"/>
                </a:rPr>
                <a:t> </a:t>
              </a:r>
              <a:r>
                <a:rPr b="1" lang="en-US" sz="1600" spc="9" strike="noStrike">
                  <a:solidFill>
                    <a:srgbClr val="953735"/>
                  </a:solidFill>
                  <a:latin typeface="Times New Roman"/>
                </a:rPr>
                <a:t>Bucharest (SLD)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3" name="CustomShape 5"/>
            <p:cNvSpPr/>
            <p:nvPr/>
          </p:nvSpPr>
          <p:spPr>
            <a:xfrm>
              <a:off x="8534520" y="1676520"/>
              <a:ext cx="343080" cy="4136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366</a:t>
              </a:r>
              <a:endParaRPr b="0" lang="en-US" sz="1200" spc="-1" strike="noStrike">
                <a:latin typeface="Arial"/>
              </a:endParaRPr>
            </a:p>
            <a:p>
              <a:pPr marL="15552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0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160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242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161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178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77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151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226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244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241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234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380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98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193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253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329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80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199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374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144" name="TextShape 6"/>
          <p:cNvSpPr txBox="1"/>
          <p:nvPr/>
        </p:nvSpPr>
        <p:spPr>
          <a:xfrm>
            <a:off x="814680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AAAAF187-C78A-4715-8007-1EC34C156EED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grpSp>
        <p:nvGrpSpPr>
          <p:cNvPr id="145" name="Group 7"/>
          <p:cNvGrpSpPr/>
          <p:nvPr/>
        </p:nvGrpSpPr>
        <p:grpSpPr>
          <a:xfrm>
            <a:off x="380880" y="1447920"/>
            <a:ext cx="6517080" cy="3883680"/>
            <a:chOff x="380880" y="1447920"/>
            <a:chExt cx="6517080" cy="3883680"/>
          </a:xfrm>
        </p:grpSpPr>
        <p:sp>
          <p:nvSpPr>
            <p:cNvPr id="146" name="CustomShape 8"/>
            <p:cNvSpPr/>
            <p:nvPr/>
          </p:nvSpPr>
          <p:spPr>
            <a:xfrm>
              <a:off x="3468600" y="3069720"/>
              <a:ext cx="1168560" cy="1479960"/>
            </a:xfrm>
            <a:custGeom>
              <a:avLst/>
              <a:gdLst/>
              <a:ahLst/>
              <a:rect l="l" t="t" r="r" b="b"/>
              <a:pathLst>
                <a:path w="1169035" h="1480185">
                  <a:moveTo>
                    <a:pt x="0" y="0"/>
                  </a:moveTo>
                  <a:lnTo>
                    <a:pt x="1168831" y="1479626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9"/>
            <p:cNvSpPr/>
            <p:nvPr/>
          </p:nvSpPr>
          <p:spPr>
            <a:xfrm>
              <a:off x="5265000" y="4338000"/>
              <a:ext cx="528120" cy="15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4" strike="noStrike">
                  <a:solidFill>
                    <a:srgbClr val="000000"/>
                  </a:solidFill>
                  <a:latin typeface="Arial"/>
                </a:rPr>
                <a:t>Urziceni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48" name="CustomShape 10"/>
            <p:cNvSpPr/>
            <p:nvPr/>
          </p:nvSpPr>
          <p:spPr>
            <a:xfrm>
              <a:off x="6397920" y="4194000"/>
              <a:ext cx="499320" cy="15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4" strike="noStrike">
                  <a:solidFill>
                    <a:srgbClr val="000000"/>
                  </a:solidFill>
                  <a:latin typeface="Arial"/>
                </a:rPr>
                <a:t>Hirsova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49" name="CustomShape 11"/>
            <p:cNvSpPr/>
            <p:nvPr/>
          </p:nvSpPr>
          <p:spPr>
            <a:xfrm>
              <a:off x="6506640" y="5074920"/>
              <a:ext cx="391320" cy="15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4" strike="noStrike">
                  <a:solidFill>
                    <a:srgbClr val="000000"/>
                  </a:solidFill>
                  <a:latin typeface="Arial"/>
                </a:rPr>
                <a:t>Eforie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0" name="CustomShape 12"/>
            <p:cNvSpPr/>
            <p:nvPr/>
          </p:nvSpPr>
          <p:spPr>
            <a:xfrm>
              <a:off x="4504320" y="1688400"/>
              <a:ext cx="420120" cy="15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9" strike="noStrike">
                  <a:solidFill>
                    <a:srgbClr val="000000"/>
                  </a:solidFill>
                  <a:latin typeface="Arial"/>
                </a:rPr>
                <a:t>Neamt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1" name="CustomShape 13"/>
            <p:cNvSpPr/>
            <p:nvPr/>
          </p:nvSpPr>
          <p:spPr>
            <a:xfrm>
              <a:off x="1403640" y="1447920"/>
              <a:ext cx="470880" cy="15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9" strike="noStrike">
                  <a:solidFill>
                    <a:srgbClr val="000000"/>
                  </a:solidFill>
                  <a:latin typeface="Arial"/>
                </a:rPr>
                <a:t>Oradea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2" name="CustomShape 14"/>
            <p:cNvSpPr/>
            <p:nvPr/>
          </p:nvSpPr>
          <p:spPr>
            <a:xfrm>
              <a:off x="1117440" y="2008440"/>
              <a:ext cx="420120" cy="15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4" strike="noStrike">
                  <a:solidFill>
                    <a:srgbClr val="000000"/>
                  </a:solidFill>
                  <a:latin typeface="Arial"/>
                </a:rPr>
                <a:t>Zerind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3" name="CustomShape 15"/>
            <p:cNvSpPr/>
            <p:nvPr/>
          </p:nvSpPr>
          <p:spPr>
            <a:xfrm>
              <a:off x="380880" y="2431800"/>
              <a:ext cx="319680" cy="15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4" strike="noStrike">
                  <a:solidFill>
                    <a:srgbClr val="ff0000"/>
                  </a:solidFill>
                  <a:latin typeface="Arial"/>
                </a:rPr>
                <a:t>Arad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4" name="CustomShape 16"/>
            <p:cNvSpPr/>
            <p:nvPr/>
          </p:nvSpPr>
          <p:spPr>
            <a:xfrm>
              <a:off x="911520" y="3381480"/>
              <a:ext cx="635760" cy="15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4" strike="noStrike">
                  <a:solidFill>
                    <a:srgbClr val="000000"/>
                  </a:solidFill>
                  <a:latin typeface="Arial"/>
                </a:rPr>
                <a:t>Timisoara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5" name="CustomShape 17"/>
            <p:cNvSpPr/>
            <p:nvPr/>
          </p:nvSpPr>
          <p:spPr>
            <a:xfrm>
              <a:off x="1827000" y="3839040"/>
              <a:ext cx="376920" cy="15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4" strike="noStrike">
                  <a:solidFill>
                    <a:srgbClr val="000000"/>
                  </a:solidFill>
                  <a:latin typeface="Arial"/>
                </a:rPr>
                <a:t>Lugoj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6" name="CustomShape 18"/>
            <p:cNvSpPr/>
            <p:nvPr/>
          </p:nvSpPr>
          <p:spPr>
            <a:xfrm>
              <a:off x="1861200" y="4331160"/>
              <a:ext cx="542520" cy="15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9" strike="noStrike">
                  <a:solidFill>
                    <a:srgbClr val="000000"/>
                  </a:solidFill>
                  <a:latin typeface="Arial"/>
                </a:rPr>
                <a:t>Mehadia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7" name="CustomShape 19"/>
            <p:cNvSpPr/>
            <p:nvPr/>
          </p:nvSpPr>
          <p:spPr>
            <a:xfrm>
              <a:off x="1068480" y="4823280"/>
              <a:ext cx="513360" cy="15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4" strike="noStrike">
                  <a:solidFill>
                    <a:srgbClr val="000000"/>
                  </a:solidFill>
                  <a:latin typeface="Arial"/>
                </a:rPr>
                <a:t>Dobreta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8" name="CustomShape 20"/>
            <p:cNvSpPr/>
            <p:nvPr/>
          </p:nvSpPr>
          <p:spPr>
            <a:xfrm>
              <a:off x="2879640" y="5040360"/>
              <a:ext cx="499320" cy="15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4" strike="noStrike">
                  <a:solidFill>
                    <a:srgbClr val="000000"/>
                  </a:solidFill>
                  <a:latin typeface="Arial"/>
                </a:rPr>
                <a:t>Craiova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9" name="CustomShape 21"/>
            <p:cNvSpPr/>
            <p:nvPr/>
          </p:nvSpPr>
          <p:spPr>
            <a:xfrm>
              <a:off x="2318760" y="2718000"/>
              <a:ext cx="341280" cy="15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4" strike="noStrike">
                  <a:solidFill>
                    <a:srgbClr val="000000"/>
                  </a:solidFill>
                  <a:latin typeface="Arial"/>
                </a:rPr>
                <a:t>Sibiu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60" name="CustomShape 22"/>
            <p:cNvSpPr/>
            <p:nvPr/>
          </p:nvSpPr>
          <p:spPr>
            <a:xfrm>
              <a:off x="3297240" y="2746440"/>
              <a:ext cx="520920" cy="15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4" strike="noStrike">
                  <a:solidFill>
                    <a:srgbClr val="000000"/>
                  </a:solidFill>
                  <a:latin typeface="Arial"/>
                </a:rPr>
                <a:t>Fagaras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61" name="CustomShape 23"/>
            <p:cNvSpPr/>
            <p:nvPr/>
          </p:nvSpPr>
          <p:spPr>
            <a:xfrm>
              <a:off x="3476160" y="3777840"/>
              <a:ext cx="412920" cy="15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4" strike="noStrike">
                  <a:solidFill>
                    <a:srgbClr val="000000"/>
                  </a:solidFill>
                  <a:latin typeface="Arial"/>
                </a:rPr>
                <a:t>Pitesti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62" name="CustomShape 24"/>
            <p:cNvSpPr/>
            <p:nvPr/>
          </p:nvSpPr>
          <p:spPr>
            <a:xfrm>
              <a:off x="6083280" y="3026880"/>
              <a:ext cx="406080" cy="15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4" strike="noStrike">
                  <a:solidFill>
                    <a:srgbClr val="000000"/>
                  </a:solidFill>
                  <a:latin typeface="Arial"/>
                </a:rPr>
                <a:t>Vaslui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63" name="CustomShape 25"/>
            <p:cNvSpPr/>
            <p:nvPr/>
          </p:nvSpPr>
          <p:spPr>
            <a:xfrm>
              <a:off x="5659920" y="2260080"/>
              <a:ext cx="240840" cy="15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4" strike="noStrike">
                  <a:solidFill>
                    <a:srgbClr val="000000"/>
                  </a:solidFill>
                  <a:latin typeface="Arial"/>
                </a:rPr>
                <a:t>Iasi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64" name="CustomShape 26"/>
            <p:cNvSpPr/>
            <p:nvPr/>
          </p:nvSpPr>
          <p:spPr>
            <a:xfrm>
              <a:off x="2628000" y="3312720"/>
              <a:ext cx="944640" cy="15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4" strike="noStrike">
                  <a:solidFill>
                    <a:srgbClr val="000000"/>
                  </a:solidFill>
                  <a:latin typeface="Arial"/>
                </a:rPr>
                <a:t>Rimnicu</a:t>
              </a:r>
              <a:r>
                <a:rPr b="1" lang="en-US" sz="1000" spc="-43" strike="noStrike">
                  <a:solidFill>
                    <a:srgbClr val="000000"/>
                  </a:solidFill>
                  <a:latin typeface="Arial"/>
                </a:rPr>
                <a:t> </a:t>
              </a:r>
              <a:r>
                <a:rPr b="1" lang="en-US" sz="1000" spc="4" strike="noStrike">
                  <a:solidFill>
                    <a:srgbClr val="000000"/>
                  </a:solidFill>
                  <a:latin typeface="Arial"/>
                </a:rPr>
                <a:t>Vilcea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65" name="CustomShape 27"/>
            <p:cNvSpPr/>
            <p:nvPr/>
          </p:nvSpPr>
          <p:spPr>
            <a:xfrm>
              <a:off x="4722840" y="1990800"/>
              <a:ext cx="806760" cy="348840"/>
            </a:xfrm>
            <a:custGeom>
              <a:avLst/>
              <a:gdLst/>
              <a:ahLst/>
              <a:rect l="l" t="t" r="r" b="b"/>
              <a:pathLst>
                <a:path w="807085" h="349250">
                  <a:moveTo>
                    <a:pt x="806653" y="348970"/>
                  </a:moveTo>
                  <a:lnTo>
                    <a:pt x="0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28"/>
            <p:cNvSpPr/>
            <p:nvPr/>
          </p:nvSpPr>
          <p:spPr>
            <a:xfrm>
              <a:off x="5352120" y="3152160"/>
              <a:ext cx="635400" cy="1126800"/>
            </a:xfrm>
            <a:custGeom>
              <a:avLst/>
              <a:gdLst/>
              <a:ahLst/>
              <a:rect l="l" t="t" r="r" b="b"/>
              <a:pathLst>
                <a:path w="635635" h="1127125">
                  <a:moveTo>
                    <a:pt x="0" y="1127023"/>
                  </a:moveTo>
                  <a:lnTo>
                    <a:pt x="635025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29"/>
            <p:cNvSpPr/>
            <p:nvPr/>
          </p:nvSpPr>
          <p:spPr>
            <a:xfrm>
              <a:off x="5529600" y="2373840"/>
              <a:ext cx="457560" cy="703800"/>
            </a:xfrm>
            <a:custGeom>
              <a:avLst/>
              <a:gdLst/>
              <a:ahLst/>
              <a:rect l="l" t="t" r="r" b="b"/>
              <a:pathLst>
                <a:path w="457835" h="704214">
                  <a:moveTo>
                    <a:pt x="457669" y="703668"/>
                  </a:moveTo>
                  <a:lnTo>
                    <a:pt x="0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30"/>
            <p:cNvSpPr/>
            <p:nvPr/>
          </p:nvSpPr>
          <p:spPr>
            <a:xfrm>
              <a:off x="5389560" y="4313520"/>
              <a:ext cx="843480" cy="360"/>
            </a:xfrm>
            <a:custGeom>
              <a:avLst/>
              <a:gdLst/>
              <a:ahLst/>
              <a:rect l="l" t="t" r="r" b="b"/>
              <a:pathLst>
                <a:path w="843914" h="0">
                  <a:moveTo>
                    <a:pt x="0" y="0"/>
                  </a:moveTo>
                  <a:lnTo>
                    <a:pt x="843819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31"/>
            <p:cNvSpPr/>
            <p:nvPr/>
          </p:nvSpPr>
          <p:spPr>
            <a:xfrm>
              <a:off x="6267600" y="4273200"/>
              <a:ext cx="360360" cy="703800"/>
            </a:xfrm>
            <a:custGeom>
              <a:avLst/>
              <a:gdLst/>
              <a:ahLst/>
              <a:rect l="l" t="t" r="r" b="b"/>
              <a:pathLst>
                <a:path w="360679" h="704214">
                  <a:moveTo>
                    <a:pt x="0" y="0"/>
                  </a:moveTo>
                  <a:lnTo>
                    <a:pt x="360426" y="703668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32"/>
            <p:cNvSpPr/>
            <p:nvPr/>
          </p:nvSpPr>
          <p:spPr>
            <a:xfrm>
              <a:off x="4648680" y="4313520"/>
              <a:ext cx="669600" cy="245880"/>
            </a:xfrm>
            <a:custGeom>
              <a:avLst/>
              <a:gdLst/>
              <a:ahLst/>
              <a:rect l="l" t="t" r="r" b="b"/>
              <a:pathLst>
                <a:path w="669925" h="246379">
                  <a:moveTo>
                    <a:pt x="0" y="245999"/>
                  </a:moveTo>
                  <a:lnTo>
                    <a:pt x="669340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33"/>
            <p:cNvSpPr/>
            <p:nvPr/>
          </p:nvSpPr>
          <p:spPr>
            <a:xfrm>
              <a:off x="4299480" y="4593600"/>
              <a:ext cx="348840" cy="703800"/>
            </a:xfrm>
            <a:custGeom>
              <a:avLst/>
              <a:gdLst/>
              <a:ahLst/>
              <a:rect l="l" t="t" r="r" b="b"/>
              <a:pathLst>
                <a:path w="349250" h="704214">
                  <a:moveTo>
                    <a:pt x="348970" y="0"/>
                  </a:moveTo>
                  <a:lnTo>
                    <a:pt x="0" y="703668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34"/>
            <p:cNvSpPr/>
            <p:nvPr/>
          </p:nvSpPr>
          <p:spPr>
            <a:xfrm>
              <a:off x="3664440" y="4061520"/>
              <a:ext cx="949680" cy="497520"/>
            </a:xfrm>
            <a:custGeom>
              <a:avLst/>
              <a:gdLst/>
              <a:ahLst/>
              <a:rect l="l" t="t" r="r" b="b"/>
              <a:pathLst>
                <a:path w="949960" h="497839">
                  <a:moveTo>
                    <a:pt x="0" y="0"/>
                  </a:moveTo>
                  <a:lnTo>
                    <a:pt x="949667" y="497713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35"/>
            <p:cNvSpPr/>
            <p:nvPr/>
          </p:nvSpPr>
          <p:spPr>
            <a:xfrm>
              <a:off x="2823480" y="4101840"/>
              <a:ext cx="806760" cy="983880"/>
            </a:xfrm>
            <a:custGeom>
              <a:avLst/>
              <a:gdLst/>
              <a:ahLst/>
              <a:rect l="l" t="t" r="r" b="b"/>
              <a:pathLst>
                <a:path w="807085" h="984250">
                  <a:moveTo>
                    <a:pt x="0" y="983996"/>
                  </a:moveTo>
                  <a:lnTo>
                    <a:pt x="806640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36"/>
            <p:cNvSpPr/>
            <p:nvPr/>
          </p:nvSpPr>
          <p:spPr>
            <a:xfrm>
              <a:off x="2571840" y="3569760"/>
              <a:ext cx="1023840" cy="491760"/>
            </a:xfrm>
            <a:custGeom>
              <a:avLst/>
              <a:gdLst/>
              <a:ahLst/>
              <a:rect l="l" t="t" r="r" b="b"/>
              <a:pathLst>
                <a:path w="1024254" h="492125">
                  <a:moveTo>
                    <a:pt x="0" y="0"/>
                  </a:moveTo>
                  <a:lnTo>
                    <a:pt x="1024039" y="491998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37"/>
            <p:cNvSpPr/>
            <p:nvPr/>
          </p:nvSpPr>
          <p:spPr>
            <a:xfrm>
              <a:off x="2262960" y="2974680"/>
              <a:ext cx="1189800" cy="68760"/>
            </a:xfrm>
            <a:custGeom>
              <a:avLst/>
              <a:gdLst/>
              <a:ahLst/>
              <a:rect l="l" t="t" r="r" b="b"/>
              <a:pathLst>
                <a:path w="1189989" h="69214">
                  <a:moveTo>
                    <a:pt x="0" y="0"/>
                  </a:moveTo>
                  <a:lnTo>
                    <a:pt x="1189939" y="68643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38"/>
            <p:cNvSpPr/>
            <p:nvPr/>
          </p:nvSpPr>
          <p:spPr>
            <a:xfrm>
              <a:off x="2577600" y="3603960"/>
              <a:ext cx="205920" cy="1447560"/>
            </a:xfrm>
            <a:custGeom>
              <a:avLst/>
              <a:gdLst/>
              <a:ahLst/>
              <a:rect l="l" t="t" r="r" b="b"/>
              <a:pathLst>
                <a:path w="206375" h="1447800">
                  <a:moveTo>
                    <a:pt x="205955" y="1447380"/>
                  </a:moveTo>
                  <a:lnTo>
                    <a:pt x="0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39"/>
            <p:cNvSpPr/>
            <p:nvPr/>
          </p:nvSpPr>
          <p:spPr>
            <a:xfrm>
              <a:off x="1730880" y="4942800"/>
              <a:ext cx="1052640" cy="108720"/>
            </a:xfrm>
            <a:custGeom>
              <a:avLst/>
              <a:gdLst/>
              <a:ahLst/>
              <a:rect l="l" t="t" r="r" b="b"/>
              <a:pathLst>
                <a:path w="1052830" h="109220">
                  <a:moveTo>
                    <a:pt x="0" y="0"/>
                  </a:moveTo>
                  <a:lnTo>
                    <a:pt x="1052639" y="108699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40"/>
            <p:cNvSpPr/>
            <p:nvPr/>
          </p:nvSpPr>
          <p:spPr>
            <a:xfrm>
              <a:off x="1696680" y="4450680"/>
              <a:ext cx="34560" cy="457560"/>
            </a:xfrm>
            <a:custGeom>
              <a:avLst/>
              <a:gdLst/>
              <a:ahLst/>
              <a:rect l="l" t="t" r="r" b="b"/>
              <a:pathLst>
                <a:path w="34925" h="457835">
                  <a:moveTo>
                    <a:pt x="34328" y="0"/>
                  </a:moveTo>
                  <a:lnTo>
                    <a:pt x="0" y="457669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41"/>
            <p:cNvSpPr/>
            <p:nvPr/>
          </p:nvSpPr>
          <p:spPr>
            <a:xfrm>
              <a:off x="2245680" y="2974680"/>
              <a:ext cx="291600" cy="525960"/>
            </a:xfrm>
            <a:custGeom>
              <a:avLst/>
              <a:gdLst/>
              <a:ahLst/>
              <a:rect l="l" t="t" r="r" b="b"/>
              <a:pathLst>
                <a:path w="292100" h="526414">
                  <a:moveTo>
                    <a:pt x="291769" y="526313"/>
                  </a:moveTo>
                  <a:lnTo>
                    <a:pt x="0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42"/>
            <p:cNvSpPr/>
            <p:nvPr/>
          </p:nvSpPr>
          <p:spPr>
            <a:xfrm>
              <a:off x="815400" y="2517120"/>
              <a:ext cx="1407600" cy="423360"/>
            </a:xfrm>
            <a:custGeom>
              <a:avLst/>
              <a:gdLst/>
              <a:ahLst/>
              <a:rect l="l" t="t" r="r" b="b"/>
              <a:pathLst>
                <a:path w="1407795" h="423545">
                  <a:moveTo>
                    <a:pt x="0" y="0"/>
                  </a:moveTo>
                  <a:lnTo>
                    <a:pt x="1407337" y="423341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43"/>
            <p:cNvSpPr/>
            <p:nvPr/>
          </p:nvSpPr>
          <p:spPr>
            <a:xfrm>
              <a:off x="1307520" y="1567440"/>
              <a:ext cx="915480" cy="1373040"/>
            </a:xfrm>
            <a:custGeom>
              <a:avLst/>
              <a:gdLst/>
              <a:ahLst/>
              <a:rect l="l" t="t" r="r" b="b"/>
              <a:pathLst>
                <a:path w="915669" h="1373504">
                  <a:moveTo>
                    <a:pt x="915339" y="1373009"/>
                  </a:moveTo>
                  <a:lnTo>
                    <a:pt x="0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44"/>
            <p:cNvSpPr/>
            <p:nvPr/>
          </p:nvSpPr>
          <p:spPr>
            <a:xfrm>
              <a:off x="1696680" y="3958560"/>
              <a:ext cx="34560" cy="457560"/>
            </a:xfrm>
            <a:custGeom>
              <a:avLst/>
              <a:gdLst/>
              <a:ahLst/>
              <a:rect l="l" t="t" r="r" b="b"/>
              <a:pathLst>
                <a:path w="34925" h="457835">
                  <a:moveTo>
                    <a:pt x="0" y="0"/>
                  </a:moveTo>
                  <a:lnTo>
                    <a:pt x="34315" y="457669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45"/>
            <p:cNvSpPr/>
            <p:nvPr/>
          </p:nvSpPr>
          <p:spPr>
            <a:xfrm>
              <a:off x="849960" y="3569760"/>
              <a:ext cx="846720" cy="354600"/>
            </a:xfrm>
            <a:custGeom>
              <a:avLst/>
              <a:gdLst/>
              <a:ahLst/>
              <a:rect l="l" t="t" r="r" b="b"/>
              <a:pathLst>
                <a:path w="847090" h="354964">
                  <a:moveTo>
                    <a:pt x="0" y="0"/>
                  </a:moveTo>
                  <a:lnTo>
                    <a:pt x="846696" y="354698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46"/>
            <p:cNvSpPr/>
            <p:nvPr/>
          </p:nvSpPr>
          <p:spPr>
            <a:xfrm>
              <a:off x="781200" y="2551320"/>
              <a:ext cx="34560" cy="983880"/>
            </a:xfrm>
            <a:custGeom>
              <a:avLst/>
              <a:gdLst/>
              <a:ahLst/>
              <a:rect l="l" t="t" r="r" b="b"/>
              <a:pathLst>
                <a:path w="34925" h="984250">
                  <a:moveTo>
                    <a:pt x="0" y="0"/>
                  </a:moveTo>
                  <a:lnTo>
                    <a:pt x="34328" y="983996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47"/>
            <p:cNvSpPr/>
            <p:nvPr/>
          </p:nvSpPr>
          <p:spPr>
            <a:xfrm>
              <a:off x="781200" y="2025000"/>
              <a:ext cx="211680" cy="491760"/>
            </a:xfrm>
            <a:custGeom>
              <a:avLst/>
              <a:gdLst/>
              <a:ahLst/>
              <a:rect l="l" t="t" r="r" b="b"/>
              <a:pathLst>
                <a:path w="212090" h="492125">
                  <a:moveTo>
                    <a:pt x="211670" y="0"/>
                  </a:moveTo>
                  <a:lnTo>
                    <a:pt x="0" y="491998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48"/>
            <p:cNvSpPr/>
            <p:nvPr/>
          </p:nvSpPr>
          <p:spPr>
            <a:xfrm>
              <a:off x="992880" y="1532880"/>
              <a:ext cx="280440" cy="491760"/>
            </a:xfrm>
            <a:custGeom>
              <a:avLst/>
              <a:gdLst/>
              <a:ahLst/>
              <a:rect l="l" t="t" r="r" b="b"/>
              <a:pathLst>
                <a:path w="280669" h="492125">
                  <a:moveTo>
                    <a:pt x="280327" y="0"/>
                  </a:moveTo>
                  <a:lnTo>
                    <a:pt x="0" y="491998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49"/>
            <p:cNvSpPr/>
            <p:nvPr/>
          </p:nvSpPr>
          <p:spPr>
            <a:xfrm>
              <a:off x="2746440" y="501696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50"/>
            <p:cNvSpPr/>
            <p:nvPr/>
          </p:nvSpPr>
          <p:spPr>
            <a:xfrm>
              <a:off x="2746440" y="501696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51"/>
            <p:cNvSpPr/>
            <p:nvPr/>
          </p:nvSpPr>
          <p:spPr>
            <a:xfrm>
              <a:off x="2503440" y="349812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52"/>
            <p:cNvSpPr/>
            <p:nvPr/>
          </p:nvSpPr>
          <p:spPr>
            <a:xfrm>
              <a:off x="2503440" y="349812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53"/>
            <p:cNvSpPr/>
            <p:nvPr/>
          </p:nvSpPr>
          <p:spPr>
            <a:xfrm>
              <a:off x="4259520" y="522576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54"/>
            <p:cNvSpPr/>
            <p:nvPr/>
          </p:nvSpPr>
          <p:spPr>
            <a:xfrm>
              <a:off x="4259520" y="522576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55"/>
            <p:cNvSpPr/>
            <p:nvPr/>
          </p:nvSpPr>
          <p:spPr>
            <a:xfrm>
              <a:off x="5283720" y="424188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56"/>
            <p:cNvSpPr/>
            <p:nvPr/>
          </p:nvSpPr>
          <p:spPr>
            <a:xfrm>
              <a:off x="5283720" y="424188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57"/>
            <p:cNvSpPr/>
            <p:nvPr/>
          </p:nvSpPr>
          <p:spPr>
            <a:xfrm>
              <a:off x="3593160" y="403020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58"/>
            <p:cNvSpPr/>
            <p:nvPr/>
          </p:nvSpPr>
          <p:spPr>
            <a:xfrm>
              <a:off x="3593160" y="403020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59"/>
            <p:cNvSpPr/>
            <p:nvPr/>
          </p:nvSpPr>
          <p:spPr>
            <a:xfrm>
              <a:off x="4648680" y="192204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60"/>
            <p:cNvSpPr/>
            <p:nvPr/>
          </p:nvSpPr>
          <p:spPr>
            <a:xfrm>
              <a:off x="4648680" y="192204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61"/>
            <p:cNvSpPr/>
            <p:nvPr/>
          </p:nvSpPr>
          <p:spPr>
            <a:xfrm>
              <a:off x="3418560" y="300888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62"/>
            <p:cNvSpPr/>
            <p:nvPr/>
          </p:nvSpPr>
          <p:spPr>
            <a:xfrm>
              <a:off x="3418560" y="300888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63"/>
            <p:cNvSpPr/>
            <p:nvPr/>
          </p:nvSpPr>
          <p:spPr>
            <a:xfrm>
              <a:off x="1696680" y="437616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64"/>
            <p:cNvSpPr/>
            <p:nvPr/>
          </p:nvSpPr>
          <p:spPr>
            <a:xfrm>
              <a:off x="1696680" y="437616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65"/>
            <p:cNvSpPr/>
            <p:nvPr/>
          </p:nvSpPr>
          <p:spPr>
            <a:xfrm>
              <a:off x="1659240" y="487116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66"/>
            <p:cNvSpPr/>
            <p:nvPr/>
          </p:nvSpPr>
          <p:spPr>
            <a:xfrm>
              <a:off x="1659240" y="487116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67"/>
            <p:cNvSpPr/>
            <p:nvPr/>
          </p:nvSpPr>
          <p:spPr>
            <a:xfrm>
              <a:off x="1659240" y="389016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68"/>
            <p:cNvSpPr/>
            <p:nvPr/>
          </p:nvSpPr>
          <p:spPr>
            <a:xfrm>
              <a:off x="1659240" y="389016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69"/>
            <p:cNvSpPr/>
            <p:nvPr/>
          </p:nvSpPr>
          <p:spPr>
            <a:xfrm>
              <a:off x="744120" y="248256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70"/>
            <p:cNvSpPr/>
            <p:nvPr/>
          </p:nvSpPr>
          <p:spPr>
            <a:xfrm>
              <a:off x="744120" y="248256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71"/>
            <p:cNvSpPr/>
            <p:nvPr/>
          </p:nvSpPr>
          <p:spPr>
            <a:xfrm>
              <a:off x="778320" y="349812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72"/>
            <p:cNvSpPr/>
            <p:nvPr/>
          </p:nvSpPr>
          <p:spPr>
            <a:xfrm>
              <a:off x="778320" y="349812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73"/>
            <p:cNvSpPr/>
            <p:nvPr/>
          </p:nvSpPr>
          <p:spPr>
            <a:xfrm>
              <a:off x="958680" y="198792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4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74"/>
            <p:cNvSpPr/>
            <p:nvPr/>
          </p:nvSpPr>
          <p:spPr>
            <a:xfrm>
              <a:off x="958680" y="198792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4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75"/>
            <p:cNvSpPr/>
            <p:nvPr/>
          </p:nvSpPr>
          <p:spPr>
            <a:xfrm>
              <a:off x="1236240" y="149580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4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76"/>
            <p:cNvSpPr/>
            <p:nvPr/>
          </p:nvSpPr>
          <p:spPr>
            <a:xfrm>
              <a:off x="1236240" y="149580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4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77"/>
            <p:cNvSpPr/>
            <p:nvPr/>
          </p:nvSpPr>
          <p:spPr>
            <a:xfrm>
              <a:off x="2188440" y="290592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78"/>
            <p:cNvSpPr/>
            <p:nvPr/>
          </p:nvSpPr>
          <p:spPr>
            <a:xfrm>
              <a:off x="2188440" y="290592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79"/>
            <p:cNvSpPr/>
            <p:nvPr/>
          </p:nvSpPr>
          <p:spPr>
            <a:xfrm>
              <a:off x="6588000" y="494568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80"/>
            <p:cNvSpPr/>
            <p:nvPr/>
          </p:nvSpPr>
          <p:spPr>
            <a:xfrm>
              <a:off x="6588000" y="494568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81"/>
            <p:cNvSpPr/>
            <p:nvPr/>
          </p:nvSpPr>
          <p:spPr>
            <a:xfrm>
              <a:off x="6233400" y="424188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82"/>
            <p:cNvSpPr/>
            <p:nvPr/>
          </p:nvSpPr>
          <p:spPr>
            <a:xfrm>
              <a:off x="6233400" y="424188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83"/>
            <p:cNvSpPr/>
            <p:nvPr/>
          </p:nvSpPr>
          <p:spPr>
            <a:xfrm>
              <a:off x="5931000" y="306828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84"/>
            <p:cNvSpPr/>
            <p:nvPr/>
          </p:nvSpPr>
          <p:spPr>
            <a:xfrm>
              <a:off x="5931000" y="306828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85"/>
            <p:cNvSpPr/>
            <p:nvPr/>
          </p:nvSpPr>
          <p:spPr>
            <a:xfrm>
              <a:off x="5489640" y="230256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86"/>
            <p:cNvSpPr/>
            <p:nvPr/>
          </p:nvSpPr>
          <p:spPr>
            <a:xfrm>
              <a:off x="5489640" y="230256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87"/>
            <p:cNvSpPr/>
            <p:nvPr/>
          </p:nvSpPr>
          <p:spPr>
            <a:xfrm>
              <a:off x="4579920" y="452232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88"/>
            <p:cNvSpPr/>
            <p:nvPr/>
          </p:nvSpPr>
          <p:spPr>
            <a:xfrm>
              <a:off x="4579920" y="4522320"/>
              <a:ext cx="105840" cy="10584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89"/>
            <p:cNvSpPr/>
            <p:nvPr/>
          </p:nvSpPr>
          <p:spPr>
            <a:xfrm>
              <a:off x="966600" y="1556640"/>
              <a:ext cx="193320" cy="17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8" strike="noStrike">
                  <a:solidFill>
                    <a:srgbClr val="000000"/>
                  </a:solidFill>
                  <a:latin typeface="Arial"/>
                </a:rPr>
                <a:t>71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28" name="CustomShape 90"/>
            <p:cNvSpPr/>
            <p:nvPr/>
          </p:nvSpPr>
          <p:spPr>
            <a:xfrm>
              <a:off x="702720" y="2088720"/>
              <a:ext cx="193320" cy="17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8" strike="noStrike">
                  <a:solidFill>
                    <a:srgbClr val="000000"/>
                  </a:solidFill>
                  <a:latin typeface="Arial"/>
                </a:rPr>
                <a:t>75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29" name="CustomShape 91"/>
            <p:cNvSpPr/>
            <p:nvPr/>
          </p:nvSpPr>
          <p:spPr>
            <a:xfrm>
              <a:off x="537840" y="2905200"/>
              <a:ext cx="277200" cy="17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8" strike="noStrike">
                  <a:solidFill>
                    <a:srgbClr val="000000"/>
                  </a:solidFill>
                  <a:latin typeface="Arial"/>
                </a:rPr>
                <a:t>118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0" name="CustomShape 92"/>
            <p:cNvSpPr/>
            <p:nvPr/>
          </p:nvSpPr>
          <p:spPr>
            <a:xfrm>
              <a:off x="1079280" y="3702960"/>
              <a:ext cx="277200" cy="17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8" strike="noStrike">
                  <a:solidFill>
                    <a:srgbClr val="000000"/>
                  </a:solidFill>
                  <a:latin typeface="Arial"/>
                </a:rPr>
                <a:t>111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1" name="CustomShape 93"/>
            <p:cNvSpPr/>
            <p:nvPr/>
          </p:nvSpPr>
          <p:spPr>
            <a:xfrm>
              <a:off x="1524240" y="4036680"/>
              <a:ext cx="193320" cy="17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8" strike="noStrike">
                  <a:solidFill>
                    <a:srgbClr val="000000"/>
                  </a:solidFill>
                  <a:latin typeface="Arial"/>
                </a:rPr>
                <a:t>70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2" name="CustomShape 94"/>
            <p:cNvSpPr/>
            <p:nvPr/>
          </p:nvSpPr>
          <p:spPr>
            <a:xfrm>
              <a:off x="1519920" y="4525560"/>
              <a:ext cx="193320" cy="17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8" strike="noStrike">
                  <a:solidFill>
                    <a:srgbClr val="000000"/>
                  </a:solidFill>
                  <a:latin typeface="Arial"/>
                </a:rPr>
                <a:t>75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3" name="CustomShape 95"/>
            <p:cNvSpPr/>
            <p:nvPr/>
          </p:nvSpPr>
          <p:spPr>
            <a:xfrm>
              <a:off x="2139480" y="4735800"/>
              <a:ext cx="277200" cy="17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8" strike="noStrike">
                  <a:solidFill>
                    <a:srgbClr val="000000"/>
                  </a:solidFill>
                  <a:latin typeface="Arial"/>
                </a:rPr>
                <a:t>120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4" name="CustomShape 96"/>
            <p:cNvSpPr/>
            <p:nvPr/>
          </p:nvSpPr>
          <p:spPr>
            <a:xfrm>
              <a:off x="1810800" y="2023560"/>
              <a:ext cx="277200" cy="17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8" strike="noStrike">
                  <a:solidFill>
                    <a:srgbClr val="000000"/>
                  </a:solidFill>
                  <a:latin typeface="Arial"/>
                </a:rPr>
                <a:t>151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5" name="CustomShape 97"/>
            <p:cNvSpPr/>
            <p:nvPr/>
          </p:nvSpPr>
          <p:spPr>
            <a:xfrm>
              <a:off x="1398960" y="2452320"/>
              <a:ext cx="277200" cy="17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8" strike="noStrike">
                  <a:solidFill>
                    <a:srgbClr val="000000"/>
                  </a:solidFill>
                  <a:latin typeface="Arial"/>
                </a:rPr>
                <a:t>140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6" name="CustomShape 98"/>
            <p:cNvSpPr/>
            <p:nvPr/>
          </p:nvSpPr>
          <p:spPr>
            <a:xfrm>
              <a:off x="2858040" y="2759040"/>
              <a:ext cx="193320" cy="17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8" strike="noStrike">
                  <a:solidFill>
                    <a:srgbClr val="000000"/>
                  </a:solidFill>
                  <a:latin typeface="Arial"/>
                </a:rPr>
                <a:t>99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7" name="CustomShape 99"/>
            <p:cNvSpPr/>
            <p:nvPr/>
          </p:nvSpPr>
          <p:spPr>
            <a:xfrm>
              <a:off x="2453040" y="3079800"/>
              <a:ext cx="193320" cy="17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8" strike="noStrike">
                  <a:solidFill>
                    <a:srgbClr val="000000"/>
                  </a:solidFill>
                  <a:latin typeface="Arial"/>
                </a:rPr>
                <a:t>80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8" name="CustomShape 100"/>
            <p:cNvSpPr/>
            <p:nvPr/>
          </p:nvSpPr>
          <p:spPr>
            <a:xfrm>
              <a:off x="2956680" y="3802680"/>
              <a:ext cx="193320" cy="17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8" strike="noStrike">
                  <a:solidFill>
                    <a:srgbClr val="000000"/>
                  </a:solidFill>
                  <a:latin typeface="Arial"/>
                </a:rPr>
                <a:t>97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9" name="CustomShape 101"/>
            <p:cNvSpPr/>
            <p:nvPr/>
          </p:nvSpPr>
          <p:spPr>
            <a:xfrm>
              <a:off x="3897720" y="4263120"/>
              <a:ext cx="277200" cy="17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8" strike="noStrike">
                  <a:solidFill>
                    <a:srgbClr val="000000"/>
                  </a:solidFill>
                  <a:latin typeface="Arial"/>
                </a:rPr>
                <a:t>101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40" name="CustomShape 102"/>
            <p:cNvSpPr/>
            <p:nvPr/>
          </p:nvSpPr>
          <p:spPr>
            <a:xfrm>
              <a:off x="4146840" y="3667320"/>
              <a:ext cx="277200" cy="17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8" strike="noStrike">
                  <a:solidFill>
                    <a:srgbClr val="000000"/>
                  </a:solidFill>
                  <a:latin typeface="Arial"/>
                </a:rPr>
                <a:t>211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41" name="CustomShape 103"/>
            <p:cNvSpPr/>
            <p:nvPr/>
          </p:nvSpPr>
          <p:spPr>
            <a:xfrm>
              <a:off x="3237480" y="4533480"/>
              <a:ext cx="277200" cy="17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8" strike="noStrike">
                  <a:solidFill>
                    <a:srgbClr val="000000"/>
                  </a:solidFill>
                  <a:latin typeface="Arial"/>
                </a:rPr>
                <a:t>138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42" name="CustomShape 104"/>
            <p:cNvSpPr/>
            <p:nvPr/>
          </p:nvSpPr>
          <p:spPr>
            <a:xfrm>
              <a:off x="2738520" y="4216320"/>
              <a:ext cx="277200" cy="17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8" strike="noStrike">
                  <a:solidFill>
                    <a:srgbClr val="000000"/>
                  </a:solidFill>
                  <a:latin typeface="Arial"/>
                </a:rPr>
                <a:t>146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43" name="CustomShape 105"/>
            <p:cNvSpPr/>
            <p:nvPr/>
          </p:nvSpPr>
          <p:spPr>
            <a:xfrm>
              <a:off x="4873680" y="4199400"/>
              <a:ext cx="193320" cy="17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8" strike="noStrike">
                  <a:solidFill>
                    <a:srgbClr val="000000"/>
                  </a:solidFill>
                  <a:latin typeface="Arial"/>
                </a:rPr>
                <a:t>85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44" name="CustomShape 106"/>
            <p:cNvSpPr/>
            <p:nvPr/>
          </p:nvSpPr>
          <p:spPr>
            <a:xfrm>
              <a:off x="4424040" y="4643280"/>
              <a:ext cx="874800" cy="686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230040">
                <a:lnSpc>
                  <a:spcPct val="100000"/>
                </a:lnSpc>
              </a:pPr>
              <a:r>
                <a:rPr b="1" lang="en-US" sz="1000" spc="4" strike="noStrike">
                  <a:solidFill>
                    <a:srgbClr val="000000"/>
                  </a:solidFill>
                  <a:latin typeface="Arial"/>
                </a:rPr>
                <a:t>Bucharest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624"/>
                </a:spcBef>
              </a:pPr>
              <a:r>
                <a:rPr b="1" lang="en-US" sz="1150" spc="18" strike="noStrike">
                  <a:solidFill>
                    <a:srgbClr val="000000"/>
                  </a:solidFill>
                  <a:latin typeface="Arial"/>
                </a:rPr>
                <a:t>90</a:t>
              </a:r>
              <a:endParaRPr b="0" lang="en-US" sz="115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1001"/>
                </a:spcBef>
              </a:pPr>
              <a:r>
                <a:rPr b="1" lang="en-US" sz="1000" spc="4" strike="noStrike">
                  <a:solidFill>
                    <a:srgbClr val="000000"/>
                  </a:solidFill>
                  <a:latin typeface="Arial"/>
                </a:rPr>
                <a:t>Giurgiu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45" name="CustomShape 107"/>
            <p:cNvSpPr/>
            <p:nvPr/>
          </p:nvSpPr>
          <p:spPr>
            <a:xfrm>
              <a:off x="5774760" y="4055040"/>
              <a:ext cx="193320" cy="17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8" strike="noStrike">
                  <a:solidFill>
                    <a:srgbClr val="000000"/>
                  </a:solidFill>
                  <a:latin typeface="Arial"/>
                </a:rPr>
                <a:t>98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46" name="CustomShape 108"/>
            <p:cNvSpPr/>
            <p:nvPr/>
          </p:nvSpPr>
          <p:spPr>
            <a:xfrm>
              <a:off x="5736600" y="3581640"/>
              <a:ext cx="277200" cy="17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8" strike="noStrike">
                  <a:solidFill>
                    <a:srgbClr val="000000"/>
                  </a:solidFill>
                  <a:latin typeface="Arial"/>
                </a:rPr>
                <a:t>142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47" name="CustomShape 109"/>
            <p:cNvSpPr/>
            <p:nvPr/>
          </p:nvSpPr>
          <p:spPr>
            <a:xfrm>
              <a:off x="5830560" y="2554200"/>
              <a:ext cx="193320" cy="17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8" strike="noStrike">
                  <a:solidFill>
                    <a:srgbClr val="000000"/>
                  </a:solidFill>
                  <a:latin typeface="Arial"/>
                </a:rPr>
                <a:t>92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48" name="CustomShape 110"/>
            <p:cNvSpPr/>
            <p:nvPr/>
          </p:nvSpPr>
          <p:spPr>
            <a:xfrm>
              <a:off x="5130720" y="1920960"/>
              <a:ext cx="193320" cy="17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8" strike="noStrike">
                  <a:solidFill>
                    <a:srgbClr val="000000"/>
                  </a:solidFill>
                  <a:latin typeface="Arial"/>
                </a:rPr>
                <a:t>87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49" name="CustomShape 111"/>
            <p:cNvSpPr/>
            <p:nvPr/>
          </p:nvSpPr>
          <p:spPr>
            <a:xfrm>
              <a:off x="6523560" y="4470480"/>
              <a:ext cx="193320" cy="17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8" strike="noStrike">
                  <a:solidFill>
                    <a:srgbClr val="000000"/>
                  </a:solidFill>
                  <a:latin typeface="Arial"/>
                </a:rPr>
                <a:t>86</a:t>
              </a:r>
              <a:endParaRPr b="0" lang="en-US" sz="1150" spc="-1" strike="noStrike">
                <a:latin typeface="Arial"/>
              </a:endParaRPr>
            </a:p>
          </p:txBody>
        </p:sp>
      </p:grpSp>
      <p:sp>
        <p:nvSpPr>
          <p:cNvPr id="250" name="CustomShape 112"/>
          <p:cNvSpPr/>
          <p:nvPr/>
        </p:nvSpPr>
        <p:spPr>
          <a:xfrm>
            <a:off x="1676520" y="6019920"/>
            <a:ext cx="7096320" cy="162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Evaluation function </a:t>
            </a:r>
            <a:r>
              <a:rPr b="0" i="1" lang="en-US" sz="1600" spc="-1" strike="noStrike">
                <a:solidFill>
                  <a:srgbClr val="990099"/>
                </a:solidFill>
                <a:latin typeface="Arial"/>
              </a:rPr>
              <a:t>h</a:t>
            </a:r>
            <a:r>
              <a:rPr b="0" lang="en-US" sz="1600" spc="-1" strike="noStrike">
                <a:solidFill>
                  <a:srgbClr val="990099"/>
                </a:solidFill>
                <a:latin typeface="Arial"/>
              </a:rPr>
              <a:t>(</a:t>
            </a:r>
            <a:r>
              <a:rPr b="0" i="1" lang="en-US" sz="1600" spc="-1" strike="noStrike">
                <a:solidFill>
                  <a:srgbClr val="990099"/>
                </a:solidFill>
                <a:latin typeface="Arial"/>
              </a:rPr>
              <a:t>n</a:t>
            </a:r>
            <a:r>
              <a:rPr b="0" lang="en-US" sz="1600" spc="-1" strike="noStrike">
                <a:solidFill>
                  <a:srgbClr val="990099"/>
                </a:solidFill>
                <a:latin typeface="Arial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1600" spc="-1" strike="noStrike">
                <a:solidFill>
                  <a:srgbClr val="7e0000"/>
                </a:solidFill>
                <a:latin typeface="Georgia"/>
              </a:rPr>
              <a:t>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euristic)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4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= estimate of cost from </a:t>
            </a:r>
            <a:r>
              <a:rPr b="0" i="1" lang="en-US" sz="1600" spc="-1" strike="noStrike">
                <a:solidFill>
                  <a:srgbClr val="990099"/>
                </a:solidFill>
                <a:latin typeface="Arial"/>
              </a:rPr>
              <a:t>n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to the closest  goal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E.g., </a:t>
            </a:r>
            <a:r>
              <a:rPr b="0" i="1" lang="en-US" sz="1600" spc="-1" strike="noStrike">
                <a:solidFill>
                  <a:srgbClr val="990099"/>
                </a:solidFill>
                <a:latin typeface="Arial"/>
              </a:rPr>
              <a:t>h</a:t>
            </a:r>
            <a:r>
              <a:rPr b="0" lang="en-US" sz="1600" spc="-1" strike="noStrike" baseline="-11000">
                <a:solidFill>
                  <a:srgbClr val="990099"/>
                </a:solidFill>
                <a:latin typeface="Georgia"/>
              </a:rPr>
              <a:t>SLD</a:t>
            </a:r>
            <a:r>
              <a:rPr b="0" lang="en-US" sz="1600" spc="-1" strike="noStrike">
                <a:solidFill>
                  <a:srgbClr val="990099"/>
                </a:solidFill>
                <a:latin typeface="Arial"/>
              </a:rPr>
              <a:t>(</a:t>
            </a:r>
            <a:r>
              <a:rPr b="0" i="1" lang="en-US" sz="1600" spc="-1" strike="noStrike">
                <a:solidFill>
                  <a:srgbClr val="990099"/>
                </a:solidFill>
                <a:latin typeface="Arial"/>
              </a:rPr>
              <a:t>n</a:t>
            </a:r>
            <a:r>
              <a:rPr b="0" lang="en-US" sz="1600" spc="-1" strike="noStrike">
                <a:solidFill>
                  <a:srgbClr val="990099"/>
                </a:solidFill>
                <a:latin typeface="Arial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= straight-line distance from </a:t>
            </a:r>
            <a:r>
              <a:rPr b="0" i="1" lang="en-US" sz="1600" spc="-1" strike="noStrike">
                <a:solidFill>
                  <a:srgbClr val="990099"/>
                </a:solidFill>
                <a:latin typeface="Arial"/>
              </a:rPr>
              <a:t>n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to Bucharest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Greedy search expands the node that </a:t>
            </a:r>
            <a:r>
              <a:rPr b="0" lang="en-US" sz="1600" spc="-1" strike="noStrike">
                <a:solidFill>
                  <a:srgbClr val="7e0000"/>
                </a:solidFill>
                <a:latin typeface="Georgia"/>
              </a:rPr>
              <a:t>appears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to be closest to   goal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1" name="CustomShape 113"/>
          <p:cNvSpPr/>
          <p:nvPr/>
        </p:nvSpPr>
        <p:spPr>
          <a:xfrm>
            <a:off x="914400" y="5638680"/>
            <a:ext cx="2437920" cy="30888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29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Greedy search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534960" y="101088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1650240">
              <a:lnSpc>
                <a:spcPts val="2429"/>
              </a:lnSpc>
            </a:pPr>
            <a:r>
              <a:rPr b="0" lang="en-US" sz="2500" spc="347" strike="noStrike">
                <a:solidFill>
                  <a:srgbClr val="000000"/>
                </a:solidFill>
                <a:latin typeface="Arial"/>
              </a:rPr>
              <a:t>Properties </a:t>
            </a:r>
            <a:r>
              <a:rPr b="0" lang="en-US" sz="2500" spc="168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2500" spc="318" strike="noStrike">
                <a:solidFill>
                  <a:srgbClr val="000000"/>
                </a:solidFill>
                <a:latin typeface="Arial"/>
              </a:rPr>
              <a:t>greedy</a:t>
            </a:r>
            <a:r>
              <a:rPr b="0" lang="en-US" sz="2500" spc="36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09480" y="2133720"/>
            <a:ext cx="8152920" cy="34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744120" indent="-731160">
              <a:lnSpc>
                <a:spcPct val="101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Complete?? </a:t>
            </a:r>
            <a:endParaRPr b="0" lang="en-US" sz="2050" spc="-1" strike="noStrike">
              <a:latin typeface="Arial"/>
            </a:endParaRPr>
          </a:p>
          <a:p>
            <a:pPr marL="744120" indent="-73116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744120" indent="-73116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 indent="-731160">
              <a:lnSpc>
                <a:spcPct val="163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Time?? </a:t>
            </a:r>
            <a:endParaRPr b="0" lang="en-US" sz="2050" spc="-1" strike="noStrike">
              <a:latin typeface="Arial"/>
            </a:endParaRPr>
          </a:p>
          <a:p>
            <a:pPr marL="12600" indent="-731160">
              <a:lnSpc>
                <a:spcPct val="163000"/>
              </a:lnSpc>
            </a:pPr>
            <a:endParaRPr b="0" lang="en-US" sz="2050" spc="-1" strike="noStrike">
              <a:latin typeface="Arial"/>
            </a:endParaRPr>
          </a:p>
          <a:p>
            <a:pPr marL="12600" indent="-731160">
              <a:lnSpc>
                <a:spcPct val="163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Space??  </a:t>
            </a:r>
            <a:endParaRPr b="0" lang="en-US" sz="2050" spc="-1" strike="noStrike">
              <a:latin typeface="Arial"/>
            </a:endParaRPr>
          </a:p>
          <a:p>
            <a:pPr marL="12600" indent="-731160">
              <a:lnSpc>
                <a:spcPct val="163000"/>
              </a:lnSpc>
            </a:pPr>
            <a:endParaRPr b="0" lang="en-US" sz="2050" spc="-1" strike="noStrike">
              <a:latin typeface="Arial"/>
            </a:endParaRPr>
          </a:p>
          <a:p>
            <a:pPr marL="12600" indent="-73116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Optimal?? 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814680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9154CA3B-80E2-443C-B656-7075763C7C50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1447920"/>
            <a:ext cx="8610120" cy="346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63000"/>
              </a:lnSpc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</a:rPr>
              <a:t>Idea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: </a:t>
            </a:r>
            <a:endParaRPr b="0" lang="en-US" sz="2050" spc="-1" strike="noStrike">
              <a:latin typeface="Arial"/>
            </a:endParaRPr>
          </a:p>
          <a:p>
            <a:pPr marL="68724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avoid expanding paths that are already expensive</a:t>
            </a:r>
            <a:endParaRPr b="0" lang="en-US" sz="1800" spc="-1" strike="noStrike">
              <a:latin typeface="Arial"/>
            </a:endParaRPr>
          </a:p>
          <a:p>
            <a:pPr marL="68724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Work on paths that are “most promising” </a:t>
            </a:r>
            <a:endParaRPr b="0" lang="en-US" sz="1800" spc="-1" strike="noStrike">
              <a:latin typeface="Arial"/>
            </a:endParaRPr>
          </a:p>
          <a:p>
            <a:pPr marL="68724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Choose node to expand with min g(n) + h(n)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7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</a:rPr>
              <a:t>∗ 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search uses an </a:t>
            </a:r>
            <a:r>
              <a:rPr b="0" lang="en-US" sz="2050" spc="-1" strike="noStrike">
                <a:solidFill>
                  <a:srgbClr val="ff0000"/>
                </a:solidFill>
                <a:latin typeface="Arial"/>
              </a:rPr>
              <a:t>admissible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</a:rPr>
              <a:t>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heuristic</a:t>
            </a:r>
            <a:endParaRPr b="0" lang="en-US" sz="2050" spc="-1" strike="noStrike">
              <a:latin typeface="Arial"/>
            </a:endParaRPr>
          </a:p>
          <a:p>
            <a:pPr marL="12600" indent="-360">
              <a:lnSpc>
                <a:spcPts val="4020"/>
              </a:lnSpc>
              <a:spcBef>
                <a:spcPts val="306"/>
              </a:spcBef>
            </a:pPr>
            <a:endParaRPr b="0" lang="en-US" sz="2050" spc="-1" strike="noStrike">
              <a:latin typeface="Arial"/>
            </a:endParaRPr>
          </a:p>
          <a:p>
            <a:pPr marL="12600" indent="-360">
              <a:lnSpc>
                <a:spcPts val="4020"/>
              </a:lnSpc>
              <a:spcBef>
                <a:spcPts val="306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</a:rPr>
              <a:t>Theorem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:  A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</a:rPr>
              <a:t>∗ 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search is optimal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814680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62B51FC6-365B-4BB9-9221-B82918CDF5AD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3200400" y="914400"/>
            <a:ext cx="3193560" cy="39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A* Search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565880" y="1907280"/>
            <a:ext cx="893160" cy="25920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9"/>
                </a:lnTo>
                <a:lnTo>
                  <a:pt x="576102" y="253742"/>
                </a:lnTo>
                <a:lnTo>
                  <a:pt x="614172" y="249839"/>
                </a:lnTo>
                <a:lnTo>
                  <a:pt x="656468" y="244094"/>
                </a:lnTo>
                <a:lnTo>
                  <a:pt x="696212" y="237143"/>
                </a:lnTo>
                <a:lnTo>
                  <a:pt x="738151" y="227827"/>
                </a:lnTo>
                <a:lnTo>
                  <a:pt x="775974" y="217164"/>
                </a:lnTo>
                <a:lnTo>
                  <a:pt x="813083" y="203710"/>
                </a:lnTo>
                <a:lnTo>
                  <a:pt x="849776" y="185411"/>
                </a:lnTo>
                <a:lnTo>
                  <a:pt x="881072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"/>
          <p:cNvSpPr/>
          <p:nvPr/>
        </p:nvSpPr>
        <p:spPr>
          <a:xfrm>
            <a:off x="4421520" y="1963080"/>
            <a:ext cx="110880" cy="147600"/>
          </a:xfrm>
          <a:custGeom>
            <a:avLst/>
            <a:gdLst/>
            <a:ahLst/>
            <a:rect l="l" t="t" r="r" b="b"/>
            <a:pathLst>
              <a:path w="111125" h="147955">
                <a:moveTo>
                  <a:pt x="0" y="0"/>
                </a:moveTo>
                <a:lnTo>
                  <a:pt x="0" y="147434"/>
                </a:lnTo>
                <a:lnTo>
                  <a:pt x="110566" y="73723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3"/>
          <p:cNvSpPr/>
          <p:nvPr/>
        </p:nvSpPr>
        <p:spPr>
          <a:xfrm>
            <a:off x="4421520" y="1963080"/>
            <a:ext cx="110880" cy="147600"/>
          </a:xfrm>
          <a:custGeom>
            <a:avLst/>
            <a:gdLst/>
            <a:ahLst/>
            <a:rect l="l" t="t" r="r" b="b"/>
            <a:pathLst>
              <a:path w="111125" h="147955">
                <a:moveTo>
                  <a:pt x="110566" y="73723"/>
                </a:moveTo>
                <a:lnTo>
                  <a:pt x="0" y="147434"/>
                </a:lnTo>
                <a:lnTo>
                  <a:pt x="0" y="0"/>
                </a:lnTo>
                <a:lnTo>
                  <a:pt x="110566" y="73723"/>
                </a:lnTo>
                <a:close/>
              </a:path>
            </a:pathLst>
          </a:custGeom>
          <a:noFill/>
          <a:ln w="262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4"/>
          <p:cNvSpPr/>
          <p:nvPr/>
        </p:nvSpPr>
        <p:spPr>
          <a:xfrm>
            <a:off x="4595040" y="1870200"/>
            <a:ext cx="81828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35080">
              <a:lnSpc>
                <a:spcPct val="133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Arad  366=0+366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2" name="TextShape 5"/>
          <p:cNvSpPr txBox="1"/>
          <p:nvPr/>
        </p:nvSpPr>
        <p:spPr>
          <a:xfrm>
            <a:off x="814680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F84DDBCF-C329-458C-84A9-06736B0BBA44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263" name="TextShape 6"/>
          <p:cNvSpPr txBox="1"/>
          <p:nvPr/>
        </p:nvSpPr>
        <p:spPr>
          <a:xfrm>
            <a:off x="3432240" y="964440"/>
            <a:ext cx="3193560" cy="39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A* Search Example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509040" y="991800"/>
            <a:ext cx="777204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"/>
          <p:cNvSpPr/>
          <p:nvPr/>
        </p:nvSpPr>
        <p:spPr>
          <a:xfrm>
            <a:off x="515880" y="997200"/>
            <a:ext cx="360" cy="408600"/>
          </a:xfrm>
          <a:custGeom>
            <a:avLst/>
            <a:gdLst/>
            <a:ahLst/>
            <a:rect l="l" t="t" r="r" b="b"/>
            <a:pathLst>
              <a:path w="0"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"/>
          <p:cNvSpPr/>
          <p:nvPr/>
        </p:nvSpPr>
        <p:spPr>
          <a:xfrm>
            <a:off x="547200" y="1029960"/>
            <a:ext cx="7697880" cy="360"/>
          </a:xfrm>
          <a:custGeom>
            <a:avLst/>
            <a:gdLst/>
            <a:ahLst/>
            <a:rect l="l" t="t" r="r" b="b"/>
            <a:pathLst>
              <a:path w="7698105" h="0">
                <a:moveTo>
                  <a:pt x="0" y="0"/>
                </a:moveTo>
                <a:lnTo>
                  <a:pt x="7697723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4"/>
          <p:cNvSpPr/>
          <p:nvPr/>
        </p:nvSpPr>
        <p:spPr>
          <a:xfrm>
            <a:off x="554040" y="1035360"/>
            <a:ext cx="360" cy="332280"/>
          </a:xfrm>
          <a:custGeom>
            <a:avLst/>
            <a:gdLst/>
            <a:ahLst/>
            <a:rect l="l" t="t" r="r" b="b"/>
            <a:pathLst>
              <a:path w="0"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5"/>
          <p:cNvSpPr/>
          <p:nvPr/>
        </p:nvSpPr>
        <p:spPr>
          <a:xfrm>
            <a:off x="2938680" y="868320"/>
            <a:ext cx="36540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750" spc="695" strike="noStrike" baseline="-16000">
                <a:solidFill>
                  <a:srgbClr val="000000"/>
                </a:solidFill>
                <a:latin typeface="Arial"/>
              </a:rPr>
              <a:t>A</a:t>
            </a:r>
            <a:r>
              <a:rPr b="0" i="1" lang="en-US" sz="1400" spc="-154" strike="noStrike">
                <a:solidFill>
                  <a:srgbClr val="000000"/>
                </a:solidFill>
                <a:latin typeface="Meiryo"/>
              </a:rPr>
              <a:t>∗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9" name="TextShape 6"/>
          <p:cNvSpPr txBox="1"/>
          <p:nvPr/>
        </p:nvSpPr>
        <p:spPr>
          <a:xfrm>
            <a:off x="3432240" y="964440"/>
            <a:ext cx="3193560" cy="129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search</a:t>
            </a:r>
            <a:r>
              <a:rPr b="0" lang="en-US" sz="2500" spc="21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327" strike="noStrike">
                <a:solidFill>
                  <a:srgbClr val="000000"/>
                </a:solidFill>
                <a:latin typeface="Arial"/>
              </a:rPr>
              <a:t>example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CustomShape 7"/>
          <p:cNvSpPr/>
          <p:nvPr/>
        </p:nvSpPr>
        <p:spPr>
          <a:xfrm>
            <a:off x="8238240" y="1035360"/>
            <a:ext cx="360" cy="332280"/>
          </a:xfrm>
          <a:custGeom>
            <a:avLst/>
            <a:gdLst/>
            <a:ahLst/>
            <a:rect l="l" t="t" r="r" b="b"/>
            <a:pathLst>
              <a:path w="0"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8"/>
          <p:cNvSpPr/>
          <p:nvPr/>
        </p:nvSpPr>
        <p:spPr>
          <a:xfrm>
            <a:off x="547200" y="1372680"/>
            <a:ext cx="7697880" cy="360"/>
          </a:xfrm>
          <a:custGeom>
            <a:avLst/>
            <a:gdLst/>
            <a:ahLst/>
            <a:rect l="l" t="t" r="r" b="b"/>
            <a:pathLst>
              <a:path w="7698105" h="0">
                <a:moveTo>
                  <a:pt x="0" y="0"/>
                </a:moveTo>
                <a:lnTo>
                  <a:pt x="7697723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9"/>
          <p:cNvSpPr/>
          <p:nvPr/>
        </p:nvSpPr>
        <p:spPr>
          <a:xfrm>
            <a:off x="8276040" y="997200"/>
            <a:ext cx="360" cy="408600"/>
          </a:xfrm>
          <a:custGeom>
            <a:avLst/>
            <a:gdLst/>
            <a:ahLst/>
            <a:rect l="l" t="t" r="r" b="b"/>
            <a:pathLst>
              <a:path w="0"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0"/>
          <p:cNvSpPr/>
          <p:nvPr/>
        </p:nvSpPr>
        <p:spPr>
          <a:xfrm>
            <a:off x="509040" y="1410840"/>
            <a:ext cx="777204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1"/>
          <p:cNvSpPr/>
          <p:nvPr/>
        </p:nvSpPr>
        <p:spPr>
          <a:xfrm>
            <a:off x="2373840" y="2169720"/>
            <a:ext cx="2657880" cy="432000"/>
          </a:xfrm>
          <a:custGeom>
            <a:avLst/>
            <a:gdLst/>
            <a:ahLst/>
            <a:rect l="l" t="t" r="r" b="b"/>
            <a:pathLst>
              <a:path w="2658110" h="432435">
                <a:moveTo>
                  <a:pt x="0" y="432142"/>
                </a:moveTo>
                <a:lnTo>
                  <a:pt x="2657652" y="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2"/>
          <p:cNvSpPr/>
          <p:nvPr/>
        </p:nvSpPr>
        <p:spPr>
          <a:xfrm>
            <a:off x="5031720" y="2169720"/>
            <a:ext cx="748800" cy="432000"/>
          </a:xfrm>
          <a:custGeom>
            <a:avLst/>
            <a:gdLst/>
            <a:ahLst/>
            <a:rect l="l" t="t" r="r" b="b"/>
            <a:pathLst>
              <a:path w="749300" h="432435">
                <a:moveTo>
                  <a:pt x="0" y="0"/>
                </a:moveTo>
                <a:lnTo>
                  <a:pt x="749046" y="432142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3"/>
          <p:cNvSpPr/>
          <p:nvPr/>
        </p:nvSpPr>
        <p:spPr>
          <a:xfrm>
            <a:off x="5031720" y="2169720"/>
            <a:ext cx="3053880" cy="432000"/>
          </a:xfrm>
          <a:custGeom>
            <a:avLst/>
            <a:gdLst/>
            <a:ahLst/>
            <a:rect l="l" t="t" r="r" b="b"/>
            <a:pathLst>
              <a:path w="3054350" h="432435">
                <a:moveTo>
                  <a:pt x="0" y="0"/>
                </a:moveTo>
                <a:lnTo>
                  <a:pt x="3053778" y="432142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4"/>
          <p:cNvSpPr/>
          <p:nvPr/>
        </p:nvSpPr>
        <p:spPr>
          <a:xfrm>
            <a:off x="7656480" y="2602080"/>
            <a:ext cx="893160" cy="25920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6" y="93912"/>
                </a:lnTo>
                <a:lnTo>
                  <a:pt x="843855" y="70405"/>
                </a:lnTo>
                <a:lnTo>
                  <a:pt x="809259" y="54006"/>
                </a:lnTo>
                <a:lnTo>
                  <a:pt x="771481" y="40716"/>
                </a:lnTo>
                <a:lnTo>
                  <a:pt x="733120" y="30215"/>
                </a:lnTo>
                <a:lnTo>
                  <a:pt x="690696" y="21076"/>
                </a:lnTo>
                <a:lnTo>
                  <a:pt x="650570" y="14292"/>
                </a:lnTo>
                <a:lnTo>
                  <a:pt x="607933" y="8725"/>
                </a:lnTo>
                <a:lnTo>
                  <a:pt x="569602" y="4985"/>
                </a:lnTo>
                <a:lnTo>
                  <a:pt x="529809" y="2249"/>
                </a:lnTo>
                <a:lnTo>
                  <a:pt x="488731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59" y="258507"/>
                </a:lnTo>
                <a:lnTo>
                  <a:pt x="536535" y="256649"/>
                </a:lnTo>
                <a:lnTo>
                  <a:pt x="576097" y="253742"/>
                </a:lnTo>
                <a:lnTo>
                  <a:pt x="614167" y="249839"/>
                </a:lnTo>
                <a:lnTo>
                  <a:pt x="656462" y="244094"/>
                </a:lnTo>
                <a:lnTo>
                  <a:pt x="696207" y="237143"/>
                </a:lnTo>
                <a:lnTo>
                  <a:pt x="738146" y="227827"/>
                </a:lnTo>
                <a:lnTo>
                  <a:pt x="775970" y="217164"/>
                </a:lnTo>
                <a:lnTo>
                  <a:pt x="813080" y="203710"/>
                </a:lnTo>
                <a:lnTo>
                  <a:pt x="849774" y="185411"/>
                </a:lnTo>
                <a:lnTo>
                  <a:pt x="881071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5"/>
          <p:cNvSpPr/>
          <p:nvPr/>
        </p:nvSpPr>
        <p:spPr>
          <a:xfrm>
            <a:off x="4565880" y="1907280"/>
            <a:ext cx="892800" cy="258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6"/>
          <p:cNvSpPr/>
          <p:nvPr/>
        </p:nvSpPr>
        <p:spPr>
          <a:xfrm>
            <a:off x="4830120" y="1931040"/>
            <a:ext cx="35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Arad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0" name="CustomShape 17"/>
          <p:cNvSpPr/>
          <p:nvPr/>
        </p:nvSpPr>
        <p:spPr>
          <a:xfrm>
            <a:off x="1929240" y="2602080"/>
            <a:ext cx="893160" cy="259200"/>
          </a:xfrm>
          <a:custGeom>
            <a:avLst/>
            <a:gdLst/>
            <a:ahLst/>
            <a:rect l="l" t="t" r="r" b="b"/>
            <a:pathLst>
              <a:path w="893444" h="259714">
                <a:moveTo>
                  <a:pt x="893076" y="129641"/>
                </a:moveTo>
                <a:lnTo>
                  <a:pt x="875904" y="93912"/>
                </a:lnTo>
                <a:lnTo>
                  <a:pt x="843845" y="70405"/>
                </a:lnTo>
                <a:lnTo>
                  <a:pt x="809249" y="54006"/>
                </a:lnTo>
                <a:lnTo>
                  <a:pt x="771473" y="40716"/>
                </a:lnTo>
                <a:lnTo>
                  <a:pt x="733113" y="30215"/>
                </a:lnTo>
                <a:lnTo>
                  <a:pt x="690689" y="21076"/>
                </a:lnTo>
                <a:lnTo>
                  <a:pt x="650563" y="14292"/>
                </a:lnTo>
                <a:lnTo>
                  <a:pt x="607926" y="8725"/>
                </a:lnTo>
                <a:lnTo>
                  <a:pt x="569594" y="4985"/>
                </a:lnTo>
                <a:lnTo>
                  <a:pt x="529800" y="2249"/>
                </a:lnTo>
                <a:lnTo>
                  <a:pt x="488720" y="570"/>
                </a:lnTo>
                <a:lnTo>
                  <a:pt x="446532" y="0"/>
                </a:lnTo>
                <a:lnTo>
                  <a:pt x="439431" y="16"/>
                </a:lnTo>
                <a:lnTo>
                  <a:pt x="397417" y="775"/>
                </a:lnTo>
                <a:lnTo>
                  <a:pt x="356541" y="2633"/>
                </a:lnTo>
                <a:lnTo>
                  <a:pt x="316980" y="5540"/>
                </a:lnTo>
                <a:lnTo>
                  <a:pt x="278910" y="9443"/>
                </a:lnTo>
                <a:lnTo>
                  <a:pt x="236616" y="15188"/>
                </a:lnTo>
                <a:lnTo>
                  <a:pt x="196873" y="22139"/>
                </a:lnTo>
                <a:lnTo>
                  <a:pt x="154935" y="31455"/>
                </a:lnTo>
                <a:lnTo>
                  <a:pt x="117113" y="42118"/>
                </a:lnTo>
                <a:lnTo>
                  <a:pt x="80004" y="55573"/>
                </a:lnTo>
                <a:lnTo>
                  <a:pt x="43312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4" y="206825"/>
                </a:lnTo>
                <a:lnTo>
                  <a:pt x="126160" y="219950"/>
                </a:lnTo>
                <a:lnTo>
                  <a:pt x="165050" y="230287"/>
                </a:lnTo>
                <a:lnTo>
                  <a:pt x="202384" y="238207"/>
                </a:lnTo>
                <a:lnTo>
                  <a:pt x="242509" y="244990"/>
                </a:lnTo>
                <a:lnTo>
                  <a:pt x="285144" y="250557"/>
                </a:lnTo>
                <a:lnTo>
                  <a:pt x="323475" y="254298"/>
                </a:lnTo>
                <a:lnTo>
                  <a:pt x="363267" y="257033"/>
                </a:lnTo>
                <a:lnTo>
                  <a:pt x="404345" y="258712"/>
                </a:lnTo>
                <a:lnTo>
                  <a:pt x="446532" y="259283"/>
                </a:lnTo>
                <a:lnTo>
                  <a:pt x="453632" y="259267"/>
                </a:lnTo>
                <a:lnTo>
                  <a:pt x="495649" y="258507"/>
                </a:lnTo>
                <a:lnTo>
                  <a:pt x="536526" y="256649"/>
                </a:lnTo>
                <a:lnTo>
                  <a:pt x="576089" y="253742"/>
                </a:lnTo>
                <a:lnTo>
                  <a:pt x="614160" y="249839"/>
                </a:lnTo>
                <a:lnTo>
                  <a:pt x="656455" y="244094"/>
                </a:lnTo>
                <a:lnTo>
                  <a:pt x="696200" y="237143"/>
                </a:lnTo>
                <a:lnTo>
                  <a:pt x="738139" y="227827"/>
                </a:lnTo>
                <a:lnTo>
                  <a:pt x="775961" y="217164"/>
                </a:lnTo>
                <a:lnTo>
                  <a:pt x="813071" y="203710"/>
                </a:lnTo>
                <a:lnTo>
                  <a:pt x="849763" y="185411"/>
                </a:lnTo>
                <a:lnTo>
                  <a:pt x="881059" y="159643"/>
                </a:lnTo>
                <a:lnTo>
                  <a:pt x="893076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8"/>
          <p:cNvSpPr/>
          <p:nvPr/>
        </p:nvSpPr>
        <p:spPr>
          <a:xfrm>
            <a:off x="5326560" y="2602080"/>
            <a:ext cx="893160" cy="25920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9"/>
                </a:lnTo>
                <a:lnTo>
                  <a:pt x="576102" y="253742"/>
                </a:lnTo>
                <a:lnTo>
                  <a:pt x="614172" y="249839"/>
                </a:lnTo>
                <a:lnTo>
                  <a:pt x="656468" y="244094"/>
                </a:lnTo>
                <a:lnTo>
                  <a:pt x="696212" y="237143"/>
                </a:lnTo>
                <a:lnTo>
                  <a:pt x="738151" y="227827"/>
                </a:lnTo>
                <a:lnTo>
                  <a:pt x="775974" y="217164"/>
                </a:lnTo>
                <a:lnTo>
                  <a:pt x="813083" y="203710"/>
                </a:lnTo>
                <a:lnTo>
                  <a:pt x="849776" y="185411"/>
                </a:lnTo>
                <a:lnTo>
                  <a:pt x="881072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9"/>
          <p:cNvSpPr/>
          <p:nvPr/>
        </p:nvSpPr>
        <p:spPr>
          <a:xfrm>
            <a:off x="1784520" y="2658240"/>
            <a:ext cx="110880" cy="147600"/>
          </a:xfrm>
          <a:custGeom>
            <a:avLst/>
            <a:gdLst/>
            <a:ahLst/>
            <a:rect l="l" t="t" r="r" b="b"/>
            <a:pathLst>
              <a:path w="111125" h="147955">
                <a:moveTo>
                  <a:pt x="0" y="0"/>
                </a:moveTo>
                <a:lnTo>
                  <a:pt x="0" y="147421"/>
                </a:lnTo>
                <a:lnTo>
                  <a:pt x="110578" y="73710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0"/>
          <p:cNvSpPr/>
          <p:nvPr/>
        </p:nvSpPr>
        <p:spPr>
          <a:xfrm>
            <a:off x="1784520" y="2658240"/>
            <a:ext cx="110880" cy="147600"/>
          </a:xfrm>
          <a:custGeom>
            <a:avLst/>
            <a:gdLst/>
            <a:ahLst/>
            <a:rect l="l" t="t" r="r" b="b"/>
            <a:pathLst>
              <a:path w="111125" h="147955">
                <a:moveTo>
                  <a:pt x="110578" y="73710"/>
                </a:moveTo>
                <a:lnTo>
                  <a:pt x="0" y="147421"/>
                </a:lnTo>
                <a:lnTo>
                  <a:pt x="0" y="0"/>
                </a:lnTo>
                <a:lnTo>
                  <a:pt x="110578" y="73710"/>
                </a:lnTo>
                <a:close/>
              </a:path>
            </a:pathLst>
          </a:custGeom>
          <a:noFill/>
          <a:ln w="262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1"/>
          <p:cNvSpPr/>
          <p:nvPr/>
        </p:nvSpPr>
        <p:spPr>
          <a:xfrm>
            <a:off x="5263920" y="2565360"/>
            <a:ext cx="9921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156240">
              <a:lnSpc>
                <a:spcPct val="133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Timisoara  447=118+329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" name="TextShape 22"/>
          <p:cNvSpPr txBox="1"/>
          <p:nvPr/>
        </p:nvSpPr>
        <p:spPr>
          <a:xfrm>
            <a:off x="6828840" y="7217280"/>
            <a:ext cx="113940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 </a:t>
            </a:r>
            <a:r>
              <a:rPr b="0" lang="en-US" sz="800" spc="24" strike="noStrike">
                <a:solidFill>
                  <a:srgbClr val="000000"/>
                </a:solidFill>
                <a:latin typeface="Palatino Linotype"/>
              </a:rPr>
              <a:t>4,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Sections</a:t>
            </a:r>
            <a:r>
              <a:rPr b="0" lang="en-US" sz="800" spc="15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1–2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286" name="TextShape 23"/>
          <p:cNvSpPr txBox="1"/>
          <p:nvPr/>
        </p:nvSpPr>
        <p:spPr>
          <a:xfrm>
            <a:off x="814680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38D6380B-F617-426D-A108-1F8114813986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287" name="CustomShape 24"/>
          <p:cNvSpPr/>
          <p:nvPr/>
        </p:nvSpPr>
        <p:spPr>
          <a:xfrm>
            <a:off x="7639560" y="2565360"/>
            <a:ext cx="90504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15280">
              <a:lnSpc>
                <a:spcPct val="133000"/>
              </a:lnSpc>
            </a:pP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Zerind  449=75+374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CustomShape 25"/>
          <p:cNvSpPr/>
          <p:nvPr/>
        </p:nvSpPr>
        <p:spPr>
          <a:xfrm>
            <a:off x="1866960" y="2565360"/>
            <a:ext cx="9921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319320">
              <a:lnSpc>
                <a:spcPct val="133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</a:rPr>
              <a:t>Sibiu  </a:t>
            </a:r>
            <a:r>
              <a:rPr b="0" lang="en-US" sz="1200" spc="12" strike="noStrike">
                <a:solidFill>
                  <a:srgbClr val="000000"/>
                </a:solidFill>
                <a:latin typeface="Arial"/>
              </a:rPr>
              <a:t>393=140+253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Application>LibreOffice/6.0.7.3$Linux_X86_64 LibreOffice_project/00m0$Build-3</Application>
  <Words>1064</Words>
  <Paragraphs>354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2017-01-28T00:36:31Z</dcterms:created>
  <dc:creator/>
  <dc:description/>
  <dc:language>en-US</dc:language>
  <cp:lastModifiedBy/>
  <dcterms:modified xsi:type="dcterms:W3CDTF">2023-02-15T09:59:23Z</dcterms:modified>
  <cp:revision>21</cp:revision>
  <dc:subject/>
  <dc:title>Informed search algorithms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