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75" r:id="rId5"/>
    <p:sldId id="258" r:id="rId6"/>
    <p:sldId id="259" r:id="rId7"/>
    <p:sldId id="260" r:id="rId8"/>
    <p:sldId id="292" r:id="rId9"/>
    <p:sldId id="293" r:id="rId10"/>
    <p:sldId id="261" r:id="rId11"/>
    <p:sldId id="262" r:id="rId12"/>
    <p:sldId id="269" r:id="rId13"/>
    <p:sldId id="263" r:id="rId14"/>
    <p:sldId id="264" r:id="rId15"/>
    <p:sldId id="265" r:id="rId16"/>
    <p:sldId id="266" r:id="rId17"/>
    <p:sldId id="276" r:id="rId18"/>
    <p:sldId id="267" r:id="rId19"/>
    <p:sldId id="268" r:id="rId20"/>
    <p:sldId id="277" r:id="rId21"/>
    <p:sldId id="27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4" r:id="rId37"/>
    <p:sldId id="272" r:id="rId38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05" d="100"/>
          <a:sy n="105" d="100"/>
        </p:scale>
        <p:origin x="199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0T16:56:58.611"/>
    </inkml:context>
    <inkml:brush xml:id="br0">
      <inkml:brushProperty name="width" value="0.09086" units="cm"/>
      <inkml:brushProperty name="height" value="0.09086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1084 2774 8355,'-55'0'81,"3"3"0,1 3 0,5 6 59,1 4 1,9 4-1,8 2 1,2 3 0,3-1-1,5 0 1,6 2-1,6 1 1748,4-1 0,12 0-1687,8-2 0,17-1 0,15 5-15,9-2 0,21-2 1,-30-14-1,1-1 1,6 0-1,2 0-83,3 0 0,3 0 1,11-2-1,1-2 0,2 0 1,0 0-1,4 0 0,2-2-73,3 0 0,2-2 0,-25 0 0,2 0 0,1-1 0,4 0 0,2 0 0,0 0 0,-2 0 0,0 0 0,0 0 1,1 0-1,1 0 0,-1 0 0,-1 0 0,0 0 0,0 0 0,5 0 0,0 0 0,0 0 0,1 0 0,0 0 0,0 0 1,3 0-1,1 0 0,0 0 0,-2 0 0,0-1 0,0 0 0,2 0 0,-1-1 0,1-1 0,-3 0 0,1-1 0,-1-1 1,1 0-1,-1-1 0,0-1 0,-1 0 0,-2-2 0,1 1 0,-1-2 0,0 0 0,0-1 0,-2 0 0,-1-1 0,0-1 1,-1-1-1,0-1 0,-2 0 0,0-2 0,-1-2 0,-1 0 0,-2-2 0,0 0 0,0-2 0,-2 0 0,0 0 1,0-1-1,-2-1 0,0 0 0,-1 0-27,1-1 0,0 0 0,-2-1 0,26-13 0,-2-3-695,-4-2 1,-2-1 0,-2 3 0,-1-1 595,-7-1 0,-3-1 1,-5 5-1,-4-2 0,-6-4 1,-3-1-1,-5 4 1,-4-1-1,-4 0 0,-3-1 1,-4 1-1,-3-1 0,-6-1 1,-2-1-1,6-47-101,-12-4 0,-22 6 0,0 44 0,-4 1 0,-6 0 0,-5 1 0,-7-1 0,-4 1 0,-9-2 0,-3 1 99,-7 0 1,-4 1 0,-6 2-1,-5 3 1,-9 0 0,-4 1 0,25 14-1,-1 0 1,-1 1 0,-3 0 0,-2 1-1,1 1 1,-4 0 0,-1 0 0,-1 1-1,0 1 1,0 1 0,-2 0-1,-2-1 1,-1 1 0,0 1 0,-1 0-1,-1 1 1,-1 1 0,-2 1 0,0 0-1,-2 1 28,-2 1 1,-1 0 0,-1 2-1,-1 2 1,0 1 0,-1 1-1,-6 1 1,-2 0 0,1 2 132,-3 0 1,0 1-1,1 2 1,23 1 0,1 0-1,0 1 1,-1 2 0,0 0-1,-2 2 1,1 2 0,-1 0-1,0 1 1,0 2 0,-1 0-1,1 2-68,0 1 0,1 1 0,-1 1 0,0 2 1,-3 1-1,-1 1 0,1 2 0,0 1 0,1 2 1,2 0-1,-1 1 0,1 1 0,-2 1 0,1 0 1,1 1-1,-1 1 0,2 1 0,-1 1 0,1 1 1,0 1 47,-1 0 0,0 2 0,0 1 0,3 1 0,7-2 0,1 2 0,1 0 0,0 1 1,-1 2-1,-1 1 0,0 0 0,3 1 7,-17 10 1,3 1-1,3 1 1,9-2-1,3 1 1,3 0-1,6-4 1,3 1-1,2 0 1,-18 22-1,4 0 45,10-4 1,5 1 0,12-2 0,6 2 0,7-3 0,7 1 0,5-1-1,6-1-24,4-3 0,8-1 0,11-2 0,9-3 0,9-1 0,6-3 0,7 0 0,5-5 33,9 0 1,4-3 0,7-1 0,5-3 0,10-2-1,4-3 1,2-1 0,2-2-27,-30-10 0,0-1 0,2-1 1,5 2-1,2-1 0,1-1 1,1-3-1,0-2 0,2-1 1,3 0-1,1-1 0,0-2-16,2-1 1,1-1 0,0-1 0,1 0-1,2-1 1,-1 0 0,2-3 0,0-1 0,-1 0-1,-3-1 1,0-1 0,-1 0-141,-2-2 0,-1 0 0,-1-1 1,-8-2-1,-1 0 0,-1-1 0,0 0 1,0 0-1,-2-1 0,24-4 0,-3 0-427,-9 1 0,-2 0 0,-6 0 0,-3 0 0,-10 0 0,-2-1 0,-6 0 0,-1 0 505,36-10 0,-17 4 0,-3 1 0,-2 3 0,-7 0 0,-5 2 0</inkml:trace>
  <inkml:trace contextRef="#ctx0" brushRef="#br1" timeOffset="3463">4394 1083 8355,'54'-70'248,"1"3"1,-1 8-45,1 9 0,-9 5 0,-3 9 0,-5 0 0,-4-1 0,-3-1 0,-7-3 67,-4-1 1,-10-2 0,-4 1 0,-4-3 97,-2-1 1,-14-9 0,-6 5-1,-8 1-180,-11-3 0,-21 9 1,-23 1-1,35 25 1,-3 2-182,-5 3 0,-3 2 0,-14-2 0,-4 3 0,-7 7 1,-4 2-1,-6 2 0,-4 2 0,29 2 0,-1 1 1,-1 2-155,-3 1 0,0 3 0,0 1 0,5 1 0,1 2 0,-1 0 0,-4 3 0,-1 2 0,1 0 0,-1 2 0,0 0 0,-1 2 163,-1 1 1,-2 1-1,2 3 1,2 2 0,0 2-1,0 3 1,-6 3 0,0 3-1,1 1 1,2 1 0,1 2-1,1 0-110,0 2 0,1 0 1,1 3-1,2 1 1,3 3-1,-1 1 1,-2 1-1,1 2 1,1 1-1,2 1 1,1 1-1,1 0 116,1 1 0,1 0 0,2 0 1,2-1-1,1 1 0,1-1 0,2 0 1,1 1-1,1-1 2,3-2 1,0-1 0,3 1 0,3-3 0,2 1 0,3 0 0,-14 27 0,7 1-1,6-5 1,5-2-141,6-6 0,5 0 0,10-5 0,4-1 0,4-5 0,4-1 0,5-2 1,4-1 53,6-3 1,4-2-1,7 0 1,5-1-1,7-5 1,5-1-1,4-2 1,3-1 107,3-3 0,5-2 0,13-1 0,5-3 0,2-1 0,2-3 1,5-3-1,3-4 0,6-3 0,2-3 107,4-4 0,2-2 0,-26-5 0,2-1 0,1-1 0,3-1 0,2 0 0,0-2 0,4-1 0,0-1 0,1-1-655,2-1 0,2-1 1,-1-2 613,3-2 1,1-1 0,0-1-299,-17 1 1,0-1 0,1-1-1,-1 0 232,-1 1 0,-2 0 0,1 0 0,2-2-7,5-1 1,1-2 0,1 0 0,-2 2 0,-5 1 0,-1 0 0,0 1 0,2-1-12,6-2 0,2 0 0,-1-2 0,-1 2 0,-6 0 1,-2 0-1,1 0 0,0-1-20,4-2 1,1-1-1,1 0 1,-2 0 0,-4 2-1,0 1 1,-1-1 0,1 1 5,3-1 1,1-1 0,0 1 0,-2 0 0,20-3 0,-2-1 0,0 2 2,-1 0 1,0 1 0,-3 0 0,-7-1 0,-3 0 0,1 1 58,-3 1 0,0 2 1,-1-2-1,-5-1 1,0-1-1,-3 0-16,-4 1 1,-1 0-1,-2-1 1,24-8-1,-2 0-35,-4 1 0,-2-1 1,-9-4-1,-3 0 1,-5 2-1,-2 1 1,-6-1-1,-1-1 1,-7 2-1,-1 0-80,33-25 0,-11-13 0,-20 3 0,-9-8 184,-8-3 1,-15-9 0,-19-6 0,-17-8 0,3 43 0,-4-1-370,-4-3 0,-5-1 0,-6-4 0,-4 1 0,-7-6 0,-3 0 103,-3-1 0,-3 1 0,-8-4 0,-2 1 1,0 0-1,-1 2 0,-3 0 0,-1 1 198,-3 0 0,-2 2 0,18 21 0,-2 0 0,-1 2 0,1 3 0,-1 2 0,0 1 0,-2 1 0,0 0 0,0 1-74,-2 0 1,-1 1 0,0 2 0,-1 4 0,0 2-1,0 1 1,-3 1 0,0 1 0,-1 2 0,-1 1-1,-1 3 1,0 1 52,1 2 1,-1 2 0,-1 0 0,-7-1-1,-1 1 1,0 3 0,2 3 0,0 4 0,0 0 4,0-1 1,-1 2-1,-1 1 1,-4 1-1,-1 3 1,0 1-9,-1 1 0,0 3 1,1 0-1,1 2 0,1 1 1,0 2-343,1-1 1,0 1 0,1 1-438,3 2 1,2 2-1,0 0 684,4-1 1,0 2 0,1 0-1,1 3 1,1 0 0,1 2-444,0 1 0,0 0 1,1 1-1,1 0 0,2 0 1,-1 2-1,-3 4 0,-1 3 1,1 0 499,-3 2 0,-1 1 0,1 1 0,-1 4 0,0 2 0,-1 2 0,-4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1T16:38:08.93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1 200 8355,'18'10'-1537,"-8"6"3541,-2-14 0,-8 4-2818,0-12 0,0 2 580,0-8 0,0 0 12,0-6 1,0 0 0,0 0-1,0-1 1,0 1 0,0 0 0,0 0-141,0 0 0,-16-9 0,-4-1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1324" y="2275078"/>
            <a:ext cx="4095750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2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4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285" y="1411478"/>
            <a:ext cx="77978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>
        <a:defRPr>
          <a:latin typeface="+mj-lt"/>
          <a:ea typeface="+mj-ea"/>
          <a:cs typeface="+mj-cs"/>
        </a:defRPr>
      </a:lvl1pPr>
    </p:titleStyle>
    <p:bodyStyle>
      <a:lvl1pPr marL="0">
        <a:spcAft>
          <a:spcPts val="1200"/>
        </a:spcAft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67F0-CD11-AA40-9AF2-BA6356F2AE9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827795" indent="-318383" algn="l" defTabSz="509412" rtl="0" eaLnBrk="1" latinLnBrk="0" hangingPunct="1">
        <a:spcBef>
          <a:spcPts val="8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273531" indent="-254706" algn="l" defTabSz="509412" rtl="0" eaLnBrk="1" latinLnBrk="0" hangingPunct="1"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90800" y="2286000"/>
            <a:ext cx="5486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algn="ctr">
              <a:lnSpc>
                <a:spcPct val="100000"/>
              </a:lnSpc>
            </a:pPr>
            <a:r>
              <a:rPr lang="en-US" sz="2800" b="1" dirty="0"/>
              <a:t>Beyond Classical Search</a:t>
            </a:r>
            <a:endParaRPr sz="2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505200" y="3581400"/>
            <a:ext cx="326136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050" b="1" spc="400" dirty="0">
                <a:latin typeface="Arial"/>
                <a:cs typeface="Arial"/>
              </a:rPr>
              <a:t>Chapter </a:t>
            </a:r>
            <a:r>
              <a:rPr sz="2050" b="1" spc="175" dirty="0">
                <a:latin typeface="Arial"/>
                <a:cs typeface="Arial"/>
              </a:rPr>
              <a:t>4</a:t>
            </a:r>
            <a:endParaRPr sz="205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6553200"/>
            <a:ext cx="429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(Adapted from Stuart </a:t>
            </a:r>
            <a:r>
              <a:rPr lang="en-US" sz="1200" dirty="0" err="1"/>
              <a:t>Russel</a:t>
            </a:r>
            <a:r>
              <a:rPr lang="en-US" sz="1200" dirty="0"/>
              <a:t>, Dan Klein, and others. Thanks guys!)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5893434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56790" algn="l">
              <a:lnSpc>
                <a:spcPts val="2430"/>
              </a:lnSpc>
            </a:pPr>
            <a:r>
              <a:rPr b="1" dirty="0"/>
              <a:t>Hill-climbin</a:t>
            </a:r>
            <a:r>
              <a:rPr lang="en-US" b="1" dirty="0"/>
              <a:t>g: challenges  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1130300" y="1411478"/>
            <a:ext cx="74803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Useful to consider  </a:t>
            </a:r>
            <a:r>
              <a:rPr dirty="0">
                <a:solidFill>
                  <a:srgbClr val="00007E"/>
                </a:solidFill>
                <a:latin typeface="Arial"/>
                <a:cs typeface="Arial"/>
              </a:rPr>
              <a:t>state space  landscape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66800" y="2209800"/>
            <a:ext cx="6170303" cy="3393003"/>
            <a:chOff x="1066800" y="2362200"/>
            <a:chExt cx="6170303" cy="3393003"/>
          </a:xfrm>
        </p:grpSpPr>
        <p:sp>
          <p:nvSpPr>
            <p:cNvPr id="4" name="object 4"/>
            <p:cNvSpPr/>
            <p:nvPr/>
          </p:nvSpPr>
          <p:spPr>
            <a:xfrm>
              <a:off x="4127678" y="4472521"/>
              <a:ext cx="72390" cy="277495"/>
            </a:xfrm>
            <a:custGeom>
              <a:avLst/>
              <a:gdLst/>
              <a:ahLst/>
              <a:cxnLst/>
              <a:rect l="l" t="t" r="r" b="b"/>
              <a:pathLst>
                <a:path w="72389" h="277495">
                  <a:moveTo>
                    <a:pt x="0" y="276872"/>
                  </a:moveTo>
                  <a:lnTo>
                    <a:pt x="5981" y="255308"/>
                  </a:lnTo>
                  <a:lnTo>
                    <a:pt x="6797" y="252372"/>
                  </a:lnTo>
                  <a:lnTo>
                    <a:pt x="18039" y="211576"/>
                  </a:lnTo>
                  <a:lnTo>
                    <a:pt x="28196" y="173913"/>
                  </a:lnTo>
                  <a:lnTo>
                    <a:pt x="38947" y="132852"/>
                  </a:lnTo>
                  <a:lnTo>
                    <a:pt x="49120" y="92709"/>
                  </a:lnTo>
                  <a:lnTo>
                    <a:pt x="59289" y="51662"/>
                  </a:lnTo>
                  <a:lnTo>
                    <a:pt x="71907" y="0"/>
                  </a:lnTo>
                </a:path>
              </a:pathLst>
            </a:custGeom>
            <a:ln w="34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29113" y="4402658"/>
              <a:ext cx="88900" cy="188595"/>
            </a:xfrm>
            <a:custGeom>
              <a:avLst/>
              <a:gdLst/>
              <a:ahLst/>
              <a:cxnLst/>
              <a:rect l="l" t="t" r="r" b="b"/>
              <a:pathLst>
                <a:path w="88900" h="188595">
                  <a:moveTo>
                    <a:pt x="0" y="166382"/>
                  </a:moveTo>
                  <a:lnTo>
                    <a:pt x="88595" y="187985"/>
                  </a:lnTo>
                  <a:lnTo>
                    <a:pt x="87515" y="0"/>
                  </a:lnTo>
                  <a:lnTo>
                    <a:pt x="0" y="166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4958" y="4472521"/>
              <a:ext cx="45720" cy="95885"/>
            </a:xfrm>
            <a:custGeom>
              <a:avLst/>
              <a:gdLst/>
              <a:ahLst/>
              <a:cxnLst/>
              <a:rect l="l" t="t" r="r" b="b"/>
              <a:pathLst>
                <a:path w="45720" h="95885">
                  <a:moveTo>
                    <a:pt x="0" y="84874"/>
                  </a:moveTo>
                  <a:lnTo>
                    <a:pt x="44627" y="0"/>
                  </a:lnTo>
                  <a:lnTo>
                    <a:pt x="45173" y="95885"/>
                  </a:lnTo>
                </a:path>
              </a:pathLst>
            </a:custGeom>
            <a:ln w="34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8448" y="4756582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h="554354">
                  <a:moveTo>
                    <a:pt x="0" y="0"/>
                  </a:moveTo>
                  <a:lnTo>
                    <a:pt x="0" y="553732"/>
                  </a:lnTo>
                </a:path>
              </a:pathLst>
            </a:custGeom>
            <a:ln w="11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835921" y="5293538"/>
              <a:ext cx="698500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solidFill>
                    <a:srgbClr val="0000FF"/>
                  </a:solidFill>
                  <a:latin typeface="Arial"/>
                  <a:cs typeface="Arial"/>
                </a:rPr>
                <a:t>current</a:t>
              </a:r>
              <a:r>
                <a:rPr lang="en-US" sz="1500" b="1" dirty="0">
                  <a:solidFill>
                    <a:srgbClr val="0000FF"/>
                  </a:solidFill>
                  <a:latin typeface="Arial"/>
                  <a:cs typeface="Arial"/>
                </a:rPr>
                <a:t>state</a:t>
              </a:r>
              <a:endParaRPr sz="150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57401" y="2556015"/>
              <a:ext cx="0" cy="2761615"/>
            </a:xfrm>
            <a:custGeom>
              <a:avLst/>
              <a:gdLst/>
              <a:ahLst/>
              <a:cxnLst/>
              <a:rect l="l" t="t" r="r" b="b"/>
              <a:pathLst>
                <a:path h="2761615">
                  <a:moveTo>
                    <a:pt x="0" y="2761513"/>
                  </a:moveTo>
                  <a:lnTo>
                    <a:pt x="0" y="0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263" y="2508072"/>
              <a:ext cx="76835" cy="153035"/>
            </a:xfrm>
            <a:custGeom>
              <a:avLst/>
              <a:gdLst/>
              <a:ahLst/>
              <a:cxnLst/>
              <a:rect l="l" t="t" r="r" b="b"/>
              <a:pathLst>
                <a:path w="76835" h="153035">
                  <a:moveTo>
                    <a:pt x="0" y="152590"/>
                  </a:moveTo>
                  <a:lnTo>
                    <a:pt x="76288" y="152590"/>
                  </a:lnTo>
                  <a:lnTo>
                    <a:pt x="38138" y="0"/>
                  </a:lnTo>
                  <a:lnTo>
                    <a:pt x="0" y="152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4147" y="2556015"/>
              <a:ext cx="46990" cy="93345"/>
            </a:xfrm>
            <a:custGeom>
              <a:avLst/>
              <a:gdLst/>
              <a:ahLst/>
              <a:cxnLst/>
              <a:rect l="l" t="t" r="r" b="b"/>
              <a:pathLst>
                <a:path w="46989" h="93344">
                  <a:moveTo>
                    <a:pt x="0" y="93014"/>
                  </a:moveTo>
                  <a:lnTo>
                    <a:pt x="23253" y="0"/>
                  </a:lnTo>
                  <a:lnTo>
                    <a:pt x="46520" y="93014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6800" y="2362200"/>
              <a:ext cx="1418590" cy="192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b="1" dirty="0">
                  <a:latin typeface="Arial"/>
                  <a:cs typeface="Arial"/>
                </a:rPr>
                <a:t>objective function</a:t>
              </a:r>
              <a:endParaRPr sz="125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57401" y="5317515"/>
              <a:ext cx="4603115" cy="0"/>
            </a:xfrm>
            <a:custGeom>
              <a:avLst/>
              <a:gdLst/>
              <a:ahLst/>
              <a:cxnLst/>
              <a:rect l="l" t="t" r="r" b="b"/>
              <a:pathLst>
                <a:path w="4603115">
                  <a:moveTo>
                    <a:pt x="0" y="0"/>
                  </a:moveTo>
                  <a:lnTo>
                    <a:pt x="4602530" y="0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55271" y="5279365"/>
              <a:ext cx="153035" cy="76835"/>
            </a:xfrm>
            <a:custGeom>
              <a:avLst/>
              <a:gdLst/>
              <a:ahLst/>
              <a:cxnLst/>
              <a:rect l="l" t="t" r="r" b="b"/>
              <a:pathLst>
                <a:path w="153034" h="76835">
                  <a:moveTo>
                    <a:pt x="0" y="0"/>
                  </a:moveTo>
                  <a:lnTo>
                    <a:pt x="0" y="76301"/>
                  </a:lnTo>
                  <a:lnTo>
                    <a:pt x="152603" y="38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66905" y="5294262"/>
              <a:ext cx="93345" cy="46990"/>
            </a:xfrm>
            <a:custGeom>
              <a:avLst/>
              <a:gdLst/>
              <a:ahLst/>
              <a:cxnLst/>
              <a:rect l="l" t="t" r="r" b="b"/>
              <a:pathLst>
                <a:path w="93345" h="46989">
                  <a:moveTo>
                    <a:pt x="0" y="0"/>
                  </a:moveTo>
                  <a:lnTo>
                    <a:pt x="93027" y="23253"/>
                  </a:lnTo>
                  <a:lnTo>
                    <a:pt x="0" y="46507"/>
                  </a:lnTo>
                </a:path>
              </a:pathLst>
            </a:custGeom>
            <a:ln w="23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296012" y="5208854"/>
              <a:ext cx="912494" cy="192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b="1" dirty="0">
                  <a:latin typeface="Arial"/>
                  <a:cs typeface="Arial"/>
                </a:rPr>
                <a:t>state space</a:t>
              </a:r>
              <a:endParaRPr sz="125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446133" y="2383625"/>
              <a:ext cx="1567180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solidFill>
                    <a:srgbClr val="0000FF"/>
                  </a:solidFill>
                  <a:latin typeface="Arial"/>
                  <a:cs typeface="Arial"/>
                </a:rPr>
                <a:t>global maximum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729850" y="2550188"/>
              <a:ext cx="4202337" cy="25618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795153" y="3242997"/>
              <a:ext cx="5441950" cy="920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solidFill>
                    <a:srgbClr val="0000FF"/>
                  </a:solidFill>
                  <a:latin typeface="Arial"/>
                  <a:cs typeface="Arial"/>
                </a:rPr>
                <a:t>shoulder</a:t>
              </a:r>
              <a:endParaRPr sz="1500" dirty="0">
                <a:latin typeface="Arial"/>
                <a:cs typeface="Arial"/>
              </a:endParaRPr>
            </a:p>
            <a:p>
              <a:pPr marL="3127375">
                <a:lnSpc>
                  <a:spcPct val="100000"/>
                </a:lnSpc>
                <a:spcBef>
                  <a:spcPts val="1000"/>
                </a:spcBef>
              </a:pPr>
              <a:r>
                <a:rPr sz="1500" b="1" dirty="0">
                  <a:solidFill>
                    <a:srgbClr val="0000FF"/>
                  </a:solidFill>
                  <a:latin typeface="Arial"/>
                  <a:cs typeface="Arial"/>
                </a:rPr>
                <a:t>local maximum</a:t>
              </a:r>
              <a:endParaRPr sz="1500" dirty="0">
                <a:latin typeface="Arial"/>
                <a:cs typeface="Arial"/>
              </a:endParaRPr>
            </a:p>
            <a:p>
              <a:pPr marL="3484879">
                <a:lnSpc>
                  <a:spcPct val="100000"/>
                </a:lnSpc>
                <a:spcBef>
                  <a:spcPts val="745"/>
                </a:spcBef>
              </a:pPr>
              <a:r>
                <a:rPr sz="1500" b="1" dirty="0">
                  <a:solidFill>
                    <a:srgbClr val="0000FF"/>
                  </a:solidFill>
                  <a:latin typeface="Arial"/>
                  <a:cs typeface="Arial"/>
                </a:rPr>
                <a:t>"flat" local maximum</a:t>
              </a:r>
              <a:endParaRPr sz="1500" dirty="0">
                <a:latin typeface="Arial"/>
                <a:cs typeface="Arial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5715000"/>
            <a:ext cx="59554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“Greedy” nature </a:t>
            </a:r>
            <a:r>
              <a:rPr lang="en-US" dirty="0">
                <a:sym typeface="Wingdings"/>
              </a:rPr>
              <a:t> can get stuck in: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>
                <a:sym typeface="Wingdings"/>
              </a:rPr>
              <a:t>Local maxima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>
                <a:sym typeface="Wingdings"/>
              </a:rPr>
              <a:t>Ridges:  ascending series but with downhill steps in between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>
                <a:sym typeface="Wingdings"/>
              </a:rPr>
              <a:t>Plateau:  shoulder or flat area.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23581" cy="381000"/>
          </a:xfrm>
        </p:spPr>
        <p:txBody>
          <a:bodyPr/>
          <a:lstStyle/>
          <a:p>
            <a:r>
              <a:rPr lang="en-US" b="1" dirty="0"/>
              <a:t>Hill climbing:  Getting unstuck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30285" y="1411478"/>
            <a:ext cx="7797829" cy="553998"/>
          </a:xfrm>
        </p:spPr>
        <p:txBody>
          <a:bodyPr/>
          <a:lstStyle/>
          <a:p>
            <a:r>
              <a:rPr lang="en-US" dirty="0"/>
              <a:t>Pure hill climbing search on 8-queens:  gets stuck 86% of time!  14% success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3657600"/>
            <a:ext cx="719940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Hill climbing modifications and variants: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/>
              <a:t>Allow sideways moves   hoping plateau is shoulder, will find uphill gradient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>
                <a:sym typeface="Wingdings"/>
              </a:rPr>
              <a:t>- but limit the number of them!   (allow 100: 8-queens= 94% success!)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>
                <a:sym typeface="Wingdings"/>
              </a:rPr>
              <a:t>Stochastic hill-climbing  Choose randomly between uphill successors</a:t>
            </a:r>
            <a:br>
              <a:rPr lang="en-US" sz="1600" dirty="0">
                <a:sym typeface="Wingdings"/>
              </a:rPr>
            </a:br>
            <a:r>
              <a:rPr lang="en-US" sz="1600" dirty="0">
                <a:sym typeface="Wingdings"/>
              </a:rPr>
              <a:t>	- choice weighted by steepness of uphill move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>
                <a:sym typeface="Wingdings"/>
              </a:rPr>
              <a:t>First-choice: randomly generate successors until find an uphill one</a:t>
            </a:r>
            <a:br>
              <a:rPr lang="en-US" sz="1600" dirty="0">
                <a:sym typeface="Wingdings"/>
              </a:rPr>
            </a:br>
            <a:r>
              <a:rPr lang="en-US" sz="1600" dirty="0">
                <a:sym typeface="Wingdings"/>
              </a:rPr>
              <a:t>	- not necessarily the most uphill one  so essentially stochastic too.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>
                <a:sym typeface="Wingdings"/>
              </a:rPr>
              <a:t>Random restart:  do successive hill-climbing searches</a:t>
            </a:r>
            <a:br>
              <a:rPr lang="en-US" sz="1600" dirty="0">
                <a:sym typeface="Wingdings"/>
              </a:rPr>
            </a:br>
            <a:r>
              <a:rPr lang="en-US" sz="1600" dirty="0">
                <a:sym typeface="Wingdings"/>
              </a:rPr>
              <a:t>	- start at random start state each time</a:t>
            </a:r>
            <a:br>
              <a:rPr lang="en-US" sz="1600" dirty="0">
                <a:sym typeface="Wingdings"/>
              </a:rPr>
            </a:br>
            <a:r>
              <a:rPr lang="en-US" sz="1600" dirty="0">
                <a:sym typeface="Wingdings"/>
              </a:rPr>
              <a:t>	- guaranteed to find a goal eventually</a:t>
            </a:r>
            <a:br>
              <a:rPr lang="en-US" sz="1600" dirty="0">
                <a:sym typeface="Wingdings"/>
              </a:rPr>
            </a:br>
            <a:r>
              <a:rPr lang="en-US" sz="1600" dirty="0">
                <a:sym typeface="Wingdings"/>
              </a:rPr>
              <a:t>	- the most you do, the more chance of optimizing goal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209800"/>
            <a:ext cx="821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Observation:  “greediness” insists on always uphill moves</a:t>
            </a:r>
          </a:p>
          <a:p>
            <a:endParaRPr lang="en-US" dirty="0"/>
          </a:p>
          <a:p>
            <a:r>
              <a:rPr lang="en-US" dirty="0"/>
              <a:t>Overall Plan for all variants:   Build in ways to allow *some* non-optimal moves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/>
              </a:rPr>
              <a:t> </a:t>
            </a:r>
            <a:r>
              <a:rPr lang="en-US" sz="1600" dirty="0">
                <a:sym typeface="Wingdings"/>
              </a:rPr>
              <a:t>get out of local maximum and onward to global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7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85800"/>
            <a:ext cx="7722234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b="1" dirty="0"/>
              <a:t>Simulated annealing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219200"/>
            <a:ext cx="77089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Arial"/>
                <a:cs typeface="Arial"/>
              </a:rPr>
              <a:t>Based metaphorically on metalic annealing</a:t>
            </a:r>
          </a:p>
          <a:p>
            <a:pPr marL="12700"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latin typeface="Arial"/>
                <a:cs typeface="Arial"/>
              </a:rPr>
              <a:t>Idea:  </a:t>
            </a: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Wingdings" charset="2"/>
              <a:buChar char="ü"/>
            </a:pPr>
            <a:r>
              <a:rPr sz="1600" dirty="0">
                <a:latin typeface="Arial"/>
                <a:cs typeface="Arial"/>
              </a:rPr>
              <a:t>escape local maxima by allowing some</a:t>
            </a:r>
            <a:r>
              <a:rPr lang="en-US" sz="1600" dirty="0">
                <a:latin typeface="Arial"/>
                <a:cs typeface="Arial"/>
              </a:rPr>
              <a:t> random</a:t>
            </a:r>
            <a:r>
              <a:rPr sz="1600" dirty="0">
                <a:latin typeface="Arial"/>
                <a:cs typeface="Arial"/>
              </a:rPr>
              <a:t> “bad” moves</a:t>
            </a: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Wingdings" charset="2"/>
              <a:buChar char="ü"/>
            </a:pPr>
            <a:r>
              <a:rPr sz="1600" dirty="0">
                <a:solidFill>
                  <a:srgbClr val="000000"/>
                </a:solidFill>
                <a:latin typeface="Georgia"/>
                <a:cs typeface="Georgia"/>
              </a:rPr>
              <a:t>but </a:t>
            </a:r>
            <a:r>
              <a:rPr sz="1600" dirty="0">
                <a:solidFill>
                  <a:srgbClr val="7E0000"/>
                </a:solidFill>
                <a:latin typeface="Georgia"/>
                <a:cs typeface="Georgia"/>
              </a:rPr>
              <a:t>gradually decrease</a:t>
            </a:r>
            <a:r>
              <a:rPr sz="1600" dirty="0">
                <a:solidFill>
                  <a:srgbClr val="000000"/>
                </a:solidFill>
                <a:latin typeface="Georgia"/>
                <a:cs typeface="Georgia"/>
              </a:rPr>
              <a:t> the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Georgia"/>
              </a:rPr>
              <a:t> degree</a:t>
            </a:r>
            <a:r>
              <a:rPr sz="1600" dirty="0">
                <a:solidFill>
                  <a:srgbClr val="000000"/>
                </a:solidFill>
                <a:latin typeface="Georgia"/>
                <a:cs typeface="Georgia"/>
              </a:rPr>
              <a:t> and  frequency</a:t>
            </a:r>
            <a:endParaRPr lang="en-US" sz="1600" dirty="0">
              <a:solidFill>
                <a:srgbClr val="000000"/>
              </a:solidFill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Wingdings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Georgia"/>
                <a:cs typeface="Georgia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Georgia"/>
                <a:sym typeface="Wingdings"/>
              </a:rPr>
              <a:t> jiggle hard at beginning, then less and less to find global maxima</a:t>
            </a:r>
            <a:endParaRPr sz="1600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3276600"/>
            <a:ext cx="7760334" cy="3879267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685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600" dirty="0">
                <a:solidFill>
                  <a:srgbClr val="B30000"/>
                </a:solidFill>
                <a:latin typeface="Arial"/>
                <a:cs typeface="Arial"/>
              </a:rPr>
              <a:t>Simulated-Annealing</a:t>
            </a:r>
            <a:r>
              <a:rPr sz="1600" dirty="0">
                <a:latin typeface="Tahoma"/>
                <a:cs typeface="Tahoma"/>
              </a:rPr>
              <a:t>(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problem, schedule</a:t>
            </a:r>
            <a:r>
              <a:rPr sz="1600" dirty="0">
                <a:latin typeface="Tahoma"/>
                <a:cs typeface="Tahoma"/>
              </a:rPr>
              <a:t>) </a:t>
            </a: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600" dirty="0">
                <a:latin typeface="Tahoma"/>
                <a:cs typeface="Tahoma"/>
              </a:rPr>
              <a:t>a solution state</a:t>
            </a:r>
          </a:p>
          <a:p>
            <a:pPr marL="422275">
              <a:lnSpc>
                <a:spcPct val="100000"/>
              </a:lnSpc>
              <a:spcBef>
                <a:spcPts val="155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600" dirty="0">
                <a:latin typeface="Tahoma"/>
                <a:cs typeface="Tahoma"/>
              </a:rPr>
              <a:t>: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problem</a:t>
            </a:r>
            <a:r>
              <a:rPr sz="1600" dirty="0">
                <a:latin typeface="Tahoma"/>
                <a:cs typeface="Tahoma"/>
              </a:rPr>
              <a:t>, a problem</a:t>
            </a:r>
          </a:p>
          <a:p>
            <a:pPr marL="1242060">
              <a:lnSpc>
                <a:spcPct val="100000"/>
              </a:lnSpc>
              <a:spcBef>
                <a:spcPts val="140"/>
              </a:spcBef>
            </a:pP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schedule</a:t>
            </a:r>
            <a:r>
              <a:rPr sz="1600" dirty="0">
                <a:latin typeface="Tahoma"/>
                <a:cs typeface="Tahoma"/>
              </a:rPr>
              <a:t>, a mapping from time to  “temperature”</a:t>
            </a:r>
          </a:p>
          <a:p>
            <a:pPr marL="422275">
              <a:lnSpc>
                <a:spcPct val="100000"/>
              </a:lnSpc>
              <a:spcBef>
                <a:spcPts val="155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local variables</a:t>
            </a:r>
            <a:r>
              <a:rPr sz="1600" dirty="0">
                <a:latin typeface="Tahoma"/>
                <a:cs typeface="Tahoma"/>
              </a:rPr>
              <a:t>: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current</a:t>
            </a:r>
            <a:r>
              <a:rPr sz="1600" dirty="0">
                <a:latin typeface="Tahoma"/>
                <a:cs typeface="Tahoma"/>
              </a:rPr>
              <a:t>, a node</a:t>
            </a:r>
          </a:p>
          <a:p>
            <a:pPr marL="2085975">
              <a:lnSpc>
                <a:spcPct val="100000"/>
              </a:lnSpc>
              <a:spcBef>
                <a:spcPts val="155"/>
              </a:spcBef>
            </a:pP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next</a:t>
            </a:r>
            <a:r>
              <a:rPr sz="1600" dirty="0">
                <a:latin typeface="Tahoma"/>
                <a:cs typeface="Tahoma"/>
              </a:rPr>
              <a:t>, a node</a:t>
            </a:r>
          </a:p>
          <a:p>
            <a:pPr marL="2085975">
              <a:lnSpc>
                <a:spcPct val="100000"/>
              </a:lnSpc>
              <a:spcBef>
                <a:spcPts val="140"/>
              </a:spcBef>
            </a:pP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</a:t>
            </a:r>
            <a:r>
              <a:rPr sz="1600" dirty="0">
                <a:latin typeface="Tahoma"/>
                <a:cs typeface="Tahoma"/>
              </a:rPr>
              <a:t>, a “temperature” controlling prob. of downward  steps</a:t>
            </a:r>
          </a:p>
          <a:p>
            <a:pPr marL="422275">
              <a:lnSpc>
                <a:spcPct val="100000"/>
              </a:lnSpc>
              <a:spcBef>
                <a:spcPts val="875"/>
              </a:spcBef>
            </a:pP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current </a:t>
            </a:r>
            <a:r>
              <a:rPr sz="1600" dirty="0">
                <a:latin typeface="Arial"/>
                <a:cs typeface="Arial"/>
              </a:rPr>
              <a:t>← Make-Node</a:t>
            </a:r>
            <a:r>
              <a:rPr sz="1600" dirty="0">
                <a:latin typeface="Tahoma"/>
                <a:cs typeface="Tahoma"/>
              </a:rPr>
              <a:t>(</a:t>
            </a:r>
            <a:r>
              <a:rPr sz="1600" dirty="0">
                <a:latin typeface="Arial"/>
                <a:cs typeface="Arial"/>
              </a:rPr>
              <a:t>Initial-State</a:t>
            </a:r>
            <a:r>
              <a:rPr sz="1600" dirty="0">
                <a:latin typeface="Tahoma"/>
                <a:cs typeface="Tahoma"/>
              </a:rPr>
              <a:t>[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problem</a:t>
            </a:r>
            <a:r>
              <a:rPr sz="1600" dirty="0">
                <a:latin typeface="Tahoma"/>
                <a:cs typeface="Tahoma"/>
              </a:rPr>
              <a:t>])</a:t>
            </a:r>
          </a:p>
          <a:p>
            <a:pPr marL="422275">
              <a:lnSpc>
                <a:spcPct val="100000"/>
              </a:lnSpc>
              <a:spcBef>
                <a:spcPts val="155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for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 </a:t>
            </a:r>
            <a:r>
              <a:rPr sz="1600" dirty="0">
                <a:latin typeface="Arial"/>
                <a:cs typeface="Arial"/>
              </a:rPr>
              <a:t>←  </a:t>
            </a:r>
            <a:r>
              <a:rPr sz="1600" dirty="0">
                <a:latin typeface="Tahoma"/>
                <a:cs typeface="Tahoma"/>
              </a:rPr>
              <a:t>1 </a:t>
            </a: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to </a:t>
            </a:r>
            <a:r>
              <a:rPr sz="1600" dirty="0">
                <a:latin typeface="Arial"/>
                <a:cs typeface="Arial"/>
              </a:rPr>
              <a:t>∞ </a:t>
            </a: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600" dirty="0">
              <a:latin typeface="Georgia"/>
              <a:cs typeface="Georgia"/>
            </a:endParaRPr>
          </a:p>
          <a:p>
            <a:pPr marL="833755">
              <a:lnSpc>
                <a:spcPct val="100000"/>
              </a:lnSpc>
              <a:spcBef>
                <a:spcPts val="145"/>
              </a:spcBef>
            </a:pP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 </a:t>
            </a:r>
            <a:r>
              <a:rPr sz="1600" dirty="0">
                <a:latin typeface="Arial"/>
                <a:cs typeface="Arial"/>
              </a:rPr>
              <a:t>←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schedule</a:t>
            </a:r>
            <a:r>
              <a:rPr sz="1600" dirty="0">
                <a:latin typeface="Tahoma"/>
                <a:cs typeface="Tahoma"/>
              </a:rPr>
              <a:t>[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</a:t>
            </a:r>
            <a:r>
              <a:rPr sz="1600" dirty="0">
                <a:latin typeface="Tahoma"/>
                <a:cs typeface="Tahoma"/>
              </a:rPr>
              <a:t>]</a:t>
            </a:r>
          </a:p>
          <a:p>
            <a:pPr marL="833755">
              <a:lnSpc>
                <a:spcPct val="100000"/>
              </a:lnSpc>
              <a:spcBef>
                <a:spcPts val="155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 </a:t>
            </a:r>
            <a:r>
              <a:rPr sz="1600" dirty="0">
                <a:latin typeface="Tahoma"/>
                <a:cs typeface="Tahoma"/>
              </a:rPr>
              <a:t>= 0 </a:t>
            </a: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then return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current</a:t>
            </a:r>
            <a:endParaRPr sz="1600" dirty="0">
              <a:latin typeface="Arial"/>
              <a:cs typeface="Arial"/>
            </a:endParaRPr>
          </a:p>
          <a:p>
            <a:pPr marL="833755">
              <a:lnSpc>
                <a:spcPct val="100000"/>
              </a:lnSpc>
              <a:spcBef>
                <a:spcPts val="155"/>
              </a:spcBef>
            </a:pP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next </a:t>
            </a:r>
            <a:r>
              <a:rPr sz="1600" dirty="0">
                <a:latin typeface="Arial"/>
                <a:cs typeface="Arial"/>
              </a:rPr>
              <a:t>← </a:t>
            </a:r>
            <a:r>
              <a:rPr sz="1600" dirty="0">
                <a:latin typeface="Tahoma"/>
                <a:cs typeface="Tahoma"/>
              </a:rPr>
              <a:t>a randomly selected successor of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current</a:t>
            </a:r>
            <a:endParaRPr sz="1600" dirty="0">
              <a:latin typeface="Arial"/>
              <a:cs typeface="Arial"/>
            </a:endParaRPr>
          </a:p>
          <a:p>
            <a:pPr marL="833755">
              <a:lnSpc>
                <a:spcPct val="100000"/>
              </a:lnSpc>
              <a:spcBef>
                <a:spcPts val="145"/>
              </a:spcBef>
            </a:pPr>
            <a:r>
              <a:rPr sz="1600" dirty="0">
                <a:solidFill>
                  <a:srgbClr val="004B00"/>
                </a:solidFill>
                <a:latin typeface="Arial"/>
                <a:cs typeface="Arial"/>
              </a:rPr>
              <a:t>∆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E </a:t>
            </a:r>
            <a:r>
              <a:rPr sz="1600" dirty="0">
                <a:latin typeface="Arial"/>
                <a:cs typeface="Arial"/>
              </a:rPr>
              <a:t>← Value</a:t>
            </a:r>
            <a:r>
              <a:rPr sz="1600" dirty="0">
                <a:latin typeface="Tahoma"/>
                <a:cs typeface="Tahoma"/>
              </a:rPr>
              <a:t>[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next</a:t>
            </a:r>
            <a:r>
              <a:rPr sz="1600" dirty="0">
                <a:latin typeface="Tahoma"/>
                <a:cs typeface="Tahoma"/>
              </a:rPr>
              <a:t>] – </a:t>
            </a:r>
            <a:r>
              <a:rPr sz="1600" dirty="0">
                <a:latin typeface="Arial"/>
                <a:cs typeface="Arial"/>
              </a:rPr>
              <a:t>Value</a:t>
            </a:r>
            <a:r>
              <a:rPr sz="1600" dirty="0">
                <a:latin typeface="Tahoma"/>
                <a:cs typeface="Tahoma"/>
              </a:rPr>
              <a:t>[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current</a:t>
            </a:r>
            <a:r>
              <a:rPr sz="1600" dirty="0">
                <a:latin typeface="Tahoma"/>
                <a:cs typeface="Tahoma"/>
              </a:rPr>
              <a:t>]</a:t>
            </a:r>
          </a:p>
          <a:p>
            <a:pPr marL="833755">
              <a:lnSpc>
                <a:spcPct val="100000"/>
              </a:lnSpc>
              <a:spcBef>
                <a:spcPts val="155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600" dirty="0">
                <a:solidFill>
                  <a:srgbClr val="004B00"/>
                </a:solidFill>
                <a:latin typeface="Arial"/>
                <a:cs typeface="Arial"/>
              </a:rPr>
              <a:t>∆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E </a:t>
            </a:r>
            <a:r>
              <a:rPr sz="1600" dirty="0">
                <a:latin typeface="Tahoma"/>
                <a:cs typeface="Tahoma"/>
              </a:rPr>
              <a:t>&gt; 0 </a:t>
            </a: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then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current </a:t>
            </a:r>
            <a:r>
              <a:rPr sz="1600" dirty="0">
                <a:latin typeface="Arial"/>
                <a:cs typeface="Arial"/>
              </a:rPr>
              <a:t>←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next</a:t>
            </a:r>
            <a:endParaRPr sz="1600" dirty="0">
              <a:latin typeface="Arial"/>
              <a:cs typeface="Arial"/>
            </a:endParaRPr>
          </a:p>
          <a:p>
            <a:pPr marL="833755">
              <a:lnSpc>
                <a:spcPct val="100000"/>
              </a:lnSpc>
              <a:spcBef>
                <a:spcPts val="155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else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current </a:t>
            </a:r>
            <a:r>
              <a:rPr sz="1600" dirty="0">
                <a:latin typeface="Arial"/>
                <a:cs typeface="Arial"/>
              </a:rPr>
              <a:t>←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next </a:t>
            </a:r>
            <a:r>
              <a:rPr sz="1600" dirty="0">
                <a:latin typeface="Tahoma"/>
                <a:cs typeface="Tahoma"/>
              </a:rPr>
              <a:t>only with probability e</a:t>
            </a:r>
            <a:r>
              <a:rPr sz="1600" baseline="27777" dirty="0">
                <a:latin typeface="Cambria"/>
                <a:cs typeface="Cambria"/>
              </a:rPr>
              <a:t>∆ </a:t>
            </a:r>
            <a:r>
              <a:rPr sz="1600" i="1" baseline="27777" dirty="0">
                <a:latin typeface="Verdana"/>
                <a:cs typeface="Verdana"/>
              </a:rPr>
              <a:t>E/T</a:t>
            </a:r>
            <a:endParaRPr sz="1600" baseline="27777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22234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065">
              <a:lnSpc>
                <a:spcPts val="2430"/>
              </a:lnSpc>
            </a:pPr>
            <a:r>
              <a:rPr spc="175" dirty="0"/>
              <a:t>Properties </a:t>
            </a:r>
            <a:r>
              <a:rPr spc="105" dirty="0"/>
              <a:t>of </a:t>
            </a:r>
            <a:r>
              <a:rPr lang="en-US" spc="155" dirty="0"/>
              <a:t>S</a:t>
            </a:r>
            <a:r>
              <a:rPr spc="155" dirty="0"/>
              <a:t>imulated </a:t>
            </a:r>
            <a:r>
              <a:rPr spc="254" dirty="0"/>
              <a:t> </a:t>
            </a:r>
            <a:r>
              <a:rPr lang="en-US" spc="150" dirty="0"/>
              <a:t>A</a:t>
            </a:r>
            <a:r>
              <a:rPr spc="150" dirty="0"/>
              <a:t>nnealing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66800" y="6172200"/>
            <a:ext cx="7162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</a:pPr>
            <a:r>
              <a:rPr sz="2400" spc="-110" dirty="0">
                <a:solidFill>
                  <a:schemeClr val="tx2"/>
                </a:solidFill>
                <a:latin typeface="Arial"/>
                <a:cs typeface="Arial"/>
              </a:rPr>
              <a:t>Widely </a:t>
            </a:r>
            <a:r>
              <a:rPr sz="2400" spc="-215" dirty="0">
                <a:solidFill>
                  <a:schemeClr val="tx2"/>
                </a:solidFill>
                <a:latin typeface="Arial"/>
                <a:cs typeface="Arial"/>
              </a:rPr>
              <a:t>used  </a:t>
            </a:r>
            <a:r>
              <a:rPr sz="2400" spc="-75" dirty="0">
                <a:solidFill>
                  <a:schemeClr val="tx2"/>
                </a:solidFill>
                <a:latin typeface="Arial"/>
                <a:cs typeface="Arial"/>
              </a:rPr>
              <a:t>in </a:t>
            </a:r>
            <a:r>
              <a:rPr sz="2400" spc="-125" dirty="0">
                <a:solidFill>
                  <a:schemeClr val="tx2"/>
                </a:solidFill>
                <a:latin typeface="Arial"/>
                <a:cs typeface="Arial"/>
              </a:rPr>
              <a:t>VLSI </a:t>
            </a:r>
            <a:r>
              <a:rPr sz="2400" spc="-95" dirty="0">
                <a:solidFill>
                  <a:schemeClr val="tx2"/>
                </a:solidFill>
                <a:latin typeface="Arial"/>
                <a:cs typeface="Arial"/>
              </a:rPr>
              <a:t>layout, </a:t>
            </a:r>
            <a:r>
              <a:rPr sz="2400" spc="-90" dirty="0">
                <a:solidFill>
                  <a:schemeClr val="tx2"/>
                </a:solidFill>
                <a:latin typeface="Arial"/>
                <a:cs typeface="Arial"/>
              </a:rPr>
              <a:t>airline </a:t>
            </a:r>
            <a:r>
              <a:rPr sz="2400" spc="-135" dirty="0">
                <a:solidFill>
                  <a:schemeClr val="tx2"/>
                </a:solidFill>
                <a:latin typeface="Arial"/>
                <a:cs typeface="Arial"/>
              </a:rPr>
              <a:t>scheduling,  </a:t>
            </a:r>
            <a:r>
              <a:rPr sz="2400" spc="-7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chemeClr val="tx2"/>
                </a:solidFill>
                <a:latin typeface="Arial"/>
                <a:cs typeface="Arial"/>
              </a:rPr>
              <a:t>etc.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7747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63470" algn="l">
              <a:lnSpc>
                <a:spcPts val="2410"/>
              </a:lnSpc>
            </a:pPr>
            <a:r>
              <a:rPr b="1" dirty="0"/>
              <a:t>Local beam 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447800"/>
            <a:ext cx="8013700" cy="4673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634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Observation: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we do have 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memory.  Why not use it?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 marR="5080" indent="-635">
              <a:lnSpc>
                <a:spcPct val="1634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Plan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keep </a:t>
            </a:r>
            <a:r>
              <a:rPr i="1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states instead of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54965" marR="5080" indent="-347472">
              <a:spcBef>
                <a:spcPts val="600"/>
              </a:spcBef>
              <a:buFont typeface="Arial"/>
              <a:buChar char="•"/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choose top </a:t>
            </a:r>
            <a:r>
              <a:rPr i="1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all their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 successors  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54965" marR="5080" indent="-347472">
              <a:spcBef>
                <a:spcPts val="600"/>
              </a:spcBef>
              <a:buFont typeface="Arial"/>
              <a:buChar char="•"/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Not the same  as  </a:t>
            </a:r>
            <a:r>
              <a:rPr i="1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searches  run in  parallel!</a:t>
            </a:r>
          </a:p>
          <a:p>
            <a:pPr marL="355600" indent="-347472">
              <a:spcBef>
                <a:spcPts val="600"/>
              </a:spcBef>
              <a:buFont typeface="Arial"/>
              <a:buChar char="•"/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Searches  that find good  states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place more successors in top k</a:t>
            </a:r>
            <a:br>
              <a:rPr lang="en-US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 “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recruit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"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 other searches to join  them</a:t>
            </a:r>
          </a:p>
          <a:p>
            <a:pPr marL="12700" marR="588010">
              <a:lnSpc>
                <a:spcPct val="163400"/>
              </a:lnSpc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 marR="588010">
              <a:lnSpc>
                <a:spcPct val="163400"/>
              </a:lnSpc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Problem: quite often, all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states end up on same local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maximum</a:t>
            </a:r>
          </a:p>
          <a:p>
            <a:pPr marL="12700" marR="588010"/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 marR="588010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Solution:  add stochastic element</a:t>
            </a:r>
          </a:p>
          <a:p>
            <a:pPr marL="355600" marR="588010" indent="-342900">
              <a:spcBef>
                <a:spcPts val="600"/>
              </a:spcBef>
              <a:buFont typeface="Arial"/>
              <a:buChar char="•"/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choose </a:t>
            </a:r>
            <a:r>
              <a:rPr i="1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successors randomly, biased towards good ones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55600" marR="588010" indent="-34290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note: a fairly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 close  analogy to natural selection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(survival of fittest)</a:t>
            </a:r>
            <a:endParaRPr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7722234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9655" algn="l">
              <a:lnSpc>
                <a:spcPts val="2430"/>
              </a:lnSpc>
            </a:pPr>
            <a:r>
              <a:rPr b="1" dirty="0"/>
              <a:t>Genetic 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981200"/>
            <a:ext cx="77914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Arial"/>
                <a:cs typeface="Arial"/>
              </a:rPr>
              <a:t>Effectively: </a:t>
            </a:r>
            <a:r>
              <a:rPr sz="1600" dirty="0">
                <a:latin typeface="Arial"/>
                <a:cs typeface="Arial"/>
              </a:rPr>
              <a:t>stochastic local beam search  + generate successor</a:t>
            </a:r>
            <a:r>
              <a:rPr lang="en-US" sz="160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from </a:t>
            </a:r>
            <a:r>
              <a:rPr sz="1600" dirty="0">
                <a:solidFill>
                  <a:srgbClr val="7E0000"/>
                </a:solidFill>
                <a:latin typeface="Georgia"/>
                <a:cs typeface="Georgia"/>
              </a:rPr>
              <a:t>pairs </a:t>
            </a:r>
            <a:r>
              <a:rPr sz="1600" dirty="0">
                <a:latin typeface="Arial"/>
                <a:cs typeface="Arial"/>
              </a:rPr>
              <a:t>of states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8991600" cy="281855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85800" y="1143000"/>
            <a:ext cx="8077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Metaphor:  “breed a better solution”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dirty="0"/>
              <a:t>Take the best characteristics of two parents </a:t>
            </a:r>
            <a:r>
              <a:rPr lang="en-US" dirty="0">
                <a:sym typeface="Wingdings"/>
              </a:rPr>
              <a:t> generate offspring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38200" y="5791200"/>
            <a:ext cx="8915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514350" indent="-342900">
              <a:buFont typeface="+mj-lt"/>
              <a:buAutoNum type="arabicPeriod"/>
            </a:pPr>
            <a:r>
              <a:rPr lang="en-US" sz="1600" dirty="0"/>
              <a:t>Rank current population (of states) by fitness function</a:t>
            </a:r>
          </a:p>
          <a:p>
            <a:pPr marL="514350" indent="-342900">
              <a:buFont typeface="+mj-lt"/>
              <a:buAutoNum type="arabicPeriod"/>
            </a:pPr>
            <a:r>
              <a:rPr lang="en-US" sz="1600" dirty="0"/>
              <a:t>Select states to cross.  Random plus weighted by fitness (more fit=more likely)</a:t>
            </a:r>
          </a:p>
          <a:p>
            <a:pPr marL="514350" indent="-342900">
              <a:buFont typeface="+mj-lt"/>
              <a:buAutoNum type="arabicPeriod"/>
            </a:pPr>
            <a:r>
              <a:rPr lang="en-US" sz="1600" dirty="0"/>
              <a:t>Randomly select “crossover point”</a:t>
            </a:r>
          </a:p>
          <a:p>
            <a:pPr marL="514350" indent="-342900">
              <a:buFont typeface="+mj-lt"/>
              <a:buAutoNum type="arabicPeriod"/>
            </a:pPr>
            <a:r>
              <a:rPr lang="en-US" sz="1600" dirty="0"/>
              <a:t>Swap out whole parts of states to generate “offspring”</a:t>
            </a:r>
          </a:p>
          <a:p>
            <a:pPr marL="514350" indent="-342900">
              <a:buFont typeface="+mj-lt"/>
              <a:buAutoNum type="arabicPeriod"/>
            </a:pPr>
            <a:r>
              <a:rPr lang="en-US" sz="1600" dirty="0"/>
              <a:t>Throw in mutation step (randomness!)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Algorithm:  N-Queens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832683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1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09600"/>
            <a:ext cx="7722234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69110" algn="l">
              <a:lnSpc>
                <a:spcPts val="2430"/>
              </a:lnSpc>
            </a:pPr>
            <a:r>
              <a:rPr b="1" dirty="0"/>
              <a:t>Genetic algorithms</a:t>
            </a:r>
            <a:r>
              <a:rPr lang="en-US" b="1" dirty="0"/>
              <a:t>: analysis</a:t>
            </a:r>
            <a:endParaRPr b="1" dirty="0"/>
          </a:p>
        </p:txBody>
      </p:sp>
      <p:sp>
        <p:nvSpPr>
          <p:cNvPr id="334" name="object 334"/>
          <p:cNvSpPr txBox="1"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36" name="TextBox 335"/>
          <p:cNvSpPr txBox="1"/>
          <p:nvPr/>
        </p:nvSpPr>
        <p:spPr>
          <a:xfrm>
            <a:off x="838200" y="1295400"/>
            <a:ext cx="78486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  Can jump search around the search space...</a:t>
            </a:r>
          </a:p>
          <a:p>
            <a:pPr marL="45720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In larger jumps.  Successors not just one move away from parents</a:t>
            </a:r>
          </a:p>
          <a:p>
            <a:pPr marL="45720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In “directed randomness”.  Hopefully directed towards “best traits”</a:t>
            </a:r>
          </a:p>
          <a:p>
            <a:pPr marL="45720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In theory:  find goals (or optimum solutions) faster, more likely.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38200" y="2819400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Concerns:  Only really works in “certain” situations...</a:t>
            </a:r>
          </a:p>
          <a:p>
            <a:pPr marL="45720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States must be </a:t>
            </a:r>
            <a:r>
              <a:rPr lang="en-US" sz="1600" dirty="0" err="1"/>
              <a:t>encodable</a:t>
            </a:r>
            <a:r>
              <a:rPr lang="en-US" sz="1600" dirty="0"/>
              <a:t> as strings (to allow swapping pieces)</a:t>
            </a:r>
          </a:p>
          <a:p>
            <a:pPr marL="45720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Only really works if substrings somehow related functionally meaningful pieces.</a:t>
            </a:r>
            <a:br>
              <a:rPr lang="en-US" sz="1600" dirty="0"/>
            </a:br>
            <a:r>
              <a:rPr lang="en-US" sz="1600" dirty="0">
                <a:sym typeface="Wingdings"/>
              </a:rPr>
              <a:t> counter-example:</a:t>
            </a:r>
            <a:endParaRPr lang="en-US" sz="1600" dirty="0"/>
          </a:p>
        </p:txBody>
      </p:sp>
      <p:grpSp>
        <p:nvGrpSpPr>
          <p:cNvPr id="356" name="Group 355"/>
          <p:cNvGrpSpPr/>
          <p:nvPr/>
        </p:nvGrpSpPr>
        <p:grpSpPr>
          <a:xfrm>
            <a:off x="1219200" y="4267200"/>
            <a:ext cx="7162800" cy="2005584"/>
            <a:chOff x="838200" y="4495800"/>
            <a:chExt cx="7620000" cy="2133600"/>
          </a:xfrm>
        </p:grpSpPr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4600" y="4495800"/>
              <a:ext cx="2133600" cy="2133600"/>
            </a:xfrm>
            <a:prstGeom prst="rect">
              <a:avLst/>
            </a:prstGeom>
          </p:spPr>
        </p:pic>
        <p:pic>
          <p:nvPicPr>
            <p:cNvPr id="341" name="Picture 3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495800"/>
              <a:ext cx="2133600" cy="2133600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95800"/>
              <a:ext cx="2133600" cy="2133600"/>
            </a:xfrm>
            <a:prstGeom prst="rect">
              <a:avLst/>
            </a:prstGeom>
          </p:spPr>
        </p:pic>
        <p:sp>
          <p:nvSpPr>
            <p:cNvPr id="343" name="Rectangle 342"/>
            <p:cNvSpPr/>
            <p:nvPr/>
          </p:nvSpPr>
          <p:spPr>
            <a:xfrm>
              <a:off x="4267200" y="4572000"/>
              <a:ext cx="1219200" cy="2057400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6400800" y="4572000"/>
              <a:ext cx="1981200" cy="2057400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914400" y="4495800"/>
              <a:ext cx="762000" cy="2057400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6" name="Picture 3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5334000"/>
              <a:ext cx="256032" cy="243840"/>
            </a:xfrm>
            <a:prstGeom prst="rect">
              <a:avLst/>
            </a:prstGeom>
          </p:spPr>
        </p:pic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5562600"/>
              <a:ext cx="256032" cy="243840"/>
            </a:xfrm>
            <a:prstGeom prst="rect">
              <a:avLst/>
            </a:prstGeom>
          </p:spPr>
        </p:pic>
        <p:pic>
          <p:nvPicPr>
            <p:cNvPr id="348" name="Picture 3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6096000"/>
              <a:ext cx="256032" cy="243840"/>
            </a:xfrm>
            <a:prstGeom prst="rect">
              <a:avLst/>
            </a:prstGeom>
          </p:spPr>
        </p:pic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6324600"/>
              <a:ext cx="256032" cy="243840"/>
            </a:xfrm>
            <a:prstGeom prst="rect">
              <a:avLst/>
            </a:prstGeom>
          </p:spPr>
        </p:pic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0" y="6324600"/>
              <a:ext cx="256032" cy="243840"/>
            </a:xfrm>
            <a:prstGeom prst="rect">
              <a:avLst/>
            </a:prstGeom>
          </p:spPr>
        </p:pic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5105400"/>
              <a:ext cx="256032" cy="243840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3800" y="5562600"/>
              <a:ext cx="256032" cy="243840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5200" y="6096000"/>
              <a:ext cx="256032" cy="243840"/>
            </a:xfrm>
            <a:prstGeom prst="rect">
              <a:avLst/>
            </a:prstGeom>
          </p:spPr>
        </p:pic>
        <p:sp>
          <p:nvSpPr>
            <p:cNvPr id="354" name="TextBox 353"/>
            <p:cNvSpPr txBox="1"/>
            <p:nvPr/>
          </p:nvSpPr>
          <p:spPr>
            <a:xfrm>
              <a:off x="2971800" y="5334000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+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715000" y="5257800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=</a:t>
              </a:r>
            </a:p>
          </p:txBody>
        </p:sp>
      </p:grpSp>
      <p:sp>
        <p:nvSpPr>
          <p:cNvPr id="357" name="TextBox 356"/>
          <p:cNvSpPr txBox="1"/>
          <p:nvPr/>
        </p:nvSpPr>
        <p:spPr>
          <a:xfrm>
            <a:off x="8610600" y="4953000"/>
            <a:ext cx="594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!!!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914400" y="6477000"/>
            <a:ext cx="73957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Overall:  Genetic algorithms are a cool, but quite specialized technique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Depend </a:t>
            </a:r>
            <a:r>
              <a:rPr lang="en-US" sz="1600" i="1" dirty="0"/>
              <a:t>heavily</a:t>
            </a:r>
            <a:r>
              <a:rPr lang="en-US" sz="1600" dirty="0"/>
              <a:t> on careful engineering of state representation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Much work being done to characterize promising conditions for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533400"/>
            <a:ext cx="9829800" cy="32124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1035">
              <a:lnSpc>
                <a:spcPts val="2430"/>
              </a:lnSpc>
            </a:pPr>
            <a:r>
              <a:rPr lang="en-US" sz="2400" b="1" spc="190" dirty="0"/>
              <a:t>Searching in c</a:t>
            </a:r>
            <a:r>
              <a:rPr sz="2400" b="1" spc="190" dirty="0"/>
              <a:t>ontinuous </a:t>
            </a:r>
            <a:r>
              <a:rPr sz="2400" b="1" spc="165" dirty="0"/>
              <a:t>state</a:t>
            </a:r>
            <a:r>
              <a:rPr sz="2400" b="1" spc="585" dirty="0"/>
              <a:t> </a:t>
            </a:r>
            <a:r>
              <a:rPr sz="2400" b="1" spc="114" dirty="0"/>
              <a:t>spaces</a:t>
            </a:r>
            <a:r>
              <a:rPr lang="en-US" sz="2400" b="1" spc="114" dirty="0"/>
              <a:t> (briefly...)</a:t>
            </a:r>
            <a:endParaRPr sz="2400" b="1" spc="114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8856767" y="7846852"/>
            <a:ext cx="159384" cy="109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z="600" spc="20" dirty="0"/>
              <a:t>18</a:t>
            </a:fld>
            <a:endParaRPr sz="600" spc="2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1066800"/>
            <a:ext cx="802014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Observation:  so far, states have been discrete “moves” apart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Each “move” corresponds to an “atomic action”   (can’t do a half-action!  1/16 action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But the real world is generally a continuous space! 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600" dirty="0"/>
              <a:t>What if we want to plan in real world space, rather than logical space?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" y="2438400"/>
            <a:ext cx="5359400" cy="34163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953000"/>
            <a:ext cx="6591300" cy="25273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8600" y="5715000"/>
            <a:ext cx="1377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From </a:t>
            </a:r>
            <a:r>
              <a:rPr lang="en-US" sz="900" dirty="0" err="1"/>
              <a:t>researchGate.net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7315200"/>
            <a:ext cx="1942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Katieluethgeospatial.blogspot.com</a:t>
            </a:r>
            <a:endParaRPr lang="en-US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Continuous spaces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762000" y="1752600"/>
            <a:ext cx="8089915" cy="3183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Arial"/>
                <a:cs typeface="Arial"/>
              </a:rPr>
              <a:t> Example: </a:t>
            </a:r>
            <a:r>
              <a:rPr dirty="0">
                <a:latin typeface="Arial"/>
                <a:cs typeface="Arial"/>
              </a:rPr>
              <a:t>Suppose  we  want to site three airports in  Romania:</a:t>
            </a:r>
            <a:endParaRPr lang="en-US" dirty="0">
              <a:latin typeface="Arial"/>
              <a:cs typeface="Arial"/>
            </a:endParaRPr>
          </a:p>
          <a:p>
            <a:pPr marL="404813" indent="-28575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sz="1600" dirty="0">
                <a:latin typeface="Arial"/>
                <a:cs typeface="Arial"/>
              </a:rPr>
              <a:t>6-D state space  defined by </a:t>
            </a:r>
            <a:r>
              <a:rPr sz="16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1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, y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2</a:t>
            </a:r>
            <a:r>
              <a:rPr sz="16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2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, y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2</a:t>
            </a:r>
            <a:r>
              <a:rPr sz="16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3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, y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3</a:t>
            </a:r>
            <a:r>
              <a:rPr sz="16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lang="en-US" sz="1600" dirty="0">
              <a:latin typeface="Tahoma"/>
              <a:cs typeface="Tahoma"/>
            </a:endParaRPr>
          </a:p>
          <a:p>
            <a:pPr marL="404813" indent="-28575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sz="1600" dirty="0">
                <a:latin typeface="Arial"/>
                <a:cs typeface="Arial"/>
              </a:rPr>
              <a:t>objective function 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f </a:t>
            </a:r>
            <a:r>
              <a:rPr sz="16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1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, y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2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, x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2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, y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2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, x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3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, y</a:t>
            </a:r>
            <a:r>
              <a:rPr sz="1600" baseline="-11904" dirty="0">
                <a:solidFill>
                  <a:srgbClr val="990099"/>
                </a:solidFill>
                <a:latin typeface="Traditional Arabic"/>
                <a:cs typeface="Traditional Arabic"/>
              </a:rPr>
              <a:t>3</a:t>
            </a:r>
            <a:r>
              <a:rPr sz="1600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sum  of squared  distances  from each  city to nearest airport</a:t>
            </a:r>
            <a:r>
              <a:rPr lang="en-US" sz="1600" dirty="0">
                <a:latin typeface="Arial"/>
                <a:cs typeface="Arial"/>
              </a:rPr>
              <a:t>  (six dimensional search space)</a:t>
            </a:r>
          </a:p>
          <a:p>
            <a:pPr marL="404813" indent="-28575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Approaches:</a:t>
            </a:r>
            <a:r>
              <a:rPr lang="en-US" dirty="0">
                <a:solidFill>
                  <a:srgbClr val="00007E"/>
                </a:solidFill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01000"/>
              </a:lnSpc>
              <a:spcBef>
                <a:spcPts val="600"/>
              </a:spcBef>
            </a:pPr>
            <a:r>
              <a:rPr dirty="0">
                <a:solidFill>
                  <a:srgbClr val="00007E"/>
                </a:solidFill>
                <a:latin typeface="Arial"/>
                <a:cs typeface="Arial"/>
              </a:rPr>
              <a:t>Discretization </a:t>
            </a:r>
            <a:r>
              <a:rPr dirty="0">
                <a:latin typeface="Arial"/>
                <a:cs typeface="Arial"/>
              </a:rPr>
              <a:t>methods turn continuous space into discrete space</a:t>
            </a:r>
            <a:endParaRPr lang="en-US" dirty="0">
              <a:latin typeface="Arial"/>
              <a:cs typeface="Arial"/>
            </a:endParaRPr>
          </a:p>
          <a:p>
            <a:pPr marL="298450" marR="5080" indent="-285750">
              <a:lnSpc>
                <a:spcPct val="101000"/>
              </a:lnSpc>
              <a:buFont typeface="Arial"/>
              <a:buChar char="•"/>
            </a:pPr>
            <a:r>
              <a:rPr sz="1600" dirty="0">
                <a:latin typeface="Arial"/>
                <a:cs typeface="Arial"/>
              </a:rPr>
              <a:t>e.g., </a:t>
            </a:r>
            <a:r>
              <a:rPr sz="1600" dirty="0">
                <a:solidFill>
                  <a:srgbClr val="00007E"/>
                </a:solidFill>
                <a:latin typeface="Arial"/>
                <a:cs typeface="Arial"/>
              </a:rPr>
              <a:t>empirical gradient </a:t>
            </a:r>
            <a:r>
              <a:rPr lang="en-US" sz="1600" dirty="0">
                <a:solidFill>
                  <a:srgbClr val="00007E"/>
                </a:solidFill>
                <a:latin typeface="Arial"/>
                <a:cs typeface="Arial"/>
              </a:rPr>
              <a:t>search </a:t>
            </a:r>
            <a:r>
              <a:rPr sz="1600" dirty="0">
                <a:latin typeface="Arial"/>
                <a:cs typeface="Arial"/>
              </a:rPr>
              <a:t>considers  </a:t>
            </a:r>
            <a:r>
              <a:rPr sz="1600" dirty="0">
                <a:solidFill>
                  <a:srgbClr val="990099"/>
                </a:solidFill>
                <a:latin typeface="Lucida Sans Unicode"/>
                <a:cs typeface="Lucida Sans Unicode"/>
              </a:rPr>
              <a:t>±</a:t>
            </a:r>
            <a:r>
              <a:rPr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δ  </a:t>
            </a:r>
            <a:r>
              <a:rPr sz="1600" dirty="0">
                <a:latin typeface="Arial"/>
                <a:cs typeface="Arial"/>
              </a:rPr>
              <a:t>change  in each  coordinate</a:t>
            </a:r>
            <a:endParaRPr lang="en-US" sz="1600" dirty="0">
              <a:latin typeface="Arial"/>
              <a:cs typeface="Arial"/>
            </a:endParaRPr>
          </a:p>
          <a:p>
            <a:pPr marL="298450" marR="5080" indent="-285750">
              <a:lnSpc>
                <a:spcPct val="101000"/>
              </a:lnSpc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If you make </a:t>
            </a:r>
            <a:r>
              <a:rPr lang="el-GR"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δ</a:t>
            </a:r>
            <a:r>
              <a:rPr lang="en-US" sz="1600" i="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Arial"/>
                <a:cs typeface="Arial"/>
              </a:rPr>
              <a:t>small enough, you get needed accuracy</a:t>
            </a:r>
          </a:p>
          <a:p>
            <a:pPr marL="298450" marR="5080" indent="-285750">
              <a:lnSpc>
                <a:spcPct val="101000"/>
              </a:lnSpc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7E"/>
                </a:solidFill>
                <a:latin typeface="Arial"/>
                <a:cs typeface="Arial"/>
              </a:rPr>
              <a:t>Gradient </a:t>
            </a:r>
            <a:r>
              <a:rPr dirty="0">
                <a:latin typeface="Arial"/>
                <a:cs typeface="Arial"/>
              </a:rPr>
              <a:t>methods </a:t>
            </a:r>
            <a:r>
              <a:rPr lang="en-US" dirty="0">
                <a:latin typeface="Arial"/>
                <a:cs typeface="Arial"/>
              </a:rPr>
              <a:t>actually </a:t>
            </a:r>
            <a:r>
              <a:rPr i="1" dirty="0">
                <a:latin typeface="Arial"/>
                <a:cs typeface="Arial"/>
              </a:rPr>
              <a:t>compute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>
                <a:solidFill>
                  <a:srgbClr val="00007E"/>
                </a:solidFill>
                <a:latin typeface="Arial"/>
                <a:cs typeface="Arial"/>
              </a:rPr>
              <a:t>gradient vector</a:t>
            </a:r>
            <a:r>
              <a:rPr lang="en-US" dirty="0">
                <a:latin typeface="Arial"/>
                <a:cs typeface="Arial"/>
              </a:rPr>
              <a:t> as a continuous fn. 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5105400"/>
            <a:ext cx="3998342" cy="635140"/>
            <a:chOff x="4931664" y="6499859"/>
            <a:chExt cx="3998342" cy="635140"/>
          </a:xfrm>
        </p:grpSpPr>
        <p:sp>
          <p:nvSpPr>
            <p:cNvPr id="6" name="object 4"/>
            <p:cNvSpPr txBox="1"/>
            <p:nvPr/>
          </p:nvSpPr>
          <p:spPr>
            <a:xfrm>
              <a:off x="4931664" y="6678168"/>
              <a:ext cx="65976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155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∇</a:t>
              </a:r>
              <a:r>
                <a:rPr i="1" spc="155" dirty="0">
                  <a:solidFill>
                    <a:srgbClr val="990099"/>
                  </a:solidFill>
                  <a:latin typeface="Times New Roman"/>
                  <a:cs typeface="Times New Roman"/>
                </a:rPr>
                <a:t>f</a:t>
              </a:r>
              <a:r>
                <a:rPr i="1" spc="18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 </a:t>
              </a:r>
              <a:r>
                <a:rPr spc="-5" dirty="0">
                  <a:solidFill>
                    <a:srgbClr val="990099"/>
                  </a:solidFill>
                  <a:latin typeface="Tahoma"/>
                  <a:cs typeface="Tahoma"/>
                </a:rPr>
                <a:t>=</a:t>
              </a:r>
              <a:endParaRPr dirty="0">
                <a:latin typeface="Tahoma"/>
                <a:cs typeface="Tahoma"/>
              </a:endParaRPr>
            </a:p>
          </p:txBody>
        </p:sp>
        <p:sp>
          <p:nvSpPr>
            <p:cNvPr id="7" name="object 5"/>
            <p:cNvSpPr txBox="1"/>
            <p:nvPr/>
          </p:nvSpPr>
          <p:spPr>
            <a:xfrm>
              <a:off x="5638800" y="6669786"/>
              <a:ext cx="136525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130" dirty="0">
                  <a:solidFill>
                    <a:srgbClr val="990099"/>
                  </a:solidFill>
                  <a:latin typeface="Arial"/>
                  <a:cs typeface="Arial"/>
                </a:rPr>
                <a:t>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8" name="object 6"/>
            <p:cNvSpPr txBox="1"/>
            <p:nvPr/>
          </p:nvSpPr>
          <p:spPr>
            <a:xfrm>
              <a:off x="5638800" y="6745986"/>
              <a:ext cx="136525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130" dirty="0">
                  <a:solidFill>
                    <a:srgbClr val="990099"/>
                  </a:solidFill>
                  <a:latin typeface="Arial"/>
                  <a:cs typeface="Arial"/>
                </a:rPr>
                <a:t>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9" name="object 7"/>
            <p:cNvSpPr/>
            <p:nvPr/>
          </p:nvSpPr>
          <p:spPr>
            <a:xfrm>
              <a:off x="5777840" y="6868566"/>
              <a:ext cx="391668" cy="6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8"/>
            <p:cNvSpPr/>
            <p:nvPr/>
          </p:nvSpPr>
          <p:spPr>
            <a:xfrm>
              <a:off x="6314288" y="6868566"/>
              <a:ext cx="371856" cy="6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" name="object 9"/>
            <p:cNvSpPr/>
            <p:nvPr/>
          </p:nvSpPr>
          <p:spPr>
            <a:xfrm>
              <a:off x="6830924" y="6868566"/>
              <a:ext cx="391668" cy="6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2" name="object 10"/>
            <p:cNvSpPr txBox="1"/>
            <p:nvPr/>
          </p:nvSpPr>
          <p:spPr>
            <a:xfrm>
              <a:off x="6335269" y="6499859"/>
              <a:ext cx="135445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537845" algn="l"/>
                  <a:tab pos="1065530" algn="l"/>
                </a:tabLst>
              </a:pPr>
              <a:r>
                <a:rPr i="1" spc="16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</a:t>
              </a:r>
              <a:r>
                <a:rPr i="1" spc="425" dirty="0">
                  <a:solidFill>
                    <a:srgbClr val="990099"/>
                  </a:solidFill>
                  <a:latin typeface="Times New Roman"/>
                  <a:cs typeface="Times New Roman"/>
                </a:rPr>
                <a:t>f</a:t>
              </a:r>
              <a:r>
                <a:rPr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	</a:t>
              </a:r>
              <a:r>
                <a:rPr i="1" spc="16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</a:t>
              </a:r>
              <a:r>
                <a:rPr i="1" spc="425" dirty="0">
                  <a:solidFill>
                    <a:srgbClr val="990099"/>
                  </a:solidFill>
                  <a:latin typeface="Times New Roman"/>
                  <a:cs typeface="Times New Roman"/>
                </a:rPr>
                <a:t>f</a:t>
              </a:r>
              <a:r>
                <a:rPr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	</a:t>
              </a:r>
              <a:r>
                <a:rPr i="1" spc="16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</a:t>
              </a:r>
              <a:r>
                <a:rPr i="1" spc="425" dirty="0">
                  <a:solidFill>
                    <a:srgbClr val="990099"/>
                  </a:solidFill>
                  <a:latin typeface="Times New Roman"/>
                  <a:cs typeface="Times New Roman"/>
                </a:rPr>
                <a:t>f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3" name="object 11"/>
            <p:cNvSpPr/>
            <p:nvPr/>
          </p:nvSpPr>
          <p:spPr>
            <a:xfrm>
              <a:off x="7367372" y="6868566"/>
              <a:ext cx="371856" cy="6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12"/>
            <p:cNvSpPr/>
            <p:nvPr/>
          </p:nvSpPr>
          <p:spPr>
            <a:xfrm>
              <a:off x="7884008" y="6868566"/>
              <a:ext cx="391668" cy="6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5" name="object 13"/>
            <p:cNvSpPr txBox="1"/>
            <p:nvPr/>
          </p:nvSpPr>
          <p:spPr>
            <a:xfrm>
              <a:off x="6172200" y="6678168"/>
              <a:ext cx="220345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527685" algn="l"/>
                  <a:tab pos="1065530" algn="l"/>
                  <a:tab pos="1580515" algn="l"/>
                  <a:tab pos="2118360" algn="l"/>
                </a:tabLst>
              </a:pPr>
              <a:r>
                <a:rPr i="1" spc="45" dirty="0">
                  <a:solidFill>
                    <a:srgbClr val="990099"/>
                  </a:solidFill>
                  <a:latin typeface="Times New Roman"/>
                  <a:cs typeface="Times New Roman"/>
                </a:rPr>
                <a:t>,	,	,	,	,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6" name="object 14"/>
            <p:cNvSpPr/>
            <p:nvPr/>
          </p:nvSpPr>
          <p:spPr>
            <a:xfrm>
              <a:off x="8420456" y="6868566"/>
              <a:ext cx="371856" cy="6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7" name="object 15"/>
            <p:cNvSpPr txBox="1"/>
            <p:nvPr/>
          </p:nvSpPr>
          <p:spPr>
            <a:xfrm>
              <a:off x="5638800" y="6499860"/>
              <a:ext cx="3291204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2287905" algn="l"/>
                  <a:tab pos="2814955" algn="l"/>
                </a:tabLst>
              </a:pPr>
              <a:r>
                <a:rPr sz="1200" spc="-195" baseline="80555" dirty="0">
                  <a:solidFill>
                    <a:srgbClr val="990099"/>
                  </a:solidFill>
                  <a:latin typeface="Arial"/>
                  <a:cs typeface="Arial"/>
                </a:rPr>
                <a:t>  </a:t>
              </a:r>
              <a:r>
                <a:rPr sz="1200" spc="-179" baseline="80555" dirty="0">
                  <a:solidFill>
                    <a:srgbClr val="990099"/>
                  </a:solidFill>
                  <a:latin typeface="Arial"/>
                  <a:cs typeface="Arial"/>
                </a:rPr>
                <a:t> </a:t>
              </a:r>
              <a:r>
                <a:rPr i="1" spc="29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∂f	∂f	∂f</a:t>
              </a:r>
              <a:r>
                <a:rPr i="1" spc="-5" dirty="0">
                  <a:solidFill>
                    <a:srgbClr val="990099"/>
                  </a:solidFill>
                  <a:latin typeface="Times New Roman"/>
                  <a:cs typeface="Times New Roman"/>
                </a:rPr>
                <a:t> </a:t>
              </a:r>
              <a:r>
                <a:rPr sz="1200" spc="-195" baseline="80555" dirty="0">
                  <a:solidFill>
                    <a:srgbClr val="990099"/>
                  </a:solidFill>
                  <a:latin typeface="Arial"/>
                  <a:cs typeface="Arial"/>
                </a:rPr>
                <a:t></a:t>
              </a:r>
              <a:endParaRPr sz="1200" baseline="80555" dirty="0">
                <a:latin typeface="Arial"/>
                <a:cs typeface="Arial"/>
              </a:endParaRPr>
            </a:p>
          </p:txBody>
        </p:sp>
        <p:sp>
          <p:nvSpPr>
            <p:cNvPr id="18" name="object 16"/>
            <p:cNvSpPr txBox="1"/>
            <p:nvPr/>
          </p:nvSpPr>
          <p:spPr>
            <a:xfrm>
              <a:off x="8793481" y="6669786"/>
              <a:ext cx="136525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130" dirty="0">
                  <a:solidFill>
                    <a:srgbClr val="990099"/>
                  </a:solidFill>
                  <a:latin typeface="Arial"/>
                  <a:cs typeface="Arial"/>
                </a:rPr>
                <a:t>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9" name="object 17"/>
            <p:cNvSpPr txBox="1"/>
            <p:nvPr/>
          </p:nvSpPr>
          <p:spPr>
            <a:xfrm>
              <a:off x="8793481" y="6745986"/>
              <a:ext cx="136525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130" dirty="0">
                  <a:solidFill>
                    <a:srgbClr val="990099"/>
                  </a:solidFill>
                  <a:latin typeface="Arial"/>
                  <a:cs typeface="Arial"/>
                </a:rPr>
                <a:t>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0" name="object 18"/>
            <p:cNvSpPr txBox="1"/>
            <p:nvPr/>
          </p:nvSpPr>
          <p:spPr>
            <a:xfrm>
              <a:off x="5638800" y="6858000"/>
              <a:ext cx="3291204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675005" algn="l"/>
                  <a:tab pos="1191895" algn="l"/>
                  <a:tab pos="1728470" algn="l"/>
                  <a:tab pos="2244725" algn="l"/>
                  <a:tab pos="2781300" algn="l"/>
                </a:tabLst>
              </a:pPr>
              <a:r>
                <a:rPr sz="1200" spc="-195" baseline="72222" dirty="0">
                  <a:solidFill>
                    <a:srgbClr val="990099"/>
                  </a:solidFill>
                  <a:latin typeface="Arial"/>
                  <a:cs typeface="Arial"/>
                </a:rPr>
                <a:t></a:t>
              </a:r>
              <a:r>
                <a:rPr sz="1200" spc="-232" baseline="72222" dirty="0">
                  <a:solidFill>
                    <a:srgbClr val="990099"/>
                  </a:solidFill>
                  <a:latin typeface="Arial"/>
                  <a:cs typeface="Arial"/>
                </a:rPr>
                <a:t> </a:t>
              </a:r>
              <a:r>
                <a:rPr i="1" spc="14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∂x</a:t>
              </a:r>
              <a:r>
                <a:rPr spc="209" baseline="-11904" dirty="0">
                  <a:solidFill>
                    <a:srgbClr val="990099"/>
                  </a:solidFill>
                  <a:latin typeface="Traditional Arabic"/>
                  <a:cs typeface="Traditional Arabic"/>
                </a:rPr>
                <a:t>1	</a:t>
              </a:r>
              <a:r>
                <a:rPr i="1" spc="8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∂y</a:t>
              </a:r>
              <a:r>
                <a:rPr spc="120" baseline="-11904" dirty="0">
                  <a:solidFill>
                    <a:srgbClr val="990099"/>
                  </a:solidFill>
                  <a:latin typeface="Traditional Arabic"/>
                  <a:cs typeface="Traditional Arabic"/>
                </a:rPr>
                <a:t>1	</a:t>
              </a:r>
              <a:r>
                <a:rPr i="1" spc="14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∂x</a:t>
              </a:r>
              <a:r>
                <a:rPr spc="209" baseline="-11904" dirty="0">
                  <a:solidFill>
                    <a:srgbClr val="990099"/>
                  </a:solidFill>
                  <a:latin typeface="Traditional Arabic"/>
                  <a:cs typeface="Traditional Arabic"/>
                </a:rPr>
                <a:t>2	</a:t>
              </a:r>
              <a:r>
                <a:rPr i="1" spc="8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∂y</a:t>
              </a:r>
              <a:r>
                <a:rPr spc="120" baseline="-11904" dirty="0">
                  <a:solidFill>
                    <a:srgbClr val="990099"/>
                  </a:solidFill>
                  <a:latin typeface="Traditional Arabic"/>
                  <a:cs typeface="Traditional Arabic"/>
                </a:rPr>
                <a:t>2	</a:t>
              </a:r>
              <a:r>
                <a:rPr i="1" spc="14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∂x</a:t>
              </a:r>
              <a:r>
                <a:rPr spc="209" baseline="-11904" dirty="0">
                  <a:solidFill>
                    <a:srgbClr val="990099"/>
                  </a:solidFill>
                  <a:latin typeface="Traditional Arabic"/>
                  <a:cs typeface="Traditional Arabic"/>
                </a:rPr>
                <a:t>3	</a:t>
              </a:r>
              <a:r>
                <a:rPr i="1" spc="8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∂y</a:t>
              </a:r>
              <a:r>
                <a:rPr spc="120" baseline="-11904" dirty="0">
                  <a:solidFill>
                    <a:srgbClr val="990099"/>
                  </a:solidFill>
                  <a:latin typeface="Traditional Arabic"/>
                  <a:cs typeface="Traditional Arabic"/>
                </a:rPr>
                <a:t>3</a:t>
              </a:r>
              <a:r>
                <a:rPr spc="-390" baseline="-11904" dirty="0">
                  <a:solidFill>
                    <a:srgbClr val="990099"/>
                  </a:solidFill>
                  <a:latin typeface="Traditional Arabic"/>
                  <a:cs typeface="Traditional Arabic"/>
                </a:rPr>
                <a:t> </a:t>
              </a:r>
              <a:r>
                <a:rPr sz="1200" spc="-195" baseline="72222" dirty="0">
                  <a:solidFill>
                    <a:srgbClr val="990099"/>
                  </a:solidFill>
                  <a:latin typeface="Arial"/>
                  <a:cs typeface="Arial"/>
                </a:rPr>
                <a:t></a:t>
              </a:r>
              <a:endParaRPr sz="1200" baseline="72222" dirty="0">
                <a:latin typeface="Arial"/>
                <a:cs typeface="Arial"/>
              </a:endParaRPr>
            </a:p>
          </p:txBody>
        </p:sp>
      </p:grpSp>
      <p:sp>
        <p:nvSpPr>
          <p:cNvPr id="21" name="object 19"/>
          <p:cNvSpPr txBox="1"/>
          <p:nvPr/>
        </p:nvSpPr>
        <p:spPr>
          <a:xfrm>
            <a:off x="762000" y="6019800"/>
            <a:ext cx="50488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Arial"/>
                <a:cs typeface="Arial"/>
              </a:rPr>
              <a:t>to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145" dirty="0">
                <a:latin typeface="Arial"/>
                <a:cs typeface="Arial"/>
              </a:rPr>
              <a:t>increase/reduce</a:t>
            </a:r>
            <a:r>
              <a:rPr spc="155" dirty="0">
                <a:latin typeface="Arial"/>
                <a:cs typeface="Arial"/>
              </a:rPr>
              <a:t> </a:t>
            </a:r>
            <a:r>
              <a:rPr i="1" spc="42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latin typeface="Arial"/>
                <a:cs typeface="Arial"/>
              </a:rPr>
              <a:t>,</a:t>
            </a:r>
            <a:r>
              <a:rPr spc="90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e.g.,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165" dirty="0">
                <a:latin typeface="Arial"/>
                <a:cs typeface="Arial"/>
              </a:rPr>
              <a:t>by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190" dirty="0">
                <a:solidFill>
                  <a:srgbClr val="990099"/>
                </a:solidFill>
                <a:latin typeface="Georgia"/>
                <a:cs typeface="Georgia"/>
              </a:rPr>
              <a:t>x</a:t>
            </a:r>
            <a:r>
              <a:rPr spc="7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←</a:t>
            </a:r>
            <a:r>
              <a:rPr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pc="190" dirty="0">
                <a:solidFill>
                  <a:srgbClr val="990099"/>
                </a:solidFill>
                <a:latin typeface="Georgia"/>
                <a:cs typeface="Georgia"/>
              </a:rPr>
              <a:t>x</a:t>
            </a:r>
            <a:r>
              <a:rPr spc="-4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pc="-1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i="1" spc="175" dirty="0">
                <a:solidFill>
                  <a:srgbClr val="990099"/>
                </a:solidFill>
                <a:latin typeface="Times New Roman"/>
                <a:cs typeface="Times New Roman"/>
              </a:rPr>
              <a:t>α</a:t>
            </a:r>
            <a:r>
              <a:rPr spc="175" dirty="0">
                <a:solidFill>
                  <a:srgbClr val="990099"/>
                </a:solidFill>
                <a:latin typeface="Lucida Sans Unicode"/>
                <a:cs typeface="Lucida Sans Unicode"/>
              </a:rPr>
              <a:t>∇</a:t>
            </a:r>
            <a:r>
              <a:rPr i="1" spc="175" dirty="0">
                <a:solidFill>
                  <a:srgbClr val="990099"/>
                </a:solidFill>
                <a:latin typeface="Times New Roman"/>
                <a:cs typeface="Times New Roman"/>
              </a:rPr>
              <a:t>f</a:t>
            </a:r>
            <a:r>
              <a:rPr i="1" spc="-30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pc="30" dirty="0">
                <a:solidFill>
                  <a:srgbClr val="990099"/>
                </a:solidFill>
                <a:latin typeface="Georgia"/>
                <a:cs typeface="Georgia"/>
              </a:rPr>
              <a:t>x</a:t>
            </a:r>
            <a:r>
              <a:rPr spc="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6705600"/>
            <a:ext cx="46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Summary:  interesting area, highly complex</a:t>
            </a:r>
          </a:p>
        </p:txBody>
      </p:sp>
    </p:spTree>
    <p:extLst>
      <p:ext uri="{BB962C8B-B14F-4D97-AF65-F5344CB8AC3E}">
        <p14:creationId xmlns:p14="http://schemas.microsoft.com/office/powerpoint/2010/main" val="1601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1669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b="1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7861300" cy="3408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81000" algn="l"/>
              </a:tabLst>
            </a:pPr>
            <a:r>
              <a:rPr sz="2050" dirty="0">
                <a:latin typeface="Arial"/>
                <a:cs typeface="Arial"/>
              </a:rPr>
              <a:t>Hill-climbing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381000" algn="l"/>
              </a:tabLst>
            </a:pPr>
            <a:r>
              <a:rPr sz="2050" dirty="0">
                <a:latin typeface="Arial"/>
                <a:cs typeface="Arial"/>
              </a:rPr>
              <a:t>Simulated annealing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381000" algn="l"/>
              </a:tabLst>
            </a:pPr>
            <a:r>
              <a:rPr sz="2050" dirty="0">
                <a:latin typeface="Arial"/>
                <a:cs typeface="Arial"/>
              </a:rPr>
              <a:t>Genetic algorithms (briefly)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381000" algn="l"/>
              </a:tabLst>
            </a:pPr>
            <a:r>
              <a:rPr sz="2050" dirty="0">
                <a:latin typeface="Arial"/>
                <a:cs typeface="Arial"/>
              </a:rPr>
              <a:t>Local search  in continuous spaces  (very  briefly)</a:t>
            </a:r>
            <a:endParaRPr lang="en-US" sz="20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381000" algn="l"/>
              </a:tabLst>
            </a:pPr>
            <a:r>
              <a:rPr lang="en-US" sz="2050" dirty="0">
                <a:latin typeface="Arial"/>
                <a:cs typeface="Arial"/>
              </a:rPr>
              <a:t>Searching with non-deterministic actions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381000" algn="l"/>
              </a:tabLst>
            </a:pPr>
            <a:r>
              <a:rPr lang="en-US" sz="2050" dirty="0">
                <a:latin typeface="Arial"/>
                <a:cs typeface="Arial"/>
              </a:rPr>
              <a:t>Searching with partial observations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381000" algn="l"/>
              </a:tabLst>
            </a:pPr>
            <a:r>
              <a:rPr lang="en-US" sz="2050" dirty="0">
                <a:latin typeface="Arial"/>
                <a:cs typeface="Arial"/>
              </a:rPr>
              <a:t>Online search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Searching with Non-deterministic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02920" y="1600201"/>
            <a:ext cx="8641080" cy="2667000"/>
          </a:xfrm>
        </p:spPr>
        <p:txBody>
          <a:bodyPr/>
          <a:lstStyle/>
          <a:p>
            <a:r>
              <a:rPr lang="en-US" dirty="0"/>
              <a:t>So far:  fully-observable, deterministic worlds. </a:t>
            </a:r>
          </a:p>
          <a:p>
            <a:pPr lvl="1"/>
            <a:r>
              <a:rPr lang="en-US" dirty="0"/>
              <a:t>Agent knows exact state.  All actions </a:t>
            </a:r>
            <a:r>
              <a:rPr lang="en-US" i="1" dirty="0"/>
              <a:t>always</a:t>
            </a:r>
            <a:r>
              <a:rPr lang="en-US" dirty="0"/>
              <a:t> produce </a:t>
            </a:r>
            <a:r>
              <a:rPr lang="en-US" i="1" dirty="0"/>
              <a:t>one</a:t>
            </a:r>
            <a:r>
              <a:rPr lang="en-US" dirty="0"/>
              <a:t> outcome.</a:t>
            </a:r>
          </a:p>
          <a:p>
            <a:pPr lvl="1"/>
            <a:r>
              <a:rPr lang="en-US" dirty="0"/>
              <a:t>Unrealistic? </a:t>
            </a:r>
          </a:p>
          <a:p>
            <a:pPr lvl="1"/>
            <a:endParaRPr lang="en-US" dirty="0"/>
          </a:p>
          <a:p>
            <a:r>
              <a:rPr lang="en-US" dirty="0"/>
              <a:t>Real world = partially observable, non-deterministic</a:t>
            </a:r>
          </a:p>
          <a:p>
            <a:pPr lvl="1"/>
            <a:r>
              <a:rPr lang="en-US" dirty="0"/>
              <a:t>Percepts become useful:  can tell agent </a:t>
            </a:r>
            <a:r>
              <a:rPr lang="en-US" i="1" dirty="0"/>
              <a:t>which</a:t>
            </a:r>
            <a:r>
              <a:rPr lang="en-US" dirty="0"/>
              <a:t> action occurred</a:t>
            </a:r>
          </a:p>
          <a:p>
            <a:pPr lvl="1"/>
            <a:r>
              <a:rPr lang="en-US" dirty="0"/>
              <a:t>Goal:  not a simple action sequence, but </a:t>
            </a:r>
            <a:r>
              <a:rPr lang="en-US" i="1" dirty="0"/>
              <a:t>contingency plan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495800"/>
            <a:ext cx="3251200" cy="2691956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09600" y="4572000"/>
            <a:ext cx="8641080" cy="26670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Vacuum world, v2.0</a:t>
            </a:r>
          </a:p>
          <a:p>
            <a:pPr lvl="1"/>
            <a:r>
              <a:rPr lang="en-US" dirty="0"/>
              <a:t>Suck(p1, dirty)= (p1,clean)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sometimes</a:t>
            </a:r>
            <a:r>
              <a:rPr lang="en-US" dirty="0"/>
              <a:t> (p2, clean)</a:t>
            </a:r>
          </a:p>
          <a:p>
            <a:pPr lvl="1"/>
            <a:r>
              <a:rPr lang="en-US" dirty="0"/>
              <a:t>Suck(p1, clean)= </a:t>
            </a:r>
            <a:r>
              <a:rPr lang="en-US" i="1" dirty="0"/>
              <a:t>sometimes</a:t>
            </a:r>
            <a:r>
              <a:rPr lang="en-US" dirty="0"/>
              <a:t> (p1,dirty)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start state=1, solution=</a:t>
            </a:r>
            <a:br>
              <a:rPr lang="en-US" dirty="0"/>
            </a:br>
            <a:r>
              <a:rPr lang="en-US" dirty="0"/>
              <a:t>[Suck, if(state=5) then [</a:t>
            </a:r>
            <a:r>
              <a:rPr lang="en-US" dirty="0" err="1"/>
              <a:t>right,suck</a:t>
            </a:r>
            <a:r>
              <a:rPr lang="en-US" dirty="0"/>
              <a:t>]  ]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5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trees to represent non-determinism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4000"/>
            <a:ext cx="905256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Need a different kind of search tree</a:t>
            </a:r>
          </a:p>
          <a:p>
            <a:pPr lvl="1"/>
            <a:r>
              <a:rPr lang="en-US" dirty="0"/>
              <a:t>When search agent chooses an action:  OR node</a:t>
            </a:r>
          </a:p>
          <a:p>
            <a:pPr lvl="2"/>
            <a:r>
              <a:rPr lang="en-US" dirty="0"/>
              <a:t>Agent can specifically choose one action </a:t>
            </a:r>
            <a:r>
              <a:rPr lang="en-US" i="1" dirty="0"/>
              <a:t>or</a:t>
            </a:r>
            <a:r>
              <a:rPr lang="en-US" dirty="0"/>
              <a:t> another to include in plan. </a:t>
            </a:r>
          </a:p>
          <a:p>
            <a:pPr lvl="2"/>
            <a:r>
              <a:rPr lang="en-US" dirty="0"/>
              <a:t>In Ch3 : trees with only OR nodes.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Non-deterministic action= there may be </a:t>
            </a:r>
            <a:r>
              <a:rPr lang="en-US" i="1" dirty="0"/>
              <a:t>several</a:t>
            </a:r>
            <a:r>
              <a:rPr lang="en-US" dirty="0"/>
              <a:t> possible outcomes</a:t>
            </a:r>
          </a:p>
          <a:p>
            <a:pPr lvl="2"/>
            <a:r>
              <a:rPr lang="en-US" dirty="0"/>
              <a:t>Plan being developed must cover </a:t>
            </a:r>
            <a:r>
              <a:rPr lang="en-US" i="1" dirty="0"/>
              <a:t>all possible outcomes</a:t>
            </a:r>
            <a:endParaRPr lang="en-US" dirty="0"/>
          </a:p>
          <a:p>
            <a:pPr lvl="2"/>
            <a:r>
              <a:rPr lang="en-US" dirty="0"/>
              <a:t>AND node:  because must plan down all branches too. </a:t>
            </a:r>
          </a:p>
          <a:p>
            <a:pPr marL="1018825" lvl="2" indent="0">
              <a:buNone/>
            </a:pPr>
            <a:endParaRPr lang="en-US" dirty="0"/>
          </a:p>
          <a:p>
            <a:r>
              <a:rPr lang="en-US" dirty="0"/>
              <a:t>Search space is an AND-OR tree</a:t>
            </a:r>
          </a:p>
          <a:p>
            <a:pPr lvl="1"/>
            <a:r>
              <a:rPr lang="en-US" dirty="0"/>
              <a:t>Alternating OR and AND layers</a:t>
            </a:r>
          </a:p>
          <a:p>
            <a:pPr lvl="1"/>
            <a:r>
              <a:rPr lang="en-US" dirty="0"/>
              <a:t>Find solution= search this tree using same methods from Ch3.</a:t>
            </a:r>
          </a:p>
          <a:p>
            <a:endParaRPr lang="en-US" dirty="0"/>
          </a:p>
          <a:p>
            <a:r>
              <a:rPr lang="en-US" dirty="0"/>
              <a:t>Solution in a non-deterministic search space</a:t>
            </a:r>
          </a:p>
          <a:p>
            <a:pPr lvl="1"/>
            <a:r>
              <a:rPr lang="en-US" dirty="0"/>
              <a:t>Not simple action sequence</a:t>
            </a:r>
          </a:p>
          <a:p>
            <a:pPr lvl="1"/>
            <a:r>
              <a:rPr lang="en-US" dirty="0"/>
              <a:t>Solution= </a:t>
            </a:r>
            <a:r>
              <a:rPr lang="en-US" i="1" dirty="0" err="1"/>
              <a:t>subtree</a:t>
            </a:r>
            <a:r>
              <a:rPr lang="en-US" i="1" dirty="0"/>
              <a:t> </a:t>
            </a:r>
            <a:r>
              <a:rPr lang="en-US" dirty="0"/>
              <a:t>within search tree with:</a:t>
            </a:r>
          </a:p>
          <a:p>
            <a:pPr lvl="2"/>
            <a:r>
              <a:rPr lang="en-US" dirty="0"/>
              <a:t>Goal node at each leaf  (plan covers all contingencies)</a:t>
            </a:r>
          </a:p>
          <a:p>
            <a:pPr lvl="2"/>
            <a:r>
              <a:rPr lang="en-US" dirty="0"/>
              <a:t>One action at each OR node</a:t>
            </a:r>
          </a:p>
          <a:p>
            <a:pPr lvl="2"/>
            <a:r>
              <a:rPr lang="en-US" dirty="0"/>
              <a:t>A branch at AND nodes, representing all possible outcomes</a:t>
            </a:r>
          </a:p>
          <a:p>
            <a:pPr lvl="2"/>
            <a:endParaRPr lang="en-US" dirty="0"/>
          </a:p>
          <a:p>
            <a:r>
              <a:rPr lang="en-US" dirty="0"/>
              <a:t>Execution of a solution = essentially “action, case-</a:t>
            </a:r>
            <a:r>
              <a:rPr lang="en-US" dirty="0" err="1"/>
              <a:t>stmt</a:t>
            </a:r>
            <a:r>
              <a:rPr lang="en-US" dirty="0"/>
              <a:t>, action, case-</a:t>
            </a:r>
            <a:r>
              <a:rPr lang="en-US" dirty="0" err="1"/>
              <a:t>sttmt</a:t>
            </a:r>
            <a:r>
              <a:rPr lang="en-US" dirty="0"/>
              <a:t>”.</a:t>
            </a:r>
          </a:p>
          <a:p>
            <a:pPr lvl="1"/>
            <a:endParaRPr lang="en-US" dirty="0"/>
          </a:p>
          <a:p>
            <a:pPr marL="5094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8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133600"/>
            <a:ext cx="3154680" cy="4809385"/>
          </a:xfrm>
        </p:spPr>
        <p:txBody>
          <a:bodyPr>
            <a:normAutofit/>
          </a:bodyPr>
          <a:lstStyle/>
          <a:p>
            <a:r>
              <a:rPr lang="en-US" dirty="0"/>
              <a:t>Start state = 1</a:t>
            </a:r>
          </a:p>
          <a:p>
            <a:endParaRPr lang="en-US" dirty="0"/>
          </a:p>
          <a:p>
            <a:r>
              <a:rPr lang="en-US" dirty="0"/>
              <a:t>One solution:</a:t>
            </a:r>
          </a:p>
          <a:p>
            <a:pPr marL="852312" lvl="1" indent="-342900">
              <a:buFont typeface="+mj-lt"/>
              <a:buAutoNum type="arabicPeriod"/>
            </a:pPr>
            <a:r>
              <a:rPr lang="en-US" dirty="0"/>
              <a:t>Suck, </a:t>
            </a:r>
          </a:p>
          <a:p>
            <a:pPr marL="852312" lvl="1" indent="-342900">
              <a:buFont typeface="+mj-lt"/>
              <a:buAutoNum type="arabicPeriod"/>
            </a:pPr>
            <a:r>
              <a:rPr lang="en-US" dirty="0"/>
              <a:t>if(state=5) then [</a:t>
            </a:r>
            <a:r>
              <a:rPr lang="en-US" dirty="0" err="1"/>
              <a:t>right,suck</a:t>
            </a:r>
            <a:r>
              <a:rPr lang="en-US" dirty="0"/>
              <a:t>]  ]</a:t>
            </a:r>
          </a:p>
          <a:p>
            <a:pPr marL="406576" indent="-342900"/>
            <a:endParaRPr lang="en-US" dirty="0"/>
          </a:p>
          <a:p>
            <a:pPr marL="509412" lvl="1" indent="0">
              <a:buNone/>
            </a:pPr>
            <a:endParaRPr lang="en-US" dirty="0"/>
          </a:p>
          <a:p>
            <a:pPr marL="406576" indent="-342900"/>
            <a:r>
              <a:rPr lang="en-US" dirty="0"/>
              <a:t>What about the “loop” leaves?</a:t>
            </a:r>
          </a:p>
          <a:p>
            <a:pPr marL="852312" lvl="1" indent="-342900"/>
            <a:r>
              <a:rPr lang="en-US" dirty="0"/>
              <a:t>Dead end?</a:t>
            </a:r>
          </a:p>
          <a:p>
            <a:pPr marL="852312" lvl="1" indent="-342900"/>
            <a:r>
              <a:rPr lang="en-US" dirty="0"/>
              <a:t>Discarded?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62357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Non-determinism:  Actions that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47800"/>
            <a:ext cx="5212080" cy="5715000"/>
          </a:xfrm>
        </p:spPr>
        <p:txBody>
          <a:bodyPr>
            <a:normAutofit/>
          </a:bodyPr>
          <a:lstStyle/>
          <a:p>
            <a:r>
              <a:rPr lang="en-US" dirty="0"/>
              <a:t>Action </a:t>
            </a:r>
            <a:r>
              <a:rPr lang="en-US" i="1" dirty="0"/>
              <a:t>failure</a:t>
            </a:r>
            <a:r>
              <a:rPr lang="en-US" dirty="0"/>
              <a:t> is often a non-deterministic outcome</a:t>
            </a:r>
          </a:p>
          <a:p>
            <a:pPr lvl="1"/>
            <a:r>
              <a:rPr lang="en-US" dirty="0"/>
              <a:t>Creates a cycle in the search tree</a:t>
            </a:r>
          </a:p>
          <a:p>
            <a:endParaRPr lang="en-US" dirty="0"/>
          </a:p>
          <a:p>
            <a:r>
              <a:rPr lang="en-US" dirty="0"/>
              <a:t>If no successful solution (plan) without a cycle:</a:t>
            </a:r>
          </a:p>
          <a:p>
            <a:pPr lvl="1"/>
            <a:r>
              <a:rPr lang="en-US" dirty="0"/>
              <a:t>May return a solution that </a:t>
            </a:r>
            <a:r>
              <a:rPr lang="en-US" i="1" dirty="0"/>
              <a:t>contains</a:t>
            </a:r>
            <a:r>
              <a:rPr lang="en-US" dirty="0"/>
              <a:t> a cycle  </a:t>
            </a:r>
          </a:p>
          <a:p>
            <a:pPr lvl="1"/>
            <a:r>
              <a:rPr lang="en-US" dirty="0"/>
              <a:t>Represents </a:t>
            </a:r>
            <a:r>
              <a:rPr lang="en-US" i="1" dirty="0"/>
              <a:t>retrying</a:t>
            </a:r>
            <a:r>
              <a:rPr lang="en-US" dirty="0"/>
              <a:t> the action</a:t>
            </a:r>
          </a:p>
          <a:p>
            <a:pPr lvl="1"/>
            <a:endParaRPr lang="en-US" dirty="0"/>
          </a:p>
          <a:p>
            <a:r>
              <a:rPr lang="en-US" dirty="0"/>
              <a:t>Infinite loop in plan execution?</a:t>
            </a:r>
          </a:p>
          <a:p>
            <a:pPr lvl="1"/>
            <a:r>
              <a:rPr lang="en-US" dirty="0"/>
              <a:t>Depends on environment </a:t>
            </a:r>
          </a:p>
          <a:p>
            <a:pPr lvl="2"/>
            <a:r>
              <a:rPr lang="en-US" dirty="0"/>
              <a:t>Action guaranteed to succeed eventually?</a:t>
            </a:r>
          </a:p>
          <a:p>
            <a:pPr lvl="1"/>
            <a:r>
              <a:rPr lang="en-US" dirty="0"/>
              <a:t>In practice: can limit loops</a:t>
            </a:r>
          </a:p>
          <a:p>
            <a:pPr lvl="2"/>
            <a:r>
              <a:rPr lang="en-US" dirty="0"/>
              <a:t>Plan no longer complete (could fail)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209800"/>
            <a:ext cx="2679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with Partial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Previously:  Percept gives full picture of state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Whole chess board, whole boggle board, entire robot maze</a:t>
            </a:r>
          </a:p>
          <a:p>
            <a:pPr lvl="1"/>
            <a:endParaRPr lang="en-US" dirty="0"/>
          </a:p>
          <a:p>
            <a:r>
              <a:rPr lang="en-US" dirty="0"/>
              <a:t>Partial Observation: incomplete glimpse of current state</a:t>
            </a:r>
          </a:p>
          <a:p>
            <a:pPr lvl="1"/>
            <a:r>
              <a:rPr lang="en-US" dirty="0"/>
              <a:t>Agent’s percept:    zero &lt;= percept &lt; full state</a:t>
            </a:r>
          </a:p>
          <a:p>
            <a:pPr lvl="1"/>
            <a:r>
              <a:rPr lang="en-US" dirty="0"/>
              <a:t>Consequence:  we don’t always know exactly what state we’re in.  </a:t>
            </a:r>
          </a:p>
          <a:p>
            <a:pPr lvl="1"/>
            <a:endParaRPr lang="en-US" dirty="0"/>
          </a:p>
          <a:p>
            <a:r>
              <a:rPr lang="en-US" dirty="0"/>
              <a:t>Concept of </a:t>
            </a:r>
            <a:r>
              <a:rPr lang="en-US" i="1" dirty="0"/>
              <a:t>believe state</a:t>
            </a:r>
            <a:endParaRPr lang="en-US" dirty="0"/>
          </a:p>
          <a:p>
            <a:pPr lvl="1"/>
            <a:r>
              <a:rPr lang="en-US" dirty="0"/>
              <a:t>set of </a:t>
            </a:r>
            <a:r>
              <a:rPr lang="en-US" i="1" dirty="0"/>
              <a:t>all possible</a:t>
            </a:r>
            <a:r>
              <a:rPr lang="en-US" dirty="0"/>
              <a:t> states agent </a:t>
            </a:r>
            <a:r>
              <a:rPr lang="en-US" i="1" dirty="0"/>
              <a:t>could</a:t>
            </a:r>
            <a:r>
              <a:rPr lang="en-US" dirty="0"/>
              <a:t> be in.</a:t>
            </a:r>
          </a:p>
          <a:p>
            <a:endParaRPr lang="en-US" dirty="0"/>
          </a:p>
          <a:p>
            <a:r>
              <a:rPr lang="en-US" dirty="0"/>
              <a:t>Find a solution (action sequence) that the leads to goal</a:t>
            </a:r>
          </a:p>
          <a:p>
            <a:pPr lvl="1"/>
            <a:r>
              <a:rPr lang="en-US" dirty="0"/>
              <a:t>Actions applied to a believe state </a:t>
            </a:r>
            <a:r>
              <a:rPr lang="en-US" dirty="0">
                <a:sym typeface="Wingdings"/>
              </a:rPr>
              <a:t> new believe state based on </a:t>
            </a:r>
            <a:r>
              <a:rPr lang="en-US" i="1" dirty="0">
                <a:sym typeface="Wingdings"/>
              </a:rPr>
              <a:t>union</a:t>
            </a:r>
            <a:r>
              <a:rPr lang="en-US" dirty="0">
                <a:sym typeface="Wingdings"/>
              </a:rPr>
              <a:t> of that action applied to all real states within believe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4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Conformant (</a:t>
            </a:r>
            <a:r>
              <a:rPr lang="en-US" dirty="0" err="1"/>
              <a:t>sensorless</a:t>
            </a:r>
            <a:r>
              <a:rPr lang="en-US" dirty="0"/>
              <a:t>)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Worst possible case:  percept= null.   Blind! </a:t>
            </a:r>
          </a:p>
          <a:p>
            <a:pPr lvl="1"/>
            <a:r>
              <a:rPr lang="en-US" dirty="0"/>
              <a:t>Actually quite useful:  finds plan that works regardless of sensor failure</a:t>
            </a:r>
          </a:p>
          <a:p>
            <a:endParaRPr lang="en-US" dirty="0"/>
          </a:p>
          <a:p>
            <a:r>
              <a:rPr lang="en-US" dirty="0"/>
              <a:t>Plan:  </a:t>
            </a:r>
          </a:p>
          <a:p>
            <a:pPr lvl="1"/>
            <a:r>
              <a:rPr lang="en-US" dirty="0"/>
              <a:t>Build a belief state space based on the real state space</a:t>
            </a:r>
          </a:p>
          <a:p>
            <a:pPr lvl="1"/>
            <a:r>
              <a:rPr lang="en-US" dirty="0"/>
              <a:t>Search that state space using the usual search techniques!</a:t>
            </a:r>
          </a:p>
          <a:p>
            <a:pPr lvl="1"/>
            <a:endParaRPr lang="en-US" dirty="0"/>
          </a:p>
          <a:p>
            <a:r>
              <a:rPr lang="en-US" dirty="0"/>
              <a:t>Belief state space:</a:t>
            </a:r>
          </a:p>
          <a:p>
            <a:pPr lvl="1"/>
            <a:r>
              <a:rPr lang="en-US" dirty="0"/>
              <a:t>Believe states:  Power-set(real states). </a:t>
            </a:r>
          </a:p>
          <a:p>
            <a:pPr lvl="2"/>
            <a:r>
              <a:rPr lang="en-US" dirty="0"/>
              <a:t>Huge!  All possible combinations!   N physical states = 2</a:t>
            </a:r>
            <a:r>
              <a:rPr lang="en-US" baseline="30000" dirty="0"/>
              <a:t>N </a:t>
            </a:r>
            <a:r>
              <a:rPr lang="en-US" dirty="0"/>
              <a:t>believe states!</a:t>
            </a:r>
          </a:p>
          <a:p>
            <a:pPr lvl="2"/>
            <a:r>
              <a:rPr lang="en-US" dirty="0"/>
              <a:t>Usually:  only small subset actually reachable!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Initial State:  All states in world</a:t>
            </a:r>
          </a:p>
          <a:p>
            <a:pPr lvl="2"/>
            <a:r>
              <a:rPr lang="en-US" dirty="0"/>
              <a:t>No sensor input = no idea what state I’m really in. </a:t>
            </a:r>
          </a:p>
          <a:p>
            <a:pPr lvl="2"/>
            <a:r>
              <a:rPr lang="en-US" dirty="0"/>
              <a:t>So I “believe” I might be in any of them.</a:t>
            </a:r>
          </a:p>
        </p:txBody>
      </p:sp>
    </p:spTree>
    <p:extLst>
      <p:ext uri="{BB962C8B-B14F-4D97-AF65-F5344CB8AC3E}">
        <p14:creationId xmlns:p14="http://schemas.microsoft.com/office/powerpoint/2010/main" val="61104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Conformant (</a:t>
            </a:r>
            <a:r>
              <a:rPr lang="en-US" dirty="0" err="1"/>
              <a:t>sensorless</a:t>
            </a:r>
            <a:r>
              <a:rPr lang="en-US" dirty="0"/>
              <a:t>)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71600"/>
            <a:ext cx="905256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Belief state space (cont.):</a:t>
            </a:r>
          </a:p>
          <a:p>
            <a:pPr lvl="1"/>
            <a:r>
              <a:rPr lang="en-US" dirty="0"/>
              <a:t>Actions:  basically same actions as in physical space. </a:t>
            </a:r>
          </a:p>
          <a:p>
            <a:pPr lvl="2"/>
            <a:r>
              <a:rPr lang="en-US" dirty="0"/>
              <a:t>For simplicity:  Assume that illegal actions have no effect</a:t>
            </a:r>
          </a:p>
          <a:p>
            <a:pPr lvl="2"/>
            <a:r>
              <a:rPr lang="en-US" dirty="0"/>
              <a:t>Example:  Move(left, p1) = p1    if p1 is the left edge of the board.  </a:t>
            </a:r>
          </a:p>
          <a:p>
            <a:pPr lvl="2"/>
            <a:r>
              <a:rPr lang="en-US" dirty="0"/>
              <a:t>Can adapt for contexts in which illegal actions are fatal (more complex).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Transitions (applying actions):</a:t>
            </a:r>
          </a:p>
          <a:p>
            <a:pPr lvl="2"/>
            <a:r>
              <a:rPr lang="en-US" dirty="0"/>
              <a:t>Essentially take Union of action applied to all physical states in belief state</a:t>
            </a:r>
          </a:p>
          <a:p>
            <a:pPr lvl="2"/>
            <a:r>
              <a:rPr lang="en-US" dirty="0"/>
              <a:t>Example:  b={s1,s2,s3), then action(b) = Union(  action(s1), action(s2),action(s3) )</a:t>
            </a:r>
          </a:p>
          <a:p>
            <a:pPr lvl="2"/>
            <a:r>
              <a:rPr lang="en-US" dirty="0"/>
              <a:t>If non-deterministic actions:  just Union </a:t>
            </a:r>
            <a:r>
              <a:rPr lang="en-US" i="1" dirty="0"/>
              <a:t>the set of states</a:t>
            </a:r>
            <a:r>
              <a:rPr lang="en-US" dirty="0"/>
              <a:t> that each action produces.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Goal Test:   Plan must work regardless!</a:t>
            </a:r>
          </a:p>
          <a:p>
            <a:pPr lvl="2"/>
            <a:r>
              <a:rPr lang="en-US" dirty="0"/>
              <a:t>Believe state is goal </a:t>
            </a:r>
            <a:r>
              <a:rPr lang="en-US" i="1" dirty="0" err="1"/>
              <a:t>iff</a:t>
            </a:r>
            <a:r>
              <a:rPr lang="en-US" dirty="0"/>
              <a:t> all physical states it contains are goals!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Path cost:  tricky</a:t>
            </a:r>
          </a:p>
          <a:p>
            <a:pPr lvl="2"/>
            <a:r>
              <a:rPr lang="en-US" dirty="0"/>
              <a:t>What if a given action has different costs of different physical states?</a:t>
            </a:r>
          </a:p>
          <a:p>
            <a:pPr lvl="2"/>
            <a:r>
              <a:rPr lang="en-US" dirty="0"/>
              <a:t>Assume for now:  all actions = same cost in all physical states.</a:t>
            </a:r>
          </a:p>
          <a:p>
            <a:pPr lvl="2"/>
            <a:endParaRPr lang="en-US" dirty="0"/>
          </a:p>
          <a:p>
            <a:r>
              <a:rPr lang="en-US" dirty="0"/>
              <a:t>With this framework: </a:t>
            </a:r>
          </a:p>
          <a:p>
            <a:pPr lvl="1"/>
            <a:r>
              <a:rPr lang="en-US" dirty="0"/>
              <a:t>can *automatically* construct belief space from any physical space</a:t>
            </a:r>
          </a:p>
          <a:p>
            <a:pPr lvl="1"/>
            <a:r>
              <a:rPr lang="en-US" dirty="0"/>
              <a:t>Now simply search belief space using standard </a:t>
            </a:r>
            <a:r>
              <a:rPr lang="en-US" dirty="0" err="1"/>
              <a:t>algos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88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755544"/>
          </a:xfrm>
        </p:spPr>
        <p:txBody>
          <a:bodyPr/>
          <a:lstStyle/>
          <a:p>
            <a:r>
              <a:rPr lang="en-US" dirty="0"/>
              <a:t>Conformant (</a:t>
            </a:r>
            <a:r>
              <a:rPr lang="en-US" dirty="0" err="1"/>
              <a:t>sensorless</a:t>
            </a:r>
            <a:r>
              <a:rPr lang="en-US" dirty="0"/>
              <a:t>) search:  Example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15000"/>
            <a:ext cx="9448800" cy="17613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Belief state space for the super simple vacuum world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Only 12 reachable states.  Versus 2</a:t>
            </a:r>
            <a:r>
              <a:rPr lang="en-US" baseline="30000" dirty="0"/>
              <a:t>8</a:t>
            </a:r>
            <a:r>
              <a:rPr lang="en-US" dirty="0"/>
              <a:t>= 256 possible belief states</a:t>
            </a:r>
          </a:p>
          <a:p>
            <a:pPr lvl="1"/>
            <a:r>
              <a:rPr lang="en-US" dirty="0"/>
              <a:t>State space still gets huge very fast!  </a:t>
            </a:r>
            <a:r>
              <a:rPr lang="en-US" dirty="0">
                <a:sym typeface="Wingdings"/>
              </a:rPr>
              <a:t> seldom feasible in practice</a:t>
            </a:r>
          </a:p>
          <a:p>
            <a:pPr lvl="1"/>
            <a:r>
              <a:rPr lang="en-US" dirty="0"/>
              <a:t>We need sensors!  </a:t>
            </a:r>
            <a:r>
              <a:rPr lang="en-US">
                <a:sym typeface="Wingdings"/>
              </a:rPr>
              <a:t> Reduce </a:t>
            </a:r>
            <a:r>
              <a:rPr lang="en-US" dirty="0">
                <a:sym typeface="Wingdings"/>
              </a:rPr>
              <a:t>state space greatly! 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66800"/>
            <a:ext cx="5448300" cy="4504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0" y="2971800"/>
            <a:ext cx="71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72200" y="25908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01000" y="5867400"/>
            <a:ext cx="122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states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257800" y="5410200"/>
            <a:ext cx="2743200" cy="64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550EE9-22D1-0D4F-9608-0688578C2794}"/>
                  </a:ext>
                </a:extLst>
              </p14:cNvPr>
              <p14:cNvContentPartPr/>
              <p14:nvPr/>
            </p14:nvContentPartPr>
            <p14:xfrm>
              <a:off x="9028756" y="4481903"/>
              <a:ext cx="13320" cy="8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550EE9-22D1-0D4F-9608-0688578C2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2556" y="4465703"/>
                <a:ext cx="4572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79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with Observations (percepts)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3048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Obviously: must state what percepts are available</a:t>
            </a:r>
          </a:p>
          <a:p>
            <a:endParaRPr lang="en-US" sz="2000" dirty="0"/>
          </a:p>
          <a:p>
            <a:pPr lvl="1"/>
            <a:r>
              <a:rPr lang="en-US" dirty="0"/>
              <a:t>Specify what part of “state” is observable at each percept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Ex:  Vacuum knows position in room, plus if local square dirty</a:t>
            </a:r>
          </a:p>
          <a:p>
            <a:pPr lvl="2"/>
            <a:r>
              <a:rPr lang="en-US" dirty="0"/>
              <a:t>But no info about rest of squares/space.  </a:t>
            </a:r>
          </a:p>
          <a:p>
            <a:pPr lvl="2"/>
            <a:r>
              <a:rPr lang="en-US" dirty="0"/>
              <a:t>In state 1,  Percept = [A, dirty]</a:t>
            </a:r>
          </a:p>
          <a:p>
            <a:pPr lvl="2"/>
            <a:r>
              <a:rPr lang="en-US" dirty="0"/>
              <a:t>If sensing non-deterministic </a:t>
            </a:r>
            <a:r>
              <a:rPr lang="en-US" dirty="0">
                <a:sym typeface="Wingdings"/>
              </a:rPr>
              <a:t> could return </a:t>
            </a:r>
            <a:r>
              <a:rPr lang="en-US" i="1" dirty="0">
                <a:sym typeface="Wingdings"/>
              </a:rPr>
              <a:t>a set</a:t>
            </a:r>
            <a:r>
              <a:rPr lang="en-US" dirty="0">
                <a:sym typeface="Wingdings"/>
              </a:rPr>
              <a:t> of possible percepts  multiple possible belief states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495800"/>
            <a:ext cx="2870200" cy="237649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581400" y="4419600"/>
            <a:ext cx="6202680" cy="30480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4495800"/>
            <a:ext cx="4800600" cy="2514600"/>
          </a:xfrm>
          <a:prstGeom prst="rect">
            <a:avLst/>
          </a:prstGeom>
        </p:spPr>
        <p:txBody>
          <a:bodyPr vert="horz" lIns="101882" tIns="50941" rIns="101882" bIns="50941" rtlCol="0">
            <a:normAutofit fontScale="92500" lnSpcReduction="10000"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 now transitions are:</a:t>
            </a:r>
          </a:p>
          <a:p>
            <a:pPr lvl="1"/>
            <a:r>
              <a:rPr lang="en-US" dirty="0">
                <a:sym typeface="Wingdings"/>
              </a:rPr>
              <a:t>Predict: apply </a:t>
            </a:r>
            <a:r>
              <a:rPr lang="en-US" i="1" dirty="0">
                <a:sym typeface="Wingdings"/>
              </a:rPr>
              <a:t>action</a:t>
            </a:r>
            <a:r>
              <a:rPr lang="en-US" dirty="0">
                <a:sym typeface="Wingdings"/>
              </a:rPr>
              <a:t> to each physical states in belief state to get new belief state</a:t>
            </a:r>
          </a:p>
          <a:p>
            <a:pPr lvl="2"/>
            <a:r>
              <a:rPr lang="en-US" dirty="0">
                <a:sym typeface="Wingdings"/>
              </a:rPr>
              <a:t>Like </a:t>
            </a:r>
            <a:r>
              <a:rPr lang="en-US" dirty="0" err="1">
                <a:sym typeface="Wingdings"/>
              </a:rPr>
              <a:t>sensorless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Observe:  gather percept</a:t>
            </a:r>
          </a:p>
          <a:p>
            <a:pPr lvl="2"/>
            <a:r>
              <a:rPr lang="en-US" dirty="0">
                <a:sym typeface="Wingdings"/>
              </a:rPr>
              <a:t>Or percept</a:t>
            </a:r>
            <a:r>
              <a:rPr lang="en-US" b="1" dirty="0">
                <a:sym typeface="Wingdings"/>
              </a:rPr>
              <a:t>s</a:t>
            </a:r>
            <a:r>
              <a:rPr lang="en-US" dirty="0">
                <a:sym typeface="Wingdings"/>
              </a:rPr>
              <a:t>, if non-det.</a:t>
            </a:r>
          </a:p>
          <a:p>
            <a:pPr lvl="1"/>
            <a:r>
              <a:rPr lang="en-US" dirty="0">
                <a:sym typeface="Wingdings"/>
              </a:rPr>
              <a:t>Update:  filter belief state based on percepts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71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907944"/>
          </a:xfrm>
        </p:spPr>
        <p:txBody>
          <a:bodyPr/>
          <a:lstStyle/>
          <a:p>
            <a:r>
              <a:rPr lang="en-US" dirty="0"/>
              <a:t>Example: partial percepts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81400" y="4419600"/>
            <a:ext cx="6202680" cy="30480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886200"/>
            <a:ext cx="8839200" cy="3581400"/>
          </a:xfrm>
          <a:prstGeom prst="rect">
            <a:avLst/>
          </a:prstGeom>
        </p:spPr>
        <p:txBody>
          <a:bodyPr vert="horz" lIns="101882" tIns="50941" rIns="101882" bIns="50941" rtlCol="0">
            <a:normAutofit fontScale="92500" lnSpcReduction="10000"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Initial percept = [A, dirty]</a:t>
            </a:r>
            <a:endParaRPr lang="en-US" sz="1600" dirty="0"/>
          </a:p>
          <a:p>
            <a:r>
              <a:rPr lang="en-US" sz="2000" dirty="0"/>
              <a:t>Partial observation = partial certainty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Percept could have been produced by </a:t>
            </a:r>
            <a:r>
              <a:rPr lang="en-US" i="1" dirty="0"/>
              <a:t>several</a:t>
            </a:r>
            <a:r>
              <a:rPr lang="en-US" dirty="0"/>
              <a:t> states  (1...or 3)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ym typeface="Wingdings"/>
              </a:rPr>
              <a:t>Predict:  Apply Action  new belief state  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ym typeface="Wingdings"/>
              </a:rPr>
              <a:t>Observe:  Consider possible percepts in new b-state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ym typeface="Wingdings"/>
              </a:rPr>
              <a:t>Update:  New percepts then </a:t>
            </a:r>
            <a:r>
              <a:rPr lang="en-US" i="1" dirty="0">
                <a:sym typeface="Wingdings"/>
              </a:rPr>
              <a:t>prune</a:t>
            </a:r>
            <a:r>
              <a:rPr lang="en-US" dirty="0">
                <a:sym typeface="Wingdings"/>
              </a:rPr>
              <a:t> belief space</a:t>
            </a:r>
          </a:p>
          <a:p>
            <a:pPr lvl="2"/>
            <a:r>
              <a:rPr lang="en-US" dirty="0">
                <a:sym typeface="Wingdings"/>
              </a:rPr>
              <a:t>Percepts (may) rule out some physical states in the belief state.</a:t>
            </a:r>
          </a:p>
          <a:p>
            <a:pPr lvl="2"/>
            <a:r>
              <a:rPr lang="en-US" dirty="0">
                <a:sym typeface="Wingdings"/>
              </a:rPr>
              <a:t>Generates successor options in tree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Look! </a:t>
            </a:r>
            <a:r>
              <a:rPr lang="en-US" dirty="0"/>
              <a:t>Updated belief states </a:t>
            </a:r>
            <a:r>
              <a:rPr lang="en-US" i="1" dirty="0"/>
              <a:t>no larger than</a:t>
            </a:r>
            <a:r>
              <a:rPr lang="en-US" dirty="0"/>
              <a:t> parents!!</a:t>
            </a:r>
          </a:p>
          <a:p>
            <a:pPr lvl="2"/>
            <a:r>
              <a:rPr lang="en-US" dirty="0"/>
              <a:t>Observations </a:t>
            </a:r>
            <a:r>
              <a:rPr lang="en-US" i="1" dirty="0"/>
              <a:t>can only help</a:t>
            </a:r>
            <a:r>
              <a:rPr lang="en-US" dirty="0"/>
              <a:t> reduce uncertainty </a:t>
            </a:r>
            <a:r>
              <a:rPr lang="en-US" dirty="0">
                <a:sym typeface="Wingdings"/>
              </a:rPr>
              <a:t> much better than </a:t>
            </a:r>
            <a:r>
              <a:rPr lang="en-US" dirty="0" err="1">
                <a:sym typeface="Wingdings"/>
              </a:rPr>
              <a:t>sensorless</a:t>
            </a:r>
            <a:r>
              <a:rPr lang="en-US" dirty="0">
                <a:sym typeface="Wingdings"/>
              </a:rPr>
              <a:t> state space explosion! </a:t>
            </a:r>
            <a:endParaRPr lang="en-US" dirty="0"/>
          </a:p>
          <a:p>
            <a:pPr lvl="1"/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76400"/>
            <a:ext cx="3962400" cy="1838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7800"/>
            <a:ext cx="2590800" cy="21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0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Motivation:  Types of problems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966162" cy="48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70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907944"/>
          </a:xfrm>
        </p:spPr>
        <p:txBody>
          <a:bodyPr/>
          <a:lstStyle/>
          <a:p>
            <a:r>
              <a:rPr lang="en-US" dirty="0"/>
              <a:t>Searching/acting in partially observable worlds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81400" y="4419600"/>
            <a:ext cx="6202680" cy="30480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429000"/>
            <a:ext cx="8839200" cy="22098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Action!  An agent to execute the plan you find</a:t>
            </a:r>
          </a:p>
          <a:p>
            <a:pPr lvl="1"/>
            <a:r>
              <a:rPr lang="en-US" dirty="0"/>
              <a:t>Execute the conditional plan that was produced</a:t>
            </a:r>
          </a:p>
          <a:p>
            <a:pPr lvl="2"/>
            <a:r>
              <a:rPr lang="en-US" dirty="0"/>
              <a:t>Branches at each place where multiple percepts possible.</a:t>
            </a:r>
          </a:p>
          <a:p>
            <a:pPr lvl="2"/>
            <a:r>
              <a:rPr lang="en-US" dirty="0"/>
              <a:t>Agent tests its </a:t>
            </a:r>
            <a:r>
              <a:rPr lang="en-US" i="1" dirty="0"/>
              <a:t>actual</a:t>
            </a:r>
            <a:r>
              <a:rPr lang="en-US" dirty="0"/>
              <a:t> percept at branch points </a:t>
            </a:r>
            <a:r>
              <a:rPr lang="en-US" dirty="0">
                <a:sym typeface="Wingdings"/>
              </a:rPr>
              <a:t> follows branch</a:t>
            </a:r>
          </a:p>
          <a:p>
            <a:pPr lvl="2"/>
            <a:r>
              <a:rPr lang="en-US" dirty="0">
                <a:sym typeface="Wingdings"/>
              </a:rPr>
              <a:t>Maintains its current belief state as it goes</a:t>
            </a:r>
            <a:endParaRPr lang="en-US" dirty="0"/>
          </a:p>
          <a:p>
            <a:pPr lvl="1"/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219200"/>
            <a:ext cx="2300757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334000"/>
            <a:ext cx="6733853" cy="1981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5974080" cy="2362200"/>
          </a:xfrm>
        </p:spPr>
        <p:txBody>
          <a:bodyPr/>
          <a:lstStyle/>
          <a:p>
            <a:r>
              <a:rPr lang="en-US" dirty="0"/>
              <a:t>Searching for goal = find viable plan</a:t>
            </a:r>
          </a:p>
          <a:p>
            <a:pPr lvl="1"/>
            <a:r>
              <a:rPr lang="en-US" dirty="0"/>
              <a:t>Use same standard search techniques</a:t>
            </a:r>
          </a:p>
          <a:p>
            <a:pPr lvl="2"/>
            <a:r>
              <a:rPr lang="en-US" dirty="0"/>
              <a:t>Nodes, actions, successors</a:t>
            </a:r>
          </a:p>
          <a:p>
            <a:pPr lvl="2"/>
            <a:r>
              <a:rPr lang="en-US" dirty="0"/>
              <a:t>Dynamically generate AND-OR tree</a:t>
            </a:r>
          </a:p>
          <a:p>
            <a:pPr lvl="2"/>
            <a:r>
              <a:rPr lang="en-US" dirty="0"/>
              <a:t>Goal = </a:t>
            </a:r>
            <a:r>
              <a:rPr lang="en-US" dirty="0" err="1"/>
              <a:t>subtree</a:t>
            </a:r>
            <a:r>
              <a:rPr lang="en-US" dirty="0"/>
              <a:t> where all leaves are goal states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sensorless</a:t>
            </a:r>
            <a:r>
              <a:rPr lang="en-US" dirty="0"/>
              <a:t>...but pruned by percepts! </a:t>
            </a:r>
          </a:p>
        </p:txBody>
      </p:sp>
    </p:spTree>
    <p:extLst>
      <p:ext uri="{BB962C8B-B14F-4D97-AF65-F5344CB8AC3E}">
        <p14:creationId xmlns:p14="http://schemas.microsoft.com/office/powerpoint/2010/main" val="1198522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907944"/>
          </a:xfrm>
        </p:spPr>
        <p:txBody>
          <a:bodyPr/>
          <a:lstStyle/>
          <a:p>
            <a:r>
              <a:rPr lang="en-US" dirty="0"/>
              <a:t>Online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9052560" cy="6096000"/>
          </a:xfrm>
        </p:spPr>
        <p:txBody>
          <a:bodyPr>
            <a:normAutofit/>
          </a:bodyPr>
          <a:lstStyle/>
          <a:p>
            <a:r>
              <a:rPr lang="en-US" dirty="0"/>
              <a:t>So far:   Considered “offline” search problem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Works “offline” </a:t>
            </a:r>
            <a:r>
              <a:rPr lang="en-US" dirty="0">
                <a:sym typeface="Wingdings"/>
              </a:rPr>
              <a:t> searches to compute a whole plan...</a:t>
            </a:r>
            <a:r>
              <a:rPr lang="en-US" i="1" dirty="0">
                <a:sym typeface="Wingdings"/>
              </a:rPr>
              <a:t>before ever acting</a:t>
            </a:r>
            <a:endParaRPr lang="en-US" dirty="0">
              <a:sym typeface="Wingdings"/>
            </a:endParaRPr>
          </a:p>
          <a:p>
            <a:pPr lvl="1"/>
            <a:r>
              <a:rPr lang="en-US" dirty="0"/>
              <a:t>Even with percepts </a:t>
            </a:r>
            <a:r>
              <a:rPr lang="en-US" dirty="0">
                <a:sym typeface="Wingdings"/>
              </a:rPr>
              <a:t> gets HUGE fast in real world</a:t>
            </a:r>
          </a:p>
          <a:p>
            <a:pPr lvl="2"/>
            <a:r>
              <a:rPr lang="en-US" dirty="0">
                <a:sym typeface="Wingdings"/>
              </a:rPr>
              <a:t>Lots of possible actions, lots of possible percepts...plus non-det.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Online search</a:t>
            </a:r>
          </a:p>
          <a:p>
            <a:pPr lvl="1"/>
            <a:r>
              <a:rPr lang="en-US" dirty="0">
                <a:sym typeface="Wingdings"/>
              </a:rPr>
              <a:t>Idea:  Search as you go.  Interleave search + action</a:t>
            </a:r>
          </a:p>
          <a:p>
            <a:pPr lvl="1"/>
            <a:r>
              <a:rPr lang="en-US" dirty="0">
                <a:sym typeface="Wingdings"/>
              </a:rPr>
              <a:t>Pro:  </a:t>
            </a:r>
            <a:r>
              <a:rPr lang="en-US" i="1" dirty="0">
                <a:sym typeface="Wingdings"/>
              </a:rPr>
              <a:t>actual</a:t>
            </a:r>
            <a:r>
              <a:rPr lang="en-US" dirty="0">
                <a:sym typeface="Wingdings"/>
              </a:rPr>
              <a:t> percepts prune huge </a:t>
            </a:r>
            <a:r>
              <a:rPr lang="en-US" dirty="0" err="1">
                <a:sym typeface="Wingdings"/>
              </a:rPr>
              <a:t>subtrees</a:t>
            </a:r>
            <a:r>
              <a:rPr lang="en-US" dirty="0">
                <a:sym typeface="Wingdings"/>
              </a:rPr>
              <a:t> of search space @ each move</a:t>
            </a:r>
          </a:p>
          <a:p>
            <a:pPr lvl="1"/>
            <a:r>
              <a:rPr lang="en-US" dirty="0">
                <a:sym typeface="Wingdings"/>
              </a:rPr>
              <a:t>Con:  plan ahead less  don’t foresee problems</a:t>
            </a:r>
          </a:p>
          <a:p>
            <a:pPr lvl="2"/>
            <a:r>
              <a:rPr lang="en-US" dirty="0">
                <a:sym typeface="Wingdings"/>
              </a:rPr>
              <a:t>Best case = wasted effort.  Reverse actions and re-plan</a:t>
            </a:r>
          </a:p>
          <a:p>
            <a:pPr lvl="2"/>
            <a:r>
              <a:rPr lang="en-US" dirty="0">
                <a:sym typeface="Wingdings"/>
              </a:rPr>
              <a:t>Worst case: not reversible actions.  Stuck! 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Online search only possible method in some worlds</a:t>
            </a:r>
          </a:p>
          <a:p>
            <a:pPr lvl="1"/>
            <a:r>
              <a:rPr lang="en-US" dirty="0">
                <a:sym typeface="Wingdings"/>
              </a:rPr>
              <a:t>Agent doesn’t know what states exist (exploration problem)</a:t>
            </a:r>
          </a:p>
          <a:p>
            <a:pPr lvl="1"/>
            <a:r>
              <a:rPr lang="en-US" dirty="0">
                <a:sym typeface="Wingdings"/>
              </a:rPr>
              <a:t>Agent doesn’t know what effect actions have (discovery learning)</a:t>
            </a:r>
          </a:p>
          <a:p>
            <a:pPr lvl="1"/>
            <a:r>
              <a:rPr lang="en-US" dirty="0">
                <a:sym typeface="Wingdings"/>
              </a:rPr>
              <a:t>Possibly:  do online search for </a:t>
            </a:r>
            <a:r>
              <a:rPr lang="en-US" i="1" dirty="0">
                <a:sym typeface="Wingdings"/>
              </a:rPr>
              <a:t>awhile </a:t>
            </a:r>
          </a:p>
          <a:p>
            <a:pPr lvl="2"/>
            <a:r>
              <a:rPr lang="en-US" dirty="0">
                <a:sym typeface="Wingdings"/>
              </a:rPr>
              <a:t>until learn enough to do more predictive search</a:t>
            </a:r>
          </a:p>
          <a:p>
            <a:pPr marL="5094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01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907944"/>
          </a:xfrm>
        </p:spPr>
        <p:txBody>
          <a:bodyPr/>
          <a:lstStyle/>
          <a:p>
            <a:r>
              <a:rPr lang="en-US" dirty="0"/>
              <a:t>The nature of active online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9052560" cy="6096000"/>
          </a:xfrm>
        </p:spPr>
        <p:txBody>
          <a:bodyPr>
            <a:normAutofit/>
          </a:bodyPr>
          <a:lstStyle/>
          <a:p>
            <a:r>
              <a:rPr lang="en-US" dirty="0"/>
              <a:t>Executing online search = algorithm for planning/acting</a:t>
            </a:r>
          </a:p>
          <a:p>
            <a:pPr lvl="1"/>
            <a:r>
              <a:rPr lang="en-US" i="1" dirty="0"/>
              <a:t>Very different</a:t>
            </a:r>
            <a:r>
              <a:rPr lang="en-US" dirty="0"/>
              <a:t> than offline search </a:t>
            </a:r>
            <a:r>
              <a:rPr lang="en-US" dirty="0" err="1"/>
              <a:t>algos</a:t>
            </a:r>
            <a:r>
              <a:rPr lang="en-US" dirty="0"/>
              <a:t>! </a:t>
            </a:r>
          </a:p>
          <a:p>
            <a:pPr lvl="1"/>
            <a:r>
              <a:rPr lang="en-US" dirty="0"/>
              <a:t>Offline:  search virtually for a plan in constructed search space...</a:t>
            </a:r>
          </a:p>
          <a:p>
            <a:pPr lvl="2"/>
            <a:r>
              <a:rPr lang="en-US" dirty="0"/>
              <a:t>Can use any search algorithm, e.g.,  A* with strong h(n)</a:t>
            </a:r>
          </a:p>
          <a:p>
            <a:pPr lvl="2"/>
            <a:r>
              <a:rPr lang="en-US" dirty="0"/>
              <a:t>A*  can expand any node it wants on the frontier (jump around)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agent:  Agent literally </a:t>
            </a:r>
            <a:r>
              <a:rPr lang="en-US" i="1" dirty="0"/>
              <a:t>is in some place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Agent </a:t>
            </a:r>
            <a:r>
              <a:rPr lang="en-US" i="1" dirty="0"/>
              <a:t>is at</a:t>
            </a:r>
            <a:r>
              <a:rPr lang="en-US" dirty="0"/>
              <a:t> one node (state) on frontier of search tree</a:t>
            </a:r>
          </a:p>
          <a:p>
            <a:pPr lvl="2"/>
            <a:r>
              <a:rPr lang="en-US" dirty="0"/>
              <a:t>Can’t just jump around to other states...must plan from current state.</a:t>
            </a:r>
          </a:p>
          <a:p>
            <a:pPr lvl="2"/>
            <a:r>
              <a:rPr lang="en-US" dirty="0"/>
              <a:t>(Modified) Depth first algorithms are ideal candidates!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Heuristic functions remain critical! </a:t>
            </a:r>
          </a:p>
          <a:p>
            <a:pPr lvl="2"/>
            <a:r>
              <a:rPr lang="en-US" dirty="0"/>
              <a:t>H(n) tells depth first </a:t>
            </a:r>
            <a:r>
              <a:rPr lang="en-US" i="1" dirty="0"/>
              <a:t>which</a:t>
            </a:r>
            <a:r>
              <a:rPr lang="en-US" dirty="0"/>
              <a:t> of the successors to explore!</a:t>
            </a:r>
          </a:p>
          <a:p>
            <a:pPr lvl="2"/>
            <a:r>
              <a:rPr lang="en-US" dirty="0"/>
              <a:t>Admissibility remains relevant too: want to explore </a:t>
            </a:r>
            <a:r>
              <a:rPr lang="en-US" i="1" dirty="0"/>
              <a:t>likely</a:t>
            </a:r>
            <a:r>
              <a:rPr lang="en-US" dirty="0"/>
              <a:t> optimal paths first</a:t>
            </a:r>
          </a:p>
          <a:p>
            <a:pPr lvl="2"/>
            <a:r>
              <a:rPr lang="en-US" dirty="0"/>
              <a:t>Real agent = real results.   At some point I find the goal</a:t>
            </a:r>
          </a:p>
          <a:p>
            <a:pPr lvl="3"/>
            <a:r>
              <a:rPr lang="en-US" dirty="0"/>
              <a:t>Can compare actual path cost to that predicted at each state by H(n)</a:t>
            </a:r>
          </a:p>
          <a:p>
            <a:pPr lvl="3"/>
            <a:r>
              <a:rPr lang="en-US" b="1" dirty="0"/>
              <a:t>Competitive Ratio:</a:t>
            </a:r>
            <a:r>
              <a:rPr lang="en-US" dirty="0"/>
              <a:t> Actual path cost/predicted cost.  Lower is better.</a:t>
            </a:r>
          </a:p>
          <a:p>
            <a:pPr lvl="3"/>
            <a:r>
              <a:rPr lang="en-US" dirty="0"/>
              <a:t>Could also be basis for developing (learning!) improved H(n) over time.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7106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907944"/>
          </a:xfrm>
        </p:spPr>
        <p:txBody>
          <a:bodyPr/>
          <a:lstStyle/>
          <a:p>
            <a:r>
              <a:rPr lang="en-US" dirty="0"/>
              <a:t>Online </a:t>
            </a:r>
            <a:r>
              <a:rPr lang="en-US" i="1" dirty="0"/>
              <a:t>Local</a:t>
            </a:r>
            <a:r>
              <a:rPr lang="en-US" dirty="0"/>
              <a:t> Search for Agents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9052560" cy="6096000"/>
          </a:xfrm>
        </p:spPr>
        <p:txBody>
          <a:bodyPr>
            <a:normAutofit/>
          </a:bodyPr>
          <a:lstStyle/>
          <a:p>
            <a:r>
              <a:rPr lang="en-US" dirty="0"/>
              <a:t>What if search space is very bushy? </a:t>
            </a:r>
            <a:endParaRPr lang="en-US" i="1" dirty="0"/>
          </a:p>
          <a:p>
            <a:pPr lvl="1"/>
            <a:r>
              <a:rPr lang="en-US" dirty="0"/>
              <a:t>Even IDS version of depth-first are too costly</a:t>
            </a:r>
          </a:p>
          <a:p>
            <a:pPr lvl="1"/>
            <a:r>
              <a:rPr lang="en-US" dirty="0"/>
              <a:t>Tight time constraints could also limit search time</a:t>
            </a:r>
          </a:p>
          <a:p>
            <a:r>
              <a:rPr lang="en-US" dirty="0"/>
              <a:t>Can use our other tool for local search!</a:t>
            </a:r>
          </a:p>
          <a:p>
            <a:pPr lvl="1"/>
            <a:r>
              <a:rPr lang="en-US" dirty="0"/>
              <a:t>Hill-climbing (and variants)</a:t>
            </a:r>
          </a:p>
          <a:p>
            <a:pPr lvl="1"/>
            <a:endParaRPr lang="en-US" dirty="0"/>
          </a:p>
          <a:p>
            <a:r>
              <a:rPr lang="en-US" dirty="0"/>
              <a:t>Problem:  agents in </a:t>
            </a:r>
            <a:r>
              <a:rPr lang="en-US" i="1" dirty="0"/>
              <a:t>in the physical world, operating</a:t>
            </a:r>
            <a:endParaRPr lang="en-US" dirty="0"/>
          </a:p>
          <a:p>
            <a:pPr lvl="1"/>
            <a:r>
              <a:rPr lang="en-US" dirty="0"/>
              <a:t>Random restart methods for avoiding local minima are problematic</a:t>
            </a:r>
          </a:p>
          <a:p>
            <a:pPr lvl="2"/>
            <a:r>
              <a:rPr lang="en-US" dirty="0"/>
              <a:t>Can’t just move robot back to start all the time! </a:t>
            </a:r>
          </a:p>
          <a:p>
            <a:pPr lvl="1"/>
            <a:r>
              <a:rPr lang="en-US" dirty="0"/>
              <a:t>Random Walk approaches (highly stochastic hill-climbing) can work</a:t>
            </a:r>
          </a:p>
          <a:p>
            <a:pPr lvl="1"/>
            <a:r>
              <a:rPr lang="en-US" dirty="0"/>
              <a:t>Will </a:t>
            </a:r>
            <a:r>
              <a:rPr lang="en-US" i="1" dirty="0"/>
              <a:t>eventually</a:t>
            </a:r>
            <a:r>
              <a:rPr lang="en-US" dirty="0"/>
              <a:t> wander across the goal place/state.</a:t>
            </a:r>
          </a:p>
          <a:p>
            <a:pPr lvl="1"/>
            <a:endParaRPr lang="en-US" dirty="0"/>
          </a:p>
          <a:p>
            <a:r>
              <a:rPr lang="en-US" dirty="0"/>
              <a:t>Random walk + </a:t>
            </a:r>
            <a:r>
              <a:rPr lang="en-US" i="1" dirty="0"/>
              <a:t>memory</a:t>
            </a:r>
            <a:r>
              <a:rPr lang="en-US" dirty="0"/>
              <a:t> can be helpful</a:t>
            </a:r>
          </a:p>
          <a:p>
            <a:pPr lvl="1"/>
            <a:r>
              <a:rPr lang="en-US" dirty="0"/>
              <a:t>Chooses random moves but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remembers where it’s been, and updates costs along the way</a:t>
            </a:r>
          </a:p>
          <a:p>
            <a:pPr lvl="1"/>
            <a:r>
              <a:rPr lang="en-US" dirty="0"/>
              <a:t>Effect: can “rock” its way out of local minima to continue search</a:t>
            </a:r>
          </a:p>
        </p:txBody>
      </p:sp>
    </p:spTree>
    <p:extLst>
      <p:ext uri="{BB962C8B-B14F-4D97-AF65-F5344CB8AC3E}">
        <p14:creationId xmlns:p14="http://schemas.microsoft.com/office/powerpoint/2010/main" val="1157686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907944"/>
          </a:xfrm>
        </p:spPr>
        <p:txBody>
          <a:bodyPr/>
          <a:lstStyle/>
          <a:p>
            <a:r>
              <a:rPr lang="en-US" dirty="0"/>
              <a:t>Online </a:t>
            </a:r>
            <a:r>
              <a:rPr lang="en-US" i="1" dirty="0"/>
              <a:t>Local</a:t>
            </a:r>
            <a:r>
              <a:rPr lang="en-US" dirty="0"/>
              <a:t> Search for Agents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9052560" cy="838200"/>
          </a:xfrm>
        </p:spPr>
        <p:txBody>
          <a:bodyPr>
            <a:normAutofit/>
          </a:bodyPr>
          <a:lstStyle/>
          <a:p>
            <a:r>
              <a:rPr lang="en-US" dirty="0"/>
              <a:t>Result:  Learning Real-time A*  (LRTA*)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6248400" cy="3150105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533400" y="5181600"/>
            <a:ext cx="9052560" cy="2209800"/>
          </a:xfrm>
          <a:prstGeom prst="rect">
            <a:avLst/>
          </a:prstGeom>
        </p:spPr>
        <p:txBody>
          <a:bodyPr vert="horz" lIns="101882" tIns="50941" rIns="101882" bIns="50941" rtlCol="0">
            <a:normAutofit lnSpcReduction="10000"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27795" indent="-318383" algn="l" defTabSz="509412" rtl="0" eaLnBrk="1" latinLnBrk="0" hangingPunct="1">
              <a:spcBef>
                <a:spcPts val="8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531" indent="-254706" algn="l" defTabSz="509412" rtl="0" eaLnBrk="1" latinLnBrk="0" hangingPunct="1">
              <a:spcBef>
                <a:spcPts val="6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Idea:  memory = </a:t>
            </a:r>
            <a:r>
              <a:rPr lang="en-US" i="1" dirty="0"/>
              <a:t>update</a:t>
            </a:r>
            <a:r>
              <a:rPr lang="en-US" dirty="0"/>
              <a:t> the h(n) for nodes you’ve visited</a:t>
            </a:r>
          </a:p>
          <a:p>
            <a:pPr lvl="1"/>
            <a:r>
              <a:rPr lang="en-US" dirty="0"/>
              <a:t>When stuck use:  h(n) = cost(n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best neighbor) + h(neighbor)</a:t>
            </a:r>
          </a:p>
          <a:p>
            <a:pPr lvl="1"/>
            <a:r>
              <a:rPr lang="en-US" dirty="0"/>
              <a:t>Update the h(n) to reflect this.  If you ever go back there, h(n) is higher</a:t>
            </a:r>
          </a:p>
          <a:p>
            <a:pPr lvl="1"/>
            <a:r>
              <a:rPr lang="en-US" dirty="0"/>
              <a:t>You “fill in” the local minimum as you cycle a few times. Then escape...</a:t>
            </a:r>
          </a:p>
          <a:p>
            <a:endParaRPr lang="en-US" dirty="0"/>
          </a:p>
          <a:p>
            <a:r>
              <a:rPr lang="en-US" dirty="0"/>
              <a:t>LRTA* </a:t>
            </a:r>
            <a:r>
              <a:rPr lang="en-US" dirty="0">
                <a:sym typeface="Wingdings"/>
              </a:rPr>
              <a:t> many variants; vary in selecting next action and updating rules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05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2920" y="1524000"/>
            <a:ext cx="9052560" cy="5791200"/>
          </a:xfrm>
        </p:spPr>
        <p:txBody>
          <a:bodyPr>
            <a:normAutofit/>
          </a:bodyPr>
          <a:lstStyle/>
          <a:p>
            <a:r>
              <a:rPr lang="en-US" dirty="0"/>
              <a:t>Search techniques from Ch.3 </a:t>
            </a:r>
          </a:p>
          <a:p>
            <a:pPr lvl="1"/>
            <a:r>
              <a:rPr lang="en-US" dirty="0"/>
              <a:t>still form basic foundation for possible search variants</a:t>
            </a:r>
          </a:p>
          <a:p>
            <a:pPr lvl="1"/>
            <a:r>
              <a:rPr lang="en-US" dirty="0"/>
              <a:t>Are not well-suited </a:t>
            </a:r>
            <a:r>
              <a:rPr lang="en-US" i="1" dirty="0"/>
              <a:t>directly </a:t>
            </a:r>
            <a:r>
              <a:rPr lang="en-US" dirty="0"/>
              <a:t>to many real-world problems</a:t>
            </a:r>
          </a:p>
          <a:p>
            <a:pPr lvl="2"/>
            <a:r>
              <a:rPr lang="en-US" dirty="0"/>
              <a:t>Pure size and bushiness of search spaces</a:t>
            </a:r>
          </a:p>
          <a:p>
            <a:pPr lvl="2"/>
            <a:r>
              <a:rPr lang="en-US" dirty="0"/>
              <a:t>Non-determinism.  In Action outcomes.  In Sensor reliability.</a:t>
            </a:r>
          </a:p>
          <a:p>
            <a:pPr lvl="2"/>
            <a:r>
              <a:rPr lang="en-US" dirty="0"/>
              <a:t>Partial </a:t>
            </a:r>
            <a:r>
              <a:rPr lang="en-US" dirty="0" err="1"/>
              <a:t>observability</a:t>
            </a:r>
            <a:r>
              <a:rPr lang="en-US" dirty="0"/>
              <a:t>.  Can see </a:t>
            </a:r>
            <a:r>
              <a:rPr lang="en-US" i="1" dirty="0"/>
              <a:t>all</a:t>
            </a:r>
            <a:r>
              <a:rPr lang="en-US" dirty="0"/>
              <a:t> features of current state.</a:t>
            </a:r>
          </a:p>
          <a:p>
            <a:pPr lvl="2"/>
            <a:endParaRPr lang="en-US" dirty="0"/>
          </a:p>
          <a:p>
            <a:r>
              <a:rPr lang="en-US" dirty="0"/>
              <a:t>Classic search must be adapted and modified for the real world</a:t>
            </a:r>
          </a:p>
          <a:p>
            <a:pPr lvl="1"/>
            <a:r>
              <a:rPr lang="en-US" dirty="0"/>
              <a:t>Hill-climbing: can be seen as DFS + h(n) ... with depth limit of </a:t>
            </a:r>
            <a:r>
              <a:rPr lang="en-US" b="1" dirty="0"/>
              <a:t>one.</a:t>
            </a:r>
            <a:endParaRPr lang="en-US" dirty="0"/>
          </a:p>
          <a:p>
            <a:pPr lvl="1"/>
            <a:r>
              <a:rPr lang="en-US" dirty="0"/>
              <a:t>Beam search:  can be seen as Best First...with Frontier queue limit = k.</a:t>
            </a:r>
          </a:p>
          <a:p>
            <a:pPr lvl="1"/>
            <a:r>
              <a:rPr lang="en-US" dirty="0"/>
              <a:t>Stochastic techniques (incl. simulated annealing) = seen as Best-first with weighted randomized Q selection.</a:t>
            </a:r>
          </a:p>
          <a:p>
            <a:pPr lvl="1"/>
            <a:r>
              <a:rPr lang="en-US" dirty="0"/>
              <a:t>Belief State Search = identical to normal search...only searching belief space</a:t>
            </a:r>
          </a:p>
          <a:p>
            <a:pPr lvl="1"/>
            <a:r>
              <a:rPr lang="en-US" dirty="0"/>
              <a:t>Online Search:  Applied DFS or local searching</a:t>
            </a:r>
          </a:p>
          <a:p>
            <a:pPr lvl="2"/>
            <a:r>
              <a:rPr lang="en-US" dirty="0"/>
              <a:t>With high cost of backtracking and becoming stuck</a:t>
            </a:r>
          </a:p>
          <a:p>
            <a:pPr lvl="2"/>
            <a:r>
              <a:rPr lang="en-US" dirty="0"/>
              <a:t>Pruning by moving before complete plans made.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8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54" y="1657141"/>
            <a:ext cx="5480286" cy="54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1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685800"/>
            <a:ext cx="7722234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0620">
              <a:lnSpc>
                <a:spcPts val="2430"/>
              </a:lnSpc>
            </a:pPr>
            <a:r>
              <a:rPr lang="en-US" b="1" spc="170" dirty="0"/>
              <a:t>Local Search Algorithms</a:t>
            </a:r>
            <a:endParaRPr b="1" spc="16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08353"/>
            <a:ext cx="8458199" cy="5591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97330" indent="-342900">
              <a:lnSpc>
                <a:spcPct val="101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So far:  our algorithms explore state space methodically</a:t>
            </a:r>
          </a:p>
          <a:p>
            <a:pPr marL="812800" marR="1497330" lvl="1" indent="-342900">
              <a:lnSpc>
                <a:spcPct val="101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Keep one or more paths in memory</a:t>
            </a:r>
          </a:p>
          <a:p>
            <a:pPr marL="812800" marR="1497330" lvl="1" indent="-342900">
              <a:lnSpc>
                <a:spcPct val="101000"/>
              </a:lnSpc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355600" marR="1497330" indent="-342900">
              <a:lnSpc>
                <a:spcPct val="101000"/>
              </a:lnSpc>
              <a:buFont typeface="Arial"/>
              <a:buChar char="•"/>
            </a:pPr>
            <a:r>
              <a:rPr sz="2000" dirty="0">
                <a:latin typeface="Arial"/>
                <a:cs typeface="Arial"/>
              </a:rPr>
              <a:t>In many optimization problems, </a:t>
            </a:r>
            <a:r>
              <a:rPr sz="2000" dirty="0">
                <a:solidFill>
                  <a:srgbClr val="7E0000"/>
                </a:solidFill>
                <a:latin typeface="Georgia"/>
                <a:cs typeface="Georgia"/>
              </a:rPr>
              <a:t>path </a:t>
            </a:r>
            <a:r>
              <a:rPr sz="2000" dirty="0">
                <a:latin typeface="Arial"/>
                <a:cs typeface="Arial"/>
              </a:rPr>
              <a:t>is irrelevant</a:t>
            </a:r>
            <a:endParaRPr lang="en-US" sz="2000" dirty="0">
              <a:latin typeface="Arial"/>
              <a:cs typeface="Arial"/>
            </a:endParaRPr>
          </a:p>
          <a:p>
            <a:pPr marL="812800" marR="1497330" lvl="1" indent="-342900">
              <a:lnSpc>
                <a:spcPct val="101000"/>
              </a:lnSpc>
              <a:spcBef>
                <a:spcPts val="600"/>
              </a:spcBef>
              <a:buFont typeface="Arial"/>
              <a:buChar char="•"/>
            </a:pPr>
            <a:r>
              <a:rPr sz="1600" dirty="0">
                <a:latin typeface="Arial"/>
                <a:cs typeface="Arial"/>
              </a:rPr>
              <a:t>the goal state itself is the  solution</a:t>
            </a:r>
            <a:endParaRPr lang="en-US" sz="1600" dirty="0">
              <a:latin typeface="Arial"/>
              <a:cs typeface="Arial"/>
            </a:endParaRPr>
          </a:p>
          <a:p>
            <a:pPr marL="812800" marR="1497330" lvl="1" indent="-342900">
              <a:lnSpc>
                <a:spcPct val="101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State space is large/complex </a:t>
            </a:r>
            <a:r>
              <a:rPr lang="en-US" sz="1600" dirty="0">
                <a:latin typeface="Arial"/>
                <a:cs typeface="Arial"/>
                <a:sym typeface="Wingdings"/>
              </a:rPr>
              <a:t> </a:t>
            </a:r>
            <a:r>
              <a:rPr lang="en-US" sz="1400" dirty="0">
                <a:latin typeface="Arial"/>
                <a:cs typeface="Arial"/>
                <a:sym typeface="Wingdings"/>
              </a:rPr>
              <a:t>keeping whole frontier in memory is impractical</a:t>
            </a:r>
          </a:p>
          <a:p>
            <a:pPr marL="812800" marR="1497330" lvl="1" indent="-342900">
              <a:lnSpc>
                <a:spcPct val="101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  <a:sym typeface="Wingdings"/>
              </a:rPr>
              <a:t>Local = Zen = has no idea where it is, just immediate descendants</a:t>
            </a:r>
            <a:endParaRPr sz="2000" dirty="0">
              <a:latin typeface="Arial"/>
              <a:cs typeface="Arial"/>
            </a:endParaRPr>
          </a:p>
          <a:p>
            <a:pPr marL="355600" marR="1220470" indent="-342900">
              <a:lnSpc>
                <a:spcPct val="101499"/>
              </a:lnSpc>
              <a:spcBef>
                <a:spcPts val="152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tate space = set of “complete” configurations</a:t>
            </a:r>
            <a:endParaRPr lang="en-US" sz="2000" dirty="0">
              <a:latin typeface="Arial"/>
              <a:cs typeface="Arial"/>
            </a:endParaRPr>
          </a:p>
          <a:p>
            <a:pPr marL="812800" marR="1220470" lvl="1" indent="-342900">
              <a:lnSpc>
                <a:spcPct val="101499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A graph of boards, map locations, whatever</a:t>
            </a:r>
          </a:p>
          <a:p>
            <a:pPr marL="812800" marR="1220470" lvl="1" indent="-342900">
              <a:lnSpc>
                <a:spcPct val="101499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Connected by actions</a:t>
            </a:r>
          </a:p>
          <a:p>
            <a:pPr marL="355600" marR="1220470" indent="-342900">
              <a:lnSpc>
                <a:spcPct val="101499"/>
              </a:lnSpc>
              <a:spcBef>
                <a:spcPts val="152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Goal: </a:t>
            </a:r>
            <a:r>
              <a:rPr sz="2000" dirty="0">
                <a:latin typeface="Arial"/>
                <a:cs typeface="Arial"/>
              </a:rPr>
              <a:t>find </a:t>
            </a:r>
            <a:r>
              <a:rPr sz="2000" dirty="0">
                <a:solidFill>
                  <a:srgbClr val="7E0000"/>
                </a:solidFill>
                <a:latin typeface="Georgia"/>
                <a:cs typeface="Georgia"/>
              </a:rPr>
              <a:t>optimal </a:t>
            </a:r>
            <a:r>
              <a:rPr sz="2000" dirty="0">
                <a:latin typeface="Arial"/>
                <a:cs typeface="Arial"/>
              </a:rPr>
              <a:t>configuration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(e.g. Traveling Salesman)</a:t>
            </a:r>
            <a:endParaRPr sz="2000" dirty="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sz="2000" dirty="0">
                <a:latin typeface="Arial"/>
                <a:cs typeface="Arial"/>
              </a:rPr>
              <a:t>    </a:t>
            </a:r>
            <a:r>
              <a:rPr sz="2000" dirty="0">
                <a:latin typeface="Arial"/>
                <a:cs typeface="Arial"/>
              </a:rPr>
              <a:t>or, find configuration satisfying constraints, </a:t>
            </a:r>
            <a:r>
              <a:rPr lang="en-US" sz="1400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e.g.,   timetable</a:t>
            </a:r>
            <a:r>
              <a:rPr lang="en-US" sz="140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55600" marR="948690" indent="-342900">
              <a:lnSpc>
                <a:spcPct val="101000"/>
              </a:lnSpc>
              <a:spcBef>
                <a:spcPts val="1535"/>
              </a:spcBef>
              <a:buFont typeface="Arial"/>
              <a:buChar char="•"/>
            </a:pPr>
            <a:r>
              <a:rPr sz="2000" dirty="0">
                <a:latin typeface="Arial"/>
                <a:cs typeface="Arial"/>
              </a:rPr>
              <a:t>In such cases, can use </a:t>
            </a:r>
            <a:r>
              <a:rPr lang="en-US" sz="2000" dirty="0">
                <a:solidFill>
                  <a:srgbClr val="00007E"/>
                </a:solidFill>
                <a:latin typeface="Arial"/>
                <a:cs typeface="Arial"/>
              </a:rPr>
              <a:t>local search</a:t>
            </a:r>
            <a:r>
              <a:rPr sz="2000" dirty="0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algorithms</a:t>
            </a:r>
            <a:endParaRPr lang="en-US" sz="2000" dirty="0">
              <a:latin typeface="Arial"/>
              <a:cs typeface="Arial"/>
            </a:endParaRPr>
          </a:p>
          <a:p>
            <a:pPr marL="812800" marR="948690" lvl="1" indent="-342900">
              <a:lnSpc>
                <a:spcPct val="101000"/>
              </a:lnSpc>
              <a:spcBef>
                <a:spcPts val="600"/>
              </a:spcBef>
              <a:buFont typeface="Arial"/>
              <a:buChar char="•"/>
            </a:pPr>
            <a:r>
              <a:rPr sz="1600" dirty="0">
                <a:latin typeface="Arial"/>
                <a:cs typeface="Arial"/>
              </a:rPr>
              <a:t>keep  a  single  “current” state, try to improve it</a:t>
            </a:r>
            <a:endParaRPr lang="en-US" sz="1600" dirty="0">
              <a:latin typeface="Arial"/>
              <a:cs typeface="Arial"/>
            </a:endParaRPr>
          </a:p>
          <a:p>
            <a:pPr marL="812800" marR="948690" lvl="1" indent="-342900">
              <a:lnSpc>
                <a:spcPct val="101000"/>
              </a:lnSpc>
              <a:spcBef>
                <a:spcPts val="600"/>
              </a:spcBef>
              <a:buFont typeface="Arial"/>
              <a:buChar char="•"/>
            </a:pPr>
            <a:r>
              <a:rPr sz="1600" dirty="0">
                <a:latin typeface="Arial"/>
                <a:cs typeface="Arial"/>
              </a:rPr>
              <a:t>Constant  space,  suitable for online as  well as  offline  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4190">
              <a:lnSpc>
                <a:spcPts val="2430"/>
              </a:lnSpc>
              <a:tabLst>
                <a:tab pos="2145665" algn="l"/>
              </a:tabLst>
            </a:pPr>
            <a:r>
              <a:rPr b="1" dirty="0"/>
              <a:t>Example:</a:t>
            </a:r>
            <a:r>
              <a:rPr lang="en-US" b="1" dirty="0"/>
              <a:t>  </a:t>
            </a:r>
            <a:r>
              <a:rPr b="1" dirty="0"/>
              <a:t>Travelling Salesperson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1478"/>
            <a:ext cx="7251700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50" dirty="0">
                <a:latin typeface="Arial"/>
                <a:cs typeface="Arial"/>
              </a:rPr>
              <a:t>Goal:</a:t>
            </a:r>
            <a:r>
              <a:rPr lang="en-US" dirty="0">
                <a:latin typeface="Arial"/>
                <a:cs typeface="Arial"/>
              </a:rPr>
              <a:t> Find shortest path that visits all graph nodes</a:t>
            </a:r>
          </a:p>
          <a:p>
            <a:pPr marL="12700">
              <a:lnSpc>
                <a:spcPct val="100000"/>
              </a:lnSpc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50" dirty="0">
                <a:latin typeface="Arial"/>
                <a:cs typeface="Arial"/>
              </a:rPr>
              <a:t>Plan: </a:t>
            </a:r>
            <a:r>
              <a:rPr dirty="0">
                <a:latin typeface="Arial"/>
                <a:cs typeface="Arial"/>
              </a:rPr>
              <a:t>Start with any  complete tour, perform pairwise exchanges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8527" y="3124200"/>
            <a:ext cx="2009218" cy="2009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3124200"/>
            <a:ext cx="2009231" cy="2009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491" y="3930378"/>
            <a:ext cx="496570" cy="396875"/>
          </a:xfrm>
          <a:custGeom>
            <a:avLst/>
            <a:gdLst/>
            <a:ahLst/>
            <a:cxnLst/>
            <a:rect l="l" t="t" r="r" b="b"/>
            <a:pathLst>
              <a:path w="496570" h="396875">
                <a:moveTo>
                  <a:pt x="297662" y="0"/>
                </a:moveTo>
                <a:lnTo>
                  <a:pt x="297662" y="396875"/>
                </a:lnTo>
                <a:lnTo>
                  <a:pt x="496100" y="198437"/>
                </a:lnTo>
                <a:lnTo>
                  <a:pt x="297662" y="0"/>
                </a:lnTo>
                <a:close/>
              </a:path>
              <a:path w="496570" h="396875">
                <a:moveTo>
                  <a:pt x="0" y="99212"/>
                </a:moveTo>
                <a:lnTo>
                  <a:pt x="0" y="297662"/>
                </a:lnTo>
                <a:lnTo>
                  <a:pt x="297662" y="297662"/>
                </a:lnTo>
                <a:lnTo>
                  <a:pt x="297662" y="99212"/>
                </a:lnTo>
                <a:lnTo>
                  <a:pt x="0" y="992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9491" y="3930378"/>
            <a:ext cx="496570" cy="396875"/>
          </a:xfrm>
          <a:custGeom>
            <a:avLst/>
            <a:gdLst/>
            <a:ahLst/>
            <a:cxnLst/>
            <a:rect l="l" t="t" r="r" b="b"/>
            <a:pathLst>
              <a:path w="496570" h="396875">
                <a:moveTo>
                  <a:pt x="0" y="99212"/>
                </a:moveTo>
                <a:lnTo>
                  <a:pt x="297662" y="99212"/>
                </a:lnTo>
                <a:lnTo>
                  <a:pt x="297662" y="0"/>
                </a:lnTo>
                <a:lnTo>
                  <a:pt x="496100" y="198437"/>
                </a:lnTo>
                <a:lnTo>
                  <a:pt x="297662" y="396875"/>
                </a:lnTo>
                <a:lnTo>
                  <a:pt x="297662" y="297662"/>
                </a:lnTo>
                <a:lnTo>
                  <a:pt x="0" y="297662"/>
                </a:lnTo>
                <a:lnTo>
                  <a:pt x="0" y="99212"/>
                </a:lnTo>
                <a:close/>
              </a:path>
            </a:pathLst>
          </a:custGeom>
          <a:ln w="24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9200" y="5638800"/>
            <a:ext cx="7785734" cy="111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dirty="0">
                <a:latin typeface="Arial"/>
                <a:cs typeface="Arial"/>
              </a:rPr>
              <a:t>Variants of this approach get within 1% of optimal very quickly with thousands  of cities</a:t>
            </a: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lang="en-US" dirty="0">
                <a:latin typeface="Arial"/>
                <a:cs typeface="Arial"/>
              </a:rPr>
              <a:t>(Optimum solution is NP-hard.   This is not optimum...but close enough?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762000"/>
            <a:ext cx="6781800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39340" algn="ctr">
              <a:lnSpc>
                <a:spcPts val="2430"/>
              </a:lnSpc>
              <a:tabLst>
                <a:tab pos="3980179" algn="l"/>
              </a:tabLst>
            </a:pPr>
            <a:r>
              <a:rPr b="1" dirty="0"/>
              <a:t>Example:	</a:t>
            </a:r>
            <a:r>
              <a:rPr lang="en-US" sz="2050" b="1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b="1" dirty="0"/>
              <a:t>-queens</a:t>
            </a:r>
            <a:r>
              <a:rPr lang="en-US" b="1" dirty="0"/>
              <a:t> Problem</a:t>
            </a:r>
            <a:endParaRPr sz="205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86" y="1408353"/>
            <a:ext cx="8166113" cy="131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0238" marR="5080" indent="-617538">
              <a:lnSpc>
                <a:spcPct val="101000"/>
              </a:lnSpc>
            </a:pPr>
            <a:r>
              <a:rPr lang="en-US" dirty="0">
                <a:latin typeface="Arial"/>
                <a:cs typeface="Arial"/>
              </a:rPr>
              <a:t>Start: </a:t>
            </a:r>
            <a:r>
              <a:rPr dirty="0">
                <a:latin typeface="Arial"/>
                <a:cs typeface="Arial"/>
              </a:rPr>
              <a:t>Put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dirty="0">
                <a:latin typeface="Arial"/>
                <a:cs typeface="Arial"/>
              </a:rPr>
              <a:t>queens on an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dirty="0">
                <a:solidFill>
                  <a:srgbClr val="990099"/>
                </a:solidFill>
                <a:latin typeface="Lucida Sans Unicode"/>
                <a:cs typeface="Lucida Sans Unicode"/>
              </a:rPr>
              <a:t>×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dirty="0">
                <a:latin typeface="Arial"/>
                <a:cs typeface="Arial"/>
              </a:rPr>
              <a:t>board with no two queens on the same  row, column, or  diagonal</a:t>
            </a:r>
          </a:p>
          <a:p>
            <a:pPr marL="630238" indent="-617538">
              <a:lnSpc>
                <a:spcPct val="100000"/>
              </a:lnSpc>
              <a:spcBef>
                <a:spcPts val="1560"/>
              </a:spcBef>
            </a:pPr>
            <a:r>
              <a:rPr lang="en-US" dirty="0">
                <a:latin typeface="Arial"/>
                <a:cs typeface="Arial"/>
              </a:rPr>
              <a:t>Plan: </a:t>
            </a:r>
            <a:r>
              <a:rPr dirty="0">
                <a:latin typeface="Arial"/>
                <a:cs typeface="Arial"/>
              </a:rPr>
              <a:t>Move a  </a:t>
            </a:r>
            <a:r>
              <a:rPr lang="en-US" dirty="0">
                <a:latin typeface="Arial"/>
                <a:cs typeface="Arial"/>
              </a:rPr>
              <a:t>single </a:t>
            </a:r>
            <a:r>
              <a:rPr dirty="0">
                <a:latin typeface="Arial"/>
                <a:cs typeface="Arial"/>
              </a:rPr>
              <a:t>queen  to reduce  number of conflicts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Wingdings"/>
              </a:rPr>
              <a:t> generates next board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272" y="3873432"/>
            <a:ext cx="678815" cy="542925"/>
          </a:xfrm>
          <a:custGeom>
            <a:avLst/>
            <a:gdLst/>
            <a:ahLst/>
            <a:cxnLst/>
            <a:rect l="l" t="t" r="r" b="b"/>
            <a:pathLst>
              <a:path w="678814" h="542925">
                <a:moveTo>
                  <a:pt x="406971" y="0"/>
                </a:moveTo>
                <a:lnTo>
                  <a:pt x="406971" y="542632"/>
                </a:lnTo>
                <a:lnTo>
                  <a:pt x="678294" y="271310"/>
                </a:lnTo>
                <a:lnTo>
                  <a:pt x="406971" y="0"/>
                </a:lnTo>
                <a:close/>
              </a:path>
              <a:path w="678814" h="542925">
                <a:moveTo>
                  <a:pt x="0" y="135661"/>
                </a:moveTo>
                <a:lnTo>
                  <a:pt x="0" y="406971"/>
                </a:lnTo>
                <a:lnTo>
                  <a:pt x="406971" y="406971"/>
                </a:lnTo>
                <a:lnTo>
                  <a:pt x="406971" y="135661"/>
                </a:lnTo>
                <a:lnTo>
                  <a:pt x="0" y="13566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272" y="3873432"/>
            <a:ext cx="678815" cy="542925"/>
          </a:xfrm>
          <a:custGeom>
            <a:avLst/>
            <a:gdLst/>
            <a:ahLst/>
            <a:cxnLst/>
            <a:rect l="l" t="t" r="r" b="b"/>
            <a:pathLst>
              <a:path w="678814" h="542925">
                <a:moveTo>
                  <a:pt x="0" y="135661"/>
                </a:moveTo>
                <a:lnTo>
                  <a:pt x="406971" y="135661"/>
                </a:lnTo>
                <a:lnTo>
                  <a:pt x="406971" y="0"/>
                </a:lnTo>
                <a:lnTo>
                  <a:pt x="678294" y="271310"/>
                </a:lnTo>
                <a:lnTo>
                  <a:pt x="406971" y="542632"/>
                </a:lnTo>
                <a:lnTo>
                  <a:pt x="406971" y="406971"/>
                </a:lnTo>
                <a:lnTo>
                  <a:pt x="0" y="406971"/>
                </a:lnTo>
                <a:lnTo>
                  <a:pt x="0" y="135661"/>
                </a:lnTo>
                <a:close/>
              </a:path>
            </a:pathLst>
          </a:custGeom>
          <a:ln w="339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1767" y="4587394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5866" y="4153295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7655" y="3285085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3557" y="3719184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1767" y="3719184"/>
            <a:ext cx="434340" cy="208915"/>
          </a:xfrm>
          <a:custGeom>
            <a:avLst/>
            <a:gdLst/>
            <a:ahLst/>
            <a:cxnLst/>
            <a:rect l="l" t="t" r="r" b="b"/>
            <a:pathLst>
              <a:path w="434339" h="208914">
                <a:moveTo>
                  <a:pt x="434105" y="208314"/>
                </a:moveTo>
                <a:lnTo>
                  <a:pt x="434105" y="0"/>
                </a:lnTo>
                <a:lnTo>
                  <a:pt x="0" y="0"/>
                </a:lnTo>
                <a:lnTo>
                  <a:pt x="0" y="208314"/>
                </a:lnTo>
                <a:lnTo>
                  <a:pt x="434105" y="20831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1767" y="3978370"/>
            <a:ext cx="434340" cy="175260"/>
          </a:xfrm>
          <a:custGeom>
            <a:avLst/>
            <a:gdLst/>
            <a:ahLst/>
            <a:cxnLst/>
            <a:rect l="l" t="t" r="r" b="b"/>
            <a:pathLst>
              <a:path w="434339" h="175260">
                <a:moveTo>
                  <a:pt x="434105" y="174919"/>
                </a:moveTo>
                <a:lnTo>
                  <a:pt x="434105" y="0"/>
                </a:lnTo>
                <a:lnTo>
                  <a:pt x="0" y="0"/>
                </a:lnTo>
                <a:lnTo>
                  <a:pt x="0" y="174919"/>
                </a:lnTo>
                <a:lnTo>
                  <a:pt x="434105" y="17491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7655" y="4153295"/>
            <a:ext cx="434340" cy="213360"/>
          </a:xfrm>
          <a:custGeom>
            <a:avLst/>
            <a:gdLst/>
            <a:ahLst/>
            <a:cxnLst/>
            <a:rect l="l" t="t" r="r" b="b"/>
            <a:pathLst>
              <a:path w="434339" h="213360">
                <a:moveTo>
                  <a:pt x="434105" y="213228"/>
                </a:moveTo>
                <a:lnTo>
                  <a:pt x="434105" y="0"/>
                </a:lnTo>
                <a:lnTo>
                  <a:pt x="0" y="0"/>
                </a:lnTo>
                <a:lnTo>
                  <a:pt x="0" y="213228"/>
                </a:lnTo>
                <a:lnTo>
                  <a:pt x="434105" y="21322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7655" y="4417396"/>
            <a:ext cx="434340" cy="170180"/>
          </a:xfrm>
          <a:custGeom>
            <a:avLst/>
            <a:gdLst/>
            <a:ahLst/>
            <a:cxnLst/>
            <a:rect l="l" t="t" r="r" b="b"/>
            <a:pathLst>
              <a:path w="434339" h="170179">
                <a:moveTo>
                  <a:pt x="434105" y="170004"/>
                </a:moveTo>
                <a:lnTo>
                  <a:pt x="434105" y="0"/>
                </a:lnTo>
                <a:lnTo>
                  <a:pt x="0" y="0"/>
                </a:lnTo>
                <a:lnTo>
                  <a:pt x="0" y="170004"/>
                </a:lnTo>
                <a:lnTo>
                  <a:pt x="434105" y="17000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5866" y="3285085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3557" y="4587394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8503" y="3240044"/>
            <a:ext cx="1826895" cy="1826895"/>
          </a:xfrm>
          <a:custGeom>
            <a:avLst/>
            <a:gdLst/>
            <a:ahLst/>
            <a:cxnLst/>
            <a:rect l="l" t="t" r="r" b="b"/>
            <a:pathLst>
              <a:path w="1826895" h="1826895">
                <a:moveTo>
                  <a:pt x="1826501" y="1826501"/>
                </a:moveTo>
                <a:lnTo>
                  <a:pt x="1826501" y="0"/>
                </a:lnTo>
                <a:lnTo>
                  <a:pt x="0" y="0"/>
                </a:lnTo>
                <a:lnTo>
                  <a:pt x="0" y="1826501"/>
                </a:lnTo>
                <a:lnTo>
                  <a:pt x="1826501" y="1826501"/>
                </a:lnTo>
                <a:close/>
              </a:path>
            </a:pathLst>
          </a:custGeom>
          <a:ln w="16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3550" y="3285079"/>
            <a:ext cx="1736725" cy="1736725"/>
          </a:xfrm>
          <a:custGeom>
            <a:avLst/>
            <a:gdLst/>
            <a:ahLst/>
            <a:cxnLst/>
            <a:rect l="l" t="t" r="r" b="b"/>
            <a:pathLst>
              <a:path w="1736725" h="1736725">
                <a:moveTo>
                  <a:pt x="1736420" y="1736420"/>
                </a:moveTo>
                <a:lnTo>
                  <a:pt x="1736420" y="0"/>
                </a:lnTo>
                <a:lnTo>
                  <a:pt x="0" y="0"/>
                </a:lnTo>
                <a:lnTo>
                  <a:pt x="0" y="1736420"/>
                </a:lnTo>
                <a:lnTo>
                  <a:pt x="1736420" y="1736420"/>
                </a:lnTo>
                <a:close/>
              </a:path>
            </a:pathLst>
          </a:custGeom>
          <a:ln w="16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79981" y="381887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146507" y="132937"/>
                </a:move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84"/>
                </a:lnTo>
                <a:lnTo>
                  <a:pt x="187198" y="56984"/>
                </a:lnTo>
                <a:lnTo>
                  <a:pt x="187198" y="65112"/>
                </a:lnTo>
                <a:lnTo>
                  <a:pt x="146507" y="132937"/>
                </a:lnTo>
                <a:close/>
              </a:path>
              <a:path w="203835" h="227964">
                <a:moveTo>
                  <a:pt x="24409" y="195351"/>
                </a:moveTo>
                <a:lnTo>
                  <a:pt x="24409" y="227901"/>
                </a:ln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46507" y="132937"/>
                </a:lnTo>
                <a:lnTo>
                  <a:pt x="138366" y="146507"/>
                </a:lnTo>
                <a:lnTo>
                  <a:pt x="138366" y="59016"/>
                </a:lnTo>
                <a:lnTo>
                  <a:pt x="113944" y="138379"/>
                </a:lnTo>
                <a:lnTo>
                  <a:pt x="105803" y="16281"/>
                </a:lnTo>
                <a:lnTo>
                  <a:pt x="105803" y="0"/>
                </a:lnTo>
                <a:lnTo>
                  <a:pt x="97675" y="0"/>
                </a:lnTo>
                <a:lnTo>
                  <a:pt x="97675" y="16281"/>
                </a:lnTo>
                <a:lnTo>
                  <a:pt x="89535" y="138379"/>
                </a:lnTo>
                <a:lnTo>
                  <a:pt x="65112" y="59016"/>
                </a:lnTo>
                <a:lnTo>
                  <a:pt x="65112" y="146507"/>
                </a:lnTo>
                <a:lnTo>
                  <a:pt x="56972" y="132937"/>
                </a:lnTo>
                <a:lnTo>
                  <a:pt x="56972" y="179070"/>
                </a:lnTo>
                <a:lnTo>
                  <a:pt x="24409" y="195351"/>
                </a:lnTo>
                <a:close/>
              </a:path>
              <a:path w="203835" h="227964">
                <a:moveTo>
                  <a:pt x="138366" y="59016"/>
                </a:moveTo>
                <a:lnTo>
                  <a:pt x="138366" y="146507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38366" y="59016"/>
                </a:lnTo>
                <a:close/>
              </a:path>
              <a:path w="203835" h="227964">
                <a:moveTo>
                  <a:pt x="105803" y="0"/>
                </a:moveTo>
                <a:lnTo>
                  <a:pt x="105803" y="16281"/>
                </a:lnTo>
                <a:lnTo>
                  <a:pt x="113944" y="8140"/>
                </a:lnTo>
                <a:lnTo>
                  <a:pt x="105803" y="0"/>
                </a:lnTo>
                <a:close/>
              </a:path>
              <a:path w="203835" h="227964">
                <a:moveTo>
                  <a:pt x="89535" y="8140"/>
                </a:moveTo>
                <a:lnTo>
                  <a:pt x="97675" y="16281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5" h="227964">
                <a:moveTo>
                  <a:pt x="40690" y="24422"/>
                </a:moveTo>
                <a:lnTo>
                  <a:pt x="40690" y="40703"/>
                </a:lnTo>
                <a:lnTo>
                  <a:pt x="48831" y="40703"/>
                </a:lnTo>
                <a:lnTo>
                  <a:pt x="65112" y="146507"/>
                </a:lnTo>
                <a:lnTo>
                  <a:pt x="65112" y="59016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close/>
              </a:path>
              <a:path w="203835" h="227964">
                <a:moveTo>
                  <a:pt x="0" y="56984"/>
                </a:move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56972" y="132937"/>
                </a:lnTo>
                <a:lnTo>
                  <a:pt x="16281" y="65112"/>
                </a:lnTo>
                <a:lnTo>
                  <a:pt x="16281" y="56984"/>
                </a:lnTo>
                <a:lnTo>
                  <a:pt x="0" y="5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9981" y="381887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24409" y="227901"/>
                </a:move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84"/>
                </a:lnTo>
                <a:lnTo>
                  <a:pt x="187198" y="56984"/>
                </a:lnTo>
                <a:lnTo>
                  <a:pt x="187198" y="65112"/>
                </a:lnTo>
                <a:lnTo>
                  <a:pt x="138366" y="146507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13944" y="138379"/>
                </a:lnTo>
                <a:lnTo>
                  <a:pt x="105803" y="16281"/>
                </a:lnTo>
                <a:lnTo>
                  <a:pt x="113944" y="8140"/>
                </a:lnTo>
                <a:lnTo>
                  <a:pt x="105803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81"/>
                </a:lnTo>
                <a:lnTo>
                  <a:pt x="89535" y="138379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lnTo>
                  <a:pt x="40690" y="40703"/>
                </a:lnTo>
                <a:lnTo>
                  <a:pt x="48831" y="40703"/>
                </a:lnTo>
                <a:lnTo>
                  <a:pt x="65112" y="146507"/>
                </a:lnTo>
                <a:lnTo>
                  <a:pt x="16281" y="65112"/>
                </a:lnTo>
                <a:lnTo>
                  <a:pt x="16281" y="56984"/>
                </a:lnTo>
                <a:lnTo>
                  <a:pt x="0" y="56984"/>
                </a:ln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24409" y="195351"/>
                </a:lnTo>
                <a:lnTo>
                  <a:pt x="24409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6954" y="399794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4391" y="401422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4391" y="403050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88122" y="388399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8140"/>
                </a:moveTo>
                <a:lnTo>
                  <a:pt x="81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28813" y="385143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7657" y="3835154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26489" y="385143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7179" y="388399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36955" y="399794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6955" y="399794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04912" y="401447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4912" y="401447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57503" y="426619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146507" y="132959"/>
                </a:moveTo>
                <a:lnTo>
                  <a:pt x="146507" y="179070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46507" y="132959"/>
                </a:lnTo>
                <a:close/>
              </a:path>
              <a:path w="203835" h="227964">
                <a:moveTo>
                  <a:pt x="24422" y="195338"/>
                </a:moveTo>
                <a:lnTo>
                  <a:pt x="24422" y="227901"/>
                </a:lnTo>
                <a:lnTo>
                  <a:pt x="179070" y="227901"/>
                </a:lnTo>
                <a:lnTo>
                  <a:pt x="179070" y="195338"/>
                </a:lnTo>
                <a:lnTo>
                  <a:pt x="146507" y="179070"/>
                </a:lnTo>
                <a:lnTo>
                  <a:pt x="146507" y="132959"/>
                </a:lnTo>
                <a:lnTo>
                  <a:pt x="138379" y="146507"/>
                </a:lnTo>
                <a:lnTo>
                  <a:pt x="138379" y="58973"/>
                </a:lnTo>
                <a:lnTo>
                  <a:pt x="113957" y="138366"/>
                </a:lnTo>
                <a:lnTo>
                  <a:pt x="105816" y="16281"/>
                </a:lnTo>
                <a:lnTo>
                  <a:pt x="105816" y="0"/>
                </a:lnTo>
                <a:lnTo>
                  <a:pt x="97675" y="0"/>
                </a:lnTo>
                <a:lnTo>
                  <a:pt x="97675" y="16281"/>
                </a:lnTo>
                <a:lnTo>
                  <a:pt x="89535" y="138366"/>
                </a:lnTo>
                <a:lnTo>
                  <a:pt x="65112" y="59004"/>
                </a:lnTo>
                <a:lnTo>
                  <a:pt x="65112" y="146507"/>
                </a:lnTo>
                <a:lnTo>
                  <a:pt x="56972" y="132937"/>
                </a:lnTo>
                <a:lnTo>
                  <a:pt x="56972" y="179070"/>
                </a:lnTo>
                <a:lnTo>
                  <a:pt x="24422" y="195338"/>
                </a:lnTo>
                <a:close/>
              </a:path>
              <a:path w="203835" h="227964">
                <a:moveTo>
                  <a:pt x="138379" y="58973"/>
                </a:moveTo>
                <a:lnTo>
                  <a:pt x="138379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50"/>
                </a:lnTo>
                <a:lnTo>
                  <a:pt x="138379" y="58973"/>
                </a:lnTo>
                <a:close/>
              </a:path>
              <a:path w="203835" h="227964">
                <a:moveTo>
                  <a:pt x="105816" y="0"/>
                </a:move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close/>
              </a:path>
              <a:path w="203835" h="227964">
                <a:moveTo>
                  <a:pt x="89535" y="8140"/>
                </a:moveTo>
                <a:lnTo>
                  <a:pt x="97675" y="16281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5" h="227964">
                <a:moveTo>
                  <a:pt x="40703" y="24422"/>
                </a:moveTo>
                <a:lnTo>
                  <a:pt x="40703" y="40690"/>
                </a:lnTo>
                <a:lnTo>
                  <a:pt x="48844" y="40690"/>
                </a:lnTo>
                <a:lnTo>
                  <a:pt x="65112" y="146507"/>
                </a:lnTo>
                <a:lnTo>
                  <a:pt x="65112" y="59004"/>
                </a:lnTo>
                <a:lnTo>
                  <a:pt x="56972" y="32550"/>
                </a:lnTo>
                <a:lnTo>
                  <a:pt x="56972" y="24422"/>
                </a:lnTo>
                <a:lnTo>
                  <a:pt x="40703" y="24422"/>
                </a:lnTo>
                <a:close/>
              </a:path>
              <a:path w="203835" h="227964">
                <a:moveTo>
                  <a:pt x="0" y="56972"/>
                </a:move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56972" y="132937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57503" y="426619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24422" y="227901"/>
                </a:moveTo>
                <a:lnTo>
                  <a:pt x="179070" y="227901"/>
                </a:lnTo>
                <a:lnTo>
                  <a:pt x="179070" y="195338"/>
                </a:lnTo>
                <a:lnTo>
                  <a:pt x="146507" y="179070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38379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50"/>
                </a:lnTo>
                <a:lnTo>
                  <a:pt x="113957" y="138366"/>
                </a:ln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81"/>
                </a:lnTo>
                <a:lnTo>
                  <a:pt x="89535" y="138366"/>
                </a:lnTo>
                <a:lnTo>
                  <a:pt x="56972" y="32550"/>
                </a:lnTo>
                <a:lnTo>
                  <a:pt x="56972" y="24422"/>
                </a:lnTo>
                <a:lnTo>
                  <a:pt x="40703" y="24422"/>
                </a:lnTo>
                <a:lnTo>
                  <a:pt x="40703" y="40690"/>
                </a:lnTo>
                <a:lnTo>
                  <a:pt x="48844" y="40690"/>
                </a:lnTo>
                <a:lnTo>
                  <a:pt x="65112" y="146507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24422" y="195338"/>
                </a:lnTo>
                <a:lnTo>
                  <a:pt x="24422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4475" y="444526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1925" y="4461531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1925" y="4477812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65644" y="433130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6347" y="429875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8140"/>
                </a:moveTo>
                <a:lnTo>
                  <a:pt x="81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55179" y="4282473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04010" y="429875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44714" y="433130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14489" y="444526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14489" y="444526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82433" y="446179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2433" y="446179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3604" y="4257898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146507" y="132937"/>
                </a:move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72"/>
                </a:lnTo>
                <a:lnTo>
                  <a:pt x="187198" y="56972"/>
                </a:lnTo>
                <a:lnTo>
                  <a:pt x="187198" y="65112"/>
                </a:lnTo>
                <a:lnTo>
                  <a:pt x="146507" y="132937"/>
                </a:lnTo>
                <a:close/>
              </a:path>
              <a:path w="203834" h="227964">
                <a:moveTo>
                  <a:pt x="24409" y="195351"/>
                </a:moveTo>
                <a:lnTo>
                  <a:pt x="24409" y="227901"/>
                </a:lnTo>
                <a:lnTo>
                  <a:pt x="179057" y="227901"/>
                </a:lnTo>
                <a:lnTo>
                  <a:pt x="179057" y="195351"/>
                </a:lnTo>
                <a:lnTo>
                  <a:pt x="146507" y="179070"/>
                </a:lnTo>
                <a:lnTo>
                  <a:pt x="146507" y="132937"/>
                </a:lnTo>
                <a:lnTo>
                  <a:pt x="138366" y="146507"/>
                </a:lnTo>
                <a:lnTo>
                  <a:pt x="138366" y="59013"/>
                </a:lnTo>
                <a:lnTo>
                  <a:pt x="113944" y="138366"/>
                </a:lnTo>
                <a:lnTo>
                  <a:pt x="105803" y="16281"/>
                </a:lnTo>
                <a:lnTo>
                  <a:pt x="105803" y="0"/>
                </a:lnTo>
                <a:lnTo>
                  <a:pt x="97663" y="0"/>
                </a:lnTo>
                <a:lnTo>
                  <a:pt x="97663" y="16281"/>
                </a:lnTo>
                <a:lnTo>
                  <a:pt x="89522" y="138366"/>
                </a:lnTo>
                <a:lnTo>
                  <a:pt x="65112" y="59024"/>
                </a:lnTo>
                <a:lnTo>
                  <a:pt x="65112" y="146507"/>
                </a:lnTo>
                <a:lnTo>
                  <a:pt x="56972" y="132941"/>
                </a:lnTo>
                <a:lnTo>
                  <a:pt x="56972" y="179070"/>
                </a:lnTo>
                <a:lnTo>
                  <a:pt x="24409" y="195351"/>
                </a:lnTo>
                <a:close/>
              </a:path>
              <a:path w="203834" h="227964">
                <a:moveTo>
                  <a:pt x="138366" y="59013"/>
                </a:moveTo>
                <a:lnTo>
                  <a:pt x="138366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38366" y="59013"/>
                </a:lnTo>
                <a:close/>
              </a:path>
              <a:path w="203834" h="227964">
                <a:moveTo>
                  <a:pt x="105803" y="0"/>
                </a:moveTo>
                <a:lnTo>
                  <a:pt x="105803" y="16281"/>
                </a:lnTo>
                <a:lnTo>
                  <a:pt x="113944" y="8140"/>
                </a:lnTo>
                <a:lnTo>
                  <a:pt x="105803" y="0"/>
                </a:lnTo>
                <a:close/>
              </a:path>
              <a:path w="203834" h="227964">
                <a:moveTo>
                  <a:pt x="89522" y="8140"/>
                </a:moveTo>
                <a:lnTo>
                  <a:pt x="97663" y="16281"/>
                </a:lnTo>
                <a:lnTo>
                  <a:pt x="97663" y="0"/>
                </a:lnTo>
                <a:lnTo>
                  <a:pt x="89522" y="8140"/>
                </a:lnTo>
                <a:close/>
              </a:path>
              <a:path w="203834" h="227964">
                <a:moveTo>
                  <a:pt x="40690" y="24422"/>
                </a:moveTo>
                <a:lnTo>
                  <a:pt x="40690" y="40690"/>
                </a:lnTo>
                <a:lnTo>
                  <a:pt x="48831" y="40690"/>
                </a:lnTo>
                <a:lnTo>
                  <a:pt x="65112" y="146507"/>
                </a:lnTo>
                <a:lnTo>
                  <a:pt x="65112" y="59024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close/>
              </a:path>
              <a:path w="203834" h="227964">
                <a:moveTo>
                  <a:pt x="0" y="56972"/>
                </a:moveTo>
                <a:lnTo>
                  <a:pt x="0" y="73253"/>
                </a:lnTo>
                <a:lnTo>
                  <a:pt x="8128" y="73253"/>
                </a:lnTo>
                <a:lnTo>
                  <a:pt x="56972" y="179070"/>
                </a:lnTo>
                <a:lnTo>
                  <a:pt x="56972" y="132941"/>
                </a:lnTo>
                <a:lnTo>
                  <a:pt x="16268" y="65112"/>
                </a:lnTo>
                <a:lnTo>
                  <a:pt x="16268" y="56972"/>
                </a:lnTo>
                <a:lnTo>
                  <a:pt x="0" y="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3604" y="4257898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24409" y="227901"/>
                </a:moveTo>
                <a:lnTo>
                  <a:pt x="179057" y="227901"/>
                </a:lnTo>
                <a:lnTo>
                  <a:pt x="179057" y="195351"/>
                </a:ln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72"/>
                </a:lnTo>
                <a:lnTo>
                  <a:pt x="187198" y="56972"/>
                </a:lnTo>
                <a:lnTo>
                  <a:pt x="187198" y="65112"/>
                </a:lnTo>
                <a:lnTo>
                  <a:pt x="138366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13944" y="138366"/>
                </a:lnTo>
                <a:lnTo>
                  <a:pt x="105803" y="16281"/>
                </a:lnTo>
                <a:lnTo>
                  <a:pt x="113944" y="8140"/>
                </a:lnTo>
                <a:lnTo>
                  <a:pt x="105803" y="0"/>
                </a:lnTo>
                <a:lnTo>
                  <a:pt x="97663" y="0"/>
                </a:lnTo>
                <a:lnTo>
                  <a:pt x="89522" y="8140"/>
                </a:lnTo>
                <a:lnTo>
                  <a:pt x="97663" y="16281"/>
                </a:lnTo>
                <a:lnTo>
                  <a:pt x="89522" y="138366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lnTo>
                  <a:pt x="40690" y="40690"/>
                </a:lnTo>
                <a:lnTo>
                  <a:pt x="48831" y="40690"/>
                </a:lnTo>
                <a:lnTo>
                  <a:pt x="65112" y="146507"/>
                </a:lnTo>
                <a:lnTo>
                  <a:pt x="16268" y="65112"/>
                </a:lnTo>
                <a:lnTo>
                  <a:pt x="16268" y="56972"/>
                </a:lnTo>
                <a:lnTo>
                  <a:pt x="0" y="56972"/>
                </a:lnTo>
                <a:lnTo>
                  <a:pt x="0" y="73253"/>
                </a:lnTo>
                <a:lnTo>
                  <a:pt x="8128" y="73253"/>
                </a:lnTo>
                <a:lnTo>
                  <a:pt x="56972" y="179070"/>
                </a:lnTo>
                <a:lnTo>
                  <a:pt x="24409" y="195351"/>
                </a:lnTo>
                <a:lnTo>
                  <a:pt x="24409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40576" y="4436968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08013" y="445325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08013" y="4469519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91732" y="4323011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32435" y="429046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81266" y="4274180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30111" y="429046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70801" y="4323011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40577" y="4436967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40577" y="4436967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08534" y="4453503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08534" y="4453503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14362" y="3823013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146507" y="132941"/>
                </a:moveTo>
                <a:lnTo>
                  <a:pt x="146507" y="179070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46507" y="132941"/>
                </a:lnTo>
                <a:close/>
              </a:path>
              <a:path w="203835" h="227964">
                <a:moveTo>
                  <a:pt x="24422" y="195351"/>
                </a:moveTo>
                <a:lnTo>
                  <a:pt x="24422" y="227901"/>
                </a:ln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46507" y="132941"/>
                </a:lnTo>
                <a:lnTo>
                  <a:pt x="138366" y="146507"/>
                </a:lnTo>
                <a:lnTo>
                  <a:pt x="138366" y="59024"/>
                </a:lnTo>
                <a:lnTo>
                  <a:pt x="113957" y="138366"/>
                </a:lnTo>
                <a:lnTo>
                  <a:pt x="105816" y="16281"/>
                </a:lnTo>
                <a:lnTo>
                  <a:pt x="105816" y="0"/>
                </a:lnTo>
                <a:lnTo>
                  <a:pt x="97675" y="0"/>
                </a:lnTo>
                <a:lnTo>
                  <a:pt x="97675" y="16281"/>
                </a:lnTo>
                <a:lnTo>
                  <a:pt x="89535" y="138366"/>
                </a:lnTo>
                <a:lnTo>
                  <a:pt x="65112" y="59013"/>
                </a:lnTo>
                <a:lnTo>
                  <a:pt x="65112" y="146507"/>
                </a:lnTo>
                <a:lnTo>
                  <a:pt x="56972" y="132937"/>
                </a:lnTo>
                <a:lnTo>
                  <a:pt x="56972" y="179070"/>
                </a:lnTo>
                <a:lnTo>
                  <a:pt x="24422" y="195351"/>
                </a:lnTo>
                <a:close/>
              </a:path>
              <a:path w="203835" h="227964">
                <a:moveTo>
                  <a:pt x="138366" y="59024"/>
                </a:moveTo>
                <a:lnTo>
                  <a:pt x="138366" y="146507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38366" y="59024"/>
                </a:lnTo>
                <a:close/>
              </a:path>
              <a:path w="203835" h="227964">
                <a:moveTo>
                  <a:pt x="105816" y="0"/>
                </a:move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close/>
              </a:path>
              <a:path w="203835" h="227964">
                <a:moveTo>
                  <a:pt x="89535" y="8140"/>
                </a:moveTo>
                <a:lnTo>
                  <a:pt x="97675" y="16281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5" h="227964">
                <a:moveTo>
                  <a:pt x="40703" y="24422"/>
                </a:moveTo>
                <a:lnTo>
                  <a:pt x="40703" y="40703"/>
                </a:lnTo>
                <a:lnTo>
                  <a:pt x="48831" y="40703"/>
                </a:lnTo>
                <a:lnTo>
                  <a:pt x="65112" y="146507"/>
                </a:lnTo>
                <a:lnTo>
                  <a:pt x="65112" y="59013"/>
                </a:lnTo>
                <a:lnTo>
                  <a:pt x="56972" y="32562"/>
                </a:lnTo>
                <a:lnTo>
                  <a:pt x="56972" y="24422"/>
                </a:lnTo>
                <a:lnTo>
                  <a:pt x="40703" y="24422"/>
                </a:lnTo>
                <a:close/>
              </a:path>
              <a:path w="203835" h="227964">
                <a:moveTo>
                  <a:pt x="0" y="56972"/>
                </a:move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56972" y="132937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14362" y="3823013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24422" y="227901"/>
                </a:move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38366" y="146507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13957" y="138366"/>
                </a:ln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81"/>
                </a:lnTo>
                <a:lnTo>
                  <a:pt x="89535" y="138366"/>
                </a:lnTo>
                <a:lnTo>
                  <a:pt x="56972" y="32562"/>
                </a:lnTo>
                <a:lnTo>
                  <a:pt x="56972" y="24422"/>
                </a:lnTo>
                <a:lnTo>
                  <a:pt x="40703" y="24422"/>
                </a:lnTo>
                <a:lnTo>
                  <a:pt x="40703" y="40703"/>
                </a:lnTo>
                <a:lnTo>
                  <a:pt x="48831" y="40703"/>
                </a:lnTo>
                <a:lnTo>
                  <a:pt x="65112" y="146507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24422" y="195351"/>
                </a:lnTo>
                <a:lnTo>
                  <a:pt x="24422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71334" y="400208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38784" y="401836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38784" y="403464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22503" y="388813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8128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63194" y="385557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12038" y="3839294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60869" y="385557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01573" y="388813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0" y="0"/>
                </a:moveTo>
                <a:lnTo>
                  <a:pt x="8140" y="81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71348" y="400208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71348" y="400208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39292" y="401861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39292" y="401861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13270" y="4068897"/>
            <a:ext cx="207645" cy="215900"/>
          </a:xfrm>
          <a:custGeom>
            <a:avLst/>
            <a:gdLst/>
            <a:ahLst/>
            <a:cxnLst/>
            <a:rect l="l" t="t" r="r" b="b"/>
            <a:pathLst>
              <a:path w="207644" h="215900">
                <a:moveTo>
                  <a:pt x="207086" y="0"/>
                </a:moveTo>
                <a:lnTo>
                  <a:pt x="0" y="215379"/>
                </a:lnTo>
              </a:path>
            </a:pathLst>
          </a:custGeom>
          <a:ln w="50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52297" y="3952933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>
                <a:moveTo>
                  <a:pt x="0" y="0"/>
                </a:moveTo>
                <a:lnTo>
                  <a:pt x="604685" y="0"/>
                </a:lnTo>
              </a:path>
            </a:pathLst>
          </a:custGeom>
          <a:ln w="50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66469" y="4068897"/>
            <a:ext cx="207645" cy="215900"/>
          </a:xfrm>
          <a:custGeom>
            <a:avLst/>
            <a:gdLst/>
            <a:ahLst/>
            <a:cxnLst/>
            <a:rect l="l" t="t" r="r" b="b"/>
            <a:pathLst>
              <a:path w="207644" h="215900">
                <a:moveTo>
                  <a:pt x="207086" y="0"/>
                </a:moveTo>
                <a:lnTo>
                  <a:pt x="0" y="215379"/>
                </a:lnTo>
              </a:path>
            </a:pathLst>
          </a:custGeom>
          <a:ln w="50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19150" y="4068897"/>
            <a:ext cx="207645" cy="215900"/>
          </a:xfrm>
          <a:custGeom>
            <a:avLst/>
            <a:gdLst/>
            <a:ahLst/>
            <a:cxnLst/>
            <a:rect l="l" t="t" r="r" b="b"/>
            <a:pathLst>
              <a:path w="207644" h="215900">
                <a:moveTo>
                  <a:pt x="0" y="0"/>
                </a:moveTo>
                <a:lnTo>
                  <a:pt x="207086" y="215379"/>
                </a:lnTo>
              </a:path>
            </a:pathLst>
          </a:custGeom>
          <a:ln w="50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21538" y="4391960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>
                <a:moveTo>
                  <a:pt x="0" y="0"/>
                </a:moveTo>
                <a:lnTo>
                  <a:pt x="604697" y="0"/>
                </a:lnTo>
              </a:path>
            </a:pathLst>
          </a:custGeom>
          <a:ln w="50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46053" y="3873432"/>
            <a:ext cx="678815" cy="542925"/>
          </a:xfrm>
          <a:custGeom>
            <a:avLst/>
            <a:gdLst/>
            <a:ahLst/>
            <a:cxnLst/>
            <a:rect l="l" t="t" r="r" b="b"/>
            <a:pathLst>
              <a:path w="678815" h="542925">
                <a:moveTo>
                  <a:pt x="406971" y="0"/>
                </a:moveTo>
                <a:lnTo>
                  <a:pt x="406971" y="542632"/>
                </a:lnTo>
                <a:lnTo>
                  <a:pt x="678281" y="271310"/>
                </a:lnTo>
                <a:lnTo>
                  <a:pt x="406971" y="0"/>
                </a:lnTo>
                <a:close/>
              </a:path>
              <a:path w="678815" h="542925">
                <a:moveTo>
                  <a:pt x="0" y="135661"/>
                </a:moveTo>
                <a:lnTo>
                  <a:pt x="0" y="406971"/>
                </a:lnTo>
                <a:lnTo>
                  <a:pt x="406971" y="406971"/>
                </a:lnTo>
                <a:lnTo>
                  <a:pt x="406971" y="135661"/>
                </a:lnTo>
                <a:lnTo>
                  <a:pt x="0" y="13566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46053" y="3873432"/>
            <a:ext cx="678815" cy="542925"/>
          </a:xfrm>
          <a:custGeom>
            <a:avLst/>
            <a:gdLst/>
            <a:ahLst/>
            <a:cxnLst/>
            <a:rect l="l" t="t" r="r" b="b"/>
            <a:pathLst>
              <a:path w="678815" h="542925">
                <a:moveTo>
                  <a:pt x="0" y="135661"/>
                </a:moveTo>
                <a:lnTo>
                  <a:pt x="406971" y="135661"/>
                </a:lnTo>
                <a:lnTo>
                  <a:pt x="406971" y="0"/>
                </a:lnTo>
                <a:lnTo>
                  <a:pt x="678281" y="271310"/>
                </a:lnTo>
                <a:lnTo>
                  <a:pt x="406971" y="542632"/>
                </a:lnTo>
                <a:lnTo>
                  <a:pt x="406971" y="406971"/>
                </a:lnTo>
                <a:lnTo>
                  <a:pt x="0" y="406971"/>
                </a:lnTo>
                <a:lnTo>
                  <a:pt x="0" y="135661"/>
                </a:lnTo>
                <a:close/>
              </a:path>
            </a:pathLst>
          </a:custGeom>
          <a:ln w="339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47547" y="4587394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81646" y="4153295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13436" y="3285085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9337" y="3719184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47547" y="3719184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13435" y="4153295"/>
            <a:ext cx="434340" cy="213360"/>
          </a:xfrm>
          <a:custGeom>
            <a:avLst/>
            <a:gdLst/>
            <a:ahLst/>
            <a:cxnLst/>
            <a:rect l="l" t="t" r="r" b="b"/>
            <a:pathLst>
              <a:path w="434339" h="213360">
                <a:moveTo>
                  <a:pt x="434105" y="213228"/>
                </a:moveTo>
                <a:lnTo>
                  <a:pt x="434105" y="0"/>
                </a:lnTo>
                <a:lnTo>
                  <a:pt x="0" y="0"/>
                </a:lnTo>
                <a:lnTo>
                  <a:pt x="0" y="213228"/>
                </a:lnTo>
                <a:lnTo>
                  <a:pt x="434105" y="21322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13435" y="4417396"/>
            <a:ext cx="434340" cy="170180"/>
          </a:xfrm>
          <a:custGeom>
            <a:avLst/>
            <a:gdLst/>
            <a:ahLst/>
            <a:cxnLst/>
            <a:rect l="l" t="t" r="r" b="b"/>
            <a:pathLst>
              <a:path w="434339" h="170179">
                <a:moveTo>
                  <a:pt x="434105" y="170004"/>
                </a:moveTo>
                <a:lnTo>
                  <a:pt x="434105" y="0"/>
                </a:lnTo>
                <a:lnTo>
                  <a:pt x="0" y="0"/>
                </a:lnTo>
                <a:lnTo>
                  <a:pt x="0" y="170004"/>
                </a:lnTo>
                <a:lnTo>
                  <a:pt x="434105" y="17000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81646" y="3285085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79337" y="4587394"/>
            <a:ext cx="434340" cy="434340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434105" y="434105"/>
                </a:moveTo>
                <a:lnTo>
                  <a:pt x="434105" y="0"/>
                </a:lnTo>
                <a:lnTo>
                  <a:pt x="0" y="0"/>
                </a:lnTo>
                <a:lnTo>
                  <a:pt x="0" y="434105"/>
                </a:lnTo>
                <a:lnTo>
                  <a:pt x="434105" y="43410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34271" y="3240044"/>
            <a:ext cx="1826895" cy="1826895"/>
          </a:xfrm>
          <a:custGeom>
            <a:avLst/>
            <a:gdLst/>
            <a:ahLst/>
            <a:cxnLst/>
            <a:rect l="l" t="t" r="r" b="b"/>
            <a:pathLst>
              <a:path w="1826895" h="1826895">
                <a:moveTo>
                  <a:pt x="1826501" y="1826501"/>
                </a:moveTo>
                <a:lnTo>
                  <a:pt x="1826501" y="0"/>
                </a:lnTo>
                <a:lnTo>
                  <a:pt x="0" y="0"/>
                </a:lnTo>
                <a:lnTo>
                  <a:pt x="0" y="1826501"/>
                </a:lnTo>
                <a:lnTo>
                  <a:pt x="1826501" y="1826501"/>
                </a:lnTo>
                <a:close/>
              </a:path>
            </a:pathLst>
          </a:custGeom>
          <a:ln w="16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79318" y="3285079"/>
            <a:ext cx="1736725" cy="1736725"/>
          </a:xfrm>
          <a:custGeom>
            <a:avLst/>
            <a:gdLst/>
            <a:ahLst/>
            <a:cxnLst/>
            <a:rect l="l" t="t" r="r" b="b"/>
            <a:pathLst>
              <a:path w="1736725" h="1736725">
                <a:moveTo>
                  <a:pt x="1736420" y="1736420"/>
                </a:moveTo>
                <a:lnTo>
                  <a:pt x="1736420" y="0"/>
                </a:lnTo>
                <a:lnTo>
                  <a:pt x="0" y="0"/>
                </a:lnTo>
                <a:lnTo>
                  <a:pt x="0" y="1736420"/>
                </a:lnTo>
                <a:lnTo>
                  <a:pt x="1736420" y="1736420"/>
                </a:lnTo>
                <a:close/>
              </a:path>
            </a:pathLst>
          </a:custGeom>
          <a:ln w="16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95749" y="381887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146507" y="132959"/>
                </a:moveTo>
                <a:lnTo>
                  <a:pt x="146507" y="179070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84"/>
                </a:lnTo>
                <a:lnTo>
                  <a:pt x="187210" y="56984"/>
                </a:lnTo>
                <a:lnTo>
                  <a:pt x="187210" y="65112"/>
                </a:lnTo>
                <a:lnTo>
                  <a:pt x="146507" y="132959"/>
                </a:lnTo>
                <a:close/>
              </a:path>
              <a:path w="203835" h="227964">
                <a:moveTo>
                  <a:pt x="24422" y="195351"/>
                </a:moveTo>
                <a:lnTo>
                  <a:pt x="24422" y="227901"/>
                </a:ln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46507" y="132959"/>
                </a:lnTo>
                <a:lnTo>
                  <a:pt x="138379" y="146507"/>
                </a:lnTo>
                <a:lnTo>
                  <a:pt x="138379" y="58985"/>
                </a:lnTo>
                <a:lnTo>
                  <a:pt x="113957" y="138379"/>
                </a:lnTo>
                <a:lnTo>
                  <a:pt x="105816" y="16281"/>
                </a:lnTo>
                <a:lnTo>
                  <a:pt x="105816" y="0"/>
                </a:lnTo>
                <a:lnTo>
                  <a:pt x="97675" y="0"/>
                </a:lnTo>
                <a:lnTo>
                  <a:pt x="97675" y="16281"/>
                </a:lnTo>
                <a:lnTo>
                  <a:pt x="89535" y="138379"/>
                </a:lnTo>
                <a:lnTo>
                  <a:pt x="65112" y="58985"/>
                </a:lnTo>
                <a:lnTo>
                  <a:pt x="65112" y="146507"/>
                </a:lnTo>
                <a:lnTo>
                  <a:pt x="56984" y="132959"/>
                </a:lnTo>
                <a:lnTo>
                  <a:pt x="56984" y="179070"/>
                </a:lnTo>
                <a:lnTo>
                  <a:pt x="24422" y="195351"/>
                </a:lnTo>
                <a:close/>
              </a:path>
              <a:path w="203835" h="227964">
                <a:moveTo>
                  <a:pt x="138379" y="58985"/>
                </a:moveTo>
                <a:lnTo>
                  <a:pt x="138379" y="146507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38379" y="58985"/>
                </a:lnTo>
                <a:close/>
              </a:path>
              <a:path w="203835" h="227964">
                <a:moveTo>
                  <a:pt x="105816" y="0"/>
                </a:move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close/>
              </a:path>
              <a:path w="203835" h="227964">
                <a:moveTo>
                  <a:pt x="89535" y="8140"/>
                </a:moveTo>
                <a:lnTo>
                  <a:pt x="97675" y="16281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5" h="227964">
                <a:moveTo>
                  <a:pt x="40703" y="24422"/>
                </a:moveTo>
                <a:lnTo>
                  <a:pt x="40703" y="40703"/>
                </a:lnTo>
                <a:lnTo>
                  <a:pt x="48844" y="40703"/>
                </a:lnTo>
                <a:lnTo>
                  <a:pt x="65112" y="146507"/>
                </a:lnTo>
                <a:lnTo>
                  <a:pt x="65112" y="58985"/>
                </a:lnTo>
                <a:lnTo>
                  <a:pt x="56984" y="32562"/>
                </a:lnTo>
                <a:lnTo>
                  <a:pt x="56984" y="24422"/>
                </a:lnTo>
                <a:lnTo>
                  <a:pt x="40703" y="24422"/>
                </a:lnTo>
                <a:close/>
              </a:path>
              <a:path w="203835" h="227964">
                <a:moveTo>
                  <a:pt x="0" y="56984"/>
                </a:moveTo>
                <a:lnTo>
                  <a:pt x="0" y="73253"/>
                </a:lnTo>
                <a:lnTo>
                  <a:pt x="8140" y="73253"/>
                </a:lnTo>
                <a:lnTo>
                  <a:pt x="56984" y="179070"/>
                </a:lnTo>
                <a:lnTo>
                  <a:pt x="56984" y="132959"/>
                </a:lnTo>
                <a:lnTo>
                  <a:pt x="16281" y="65112"/>
                </a:lnTo>
                <a:lnTo>
                  <a:pt x="16281" y="56984"/>
                </a:lnTo>
                <a:lnTo>
                  <a:pt x="0" y="5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95749" y="381887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24422" y="227901"/>
                </a:move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84"/>
                </a:lnTo>
                <a:lnTo>
                  <a:pt x="187210" y="56984"/>
                </a:lnTo>
                <a:lnTo>
                  <a:pt x="187210" y="65112"/>
                </a:lnTo>
                <a:lnTo>
                  <a:pt x="138379" y="146507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13957" y="138379"/>
                </a:ln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81"/>
                </a:lnTo>
                <a:lnTo>
                  <a:pt x="89535" y="138379"/>
                </a:lnTo>
                <a:lnTo>
                  <a:pt x="56984" y="32562"/>
                </a:lnTo>
                <a:lnTo>
                  <a:pt x="56984" y="24422"/>
                </a:lnTo>
                <a:lnTo>
                  <a:pt x="40703" y="24422"/>
                </a:lnTo>
                <a:lnTo>
                  <a:pt x="40703" y="40703"/>
                </a:lnTo>
                <a:lnTo>
                  <a:pt x="48844" y="40703"/>
                </a:lnTo>
                <a:lnTo>
                  <a:pt x="65112" y="146507"/>
                </a:lnTo>
                <a:lnTo>
                  <a:pt x="16281" y="65112"/>
                </a:lnTo>
                <a:lnTo>
                  <a:pt x="16281" y="56984"/>
                </a:lnTo>
                <a:lnTo>
                  <a:pt x="0" y="56984"/>
                </a:lnTo>
                <a:lnTo>
                  <a:pt x="0" y="73253"/>
                </a:lnTo>
                <a:lnTo>
                  <a:pt x="8140" y="73253"/>
                </a:lnTo>
                <a:lnTo>
                  <a:pt x="56984" y="179070"/>
                </a:lnTo>
                <a:lnTo>
                  <a:pt x="24422" y="195351"/>
                </a:lnTo>
                <a:lnTo>
                  <a:pt x="24422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52734" y="399794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20171" y="401422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20171" y="403050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03890" y="388399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644593" y="385143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93425" y="383515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42256" y="385143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82960" y="388399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52735" y="399794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52735" y="399794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0679" y="401447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20679" y="401447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3283" y="426619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146507" y="132937"/>
                </a:move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72"/>
                </a:lnTo>
                <a:lnTo>
                  <a:pt x="187198" y="56972"/>
                </a:lnTo>
                <a:lnTo>
                  <a:pt x="187198" y="65112"/>
                </a:lnTo>
                <a:lnTo>
                  <a:pt x="146507" y="132937"/>
                </a:lnTo>
                <a:close/>
              </a:path>
              <a:path w="203835" h="227964">
                <a:moveTo>
                  <a:pt x="24409" y="195338"/>
                </a:moveTo>
                <a:lnTo>
                  <a:pt x="24409" y="227901"/>
                </a:lnTo>
                <a:lnTo>
                  <a:pt x="179057" y="227901"/>
                </a:lnTo>
                <a:lnTo>
                  <a:pt x="179057" y="195338"/>
                </a:lnTo>
                <a:lnTo>
                  <a:pt x="146507" y="179070"/>
                </a:lnTo>
                <a:lnTo>
                  <a:pt x="146507" y="132937"/>
                </a:lnTo>
                <a:lnTo>
                  <a:pt x="138366" y="146507"/>
                </a:lnTo>
                <a:lnTo>
                  <a:pt x="138366" y="59004"/>
                </a:lnTo>
                <a:lnTo>
                  <a:pt x="113944" y="138366"/>
                </a:lnTo>
                <a:lnTo>
                  <a:pt x="105803" y="16281"/>
                </a:lnTo>
                <a:lnTo>
                  <a:pt x="105803" y="0"/>
                </a:lnTo>
                <a:lnTo>
                  <a:pt x="97663" y="0"/>
                </a:lnTo>
                <a:lnTo>
                  <a:pt x="97663" y="16281"/>
                </a:lnTo>
                <a:lnTo>
                  <a:pt x="89535" y="138366"/>
                </a:lnTo>
                <a:lnTo>
                  <a:pt x="65112" y="59004"/>
                </a:lnTo>
                <a:lnTo>
                  <a:pt x="65112" y="146507"/>
                </a:lnTo>
                <a:lnTo>
                  <a:pt x="56972" y="132941"/>
                </a:lnTo>
                <a:lnTo>
                  <a:pt x="56972" y="179070"/>
                </a:lnTo>
                <a:lnTo>
                  <a:pt x="24409" y="195338"/>
                </a:lnTo>
                <a:close/>
              </a:path>
              <a:path w="203835" h="227964">
                <a:moveTo>
                  <a:pt x="138366" y="59004"/>
                </a:moveTo>
                <a:lnTo>
                  <a:pt x="138366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50"/>
                </a:lnTo>
                <a:lnTo>
                  <a:pt x="138366" y="59004"/>
                </a:lnTo>
                <a:close/>
              </a:path>
              <a:path w="203835" h="227964">
                <a:moveTo>
                  <a:pt x="105803" y="0"/>
                </a:moveTo>
                <a:lnTo>
                  <a:pt x="105803" y="16281"/>
                </a:lnTo>
                <a:lnTo>
                  <a:pt x="113944" y="8140"/>
                </a:lnTo>
                <a:lnTo>
                  <a:pt x="105803" y="0"/>
                </a:lnTo>
                <a:close/>
              </a:path>
              <a:path w="203835" h="227964">
                <a:moveTo>
                  <a:pt x="89535" y="8140"/>
                </a:moveTo>
                <a:lnTo>
                  <a:pt x="97663" y="16281"/>
                </a:lnTo>
                <a:lnTo>
                  <a:pt x="97663" y="0"/>
                </a:lnTo>
                <a:lnTo>
                  <a:pt x="89535" y="8140"/>
                </a:lnTo>
                <a:close/>
              </a:path>
              <a:path w="203835" h="227964">
                <a:moveTo>
                  <a:pt x="40690" y="24422"/>
                </a:moveTo>
                <a:lnTo>
                  <a:pt x="40690" y="40690"/>
                </a:lnTo>
                <a:lnTo>
                  <a:pt x="48831" y="40690"/>
                </a:lnTo>
                <a:lnTo>
                  <a:pt x="65112" y="146507"/>
                </a:lnTo>
                <a:lnTo>
                  <a:pt x="65112" y="59004"/>
                </a:lnTo>
                <a:lnTo>
                  <a:pt x="56972" y="32550"/>
                </a:lnTo>
                <a:lnTo>
                  <a:pt x="56972" y="24422"/>
                </a:lnTo>
                <a:lnTo>
                  <a:pt x="40690" y="24422"/>
                </a:lnTo>
                <a:close/>
              </a:path>
              <a:path w="203835" h="227964">
                <a:moveTo>
                  <a:pt x="0" y="56972"/>
                </a:move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56972" y="132941"/>
                </a:lnTo>
                <a:lnTo>
                  <a:pt x="16268" y="65112"/>
                </a:lnTo>
                <a:lnTo>
                  <a:pt x="16268" y="56972"/>
                </a:lnTo>
                <a:lnTo>
                  <a:pt x="0" y="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73283" y="426619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24409" y="227901"/>
                </a:moveTo>
                <a:lnTo>
                  <a:pt x="179057" y="227901"/>
                </a:lnTo>
                <a:lnTo>
                  <a:pt x="179057" y="195338"/>
                </a:ln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72"/>
                </a:lnTo>
                <a:lnTo>
                  <a:pt x="187198" y="56972"/>
                </a:lnTo>
                <a:lnTo>
                  <a:pt x="187198" y="65112"/>
                </a:lnTo>
                <a:lnTo>
                  <a:pt x="138366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50"/>
                </a:lnTo>
                <a:lnTo>
                  <a:pt x="113944" y="138366"/>
                </a:lnTo>
                <a:lnTo>
                  <a:pt x="105803" y="16281"/>
                </a:lnTo>
                <a:lnTo>
                  <a:pt x="113944" y="8140"/>
                </a:lnTo>
                <a:lnTo>
                  <a:pt x="105803" y="0"/>
                </a:lnTo>
                <a:lnTo>
                  <a:pt x="97663" y="0"/>
                </a:lnTo>
                <a:lnTo>
                  <a:pt x="89535" y="8140"/>
                </a:lnTo>
                <a:lnTo>
                  <a:pt x="97663" y="16281"/>
                </a:lnTo>
                <a:lnTo>
                  <a:pt x="89535" y="138366"/>
                </a:lnTo>
                <a:lnTo>
                  <a:pt x="56972" y="32550"/>
                </a:lnTo>
                <a:lnTo>
                  <a:pt x="56972" y="24422"/>
                </a:lnTo>
                <a:lnTo>
                  <a:pt x="40690" y="24422"/>
                </a:lnTo>
                <a:lnTo>
                  <a:pt x="40690" y="40690"/>
                </a:lnTo>
                <a:lnTo>
                  <a:pt x="48831" y="40690"/>
                </a:lnTo>
                <a:lnTo>
                  <a:pt x="65112" y="146507"/>
                </a:lnTo>
                <a:lnTo>
                  <a:pt x="16268" y="65112"/>
                </a:lnTo>
                <a:lnTo>
                  <a:pt x="16268" y="56972"/>
                </a:lnTo>
                <a:lnTo>
                  <a:pt x="0" y="56972"/>
                </a:ln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24409" y="195338"/>
                </a:lnTo>
                <a:lnTo>
                  <a:pt x="24409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30256" y="444526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97693" y="4461531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97693" y="4477812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81424" y="433130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22115" y="429875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70946" y="4282473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19791" y="429875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60482" y="433130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30257" y="444526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30257" y="444526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98214" y="446179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98214" y="446179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99371" y="4257898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146507" y="132941"/>
                </a:moveTo>
                <a:lnTo>
                  <a:pt x="146507" y="179070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46507" y="132941"/>
                </a:lnTo>
                <a:close/>
              </a:path>
              <a:path w="203835" h="227964">
                <a:moveTo>
                  <a:pt x="24422" y="195351"/>
                </a:moveTo>
                <a:lnTo>
                  <a:pt x="24422" y="227901"/>
                </a:ln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46507" y="132941"/>
                </a:lnTo>
                <a:lnTo>
                  <a:pt x="138366" y="146507"/>
                </a:lnTo>
                <a:lnTo>
                  <a:pt x="138366" y="59024"/>
                </a:lnTo>
                <a:lnTo>
                  <a:pt x="113957" y="138366"/>
                </a:lnTo>
                <a:lnTo>
                  <a:pt x="105816" y="16281"/>
                </a:lnTo>
                <a:lnTo>
                  <a:pt x="105816" y="0"/>
                </a:lnTo>
                <a:lnTo>
                  <a:pt x="97675" y="0"/>
                </a:lnTo>
                <a:lnTo>
                  <a:pt x="97675" y="16281"/>
                </a:lnTo>
                <a:lnTo>
                  <a:pt x="89535" y="138366"/>
                </a:lnTo>
                <a:lnTo>
                  <a:pt x="65112" y="59013"/>
                </a:lnTo>
                <a:lnTo>
                  <a:pt x="65112" y="146507"/>
                </a:lnTo>
                <a:lnTo>
                  <a:pt x="56972" y="132937"/>
                </a:lnTo>
                <a:lnTo>
                  <a:pt x="56972" y="179070"/>
                </a:lnTo>
                <a:lnTo>
                  <a:pt x="24422" y="195351"/>
                </a:lnTo>
                <a:close/>
              </a:path>
              <a:path w="203835" h="227964">
                <a:moveTo>
                  <a:pt x="138366" y="59024"/>
                </a:moveTo>
                <a:lnTo>
                  <a:pt x="138366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38366" y="59024"/>
                </a:lnTo>
                <a:close/>
              </a:path>
              <a:path w="203835" h="227964">
                <a:moveTo>
                  <a:pt x="105816" y="0"/>
                </a:move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close/>
              </a:path>
              <a:path w="203835" h="227964">
                <a:moveTo>
                  <a:pt x="89535" y="8140"/>
                </a:moveTo>
                <a:lnTo>
                  <a:pt x="97675" y="16281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5" h="227964">
                <a:moveTo>
                  <a:pt x="40703" y="24422"/>
                </a:moveTo>
                <a:lnTo>
                  <a:pt x="40703" y="40690"/>
                </a:lnTo>
                <a:lnTo>
                  <a:pt x="48831" y="40690"/>
                </a:lnTo>
                <a:lnTo>
                  <a:pt x="65112" y="146507"/>
                </a:lnTo>
                <a:lnTo>
                  <a:pt x="65112" y="59013"/>
                </a:lnTo>
                <a:lnTo>
                  <a:pt x="56972" y="32562"/>
                </a:lnTo>
                <a:lnTo>
                  <a:pt x="56972" y="24422"/>
                </a:lnTo>
                <a:lnTo>
                  <a:pt x="40703" y="24422"/>
                </a:lnTo>
                <a:close/>
              </a:path>
              <a:path w="203835" h="227964">
                <a:moveTo>
                  <a:pt x="0" y="56972"/>
                </a:move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56972" y="132937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99371" y="4257898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24422" y="227901"/>
                </a:move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38366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13957" y="138366"/>
                </a:ln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81"/>
                </a:lnTo>
                <a:lnTo>
                  <a:pt x="89535" y="138366"/>
                </a:lnTo>
                <a:lnTo>
                  <a:pt x="56972" y="32562"/>
                </a:lnTo>
                <a:lnTo>
                  <a:pt x="56972" y="24422"/>
                </a:lnTo>
                <a:lnTo>
                  <a:pt x="40703" y="24422"/>
                </a:lnTo>
                <a:lnTo>
                  <a:pt x="40703" y="40690"/>
                </a:lnTo>
                <a:lnTo>
                  <a:pt x="48831" y="40690"/>
                </a:lnTo>
                <a:lnTo>
                  <a:pt x="65112" y="146507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24422" y="195351"/>
                </a:lnTo>
                <a:lnTo>
                  <a:pt x="24422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56343" y="443696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23793" y="445325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23793" y="4469519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07512" y="4323011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48203" y="429046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397047" y="42741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45878" y="429046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86582" y="4323011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56357" y="443696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56357" y="443696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24301" y="4453503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24301" y="4453503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38423" y="3383986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146507" y="132954"/>
                </a:move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84"/>
                </a:lnTo>
                <a:lnTo>
                  <a:pt x="187210" y="56984"/>
                </a:lnTo>
                <a:lnTo>
                  <a:pt x="187210" y="65125"/>
                </a:lnTo>
                <a:lnTo>
                  <a:pt x="146507" y="132954"/>
                </a:lnTo>
                <a:close/>
              </a:path>
              <a:path w="203835" h="227964">
                <a:moveTo>
                  <a:pt x="24409" y="195351"/>
                </a:moveTo>
                <a:lnTo>
                  <a:pt x="24409" y="227914"/>
                </a:lnTo>
                <a:lnTo>
                  <a:pt x="179070" y="227914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46507" y="132954"/>
                </a:lnTo>
                <a:lnTo>
                  <a:pt x="138366" y="146519"/>
                </a:lnTo>
                <a:lnTo>
                  <a:pt x="138366" y="59016"/>
                </a:lnTo>
                <a:lnTo>
                  <a:pt x="113944" y="138379"/>
                </a:lnTo>
                <a:lnTo>
                  <a:pt x="105816" y="16281"/>
                </a:lnTo>
                <a:lnTo>
                  <a:pt x="105816" y="0"/>
                </a:lnTo>
                <a:lnTo>
                  <a:pt x="97675" y="0"/>
                </a:lnTo>
                <a:lnTo>
                  <a:pt x="97675" y="16281"/>
                </a:lnTo>
                <a:lnTo>
                  <a:pt x="89535" y="138379"/>
                </a:lnTo>
                <a:lnTo>
                  <a:pt x="65112" y="59016"/>
                </a:lnTo>
                <a:lnTo>
                  <a:pt x="65112" y="146519"/>
                </a:lnTo>
                <a:lnTo>
                  <a:pt x="56972" y="132950"/>
                </a:lnTo>
                <a:lnTo>
                  <a:pt x="56972" y="179070"/>
                </a:lnTo>
                <a:lnTo>
                  <a:pt x="24409" y="195351"/>
                </a:lnTo>
                <a:close/>
              </a:path>
              <a:path w="203835" h="227964">
                <a:moveTo>
                  <a:pt x="138366" y="59016"/>
                </a:moveTo>
                <a:lnTo>
                  <a:pt x="138366" y="146519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38366" y="59016"/>
                </a:lnTo>
                <a:close/>
              </a:path>
              <a:path w="203835" h="227964">
                <a:moveTo>
                  <a:pt x="105816" y="0"/>
                </a:moveTo>
                <a:lnTo>
                  <a:pt x="105816" y="16281"/>
                </a:lnTo>
                <a:lnTo>
                  <a:pt x="113944" y="8140"/>
                </a:lnTo>
                <a:lnTo>
                  <a:pt x="105816" y="0"/>
                </a:lnTo>
                <a:close/>
              </a:path>
              <a:path w="203835" h="227964">
                <a:moveTo>
                  <a:pt x="89535" y="8140"/>
                </a:moveTo>
                <a:lnTo>
                  <a:pt x="97675" y="16281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5" h="227964">
                <a:moveTo>
                  <a:pt x="40690" y="24422"/>
                </a:moveTo>
                <a:lnTo>
                  <a:pt x="40690" y="40703"/>
                </a:lnTo>
                <a:lnTo>
                  <a:pt x="48831" y="40703"/>
                </a:lnTo>
                <a:lnTo>
                  <a:pt x="65112" y="146519"/>
                </a:lnTo>
                <a:lnTo>
                  <a:pt x="65112" y="59016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close/>
              </a:path>
              <a:path w="203835" h="227964">
                <a:moveTo>
                  <a:pt x="0" y="56984"/>
                </a:move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56972" y="132950"/>
                </a:lnTo>
                <a:lnTo>
                  <a:pt x="16281" y="65125"/>
                </a:lnTo>
                <a:lnTo>
                  <a:pt x="16281" y="56984"/>
                </a:lnTo>
                <a:lnTo>
                  <a:pt x="0" y="5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38423" y="3383986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5" h="227964">
                <a:moveTo>
                  <a:pt x="24409" y="227914"/>
                </a:moveTo>
                <a:lnTo>
                  <a:pt x="179070" y="227914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84"/>
                </a:lnTo>
                <a:lnTo>
                  <a:pt x="187210" y="56984"/>
                </a:lnTo>
                <a:lnTo>
                  <a:pt x="187210" y="65125"/>
                </a:lnTo>
                <a:lnTo>
                  <a:pt x="138366" y="146519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13944" y="138379"/>
                </a:lnTo>
                <a:lnTo>
                  <a:pt x="105816" y="16281"/>
                </a:lnTo>
                <a:lnTo>
                  <a:pt x="113944" y="8140"/>
                </a:lnTo>
                <a:lnTo>
                  <a:pt x="105816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81"/>
                </a:lnTo>
                <a:lnTo>
                  <a:pt x="89535" y="138379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lnTo>
                  <a:pt x="40690" y="40703"/>
                </a:lnTo>
                <a:lnTo>
                  <a:pt x="48831" y="40703"/>
                </a:lnTo>
                <a:lnTo>
                  <a:pt x="65112" y="146519"/>
                </a:lnTo>
                <a:lnTo>
                  <a:pt x="16281" y="65125"/>
                </a:lnTo>
                <a:lnTo>
                  <a:pt x="16281" y="56984"/>
                </a:lnTo>
                <a:lnTo>
                  <a:pt x="0" y="56984"/>
                </a:ln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24409" y="195351"/>
                </a:lnTo>
                <a:lnTo>
                  <a:pt x="24409" y="2279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95395" y="356305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62832" y="357933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62832" y="3595619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46564" y="344911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87254" y="341654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836098" y="3400268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84930" y="341654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925633" y="344911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0" y="0"/>
                </a:moveTo>
                <a:lnTo>
                  <a:pt x="8128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795396" y="356305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95396" y="356305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63353" y="3579591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763353" y="3579591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382249" y="4068897"/>
            <a:ext cx="207645" cy="215900"/>
          </a:xfrm>
          <a:custGeom>
            <a:avLst/>
            <a:gdLst/>
            <a:ahLst/>
            <a:cxnLst/>
            <a:rect l="l" t="t" r="r" b="b"/>
            <a:pathLst>
              <a:path w="207645" h="215900">
                <a:moveTo>
                  <a:pt x="207086" y="0"/>
                </a:moveTo>
                <a:lnTo>
                  <a:pt x="0" y="215379"/>
                </a:lnTo>
              </a:path>
            </a:pathLst>
          </a:custGeom>
          <a:ln w="50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37318" y="4391960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>
                <a:moveTo>
                  <a:pt x="0" y="0"/>
                </a:moveTo>
                <a:lnTo>
                  <a:pt x="604697" y="0"/>
                </a:lnTo>
              </a:path>
            </a:pathLst>
          </a:custGeom>
          <a:ln w="50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50035" y="3240044"/>
            <a:ext cx="1826895" cy="1826895"/>
          </a:xfrm>
          <a:custGeom>
            <a:avLst/>
            <a:gdLst/>
            <a:ahLst/>
            <a:cxnLst/>
            <a:rect l="l" t="t" r="r" b="b"/>
            <a:pathLst>
              <a:path w="1826895" h="1826895">
                <a:moveTo>
                  <a:pt x="1826501" y="1826501"/>
                </a:moveTo>
                <a:lnTo>
                  <a:pt x="1826501" y="0"/>
                </a:lnTo>
                <a:lnTo>
                  <a:pt x="0" y="0"/>
                </a:lnTo>
                <a:lnTo>
                  <a:pt x="0" y="1826501"/>
                </a:lnTo>
                <a:lnTo>
                  <a:pt x="1826501" y="1826501"/>
                </a:lnTo>
                <a:close/>
              </a:path>
            </a:pathLst>
          </a:custGeom>
          <a:ln w="16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1" name="object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97244"/>
              </p:ext>
            </p:extLst>
          </p:nvPr>
        </p:nvGraphicFramePr>
        <p:xfrm>
          <a:off x="7086600" y="3276600"/>
          <a:ext cx="1736418" cy="1736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108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957">
                      <a:solidFill>
                        <a:srgbClr val="000000"/>
                      </a:solidFill>
                      <a:prstDash val="solid"/>
                    </a:lnL>
                    <a:lnT w="16957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6957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6957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6957">
                      <a:solidFill>
                        <a:srgbClr val="000000"/>
                      </a:solidFill>
                      <a:prstDash val="solid"/>
                    </a:lnR>
                    <a:lnT w="16957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05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957">
                      <a:solidFill>
                        <a:srgbClr val="000000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6957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05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957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6957">
                      <a:solidFill>
                        <a:srgbClr val="000000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01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957">
                      <a:solidFill>
                        <a:srgbClr val="000000"/>
                      </a:solidFill>
                      <a:prstDash val="solid"/>
                    </a:lnL>
                    <a:lnB w="16957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69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6957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6957">
                      <a:solidFill>
                        <a:srgbClr val="000000"/>
                      </a:solidFill>
                      <a:prstDash val="solid"/>
                    </a:lnR>
                    <a:lnB w="169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2" name="object 152"/>
          <p:cNvSpPr/>
          <p:nvPr/>
        </p:nvSpPr>
        <p:spPr>
          <a:xfrm>
            <a:off x="8511516" y="381887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146507" y="132941"/>
                </a:moveTo>
                <a:lnTo>
                  <a:pt x="146507" y="179070"/>
                </a:lnTo>
                <a:lnTo>
                  <a:pt x="195351" y="73253"/>
                </a:lnTo>
                <a:lnTo>
                  <a:pt x="203479" y="73253"/>
                </a:lnTo>
                <a:lnTo>
                  <a:pt x="203479" y="56984"/>
                </a:lnTo>
                <a:lnTo>
                  <a:pt x="187210" y="56984"/>
                </a:lnTo>
                <a:lnTo>
                  <a:pt x="187210" y="65112"/>
                </a:lnTo>
                <a:lnTo>
                  <a:pt x="146507" y="132941"/>
                </a:lnTo>
                <a:close/>
              </a:path>
              <a:path w="203834" h="227964">
                <a:moveTo>
                  <a:pt x="24422" y="195351"/>
                </a:moveTo>
                <a:lnTo>
                  <a:pt x="24422" y="227901"/>
                </a:ln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46507" y="132941"/>
                </a:lnTo>
                <a:lnTo>
                  <a:pt x="138366" y="146507"/>
                </a:lnTo>
                <a:lnTo>
                  <a:pt x="138366" y="59027"/>
                </a:lnTo>
                <a:lnTo>
                  <a:pt x="113957" y="138379"/>
                </a:lnTo>
                <a:lnTo>
                  <a:pt x="105816" y="16281"/>
                </a:lnTo>
                <a:lnTo>
                  <a:pt x="105816" y="0"/>
                </a:lnTo>
                <a:lnTo>
                  <a:pt x="97675" y="0"/>
                </a:lnTo>
                <a:lnTo>
                  <a:pt x="97675" y="16281"/>
                </a:lnTo>
                <a:lnTo>
                  <a:pt x="89535" y="138379"/>
                </a:lnTo>
                <a:lnTo>
                  <a:pt x="65112" y="59016"/>
                </a:lnTo>
                <a:lnTo>
                  <a:pt x="65112" y="146507"/>
                </a:lnTo>
                <a:lnTo>
                  <a:pt x="56972" y="132937"/>
                </a:lnTo>
                <a:lnTo>
                  <a:pt x="56972" y="179070"/>
                </a:lnTo>
                <a:lnTo>
                  <a:pt x="24422" y="195351"/>
                </a:lnTo>
                <a:close/>
              </a:path>
              <a:path w="203834" h="227964">
                <a:moveTo>
                  <a:pt x="138366" y="59027"/>
                </a:moveTo>
                <a:lnTo>
                  <a:pt x="138366" y="146507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38366" y="59027"/>
                </a:lnTo>
                <a:close/>
              </a:path>
              <a:path w="203834" h="227964">
                <a:moveTo>
                  <a:pt x="105816" y="0"/>
                </a:move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close/>
              </a:path>
              <a:path w="203834" h="227964">
                <a:moveTo>
                  <a:pt x="89535" y="8140"/>
                </a:moveTo>
                <a:lnTo>
                  <a:pt x="97675" y="16281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4" h="227964">
                <a:moveTo>
                  <a:pt x="40690" y="24422"/>
                </a:moveTo>
                <a:lnTo>
                  <a:pt x="40690" y="40703"/>
                </a:lnTo>
                <a:lnTo>
                  <a:pt x="48831" y="40703"/>
                </a:lnTo>
                <a:lnTo>
                  <a:pt x="65112" y="146507"/>
                </a:lnTo>
                <a:lnTo>
                  <a:pt x="65112" y="59016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close/>
              </a:path>
              <a:path w="203834" h="227964">
                <a:moveTo>
                  <a:pt x="0" y="56984"/>
                </a:move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56972" y="132937"/>
                </a:lnTo>
                <a:lnTo>
                  <a:pt x="16281" y="65112"/>
                </a:lnTo>
                <a:lnTo>
                  <a:pt x="16281" y="56984"/>
                </a:lnTo>
                <a:lnTo>
                  <a:pt x="0" y="5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11516" y="3818872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24422" y="227901"/>
                </a:move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95351" y="73253"/>
                </a:lnTo>
                <a:lnTo>
                  <a:pt x="203479" y="73253"/>
                </a:lnTo>
                <a:lnTo>
                  <a:pt x="203479" y="56984"/>
                </a:lnTo>
                <a:lnTo>
                  <a:pt x="187210" y="56984"/>
                </a:lnTo>
                <a:lnTo>
                  <a:pt x="187210" y="65112"/>
                </a:lnTo>
                <a:lnTo>
                  <a:pt x="138366" y="146507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13957" y="138379"/>
                </a:lnTo>
                <a:lnTo>
                  <a:pt x="105816" y="16281"/>
                </a:lnTo>
                <a:lnTo>
                  <a:pt x="113957" y="8140"/>
                </a:lnTo>
                <a:lnTo>
                  <a:pt x="105816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81"/>
                </a:lnTo>
                <a:lnTo>
                  <a:pt x="89535" y="138379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lnTo>
                  <a:pt x="40690" y="40703"/>
                </a:lnTo>
                <a:lnTo>
                  <a:pt x="48831" y="40703"/>
                </a:lnTo>
                <a:lnTo>
                  <a:pt x="65112" y="146507"/>
                </a:lnTo>
                <a:lnTo>
                  <a:pt x="16281" y="65112"/>
                </a:lnTo>
                <a:lnTo>
                  <a:pt x="16281" y="56984"/>
                </a:lnTo>
                <a:lnTo>
                  <a:pt x="0" y="56984"/>
                </a:ln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24422" y="195351"/>
                </a:lnTo>
                <a:lnTo>
                  <a:pt x="24422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68489" y="399794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35939" y="401422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35939" y="403050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519657" y="388399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60348" y="385143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609193" y="3835154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658024" y="385143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698727" y="388399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68490" y="399794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568490" y="399794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36447" y="401447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536447" y="4014476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89038" y="4696925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146519" y="132937"/>
                </a:moveTo>
                <a:lnTo>
                  <a:pt x="146519" y="179057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46519" y="132937"/>
                </a:lnTo>
                <a:close/>
              </a:path>
              <a:path w="203834" h="227964">
                <a:moveTo>
                  <a:pt x="24422" y="195338"/>
                </a:moveTo>
                <a:lnTo>
                  <a:pt x="24422" y="227901"/>
                </a:lnTo>
                <a:lnTo>
                  <a:pt x="179070" y="227901"/>
                </a:lnTo>
                <a:lnTo>
                  <a:pt x="179070" y="195338"/>
                </a:lnTo>
                <a:lnTo>
                  <a:pt x="146519" y="179057"/>
                </a:lnTo>
                <a:lnTo>
                  <a:pt x="146519" y="132937"/>
                </a:lnTo>
                <a:lnTo>
                  <a:pt x="138379" y="146507"/>
                </a:lnTo>
                <a:lnTo>
                  <a:pt x="138379" y="59004"/>
                </a:lnTo>
                <a:lnTo>
                  <a:pt x="113957" y="138366"/>
                </a:lnTo>
                <a:lnTo>
                  <a:pt x="105816" y="16268"/>
                </a:lnTo>
                <a:lnTo>
                  <a:pt x="105816" y="0"/>
                </a:lnTo>
                <a:lnTo>
                  <a:pt x="97675" y="0"/>
                </a:lnTo>
                <a:lnTo>
                  <a:pt x="97675" y="16268"/>
                </a:lnTo>
                <a:lnTo>
                  <a:pt x="89535" y="138366"/>
                </a:lnTo>
                <a:lnTo>
                  <a:pt x="65125" y="59014"/>
                </a:lnTo>
                <a:lnTo>
                  <a:pt x="65125" y="146507"/>
                </a:lnTo>
                <a:lnTo>
                  <a:pt x="56984" y="132941"/>
                </a:lnTo>
                <a:lnTo>
                  <a:pt x="56984" y="179057"/>
                </a:lnTo>
                <a:lnTo>
                  <a:pt x="24422" y="195338"/>
                </a:lnTo>
                <a:close/>
              </a:path>
              <a:path w="203834" h="227964">
                <a:moveTo>
                  <a:pt x="138379" y="59004"/>
                </a:moveTo>
                <a:lnTo>
                  <a:pt x="138379" y="146507"/>
                </a:lnTo>
                <a:lnTo>
                  <a:pt x="154660" y="40690"/>
                </a:lnTo>
                <a:lnTo>
                  <a:pt x="162788" y="40690"/>
                </a:lnTo>
                <a:lnTo>
                  <a:pt x="162788" y="24409"/>
                </a:lnTo>
                <a:lnTo>
                  <a:pt x="146519" y="24409"/>
                </a:lnTo>
                <a:lnTo>
                  <a:pt x="146519" y="32550"/>
                </a:lnTo>
                <a:lnTo>
                  <a:pt x="138379" y="59004"/>
                </a:lnTo>
                <a:close/>
              </a:path>
              <a:path w="203834" h="227964">
                <a:moveTo>
                  <a:pt x="105816" y="0"/>
                </a:moveTo>
                <a:lnTo>
                  <a:pt x="105816" y="16268"/>
                </a:lnTo>
                <a:lnTo>
                  <a:pt x="113957" y="8140"/>
                </a:lnTo>
                <a:lnTo>
                  <a:pt x="105816" y="0"/>
                </a:lnTo>
                <a:close/>
              </a:path>
              <a:path w="203834" h="227964">
                <a:moveTo>
                  <a:pt x="89535" y="8140"/>
                </a:moveTo>
                <a:lnTo>
                  <a:pt x="97675" y="16268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4" h="227964">
                <a:moveTo>
                  <a:pt x="40703" y="24409"/>
                </a:moveTo>
                <a:lnTo>
                  <a:pt x="40703" y="40690"/>
                </a:lnTo>
                <a:lnTo>
                  <a:pt x="48844" y="40690"/>
                </a:lnTo>
                <a:lnTo>
                  <a:pt x="65125" y="146507"/>
                </a:lnTo>
                <a:lnTo>
                  <a:pt x="65125" y="59014"/>
                </a:lnTo>
                <a:lnTo>
                  <a:pt x="56984" y="32550"/>
                </a:lnTo>
                <a:lnTo>
                  <a:pt x="56984" y="24409"/>
                </a:lnTo>
                <a:lnTo>
                  <a:pt x="40703" y="24409"/>
                </a:lnTo>
                <a:close/>
              </a:path>
              <a:path w="203834" h="227964">
                <a:moveTo>
                  <a:pt x="0" y="56972"/>
                </a:moveTo>
                <a:lnTo>
                  <a:pt x="0" y="73253"/>
                </a:lnTo>
                <a:lnTo>
                  <a:pt x="8140" y="73253"/>
                </a:lnTo>
                <a:lnTo>
                  <a:pt x="56984" y="179057"/>
                </a:lnTo>
                <a:lnTo>
                  <a:pt x="56984" y="132941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89038" y="4696925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24422" y="227901"/>
                </a:moveTo>
                <a:lnTo>
                  <a:pt x="179070" y="227901"/>
                </a:lnTo>
                <a:lnTo>
                  <a:pt x="179070" y="195338"/>
                </a:lnTo>
                <a:lnTo>
                  <a:pt x="146519" y="179057"/>
                </a:lnTo>
                <a:lnTo>
                  <a:pt x="195351" y="73253"/>
                </a:lnTo>
                <a:lnTo>
                  <a:pt x="203492" y="73253"/>
                </a:lnTo>
                <a:lnTo>
                  <a:pt x="203492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38379" y="146507"/>
                </a:lnTo>
                <a:lnTo>
                  <a:pt x="154660" y="40690"/>
                </a:lnTo>
                <a:lnTo>
                  <a:pt x="162788" y="40690"/>
                </a:lnTo>
                <a:lnTo>
                  <a:pt x="162788" y="24409"/>
                </a:lnTo>
                <a:lnTo>
                  <a:pt x="146519" y="24409"/>
                </a:lnTo>
                <a:lnTo>
                  <a:pt x="146519" y="32550"/>
                </a:lnTo>
                <a:lnTo>
                  <a:pt x="113957" y="138366"/>
                </a:lnTo>
                <a:lnTo>
                  <a:pt x="105816" y="16268"/>
                </a:lnTo>
                <a:lnTo>
                  <a:pt x="113957" y="8140"/>
                </a:lnTo>
                <a:lnTo>
                  <a:pt x="105816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68"/>
                </a:lnTo>
                <a:lnTo>
                  <a:pt x="89535" y="138366"/>
                </a:lnTo>
                <a:lnTo>
                  <a:pt x="56984" y="32550"/>
                </a:lnTo>
                <a:lnTo>
                  <a:pt x="56984" y="24409"/>
                </a:lnTo>
                <a:lnTo>
                  <a:pt x="40703" y="24409"/>
                </a:lnTo>
                <a:lnTo>
                  <a:pt x="40703" y="40690"/>
                </a:lnTo>
                <a:lnTo>
                  <a:pt x="48844" y="40690"/>
                </a:lnTo>
                <a:lnTo>
                  <a:pt x="65125" y="146507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lnTo>
                  <a:pt x="0" y="73253"/>
                </a:lnTo>
                <a:lnTo>
                  <a:pt x="8140" y="73253"/>
                </a:lnTo>
                <a:lnTo>
                  <a:pt x="56984" y="179057"/>
                </a:lnTo>
                <a:lnTo>
                  <a:pt x="24422" y="195338"/>
                </a:lnTo>
                <a:lnTo>
                  <a:pt x="24422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46023" y="487598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13461" y="489226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13461" y="490854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97179" y="476203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37883" y="472948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28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86715" y="471320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235558" y="472948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276249" y="476203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46024" y="4875993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146024" y="4875993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113969" y="489251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13969" y="489251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215139" y="4257898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146507" y="132941"/>
                </a:move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46507" y="132941"/>
                </a:lnTo>
                <a:close/>
              </a:path>
              <a:path w="203834" h="227964">
                <a:moveTo>
                  <a:pt x="24409" y="195351"/>
                </a:moveTo>
                <a:lnTo>
                  <a:pt x="24409" y="227901"/>
                </a:ln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46507" y="132941"/>
                </a:lnTo>
                <a:lnTo>
                  <a:pt x="138366" y="146507"/>
                </a:lnTo>
                <a:lnTo>
                  <a:pt x="138366" y="59013"/>
                </a:lnTo>
                <a:lnTo>
                  <a:pt x="113944" y="138366"/>
                </a:lnTo>
                <a:lnTo>
                  <a:pt x="105803" y="16281"/>
                </a:lnTo>
                <a:lnTo>
                  <a:pt x="105803" y="0"/>
                </a:lnTo>
                <a:lnTo>
                  <a:pt x="97675" y="0"/>
                </a:lnTo>
                <a:lnTo>
                  <a:pt x="97675" y="16281"/>
                </a:lnTo>
                <a:lnTo>
                  <a:pt x="89535" y="138366"/>
                </a:lnTo>
                <a:lnTo>
                  <a:pt x="65112" y="59013"/>
                </a:lnTo>
                <a:lnTo>
                  <a:pt x="65112" y="146507"/>
                </a:lnTo>
                <a:lnTo>
                  <a:pt x="56972" y="132937"/>
                </a:lnTo>
                <a:lnTo>
                  <a:pt x="56972" y="179070"/>
                </a:lnTo>
                <a:lnTo>
                  <a:pt x="24409" y="195351"/>
                </a:lnTo>
                <a:close/>
              </a:path>
              <a:path w="203834" h="227964">
                <a:moveTo>
                  <a:pt x="138366" y="59013"/>
                </a:moveTo>
                <a:lnTo>
                  <a:pt x="138366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38366" y="59013"/>
                </a:lnTo>
                <a:close/>
              </a:path>
              <a:path w="203834" h="227964">
                <a:moveTo>
                  <a:pt x="105803" y="0"/>
                </a:moveTo>
                <a:lnTo>
                  <a:pt x="105803" y="16281"/>
                </a:lnTo>
                <a:lnTo>
                  <a:pt x="113944" y="8140"/>
                </a:lnTo>
                <a:lnTo>
                  <a:pt x="105803" y="0"/>
                </a:lnTo>
                <a:close/>
              </a:path>
              <a:path w="203834" h="227964">
                <a:moveTo>
                  <a:pt x="89535" y="8140"/>
                </a:moveTo>
                <a:lnTo>
                  <a:pt x="97675" y="16281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4" h="227964">
                <a:moveTo>
                  <a:pt x="40690" y="24422"/>
                </a:moveTo>
                <a:lnTo>
                  <a:pt x="40690" y="40690"/>
                </a:lnTo>
                <a:lnTo>
                  <a:pt x="48831" y="40690"/>
                </a:lnTo>
                <a:lnTo>
                  <a:pt x="65112" y="146507"/>
                </a:lnTo>
                <a:lnTo>
                  <a:pt x="65112" y="59013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close/>
              </a:path>
              <a:path w="203834" h="227964">
                <a:moveTo>
                  <a:pt x="0" y="56972"/>
                </a:move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56972" y="132937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215139" y="4257898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24409" y="227901"/>
                </a:moveTo>
                <a:lnTo>
                  <a:pt x="179070" y="227901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72"/>
                </a:lnTo>
                <a:lnTo>
                  <a:pt x="187210" y="56972"/>
                </a:lnTo>
                <a:lnTo>
                  <a:pt x="187210" y="65112"/>
                </a:lnTo>
                <a:lnTo>
                  <a:pt x="138366" y="146507"/>
                </a:lnTo>
                <a:lnTo>
                  <a:pt x="154647" y="40690"/>
                </a:lnTo>
                <a:lnTo>
                  <a:pt x="162788" y="40690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13944" y="138366"/>
                </a:lnTo>
                <a:lnTo>
                  <a:pt x="105803" y="16281"/>
                </a:lnTo>
                <a:lnTo>
                  <a:pt x="113944" y="8140"/>
                </a:lnTo>
                <a:lnTo>
                  <a:pt x="105803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81"/>
                </a:lnTo>
                <a:lnTo>
                  <a:pt x="89535" y="138366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lnTo>
                  <a:pt x="40690" y="40690"/>
                </a:lnTo>
                <a:lnTo>
                  <a:pt x="48831" y="40690"/>
                </a:lnTo>
                <a:lnTo>
                  <a:pt x="65112" y="146507"/>
                </a:lnTo>
                <a:lnTo>
                  <a:pt x="16281" y="65112"/>
                </a:lnTo>
                <a:lnTo>
                  <a:pt x="16281" y="56972"/>
                </a:lnTo>
                <a:lnTo>
                  <a:pt x="0" y="56972"/>
                </a:ln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24409" y="195351"/>
                </a:lnTo>
                <a:lnTo>
                  <a:pt x="24409" y="2279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272111" y="4436968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239548" y="445325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239548" y="4469519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223280" y="4323011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63970" y="429046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312814" y="4274180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361646" y="429046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402349" y="4323011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0" y="0"/>
                </a:moveTo>
                <a:lnTo>
                  <a:pt x="8128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272112" y="4436967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272112" y="4436967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240069" y="4453503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240069" y="4453503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654178" y="3383986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146507" y="132954"/>
                </a:move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84"/>
                </a:lnTo>
                <a:lnTo>
                  <a:pt x="187210" y="56984"/>
                </a:lnTo>
                <a:lnTo>
                  <a:pt x="187210" y="65125"/>
                </a:lnTo>
                <a:lnTo>
                  <a:pt x="146507" y="132954"/>
                </a:lnTo>
                <a:close/>
              </a:path>
              <a:path w="203834" h="227964">
                <a:moveTo>
                  <a:pt x="24422" y="195351"/>
                </a:moveTo>
                <a:lnTo>
                  <a:pt x="24422" y="227914"/>
                </a:lnTo>
                <a:lnTo>
                  <a:pt x="179070" y="227914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46507" y="132954"/>
                </a:lnTo>
                <a:lnTo>
                  <a:pt x="138366" y="146519"/>
                </a:lnTo>
                <a:lnTo>
                  <a:pt x="138366" y="59016"/>
                </a:lnTo>
                <a:lnTo>
                  <a:pt x="113944" y="138379"/>
                </a:lnTo>
                <a:lnTo>
                  <a:pt x="105816" y="16281"/>
                </a:lnTo>
                <a:lnTo>
                  <a:pt x="105816" y="0"/>
                </a:lnTo>
                <a:lnTo>
                  <a:pt x="97675" y="0"/>
                </a:lnTo>
                <a:lnTo>
                  <a:pt x="97675" y="16281"/>
                </a:lnTo>
                <a:lnTo>
                  <a:pt x="89535" y="138379"/>
                </a:lnTo>
                <a:lnTo>
                  <a:pt x="65112" y="59016"/>
                </a:lnTo>
                <a:lnTo>
                  <a:pt x="65112" y="146519"/>
                </a:lnTo>
                <a:lnTo>
                  <a:pt x="56972" y="132950"/>
                </a:lnTo>
                <a:lnTo>
                  <a:pt x="56972" y="179070"/>
                </a:lnTo>
                <a:lnTo>
                  <a:pt x="24422" y="195351"/>
                </a:lnTo>
                <a:close/>
              </a:path>
              <a:path w="203834" h="227964">
                <a:moveTo>
                  <a:pt x="138366" y="59016"/>
                </a:moveTo>
                <a:lnTo>
                  <a:pt x="138366" y="146519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38366" y="59016"/>
                </a:lnTo>
                <a:close/>
              </a:path>
              <a:path w="203834" h="227964">
                <a:moveTo>
                  <a:pt x="105816" y="0"/>
                </a:moveTo>
                <a:lnTo>
                  <a:pt x="105816" y="16281"/>
                </a:lnTo>
                <a:lnTo>
                  <a:pt x="113944" y="8140"/>
                </a:lnTo>
                <a:lnTo>
                  <a:pt x="105816" y="0"/>
                </a:lnTo>
                <a:close/>
              </a:path>
              <a:path w="203834" h="227964">
                <a:moveTo>
                  <a:pt x="89535" y="8140"/>
                </a:moveTo>
                <a:lnTo>
                  <a:pt x="97675" y="16281"/>
                </a:lnTo>
                <a:lnTo>
                  <a:pt x="97675" y="0"/>
                </a:lnTo>
                <a:lnTo>
                  <a:pt x="89535" y="8140"/>
                </a:lnTo>
                <a:close/>
              </a:path>
              <a:path w="203834" h="227964">
                <a:moveTo>
                  <a:pt x="40690" y="24422"/>
                </a:moveTo>
                <a:lnTo>
                  <a:pt x="40690" y="40703"/>
                </a:lnTo>
                <a:lnTo>
                  <a:pt x="48831" y="40703"/>
                </a:lnTo>
                <a:lnTo>
                  <a:pt x="65112" y="146519"/>
                </a:lnTo>
                <a:lnTo>
                  <a:pt x="65112" y="59016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close/>
              </a:path>
              <a:path w="203834" h="227964">
                <a:moveTo>
                  <a:pt x="0" y="56984"/>
                </a:move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56972" y="132950"/>
                </a:lnTo>
                <a:lnTo>
                  <a:pt x="16281" y="65125"/>
                </a:lnTo>
                <a:lnTo>
                  <a:pt x="16281" y="56984"/>
                </a:lnTo>
                <a:lnTo>
                  <a:pt x="0" y="5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654178" y="3383986"/>
            <a:ext cx="203835" cy="227965"/>
          </a:xfrm>
          <a:custGeom>
            <a:avLst/>
            <a:gdLst/>
            <a:ahLst/>
            <a:cxnLst/>
            <a:rect l="l" t="t" r="r" b="b"/>
            <a:pathLst>
              <a:path w="203834" h="227964">
                <a:moveTo>
                  <a:pt x="24422" y="227914"/>
                </a:moveTo>
                <a:lnTo>
                  <a:pt x="179070" y="227914"/>
                </a:lnTo>
                <a:lnTo>
                  <a:pt x="179070" y="195351"/>
                </a:lnTo>
                <a:lnTo>
                  <a:pt x="146507" y="179070"/>
                </a:lnTo>
                <a:lnTo>
                  <a:pt x="195338" y="73253"/>
                </a:lnTo>
                <a:lnTo>
                  <a:pt x="203479" y="73253"/>
                </a:lnTo>
                <a:lnTo>
                  <a:pt x="203479" y="56984"/>
                </a:lnTo>
                <a:lnTo>
                  <a:pt x="187210" y="56984"/>
                </a:lnTo>
                <a:lnTo>
                  <a:pt x="187210" y="65125"/>
                </a:lnTo>
                <a:lnTo>
                  <a:pt x="138366" y="146519"/>
                </a:lnTo>
                <a:lnTo>
                  <a:pt x="154647" y="40703"/>
                </a:lnTo>
                <a:lnTo>
                  <a:pt x="162788" y="40703"/>
                </a:lnTo>
                <a:lnTo>
                  <a:pt x="162788" y="24422"/>
                </a:lnTo>
                <a:lnTo>
                  <a:pt x="146507" y="24422"/>
                </a:lnTo>
                <a:lnTo>
                  <a:pt x="146507" y="32562"/>
                </a:lnTo>
                <a:lnTo>
                  <a:pt x="113944" y="138379"/>
                </a:lnTo>
                <a:lnTo>
                  <a:pt x="105816" y="16281"/>
                </a:lnTo>
                <a:lnTo>
                  <a:pt x="113944" y="8140"/>
                </a:lnTo>
                <a:lnTo>
                  <a:pt x="105816" y="0"/>
                </a:lnTo>
                <a:lnTo>
                  <a:pt x="97675" y="0"/>
                </a:lnTo>
                <a:lnTo>
                  <a:pt x="89535" y="8140"/>
                </a:lnTo>
                <a:lnTo>
                  <a:pt x="97675" y="16281"/>
                </a:lnTo>
                <a:lnTo>
                  <a:pt x="89535" y="138379"/>
                </a:lnTo>
                <a:lnTo>
                  <a:pt x="56972" y="32562"/>
                </a:lnTo>
                <a:lnTo>
                  <a:pt x="56972" y="24422"/>
                </a:lnTo>
                <a:lnTo>
                  <a:pt x="40690" y="24422"/>
                </a:lnTo>
                <a:lnTo>
                  <a:pt x="40690" y="40703"/>
                </a:lnTo>
                <a:lnTo>
                  <a:pt x="48831" y="40703"/>
                </a:lnTo>
                <a:lnTo>
                  <a:pt x="65112" y="146519"/>
                </a:lnTo>
                <a:lnTo>
                  <a:pt x="16281" y="65125"/>
                </a:lnTo>
                <a:lnTo>
                  <a:pt x="16281" y="56984"/>
                </a:lnTo>
                <a:lnTo>
                  <a:pt x="0" y="56984"/>
                </a:lnTo>
                <a:lnTo>
                  <a:pt x="0" y="73253"/>
                </a:lnTo>
                <a:lnTo>
                  <a:pt x="8140" y="73253"/>
                </a:lnTo>
                <a:lnTo>
                  <a:pt x="56972" y="179070"/>
                </a:lnTo>
                <a:lnTo>
                  <a:pt x="24422" y="195351"/>
                </a:lnTo>
                <a:lnTo>
                  <a:pt x="24422" y="2279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711150" y="3563056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678600" y="3579337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678600" y="3595619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662319" y="344911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703009" y="341654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0" y="814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751853" y="3400268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8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800685" y="341654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0" y="0"/>
                </a:moveTo>
                <a:lnTo>
                  <a:pt x="8140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841388" y="344911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5">
                <a:moveTo>
                  <a:pt x="0" y="0"/>
                </a:moveTo>
                <a:lnTo>
                  <a:pt x="8128" y="81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711151" y="3563054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711151" y="3563054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5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679108" y="3579591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679108" y="3579591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7846035" y="5219847"/>
            <a:ext cx="5734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dirty="0">
                <a:latin typeface="Arial"/>
                <a:cs typeface="Arial"/>
              </a:rPr>
              <a:t>h = 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1" name="object 211"/>
          <p:cNvSpPr txBox="1"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09" name="object 209"/>
          <p:cNvSpPr txBox="1"/>
          <p:nvPr/>
        </p:nvSpPr>
        <p:spPr>
          <a:xfrm>
            <a:off x="1143000" y="5334000"/>
            <a:ext cx="8013704" cy="1739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7070">
              <a:lnSpc>
                <a:spcPct val="100000"/>
              </a:lnSpc>
              <a:tabLst>
                <a:tab pos="3705860" algn="l"/>
              </a:tabLst>
            </a:pPr>
            <a:r>
              <a:rPr sz="1850" b="1" dirty="0">
                <a:latin typeface="Arial"/>
                <a:cs typeface="Arial"/>
              </a:rPr>
              <a:t>h = 5	h = 2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</a:pPr>
            <a:r>
              <a:rPr dirty="0">
                <a:latin typeface="Arial"/>
                <a:cs typeface="Arial"/>
              </a:rPr>
              <a:t>Almost always solves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dirty="0">
                <a:latin typeface="Arial"/>
                <a:cs typeface="Arial"/>
              </a:rPr>
              <a:t>-queens problems almost instantaneously  for very large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dirty="0">
                <a:latin typeface="Arial"/>
                <a:cs typeface="Arial"/>
              </a:rPr>
              <a:t>, e.g.,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dirty="0">
                <a:solidFill>
                  <a:srgbClr val="990099"/>
                </a:solidFill>
                <a:latin typeface="Tahoma"/>
                <a:cs typeface="Tahoma"/>
              </a:rPr>
              <a:t>= 1</a:t>
            </a:r>
            <a:r>
              <a:rPr lang="en-US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i="1" dirty="0">
                <a:solidFill>
                  <a:srgbClr val="990099"/>
                </a:solidFill>
                <a:latin typeface="Times New Roman"/>
                <a:cs typeface="Times New Roman"/>
              </a:rPr>
              <a:t>million</a:t>
            </a:r>
            <a:endParaRPr lang="en-US" i="1" dirty="0">
              <a:solidFill>
                <a:srgbClr val="990099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</a:pPr>
            <a:endParaRPr lang="en-US" i="1" dirty="0">
              <a:solidFill>
                <a:srgbClr val="990099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</a:pPr>
            <a:r>
              <a:rPr lang="en-US" dirty="0">
                <a:latin typeface="Times New Roman"/>
                <a:cs typeface="Times New Roman"/>
              </a:rPr>
              <a:t>(Ponder:  how long does N-Queens take with DFS?)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73339"/>
            <a:ext cx="8001000" cy="30777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  <a:tabLst>
                <a:tab pos="3980179" algn="l"/>
              </a:tabLst>
            </a:pPr>
            <a:r>
              <a:rPr b="1" dirty="0"/>
              <a:t>Example</a:t>
            </a:r>
            <a:r>
              <a:rPr lang="en-US" b="1" dirty="0"/>
              <a:t> </a:t>
            </a:r>
            <a:r>
              <a:rPr lang="en-US" sz="2050" b="1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b="1" dirty="0"/>
              <a:t>-queens</a:t>
            </a:r>
            <a:r>
              <a:rPr lang="en-US" b="1" dirty="0"/>
              <a:t> Problem… using DFS</a:t>
            </a:r>
            <a:endParaRPr sz="2050" b="1" dirty="0">
              <a:latin typeface="Times New Roman"/>
              <a:cs typeface="Times New Roman"/>
            </a:endParaRPr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0A26E3D2-2EBF-9C4E-8C19-8389ECC2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" y="1652215"/>
            <a:ext cx="4432300" cy="2540000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7F78C77A-46B8-3948-AEB6-574659CB8D95}"/>
              </a:ext>
            </a:extLst>
          </p:cNvPr>
          <p:cNvSpPr txBox="1"/>
          <p:nvPr/>
        </p:nvSpPr>
        <p:spPr>
          <a:xfrm>
            <a:off x="439175" y="1098217"/>
            <a:ext cx="37112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Investigate! </a:t>
            </a:r>
            <a:r>
              <a:rPr lang="en-US" sz="1400" dirty="0"/>
              <a:t>Doing some benchmarking....</a:t>
            </a:r>
          </a:p>
          <a:p>
            <a:r>
              <a:rPr lang="en-US" sz="1400" dirty="0"/>
              <a:t>	… by writing a quick program</a:t>
            </a: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819B24FE-FAA3-CE4B-96FA-158646E2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47445"/>
            <a:ext cx="4343400" cy="2984500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5CE88B04-7ED8-B64F-9478-06278FA5A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31945"/>
            <a:ext cx="4025900" cy="3162300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38180B04-308A-D241-9186-9D851C4CE6FC}"/>
              </a:ext>
            </a:extLst>
          </p:cNvPr>
          <p:cNvSpPr txBox="1"/>
          <p:nvPr/>
        </p:nvSpPr>
        <p:spPr>
          <a:xfrm>
            <a:off x="6172201" y="51054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than 15x15… grow a beard while waiting!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geekeese</a:t>
            </a:r>
            <a:r>
              <a:rPr lang="en-US" dirty="0"/>
              <a:t>:  standard search (DFS in this case) quickly becomes </a:t>
            </a:r>
            <a:r>
              <a:rPr lang="en-US" dirty="0">
                <a:solidFill>
                  <a:srgbClr val="FF0000"/>
                </a:solidFill>
              </a:rPr>
              <a:t>intractable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ED8760C6-0000-5D42-8F28-D7D107BB2018}"/>
                  </a:ext>
                </a:extLst>
              </p14:cNvPr>
              <p14:cNvContentPartPr/>
              <p14:nvPr/>
            </p14:nvContentPartPr>
            <p14:xfrm>
              <a:off x="5804236" y="20063"/>
              <a:ext cx="2861280" cy="1414800"/>
            </p14:xfrm>
          </p:contentPart>
        </mc:Choice>
        <mc:Fallback xmlns=""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ED8760C6-0000-5D42-8F28-D7D107BB20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9116" y="4943"/>
                <a:ext cx="2891520" cy="14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4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D5FEF7-14FC-1944-852A-BFC391ED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8" y="1802836"/>
            <a:ext cx="1688506" cy="132778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73339"/>
            <a:ext cx="8001000" cy="30777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  <a:tabLst>
                <a:tab pos="3980179" algn="l"/>
              </a:tabLst>
            </a:pPr>
            <a:r>
              <a:rPr b="1" dirty="0"/>
              <a:t>Example</a:t>
            </a:r>
            <a:r>
              <a:rPr lang="en-US" b="1" dirty="0"/>
              <a:t> </a:t>
            </a:r>
            <a:r>
              <a:rPr lang="en-US" sz="2050" b="1" i="1" dirty="0">
                <a:solidFill>
                  <a:srgbClr val="990099"/>
                </a:solidFill>
                <a:latin typeface="Times New Roman"/>
                <a:cs typeface="Times New Roman"/>
              </a:rPr>
              <a:t>N</a:t>
            </a:r>
            <a:r>
              <a:rPr b="1" dirty="0"/>
              <a:t>-queens</a:t>
            </a:r>
            <a:r>
              <a:rPr lang="en-US" b="1" dirty="0"/>
              <a:t> Problem… using hill-climbing</a:t>
            </a:r>
            <a:endParaRPr sz="2050" b="1" dirty="0">
              <a:latin typeface="Times New Roman"/>
              <a:cs typeface="Times New Roman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78C77A-46B8-3948-AEB6-574659CB8D95}"/>
              </a:ext>
            </a:extLst>
          </p:cNvPr>
          <p:cNvSpPr txBox="1"/>
          <p:nvPr/>
        </p:nvSpPr>
        <p:spPr>
          <a:xfrm>
            <a:off x="183205" y="811478"/>
            <a:ext cx="3711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Investigate! </a:t>
            </a:r>
            <a:r>
              <a:rPr lang="en-US" sz="1400" dirty="0"/>
              <a:t>Doing some benchmarking....</a:t>
            </a:r>
          </a:p>
          <a:p>
            <a:r>
              <a:rPr lang="en-US" sz="1400" dirty="0"/>
              <a:t>	… by writing a quick program</a:t>
            </a:r>
          </a:p>
          <a:p>
            <a:r>
              <a:rPr lang="en-US" sz="1200" dirty="0"/>
              <a:t>(random restart </a:t>
            </a:r>
            <a:r>
              <a:rPr lang="en-US" sz="1200" dirty="0" err="1"/>
              <a:t>hillclimber</a:t>
            </a:r>
            <a:r>
              <a:rPr lang="en-US" sz="1200" dirty="0"/>
              <a:t>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8180B04-308A-D241-9186-9D851C4CE6FC}"/>
              </a:ext>
            </a:extLst>
          </p:cNvPr>
          <p:cNvSpPr txBox="1"/>
          <p:nvPr/>
        </p:nvSpPr>
        <p:spPr>
          <a:xfrm>
            <a:off x="125984" y="6679948"/>
            <a:ext cx="927303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Slows down too…but just because cost of exploring single board grows exponentially.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just very fast test (2hrs to whip out)…could improve efficiency of board exploration…</a:t>
            </a:r>
          </a:p>
          <a:p>
            <a:endParaRPr lang="en-US" sz="900" dirty="0"/>
          </a:p>
          <a:p>
            <a:r>
              <a:rPr lang="en-US" b="1" dirty="0">
                <a:solidFill>
                  <a:schemeClr val="tx2"/>
                </a:solidFill>
              </a:rPr>
              <a:t>Bottom line: </a:t>
            </a:r>
            <a:r>
              <a:rPr lang="en-US" dirty="0"/>
              <a:t>Local search can success in MUCH larger search spaces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9EBF2-9903-9648-A664-A576F37755E3}"/>
              </a:ext>
            </a:extLst>
          </p:cNvPr>
          <p:cNvSpPr txBox="1"/>
          <p:nvPr/>
        </p:nvSpPr>
        <p:spPr>
          <a:xfrm>
            <a:off x="2426059" y="1823323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Board in book. Just checking my correctness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40137B-570B-B74B-84ED-24E91CF2E6B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981200" y="2654320"/>
            <a:ext cx="978259" cy="372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FDF525-82B7-3D42-9A82-48A59487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72" y="1547635"/>
            <a:ext cx="5473700" cy="1968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9DB89-4696-5648-AFC7-2C146664F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072" y="3919504"/>
            <a:ext cx="5283200" cy="2616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E30A47-BD87-134C-92F9-1D979991D6AB}"/>
              </a:ext>
            </a:extLst>
          </p:cNvPr>
          <p:cNvSpPr txBox="1"/>
          <p:nvPr/>
        </p:nvSpPr>
        <p:spPr>
          <a:xfrm>
            <a:off x="4259072" y="3611727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Etc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r>
              <a:rPr lang="en-US" sz="1400" dirty="0"/>
              <a:t>….re-started like 10 searches in between…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FC375-DCC4-314B-A7EC-8790D5120DC7}"/>
              </a:ext>
            </a:extLst>
          </p:cNvPr>
          <p:cNvSpPr txBox="1"/>
          <p:nvPr/>
        </p:nvSpPr>
        <p:spPr>
          <a:xfrm>
            <a:off x="183205" y="3212823"/>
            <a:ext cx="4075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out the stats! </a:t>
            </a:r>
          </a:p>
          <a:p>
            <a:r>
              <a:rPr lang="en-US" sz="1400" dirty="0">
                <a:latin typeface="Courier" pitchFamily="2" charset="0"/>
              </a:rPr>
              <a:t>place(10,10)</a:t>
            </a:r>
          </a:p>
          <a:p>
            <a:r>
              <a:rPr lang="en-US" sz="1400" dirty="0">
                <a:latin typeface="Courier" pitchFamily="2" charset="0"/>
              </a:rPr>
              <a:t>Success:  Total boards explored=232 in  0.60 seconds</a:t>
            </a:r>
          </a:p>
          <a:p>
            <a:r>
              <a:rPr lang="en-US" sz="1400" dirty="0">
                <a:latin typeface="Courier" pitchFamily="2" charset="0"/>
              </a:rPr>
              <a:t>place(12,12)</a:t>
            </a:r>
          </a:p>
          <a:p>
            <a:r>
              <a:rPr lang="en-US" sz="1400" dirty="0">
                <a:latin typeface="Courier" pitchFamily="2" charset="0"/>
              </a:rPr>
              <a:t>Success:  Total boards explored=19 in  0.10 seconds</a:t>
            </a:r>
          </a:p>
          <a:p>
            <a:r>
              <a:rPr lang="en-US" sz="1400" dirty="0">
                <a:latin typeface="Courier" pitchFamily="2" charset="0"/>
              </a:rPr>
              <a:t>Place(30,30)</a:t>
            </a:r>
          </a:p>
          <a:p>
            <a:r>
              <a:rPr lang="en-US" sz="1400" dirty="0">
                <a:latin typeface="Courier" pitchFamily="2" charset="0"/>
              </a:rPr>
              <a:t>Success:  Total boards explored=29 in  5.70 seconds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" pitchFamily="2" charset="0"/>
              </a:rPr>
              <a:t>And…wait for it…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Place(50,50)</a:t>
            </a:r>
          </a:p>
          <a:p>
            <a:r>
              <a:rPr lang="en-US" sz="1400" dirty="0">
                <a:latin typeface="Courier" pitchFamily="2" charset="0"/>
              </a:rPr>
              <a:t>Success:  Total boards explored=3548 in 5518.97 seconds</a:t>
            </a:r>
          </a:p>
        </p:txBody>
      </p:sp>
    </p:spTree>
    <p:extLst>
      <p:ext uri="{BB962C8B-B14F-4D97-AF65-F5344CB8AC3E}">
        <p14:creationId xmlns:p14="http://schemas.microsoft.com/office/powerpoint/2010/main" val="276459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80567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722234" cy="338234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3395" algn="ctr">
              <a:lnSpc>
                <a:spcPts val="2565"/>
              </a:lnSpc>
            </a:pPr>
            <a:r>
              <a:rPr b="1" dirty="0"/>
              <a:t>Hill-climbing </a:t>
            </a:r>
            <a:r>
              <a:rPr lang="en-US" b="1" dirty="0"/>
              <a:t>Search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3505200"/>
            <a:ext cx="7708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“Like climbing Everest</a:t>
            </a:r>
            <a:r>
              <a:rPr lang="en-US" dirty="0">
                <a:latin typeface="Arial"/>
                <a:cs typeface="Arial"/>
              </a:rPr>
              <a:t> ...</a:t>
            </a:r>
            <a:r>
              <a:rPr dirty="0">
                <a:latin typeface="Arial"/>
                <a:cs typeface="Arial"/>
              </a:rPr>
              <a:t> in thick fo</a:t>
            </a:r>
            <a:r>
              <a:rPr lang="en-US" dirty="0">
                <a:latin typeface="Arial"/>
                <a:cs typeface="Arial"/>
              </a:rPr>
              <a:t>g ... </a:t>
            </a:r>
            <a:r>
              <a:rPr dirty="0">
                <a:latin typeface="Arial"/>
                <a:cs typeface="Arial"/>
              </a:rPr>
              <a:t>with  amnesia”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4038600"/>
            <a:ext cx="7760334" cy="2971967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69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700" dirty="0">
                <a:solidFill>
                  <a:srgbClr val="B30000"/>
                </a:solidFill>
                <a:latin typeface="Arial"/>
                <a:cs typeface="Arial"/>
              </a:rPr>
              <a:t>Hill-Climbing</a:t>
            </a:r>
            <a:r>
              <a:rPr sz="1700" dirty="0">
                <a:latin typeface="Tahoma"/>
                <a:cs typeface="Tahoma"/>
              </a:rPr>
              <a:t>(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problem</a:t>
            </a:r>
            <a:r>
              <a:rPr sz="1700" dirty="0">
                <a:latin typeface="Tahoma"/>
                <a:cs typeface="Tahoma"/>
              </a:rPr>
              <a:t>) 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700" dirty="0">
                <a:latin typeface="Tahoma"/>
                <a:cs typeface="Tahoma"/>
              </a:rPr>
              <a:t>a state that is a local maximum</a:t>
            </a:r>
          </a:p>
          <a:p>
            <a:pPr marL="422275">
              <a:lnSpc>
                <a:spcPct val="100000"/>
              </a:lnSpc>
              <a:spcBef>
                <a:spcPts val="140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dirty="0">
                <a:latin typeface="Tahoma"/>
                <a:cs typeface="Tahoma"/>
              </a:rPr>
              <a:t>: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problem</a:t>
            </a:r>
            <a:r>
              <a:rPr sz="1700" dirty="0">
                <a:latin typeface="Tahoma"/>
                <a:cs typeface="Tahoma"/>
              </a:rPr>
              <a:t>, a problem</a:t>
            </a:r>
          </a:p>
          <a:p>
            <a:pPr marL="422275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local variables</a:t>
            </a:r>
            <a:r>
              <a:rPr sz="1700" dirty="0">
                <a:latin typeface="Tahoma"/>
                <a:cs typeface="Tahoma"/>
              </a:rPr>
              <a:t>: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current</a:t>
            </a:r>
            <a:r>
              <a:rPr sz="1700" dirty="0">
                <a:latin typeface="Tahoma"/>
                <a:cs typeface="Tahoma"/>
              </a:rPr>
              <a:t>, a node</a:t>
            </a:r>
          </a:p>
          <a:p>
            <a:pPr marL="2085975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neighbor</a:t>
            </a:r>
            <a:r>
              <a:rPr sz="1700" dirty="0">
                <a:latin typeface="Tahoma"/>
                <a:cs typeface="Tahoma"/>
              </a:rPr>
              <a:t>, a node</a:t>
            </a:r>
          </a:p>
          <a:p>
            <a:pPr marL="422275">
              <a:lnSpc>
                <a:spcPct val="100000"/>
              </a:lnSpc>
              <a:spcBef>
                <a:spcPts val="865"/>
              </a:spcBef>
            </a:pP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current </a:t>
            </a:r>
            <a:r>
              <a:rPr sz="1700" dirty="0">
                <a:latin typeface="Arial"/>
                <a:cs typeface="Arial"/>
              </a:rPr>
              <a:t>← Make-Node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Arial"/>
                <a:cs typeface="Arial"/>
              </a:rPr>
              <a:t>Initial-State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problem</a:t>
            </a:r>
            <a:r>
              <a:rPr sz="1700" dirty="0">
                <a:latin typeface="Tahoma"/>
                <a:cs typeface="Tahoma"/>
              </a:rPr>
              <a:t>])</a:t>
            </a:r>
          </a:p>
          <a:p>
            <a:pPr marL="422275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loop do</a:t>
            </a:r>
            <a:endParaRPr sz="1700" dirty="0">
              <a:latin typeface="Georgia"/>
              <a:cs typeface="Georgia"/>
            </a:endParaRPr>
          </a:p>
          <a:p>
            <a:pPr marL="833755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neighbor </a:t>
            </a:r>
            <a:r>
              <a:rPr sz="1700" dirty="0">
                <a:latin typeface="Arial"/>
                <a:cs typeface="Arial"/>
              </a:rPr>
              <a:t>← </a:t>
            </a:r>
            <a:r>
              <a:rPr sz="1700" dirty="0">
                <a:latin typeface="Tahoma"/>
                <a:cs typeface="Tahoma"/>
              </a:rPr>
              <a:t>a highest-valued successor of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current</a:t>
            </a:r>
            <a:endParaRPr sz="1700" dirty="0">
              <a:latin typeface="Arial"/>
              <a:cs typeface="Arial"/>
            </a:endParaRPr>
          </a:p>
          <a:p>
            <a:pPr marL="833755">
              <a:lnSpc>
                <a:spcPct val="100000"/>
              </a:lnSpc>
              <a:spcBef>
                <a:spcPts val="14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700" dirty="0">
                <a:latin typeface="Arial"/>
                <a:cs typeface="Arial"/>
              </a:rPr>
              <a:t>Value</a:t>
            </a:r>
            <a:r>
              <a:rPr sz="1700" dirty="0">
                <a:latin typeface="Tahoma"/>
                <a:cs typeface="Tahoma"/>
              </a:rPr>
              <a:t>[neighbor] </a:t>
            </a:r>
            <a:r>
              <a:rPr sz="1700" dirty="0">
                <a:latin typeface="Arial"/>
                <a:cs typeface="Arial"/>
              </a:rPr>
              <a:t>≤ Value</a:t>
            </a:r>
            <a:r>
              <a:rPr sz="1700" dirty="0">
                <a:latin typeface="Tahoma"/>
                <a:cs typeface="Tahoma"/>
              </a:rPr>
              <a:t>[current] 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then return </a:t>
            </a:r>
            <a:r>
              <a:rPr sz="1700" dirty="0">
                <a:latin typeface="Arial"/>
                <a:cs typeface="Arial"/>
              </a:rPr>
              <a:t>State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current</a:t>
            </a:r>
            <a:r>
              <a:rPr sz="1700" dirty="0">
                <a:latin typeface="Tahoma"/>
                <a:cs typeface="Tahoma"/>
              </a:rPr>
              <a:t>]</a:t>
            </a:r>
          </a:p>
          <a:p>
            <a:pPr marL="833755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current </a:t>
            </a:r>
            <a:r>
              <a:rPr sz="1700" dirty="0">
                <a:latin typeface="Arial"/>
                <a:cs typeface="Arial"/>
              </a:rPr>
              <a:t>←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neighbor</a:t>
            </a:r>
            <a:endParaRPr sz="1700" dirty="0">
              <a:latin typeface="Arial"/>
              <a:cs typeface="Arial"/>
            </a:endParaRPr>
          </a:p>
          <a:p>
            <a:pPr marL="422275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end</a:t>
            </a:r>
            <a:endParaRPr sz="1700" dirty="0">
              <a:latin typeface="Georgia"/>
              <a:cs typeface="Georg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13716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630238"/>
            <a:r>
              <a:rPr lang="en-US" dirty="0">
                <a:latin typeface="Arial"/>
                <a:cs typeface="Arial"/>
              </a:rPr>
              <a:t>Plan:  From current state, always move to adjacent state with highest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2133600"/>
            <a:ext cx="7467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“Value” of state:  provided by </a:t>
            </a:r>
            <a:r>
              <a:rPr lang="en-US" i="1" dirty="0">
                <a:latin typeface="Arial"/>
                <a:cs typeface="Arial"/>
              </a:rPr>
              <a:t>objective function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i="1" dirty="0">
                <a:latin typeface="Arial"/>
                <a:cs typeface="Arial"/>
              </a:rPr>
              <a:t>Essentially identical to goal heuristic h(n) from Ch.3</a:t>
            </a:r>
          </a:p>
          <a:p>
            <a:pPr marL="285750" indent="-285750">
              <a:buFont typeface="Arial"/>
              <a:buChar char="•"/>
            </a:pPr>
            <a:endParaRPr lang="en-US" sz="1600" i="1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Always have just one state in memory!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</TotalTime>
  <Words>3291</Words>
  <Application>Microsoft Office PowerPoint</Application>
  <PresentationFormat>Custom</PresentationFormat>
  <Paragraphs>451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1_Office Theme</vt:lpstr>
      <vt:lpstr>Beyond Classical Search</vt:lpstr>
      <vt:lpstr>Outline</vt:lpstr>
      <vt:lpstr>Motivation:  Types of problems</vt:lpstr>
      <vt:lpstr>Local Search Algorithms</vt:lpstr>
      <vt:lpstr>Example:  Travelling Salesperson Problem</vt:lpstr>
      <vt:lpstr>Example: N-queens Problem</vt:lpstr>
      <vt:lpstr>Example N-queens Problem… using DFS</vt:lpstr>
      <vt:lpstr>Example N-queens Problem… using hill-climbing</vt:lpstr>
      <vt:lpstr>Hill-climbing Search</vt:lpstr>
      <vt:lpstr>Hill-climbing: challenges  </vt:lpstr>
      <vt:lpstr>Hill climbing:  Getting unstuck</vt:lpstr>
      <vt:lpstr>Simulated annealing</vt:lpstr>
      <vt:lpstr>Properties of Simulated  Annealing</vt:lpstr>
      <vt:lpstr>Local beam search</vt:lpstr>
      <vt:lpstr>Genetic algorithms</vt:lpstr>
      <vt:lpstr>Genetic Algorithm:  N-Queens example</vt:lpstr>
      <vt:lpstr>Genetic algorithms: analysis</vt:lpstr>
      <vt:lpstr>Searching in continuous state spaces (briefly...)</vt:lpstr>
      <vt:lpstr>Searching Continuous spaces</vt:lpstr>
      <vt:lpstr>Searching with Non-deterministic actions</vt:lpstr>
      <vt:lpstr>AND-OR trees to represent non-determinism</vt:lpstr>
      <vt:lpstr>Non-deterministic search trees</vt:lpstr>
      <vt:lpstr>Non-determinism:  Actions that fail</vt:lpstr>
      <vt:lpstr>Searching with Partial Observations</vt:lpstr>
      <vt:lpstr>Conformant (sensorless) search</vt:lpstr>
      <vt:lpstr>Conformant (sensorless) search</vt:lpstr>
      <vt:lpstr>Conformant (sensorless) search:  Example space</vt:lpstr>
      <vt:lpstr>Searching with Observations (percepts)</vt:lpstr>
      <vt:lpstr>Example: partial percepts</vt:lpstr>
      <vt:lpstr>Searching/acting in partially observable worlds</vt:lpstr>
      <vt:lpstr>Online Search</vt:lpstr>
      <vt:lpstr>The nature of active online search</vt:lpstr>
      <vt:lpstr>Online Local Search for Agents</vt:lpstr>
      <vt:lpstr>Online Local Search for Agents</vt:lpstr>
      <vt:lpstr>Chapter 4: 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chapter04b.dvi</dc:title>
  <dc:subject/>
  <dc:creator/>
  <cp:keywords/>
  <dc:description/>
  <cp:lastModifiedBy>Eck Doerry</cp:lastModifiedBy>
  <cp:revision>65</cp:revision>
  <cp:lastPrinted>2017-02-22T03:02:22Z</cp:lastPrinted>
  <dcterms:created xsi:type="dcterms:W3CDTF">2017-01-28T00:36:56Z</dcterms:created>
  <dcterms:modified xsi:type="dcterms:W3CDTF">2018-03-01T16:38:19Z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2015-12-12T07:00:00Z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2017-01-27T07:00:00Z</vt:filetime>
  </property>
</Properties>
</file>