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256" r:id="rId3"/>
    <p:sldId id="257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274" r:id="rId16"/>
    <p:sldId id="275" r:id="rId17"/>
    <p:sldId id="276" r:id="rId18"/>
    <p:sldId id="277" r:id="rId19"/>
    <p:sldId id="300" r:id="rId20"/>
    <p:sldId id="301" r:id="rId21"/>
    <p:sldId id="302" r:id="rId22"/>
    <p:sldId id="303" r:id="rId23"/>
    <p:sldId id="288" r:id="rId24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456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03T16:33:42.325"/>
    </inkml:context>
    <inkml:brush xml:id="br0">
      <inkml:brushProperty name="width" value="0.09086" units="cm"/>
      <inkml:brushProperty name="height" value="0.09086" units="cm"/>
    </inkml:brush>
  </inkml:definitions>
  <inkml:trace contextRef="#ctx0" brushRef="#br0">182 37 8355,'10'-2'795,"-4"-4"874,-4-6 0,-4 4-1599,-4 2 1,-4 4-1,-6 4 1,2 2 0,2 4-1,0 2-30,1 4 1,-5 4 0,4 4 0,-4 5-51,-2 1 1,6 2 0,2 7-1,0-1-73,-1 0 1,7-1-1,-2-5 1,4-6 0,2-4-1,0-1 1,2-1 0,4-2-1,6-4 1,7-6-1,3-4 1,4-4 0,2-4-1,5-6 1,1-6 0,3-4-1,-3-7 1,-2-3 789,-2-6-428,1-3 1,-3-1 0,-4 1 117,-3 7 1,-5 6 0,-4 9-253,-6 1 1,0 10 0,-8 12 0,-12 18-133,-12 19 1,-9 15-1,-1 5 1,-1-4-372,1-7 1,8 1 0,4-9 0,3-4 0,5-3 0,2-9 0,4-4 0,2-6 295,4 1 0,10-9 0,6-2 0,6-4 400,6-2 0,3-8 0,5-4 0,-4-5-100,-1-1 0,3-2 1,-6-2-1,-2 0 0,-3 3-138,-7 5 1,-2 8-1150,-4-6 1,-4 12 0,4 4 225,-4 12 1,-8 9 0,-2-1-1,-2 4-569,-4 0 1140,-11-1 0,-3-17 0,-8-2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79367" y="2275078"/>
            <a:ext cx="2899664" cy="402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292" indent="0">
              <a:buNone/>
              <a:defRPr sz="2200" b="1"/>
            </a:lvl2pPr>
            <a:lvl3pPr marL="1018586" indent="0">
              <a:buNone/>
              <a:defRPr sz="2000" b="1"/>
            </a:lvl3pPr>
            <a:lvl4pPr marL="1527879" indent="0">
              <a:buNone/>
              <a:defRPr sz="1800" b="1"/>
            </a:lvl4pPr>
            <a:lvl5pPr marL="2037173" indent="0">
              <a:buNone/>
              <a:defRPr sz="1800" b="1"/>
            </a:lvl5pPr>
            <a:lvl6pPr marL="2546466" indent="0">
              <a:buNone/>
              <a:defRPr sz="1800" b="1"/>
            </a:lvl6pPr>
            <a:lvl7pPr marL="3055758" indent="0">
              <a:buNone/>
              <a:defRPr sz="1800" b="1"/>
            </a:lvl7pPr>
            <a:lvl8pPr marL="3565052" indent="0">
              <a:buNone/>
              <a:defRPr sz="1800" b="1"/>
            </a:lvl8pPr>
            <a:lvl9pPr marL="407434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292" indent="0">
              <a:buNone/>
              <a:defRPr sz="2200" b="1"/>
            </a:lvl2pPr>
            <a:lvl3pPr marL="1018586" indent="0">
              <a:buNone/>
              <a:defRPr sz="2000" b="1"/>
            </a:lvl3pPr>
            <a:lvl4pPr marL="1527879" indent="0">
              <a:buNone/>
              <a:defRPr sz="1800" b="1"/>
            </a:lvl4pPr>
            <a:lvl5pPr marL="2037173" indent="0">
              <a:buNone/>
              <a:defRPr sz="1800" b="1"/>
            </a:lvl5pPr>
            <a:lvl6pPr marL="2546466" indent="0">
              <a:buNone/>
              <a:defRPr sz="1800" b="1"/>
            </a:lvl6pPr>
            <a:lvl7pPr marL="3055758" indent="0">
              <a:buNone/>
              <a:defRPr sz="1800" b="1"/>
            </a:lvl7pPr>
            <a:lvl8pPr marL="3565052" indent="0">
              <a:buNone/>
              <a:defRPr sz="1800" b="1"/>
            </a:lvl8pPr>
            <a:lvl9pPr marL="407434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395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524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5294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292" indent="0">
              <a:buNone/>
              <a:defRPr sz="1300"/>
            </a:lvl2pPr>
            <a:lvl3pPr marL="1018586" indent="0">
              <a:buNone/>
              <a:defRPr sz="1100"/>
            </a:lvl3pPr>
            <a:lvl4pPr marL="1527879" indent="0">
              <a:buNone/>
              <a:defRPr sz="1000"/>
            </a:lvl4pPr>
            <a:lvl5pPr marL="2037173" indent="0">
              <a:buNone/>
              <a:defRPr sz="1000"/>
            </a:lvl5pPr>
            <a:lvl6pPr marL="2546466" indent="0">
              <a:buNone/>
              <a:defRPr sz="1000"/>
            </a:lvl6pPr>
            <a:lvl7pPr marL="3055758" indent="0">
              <a:buNone/>
              <a:defRPr sz="1000"/>
            </a:lvl7pPr>
            <a:lvl8pPr marL="3565052" indent="0">
              <a:buNone/>
              <a:defRPr sz="1000"/>
            </a:lvl8pPr>
            <a:lvl9pPr marL="407434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4686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292" indent="0">
              <a:buNone/>
              <a:defRPr sz="3100"/>
            </a:lvl2pPr>
            <a:lvl3pPr marL="1018586" indent="0">
              <a:buNone/>
              <a:defRPr sz="2700"/>
            </a:lvl3pPr>
            <a:lvl4pPr marL="1527879" indent="0">
              <a:buNone/>
              <a:defRPr sz="2200"/>
            </a:lvl4pPr>
            <a:lvl5pPr marL="2037173" indent="0">
              <a:buNone/>
              <a:defRPr sz="2200"/>
            </a:lvl5pPr>
            <a:lvl6pPr marL="2546466" indent="0">
              <a:buNone/>
              <a:defRPr sz="2200"/>
            </a:lvl6pPr>
            <a:lvl7pPr marL="3055758" indent="0">
              <a:buNone/>
              <a:defRPr sz="2200"/>
            </a:lvl7pPr>
            <a:lvl8pPr marL="3565052" indent="0">
              <a:buNone/>
              <a:defRPr sz="2200"/>
            </a:lvl8pPr>
            <a:lvl9pPr marL="4074344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292" indent="0">
              <a:buNone/>
              <a:defRPr sz="1300"/>
            </a:lvl2pPr>
            <a:lvl3pPr marL="1018586" indent="0">
              <a:buNone/>
              <a:defRPr sz="1100"/>
            </a:lvl3pPr>
            <a:lvl4pPr marL="1527879" indent="0">
              <a:buNone/>
              <a:defRPr sz="1000"/>
            </a:lvl4pPr>
            <a:lvl5pPr marL="2037173" indent="0">
              <a:buNone/>
              <a:defRPr sz="1000"/>
            </a:lvl5pPr>
            <a:lvl6pPr marL="2546466" indent="0">
              <a:buNone/>
              <a:defRPr sz="1000"/>
            </a:lvl6pPr>
            <a:lvl7pPr marL="3055758" indent="0">
              <a:buNone/>
              <a:defRPr sz="1000"/>
            </a:lvl7pPr>
            <a:lvl8pPr marL="3565052" indent="0">
              <a:buNone/>
              <a:defRPr sz="1000"/>
            </a:lvl8pPr>
            <a:lvl9pPr marL="407434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9199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0838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47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128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422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90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29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5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78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1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4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57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0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3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806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3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3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30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7409" y="798728"/>
            <a:ext cx="7723581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1107" y="1411478"/>
            <a:ext cx="7776184" cy="4277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1286" y="7008652"/>
            <a:ext cx="159384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897784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381761"/>
            <a:ext cx="9052560" cy="5561227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46"/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146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561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ctr" defTabSz="509352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82015" indent="-382015" algn="l" defTabSz="5093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803181" indent="-230161" algn="l" defTabSz="509352" rtl="0" eaLnBrk="1" latinLnBrk="0" hangingPunct="1">
        <a:spcBef>
          <a:spcPts val="8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273382" indent="-254676" algn="l" defTabSz="509352" rtl="0" eaLnBrk="1" latinLnBrk="0" hangingPunct="1">
        <a:spcBef>
          <a:spcPts val="599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782734" indent="-254676" algn="l" defTabSz="509352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2292087" indent="-254676" algn="l" defTabSz="509352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801440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362200" y="2286000"/>
            <a:ext cx="564083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335" dirty="0"/>
              <a:t>First-order</a:t>
            </a:r>
            <a:r>
              <a:rPr sz="4000" b="1" spc="175" dirty="0"/>
              <a:t> </a:t>
            </a:r>
            <a:r>
              <a:rPr sz="4000" b="1" spc="320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5200" y="3733800"/>
            <a:ext cx="2606167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050" spc="400" dirty="0">
                <a:latin typeface="Arial"/>
                <a:cs typeface="Arial"/>
              </a:rPr>
              <a:t>Chapter</a:t>
            </a:r>
            <a:r>
              <a:rPr sz="2050" spc="165" dirty="0">
                <a:latin typeface="Arial"/>
                <a:cs typeface="Arial"/>
              </a:rPr>
              <a:t> </a:t>
            </a:r>
            <a:r>
              <a:rPr sz="2050" spc="175" dirty="0">
                <a:latin typeface="Arial"/>
                <a:cs typeface="Arial"/>
              </a:rPr>
              <a:t>8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1</a:t>
            </a:fld>
            <a:endParaRPr spc="2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B04CDB-8458-5546-8935-CC27803F47E2}"/>
                  </a:ext>
                </a:extLst>
              </p14:cNvPr>
              <p14:cNvContentPartPr/>
              <p14:nvPr/>
            </p14:nvContentPartPr>
            <p14:xfrm>
              <a:off x="9330076" y="403330"/>
              <a:ext cx="165600" cy="22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B04CDB-8458-5546-8935-CC27803F47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13876" y="387130"/>
                <a:ext cx="198000" cy="255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1143001"/>
            <a:ext cx="9052560" cy="6400799"/>
          </a:xfrm>
        </p:spPr>
        <p:txBody>
          <a:bodyPr>
            <a:normAutofit/>
          </a:bodyPr>
          <a:lstStyle/>
          <a:p>
            <a:r>
              <a:rPr lang="en-US" dirty="0"/>
              <a:t>FOL power!   We can make broad statements about the world!</a:t>
            </a:r>
          </a:p>
          <a:p>
            <a:pPr lvl="1"/>
            <a:r>
              <a:rPr lang="en-US" dirty="0"/>
              <a:t>State that a logical sentence holds for </a:t>
            </a:r>
            <a:r>
              <a:rPr lang="en-US" i="1" dirty="0"/>
              <a:t>all possible instantiations of referents!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Format:   ∀(variables)  (logical sentence, with variables)</a:t>
            </a:r>
          </a:p>
          <a:p>
            <a:pPr lvl="1"/>
            <a:r>
              <a:rPr lang="en-US" dirty="0"/>
              <a:t>States:  sentences is true for all possible bindings of given variables.</a:t>
            </a:r>
          </a:p>
          <a:p>
            <a:pPr lvl="1"/>
            <a:r>
              <a:rPr lang="en-US" dirty="0"/>
              <a:t>∀</a:t>
            </a:r>
            <a:r>
              <a:rPr lang="en-US" i="1" dirty="0"/>
              <a:t>x  </a:t>
            </a:r>
            <a:r>
              <a:rPr lang="en-US" i="1" dirty="0" err="1"/>
              <a:t>EnrolledIn</a:t>
            </a:r>
            <a:r>
              <a:rPr lang="en-US" i="1" dirty="0"/>
              <a:t>(cs470, x) </a:t>
            </a:r>
            <a:r>
              <a:rPr lang="en-US" dirty="0"/>
              <a:t>⇒ Smart(x) </a:t>
            </a:r>
          </a:p>
          <a:p>
            <a:pPr lvl="1"/>
            <a:endParaRPr lang="en-US" dirty="0"/>
          </a:p>
          <a:p>
            <a:r>
              <a:rPr lang="en-US" dirty="0"/>
              <a:t>Truth:  ∀</a:t>
            </a:r>
            <a:r>
              <a:rPr lang="en-US" i="1" dirty="0"/>
              <a:t>x  P  </a:t>
            </a:r>
            <a:r>
              <a:rPr lang="en-US" dirty="0"/>
              <a:t> is true in model m </a:t>
            </a:r>
            <a:r>
              <a:rPr lang="en-US" dirty="0" err="1"/>
              <a:t>iff</a:t>
            </a:r>
            <a:r>
              <a:rPr lang="en-US" dirty="0"/>
              <a:t> P is true with x bound to every possible object in the model.</a:t>
            </a:r>
          </a:p>
          <a:p>
            <a:pPr lvl="1"/>
            <a:r>
              <a:rPr lang="en-US" dirty="0"/>
              <a:t>So wait:  Above statement true only if it evaluates to true with x bound to “Frank”...and with x bound to “projector” holds?   Huh? </a:t>
            </a:r>
          </a:p>
          <a:p>
            <a:pPr lvl="2"/>
            <a:r>
              <a:rPr lang="en-US" dirty="0"/>
              <a:t>Yes.  Note that it’s an </a:t>
            </a:r>
            <a:r>
              <a:rPr lang="en-US" i="1" dirty="0"/>
              <a:t>implication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true </a:t>
            </a:r>
            <a:r>
              <a:rPr lang="en-US" i="1" dirty="0">
                <a:sym typeface="Wingdings"/>
              </a:rPr>
              <a:t>except when</a:t>
            </a:r>
            <a:r>
              <a:rPr lang="en-US" dirty="0">
                <a:sym typeface="Wingdings"/>
              </a:rPr>
              <a:t> premise false and RHS true.</a:t>
            </a:r>
          </a:p>
          <a:p>
            <a:r>
              <a:rPr lang="en-US" dirty="0">
                <a:sym typeface="Wingdings"/>
              </a:rPr>
              <a:t>Caution:</a:t>
            </a:r>
          </a:p>
          <a:p>
            <a:pPr lvl="1"/>
            <a:r>
              <a:rPr lang="en-US" dirty="0">
                <a:sym typeface="Wingdings"/>
              </a:rPr>
              <a:t>Typically ‘ </a:t>
            </a:r>
            <a:r>
              <a:rPr lang="en-US" dirty="0">
                <a:solidFill>
                  <a:srgbClr val="0000FF"/>
                </a:solidFill>
              </a:rPr>
              <a:t>⇒</a:t>
            </a:r>
            <a:r>
              <a:rPr lang="en-US" dirty="0"/>
              <a:t> ‘  is the main connective with ∀</a:t>
            </a:r>
          </a:p>
          <a:p>
            <a:pPr lvl="1"/>
            <a:r>
              <a:rPr lang="en-US" dirty="0"/>
              <a:t>Common mistake:  Using </a:t>
            </a:r>
            <a:r>
              <a:rPr lang="en-US" dirty="0">
                <a:solidFill>
                  <a:srgbClr val="0000FF"/>
                </a:solidFill>
              </a:rPr>
              <a:t>∧</a:t>
            </a:r>
            <a:r>
              <a:rPr lang="en-US" dirty="0"/>
              <a:t> as the main connective</a:t>
            </a:r>
          </a:p>
          <a:p>
            <a:pPr lvl="2"/>
            <a:r>
              <a:rPr lang="en-US" dirty="0"/>
              <a:t>∀x </a:t>
            </a:r>
            <a:r>
              <a:rPr lang="en-US" i="1" dirty="0" err="1"/>
              <a:t>EnrolledIn</a:t>
            </a:r>
            <a:r>
              <a:rPr lang="en-US" i="1" dirty="0"/>
              <a:t>(cs470, x) </a:t>
            </a:r>
            <a:r>
              <a:rPr lang="en-US" dirty="0"/>
              <a:t>∧ Smart(x) </a:t>
            </a:r>
          </a:p>
          <a:p>
            <a:pPr lvl="2"/>
            <a:r>
              <a:rPr lang="en-US" dirty="0"/>
              <a:t>“Everyone is enrolled in CS470” and “everyone is smart”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5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1060345"/>
            <a:ext cx="9052560" cy="64007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State: a sentence holds for </a:t>
            </a:r>
            <a:r>
              <a:rPr lang="en-US" i="1" dirty="0"/>
              <a:t>at least one instantiation of referents!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Format:   ∃(variables)  (logical sentence, with variables)</a:t>
            </a:r>
          </a:p>
          <a:p>
            <a:pPr lvl="1"/>
            <a:r>
              <a:rPr lang="en-US" dirty="0"/>
              <a:t>States:  sentence is true for </a:t>
            </a:r>
            <a:r>
              <a:rPr lang="en-US" i="1" dirty="0"/>
              <a:t>at least one</a:t>
            </a:r>
            <a:r>
              <a:rPr lang="en-US" dirty="0"/>
              <a:t> binding of given variables.</a:t>
            </a:r>
          </a:p>
          <a:p>
            <a:pPr lvl="1"/>
            <a:r>
              <a:rPr lang="en-US" dirty="0"/>
              <a:t>∃</a:t>
            </a:r>
            <a:r>
              <a:rPr lang="en-US" i="1" dirty="0"/>
              <a:t>x  </a:t>
            </a:r>
            <a:r>
              <a:rPr lang="en-US" dirty="0"/>
              <a:t> </a:t>
            </a:r>
            <a:r>
              <a:rPr lang="en-US" i="1" dirty="0" err="1"/>
              <a:t>EnrolledIn</a:t>
            </a:r>
            <a:r>
              <a:rPr lang="en-US" i="1" dirty="0"/>
              <a:t>(cs470, x) </a:t>
            </a:r>
            <a:r>
              <a:rPr lang="en-US" dirty="0"/>
              <a:t>∧ Smart(x) </a:t>
            </a:r>
          </a:p>
          <a:p>
            <a:pPr lvl="1"/>
            <a:endParaRPr lang="en-US" dirty="0"/>
          </a:p>
          <a:p>
            <a:r>
              <a:rPr lang="en-US" dirty="0"/>
              <a:t>Truth:  ∃</a:t>
            </a:r>
            <a:r>
              <a:rPr lang="en-US" i="1" dirty="0"/>
              <a:t>x  P  </a:t>
            </a:r>
            <a:r>
              <a:rPr lang="en-US" dirty="0"/>
              <a:t> is true in model m </a:t>
            </a:r>
            <a:r>
              <a:rPr lang="en-US" dirty="0" err="1"/>
              <a:t>iff</a:t>
            </a:r>
            <a:r>
              <a:rPr lang="en-US" dirty="0"/>
              <a:t> P is true with x bound to every possible object in the model.</a:t>
            </a:r>
          </a:p>
          <a:p>
            <a:pPr lvl="1"/>
            <a:r>
              <a:rPr lang="en-US" dirty="0"/>
              <a:t>So wait: “The existence of someone enrolled in cs470 implies that someone is smart”</a:t>
            </a:r>
          </a:p>
          <a:p>
            <a:pPr lvl="1"/>
            <a:r>
              <a:rPr lang="en-US" dirty="0"/>
              <a:t> Above statement true only if it evaluates to true with x bound to </a:t>
            </a:r>
            <a:r>
              <a:rPr lang="en-US" i="1" dirty="0"/>
              <a:t>some</a:t>
            </a:r>
            <a:r>
              <a:rPr lang="en-US" dirty="0"/>
              <a:t> possible object in the model. </a:t>
            </a:r>
          </a:p>
          <a:p>
            <a:r>
              <a:rPr lang="en-US" dirty="0">
                <a:sym typeface="Wingdings"/>
              </a:rPr>
              <a:t>Caution:</a:t>
            </a:r>
          </a:p>
          <a:p>
            <a:pPr lvl="1"/>
            <a:r>
              <a:rPr lang="en-US" dirty="0">
                <a:sym typeface="Wingdings"/>
              </a:rPr>
              <a:t>Typically ‘</a:t>
            </a:r>
            <a:r>
              <a:rPr lang="en-US" dirty="0">
                <a:solidFill>
                  <a:srgbClr val="0000FF"/>
                </a:solidFill>
              </a:rPr>
              <a:t>∧</a:t>
            </a:r>
            <a:r>
              <a:rPr lang="en-US" dirty="0"/>
              <a:t> ‘  is the main connective with ∃</a:t>
            </a:r>
          </a:p>
          <a:p>
            <a:pPr lvl="1"/>
            <a:r>
              <a:rPr lang="en-US" dirty="0"/>
              <a:t>Common mistake:  Using </a:t>
            </a:r>
            <a:r>
              <a:rPr lang="en-US" dirty="0">
                <a:solidFill>
                  <a:srgbClr val="0000FF"/>
                </a:solidFill>
              </a:rPr>
              <a:t>⇒</a:t>
            </a:r>
            <a:r>
              <a:rPr lang="en-US" dirty="0"/>
              <a:t> as the main connective instead</a:t>
            </a:r>
          </a:p>
          <a:p>
            <a:pPr lvl="2"/>
            <a:r>
              <a:rPr lang="en-US" dirty="0"/>
              <a:t>∃</a:t>
            </a:r>
            <a:r>
              <a:rPr lang="en-US" i="1" dirty="0"/>
              <a:t>x  </a:t>
            </a:r>
            <a:r>
              <a:rPr lang="en-US" dirty="0"/>
              <a:t> </a:t>
            </a:r>
            <a:r>
              <a:rPr lang="en-US" i="1" dirty="0"/>
              <a:t>EnrolledIn(cs470, x) </a:t>
            </a:r>
            <a:r>
              <a:rPr lang="en-US" dirty="0"/>
              <a:t>⇒ Smart(x)</a:t>
            </a:r>
          </a:p>
          <a:p>
            <a:pPr lvl="2"/>
            <a:r>
              <a:rPr lang="en-US" dirty="0"/>
              <a:t>“The existence of someone enrolled in cs470 implies that someone is smart”</a:t>
            </a:r>
          </a:p>
          <a:p>
            <a:pPr lvl="2"/>
            <a:r>
              <a:rPr lang="en-US" dirty="0"/>
              <a:t>Ok, but:  implication is false only if LHS false and RHS true.  True all other times.</a:t>
            </a:r>
          </a:p>
          <a:p>
            <a:pPr lvl="2"/>
            <a:r>
              <a:rPr lang="en-US" dirty="0"/>
              <a:t>Above is also true if there is anyone who is NOT enrolled in cs470!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8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Quantifiers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1143001"/>
            <a:ext cx="9052560" cy="6400799"/>
          </a:xfrm>
        </p:spPr>
        <p:txBody>
          <a:bodyPr>
            <a:normAutofit/>
          </a:bodyPr>
          <a:lstStyle/>
          <a:p>
            <a:pPr fontAlgn="t"/>
            <a:r>
              <a:rPr lang="en-US" dirty="0"/>
              <a:t>Quantifiers can be nested...but be careful of meaning!</a:t>
            </a:r>
          </a:p>
          <a:p>
            <a:pPr fontAlgn="t"/>
            <a:r>
              <a:rPr lang="en-US" dirty="0"/>
              <a:t>∀</a:t>
            </a:r>
            <a:r>
              <a:rPr lang="en-US" i="1" dirty="0"/>
              <a:t>x</a:t>
            </a:r>
            <a:r>
              <a:rPr lang="en-US" dirty="0"/>
              <a:t> ∀</a:t>
            </a:r>
            <a:r>
              <a:rPr lang="en-US" i="1" dirty="0"/>
              <a:t>y</a:t>
            </a:r>
            <a:r>
              <a:rPr lang="en-US" dirty="0"/>
              <a:t>  is the same as ∀</a:t>
            </a:r>
            <a:r>
              <a:rPr lang="en-US" i="1" dirty="0"/>
              <a:t>y </a:t>
            </a:r>
            <a:r>
              <a:rPr lang="en-US" dirty="0"/>
              <a:t>∀</a:t>
            </a:r>
            <a:r>
              <a:rPr lang="en-US" i="1" dirty="0"/>
              <a:t>x</a:t>
            </a:r>
          </a:p>
          <a:p>
            <a:pPr lvl="1" fontAlgn="t"/>
            <a:r>
              <a:rPr lang="en-US" i="1" dirty="0"/>
              <a:t>Usually we just write </a:t>
            </a:r>
            <a:r>
              <a:rPr lang="en-US" dirty="0"/>
              <a:t>∀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endParaRPr lang="en-US" i="1" dirty="0"/>
          </a:p>
          <a:p>
            <a:pPr lvl="1" fontAlgn="t"/>
            <a:endParaRPr lang="en-US" i="1" dirty="0"/>
          </a:p>
          <a:p>
            <a:pPr fontAlgn="t"/>
            <a:r>
              <a:rPr lang="en-US" dirty="0"/>
              <a:t>∃</a:t>
            </a:r>
            <a:r>
              <a:rPr lang="en-US" i="1" dirty="0"/>
              <a:t>x </a:t>
            </a:r>
            <a:r>
              <a:rPr lang="en-US" dirty="0"/>
              <a:t>∃</a:t>
            </a:r>
            <a:r>
              <a:rPr lang="en-US" i="1" dirty="0"/>
              <a:t>y  </a:t>
            </a:r>
            <a:r>
              <a:rPr lang="en-US" dirty="0"/>
              <a:t>is the same as ∃</a:t>
            </a:r>
            <a:r>
              <a:rPr lang="en-US" i="1" dirty="0"/>
              <a:t>y </a:t>
            </a:r>
            <a:r>
              <a:rPr lang="en-US" dirty="0"/>
              <a:t>∃ </a:t>
            </a:r>
            <a:r>
              <a:rPr lang="en-US" i="1" dirty="0"/>
              <a:t>x</a:t>
            </a:r>
          </a:p>
          <a:p>
            <a:pPr lvl="1" fontAlgn="t"/>
            <a:r>
              <a:rPr lang="en-US" i="1" dirty="0"/>
              <a:t>Usually write </a:t>
            </a:r>
            <a:r>
              <a:rPr lang="en-US" dirty="0"/>
              <a:t>∃</a:t>
            </a:r>
            <a:r>
              <a:rPr lang="en-US" i="1" dirty="0" err="1"/>
              <a:t>x,y</a:t>
            </a:r>
            <a:endParaRPr lang="en-US" i="1" dirty="0"/>
          </a:p>
          <a:p>
            <a:pPr lvl="1" fontAlgn="t"/>
            <a:endParaRPr lang="en-US" i="1" dirty="0"/>
          </a:p>
          <a:p>
            <a:pPr fontAlgn="t"/>
            <a:r>
              <a:rPr lang="en-US" dirty="0"/>
              <a:t>∃</a:t>
            </a:r>
            <a:r>
              <a:rPr lang="en-US" i="1" dirty="0"/>
              <a:t>x </a:t>
            </a:r>
            <a:r>
              <a:rPr lang="en-US" dirty="0"/>
              <a:t>∀</a:t>
            </a:r>
            <a:r>
              <a:rPr lang="en-US" i="1" dirty="0"/>
              <a:t>y 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the same as  ∀</a:t>
            </a:r>
            <a:r>
              <a:rPr lang="en-US" i="1" dirty="0"/>
              <a:t>y </a:t>
            </a:r>
            <a:r>
              <a:rPr lang="en-US" dirty="0"/>
              <a:t>∃</a:t>
            </a:r>
            <a:r>
              <a:rPr lang="en-US" i="1" dirty="0"/>
              <a:t>x !!</a:t>
            </a:r>
          </a:p>
          <a:p>
            <a:pPr lvl="1" fontAlgn="t"/>
            <a:r>
              <a:rPr lang="en-US" dirty="0"/>
              <a:t>∃x ∀y  Loves(</a:t>
            </a:r>
            <a:r>
              <a:rPr lang="en-US" dirty="0" err="1"/>
              <a:t>x,y</a:t>
            </a:r>
            <a:r>
              <a:rPr lang="en-US" dirty="0"/>
              <a:t>) </a:t>
            </a:r>
          </a:p>
          <a:p>
            <a:pPr lvl="2" fontAlgn="t"/>
            <a:r>
              <a:rPr lang="en-US" dirty="0"/>
              <a:t>“There is a person who loves everyone in the world”</a:t>
            </a:r>
          </a:p>
          <a:p>
            <a:pPr lvl="1" fontAlgn="t"/>
            <a:r>
              <a:rPr lang="en-US" dirty="0"/>
              <a:t>∀y ∃x  Loves(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lvl="2" fontAlgn="t"/>
            <a:r>
              <a:rPr lang="en-US" dirty="0"/>
              <a:t>“Everyone in the world is loved by at least one person”</a:t>
            </a:r>
          </a:p>
          <a:p>
            <a:pPr lvl="2" fontAlgn="t"/>
            <a:endParaRPr lang="en-US" dirty="0"/>
          </a:p>
          <a:p>
            <a:pPr fontAlgn="t"/>
            <a:r>
              <a:rPr lang="en-US" dirty="0"/>
              <a:t>Often good to parenthesize to emphasize quantifier meaning</a:t>
            </a:r>
          </a:p>
          <a:p>
            <a:pPr lvl="1" fontAlgn="t"/>
            <a:r>
              <a:rPr lang="en-US" dirty="0"/>
              <a:t>∀x (∃y  Loves(</a:t>
            </a:r>
            <a:r>
              <a:rPr lang="en-US" dirty="0" err="1"/>
              <a:t>x,y</a:t>
            </a:r>
            <a:r>
              <a:rPr lang="en-US" dirty="0"/>
              <a:t>) )</a:t>
            </a:r>
          </a:p>
          <a:p>
            <a:pPr lvl="2" fontAlgn="t"/>
            <a:r>
              <a:rPr lang="en-US" dirty="0"/>
              <a:t>“Everyone loves at least one person”</a:t>
            </a:r>
          </a:p>
          <a:p>
            <a:pPr lvl="2" fontAlgn="t"/>
            <a:r>
              <a:rPr lang="en-US" dirty="0"/>
              <a:t>Note:  there’s nothing saying that x and y can’t be bound to same object!</a:t>
            </a:r>
          </a:p>
          <a:p>
            <a:pPr lvl="1" fontAlgn="t"/>
            <a:endParaRPr lang="en-US" dirty="0"/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endParaRPr lang="en-US" i="1" dirty="0"/>
          </a:p>
          <a:p>
            <a:pPr marL="0" indent="0" fontAlgn="t">
              <a:buNone/>
            </a:pPr>
            <a:endParaRPr lang="en-US" dirty="0"/>
          </a:p>
          <a:p>
            <a:pPr fontAlgn="t"/>
            <a:endParaRPr lang="en-US" i="1" dirty="0"/>
          </a:p>
          <a:p>
            <a:pPr fontAlgn="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03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logic sentences...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Brothers are siblings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036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781286" y="7008652"/>
            <a:ext cx="159384" cy="112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21669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2316480">
              <a:lnSpc>
                <a:spcPts val="2410"/>
              </a:lnSpc>
            </a:pPr>
            <a:r>
              <a:rPr b="1" dirty="0"/>
              <a:t>Fun with sentences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4714"/>
            <a:ext cx="2979962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latin typeface="Tahoma"/>
                <a:cs typeface="Tahoma"/>
              </a:rPr>
              <a:t>Brothers are siblings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0300" y="1905253"/>
            <a:ext cx="848474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solidFill>
                  <a:srgbClr val="990099"/>
                </a:solidFill>
                <a:latin typeface="Lucida Sans Unicode"/>
                <a:cs typeface="Lucida Sans Unicode"/>
              </a:rPr>
              <a:t>∀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x, y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1233" y="1905253"/>
            <a:ext cx="4996767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61160" algn="l"/>
                <a:tab pos="2054225" algn="l"/>
              </a:tabLst>
            </a:pP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Brother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x, y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)	</a:t>
            </a:r>
            <a:r>
              <a:rPr sz="2050" dirty="0">
                <a:solidFill>
                  <a:srgbClr val="990099"/>
                </a:solidFill>
                <a:latin typeface="Lucida Sans Unicode"/>
                <a:cs typeface="Lucida Sans Unicode"/>
              </a:rPr>
              <a:t>⇒	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Sibling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x, y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dirty="0">
                <a:latin typeface="Tahoma"/>
                <a:cs typeface="Tahoma"/>
              </a:rPr>
              <a:t>.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295" y="2415795"/>
            <a:ext cx="3285484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latin typeface="Tahoma"/>
                <a:cs typeface="Tahoma"/>
              </a:rPr>
              <a:t>“Sibling” is symmetric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781286" y="7008652"/>
            <a:ext cx="159384" cy="112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21669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16480">
              <a:lnSpc>
                <a:spcPts val="2410"/>
              </a:lnSpc>
            </a:pPr>
            <a:r>
              <a:rPr b="1" dirty="0"/>
              <a:t>Fun with sentences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4714"/>
            <a:ext cx="3025406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latin typeface="Tahoma"/>
                <a:cs typeface="Tahoma"/>
              </a:rPr>
              <a:t>Brothers are siblings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1905253"/>
            <a:ext cx="861413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solidFill>
                  <a:srgbClr val="990099"/>
                </a:solidFill>
                <a:latin typeface="Lucida Sans Unicode"/>
                <a:cs typeface="Lucida Sans Unicode"/>
              </a:rPr>
              <a:t>∀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x, y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1233" y="1905253"/>
            <a:ext cx="5072967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61160" algn="l"/>
                <a:tab pos="2054225" algn="l"/>
              </a:tabLst>
            </a:pP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Brother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x, y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)	</a:t>
            </a:r>
            <a:r>
              <a:rPr sz="2050" dirty="0">
                <a:solidFill>
                  <a:srgbClr val="990099"/>
                </a:solidFill>
                <a:latin typeface="Lucida Sans Unicode"/>
                <a:cs typeface="Lucida Sans Unicode"/>
              </a:rPr>
              <a:t>⇒	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Sibling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x, y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dirty="0">
                <a:latin typeface="Tahoma"/>
                <a:cs typeface="Tahoma"/>
              </a:rPr>
              <a:t>.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294" y="2415795"/>
            <a:ext cx="6003511" cy="131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latin typeface="Tahoma"/>
                <a:cs typeface="Tahoma"/>
              </a:rPr>
              <a:t>“Sibling” is symmetric</a:t>
            </a:r>
          </a:p>
          <a:p>
            <a:pPr marL="12700" marR="5080">
              <a:lnSpc>
                <a:spcPct val="163400"/>
              </a:lnSpc>
              <a:tabLst>
                <a:tab pos="743585" algn="l"/>
                <a:tab pos="2294255" algn="l"/>
                <a:tab pos="2702560" algn="l"/>
              </a:tabLst>
            </a:pPr>
            <a:r>
              <a:rPr sz="2050" dirty="0">
                <a:solidFill>
                  <a:srgbClr val="990099"/>
                </a:solidFill>
                <a:latin typeface="Lucida Sans Unicode"/>
                <a:cs typeface="Lucida Sans Unicode"/>
              </a:rPr>
              <a:t>∀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x, y	</a:t>
            </a:r>
            <a:r>
              <a:rPr lang="en-US"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Sibling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x, y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)	</a:t>
            </a:r>
            <a:r>
              <a:rPr sz="2050" dirty="0">
                <a:solidFill>
                  <a:srgbClr val="990099"/>
                </a:solidFill>
                <a:latin typeface="Lucida Sans Unicode"/>
                <a:cs typeface="Lucida Sans Unicode"/>
              </a:rPr>
              <a:t>⇔	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Sibling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y, x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dirty="0">
                <a:latin typeface="Tahoma"/>
                <a:cs typeface="Tahoma"/>
              </a:rPr>
              <a:t>.  </a:t>
            </a:r>
            <a:endParaRPr lang="en-US" sz="2050" dirty="0">
              <a:latin typeface="Tahoma"/>
              <a:cs typeface="Tahoma"/>
            </a:endParaRPr>
          </a:p>
          <a:p>
            <a:pPr marL="12700" marR="5080">
              <a:lnSpc>
                <a:spcPct val="163400"/>
              </a:lnSpc>
              <a:tabLst>
                <a:tab pos="743585" algn="l"/>
                <a:tab pos="2294255" algn="l"/>
                <a:tab pos="2702560" algn="l"/>
              </a:tabLst>
            </a:pPr>
            <a:r>
              <a:rPr sz="2050" dirty="0">
                <a:latin typeface="Tahoma"/>
                <a:cs typeface="Tahoma"/>
              </a:rPr>
              <a:t>One’s mother is one’s female  parent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781286" y="7008652"/>
            <a:ext cx="159384" cy="112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21669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16480">
              <a:lnSpc>
                <a:spcPts val="2410"/>
              </a:lnSpc>
            </a:pPr>
            <a:r>
              <a:rPr b="1" dirty="0"/>
              <a:t>Fun with sentences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4714"/>
            <a:ext cx="2934518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latin typeface="Tahoma"/>
                <a:cs typeface="Tahoma"/>
              </a:rPr>
              <a:t>Brothers are siblings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1905253"/>
            <a:ext cx="835535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solidFill>
                  <a:srgbClr val="990099"/>
                </a:solidFill>
                <a:latin typeface="Lucida Sans Unicode"/>
                <a:cs typeface="Lucida Sans Unicode"/>
              </a:rPr>
              <a:t>∀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x, y</a:t>
            </a:r>
            <a:endParaRPr sz="20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1233" y="1905253"/>
            <a:ext cx="4920567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61160" algn="l"/>
                <a:tab pos="2054225" algn="l"/>
              </a:tabLst>
            </a:pPr>
            <a:r>
              <a:rPr lang="en-US"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Brother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x, y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)	</a:t>
            </a:r>
            <a:r>
              <a:rPr sz="2050" dirty="0">
                <a:solidFill>
                  <a:srgbClr val="990099"/>
                </a:solidFill>
                <a:latin typeface="Lucida Sans Unicode"/>
                <a:cs typeface="Lucida Sans Unicode"/>
              </a:rPr>
              <a:t>⇒	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Sibling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x, y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dirty="0">
                <a:latin typeface="Tahoma"/>
                <a:cs typeface="Tahoma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0295" y="2415795"/>
            <a:ext cx="5823156" cy="131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latin typeface="Tahoma"/>
                <a:cs typeface="Tahoma"/>
              </a:rPr>
              <a:t>“Sibling” is symmetric</a:t>
            </a:r>
          </a:p>
          <a:p>
            <a:pPr marL="12700" marR="5080">
              <a:lnSpc>
                <a:spcPct val="163400"/>
              </a:lnSpc>
              <a:tabLst>
                <a:tab pos="743585" algn="l"/>
                <a:tab pos="2294255" algn="l"/>
                <a:tab pos="2702560" algn="l"/>
              </a:tabLst>
            </a:pPr>
            <a:r>
              <a:rPr sz="2050" dirty="0">
                <a:solidFill>
                  <a:srgbClr val="990099"/>
                </a:solidFill>
                <a:latin typeface="Lucida Sans Unicode"/>
                <a:cs typeface="Lucida Sans Unicode"/>
              </a:rPr>
              <a:t>∀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x, y</a:t>
            </a:r>
            <a:r>
              <a:rPr lang="en-US"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 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Sibling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x, y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)	</a:t>
            </a:r>
            <a:r>
              <a:rPr sz="2050" dirty="0">
                <a:solidFill>
                  <a:srgbClr val="990099"/>
                </a:solidFill>
                <a:latin typeface="Lucida Sans Unicode"/>
                <a:cs typeface="Lucida Sans Unicode"/>
              </a:rPr>
              <a:t>⇔	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Sibling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y, x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dirty="0">
                <a:latin typeface="Tahoma"/>
                <a:cs typeface="Tahoma"/>
              </a:rPr>
              <a:t>.  </a:t>
            </a:r>
            <a:endParaRPr lang="en-US" sz="2050" dirty="0">
              <a:latin typeface="Tahoma"/>
              <a:cs typeface="Tahoma"/>
            </a:endParaRPr>
          </a:p>
          <a:p>
            <a:pPr marL="12700" marR="5080">
              <a:lnSpc>
                <a:spcPct val="163400"/>
              </a:lnSpc>
              <a:tabLst>
                <a:tab pos="743585" algn="l"/>
                <a:tab pos="2294255" algn="l"/>
                <a:tab pos="2702560" algn="l"/>
              </a:tabLst>
            </a:pPr>
            <a:r>
              <a:rPr sz="2050" dirty="0">
                <a:latin typeface="Tahoma"/>
                <a:cs typeface="Tahoma"/>
              </a:rPr>
              <a:t>One’s mother is one’s female  parent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0300" y="3947414"/>
            <a:ext cx="835535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solidFill>
                  <a:srgbClr val="990099"/>
                </a:solidFill>
                <a:latin typeface="Lucida Sans Unicode"/>
                <a:cs typeface="Lucida Sans Unicode"/>
              </a:rPr>
              <a:t>∀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x, y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1233" y="3947414"/>
            <a:ext cx="7230419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20520" algn="l"/>
                <a:tab pos="2028189" algn="l"/>
              </a:tabLst>
            </a:pPr>
            <a:r>
              <a:rPr lang="en-US"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Mother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x, y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)	</a:t>
            </a:r>
            <a:r>
              <a:rPr sz="2050" dirty="0">
                <a:solidFill>
                  <a:srgbClr val="990099"/>
                </a:solidFill>
                <a:latin typeface="Lucida Sans Unicode"/>
                <a:cs typeface="Lucida Sans Unicode"/>
              </a:rPr>
              <a:t>⇔	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Female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x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) </a:t>
            </a:r>
            <a:r>
              <a:rPr sz="2050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Parent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x, y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))</a:t>
            </a:r>
            <a:r>
              <a:rPr sz="2050" dirty="0">
                <a:latin typeface="Tahoma"/>
                <a:cs typeface="Tahoma"/>
              </a:rPr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30300" y="4457955"/>
            <a:ext cx="6244012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latin typeface="Tahoma"/>
                <a:cs typeface="Tahoma"/>
              </a:rPr>
              <a:t>A first cousin is a child of a parent’s  sibling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17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21669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16480">
              <a:lnSpc>
                <a:spcPts val="2410"/>
              </a:lnSpc>
            </a:pPr>
            <a:r>
              <a:rPr b="1" spc="204" dirty="0"/>
              <a:t>Fun </a:t>
            </a:r>
            <a:r>
              <a:rPr b="1" spc="170" dirty="0"/>
              <a:t>with</a:t>
            </a:r>
            <a:r>
              <a:rPr b="1" spc="515" dirty="0"/>
              <a:t> </a:t>
            </a:r>
            <a:r>
              <a:rPr b="1" spc="125" dirty="0"/>
              <a:t>sentences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4714"/>
            <a:ext cx="2112010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95" dirty="0">
                <a:latin typeface="Tahoma"/>
                <a:cs typeface="Tahoma"/>
              </a:rPr>
              <a:t>Brothers </a:t>
            </a:r>
            <a:r>
              <a:rPr sz="2050" spc="-165" dirty="0">
                <a:latin typeface="Tahoma"/>
                <a:cs typeface="Tahoma"/>
              </a:rPr>
              <a:t>are</a:t>
            </a:r>
            <a:r>
              <a:rPr sz="2050" spc="5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siblings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1905253"/>
            <a:ext cx="60134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sz="2050" spc="-36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i="1" spc="140" dirty="0">
                <a:solidFill>
                  <a:srgbClr val="990099"/>
                </a:solidFill>
                <a:latin typeface="Times New Roman"/>
                <a:cs typeface="Times New Roman"/>
              </a:rPr>
              <a:t>x,</a:t>
            </a:r>
            <a:r>
              <a:rPr sz="2050" i="1" spc="-21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i="1" spc="75" dirty="0">
                <a:solidFill>
                  <a:srgbClr val="990099"/>
                </a:solidFill>
                <a:latin typeface="Times New Roman"/>
                <a:cs typeface="Times New Roman"/>
              </a:rPr>
              <a:t>y</a:t>
            </a:r>
            <a:endParaRPr sz="20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1233" y="1905253"/>
            <a:ext cx="354139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61160" algn="l"/>
                <a:tab pos="2054225" algn="l"/>
              </a:tabLst>
            </a:pPr>
            <a:r>
              <a:rPr sz="2050" i="1" spc="120" dirty="0">
                <a:solidFill>
                  <a:srgbClr val="990099"/>
                </a:solidFill>
                <a:latin typeface="Times New Roman"/>
                <a:cs typeface="Times New Roman"/>
              </a:rPr>
              <a:t>Brother</a:t>
            </a:r>
            <a:r>
              <a:rPr sz="2050" spc="12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120" dirty="0">
                <a:solidFill>
                  <a:srgbClr val="990099"/>
                </a:solidFill>
                <a:latin typeface="Times New Roman"/>
                <a:cs typeface="Times New Roman"/>
              </a:rPr>
              <a:t>x,</a:t>
            </a:r>
            <a:r>
              <a:rPr sz="2050" i="1" spc="-18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i="1" spc="45" dirty="0">
                <a:solidFill>
                  <a:srgbClr val="990099"/>
                </a:solidFill>
                <a:latin typeface="Times New Roman"/>
                <a:cs typeface="Times New Roman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Tahoma"/>
                <a:cs typeface="Tahoma"/>
              </a:rPr>
              <a:t>)	</a:t>
            </a:r>
            <a:r>
              <a:rPr sz="205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	</a:t>
            </a:r>
            <a:r>
              <a:rPr sz="2050" i="1" spc="90" dirty="0">
                <a:solidFill>
                  <a:srgbClr val="990099"/>
                </a:solidFill>
                <a:latin typeface="Times New Roman"/>
                <a:cs typeface="Times New Roman"/>
              </a:rPr>
              <a:t>Sibling</a:t>
            </a:r>
            <a:r>
              <a:rPr sz="2050" spc="9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90" dirty="0">
                <a:solidFill>
                  <a:srgbClr val="990099"/>
                </a:solidFill>
                <a:latin typeface="Times New Roman"/>
                <a:cs typeface="Times New Roman"/>
              </a:rPr>
              <a:t>x,</a:t>
            </a:r>
            <a:r>
              <a:rPr sz="2050" i="1" spc="-27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y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dirty="0">
                <a:latin typeface="Tahoma"/>
                <a:cs typeface="Tahoma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0295" y="2415795"/>
            <a:ext cx="4191000" cy="135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30" dirty="0">
                <a:latin typeface="Tahoma"/>
                <a:cs typeface="Tahoma"/>
              </a:rPr>
              <a:t>“Sibling”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symmetric</a:t>
            </a:r>
            <a:endParaRPr sz="2050" dirty="0">
              <a:latin typeface="Tahoma"/>
              <a:cs typeface="Tahoma"/>
            </a:endParaRPr>
          </a:p>
          <a:p>
            <a:pPr marL="12700" marR="5080">
              <a:lnSpc>
                <a:spcPct val="163400"/>
              </a:lnSpc>
              <a:tabLst>
                <a:tab pos="743585" algn="l"/>
                <a:tab pos="2294255" algn="l"/>
                <a:tab pos="2702560" algn="l"/>
              </a:tabLst>
            </a:pPr>
            <a:r>
              <a:rPr sz="205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sz="205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i="1" spc="140" dirty="0">
                <a:solidFill>
                  <a:srgbClr val="990099"/>
                </a:solidFill>
                <a:latin typeface="Times New Roman"/>
                <a:cs typeface="Times New Roman"/>
              </a:rPr>
              <a:t>x,</a:t>
            </a:r>
            <a:r>
              <a:rPr sz="2050" i="1" spc="-16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i="1" spc="75" dirty="0">
                <a:solidFill>
                  <a:srgbClr val="990099"/>
                </a:solidFill>
                <a:latin typeface="Times New Roman"/>
                <a:cs typeface="Times New Roman"/>
              </a:rPr>
              <a:t>y	</a:t>
            </a:r>
            <a:r>
              <a:rPr sz="2050" i="1" spc="90" dirty="0">
                <a:solidFill>
                  <a:srgbClr val="990099"/>
                </a:solidFill>
                <a:latin typeface="Times New Roman"/>
                <a:cs typeface="Times New Roman"/>
              </a:rPr>
              <a:t>Sibling</a:t>
            </a:r>
            <a:r>
              <a:rPr sz="2050" spc="9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90" dirty="0">
                <a:solidFill>
                  <a:srgbClr val="990099"/>
                </a:solidFill>
                <a:latin typeface="Times New Roman"/>
                <a:cs typeface="Times New Roman"/>
              </a:rPr>
              <a:t>x,</a:t>
            </a:r>
            <a:r>
              <a:rPr sz="2050" i="1" spc="-204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i="1" spc="45" dirty="0">
                <a:solidFill>
                  <a:srgbClr val="990099"/>
                </a:solidFill>
                <a:latin typeface="Times New Roman"/>
                <a:cs typeface="Times New Roman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Tahoma"/>
                <a:cs typeface="Tahoma"/>
              </a:rPr>
              <a:t>)	</a:t>
            </a:r>
            <a:r>
              <a:rPr sz="2050" spc="-405" dirty="0">
                <a:solidFill>
                  <a:srgbClr val="990099"/>
                </a:solidFill>
                <a:latin typeface="Lucida Sans Unicode"/>
                <a:cs typeface="Lucida Sans Unicode"/>
              </a:rPr>
              <a:t>⇔	</a:t>
            </a:r>
            <a:r>
              <a:rPr sz="2050" i="1" spc="80" dirty="0">
                <a:solidFill>
                  <a:srgbClr val="990099"/>
                </a:solidFill>
                <a:latin typeface="Times New Roman"/>
                <a:cs typeface="Times New Roman"/>
              </a:rPr>
              <a:t>Sibling</a:t>
            </a:r>
            <a:r>
              <a:rPr sz="2050" spc="8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80" dirty="0">
                <a:solidFill>
                  <a:srgbClr val="990099"/>
                </a:solidFill>
                <a:latin typeface="Times New Roman"/>
                <a:cs typeface="Times New Roman"/>
              </a:rPr>
              <a:t>y,</a:t>
            </a:r>
            <a:r>
              <a:rPr sz="2050" i="1" spc="-25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i="1" spc="30" dirty="0">
                <a:solidFill>
                  <a:srgbClr val="990099"/>
                </a:solidFill>
                <a:latin typeface="Times New Roman"/>
                <a:cs typeface="Times New Roman"/>
              </a:rPr>
              <a:t>x</a:t>
            </a:r>
            <a:r>
              <a:rPr sz="2050" spc="3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30" dirty="0">
                <a:latin typeface="Tahoma"/>
                <a:cs typeface="Tahoma"/>
              </a:rPr>
              <a:t>. 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One’s </a:t>
            </a:r>
            <a:r>
              <a:rPr sz="2050" spc="-130" dirty="0">
                <a:latin typeface="Tahoma"/>
                <a:cs typeface="Tahoma"/>
              </a:rPr>
              <a:t>mother </a:t>
            </a:r>
            <a:r>
              <a:rPr sz="2050" spc="-95" dirty="0">
                <a:latin typeface="Tahoma"/>
                <a:cs typeface="Tahoma"/>
              </a:rPr>
              <a:t>is </a:t>
            </a:r>
            <a:r>
              <a:rPr sz="2050" spc="-114" dirty="0">
                <a:latin typeface="Tahoma"/>
                <a:cs typeface="Tahoma"/>
              </a:rPr>
              <a:t>one’s </a:t>
            </a:r>
            <a:r>
              <a:rPr sz="2050" spc="-150" dirty="0">
                <a:latin typeface="Tahoma"/>
                <a:cs typeface="Tahoma"/>
              </a:rPr>
              <a:t>female 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parent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3947414"/>
            <a:ext cx="60134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sz="2050" spc="-36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i="1" spc="140" dirty="0">
                <a:solidFill>
                  <a:srgbClr val="990099"/>
                </a:solidFill>
                <a:latin typeface="Times New Roman"/>
                <a:cs typeface="Times New Roman"/>
              </a:rPr>
              <a:t>x,</a:t>
            </a:r>
            <a:r>
              <a:rPr sz="2050" i="1" spc="-21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i="1" spc="75" dirty="0">
                <a:solidFill>
                  <a:srgbClr val="990099"/>
                </a:solidFill>
                <a:latin typeface="Times New Roman"/>
                <a:cs typeface="Times New Roman"/>
              </a:rPr>
              <a:t>y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1233" y="3947414"/>
            <a:ext cx="5203825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20520" algn="l"/>
                <a:tab pos="2028189" algn="l"/>
              </a:tabLst>
            </a:pPr>
            <a:r>
              <a:rPr sz="2050" i="1" spc="245" dirty="0">
                <a:solidFill>
                  <a:srgbClr val="990099"/>
                </a:solidFill>
                <a:latin typeface="Times New Roman"/>
                <a:cs typeface="Times New Roman"/>
              </a:rPr>
              <a:t>M</a:t>
            </a:r>
            <a:r>
              <a:rPr sz="2050" i="1" spc="80" dirty="0">
                <a:solidFill>
                  <a:srgbClr val="990099"/>
                </a:solidFill>
                <a:latin typeface="Times New Roman"/>
                <a:cs typeface="Times New Roman"/>
              </a:rPr>
              <a:t>other</a:t>
            </a:r>
            <a:r>
              <a:rPr sz="2050" spc="8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80" dirty="0">
                <a:solidFill>
                  <a:srgbClr val="990099"/>
                </a:solidFill>
                <a:latin typeface="Times New Roman"/>
                <a:cs typeface="Times New Roman"/>
              </a:rPr>
              <a:t>x,</a:t>
            </a:r>
            <a:r>
              <a:rPr sz="2050" i="1" spc="-17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i="1" spc="45" dirty="0">
                <a:solidFill>
                  <a:srgbClr val="990099"/>
                </a:solidFill>
                <a:latin typeface="Times New Roman"/>
                <a:cs typeface="Times New Roman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Tahoma"/>
                <a:cs typeface="Tahoma"/>
              </a:rPr>
              <a:t>)	</a:t>
            </a:r>
            <a:r>
              <a:rPr sz="2050" spc="-405" dirty="0">
                <a:solidFill>
                  <a:srgbClr val="990099"/>
                </a:solidFill>
                <a:latin typeface="Lucida Sans Unicode"/>
                <a:cs typeface="Lucida Sans Unicode"/>
              </a:rPr>
              <a:t>⇔	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dirty="0">
                <a:solidFill>
                  <a:srgbClr val="990099"/>
                </a:solidFill>
                <a:latin typeface="Times New Roman"/>
                <a:cs typeface="Times New Roman"/>
              </a:rPr>
              <a:t>F</a:t>
            </a:r>
            <a:r>
              <a:rPr sz="2050" i="1" spc="70" dirty="0">
                <a:solidFill>
                  <a:srgbClr val="990099"/>
                </a:solidFill>
                <a:latin typeface="Times New Roman"/>
                <a:cs typeface="Times New Roman"/>
              </a:rPr>
              <a:t>emale</a:t>
            </a:r>
            <a:r>
              <a:rPr sz="2050" spc="7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70" dirty="0">
                <a:solidFill>
                  <a:srgbClr val="990099"/>
                </a:solidFill>
                <a:latin typeface="Times New Roman"/>
                <a:cs typeface="Times New Roman"/>
              </a:rPr>
              <a:t>x</a:t>
            </a:r>
            <a:r>
              <a:rPr sz="2050" spc="7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19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sz="2050" spc="-2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i="1" spc="125" dirty="0">
                <a:solidFill>
                  <a:srgbClr val="990099"/>
                </a:solidFill>
                <a:latin typeface="Times New Roman"/>
                <a:cs typeface="Times New Roman"/>
              </a:rPr>
              <a:t>Parent</a:t>
            </a:r>
            <a:r>
              <a:rPr sz="2050" spc="12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125" dirty="0">
                <a:solidFill>
                  <a:srgbClr val="990099"/>
                </a:solidFill>
                <a:latin typeface="Times New Roman"/>
                <a:cs typeface="Times New Roman"/>
              </a:rPr>
              <a:t>x,</a:t>
            </a:r>
            <a:r>
              <a:rPr sz="2050" i="1" spc="-20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i="1" spc="-15" dirty="0">
                <a:solidFill>
                  <a:srgbClr val="990099"/>
                </a:solidFill>
                <a:latin typeface="Times New Roman"/>
                <a:cs typeface="Times New Roman"/>
              </a:rPr>
              <a:t>y</a:t>
            </a:r>
            <a:r>
              <a:rPr sz="2050" spc="-15" dirty="0">
                <a:solidFill>
                  <a:srgbClr val="990099"/>
                </a:solidFill>
                <a:latin typeface="Tahoma"/>
                <a:cs typeface="Tahoma"/>
              </a:rPr>
              <a:t>))</a:t>
            </a:r>
            <a:r>
              <a:rPr sz="2050" spc="-15" dirty="0">
                <a:latin typeface="Tahoma"/>
                <a:cs typeface="Tahoma"/>
              </a:rPr>
              <a:t>.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00" y="4457955"/>
            <a:ext cx="4493895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60" dirty="0">
                <a:latin typeface="Tahoma"/>
                <a:cs typeface="Tahoma"/>
              </a:rPr>
              <a:t>A </a:t>
            </a:r>
            <a:r>
              <a:rPr sz="2050" spc="-65" dirty="0">
                <a:latin typeface="Tahoma"/>
                <a:cs typeface="Tahoma"/>
              </a:rPr>
              <a:t>first </a:t>
            </a:r>
            <a:r>
              <a:rPr sz="2050" spc="-114" dirty="0">
                <a:latin typeface="Tahoma"/>
                <a:cs typeface="Tahoma"/>
              </a:rPr>
              <a:t>cousin </a:t>
            </a:r>
            <a:r>
              <a:rPr sz="2050" spc="-95" dirty="0">
                <a:latin typeface="Tahoma"/>
                <a:cs typeface="Tahoma"/>
              </a:rPr>
              <a:t>is </a:t>
            </a:r>
            <a:r>
              <a:rPr sz="2050" spc="-145" dirty="0">
                <a:latin typeface="Tahoma"/>
                <a:cs typeface="Tahoma"/>
              </a:rPr>
              <a:t>a </a:t>
            </a:r>
            <a:r>
              <a:rPr sz="2050" spc="-75" dirty="0">
                <a:latin typeface="Tahoma"/>
                <a:cs typeface="Tahoma"/>
              </a:rPr>
              <a:t>child </a:t>
            </a:r>
            <a:r>
              <a:rPr sz="2050" spc="-105" dirty="0">
                <a:latin typeface="Tahoma"/>
                <a:cs typeface="Tahoma"/>
              </a:rPr>
              <a:t>of </a:t>
            </a:r>
            <a:r>
              <a:rPr sz="2050" spc="-145" dirty="0">
                <a:latin typeface="Tahoma"/>
                <a:cs typeface="Tahoma"/>
              </a:rPr>
              <a:t>a </a:t>
            </a:r>
            <a:r>
              <a:rPr sz="2050" spc="-105" dirty="0">
                <a:latin typeface="Tahoma"/>
                <a:cs typeface="Tahoma"/>
              </a:rPr>
              <a:t>parent’s </a:t>
            </a:r>
            <a:r>
              <a:rPr sz="2050" spc="11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sibling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0855" y="4970017"/>
            <a:ext cx="2065655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i="1" spc="135" dirty="0">
                <a:solidFill>
                  <a:srgbClr val="990099"/>
                </a:solidFill>
                <a:latin typeface="Times New Roman"/>
                <a:cs typeface="Times New Roman"/>
              </a:rPr>
              <a:t>FirstCousin</a:t>
            </a:r>
            <a:r>
              <a:rPr sz="2050" spc="13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135" dirty="0">
                <a:solidFill>
                  <a:srgbClr val="990099"/>
                </a:solidFill>
                <a:latin typeface="Times New Roman"/>
                <a:cs typeface="Times New Roman"/>
              </a:rPr>
              <a:t>x,</a:t>
            </a:r>
            <a:r>
              <a:rPr sz="2050" i="1" spc="-27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i="1" spc="45" dirty="0">
                <a:solidFill>
                  <a:srgbClr val="990099"/>
                </a:solidFill>
                <a:latin typeface="Times New Roman"/>
                <a:cs typeface="Times New Roman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0300" y="4970017"/>
            <a:ext cx="7790180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08630" algn="l"/>
                <a:tab pos="3456304" algn="l"/>
                <a:tab pos="4325620" algn="l"/>
              </a:tabLst>
            </a:pPr>
            <a:r>
              <a:rPr sz="205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sz="205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i="1" spc="140" dirty="0">
                <a:solidFill>
                  <a:srgbClr val="990099"/>
                </a:solidFill>
                <a:latin typeface="Times New Roman"/>
                <a:cs typeface="Times New Roman"/>
              </a:rPr>
              <a:t>x,</a:t>
            </a:r>
            <a:r>
              <a:rPr sz="2050" i="1" spc="-16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i="1" spc="75" dirty="0">
                <a:solidFill>
                  <a:srgbClr val="990099"/>
                </a:solidFill>
                <a:latin typeface="Times New Roman"/>
                <a:cs typeface="Times New Roman"/>
              </a:rPr>
              <a:t>y	</a:t>
            </a:r>
            <a:r>
              <a:rPr sz="2050" spc="-405" dirty="0">
                <a:solidFill>
                  <a:srgbClr val="990099"/>
                </a:solidFill>
                <a:latin typeface="Lucida Sans Unicode"/>
                <a:cs typeface="Lucida Sans Unicode"/>
              </a:rPr>
              <a:t>⇔	</a:t>
            </a:r>
            <a:r>
              <a:rPr sz="2050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sz="2050" spc="-30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i="1" spc="15" dirty="0">
                <a:solidFill>
                  <a:srgbClr val="990099"/>
                </a:solidFill>
                <a:latin typeface="Times New Roman"/>
                <a:cs typeface="Times New Roman"/>
              </a:rPr>
              <a:t>p,</a:t>
            </a:r>
            <a:r>
              <a:rPr sz="2050" i="1" spc="-18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i="1" spc="70" dirty="0">
                <a:solidFill>
                  <a:srgbClr val="990099"/>
                </a:solidFill>
                <a:latin typeface="Times New Roman"/>
                <a:cs typeface="Times New Roman"/>
              </a:rPr>
              <a:t>ps	</a:t>
            </a:r>
            <a:r>
              <a:rPr sz="2050" i="1" spc="95" dirty="0">
                <a:solidFill>
                  <a:srgbClr val="990099"/>
                </a:solidFill>
                <a:latin typeface="Times New Roman"/>
                <a:cs typeface="Times New Roman"/>
              </a:rPr>
              <a:t>Parent</a:t>
            </a:r>
            <a:r>
              <a:rPr sz="2050" spc="9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95" dirty="0">
                <a:solidFill>
                  <a:srgbClr val="990099"/>
                </a:solidFill>
                <a:latin typeface="Times New Roman"/>
                <a:cs typeface="Times New Roman"/>
              </a:rPr>
              <a:t>p,</a:t>
            </a:r>
            <a:r>
              <a:rPr sz="2050" i="1" spc="-20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i="1" spc="90" dirty="0">
                <a:solidFill>
                  <a:srgbClr val="990099"/>
                </a:solidFill>
                <a:latin typeface="Times New Roman"/>
                <a:cs typeface="Times New Roman"/>
              </a:rPr>
              <a:t>x</a:t>
            </a:r>
            <a:r>
              <a:rPr sz="2050" spc="9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13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sz="2050" spc="-14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i="1" spc="75" dirty="0">
                <a:solidFill>
                  <a:srgbClr val="990099"/>
                </a:solidFill>
                <a:latin typeface="Times New Roman"/>
                <a:cs typeface="Times New Roman"/>
              </a:rPr>
              <a:t>Sibling</a:t>
            </a:r>
            <a:r>
              <a:rPr sz="2050" spc="7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75" dirty="0">
                <a:solidFill>
                  <a:srgbClr val="990099"/>
                </a:solidFill>
                <a:latin typeface="Times New Roman"/>
                <a:cs typeface="Times New Roman"/>
              </a:rPr>
              <a:t>ps,</a:t>
            </a:r>
            <a:r>
              <a:rPr sz="2050" i="1" spc="-22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i="1" spc="-35" dirty="0">
                <a:solidFill>
                  <a:srgbClr val="990099"/>
                </a:solidFill>
                <a:latin typeface="Times New Roman"/>
                <a:cs typeface="Times New Roman"/>
              </a:rPr>
              <a:t>p</a:t>
            </a:r>
            <a:r>
              <a:rPr sz="2050" spc="-3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13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endParaRPr sz="2050" dirty="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0305" y="5285485"/>
            <a:ext cx="1532890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i="1" spc="105" dirty="0">
                <a:solidFill>
                  <a:srgbClr val="990099"/>
                </a:solidFill>
                <a:latin typeface="Times New Roman"/>
                <a:cs typeface="Times New Roman"/>
              </a:rPr>
              <a:t>Parent</a:t>
            </a:r>
            <a:r>
              <a:rPr sz="2050" spc="10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105" dirty="0">
                <a:solidFill>
                  <a:srgbClr val="990099"/>
                </a:solidFill>
                <a:latin typeface="Times New Roman"/>
                <a:cs typeface="Times New Roman"/>
              </a:rPr>
              <a:t>ps,</a:t>
            </a:r>
            <a:r>
              <a:rPr sz="2050" i="1" spc="-30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i="1" spc="45" dirty="0">
                <a:solidFill>
                  <a:srgbClr val="990099"/>
                </a:solidFill>
                <a:latin typeface="Times New Roman"/>
                <a:cs typeface="Times New Roman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closing details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1143001"/>
            <a:ext cx="9052560" cy="6400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Equality</a:t>
            </a:r>
          </a:p>
          <a:p>
            <a:pPr lvl="1"/>
            <a:r>
              <a:rPr lang="en-US" dirty="0"/>
              <a:t>Problem:  The same object could be bound to multiple names.</a:t>
            </a:r>
          </a:p>
          <a:p>
            <a:pPr lvl="1"/>
            <a:r>
              <a:rPr lang="en-US" dirty="0"/>
              <a:t>Ex:  ∃</a:t>
            </a:r>
            <a:r>
              <a:rPr lang="en-US" dirty="0" err="1"/>
              <a:t>x,y</a:t>
            </a:r>
            <a:r>
              <a:rPr lang="en-US" dirty="0"/>
              <a:t>  Brother(x, Richard) ∧ Brother(y, Richard)</a:t>
            </a:r>
          </a:p>
          <a:p>
            <a:pPr lvl="2"/>
            <a:r>
              <a:rPr lang="en-US" dirty="0"/>
              <a:t>“Richard has two brothers”??    No!   </a:t>
            </a:r>
          </a:p>
          <a:p>
            <a:pPr lvl="2"/>
            <a:r>
              <a:rPr lang="en-US" dirty="0"/>
              <a:t>x, y could be bound to same object  </a:t>
            </a:r>
            <a:r>
              <a:rPr lang="en-US" dirty="0">
                <a:sym typeface="Wingdings"/>
              </a:rPr>
              <a:t>  true in models where R has one brother! </a:t>
            </a:r>
          </a:p>
          <a:p>
            <a:pPr lvl="1"/>
            <a:r>
              <a:rPr lang="en-US" dirty="0">
                <a:sym typeface="Wingdings"/>
              </a:rPr>
              <a:t>Solution:  need a way to constrain what variables could (or not) refer to.</a:t>
            </a:r>
          </a:p>
          <a:p>
            <a:pPr lvl="1"/>
            <a:r>
              <a:rPr lang="en-US" dirty="0">
                <a:sym typeface="Wingdings"/>
              </a:rPr>
              <a:t>Equality symbol (=) signifies that two terms refer to same object</a:t>
            </a:r>
          </a:p>
          <a:p>
            <a:pPr lvl="2"/>
            <a:r>
              <a:rPr lang="en-US" dirty="0">
                <a:sym typeface="Wingdings"/>
              </a:rPr>
              <a:t>x = y    the object referred to by x is the same on as y.</a:t>
            </a:r>
          </a:p>
          <a:p>
            <a:pPr lvl="2"/>
            <a:r>
              <a:rPr lang="en-US" dirty="0"/>
              <a:t>¬</a:t>
            </a:r>
            <a:r>
              <a:rPr lang="en-US" dirty="0">
                <a:sym typeface="Wingdings"/>
              </a:rPr>
              <a:t>(x = y)    the two are NOT equal.   Usually write: x ≠ y</a:t>
            </a:r>
            <a:endParaRPr lang="en-US" dirty="0"/>
          </a:p>
          <a:p>
            <a:pPr lvl="1"/>
            <a:r>
              <a:rPr lang="en-US" dirty="0"/>
              <a:t>So now:  ∃</a:t>
            </a:r>
            <a:r>
              <a:rPr lang="en-US" dirty="0" err="1"/>
              <a:t>x,y</a:t>
            </a:r>
            <a:r>
              <a:rPr lang="en-US" dirty="0"/>
              <a:t>  Brother(x, Richard) ∧ Brother(y, Richard) </a:t>
            </a:r>
            <a:r>
              <a:rPr lang="en-US" dirty="0">
                <a:solidFill>
                  <a:srgbClr val="0000FF"/>
                </a:solidFill>
              </a:rPr>
              <a:t>∧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x ≠ y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Database Semantics</a:t>
            </a:r>
          </a:p>
          <a:p>
            <a:pPr lvl="1"/>
            <a:r>
              <a:rPr lang="en-US" dirty="0"/>
              <a:t>Problem:  Brother(John, Richard) ∧ Brother(Jeff, Richard)</a:t>
            </a:r>
          </a:p>
          <a:p>
            <a:pPr lvl="2"/>
            <a:r>
              <a:rPr lang="en-US" dirty="0"/>
              <a:t>“john” and “</a:t>
            </a:r>
            <a:r>
              <a:rPr lang="en-US" dirty="0" err="1"/>
              <a:t>jeff</a:t>
            </a:r>
            <a:r>
              <a:rPr lang="en-US" dirty="0"/>
              <a:t>” could be bound to same object!   </a:t>
            </a:r>
            <a:r>
              <a:rPr lang="en-US" dirty="0">
                <a:sym typeface="Wingdings"/>
              </a:rPr>
              <a:t>  add john ≠ </a:t>
            </a:r>
            <a:r>
              <a:rPr lang="en-US" dirty="0" err="1">
                <a:sym typeface="Wingdings"/>
              </a:rPr>
              <a:t>jeff</a:t>
            </a:r>
            <a:endParaRPr lang="en-US" dirty="0">
              <a:sym typeface="Wingdings"/>
            </a:endParaRPr>
          </a:p>
          <a:p>
            <a:pPr lvl="2"/>
            <a:r>
              <a:rPr lang="en-US" dirty="0">
                <a:sym typeface="Wingdings"/>
              </a:rPr>
              <a:t>But sentence still true in models where there are tons of </a:t>
            </a:r>
            <a:r>
              <a:rPr lang="en-US" i="1" dirty="0">
                <a:sym typeface="Wingdings"/>
              </a:rPr>
              <a:t>other</a:t>
            </a:r>
            <a:r>
              <a:rPr lang="en-US" dirty="0">
                <a:sym typeface="Wingdings"/>
              </a:rPr>
              <a:t> brothers.</a:t>
            </a:r>
          </a:p>
          <a:p>
            <a:pPr lvl="1"/>
            <a:r>
              <a:rPr lang="en-US" dirty="0">
                <a:sym typeface="Wingdings"/>
              </a:rPr>
              <a:t>Non-intuitive and cumbersome.  Could constrain semantics a bit... </a:t>
            </a:r>
          </a:p>
          <a:p>
            <a:pPr lvl="2"/>
            <a:r>
              <a:rPr lang="en-US" dirty="0">
                <a:solidFill>
                  <a:srgbClr val="0000FF"/>
                </a:solidFill>
                <a:sym typeface="Wingdings"/>
              </a:rPr>
              <a:t>Unique-names assumption</a:t>
            </a:r>
            <a:r>
              <a:rPr lang="en-US" dirty="0">
                <a:sym typeface="Wingdings"/>
              </a:rPr>
              <a:t>: Every constant refers to distinct object.</a:t>
            </a:r>
          </a:p>
          <a:p>
            <a:pPr lvl="2"/>
            <a:r>
              <a:rPr lang="en-US" dirty="0">
                <a:solidFill>
                  <a:srgbClr val="0000FF"/>
                </a:solidFill>
                <a:sym typeface="Wingdings"/>
              </a:rPr>
              <a:t>Closed World assumption:</a:t>
            </a:r>
            <a:r>
              <a:rPr lang="en-US" dirty="0">
                <a:sym typeface="Wingdings"/>
              </a:rPr>
              <a:t>   atomic sentences (facts) not known to be true are false.</a:t>
            </a:r>
          </a:p>
          <a:p>
            <a:pPr lvl="2"/>
            <a:r>
              <a:rPr lang="en-US" dirty="0">
                <a:solidFill>
                  <a:srgbClr val="0000FF"/>
                </a:solidFill>
                <a:sym typeface="Wingdings"/>
              </a:rPr>
              <a:t>Domain Closure:</a:t>
            </a:r>
            <a:r>
              <a:rPr lang="en-US" dirty="0">
                <a:sym typeface="Wingdings"/>
              </a:rPr>
              <a:t>  models contain only objects named by constants (no hidden)</a:t>
            </a:r>
          </a:p>
          <a:p>
            <a:pPr lvl="1"/>
            <a:r>
              <a:rPr lang="en-US" dirty="0">
                <a:sym typeface="Wingdings"/>
              </a:rPr>
              <a:t>Not strictly FOL...but often used (e.g. in systems like Prolog)</a:t>
            </a:r>
          </a:p>
        </p:txBody>
      </p:sp>
    </p:spTree>
    <p:extLst>
      <p:ext uri="{BB962C8B-B14F-4D97-AF65-F5344CB8AC3E}">
        <p14:creationId xmlns:p14="http://schemas.microsoft.com/office/powerpoint/2010/main" val="2241225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FOL to infer entailments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1143001"/>
            <a:ext cx="9052560" cy="6400799"/>
          </a:xfrm>
        </p:spPr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Want to:</a:t>
            </a:r>
          </a:p>
          <a:p>
            <a:pPr lvl="1"/>
            <a:r>
              <a:rPr lang="en-US" dirty="0">
                <a:sym typeface="Wingdings"/>
              </a:rPr>
              <a:t>Establish a KB.    Express our known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axioms</a:t>
            </a:r>
            <a:r>
              <a:rPr lang="en-US" dirty="0">
                <a:sym typeface="Wingdings"/>
              </a:rPr>
              <a:t> about the world</a:t>
            </a:r>
          </a:p>
          <a:p>
            <a:pPr lvl="1"/>
            <a:r>
              <a:rPr lang="en-US" dirty="0">
                <a:sym typeface="Wingdings"/>
              </a:rPr>
              <a:t>Put in new information.   New knowledge,  percepts.</a:t>
            </a:r>
          </a:p>
          <a:p>
            <a:pPr lvl="1"/>
            <a:r>
              <a:rPr lang="en-US" dirty="0">
                <a:sym typeface="Wingdings"/>
              </a:rPr>
              <a:t>Ask if the current KB entails some logic sentence (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query</a:t>
            </a:r>
            <a:r>
              <a:rPr lang="en-US" dirty="0">
                <a:sym typeface="Wingdings"/>
              </a:rPr>
              <a:t>) </a:t>
            </a:r>
            <a:r>
              <a:rPr lang="el-GR" dirty="0"/>
              <a:t>α</a:t>
            </a:r>
            <a:endParaRPr lang="en-US" dirty="0"/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Use Tell/Ask model for KB agents introduced at start</a:t>
            </a:r>
          </a:p>
          <a:p>
            <a:pPr lvl="1"/>
            <a:r>
              <a:rPr lang="en-US" dirty="0">
                <a:sym typeface="Wingdings"/>
              </a:rPr>
              <a:t>TELL (KB, </a:t>
            </a:r>
            <a:r>
              <a:rPr lang="en-US" i="1" dirty="0">
                <a:sym typeface="Wingdings"/>
              </a:rPr>
              <a:t>King(John)</a:t>
            </a:r>
            <a:r>
              <a:rPr lang="en-US" dirty="0">
                <a:sym typeface="Wingdings"/>
              </a:rPr>
              <a:t>)</a:t>
            </a:r>
          </a:p>
          <a:p>
            <a:pPr lvl="1"/>
            <a:r>
              <a:rPr lang="en-US" dirty="0">
                <a:sym typeface="Wingdings"/>
              </a:rPr>
              <a:t>TELL (KB, </a:t>
            </a:r>
            <a:r>
              <a:rPr lang="en-US" i="1" dirty="0"/>
              <a:t>∀x King(x) ⇒ Person(x))</a:t>
            </a:r>
          </a:p>
          <a:p>
            <a:pPr lvl="1"/>
            <a:r>
              <a:rPr lang="en-US" dirty="0">
                <a:sym typeface="Wingdings"/>
              </a:rPr>
              <a:t>ASK (KB, </a:t>
            </a:r>
            <a:r>
              <a:rPr lang="en-US" i="1" dirty="0">
                <a:sym typeface="Wingdings"/>
              </a:rPr>
              <a:t>King(John))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/>
              </a:rPr>
              <a:t>Or the real power:</a:t>
            </a:r>
            <a:r>
              <a:rPr lang="en-US" dirty="0">
                <a:sym typeface="Wingdings"/>
              </a:rPr>
              <a:t>  ask quantified questions (i.e. with variables)</a:t>
            </a:r>
          </a:p>
          <a:p>
            <a:pPr lvl="1"/>
            <a:r>
              <a:rPr lang="en-US" dirty="0">
                <a:sym typeface="Wingdings"/>
              </a:rPr>
              <a:t>ASK(KB, </a:t>
            </a:r>
            <a:r>
              <a:rPr lang="en-US" dirty="0"/>
              <a:t>∃</a:t>
            </a:r>
            <a:r>
              <a:rPr lang="en-US" dirty="0">
                <a:sym typeface="Wingdings"/>
              </a:rPr>
              <a:t>x Person(x))</a:t>
            </a:r>
          </a:p>
          <a:p>
            <a:pPr lvl="2"/>
            <a:r>
              <a:rPr lang="en-US" dirty="0">
                <a:sym typeface="Wingdings"/>
              </a:rPr>
              <a:t>“Does there exist a person?”</a:t>
            </a:r>
          </a:p>
          <a:p>
            <a:pPr lvl="2"/>
            <a:r>
              <a:rPr lang="en-US" dirty="0">
                <a:sym typeface="Wingdings"/>
              </a:rPr>
              <a:t>Is true...but could be true </a:t>
            </a:r>
            <a:r>
              <a:rPr lang="en-US" i="1" dirty="0">
                <a:sym typeface="Wingdings"/>
              </a:rPr>
              <a:t>many times over</a:t>
            </a:r>
            <a:r>
              <a:rPr lang="en-US" dirty="0">
                <a:sym typeface="Wingdings"/>
              </a:rPr>
              <a:t>.  could be many bindings for x</a:t>
            </a:r>
          </a:p>
          <a:p>
            <a:pPr lvl="1"/>
            <a:r>
              <a:rPr lang="en-US" dirty="0">
                <a:sym typeface="Wingdings"/>
              </a:rPr>
              <a:t>ASKVARS(KB, Person(x))</a:t>
            </a:r>
          </a:p>
          <a:p>
            <a:pPr lvl="2"/>
            <a:r>
              <a:rPr lang="en-US" dirty="0">
                <a:sym typeface="Wingdings"/>
              </a:rPr>
              <a:t>Modified semantics:  return a stream/list of all possible bindings</a:t>
            </a:r>
          </a:p>
          <a:p>
            <a:pPr lvl="2"/>
            <a:r>
              <a:rPr lang="en-US" dirty="0">
                <a:sym typeface="Wingdings"/>
              </a:rPr>
              <a:t>Only works for H-clause KBs  list of </a:t>
            </a:r>
            <a:r>
              <a:rPr lang="en-US" i="1" dirty="0">
                <a:sym typeface="Wingdings"/>
              </a:rPr>
              <a:t>specific</a:t>
            </a:r>
            <a:r>
              <a:rPr lang="en-US" dirty="0">
                <a:sym typeface="Wingdings"/>
              </a:rPr>
              <a:t> bindings.</a:t>
            </a:r>
          </a:p>
          <a:p>
            <a:pPr lvl="2"/>
            <a:r>
              <a:rPr lang="en-US" dirty="0">
                <a:sym typeface="Wingdings"/>
              </a:rPr>
              <a:t>Person(Sue) Person(Maggie) is </a:t>
            </a:r>
            <a:r>
              <a:rPr lang="en-US" dirty="0">
                <a:solidFill>
                  <a:srgbClr val="3366FF"/>
                </a:solidFill>
                <a:sym typeface="Wingdings"/>
              </a:rPr>
              <a:t>true</a:t>
            </a:r>
            <a:r>
              <a:rPr lang="en-US" dirty="0">
                <a:sym typeface="Wingdings"/>
              </a:rPr>
              <a:t> in FOL...but can’t yield binding for Person(x)</a:t>
            </a:r>
          </a:p>
        </p:txBody>
      </p:sp>
    </p:spTree>
    <p:extLst>
      <p:ext uri="{BB962C8B-B14F-4D97-AF65-F5344CB8AC3E}">
        <p14:creationId xmlns:p14="http://schemas.microsoft.com/office/powerpoint/2010/main" val="194761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10"/>
              </a:lnSpc>
            </a:pPr>
            <a:r>
              <a:rPr spc="204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4714"/>
            <a:ext cx="3435985" cy="1950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1000" algn="l"/>
              </a:tabLst>
            </a:pPr>
            <a:r>
              <a:rPr sz="2050" spc="-125" dirty="0">
                <a:latin typeface="Lucida Sans Unicode"/>
                <a:cs typeface="Lucida Sans Unicode"/>
              </a:rPr>
              <a:t>♦	</a:t>
            </a:r>
            <a:r>
              <a:rPr sz="2050" spc="-100" dirty="0">
                <a:latin typeface="Tahoma"/>
                <a:cs typeface="Tahoma"/>
              </a:rPr>
              <a:t>Why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FOL?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381000" algn="l"/>
              </a:tabLst>
            </a:pPr>
            <a:r>
              <a:rPr sz="2050" spc="-125" dirty="0">
                <a:latin typeface="Lucida Sans Unicode"/>
                <a:cs typeface="Lucida Sans Unicode"/>
              </a:rPr>
              <a:t>♦	</a:t>
            </a:r>
            <a:r>
              <a:rPr sz="2050" spc="-100" dirty="0">
                <a:latin typeface="Tahoma"/>
                <a:cs typeface="Tahoma"/>
              </a:rPr>
              <a:t>Syntax </a:t>
            </a:r>
            <a:r>
              <a:rPr sz="2050" spc="-140" dirty="0">
                <a:latin typeface="Tahoma"/>
                <a:cs typeface="Tahoma"/>
              </a:rPr>
              <a:t>and </a:t>
            </a:r>
            <a:r>
              <a:rPr sz="2050" spc="-125" dirty="0">
                <a:latin typeface="Tahoma"/>
                <a:cs typeface="Tahoma"/>
              </a:rPr>
              <a:t>semantics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310" dirty="0">
                <a:latin typeface="Tahoma"/>
                <a:cs typeface="Tahoma"/>
              </a:rPr>
              <a:t> </a:t>
            </a:r>
            <a:r>
              <a:rPr sz="2050" spc="-5" dirty="0">
                <a:latin typeface="Tahoma"/>
                <a:cs typeface="Tahoma"/>
              </a:rPr>
              <a:t>FOL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381000" algn="l"/>
              </a:tabLst>
            </a:pPr>
            <a:r>
              <a:rPr sz="2050" spc="-125" dirty="0">
                <a:latin typeface="Lucida Sans Unicode"/>
                <a:cs typeface="Lucida Sans Unicode"/>
              </a:rPr>
              <a:t>♦	</a:t>
            </a:r>
            <a:r>
              <a:rPr sz="2050" spc="-105" dirty="0">
                <a:latin typeface="Tahoma"/>
                <a:cs typeface="Tahoma"/>
              </a:rPr>
              <a:t>Fun </a:t>
            </a:r>
            <a:r>
              <a:rPr sz="2050" spc="-95" dirty="0">
                <a:latin typeface="Tahoma"/>
                <a:cs typeface="Tahoma"/>
              </a:rPr>
              <a:t>with</a:t>
            </a:r>
            <a:r>
              <a:rPr sz="2050" spc="5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sentences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381000" algn="l"/>
              </a:tabLst>
            </a:pPr>
            <a:r>
              <a:rPr sz="2050" spc="-125" dirty="0">
                <a:latin typeface="Lucida Sans Unicode"/>
                <a:cs typeface="Lucida Sans Unicode"/>
              </a:rPr>
              <a:t>♦	</a:t>
            </a:r>
            <a:r>
              <a:rPr sz="2050" spc="-145" dirty="0">
                <a:latin typeface="Tahoma"/>
                <a:cs typeface="Tahoma"/>
              </a:rPr>
              <a:t>Wumpus </a:t>
            </a:r>
            <a:r>
              <a:rPr sz="2050" spc="-135" dirty="0">
                <a:latin typeface="Tahoma"/>
                <a:cs typeface="Tahoma"/>
              </a:rPr>
              <a:t>world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225" dirty="0">
                <a:latin typeface="Tahoma"/>
                <a:cs typeface="Tahoma"/>
              </a:rPr>
              <a:t> </a:t>
            </a:r>
            <a:r>
              <a:rPr sz="2050" spc="-5" dirty="0">
                <a:latin typeface="Tahoma"/>
                <a:cs typeface="Tahoma"/>
              </a:rPr>
              <a:t>FOL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1143001"/>
            <a:ext cx="9052560" cy="6400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ym typeface="Wingdings"/>
              </a:rPr>
              <a:t>The Mogul World</a:t>
            </a:r>
          </a:p>
          <a:p>
            <a:pPr marL="57150" lvl="1" indent="0">
              <a:buNone/>
            </a:pPr>
            <a:r>
              <a:rPr lang="en-US" dirty="0">
                <a:sym typeface="Wingdings"/>
              </a:rPr>
              <a:t>Start with some rules about the world:</a:t>
            </a:r>
          </a:p>
          <a:p>
            <a:pPr lvl="1"/>
            <a:r>
              <a:rPr lang="en-US" dirty="0">
                <a:sym typeface="Wingdings"/>
              </a:rPr>
              <a:t>If you have a rich parent, then you’re rich</a:t>
            </a:r>
          </a:p>
          <a:p>
            <a:pPr lvl="1"/>
            <a:r>
              <a:rPr lang="en-US" dirty="0">
                <a:sym typeface="Wingdings"/>
              </a:rPr>
              <a:t>If you are ruthless and have powerful friends then you are rich</a:t>
            </a:r>
          </a:p>
          <a:p>
            <a:pPr lvl="1"/>
            <a:r>
              <a:rPr lang="en-US" dirty="0">
                <a:sym typeface="Wingdings"/>
              </a:rPr>
              <a:t>Rich people are rotten</a:t>
            </a:r>
          </a:p>
          <a:p>
            <a:pPr lvl="1"/>
            <a:r>
              <a:rPr lang="en-US" dirty="0">
                <a:sym typeface="Wingdings"/>
              </a:rPr>
              <a:t>The children of rich people are rotten. </a:t>
            </a:r>
          </a:p>
          <a:p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>
                <a:sym typeface="Wingdings"/>
              </a:rPr>
              <a:t>Then we need some facts:</a:t>
            </a:r>
          </a:p>
          <a:p>
            <a:pPr lvl="1"/>
            <a:r>
              <a:rPr lang="en-US" dirty="0">
                <a:sym typeface="Wingdings"/>
              </a:rPr>
              <a:t>Trump is rich</a:t>
            </a:r>
          </a:p>
          <a:p>
            <a:pPr lvl="1"/>
            <a:r>
              <a:rPr lang="en-US" dirty="0">
                <a:sym typeface="Wingdings"/>
              </a:rPr>
              <a:t>Tim is a powerful friend to Joe and Maggie</a:t>
            </a:r>
          </a:p>
          <a:p>
            <a:pPr lvl="1"/>
            <a:r>
              <a:rPr lang="en-US" dirty="0">
                <a:sym typeface="Wingdings"/>
              </a:rPr>
              <a:t>Trump has a child named </a:t>
            </a:r>
            <a:r>
              <a:rPr lang="en-US" dirty="0" err="1">
                <a:sym typeface="Wingdings"/>
              </a:rPr>
              <a:t>Ivanka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Joe is ruthless but Maggie is not</a:t>
            </a:r>
          </a:p>
          <a:p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>
                <a:sym typeface="Wingdings"/>
              </a:rPr>
              <a:t>Show some queries being resolved.</a:t>
            </a:r>
          </a:p>
          <a:p>
            <a:pPr lvl="1"/>
            <a:r>
              <a:rPr lang="en-US" dirty="0">
                <a:sym typeface="Wingdings"/>
              </a:rPr>
              <a:t>Is Trump rich?   </a:t>
            </a:r>
            <a:r>
              <a:rPr lang="en-US" dirty="0" err="1">
                <a:sym typeface="Wingdings"/>
              </a:rPr>
              <a:t>Ivanka</a:t>
            </a:r>
            <a:r>
              <a:rPr lang="en-US" dirty="0">
                <a:sym typeface="Wingdings"/>
              </a:rPr>
              <a:t>?</a:t>
            </a:r>
          </a:p>
          <a:p>
            <a:pPr lvl="1"/>
            <a:r>
              <a:rPr lang="en-US" dirty="0">
                <a:sym typeface="Wingdings"/>
              </a:rPr>
              <a:t>Who is a rotten person?</a:t>
            </a:r>
          </a:p>
          <a:p>
            <a:pPr lvl="1"/>
            <a:r>
              <a:rPr lang="en-US" dirty="0">
                <a:sym typeface="Wingdings"/>
              </a:rPr>
              <a:t>Who is rich?</a:t>
            </a:r>
          </a:p>
        </p:txBody>
      </p:sp>
    </p:spTree>
    <p:extLst>
      <p:ext uri="{BB962C8B-B14F-4D97-AF65-F5344CB8AC3E}">
        <p14:creationId xmlns:p14="http://schemas.microsoft.com/office/powerpoint/2010/main" val="8081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 First Order Logic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1143001"/>
            <a:ext cx="9052560" cy="640079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ym typeface="Wingdings"/>
              </a:rPr>
              <a:t>Maintains best features of knowledge-based reasoning </a:t>
            </a:r>
            <a:r>
              <a:rPr lang="en-US" dirty="0" err="1">
                <a:sym typeface="Wingdings"/>
              </a:rPr>
              <a:t>intro’d</a:t>
            </a:r>
            <a:r>
              <a:rPr lang="en-US" dirty="0">
                <a:sym typeface="Wingdings"/>
              </a:rPr>
              <a:t> in Ch7</a:t>
            </a:r>
          </a:p>
          <a:p>
            <a:pPr lvl="1"/>
            <a:r>
              <a:rPr lang="en-US" dirty="0">
                <a:sym typeface="Wingdings"/>
              </a:rPr>
              <a:t>K-rep is declarative, compositional, context-independent, unambiguous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FOL is </a:t>
            </a:r>
            <a:r>
              <a:rPr lang="en-US" i="1" dirty="0">
                <a:sym typeface="Wingdings"/>
              </a:rPr>
              <a:t>far</a:t>
            </a:r>
            <a:r>
              <a:rPr lang="en-US" dirty="0">
                <a:sym typeface="Wingdings"/>
              </a:rPr>
              <a:t> more powerful than propositional logic</a:t>
            </a:r>
          </a:p>
          <a:p>
            <a:pPr lvl="1"/>
            <a:r>
              <a:rPr lang="en-US" dirty="0">
                <a:sym typeface="Wingdings"/>
              </a:rPr>
              <a:t>Reasoning about objects, properties, and their relations.  Not just T/F facts</a:t>
            </a:r>
          </a:p>
          <a:p>
            <a:pPr lvl="1"/>
            <a:r>
              <a:rPr lang="en-US" dirty="0">
                <a:sym typeface="Wingdings"/>
              </a:rPr>
              <a:t>Increased power:  sufficient to encode </a:t>
            </a:r>
            <a:r>
              <a:rPr lang="en-US" dirty="0" err="1">
                <a:sym typeface="Wingdings"/>
              </a:rPr>
              <a:t>Wumpus</a:t>
            </a:r>
            <a:r>
              <a:rPr lang="en-US" dirty="0">
                <a:sym typeface="Wingdings"/>
              </a:rPr>
              <a:t> world (and many others)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Syntax is similar to what to that of prop. logic (and most other logics)</a:t>
            </a:r>
          </a:p>
          <a:p>
            <a:pPr lvl="1"/>
            <a:r>
              <a:rPr lang="en-US" dirty="0">
                <a:sym typeface="Wingdings"/>
              </a:rPr>
              <a:t>Simple atomic terms ... that can be combined into complex sentences</a:t>
            </a:r>
          </a:p>
          <a:p>
            <a:pPr lvl="1"/>
            <a:r>
              <a:rPr lang="en-US" dirty="0">
                <a:sym typeface="Wingdings"/>
              </a:rPr>
              <a:t>Uses all of the standard logical ops... </a:t>
            </a:r>
            <a:r>
              <a:rPr lang="en-US" dirty="0">
                <a:solidFill>
                  <a:srgbClr val="3366FF"/>
                </a:solidFill>
                <a:sym typeface="Wingdings"/>
              </a:rPr>
              <a:t>Plus</a:t>
            </a:r>
            <a:r>
              <a:rPr lang="en-US" dirty="0">
                <a:sym typeface="Wingdings"/>
              </a:rPr>
              <a:t> universal/existential quantification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A model in FOL is:</a:t>
            </a:r>
          </a:p>
          <a:p>
            <a:pPr lvl="1"/>
            <a:r>
              <a:rPr lang="en-US" dirty="0">
                <a:sym typeface="Wingdings"/>
              </a:rPr>
              <a:t>A set of </a:t>
            </a:r>
            <a:r>
              <a:rPr lang="en-US" dirty="0">
                <a:solidFill>
                  <a:srgbClr val="3366FF"/>
                </a:solidFill>
                <a:sym typeface="Wingdings"/>
              </a:rPr>
              <a:t>objects, predicates, functions</a:t>
            </a:r>
            <a:r>
              <a:rPr lang="en-US" dirty="0">
                <a:sym typeface="Wingdings"/>
              </a:rPr>
              <a:t>...plus...</a:t>
            </a:r>
          </a:p>
          <a:p>
            <a:pPr lvl="1"/>
            <a:r>
              <a:rPr lang="en-US" dirty="0">
                <a:sym typeface="Wingdings"/>
              </a:rPr>
              <a:t>An </a:t>
            </a:r>
            <a:r>
              <a:rPr lang="en-US" dirty="0">
                <a:solidFill>
                  <a:srgbClr val="3366FF"/>
                </a:solidFill>
                <a:sym typeface="Wingdings"/>
              </a:rPr>
              <a:t>interpretation</a:t>
            </a:r>
            <a:r>
              <a:rPr lang="en-US" dirty="0">
                <a:sym typeface="Wingdings"/>
              </a:rPr>
              <a:t> that connects these meaningless symbols to world objects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Developing a KB in FOL requires:</a:t>
            </a:r>
          </a:p>
          <a:p>
            <a:pPr lvl="1"/>
            <a:r>
              <a:rPr lang="en-US" dirty="0">
                <a:sym typeface="Wingdings"/>
              </a:rPr>
              <a:t> careful domain analysis to identify relevant objects/predicates/</a:t>
            </a:r>
            <a:r>
              <a:rPr lang="en-US" dirty="0" err="1">
                <a:sym typeface="Wingdings"/>
              </a:rPr>
              <a:t>fns</a:t>
            </a:r>
            <a:r>
              <a:rPr lang="en-US" dirty="0">
                <a:sym typeface="Wingdings"/>
              </a:rPr>
              <a:t> for domain</a:t>
            </a:r>
          </a:p>
          <a:p>
            <a:pPr lvl="1"/>
            <a:r>
              <a:rPr lang="en-US" dirty="0">
                <a:sym typeface="Wingdings"/>
              </a:rPr>
              <a:t>Careful encoding of domain </a:t>
            </a:r>
            <a:r>
              <a:rPr lang="en-US" dirty="0">
                <a:solidFill>
                  <a:srgbClr val="3366FF"/>
                </a:solidFill>
                <a:sym typeface="Wingdings"/>
              </a:rPr>
              <a:t>axioms</a:t>
            </a:r>
            <a:r>
              <a:rPr lang="en-US" dirty="0">
                <a:sym typeface="Wingdings"/>
              </a:rPr>
              <a:t> and </a:t>
            </a:r>
            <a:r>
              <a:rPr lang="en-US" dirty="0">
                <a:solidFill>
                  <a:srgbClr val="3366FF"/>
                </a:solidFill>
                <a:sym typeface="Wingdings"/>
              </a:rPr>
              <a:t>facts</a:t>
            </a:r>
            <a:r>
              <a:rPr lang="en-US" dirty="0">
                <a:sym typeface="Wingdings"/>
              </a:rPr>
              <a:t> into FOL</a:t>
            </a:r>
          </a:p>
        </p:txBody>
      </p:sp>
    </p:spTree>
    <p:extLst>
      <p:ext uri="{BB962C8B-B14F-4D97-AF65-F5344CB8AC3E}">
        <p14:creationId xmlns:p14="http://schemas.microsoft.com/office/powerpoint/2010/main" val="2334263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54" y="1657141"/>
            <a:ext cx="5480286" cy="548028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781286" y="7008653"/>
            <a:ext cx="159385" cy="113849"/>
          </a:xfrm>
          <a:prstGeom prst="rect">
            <a:avLst/>
          </a:prstGeom>
        </p:spPr>
        <p:txBody>
          <a:bodyPr lIns="101882" tIns="50941" rIns="101882" bIns="50941"/>
          <a:lstStyle/>
          <a:p>
            <a:pPr marL="25397">
              <a:lnSpc>
                <a:spcPts val="860"/>
              </a:lnSpc>
            </a:pPr>
            <a:fld id="{81D60167-4931-47E6-BA6A-407CBD079E47}" type="slidenum">
              <a:rPr lang="uk-UA" spc="20">
                <a:solidFill>
                  <a:prstClr val="black">
                    <a:tint val="75000"/>
                  </a:prstClr>
                </a:solidFill>
                <a:latin typeface="Calibri"/>
              </a:rPr>
              <a:pPr marL="25397">
                <a:lnSpc>
                  <a:spcPts val="860"/>
                </a:lnSpc>
              </a:pPr>
              <a:t>22</a:t>
            </a:fld>
            <a:endParaRPr lang="uk-UA" spc="2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6096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46"/>
            <a:r>
              <a:rPr lang="mr-IN" dirty="0">
                <a:solidFill>
                  <a:prstClr val="black"/>
                </a:solidFill>
                <a:latin typeface="Mangal"/>
              </a:rPr>
              <a:t>α  β  ⊆     ¬  ⇒  |=  ∧  ∨  ⇔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271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about formal languages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1381761"/>
            <a:ext cx="9052560" cy="59334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Programming languages = formal languages.  Most widely used type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Have “facts” = data structures and contents</a:t>
            </a:r>
          </a:p>
          <a:p>
            <a:pPr lvl="1"/>
            <a:r>
              <a:rPr lang="en-US" dirty="0"/>
              <a:t>But!</a:t>
            </a:r>
          </a:p>
          <a:p>
            <a:pPr lvl="2"/>
            <a:r>
              <a:rPr lang="en-US" dirty="0"/>
              <a:t>The manipulation of facts is “hard-wired” in domain-specific procedures</a:t>
            </a:r>
          </a:p>
          <a:p>
            <a:pPr lvl="2"/>
            <a:r>
              <a:rPr lang="en-US" dirty="0"/>
              <a:t>They are </a:t>
            </a:r>
            <a:r>
              <a:rPr lang="en-US" i="1" dirty="0"/>
              <a:t>procedural</a:t>
            </a:r>
            <a:r>
              <a:rPr lang="en-US" dirty="0"/>
              <a:t>, not </a:t>
            </a:r>
            <a:r>
              <a:rPr lang="en-US" i="1" dirty="0"/>
              <a:t>declarative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Declarative:  Facts and rules for manipulating stated independently.</a:t>
            </a:r>
          </a:p>
          <a:p>
            <a:pPr lvl="2"/>
            <a:r>
              <a:rPr lang="en-US" dirty="0">
                <a:sym typeface="Wingdings"/>
              </a:rPr>
              <a:t> Domain-</a:t>
            </a:r>
            <a:r>
              <a:rPr lang="en-US" i="1" dirty="0">
                <a:sym typeface="Wingdings"/>
              </a:rPr>
              <a:t>independent</a:t>
            </a:r>
            <a:r>
              <a:rPr lang="en-US" dirty="0">
                <a:sym typeface="Wingdings"/>
              </a:rPr>
              <a:t> reasoning system</a:t>
            </a:r>
            <a:r>
              <a:rPr lang="mr-IN" dirty="0">
                <a:sym typeface="Wingdings"/>
              </a:rPr>
              <a:t>…</a:t>
            </a:r>
            <a:r>
              <a:rPr lang="en-US" dirty="0">
                <a:sym typeface="Wingdings"/>
              </a:rPr>
              <a:t>could be applied to any facts.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Propositional Logic: Pros and cons</a:t>
            </a:r>
          </a:p>
          <a:p>
            <a:pPr lvl="2">
              <a:buFont typeface="Wingdings" charset="2"/>
              <a:buChar char="ü"/>
            </a:pPr>
            <a:r>
              <a:rPr lang="en-US" dirty="0"/>
              <a:t>Propositional logic is declarative: pieces of syntax correspond to facts</a:t>
            </a:r>
          </a:p>
          <a:p>
            <a:pPr lvl="2">
              <a:buFont typeface="Wingdings" charset="2"/>
              <a:buChar char="ü"/>
            </a:pPr>
            <a:r>
              <a:rPr lang="en-US" dirty="0"/>
              <a:t>Propositional logic allows partial/disjunctive/negated information  (unlike most data structures and  databases)</a:t>
            </a:r>
          </a:p>
          <a:p>
            <a:pPr lvl="2">
              <a:buFont typeface="Wingdings" charset="2"/>
              <a:buChar char="ü"/>
            </a:pPr>
            <a:r>
              <a:rPr lang="en-US" dirty="0"/>
              <a:t>Propositional logic is compositional:</a:t>
            </a:r>
          </a:p>
          <a:p>
            <a:pPr lvl="3"/>
            <a:r>
              <a:rPr lang="en-US" dirty="0"/>
              <a:t>meaning of B1,1 ∧ P1,2  is derived from meaning of B1,1  and of   P1,2</a:t>
            </a:r>
          </a:p>
          <a:p>
            <a:pPr lvl="2">
              <a:buFont typeface="Wingdings" charset="2"/>
              <a:buChar char="ü"/>
            </a:pPr>
            <a:r>
              <a:rPr lang="en-US" dirty="0"/>
              <a:t>Meaning in propositional logic is  context-independent</a:t>
            </a:r>
          </a:p>
          <a:p>
            <a:pPr lvl="3"/>
            <a:r>
              <a:rPr lang="en-US" dirty="0"/>
              <a:t>(unlike natural language, where meaning depends on  context)</a:t>
            </a:r>
          </a:p>
          <a:p>
            <a:pPr lvl="2">
              <a:buFont typeface="Wingdings" charset="2"/>
              <a:buChar char="u"/>
            </a:pPr>
            <a:r>
              <a:rPr lang="en-US" dirty="0"/>
              <a:t>Propositional logic has very limited expressive power  (unlike natural language)</a:t>
            </a:r>
          </a:p>
          <a:p>
            <a:pPr lvl="3"/>
            <a:r>
              <a:rPr lang="en-US" dirty="0"/>
              <a:t>E.g., cannot say “pits cause breezes in adjacent squares”  except by writing one sentence for each   square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1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Order Logics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1143001"/>
            <a:ext cx="9052560" cy="6172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Propositional Logics:  Assumes the world contains </a:t>
            </a:r>
            <a:r>
              <a:rPr lang="en-US" dirty="0">
                <a:solidFill>
                  <a:srgbClr val="FF6600"/>
                </a:solidFill>
              </a:rPr>
              <a:t>facts </a:t>
            </a:r>
            <a:r>
              <a:rPr lang="en-US" dirty="0"/>
              <a:t>(only)</a:t>
            </a:r>
          </a:p>
          <a:p>
            <a:pPr lvl="1"/>
            <a:r>
              <a:rPr lang="en-US" dirty="0"/>
              <a:t>Individual propositional symbols.  May be true or false.  Not parameterized.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1,1</a:t>
            </a:r>
            <a:r>
              <a:rPr lang="en-US" dirty="0"/>
              <a:t>     ¬B</a:t>
            </a:r>
            <a:r>
              <a:rPr lang="en-US" baseline="-25000" dirty="0"/>
              <a:t>1,2</a:t>
            </a:r>
            <a:r>
              <a:rPr lang="en-US" dirty="0"/>
              <a:t>      B</a:t>
            </a:r>
            <a:r>
              <a:rPr lang="en-US" baseline="-25000" dirty="0"/>
              <a:t>1,1</a:t>
            </a:r>
            <a:r>
              <a:rPr lang="en-US" dirty="0"/>
              <a:t> =&gt; P</a:t>
            </a:r>
            <a:r>
              <a:rPr lang="en-US" baseline="-25000" dirty="0"/>
              <a:t>1,2</a:t>
            </a:r>
            <a:r>
              <a:rPr lang="en-US" dirty="0"/>
              <a:t> ∨ P</a:t>
            </a:r>
            <a:r>
              <a:rPr lang="en-US" baseline="-25000" dirty="0"/>
              <a:t>2,1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First Order Logic:</a:t>
            </a:r>
            <a:r>
              <a:rPr lang="en-US" dirty="0"/>
              <a:t>   More like natural language.  Contains: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Objects:</a:t>
            </a:r>
            <a:r>
              <a:rPr lang="en-US" dirty="0"/>
              <a:t>  people,  houses,  numbers,  theories,  Ronald  McDonald, colors, baseball games, wars, centuries . . .</a:t>
            </a:r>
          </a:p>
          <a:p>
            <a:pPr lvl="1"/>
            <a:r>
              <a:rPr lang="en-US" dirty="0">
                <a:solidFill>
                  <a:srgbClr val="F79646"/>
                </a:solidFill>
              </a:rPr>
              <a:t>Relations: 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Propositions:   Facts about one object.</a:t>
            </a:r>
          </a:p>
          <a:p>
            <a:pPr lvl="3"/>
            <a:r>
              <a:rPr lang="en-US" dirty="0"/>
              <a:t>red, round, bogus, prime, multistoried . . .,</a:t>
            </a:r>
          </a:p>
          <a:p>
            <a:pPr lvl="2"/>
            <a:r>
              <a:rPr lang="en-US" dirty="0"/>
              <a:t>Many to many relations:  Relate whole groups of objects</a:t>
            </a:r>
          </a:p>
          <a:p>
            <a:pPr lvl="3"/>
            <a:r>
              <a:rPr lang="en-US" dirty="0"/>
              <a:t>brother of, bigger than, inside, part of, has color, occurred after, owns,  comes between, . . .</a:t>
            </a:r>
          </a:p>
          <a:p>
            <a:pPr lvl="1"/>
            <a:r>
              <a:rPr lang="en-US" dirty="0">
                <a:solidFill>
                  <a:srgbClr val="F79646"/>
                </a:solidFill>
              </a:rPr>
              <a:t>Functions: </a:t>
            </a:r>
            <a:r>
              <a:rPr lang="en-US" dirty="0"/>
              <a:t>  </a:t>
            </a:r>
          </a:p>
          <a:p>
            <a:pPr lvl="2"/>
            <a:r>
              <a:rPr lang="en-US" dirty="0"/>
              <a:t>Subset of relations:  relate multiple “inputs” to a single “output”</a:t>
            </a:r>
          </a:p>
          <a:p>
            <a:pPr lvl="2"/>
            <a:r>
              <a:rPr lang="en-US" dirty="0"/>
              <a:t>father of, best friend, third inning of, one more than, end of</a:t>
            </a:r>
          </a:p>
          <a:p>
            <a:pPr lvl="3"/>
            <a:endParaRPr lang="en-US" dirty="0"/>
          </a:p>
          <a:p>
            <a:r>
              <a:rPr lang="en-US" dirty="0"/>
              <a:t>And there are other logics as well: </a:t>
            </a:r>
          </a:p>
          <a:p>
            <a:pPr lvl="1"/>
            <a:r>
              <a:rPr lang="en-US" dirty="0"/>
              <a:t>	Temporal,  Probabilistic, Fuzzy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2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Logics:  Quick Big Picture 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804623"/>
              </p:ext>
            </p:extLst>
          </p:nvPr>
        </p:nvGraphicFramePr>
        <p:xfrm>
          <a:off x="381000" y="1600200"/>
          <a:ext cx="9051924" cy="2561060"/>
        </p:xfrm>
        <a:graphic>
          <a:graphicData uri="http://schemas.openxmlformats.org/drawingml/2006/table">
            <a:tbl>
              <a:tblPr firstRow="1">
                <a:tableStyleId>{2A488322-F2BA-4B5B-9748-0D474271808F}</a:tableStyleId>
              </a:tblPr>
              <a:tblGrid>
                <a:gridCol w="3017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225" algn="ctr">
                        <a:lnSpc>
                          <a:spcPts val="2285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50" dirty="0">
                          <a:latin typeface="Tahoma"/>
                          <a:cs typeface="Tahoma"/>
                        </a:rPr>
                        <a:t>Language</a:t>
                      </a:r>
                      <a:endParaRPr sz="205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6525" algn="ctr">
                        <a:lnSpc>
                          <a:spcPts val="2285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50" dirty="0">
                          <a:latin typeface="Tahoma"/>
                          <a:cs typeface="Tahoma"/>
                        </a:rPr>
                        <a:t>Ontological Commitment</a:t>
                      </a:r>
                      <a:endParaRPr sz="205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065" algn="ctr">
                        <a:lnSpc>
                          <a:spcPts val="2285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50" dirty="0">
                          <a:latin typeface="Tahoma"/>
                          <a:cs typeface="Tahoma"/>
                        </a:rPr>
                        <a:t>Epistemological</a:t>
                      </a:r>
                    </a:p>
                    <a:p>
                      <a:pPr marL="139065" algn="ctr">
                        <a:lnSpc>
                          <a:spcPts val="2285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50" dirty="0">
                          <a:latin typeface="Tahoma"/>
                          <a:cs typeface="Tahoma"/>
                        </a:rPr>
                        <a:t>Commitment</a:t>
                      </a:r>
                      <a:endParaRPr sz="205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225">
                        <a:lnSpc>
                          <a:spcPts val="2285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sz="2050" spc="-75" dirty="0"/>
                        <a:t>Propositional</a:t>
                      </a:r>
                      <a:r>
                        <a:rPr sz="2050" spc="-60" dirty="0"/>
                        <a:t> </a:t>
                      </a:r>
                      <a:r>
                        <a:rPr sz="2050" spc="-95" dirty="0"/>
                        <a:t>logic</a:t>
                      </a:r>
                      <a:endParaRPr sz="205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2285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sz="2050" spc="-100" dirty="0"/>
                        <a:t>facts</a:t>
                      </a:r>
                      <a:endParaRPr sz="205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2285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sz="2050" spc="-100" dirty="0"/>
                        <a:t>true/false/unknown</a:t>
                      </a:r>
                      <a:endParaRPr sz="205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225">
                        <a:lnSpc>
                          <a:spcPts val="218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sz="2050" spc="-100" dirty="0"/>
                        <a:t>First-order</a:t>
                      </a:r>
                      <a:r>
                        <a:rPr sz="2050" spc="-10" dirty="0"/>
                        <a:t> </a:t>
                      </a:r>
                      <a:r>
                        <a:rPr sz="2050" spc="-95" dirty="0"/>
                        <a:t>logic</a:t>
                      </a:r>
                      <a:endParaRPr sz="205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218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sz="2050" spc="-100" dirty="0"/>
                        <a:t>facts, </a:t>
                      </a:r>
                      <a:r>
                        <a:rPr sz="2050" spc="-110" dirty="0"/>
                        <a:t>objects,</a:t>
                      </a:r>
                      <a:r>
                        <a:rPr sz="2050" spc="75" dirty="0"/>
                        <a:t> </a:t>
                      </a:r>
                      <a:r>
                        <a:rPr sz="2050" spc="-105" dirty="0"/>
                        <a:t>relations</a:t>
                      </a:r>
                      <a:endParaRPr sz="205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218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sz="2050" spc="-100" dirty="0"/>
                        <a:t>true/false/unknown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225">
                        <a:lnSpc>
                          <a:spcPts val="2175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sz="2050" spc="-125" dirty="0"/>
                        <a:t>Temporal</a:t>
                      </a:r>
                      <a:r>
                        <a:rPr sz="2050" spc="-40" dirty="0"/>
                        <a:t> </a:t>
                      </a:r>
                      <a:r>
                        <a:rPr sz="2050" spc="-95" dirty="0"/>
                        <a:t>logic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2175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sz="2050" spc="-100" dirty="0"/>
                        <a:t>facts, </a:t>
                      </a:r>
                      <a:r>
                        <a:rPr sz="2050" spc="-110" dirty="0"/>
                        <a:t>objects, </a:t>
                      </a:r>
                      <a:r>
                        <a:rPr sz="2050" spc="-105" dirty="0"/>
                        <a:t>relations,</a:t>
                      </a:r>
                      <a:r>
                        <a:rPr sz="2050" spc="235" dirty="0"/>
                        <a:t> </a:t>
                      </a:r>
                      <a:r>
                        <a:rPr sz="2050" spc="-125" dirty="0"/>
                        <a:t>times</a:t>
                      </a:r>
                      <a:endParaRPr sz="205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2175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sz="2050" spc="-100" dirty="0"/>
                        <a:t>true/false/unknown</a:t>
                      </a:r>
                      <a:endParaRPr sz="205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225">
                        <a:lnSpc>
                          <a:spcPts val="218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sz="2050" spc="-70" dirty="0"/>
                        <a:t>Probability</a:t>
                      </a:r>
                      <a:r>
                        <a:rPr sz="2050" spc="-45" dirty="0"/>
                        <a:t> </a:t>
                      </a:r>
                      <a:r>
                        <a:rPr sz="2050" spc="-130" dirty="0"/>
                        <a:t>theory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218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sz="2050" spc="-100" dirty="0"/>
                        <a:t>facts</a:t>
                      </a:r>
                      <a:endParaRPr sz="205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218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sz="2050" spc="-175" dirty="0"/>
                        <a:t>degree </a:t>
                      </a:r>
                      <a:r>
                        <a:rPr sz="2050" spc="-105" dirty="0"/>
                        <a:t>of</a:t>
                      </a:r>
                      <a:r>
                        <a:rPr sz="2050" spc="120" dirty="0"/>
                        <a:t> </a:t>
                      </a:r>
                      <a:r>
                        <a:rPr sz="2050" spc="-100" dirty="0"/>
                        <a:t>belief</a:t>
                      </a:r>
                      <a:endParaRPr sz="205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225">
                        <a:lnSpc>
                          <a:spcPts val="2175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sz="2050" spc="-90" dirty="0"/>
                        <a:t>Fuzzy</a:t>
                      </a:r>
                      <a:r>
                        <a:rPr sz="2050" spc="-55" dirty="0"/>
                        <a:t> </a:t>
                      </a:r>
                      <a:r>
                        <a:rPr sz="2050" spc="-95" dirty="0"/>
                        <a:t>logic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2175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sz="2050" spc="-100" dirty="0"/>
                        <a:t>facts </a:t>
                      </a:r>
                      <a:r>
                        <a:rPr sz="2050" spc="15" dirty="0"/>
                        <a:t>+ </a:t>
                      </a:r>
                      <a:r>
                        <a:rPr sz="2050" spc="-175" dirty="0"/>
                        <a:t>degree </a:t>
                      </a:r>
                      <a:r>
                        <a:rPr sz="2050" spc="-105" dirty="0"/>
                        <a:t>of</a:t>
                      </a:r>
                      <a:r>
                        <a:rPr sz="2050" spc="265" dirty="0"/>
                        <a:t> </a:t>
                      </a:r>
                      <a:r>
                        <a:rPr sz="2050" spc="-80" dirty="0"/>
                        <a:t>truth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2175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sz="2050" spc="-155" dirty="0"/>
                        <a:t>known </a:t>
                      </a:r>
                      <a:r>
                        <a:rPr sz="2050" spc="-100" dirty="0"/>
                        <a:t>interval</a:t>
                      </a:r>
                      <a:r>
                        <a:rPr sz="2050" spc="140" dirty="0"/>
                        <a:t> </a:t>
                      </a:r>
                      <a:r>
                        <a:rPr sz="2050" spc="-140" dirty="0"/>
                        <a:t>value</a:t>
                      </a:r>
                      <a:endParaRPr sz="205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678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FOL:  Basics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1143001"/>
            <a:ext cx="9052560" cy="2057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Models in propositional logics:  Link </a:t>
            </a:r>
            <a:r>
              <a:rPr lang="en-US" dirty="0">
                <a:solidFill>
                  <a:srgbClr val="0000FF"/>
                </a:solidFill>
              </a:rPr>
              <a:t>symbols</a:t>
            </a:r>
            <a:r>
              <a:rPr lang="en-US" dirty="0"/>
              <a:t> to truth values</a:t>
            </a:r>
          </a:p>
          <a:p>
            <a:endParaRPr lang="en-US" dirty="0"/>
          </a:p>
          <a:p>
            <a:r>
              <a:rPr lang="en-US" dirty="0"/>
              <a:t>Models in FOLs:   Objects! </a:t>
            </a:r>
          </a:p>
          <a:p>
            <a:pPr lvl="1"/>
            <a:r>
              <a:rPr lang="en-US" dirty="0"/>
              <a:t>Domain of a FOL model:  the set of objects it contains.  (must be &gt;0)</a:t>
            </a:r>
          </a:p>
          <a:p>
            <a:pPr lvl="1"/>
            <a:r>
              <a:rPr lang="en-US" dirty="0"/>
              <a:t>Objects represent entities that exist in the world.</a:t>
            </a:r>
          </a:p>
          <a:p>
            <a:pPr lvl="2"/>
            <a:r>
              <a:rPr lang="en-US" dirty="0"/>
              <a:t>Kings, swords, big toes, wind, rain, etc.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3124200"/>
            <a:ext cx="4370334" cy="3200400"/>
          </a:xfrm>
          <a:prstGeom prst="rect">
            <a:avLst/>
          </a:prstGeom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3581400"/>
            <a:ext cx="4953000" cy="3733800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>
            <a:lvl1pPr marL="382015" indent="-382015" algn="l" defTabSz="50935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803181" indent="-230161" algn="l" defTabSz="509352" rtl="0" eaLnBrk="1" latinLnBrk="0" hangingPunct="1">
              <a:spcBef>
                <a:spcPts val="8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273382" indent="-254676" algn="l" defTabSz="509352" rtl="0" eaLnBrk="1" latinLnBrk="0" hangingPunct="1">
              <a:spcBef>
                <a:spcPts val="599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782734" indent="-254676" algn="l" defTabSz="509352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292087" indent="-254676" algn="l" defTabSz="509352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801440" indent="-254676" algn="l" defTabSz="50935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0793" indent="-254676" algn="l" defTabSz="50935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145" indent="-254676" algn="l" defTabSz="50935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498" indent="-254676" algn="l" defTabSz="50935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Objects can be </a:t>
            </a:r>
            <a:r>
              <a:rPr lang="en-US" dirty="0">
                <a:solidFill>
                  <a:srgbClr val="0000FF"/>
                </a:solidFill>
              </a:rPr>
              <a:t>related</a:t>
            </a:r>
            <a:r>
              <a:rPr lang="en-US" dirty="0"/>
              <a:t> in various ways</a:t>
            </a:r>
          </a:p>
          <a:p>
            <a:pPr lvl="2"/>
            <a:r>
              <a:rPr lang="en-US" dirty="0"/>
              <a:t>This is the “1</a:t>
            </a:r>
            <a:r>
              <a:rPr lang="en-US" baseline="30000" dirty="0"/>
              <a:t>st</a:t>
            </a:r>
            <a:r>
              <a:rPr lang="en-US" dirty="0"/>
              <a:t> order” aspect of the logic!  Reason about relationships...</a:t>
            </a:r>
          </a:p>
          <a:p>
            <a:pPr lvl="3"/>
            <a:r>
              <a:rPr lang="en-US" dirty="0"/>
              <a:t>E.g.  “Brother” relation={ &lt;</a:t>
            </a:r>
            <a:r>
              <a:rPr lang="en-US" dirty="0" err="1"/>
              <a:t>john,doug</a:t>
            </a:r>
            <a:r>
              <a:rPr lang="en-US" dirty="0"/>
              <a:t>&gt;,  &lt;john, ben&gt;, etc. ...   tuples }</a:t>
            </a:r>
          </a:p>
          <a:p>
            <a:pPr lvl="2"/>
            <a:r>
              <a:rPr lang="en-US" dirty="0"/>
              <a:t>Unary relations = </a:t>
            </a:r>
            <a:r>
              <a:rPr lang="en-US" dirty="0">
                <a:solidFill>
                  <a:srgbClr val="0000FF"/>
                </a:solidFill>
              </a:rPr>
              <a:t>properties</a:t>
            </a:r>
            <a:endParaRPr lang="en-US" dirty="0"/>
          </a:p>
          <a:p>
            <a:pPr lvl="3"/>
            <a:r>
              <a:rPr lang="en-US" dirty="0"/>
              <a:t>Person(john),  hungry(jack)</a:t>
            </a:r>
          </a:p>
          <a:p>
            <a:pPr lvl="2"/>
            <a:r>
              <a:rPr lang="en-US" dirty="0"/>
              <a:t>Some relations are functions:  only one value.     </a:t>
            </a:r>
          </a:p>
          <a:p>
            <a:pPr lvl="3"/>
            <a:r>
              <a:rPr lang="en-US" dirty="0"/>
              <a:t>Father(son, papa).</a:t>
            </a:r>
          </a:p>
          <a:p>
            <a:pPr lvl="3"/>
            <a:r>
              <a:rPr lang="en-US" dirty="0" err="1"/>
              <a:t>Sqrt</a:t>
            </a:r>
            <a:r>
              <a:rPr lang="en-US" dirty="0"/>
              <a:t>(16,4)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0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FOL:  Closer  look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1143001"/>
            <a:ext cx="9052560" cy="6400799"/>
          </a:xfrm>
        </p:spPr>
        <p:txBody>
          <a:bodyPr>
            <a:normAutofit/>
          </a:bodyPr>
          <a:lstStyle/>
          <a:p>
            <a:r>
              <a:rPr lang="en-US" dirty="0"/>
              <a:t>Three kinds of symbols on FOL: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Constant </a:t>
            </a:r>
            <a:r>
              <a:rPr lang="en-US" dirty="0"/>
              <a:t>symbols:  Stand for objects</a:t>
            </a:r>
          </a:p>
          <a:p>
            <a:pPr lvl="2"/>
            <a:r>
              <a:rPr lang="en-US" dirty="0" err="1"/>
              <a:t>MyCar</a:t>
            </a:r>
            <a:r>
              <a:rPr lang="en-US" dirty="0"/>
              <a:t>, Richard,  </a:t>
            </a:r>
            <a:r>
              <a:rPr lang="en-US" dirty="0" err="1"/>
              <a:t>Kittycat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Predicate </a:t>
            </a:r>
            <a:r>
              <a:rPr lang="en-US" dirty="0"/>
              <a:t>symbols:  stand for relations</a:t>
            </a:r>
          </a:p>
          <a:p>
            <a:pPr lvl="2"/>
            <a:r>
              <a:rPr lang="en-US" dirty="0"/>
              <a:t>Brother,  </a:t>
            </a:r>
            <a:r>
              <a:rPr lang="en-US" dirty="0" err="1"/>
              <a:t>ParkedAt</a:t>
            </a:r>
            <a:r>
              <a:rPr lang="en-US" dirty="0"/>
              <a:t>, Sparkly,  Fat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 symbols:  stand for functions</a:t>
            </a:r>
          </a:p>
          <a:p>
            <a:pPr lvl="2"/>
            <a:r>
              <a:rPr lang="en-US" dirty="0" err="1"/>
              <a:t>Leftleg</a:t>
            </a:r>
            <a:r>
              <a:rPr lang="en-US" dirty="0"/>
              <a:t>,  Father</a:t>
            </a:r>
          </a:p>
          <a:p>
            <a:endParaRPr lang="en-US" dirty="0"/>
          </a:p>
          <a:p>
            <a:r>
              <a:rPr lang="en-US" dirty="0"/>
              <a:t>Where does “truth” come from? </a:t>
            </a:r>
          </a:p>
          <a:p>
            <a:pPr lvl="1"/>
            <a:r>
              <a:rPr lang="en-US" dirty="0"/>
              <a:t>Propositional logic:  simpler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Symbols refer to world features.  T/F</a:t>
            </a:r>
          </a:p>
          <a:p>
            <a:pPr lvl="1"/>
            <a:r>
              <a:rPr lang="en-US" dirty="0"/>
              <a:t>FOL:  </a:t>
            </a:r>
            <a:r>
              <a:rPr lang="en-US" dirty="0">
                <a:solidFill>
                  <a:srgbClr val="0000FF"/>
                </a:solidFill>
              </a:rPr>
              <a:t>Model</a:t>
            </a:r>
            <a:r>
              <a:rPr lang="en-US" dirty="0"/>
              <a:t> must provide necessary information to determine truth value</a:t>
            </a:r>
          </a:p>
          <a:p>
            <a:pPr lvl="2"/>
            <a:r>
              <a:rPr lang="en-US" dirty="0"/>
              <a:t>Has its set of Constant (Object), Predicate (relations), and function symbols</a:t>
            </a:r>
          </a:p>
          <a:p>
            <a:pPr lvl="2"/>
            <a:r>
              <a:rPr lang="en-US" dirty="0"/>
              <a:t>Also has </a:t>
            </a:r>
            <a:r>
              <a:rPr lang="en-US" i="1" dirty="0">
                <a:solidFill>
                  <a:srgbClr val="0000FF"/>
                </a:solidFill>
              </a:rPr>
              <a:t>interpretation</a:t>
            </a:r>
            <a:r>
              <a:rPr lang="en-US" dirty="0"/>
              <a:t>:  what world objects/relations specified by above symbols.</a:t>
            </a:r>
          </a:p>
          <a:p>
            <a:pPr lvl="1"/>
            <a:r>
              <a:rPr lang="en-US" dirty="0"/>
              <a:t>Example interpretations:</a:t>
            </a:r>
          </a:p>
          <a:p>
            <a:pPr lvl="2"/>
            <a:r>
              <a:rPr lang="en-US" dirty="0"/>
              <a:t>“John” refers to John Georgas,  “Brother” refers to Brotherhood relation</a:t>
            </a:r>
          </a:p>
          <a:p>
            <a:pPr lvl="2"/>
            <a:r>
              <a:rPr lang="en-US" dirty="0"/>
              <a:t>“John” refers to a donor liver in Chad,  “Brother” refers to “smaller than”.</a:t>
            </a:r>
          </a:p>
          <a:p>
            <a:pPr lvl="1"/>
            <a:r>
              <a:rPr lang="en-US" dirty="0"/>
              <a:t>Logics are not truth!  Always dependent on human interpretation! </a:t>
            </a:r>
          </a:p>
          <a:p>
            <a:pPr lvl="1"/>
            <a:r>
              <a:rPr lang="en-US" dirty="0"/>
              <a:t>Concept of “</a:t>
            </a:r>
            <a:r>
              <a:rPr lang="en-US" dirty="0">
                <a:solidFill>
                  <a:srgbClr val="0000FF"/>
                </a:solidFill>
              </a:rPr>
              <a:t>intended interpretation</a:t>
            </a:r>
            <a:r>
              <a:rPr lang="en-US" dirty="0"/>
              <a:t>” =  “the obvious one”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8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FOL:  Making Sentences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1143001"/>
            <a:ext cx="9052560" cy="64007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Logical symbols can be combined into </a:t>
            </a:r>
            <a:r>
              <a:rPr lang="en-US" dirty="0">
                <a:solidFill>
                  <a:srgbClr val="0000FF"/>
                </a:solidFill>
              </a:rPr>
              <a:t>sentences</a:t>
            </a:r>
          </a:p>
          <a:p>
            <a:pPr lvl="2"/>
            <a:r>
              <a:rPr lang="en-US" dirty="0"/>
              <a:t>Just like propositional logic.  To describe a possible world (model).</a:t>
            </a:r>
          </a:p>
          <a:p>
            <a:pPr lvl="2"/>
            <a:endParaRPr lang="en-US" dirty="0"/>
          </a:p>
          <a:p>
            <a:r>
              <a:rPr lang="en-US" dirty="0"/>
              <a:t>Anatomy of sentences in FOL: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Term:</a:t>
            </a:r>
            <a:r>
              <a:rPr lang="en-US" dirty="0"/>
              <a:t>  Logical expression that refers to an object</a:t>
            </a:r>
          </a:p>
          <a:p>
            <a:pPr lvl="2"/>
            <a:r>
              <a:rPr lang="en-US" dirty="0"/>
              <a:t>Constant symbols are terms </a:t>
            </a:r>
            <a:r>
              <a:rPr lang="en-US" dirty="0">
                <a:sym typeface="Wingdings"/>
              </a:rPr>
              <a:t> named reference to object</a:t>
            </a:r>
          </a:p>
          <a:p>
            <a:pPr lvl="2"/>
            <a:r>
              <a:rPr lang="en-US" dirty="0">
                <a:sym typeface="Wingdings"/>
              </a:rPr>
              <a:t>Could also have descriptive reference to object (we don’t name everything!)</a:t>
            </a:r>
          </a:p>
          <a:p>
            <a:pPr lvl="3"/>
            <a:r>
              <a:rPr lang="en-US" dirty="0" err="1">
                <a:sym typeface="Wingdings"/>
              </a:rPr>
              <a:t>LeftLeg</a:t>
            </a:r>
            <a:r>
              <a:rPr lang="en-US" dirty="0">
                <a:sym typeface="Wingdings"/>
              </a:rPr>
              <a:t>(John) refers to an (anonymous) object that is John’s left leg.</a:t>
            </a:r>
          </a:p>
          <a:p>
            <a:pPr lvl="2"/>
            <a:r>
              <a:rPr lang="en-US" dirty="0">
                <a:sym typeface="Wingdings"/>
              </a:rPr>
              <a:t>Generally:  complex terms =  </a:t>
            </a:r>
            <a:r>
              <a:rPr lang="en-US" dirty="0" err="1">
                <a:sym typeface="Wingdings"/>
              </a:rPr>
              <a:t>functor</a:t>
            </a:r>
            <a:r>
              <a:rPr lang="en-US" dirty="0">
                <a:sym typeface="Wingdings"/>
              </a:rPr>
              <a:t>(term1, term2, term3...)</a:t>
            </a:r>
          </a:p>
          <a:p>
            <a:pPr lvl="3"/>
            <a:r>
              <a:rPr lang="en-US" dirty="0" err="1">
                <a:sym typeface="Wingdings"/>
              </a:rPr>
              <a:t>Functor</a:t>
            </a:r>
            <a:r>
              <a:rPr lang="en-US" dirty="0">
                <a:sym typeface="Wingdings"/>
              </a:rPr>
              <a:t> refers to some function in model, terms refer to objects related by function</a:t>
            </a:r>
          </a:p>
          <a:p>
            <a:pPr lvl="3"/>
            <a:r>
              <a:rPr lang="en-US" dirty="0">
                <a:sym typeface="Wingdings"/>
              </a:rPr>
              <a:t>The interpretation of model clarifies/fixes the referent of each term.</a:t>
            </a:r>
          </a:p>
          <a:p>
            <a:pPr lvl="3"/>
            <a:endParaRPr lang="en-US" dirty="0">
              <a:sym typeface="Wingdings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sym typeface="Wingdings"/>
              </a:rPr>
              <a:t>Atomic</a:t>
            </a:r>
            <a:r>
              <a:rPr lang="en-US" dirty="0">
                <a:sym typeface="Wingdings"/>
              </a:rPr>
              <a:t> Sentences:   state facts in the model</a:t>
            </a:r>
          </a:p>
          <a:p>
            <a:pPr lvl="2"/>
            <a:r>
              <a:rPr lang="en-US" dirty="0">
                <a:sym typeface="Wingdings"/>
              </a:rPr>
              <a:t>Brother (John, Richard)   intended interpretation = “Richard is brother of John”</a:t>
            </a:r>
          </a:p>
          <a:p>
            <a:pPr lvl="2"/>
            <a:r>
              <a:rPr lang="en-US" dirty="0">
                <a:sym typeface="Wingdings"/>
              </a:rPr>
              <a:t>Could be more complex/nested:   Married( Father(John), Mother(John) ).</a:t>
            </a:r>
          </a:p>
          <a:p>
            <a:pPr lvl="2"/>
            <a:r>
              <a:rPr lang="en-US" i="1" dirty="0">
                <a:solidFill>
                  <a:srgbClr val="FF0000"/>
                </a:solidFill>
                <a:sym typeface="Wingdings"/>
              </a:rPr>
              <a:t>Sentence is true</a:t>
            </a:r>
            <a:r>
              <a:rPr lang="en-US" i="1" dirty="0">
                <a:sym typeface="Wingdings"/>
              </a:rPr>
              <a:t> in a given model, if the specified relation holds in that model</a:t>
            </a:r>
          </a:p>
          <a:p>
            <a:pPr lvl="2"/>
            <a:endParaRPr lang="en-US" dirty="0">
              <a:sym typeface="Wingdings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sym typeface="Wingdings"/>
              </a:rPr>
              <a:t>Complex</a:t>
            </a:r>
            <a:r>
              <a:rPr lang="en-US" dirty="0">
                <a:sym typeface="Wingdings"/>
              </a:rPr>
              <a:t> Sentences:  Can use the usual logical connectives to compound</a:t>
            </a:r>
          </a:p>
          <a:p>
            <a:pPr lvl="2"/>
            <a:r>
              <a:rPr lang="en-US" dirty="0"/>
              <a:t>¬</a:t>
            </a:r>
            <a:r>
              <a:rPr lang="en-US" dirty="0">
                <a:sym typeface="Wingdings"/>
              </a:rPr>
              <a:t>King(Richard) </a:t>
            </a:r>
            <a:r>
              <a:rPr lang="en-US" dirty="0"/>
              <a:t>⇒ King(John)</a:t>
            </a:r>
          </a:p>
          <a:p>
            <a:pPr lvl="2"/>
            <a:r>
              <a:rPr lang="en-US" dirty="0"/>
              <a:t>¬Brother(</a:t>
            </a:r>
            <a:r>
              <a:rPr lang="en-US" dirty="0" err="1"/>
              <a:t>LeftLeg</a:t>
            </a:r>
            <a:r>
              <a:rPr lang="en-US" dirty="0"/>
              <a:t>(Richard), John)</a:t>
            </a:r>
          </a:p>
          <a:p>
            <a:pPr lvl="2"/>
            <a:r>
              <a:rPr lang="en-US" dirty="0"/>
              <a:t>King(Richard) ∨ King(John)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480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Entailment in FOL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1143001"/>
            <a:ext cx="9052560" cy="6400799"/>
          </a:xfrm>
        </p:spPr>
        <p:txBody>
          <a:bodyPr>
            <a:normAutofit/>
          </a:bodyPr>
          <a:lstStyle/>
          <a:p>
            <a:r>
              <a:rPr lang="en-US" dirty="0"/>
              <a:t>Our goal remains to show/prove/compute </a:t>
            </a:r>
            <a:r>
              <a:rPr lang="en-US" i="1" dirty="0"/>
              <a:t>entailment. </a:t>
            </a:r>
            <a:endParaRPr lang="en-US" dirty="0"/>
          </a:p>
          <a:p>
            <a:pPr lvl="1"/>
            <a:r>
              <a:rPr lang="en-US" dirty="0"/>
              <a:t>KB |= </a:t>
            </a:r>
            <a:r>
              <a:rPr lang="el-GR" dirty="0"/>
              <a:t>α</a:t>
            </a:r>
            <a:r>
              <a:rPr lang="en-US" dirty="0"/>
              <a:t>    </a:t>
            </a:r>
            <a:r>
              <a:rPr lang="en-US" dirty="0">
                <a:sym typeface="Wingdings"/>
              </a:rPr>
              <a:t>  show that statement </a:t>
            </a:r>
            <a:r>
              <a:rPr lang="el-GR" dirty="0"/>
              <a:t>α</a:t>
            </a:r>
            <a:r>
              <a:rPr lang="en-US" dirty="0"/>
              <a:t> is true in all models where KB is true.</a:t>
            </a:r>
          </a:p>
          <a:p>
            <a:pPr lvl="1"/>
            <a:r>
              <a:rPr lang="en-US" dirty="0"/>
              <a:t>Model checking in propositional logic:  generate all possible models, check </a:t>
            </a:r>
            <a:r>
              <a:rPr lang="en-US" dirty="0" err="1"/>
              <a:t>em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Technically still works perfect in FOL...except model space is HUGE.</a:t>
            </a:r>
          </a:p>
          <a:p>
            <a:endParaRPr lang="en-US" dirty="0"/>
          </a:p>
          <a:p>
            <a:r>
              <a:rPr lang="en-US" dirty="0"/>
              <a:t>How many models exist for a give world in FOL?</a:t>
            </a:r>
          </a:p>
          <a:p>
            <a:pPr lvl="1"/>
            <a:r>
              <a:rPr lang="en-US" dirty="0"/>
              <a:t>By definition:  every possible combination of every possible assignment.</a:t>
            </a:r>
          </a:p>
          <a:p>
            <a:pPr lvl="1"/>
            <a:r>
              <a:rPr lang="en-US" dirty="0"/>
              <a:t>So: Model space = </a:t>
            </a:r>
            <a:r>
              <a:rPr lang="en-US" i="1" dirty="0"/>
              <a:t>all </a:t>
            </a:r>
            <a:r>
              <a:rPr lang="en-US" dirty="0"/>
              <a:t>permutations of </a:t>
            </a:r>
            <a:r>
              <a:rPr lang="en-US" i="1" dirty="0"/>
              <a:t>all</a:t>
            </a:r>
            <a:r>
              <a:rPr lang="en-US" dirty="0"/>
              <a:t> factors in an FOL world:</a:t>
            </a:r>
          </a:p>
          <a:p>
            <a:pPr lvl="2"/>
            <a:r>
              <a:rPr lang="en-US" dirty="0"/>
              <a:t>For each number of domain elements n from 1 to   ∞</a:t>
            </a:r>
          </a:p>
          <a:p>
            <a:pPr lvl="2"/>
            <a:r>
              <a:rPr lang="en-US" dirty="0"/>
              <a:t>For each k-</a:t>
            </a:r>
            <a:r>
              <a:rPr lang="en-US" dirty="0" err="1"/>
              <a:t>ary</a:t>
            </a:r>
            <a:r>
              <a:rPr lang="en-US" dirty="0"/>
              <a:t> predicate 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dirty="0"/>
              <a:t> in the vocabulary  For each possible k-</a:t>
            </a:r>
            <a:r>
              <a:rPr lang="en-US" dirty="0" err="1"/>
              <a:t>ary</a:t>
            </a:r>
            <a:r>
              <a:rPr lang="en-US" dirty="0"/>
              <a:t> relation on n objects</a:t>
            </a:r>
          </a:p>
          <a:p>
            <a:pPr lvl="2"/>
            <a:r>
              <a:rPr lang="en-US" dirty="0"/>
              <a:t>For each constant symbol C in the  vocabulary</a:t>
            </a:r>
          </a:p>
          <a:p>
            <a:pPr lvl="2"/>
            <a:r>
              <a:rPr lang="en-US" dirty="0"/>
              <a:t>For each choice of referent for C from n objects  . . .</a:t>
            </a:r>
          </a:p>
          <a:p>
            <a:pPr lvl="2"/>
            <a:endParaRPr lang="en-US" dirty="0"/>
          </a:p>
          <a:p>
            <a:r>
              <a:rPr lang="en-US" dirty="0"/>
              <a:t>Computing entailment by enumerating FOL models is not feasible!</a:t>
            </a:r>
          </a:p>
          <a:p>
            <a:pPr lvl="1"/>
            <a:r>
              <a:rPr lang="en-US" dirty="0"/>
              <a:t>Model-checking is not an option to compute entailment</a:t>
            </a:r>
          </a:p>
          <a:p>
            <a:pPr lvl="1"/>
            <a:r>
              <a:rPr lang="en-US" dirty="0"/>
              <a:t>Need more focused inference-based reasoning!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0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2614</Words>
  <Application>Microsoft Office PowerPoint</Application>
  <PresentationFormat>Custom</PresentationFormat>
  <Paragraphs>323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1_Office Theme</vt:lpstr>
      <vt:lpstr>First-order logic</vt:lpstr>
      <vt:lpstr>Outline</vt:lpstr>
      <vt:lpstr>Thinking about formal languages</vt:lpstr>
      <vt:lpstr>First Order Logics</vt:lpstr>
      <vt:lpstr>Logics:  Quick Big Picture Overview</vt:lpstr>
      <vt:lpstr>Syntax of FOL:  Basics</vt:lpstr>
      <vt:lpstr>Syntax of FOL:  Closer  look</vt:lpstr>
      <vt:lpstr>Syntax of FOL:  Making Sentences</vt:lpstr>
      <vt:lpstr>Entailment in FOL</vt:lpstr>
      <vt:lpstr>Universal Quantification</vt:lpstr>
      <vt:lpstr>Existential Quantification</vt:lpstr>
      <vt:lpstr>Properties of Quantifiers</vt:lpstr>
      <vt:lpstr>Fun with logic sentences...</vt:lpstr>
      <vt:lpstr>Fun with sentences</vt:lpstr>
      <vt:lpstr>Fun with sentences</vt:lpstr>
      <vt:lpstr>Fun with sentences</vt:lpstr>
      <vt:lpstr>Fun with sentences</vt:lpstr>
      <vt:lpstr>Some closing details</vt:lpstr>
      <vt:lpstr>Using FOL to infer entailments</vt:lpstr>
      <vt:lpstr>A simple example</vt:lpstr>
      <vt:lpstr>Summary:  First Order Logic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chapter08.dvi</dc:title>
  <cp:lastModifiedBy>Eck Doerry</cp:lastModifiedBy>
  <cp:revision>35</cp:revision>
  <cp:lastPrinted>2017-04-05T18:27:49Z</cp:lastPrinted>
  <dcterms:created xsi:type="dcterms:W3CDTF">2017-01-28T00:41:19Z</dcterms:created>
  <dcterms:modified xsi:type="dcterms:W3CDTF">2018-04-03T16:33:53Z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2015-12-13T00:00:00Z</vt:filetime>
  </property>
  <property fmtid="{D5CDD505-2E9C-101B-9397-08002B2CF9AE}" pid="3" name="Creator">
    <vt:lpwstr>dvips(k) 5.86 Copyright 1999 Radical Eye Software</vt:lpwstr>
  </property>
  <property fmtid="{D5CDD505-2E9C-101B-9397-08002B2CF9AE}" pid="4" name="LastSaved">
    <vt:filetime>2017-01-28T00:00:00Z</vt:filetime>
  </property>
</Properties>
</file>