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43"/>
  </p:notesMasterIdLst>
  <p:sldIdLst>
    <p:sldId id="256" r:id="rId3"/>
    <p:sldId id="257" r:id="rId4"/>
    <p:sldId id="302" r:id="rId5"/>
    <p:sldId id="303" r:id="rId6"/>
    <p:sldId id="304" r:id="rId7"/>
    <p:sldId id="305" r:id="rId8"/>
    <p:sldId id="306" r:id="rId9"/>
    <p:sldId id="307" r:id="rId10"/>
    <p:sldId id="308" r:id="rId11"/>
    <p:sldId id="309" r:id="rId12"/>
    <p:sldId id="272" r:id="rId13"/>
    <p:sldId id="273" r:id="rId14"/>
    <p:sldId id="274" r:id="rId15"/>
    <p:sldId id="275" r:id="rId16"/>
    <p:sldId id="276" r:id="rId17"/>
    <p:sldId id="277" r:id="rId18"/>
    <p:sldId id="278" r:id="rId19"/>
    <p:sldId id="279" r:id="rId20"/>
    <p:sldId id="280" r:id="rId21"/>
    <p:sldId id="281" r:id="rId22"/>
    <p:sldId id="282" r:id="rId23"/>
    <p:sldId id="311" r:id="rId24"/>
    <p:sldId id="286" r:id="rId25"/>
    <p:sldId id="287" r:id="rId26"/>
    <p:sldId id="288" r:id="rId27"/>
    <p:sldId id="289" r:id="rId28"/>
    <p:sldId id="290" r:id="rId29"/>
    <p:sldId id="291" r:id="rId30"/>
    <p:sldId id="292" r:id="rId31"/>
    <p:sldId id="293" r:id="rId32"/>
    <p:sldId id="312" r:id="rId33"/>
    <p:sldId id="295" r:id="rId34"/>
    <p:sldId id="313" r:id="rId35"/>
    <p:sldId id="314" r:id="rId36"/>
    <p:sldId id="315" r:id="rId37"/>
    <p:sldId id="299" r:id="rId38"/>
    <p:sldId id="300" r:id="rId39"/>
    <p:sldId id="301" r:id="rId40"/>
    <p:sldId id="316" r:id="rId41"/>
    <p:sldId id="310" r:id="rId42"/>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6DB4"/>
    <a:srgbClr val="604A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1080"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10T16:32:43.532"/>
    </inkml:context>
    <inkml:brush xml:id="br0">
      <inkml:brushProperty name="width" value="0.09086" units="cm"/>
      <inkml:brushProperty name="height" value="0.09086" units="cm"/>
    </inkml:brush>
  </inkml:definitions>
  <inkml:trace contextRef="#ctx0" brushRef="#br0">489 160 7924,'8'-10'-655,"-6"-7"1,4 5 0,-4-4 881,-2-2 0,-2 6 0,-4 2 0,-4 0 1,-2 2-1,2-3 0,0 1 0,0-2 1,-5 2-1,-1 6 0,-2 8 0,-2 10 1,-4 8-1,-7 9 0,-3 3 0,-4 4 1,-3 5-1,-1 3 0,1 1 0,5-5 1,6-3-1,7-5 0,7-2 0,6-3-63,2-3 1,4-8-76,10-6 0,6-2 1,12 2-1,9-5-31,7-5 1,5-4-1,7-5 1,-1-3-1,1-2 1,-1 0-1,-1-4 1,-3-4 0,-5-5-1,-5 3 1,-5 2-1,-4 2 1,-4 0-1,-5 2 1,-9 3-1,-8 7-764,-10 4 1,0 4-790,-5 4 1017,1 5 0,-4 1 1,2-2-264,2-2 0,8-18 0,-4-10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10T16:42:43.627"/>
    </inkml:context>
    <inkml:brush xml:id="br0">
      <inkml:brushProperty name="width" value="0.08571" units="cm"/>
      <inkml:brushProperty name="height" value="0.08571" units="cm"/>
      <inkml:brushProperty name="color" value="#E71224"/>
    </inkml:brush>
  </inkml:definitions>
  <inkml:trace contextRef="#ctx0" brushRef="#br0">16457 7965 8989,'-18'11'0,"2"-3"0,8-2 0,12 0 864,12-2 1,17-2 0,3-2 0,10 0-630,7 0 1,8 0 0,3 0 0,5 0-353,6 0 0,8 0 0,-3 0 0,-1 0 0,-2-2 0,-8-2 0,-5-2 0,-7 2-335,-7 2 1,-5-4 0,-9-1-1,-1 3-354,-5 2 0,-4 2 0,-10 2-301,-4 5 0,-4-3 1036,-8 8 0,0-8 0,0 4 1</inkml:trace>
  <inkml:trace contextRef="#ctx0" brushRef="#br0">11966 801 8355,'8'-10'77,"-6"-7"0,6 5 1,-2-4-1,0-2 1,-2 0-1,0 0 0,0-1 1,2 1-1,0 0 1,1 0-1,-1 0 48,-2 0 0,0 1 0,0 3 0,0 4 0,-6 4 0,-10 8 0,-11 10 1,-7 10-1,-6 9 0,-5 3 0,-3 4 0,-1 3 0,1 1 0,4 1 0,1-1 1,3 1-1,1-1 0,3 3 0,4 1 0,2 2 0,3 1 0,3 1 0,2 3 1,0 4-1,2-1 0,3 3 0,7-3 0,4 1 0,2-7 0,2-5 1,2-7-1,5-3 0,1-5 0,4-6 0,4-4 0,4-3 0,4-5 0,1-6 1062,-1-4 1,6-2-1168,-1 0 1,5-6 0,4-4 0,5-5 0,1-5 0,5-2 0,1-4 0,3-5 0,-1-3 0,-1-2 0,-2-3 0,-3-1-1,0-3 1,-1 3 0,-5 2 0,-3 1 0,-5 1 0,-2 0 0,-3 1 0,-3 3 0,-4 2 0,-2-3 0,-1-1 0,-3 0 0,-4 1-1,-6 3 1,-4 0 0,-2-1 40,0 1-110,0 0 0,0-7 0,-2 1 0,-4 0-43,-6-1 0,-4 1 0,-1-1 0,3 1 96,2 0 1,0 1 0,-6 3-1,-2 4-3,-5 2 1,5 7-1,-6 9 1,2 2 118,-1 4 0,-1 2 0,2 2 0,-4 2-97,-1 4 1,-3 4 0,6 6 0,0-1-320,-1-3 0,3 0 0,6 6 0,2 0-562,4 0 0,1 1 0,7 1 0,-2 2-809,2 2 1,2 0-1,2-5 1</inkml:trace>
  <inkml:trace contextRef="#ctx0" brushRef="#br0">5056 1710 7185,'-12'6'773,"0"0"847,-1 0-1440,3-6 1,4 0 31,12 0 1,4 0 0,9 0-54,-1 0 0,0 0 0,2 0 0,2-2-8,3-4 0,-1 4 1,-4-4-1,2 4-92,3 2 1,5-6-1,-4 0 1,0 2-95,1 2 0,5 2 1,-2 0-1,3-2 72,-3-4 0,10 4 1,-3-6-1,1 2-20,1-1 1,-3 1 0,0 4 0,1-2 17,-1-2 0,0-2 1,1 4-1,-3-2 14,-4 2 1,9-4 0,-5 2-1,3 2-73,3 2 0,0 2 1,-1 0-1,1 0-84,3 0 0,7 0 0,-1 0 0,3 0 92,3 0 0,-1 0 0,3 0 0,1 0 50,3 0 0,0-6 1,-7 0-1,1 2 24,-1 2 1,7 0 0,-1-2 0,-1-2 52,-2 2 1,-3 2-1,3 2 1,-1 0-84,-1 0 1,8-3 0,-13-1 0,1-2-31,1 2 0,-1 2 0,-1 2 0,-3 0 11,-3 0 1,7 0 0,-3 0-1,3 0-2,-3 0 1,5 2 0,-7 2-1,3 2-21,-1-2 1,-6-1 0,5-3 0,-3 0 54,-3 0 0,3 0 0,-1 0 0,-3 0 11,-2 0 0,-1 0 0,-1 0 0,1 0-58,-1 0 0,6 2 0,1 2 0,-3 2 60,-1-2 0,3-2 0,0-2 0,1 0 26,1 0 0,-3-2 0,5-2 1,1-2-72,-1 2 0,-5 2 1,3 4-1,-2 2-105,1 2 1,5 0-1,-5-6 1,-3 0 93,-1 0 1,3 0 0,1 2 0,-3 2 37,-2 2 0,-1 0 0,-1-6 1,0 0-40,1 0 1,-7 0 0,-2 0 0,1 0 64,-1 0 1,-6 0 0,2 0-1,-3 0-92,-3 0 1,-6 0 0,0 0-143,2 0 0,-4 0-899,2 0-642,1 0 330,5 0 0,-8 8 420,-4 4 1,-6 2 935,-6-2 1,-4 5 0,-8-7 0</inkml:trace>
  <inkml:trace contextRef="#ctx0" brushRef="#br0">7656 1983 8355,'0'8'-210,"0"-8"102,0-10 0,-2 2 1,-4 2-1,-6 4 1,-4 2-1,-2 0 281,-1 0 1,1 0 0,0 0 0,0 0-38,0 0 1,6 0 0,-1 0 0,-1 0-19,-2 0 0,-8 0 0,0 0-127,1 0 1,-3 0 0,0 2 0,0 2 25,-1 2 0,-5 0 0,2-6 0,-3 2-24,3 4 1,-4-4-1,3 4 1,-1-4 107,2-2 0,-9-2 1,5-2-1,0-2-24,-1 2 1,-7 0 0,10 0 0,-3-2-5,-5 2 0,8-4 0,-9 1 1,1 3-18,1 2 1,1-4-1,4 0 1,1 2-7,3 2 0,0-4 0,-5 0 0,3 2-26,2 2 1,1 0-1,-3-2 1,2-2-18,-3 2 1,5 2 0,0 2 0,0 0 21,-1 0 1,-1 6 0,-6 2 0,-1 2-14,1 4 0,2-4 0,-1 2 1,3 1 56,0-3 0,-13 6 0,9-6 0,-3 2 7,1 0 0,0 0 0,-1 4 1,-1-1 14,-1-3 0,7-2 0,-8 4 0,5-4-43,7-2 0,-4 6 1,5-4-1,-1 3-49,0-1 0,7-2 0,-1 4 0,2-2-35,-2 2 1,3-4-1,-3 0 1,4 0 78,2 1 1,0-5 0,-1 4-47,1-2 0,-2 6 0,-2-4 0,-2 2 0,1 0 16,3 2 0,8-3 0,0 1 0,-2 2-7,-2 2 0,-1-4 0,5 0 0,4 0-7,0-2 0,4 5 0,-6-7 148,2 2 0,2-4 0,4 4-8,-4-2 1,4 6-133,-4-2 1,4 4-1,2 3-39,0-1 1,2-2-1,2-2 1,4-2 23,2 2 1,-4-3 0,6 1 112,2 2 1,-4-4 0,2 0 0,3 0 0,3-2-45,6 0 1,-4 4-1,7-6 1,-1 0 94,4 3 0,2-5 0,1 6 0,-3 0-133,2 0 0,-3 2 0,1 4-90,2-4 0,1 4 1,-1-3-1,-2 3 0,1 0 60,-3-4 0,6 2 1,-1-6-1,3 0 48,0 0 0,11 5 1,-11-5-1,5 0 34,3 0 1,-6 4-1,7-6 1,-3 0-61,1 2 0,1-6 1,-3 6-1,1-2-21,-2 0 1,5 0 0,-1-6 0,3 0-7,3 0 0,3 0 0,1 0 0,1 0 31,-1 0 1,9 0 0,2 0 0,1 0 14,1 0 0,0 0 0,6 0 0,-1 0-29,1 0 1,-8-6-1,-3 0 1,-3 2-26,-5 2 1,7 2 0,-8 0 0,7 0 3,5 0 0,0 6 0,3 0 0,1-2-6,6-2 1,-3-2-1,7 0 1,-4 0 68,-2 0 1,-1 0 0,1 0 0,0 0 47,0 0 0,5 0 0,1 0 0,0 0-53,2 0 1,-6 0 0,3 0 0,-3 0-29,-2 0 0,-2 0 1,-3 0-1,-1 0 27,2 0 0,5 0 1,1 0-1,-2 0-21,4 0 1,-5 0-1,7 0 1,-4 0-15,-2 0 1,6 0 0,-1 0 0,-1 0 2,-2 0 1,4 0 0,2 0-1,-1 0 48,1 0 0,0 0 1,-2 0-1,4 0-9,-1 0 0,-1 0 0,-6 0 1,2 0-12,2 0 0,3-2 0,-7-2 0,-2-2-28,4 2 1,-5 0 0,7 0-1,-6-2-5,-6 2 0,3-4 1,-5 2-1,0 0-2,-5-2 0,3 6 0,-2-6 1,-3 2 38,-1 0 0,-5-7 0,-1 5 1,-5 0 6,-1 0 1,-3-4 0,-5 4-1,-1 0-2,0 0 0,-5-6 1,-3 2-1,0-5-26,0-1 1,-5 6 0,-1 0 0,-6-2-5,-4-2 0,-2-3 0,2 1 0,-6 0-175,-4 0 0,-2 0 1,0 0-1,0-1-26,0 1 0,-6 0 0,-2-2 0,-4-2-13,-8-3 1,0 1-1,-8 6 1,-1-2 61,1-5 1,-8 5-1,-9-4 1,-1 4 94,-5 2 1,-1-1 0,-5 1-1,-2 0 4,-1 0 0,-9-6 1,2-1-1,-1 3 66,1 2 0,-10 2 0,5 0 0,-3-1-25,0 1 1,-6 0 0,-4 2 0,-4 2-58,-1 2 0,-1 2 1,-2-5-1,-2 3 37,-2-2 0,0 0 0,4 0 1,-2 2 15,-2-2 1,0-3 0,4 1 0,-2 2 33,-2 2 1,46 7 0,-1 0 0,2-2-1,1 0 1,-50-5-22,49 5 1,1-1-1,-48-6 1,6 0 0,0 4 4,0 2 1,0-6 0,0 4 0,2-2-26,5-1 1,-5 9-1,2-4-4,-8 0 1,2 6-1,-4-4 1,2 4 0,-2 2-5,45 0 1,1 0-1,-48 6 1,0 2-1,2 0 0,0 0 1,45-1-1,1 1 1,-48 4 0,49-5-1,1 2 6,-1 0 1,1 0-1,-48 9 1,8 0 0,2 1 2,2-1 1,8 0 0,-3 0 0,1-2 23,0-4 1,0 5-1,7-5 1,1 4 7,4 2 1,-2-6-1,9 0 1,1 0-33,3-1 1,7 3-1,3-6 1,1 0-19,5 0 1,1-2-1,5-6 1,2 0-76,1 0 1,9 0-1,-2 0-546,4 0 1,4 2-2038,3 4 2129,-3-4 1,16 12 0,-2-6 0,10 2-1,7 7-85,5 5 0,8-2 423,-4 4 0,17-3 0,-3-3 0</inkml:trace>
  <inkml:trace contextRef="#ctx0" brushRef="#br0">12348 2619 8355,'-8'10'238,"0"-4"0,-7-10 0,5-4 0,4 0 195,8 0 0,0 0 0,10 4 0,5-4 0,3-2 1,4-2-1,0 0 0,3-1 0,3-1 0,4 0-318,3 2 0,1-4 0,4 2 1,5-7-1,1-3 0,3 2 1,3 0-1,7 0 0,4-5 104,3-1 1,11-2-172,6-7 1,-40 16 0,1 0 0,3-1 0,1-1-1,4 0 1,1 0 0,4-3 0,1-1 0,4-1-1,0 0-172,2-2 1,1-1-1,6-3 1,1 0 0,7-1-1,0 1 188,3-4 0,0-1 0,4 1 0,0-1 0,-1-3 1,-1-1-1,3 1 0,0 0-34,-28 14 1,1 1 0,-1-1 0,29-16 0,0 1 0,-2 2 0,0 1 0,0 0 0,1-1-1,1 0 1,0-1-56,1 1 1,0 0 0,-4 2 0,0 1 1,-2-2 0,0 1 0,-7 4 1,-1 1-1,-1 2 0,0 0 1,0 0-1,-1 1-1,-2 1 1,0 1-1,-2 1 1,-1 0-1,-1 1 1,0 1-1,-5 2 1,-1 0-1,-5 2 1,-1 1 45,-4 2 0,-1 0 0,-2 1 0,-1 0 0,42-19 1,-2 3-197,-4 4 0,-6-3 0,-13 9 1,-7 2 55,-9 2 0,-5 3 0,-11 3 0,-4 4-112,-5 2 1,-13-6 124,-6 2 1,-6 4 0,-6 2 0,-6 4-448,-4 2 1,-11 0 0,-3 0 0,-4 0 0,-5 2-476,-3 4 0,-5 4-164,-7 8 1191,-9 0 0,11-2 0,-5 1 0,0-3 0,1 0 0,-5-2 0</inkml:trace>
  <inkml:trace contextRef="#ctx0" brushRef="#br0">13184 1746 8186,'10'-14'71,"-2"-6"0,1-4 0,3-5 1,6 3 471,6 0 1,-2-6-1,9 1 1,-1-3-72,-2-2 1,7 1-1,-3 3 1,6 2-193,5-3 1,-1 1 0,-3 0 0,1 3-229,2 3 0,5-2 0,-9 8 0,-3 3-90,-1 1 0,-8 6 0,-2 0 0,-3 2-267,-3 4 0,-8 4 1,-4 6-1,-4 8 33,-2 8 1,-18 11 0,-12 13-1,-17 13 103,-12 9 1,21-27 0,-2 1-1,-5 7 1,-1 1 0,-1 1-1,1-1 59,0 3 1,-1-1-1,-4 2 1,-1-1-1,-1 2 1,1 0 0,-1-1-1,1 1 125,-2 0 0,1-1 0,0-3 0,1-1 0,1-2 0,0-1 0,5-4 0,2-1 397,2-6 0,3 0 0,-28 35 0,8-10 0,11-5 95,12-5 0,9-9 0,15-9 0,6-5-298,4-2 1,4-2-1,8-5 1,12-3 75,13-4 0,23-6 1,13-14-1,20-10-164,-38 5 1,1-3 0,6-3 0,1-2 0,1-1 0,0-1 0,2 1 0,1 0-82,2 0 0,-1 0 0,-1 0 1,0 1-1,-6 3 0,-1 2 1,-4 1-1,-1 1-647,-2 5 0,-1 0 0,37-7 0,-12 12 0,-11 6 607,-7 8 0,-9 2 0,-9 2 0,5 5 0,-1 1 0,-3 4 0</inkml:trace>
  <inkml:trace contextRef="#ctx0" brushRef="#br0">7947 4856 8355,'-8'10'78,"-4"-4"0,4-6 1,4-6-1,8-4 0,8 0 304,4 4 1,2 4-1,1 2 1,-1 0-1,2 0 1,2 0-1,4-2 1,3-2-1,3-2 1,2 2 27,3 2 0,5 2-258,1 0 0,7 0-64,-1 0 1,5 0 0,5 0 0,3 0 0,3 0-1,4 0 1,1 0 138,3 0 0,6 0 1,2 0-1,2 0-166,4 0 1,1 0-1,5 0 1,2-3-42,2-3 0,-45 5 1,-1 0-1,48-5 1,-48 5-1,-1 0 1,3 1 0,-1 0 0,1 0 1,0 0-1,-1 0 0,1 0 1,-2 0-1,1 0-16,0 0 1,1 0 0,0 1 0,1 0 0,1 1 0,1 0 0,0 1 0,-1 0 30,-1-1 0,1 0 0,6 2 0,-1 1 0,-2-2 0,0 0 0,2 0 1,1 0-69,-1 1 0,1 0 0,5-3 0,-1 0 0,-2 3 0,0 0 0,-1-1 0,1 0 46,-1 0 0,-1 0 0,-2 0 0,-1 0 0,5-3 1,0 0-1,-1 0 0,1 0-7,-5 0 1,1 0 0,4 0 0,-1 0 0,-4 0 0,-1 0 0,4 1 0,0 0 19,-1 2 1,1 0 0,1-2 0,-1 0 0,-3 2-1,-1 0 1,1-1 0,0-2-29,0 0 1,1 0 0,-7 0 0,1 0 0,1 0 0,1 0 0,-2 0 0,1 0-62,0 1 0,-1-2 1,-1-1-1,-1-2 0,0 0 1,-1 0-1,47-4-14,-8 0 0,6-6 0,-10 4 0,-2-2 28,0-1 0,-15 1 0,5-6 0,-6 0 38,-9 0 1,3 0 0,-15-3 0,1-1 82,-5-2 0,-5-2 1,-7 3-1,-4-3 11,0-2 0,-7 4 0,1-7 0,-6 1-45,0 2 0,-6-7 0,-2 5 0,-4-2 8,-2 1 1,-2-1 0,-4 6-1,-6-2-201,-4-5 1,-10 5 0,-7 0-1,-5-1 95,-5 1 0,-13 0 0,-1-5 0,-5 5 23,-7 2 1,-10-4 0,-4 5 0,-4 1 32,-3-2 0,3 6 1,38 7-1,-1 1 1,0 2-1,1 0-9,-3 1 1,1 0 0,-4-3 0,1 0 0,-4 0 0,0 0 0,-2-1 0,-1 1-53,-1-1 1,-1 0 0,-3 3 0,-2 0-1,1-2 1,-1 0 0,0 1 0,-1 1 64,-2 1 1,0 0 0,0 0-1,-1 0 1,-3 0 0,0 0-1,0 0 1,-1 0 4,0-1 0,0 1 1,-5 0-1,1 0 1,6 1-1,0 0 1,-1 1-1,1 0-5,0 1 1,0 0-1,-6 0 1,0 0 0,5-2-1,1 0 1,-2 0 0,0 1 3,-3 1 0,1 0 0,5 4 0,0 0 0,0-1 0,-1 0 0,1 2 0,0 0-5,2 1 1,-1 0 0,-5 0-1,0 0 1,6 0 0,1 0 0,0 0-1,1 0 6,0 0 1,0 0-1,-1 1 1,1 0 0,3 1-1,0 0 1,2 2 0,1 0-4,1 1 1,1 0 0,1 2 0,1 1-1,-3 2 1,0 2 0,3 0 0,1 0-62,3-1 0,-1 0 0,-4 2 0,1 0 0,4 1 0,1-1 0,-1 0 0,1 0 28,1 0 0,1 0 1,-4 3-1,0-1 1,5-3-1,-1 0 0,3 0 1,-1 0 69,-45 14 0,5-3 1,-1 5-1,2-2 74,4-4 1,-4 7-1,6 1 1,0 2-94,4-1 1,7 1 0,3-6 0,6 0-13,7 1 1,-7 3-1,13-4 1,1 1 1,3-1 1,-3 4 0,7-4 0,3 1-88,7-1 0,0 4 1,5-4-1,1 1 70,0-1 0,4 4 0,8-3 1,3-1 143,3 0 0,-4-2 0,6-3 0,2 1-89,2 2 0,2 0 0,2-6 0,4 3 92,6 3 0,5-2 0,1 6 1,2-1-101,4-5 1,2 6-1,9 3 1,-1 1 58,4-2 0,9 3 1,-3-9-1,5-2 44,7-2 0,15-2 0,14-1 0,6-5-54,6-6 0,-43-6 0,1 0 0,6-2 0,1 0 0,3-2 0,2 0 77,2-1 1,1-1 0,8-2 0,2-2 0,1-2 0,1 0 0,0 1 0,0 0-201,-2 0 0,0 2 1,2 0-1,-1 1 1,-3 2-1,-2 0 0,-4 3 1,-1 0 16,-3 2 1,-2 0 0,-4-1 0,-1-2 0,-6 1 0,-1 0 0,-1 1 0,-1 0-308,45 0 1,-46 2 0,-1 0 0,35-2 0,-6-2-336,-9-2 0,-1 0 0,-8 6 0,-5 0-132,-5 0 0,-9 0 1,-9 0-1,-5 0-1091,-2 0 0,-8 0 1881,-6 0 0,-1 0 0,1 0 0,-6 0 0</inkml:trace>
  <inkml:trace contextRef="#ctx0" brushRef="#br0">17639 4565 8355,'-8'-10'-1911,"4"2"1742,-8 8 0,6 0 76,-6 0 0,8 0 0,-4 0 0</inkml:trace>
  <inkml:trace contextRef="#ctx0" brushRef="#br0">17549 4474 6127,'0'-18'0,"0"0"0,-2 1 294,-5 5 0,5-4 0,-6 6 0,2-2 1,-2 2-1,0 0 0,-2 2 0,0-2-188,-4-1 0,-2 5 0,-3-4 0,-1 2-21,-4 4 1,2 0 0,-7 0 0,1-2 53,0 2 1,4 0-1,-7 0 1,1-2-48,2 2 0,-7 2 1,3 2-1,-4 0-51,-1 0 0,-9 0 1,7 0-1,-3 2-15,-2 4 1,-1-2-1,3 6 1,-5 0-66,1 0 1,-7 0 0,7 4 0,-3-1 75,1 1 0,1-4 0,-3 0 0,3 0 102,3 0 0,-1-4 0,5 6 0,-2 0-87,1-1 1,3 5-1,1-6 1,1 2-18,0 0 0,1 0 0,3 6 0,2-1 39,-3-5 1,5 4 0,0-4-1,2 4-71,3 2 0,-3 0 1,0 1-1,-1-1-46,1 0 1,0 2 0,4 2 0,-3 3 10,3-3 1,-4 0-1,2 0 1,2 3 83,1-3 0,3 4 1,0-2-1,0-1 108,0-3 1,-1-2-1,1 0 1,2 0-62,4 1 1,-2-1 0,6 2-74,-2 4 0,-1-2 1,-3 7-59,2-3 1,8-2-1,-2-6 1,4 1 43,2-1 1,-6 0-1,0 0 1,4-2-8,6-4 0,0 5 0,6-5 0,0 4-12,0 2 1,2 0-1,7 0 1,-1 1-26,0-1 0,2 0 1,2 0-1,5-2 120,1-4 1,2 3-1,7-7 1,-1 0 48,0 0 0,7 4 0,1-4 0,3 0-88,3 0 0,3 0 1,1-4-1,-1 4-45,-5 3 1,5-5 0,-3 4 0,5 0-90,0 0 0,7-6 1,-9 4-1,1-2-99,5 0 1,-1 0 0,-3-6 0,-2 0 105,-5 0 0,5 0 0,-5 0 1,3 0 127,-3 0 0,3 0 1,-9 0-1,0 0 72,3 0 1,-5 0 0,9 0-1,1 0-158,3 0 0,1 0 0,1 0 0,-1 0 24,1 0 1,6 0-1,-1 0 23,-1 0 0,4 6 1,-1 0-1,3-2 0,1-2 8,-1-2 0,6 0 1,-2 0-1,3-2-13,1-4 0,8 4 1,-10-6-1,1 2 41,5 0 1,0-6 0,-4 4 0,-3 0-64,-3 0 0,8-4 1,-5 3-1,1-1 4,0-4 0,4-2 0,-11 0 1,1 2 29,-4 2 0,-5 0 1,-1-5-1,-3 3 108,-3 2 0,1 2 1,-5-4-21,1 2 1,-5 6 0,-1-6-1,-6-1-37,-3 3 1,-1-6-1,4 6 1,-3-2-1,-7 0-6,-4-2 0,2 4 1,1-3-1,-5-1-51,-2-2 1,4 0-1,-10 2 1,0 2 111,-4-2 1,2-3-1,-2-1 1,-1 0-92,-3 0 1,-2 0-1,0-1 1,0 1-25,0 0 0,0 0 1,0 0-1,0 0-8,0-1 0,0-5 0,0 0 0,-2 0 0,-3-1-69,-1 1 0,-8-2 100,2 2 1,2 3 0,-2-3-1,-4 2 26,-6-2 0,-1 1 1,-5-5-1,0 2 1,-1 2-25,-3-3 0,-8 7 0,-5-4 1,1 4-56,-1 2 1,-11-1 0,1 1 0,-3 2-22,-5 4 1,4-4-1,-7 4 1,-1-3 91,2 3 0,-5-4 0,3 4 0,-4-4 85,-1-2 1,-1 2-1,0 1 1,-2 3-11,-3-2 0,-1 0 0,-10 0 0,-4 4-1,0 2 1,-6 2 0,0 6 0,49 0-1,-1 0-86,-1 0 0,-1 0 1,-3 0-1,-1 0 1,-1-1-1,1 2 1,-1-1-1,0 2-76,0 0 0,-1 2 0,0 0 0,-1 2 0,-3 3 0,1 2 0,2 0 1,0 0 43,6 1 1,-1 0-1,0 1 1,1-1 0,4-3-1,1 0 1,-46 9-348,10 0 1,5 0 0,5 3 0,6 1-593,4 2 0,-1 2 0,7-1 0,5 3-1596,3 0 2529,11 15 0,-5-13 0,9 16 0,0 5 0,-1 6 0</inkml:trace>
  <inkml:trace contextRef="#ctx0" brushRef="#br0">17967 4801 8355,'-45'0'236,"9"-6"1,0 0 0,9 2 0,9 0 0,6-2-1,6-6 1,4-4 0,4-4 0,6-5 231,10-5 0,10-12 0,15-7 0,7-5 1,9-5-1,8-4 0,5 1 0,-33 28 0,1 1 1,2 0-1,1-1 0,1-1 0,1 0 0,0 0 1,1 1-422,-1-1 1,1-1 0,0 1 0,1-1 0,1 0 0,1 0-1,0 0 1,1 1 0,-2 1 0,1 1-287,-3 3 1,-1 0 0,36-29 0,-40 30 0,0 0 0,0-2 0,-1 1-958,37-29 0,-4 3 432,-7 1 1,1 1 0,-12 3 0,-11 7-1,-10 11-890,-9 11 973,-13 0 0,-12 20 0,-10-6 1</inkml:trace>
  <inkml:trace contextRef="#ctx0" brushRef="#br0">19803 2383 8355,'-2'10'1168,"-4"-4"0,-4-2 1,0 2-1,4 6-467,4 4 1,2 3 0,0-1-600,0 0 1,0 6 0,0 2 0,0 3 0,0 3 0,0 2 0,0 3 41,0-1 1,0 0-1,0 1 1,0-3-83,0-3 0,6-3 0,2-6 0,0 2-15,0-1 0,6-9 0,-1-4 0,3-2-1,2-4 0,2-2 1,2-2-1,3-2 45,-3-4 0,4-4 0,0-10 0,1-3-174,-1-1 0,-2-8 0,-6 1 1,1-3-307,-1-2 1,-6-1 0,-2 1 0,0 0-211,0-1 1,-6 1-1,2 1 290,-4 5 0,-4 6 0,-4 14 391,-6 10 1,-2 22 0,0 16 0,4 7 182,2 5 0,2-5 1,6-3-1,0-5 52,0-7 0,12-4 1,4-10-1,2-1-140,4-3 0,0-8 0,-3 2 0,-1-6-106,0-6 1,0-2 0,0-7 0,1 3-59,-1-2 0,-6-8 1,0-4-1,2-1-109,2 1 0,2-6 1,1 2-1,-1-7-21,0-5 1,0 1 0,0-5 0,1 1 29,-1 5 0,0 4 1,0 7 74,0 11 1,-8 10 0,-4 16 0,-3 10 301,-3 11 1,0 11 0,0 5 0,0-1-27,0 0 0,0 5 0,2-9 0,2-5-379,2-9 0,8-8 0,-2-6 78,4-6 1,-4-6-1,2-6 1,2-6-154,1-4 0,9-10 0,-12-3 0,0-1-162,2 0 0,1-1 0,1-5 1,0 0 260,0-1 1,0 3-1,0 6 1,-1 8 145,-5 5 1,-2 11 0,-6 0 0,2 10-1,-2 11 224,-2 5 1,-2 10 0,0-2-442,0 5 1,6-7 0,2-2-827,2 1 0,2-9 0,7 0 0,-1-10-100,0-6 0,0-10 1,0-4-1,-2-4 800,-3-3 0,-3-1 1,-6-2-1,2-4 285,-2-3 1,4 1 0,0-4 0,2 2 246,4-3 1,-4 7 0,0 2 0,-1 4 5149,-5 1-4186,6 9 0,-8 16 0,4 14 1,-4 7-628,-2 5 1,0 8 0,0 3 0,2-3-725,4-1 0,-2-11 0,8-4 1,0-4-824,-2-1 0,6-9 0,-3-4 301,3-4 0,-4-16 0,-2-4 204,-2-3 1,-2-1-1,-8 0 1,-4-4 0,-4-3 53,0-3 1,-6-8-1,6-5 1,-3-3-81,1-9 0,8-6 0,-2-9 0,4 3 548,2 8 1,0 9 0,0 17 0,0 5 268,0 6 1,2 6-1,4 6-245,6 6 0,5 6 0,1 4 0,2 2 181,4-2 0,-2 0 0,11 0 0,1 2 0,2-2 267,-1-2 1,-3-2 0,2 0-366,-3 0 0,1-2 0,-8-2 195,-1-2 0,-9 0 0,-4 4 0,0-2 540,0-2-704,-6-9 0,2 13 0,-12 0 1,-6 13-387,-4 13 0,-11 10 0,-1 9 1,-2 5 41,0 5 1,9-1-1,1-3 1,8-9 42,4-8 0,2 1 0,6-9 143,0-2 0,2-10 1,4-6 84,6-4 0,10-12 0,5-6 1,-1-8-454,0-4 1,6-3 0,-3-5 121,-1-1 0,0 1 0,-5 0 1,-1 1-1,-4 5-1001,-4 6 1253,-10 12 0,2 20 0,-12 18 0,-6 10 533,-4 7 1,4 7 0,0 1 0,-1 3-341,3 1 1,2-4 0,8-17 0,0-2 22,0-2 0,6-7 0,2-1 1,3-8-43,3-8 0,-4 2 0,2-2 0,0-4 143,-2-6 0,6 0 0,-6-8-258,1-2 1,3-4 0,-8-4-1,0-3 1,0 1-303,0-2 1,-2 4-1,-8-11 1,-4-3-365,-2-5 0,4-3 1,-6 4-1,-3-1-507,-1 7 0,4 6 0,0 9-104,-2 1 0,-2 12 1,0 10 465,3 12 0,3 7 0,6-5 0,-2 0 390,2 0 1,2-6 314,2 0 0,0 0 0,0 7 0</inkml:trace>
  <inkml:trace contextRef="#ctx0" brushRef="#br0">22113 1765 8355,'0'-19'-735,"6"1"1,2 0 2384,2 0 0,-4 2-951,6 4 1,-8 12 0,2 16 0,-4 10-57,-2 10 1,-6 13 0,0-3 0,0 1-384,-2-5 1,6 3 0,-4-5-1,4-4 225,2-3 0,8-11-203,4 2 0,4-12 0,3-6 0,-1-4-31,0-2 0,0-14 0,0-4 0,0-4-373,1-4 1,-1-1-1,0-5 1,0 2-367,0-3 0,-5-1 1,-1-2-269,2-1 0,-4 1 1,0 2-1,0 3 1,-2 7 407,0 4 0,4 12 0,-6 8 552,-2 10 0,-1 8 0,-3 6 0,0 5 152,0-1 0,0 4 0,2-8 1,4-1-57,6-3 1,-2-8-1,2-2 1,2-2-177,2-4 1,2-2 0,1-2 0,-1 0-481,0 0 1,-6-8-450,0-4 1,-8-4-1,2-2-1038,-4-1 1,-2 7-1,-2 0 1261,-4-2 1,4 4 0,-6 0 0,2 0 418,0 0 332,0-2 75,6 1 0,0 5 0,0 12-456,0 7 1,0-3-207,0 2 403,0-8 0,8 12 0,2-6 0</inkml:trace>
  <inkml:trace contextRef="#ctx0" brushRef="#br0">22658 1801 8355,'19'0'-1311,"-19"-18"1</inkml:trace>
  <inkml:trace contextRef="#ctx0" brushRef="#br0">22731 1746 8355,'0'12'-400,"2"-1"827,4-3 0,-2-2 0,8-6 0,2-2 0,3-4 0,1-4 0,0-3 0,0 3 0,0 0 0,1 0 0,-1-4 0,0-2 0,0-2 0,0-1 0,0 1 0,1 0 0,-3 0 0,-2-2 0,-2-3 0,0-1 0,-2 0-905,-4-2 161,-4 5 1,-8-5 0,-2 8-1,-2 2-261,-4 4 0,-4 6 1,-4 12 656,-3 6 0,-5 12 1,6 6-1,2 5 347,1 1 0,5 1 0,4-1 1,6-2 20,4-3 0,2 1 0,0-8 0,0-2-36,0-1 0,6-3 0,2 0 1,2-2-634,4-4 1,3 4 0,1-4-709,0 5 1,0-7-1,0-2-1420,0 0 0,1-6 1096,-1 4 1,0-12 0,0-4 0</inkml:trace>
  <inkml:trace contextRef="#ctx0" brushRef="#br0">23331 1364 8355,'2'21'1392,"4"-9"1,4-8 0,9-4-1,-1-2 1,0-2 0,0-2-762,0 2 0,0 0 1,1 0-1,-1-4-691,0-3 0,6 5 0,1-4 0,-3 0-1404,-2 0 1,-2 4-995,0-6 0,0 0 1,1-6-1</inkml:trace>
  <inkml:trace contextRef="#ctx0" brushRef="#br0">24022 946 9298,'10'18'1227,"-2"3"1,-8 1 0,0 2 0,0 0 0,2 1-499,4-1 0,-2 6 0,7-4 0,-1 1-478,0-1 1,0 0 0,4-4-1,-2 1-488,2-7 1,0 2-1,1-6-1285,-3 4 0,-8 2-936,2 1 0,-12-1 1,-4 0-1</inkml:trace>
  <inkml:trace contextRef="#ctx0" brushRef="#br0">24004 673 9946,'-8'-8'2871,"8"-4"0,2 4-3281,10 2 1,-6 4-1,6 2-19,2 0 1,-4 6-1,3 2-477,1 2-728,2-6 1,2 13 0,0-7 0</inkml:trace>
  <inkml:trace contextRef="#ctx0" brushRef="#br0">24240 710 14259,'6'8'0,"3"-6"0,1-6 0,4 0 0,0 0 0,2 0 0,0-4 0,4 0 0,3 0 0,1 1 0,2 1 0,2 0 3077,5 2-3085,-7-6 0,6 8 0,-5-4-44,1 4 1,-6 2 0,2 0 0,-5 2-106,-7 4 0,2 6 1,-8 11-1,-2 3 1,-4 2-1,-6 4 1,-8 5-1,-6 3-7,-5 3 0,-3-3 0,8-8 1,6-1 653,4 1 0,2-4 0,3 1 1,-1-3 728,2-4 1,10-2-730,7-2 0,3-1 0,2-3-287,0-2 1,0-8 0,0 2-447,1-4 1,-1-2 0,0 0-355,0 0 1,0-2 0,1-2-1,-1-2-185,0 2 1,-6 2 0,0 2 0,2-2 0,2-2-548,3-2-571,-9 0 1,6-2-1,-6-3 1</inkml:trace>
  <inkml:trace contextRef="#ctx0" brushRef="#br0">24495 983 8355,'12'0'4195,"0"0"0,0 0-3815,7 0 1,1 0-1,2 0 1,4 0-276,3 0 0,-5-6 1,6-3-1,0 1-472,-1 0 0,5-6 1,-6 4-1,3-2 82,-1 0 0,-8 2 0,2-4 0,-5 1-3961,-7-1 2720,4-2 1,-6-2 0,8 0 0</inkml:trace>
  <inkml:trace contextRef="#ctx0" brushRef="#br0">24986 764 8897,'18'0'711,"0"0"0,1-2-254,-1-4 0,0 2 1,2-6-1,4 2 116,7 4 0,-3-6 1,2 0-1,3-2 0,1 0 1,2-3-1,1-1 1,-1 0-287,0 4 0,1-4 1,-1 2-1,-2-7-335,-3-3 1,-3 0 0,-6 6 0,3 0-281,-3-1 1,-10-1 0,-6-2-1,-4-2-421,-2 2 0,-4 3 1,-8 5-1,-12 4 332,-9 2 1,-11 6 0,-5 12 0,-3 10 573,-3 7 1,-5 9 0,-1 6 0,4-1 181,7-3 0,5 7 0,11 1 1,4 3 1028,6-1 1,9-8 0,5 3 0,2-5-539,4-1 0,10-9 0,6-2 0,5-4-242,1-3 1,6 3 0,2-12 0,2 0-396,5-4 0,1 2 1,3-2-1,-3-2-780,-4-2 0,3-2 1,-7 0-1,0 0-1058,0 0 0,-1 0 0,-7 0 0,0-2 502,0-4 1,-6 4-1,0-4-744,3 4 0,-7-6 0,0-2 1</inkml:trace>
  <inkml:trace contextRef="#ctx0" brushRef="#br0">21676 3019 9550,'10'8'0,"-1"4"669,-1 5 1,2 3 0,6 2 0,-2 6 0,-2 5 0,2 7 0,0 3 0,1 3 0,-5-2 0,0 3 0,-2-5-221,0-3 1,0-1 0,-4-14 78,2-1 44,0-3-544,2-10 0,-4-10 0,6-14 0,1-6-160,-1-5 1,-4-7 0,6 2-1,2-7 71,2-5 1,2-7-1,1-9 1,-3-5-633,-4-2 1,4-1 0,-4-7 0,2 4 329,-2 9 1,-2 3-1,-5 21 1,1 8-744,-2 5 0,0 7 249,2 4 1,2 18 0,6 12 0,-2 4 202,2 5 1,2-7-1,3 2 1,-1-6 399,0-4 0,0-7 254,0 1 0,0 4 0,1 0 0</inkml:trace>
  <inkml:trace contextRef="#ctx0" brushRef="#br0">22477 2819 8541,'12'-18'0,"0"0"0,0 0 1001,-2-1 1,0 1-552,-4 0 1,-6 4 0,-2 10-290,-14 16 0,-6 14 0,-13 17 0,-1 5 0,2 5 0,3 1 0,7 1 0,6-5 0,6-5 0,4-9 0,4-3 0,4-5 0,6-4 0,6-6 0,4-4 0,2-3 0,2-3 0,3-6 0,3-6 0,0-9 0,2-3 0,-1-2 1,-1-2-1,-4-4 0,-2-7 1380,-1-3-2087,-1-2 1,0-3-170,0-3 0,-2-3 0,-4-5 0,-3 3 0,-3 5 1,0 8-1,-2 7 297,-2 7 1,-2 20 0,0 12 0,0 17 480,0 11 1,0 6 0,0 9 0,2-2 602,4-5 1,-2 3-1,8-9 1,4-2-202,6-1 0,1-11 0,5-4 0,-2-4-143,-4-1 0,-1-3 0,-3-4 0,0-6 1,-2-6 0,-4-6-185,-6-6 0,-4-4 0,-2-3 0,0-1-95,0-4 1,-2 2-1,-2-9 1,-4 1-30,-2 2 1,4-10 0,-4 5-1,2-1-83,4-7 1,2 5 0,2-6 0,0 1-183,0-1 1,0 3 0,0-5 0,2 4 29,4 3 1,4-7-1,8 11 1,0 3 92,0 2 1,-1 4-1,-3 5 188,-2 1 0,0 6 1,6 2-1,0 2-5,1 4 1,5 2 0,2 2-1,0-2-16,1-4 0,5 4 0,-2-6 0,5 2-223,1-1 1,0-5-1,1 4 1,-1-2-542,0-4 0,-7 6 0,-5 0 0,-4 2-842,-2 0 1,-5 0 99,-1 6 1139,-8 0 1,4 0-1,-8 0 1</inkml:trace>
  <inkml:trace contextRef="#ctx0" brushRef="#br0">23731 2146 8221,'18'-18'0,"3"0"0,1 0 0,4 0 0,0 2 0,1 1 0,-3 3 0,0 0 0,0 0 0,-1 2 0,-1 2 0,0 2 0,2 0 0,-1 0 0,-3 2 0,-4 4 0,-6 6 0,-10 6 5777,-10 4-5532,-14 10 1,-7-4-59,-11 9 1,4-7-1,-7 6 1,1 3-88,-5 1 1,5 2-1,3-1 1,9-3 0,8-4-1,3-1 1,5-5-1,4 0 1,6 0 257,4 2 1,4 1 0,6-7-351,10 0 1,9 0-1,9 0 1,2 1 109,5-1 1,3-2 0,9 0-1,-3-2 32,-3 0 0,3 7 1,-3-7-1,1 6 342,-1 4 0,-5-2 0,-9-7 1,-3-3 394,-2 2 0,-9 2 1,-1 2-310,-6 0 1,-10-5 0,0-1-372,-8 2 0,-14-4 0,-13 0 0,-5 0 0,-6-2-313,-7 0 0,-5 0 1,-7-4-1,-6 2-1636,-3-1 1,3-3-1,2-2 1,3 0-717,3 0 0,2 8 1,3 2-1</inkml:trace>
  <inkml:trace contextRef="#ctx0" brushRef="#br0">24513 5583 8355,'-6'-12'0,"-2"2"0,-2 0 0,-4 0 0,4 4-205,-2-6 0,1 6 1,-3-5-1,2 1-10,-2 0 0,0 4 0,0-6 1,2 0-1,-3 2-126,-1 4 244,6-4 0,-6 0 0,6-9 1</inkml:trace>
  <inkml:trace contextRef="#ctx0" brushRef="#br0">24095 5310 8117,'-18'0'0,"0"0"0,-1 0 0,1 0 0,-2 0 0,-2 0 0,-5 0 0,1 0 0,-2 0 0,2 0 0,-3 0 0,1 0 0,-4 0 256,-3 0-196,-9 0 1,4-6-1,-9 0 1,1 2-1,1 2 1,-5 2-1,3 0 1,-3 0-46,-3 0 1,0-6 0,-1 0 0,-5 2-21,-5 2 0,-7 0 1,-4-2-1,-2-2 14,2 2 0,3 2 0,-1 2 1,-2 0-14,-2 0 1,1 0 0,5 0 0,0 0 2,0 0 0,1 0 0,-1 2 1,2 2 8,5 2 1,-5 0-1,6-6 1,0 0-12,5 0 0,-5 2 1,1 2-1,-5 2 0,-4-2 1,10-2 0,-9 0 0,1 2 1,0 2 0,-1 0 1,-3-3-1,0 1 15,2 2 1,-10 0 0,9-4 0,-7 2 1,-6 2 1,4 0-1,-2-4 1,0 2-15,3 2 0,-7 0 0,6-6 0,0 0-3,4 0 1,-8 6 0,0 0 0,1-2-8,-3-2 0,0-2 0,-2 0 0,2 0-47,4 0 1,-6 0 0,2 0-1,-4 0 46,4 0 0,-8 0 0,9 0 0,-1 0 6,2 0 0,-4-6 0,-6 0 1,4 2 0,6 2 1,-2 0-1,4-2 1,-2-2 11,3 2 0,-11 0 0,6 0 0,0-2 14,2 2 0,-4-4 0,-8 2 1,0 2-15,0 1 1,0 3 0,4 0-1,-2 0-11,2 0 0,-4-6 0,2 0 0,2 0 2,2-2 1,-4 6-1,0-4 1,0 2 4,-2-2 0,0 4 0,47-1 1,-1 0-1,2 2 0,-1 0-2,0 1 1,-1 0-1,-2-3 1,-1 0 0,0 0-1,1 0 1,1 1-1,1 0-4,-1 1 1,1 0-1,2-2 1,1 0 0,-2 0-1,1 0 1,-1 0 0,0 0-2,2-2 0,-1 1 0,-2 3 0,-1-2 0,2-1 1,-1-2-1,-1 1 0,-1 0 0,1 0 1,-1 0 0,-4 3 0,1 0 0,5-2-1,1 0 1,-1 1 0,-1 0-28,-3 0 1,1 0 0,1-3-1,0 0 1,-3 2 0,-1 2 0,2-1-1,1 0 23,2-2 1,-1 2 0,-5 1-1,1 2 1,4-3 0,1-1-1,-1 3 1,1 0 2,1 2 0,1-2 0,-4-1 1,0-2-1,4 1 0,-1 0 1,1 0-1,-1 0 2,0-1 0,-1 0 0,4 3 0,-1 0 0,0-3 0,-1 0 0,0 1 0,-1 0 4,0 0 0,-1 0 1,-1-3-1,1 0 1,-1 2-1,1 0 1,0-1-1,1 0 19,1-2 1,1 0 0,-5 1 0,1 1 0,2 0 0,0 0-1,1 0 1,-1 0-4,0 0 1,-1 0-1,4 0 1,-1 0-1,-1-2 1,-1 0-1,-1 1 1,-1 2-16,-1 0 1,-1 0 0,-4-2-1,-1 0 1,2 1 0,0 1 0,1 0-1,-1 0-18,3 0 0,-1 0 0,0 0 0,-1 0 0,0 2 0,1 0 0,-1-1 0,1 0-20,-1 1 0,0 0 0,2-2 1,-1 0-1,3 1 0,1 0 1,0 1-1,1 0 22,1 1 1,1 0-1,-2-2 1,1 0-1,-47-3 1,0 0 31,0-2 0,47 6 0,1 2 0,-48-6 0,0 4 3,0 2 1,47 0-1,1 0 1,-48 0-1,0 2-30,0 4 1,47-3 0,1 2-1,1 2 1,1 0 0,-50 3 11,0-2 1,2 6 0,8-4 0,2 2-25,2 1 1,0-1 0,-6 6 0,2 0-44,5 0 0,-5 0 0,4 3 0,0 1 43,6 2 1,-12 0 0,12-4 0,-1 3 17,-3 1 1,8 2 0,-4-4 0,4 3 4,3-3 0,1 6 1,2 3-16,3 3 0,11 2 1,-2 1-1,3-1 1,5 0-37,3 1 0,-1-1 1,9 2-1,6 1 0,3-3 1,-1 11 0,8-11 0,4 2 8,4 1 1,10-3 0,-2 1-1,3-1-102,3 0 95,9 1 62,1 7 1,10-5-1,4 3 1,6-4 0,5-1-1,3-1 110,5 0 1,5 1-1,11-1 1,5-1 33,7-5-142,-2 4 1,20-6 0,-4 7-1,5-3 1,-41-17 0,-1 0-1,4 1 1,-1 1 0,2 0-1,0 0-11,-2 1 1,1 1 0,4 1-1,1 2 1,-3-1 0,1 0 0,1 0-1,1-1-22,1-1 1,1 0 0,4 0 0,1-1 0,7 0 0,0 0 0,1 0 0,1 0-53,0 1 1,0-1 0,4-3 0,1 0 0,-3 0 0,0 0-1,2 1 1,-1-1 88,1-1 0,0 0 0,11 2 1,0 0-1,-6-3 0,-1-2 0,4 1 1,0 1 3,2 0 0,0 0 0,-3-3 0,0 0 0,2 2 0,1 0 0,-1-1 0,-2-1 45,-3-1 1,0 0 0,4 0 0,2 0 0,-4 1 0,1 0 0,1 0 0,0 0-59,-3-1 1,0 1-1,5 3 1,1 0-1,-2-5 1,0-2-1,2 1 1,0 0-127,2 1 0,0 0 1,-2 0-1,0 0 0,1 1 1,1-1-1,1-1 0,-2 0 126,-3-1 1,0 0-1,4 0 1,0 0-1,-5 2 1,-1 0-1,3-1 1,0 0-38,-2 0 0,0-2 1,7 1-1,0 1 0,-5 0 1,0 2-1,1-2 0,1 0 0,0-1 0,0 0 0,-3-1 0,0 0 0,3 2 0,2 0 0,1-1 0,0-2 41,0 1 1,-1-2 0,1 1 0,0-2 0,0-1-1,0-2 1,1 1 0,0 0 34,1 0 1,0 0-1,1 1 1,0 0-1,-2 1 1,0 1-1,2 0 1,0 0-43,1-1 0,0 0 0,-2-1 0,0 0 0,2-1 0,2 0 1,-1 0-1,0 2-9,-2 1 0,1 0 0,3-2 0,-2 0 0,-1 2 1,-2 0-1,2-2 0,0 0-11,2-1 1,0 0 0,1 0 0,0 0 0,0 0 0,0 0 0,-1 0 0,-2 0 9,-2 0 1,0 0 0,1-1 0,0 0 0,-1-1 0,0 0-1,-1-2 1,0 0 37,-1-1 0,0 0 0,-1 2 0,0 0 0,0-2 1,-1-1-1,1 1 0,0 0 1,0 0 1,0 0-1,-1 0 1,0 0 0,-2-2-1,0 0 1,-1 2-1,0 0-6,1 1 1,1 0-1,-1-3 1,0 0 0,6 1-1,0 2 1,-3-2-1,-2-1 13,-4 1 0,0 0 0,3 1 0,1-2 0,-4-2 1,0 0-40,4 0 1,0 0-1,-4 2 1,0 0-1,-2 0 1,-1 0-1,0-2 1,0-1-1,-2 2 1,0-2-3,1-1 0,-1 0 0,-3 0 0,0 0 0,-1 1 0,-1 2 0,-2-2 0,0 1-45,-3 0 0,-1 0 1,3-1-1,0 0 1,-3-1-1,-1 0 0,1-1 1,-1-1 62,-1 2 1,0 0 0,1-2-1,-1 0 1,-1 0 0,0 0 0,-3 0-1,1-1 2,-2 1 0,-1 0 0,-4 0 0,-1 0 0,3 2 1,-1 0-1,-1-1 0,0-1-37,-3 2 0,1 0 0,1 0 1,-1 0-1,42-11 0,-4-2 14,-6 1 0,3-5 1,-9-2-1,-6-5-63,-2-1 0,-4 0 0,-3-3 1,-5-1 249,-5-3 1,-1 1 0,-1 4-1,-1-1-167,-4 3 0,-5-9 0,-8 11 1,1-2 274,-1-5 0,-2 1 0,-1 3 0,-5 1-207,-2 0 0,-3-1 0,-9 1 0,-4 0 40,-2-1 1,4 3 0,-6 2 0,-2 1-248,-2-1 1,-10-2 0,-4-3-1,-4 1 19,-2-1 1,-7 1-1,-1 0 1,-2-1-79,-5 1 1,-7 0-1,-4-1 1,-3 1-90,-3 0 1,-5-1 0,-6 1 0,-5 1-265,-5 5 0,-10-2 0,-4 8 1,-2 1-1458,3 3 1784,-13 10 0,4-14 0,-16 4 1</inkml:trace>
  <inkml:trace contextRef="#ctx0" brushRef="#br0">2655 6711 8355,'-10'2'193,"2"2"0,2 4 1,-2 2-1,0 4 230,0 2 1,-6 4 0,2 5 0,-2 5-1,-1 6-192,3 7 1,2-3 0,-2 7 0,6-3 0,4-1 0,2-1 0,0 2 0,0 1 166,0-1 0,8-1 0,4-7 0,2-1-233,-2-5 1,11 2 0,-5-8-1,2-1-69,0-3 0,5-10 1,1-2-1,0-2-27,0 0 0,5-6 1,-5-8-1,0-2-192,0-4 1,5-8 0,-7-5 0,-2-1-245,-2-4 1,-1-3 0,-3-1 0,-4 0-160,-6-1 0,-4-5 0,-2-1 0,0 3-238,0 2 0,0 3 1,0 5 896,0 6 1,-8 16 0,-2 14 281,0 16 1,2 16-1,8 5 1,0-3-13,0-2 1,8-1-1,6-3 1,6-3-258,4-7 0,7-6 0,-5-6 0,2-6-142,4-4 1,-3-2 0,1-2-1,0-4-198,-1-6 1,-1-4 0,-6-2-1,2-1-223,-1 1 1,-3-6 0,-2-2 0,-2-1 210,-4 1 1,4 0 0,-3 4-1,1-3 287,-2 3 0,-2 10 247,-4 6 0,-4 14 0,4 10 0,-4 11 203,-2 5 0,0 2 0,0-1 0,0-3-114,0-2 1,0-7 0,2 1-435,4-4 1,4-4 0,9-4 0,-1-6-94,0-4 0,-2-10 0,-2-4 0,-2-4-122,2-2 0,3-6 0,1-3 1,0-1-123,0-4 1,6 3 0,1-1 0,-3 0 4,-2 1 1,-2 5 598,0 12 1,-7 6 0,-5 14 0,-4 10 218,-2 11 0,0 5 0,0 2 1,0-1-547,0-5 1,2 2 0,2-7-1,4-5-730,2-6 1,10 0 0,8-8-798,1-2 0,5-18 0,-6-6 0</inkml:trace>
  <inkml:trace contextRef="#ctx0" brushRef="#br0">4274 6929 8943,'-8'26'240,"6"-4"1,-6 7-1,2-3 1,0-4-1,2 0 1,2 1-1,4 1 1,4-4-1,4-4 1,2-6-1,0-2 1,2-4-1,2-4 1,0-6-1,-1-6 1,-5-4-1,-2-2 1,-4-2-1,-2-2 1,-2-5-1,0-1-3348,0-4 1,-2-3 2965,-4-1 1,4-9-1,-4-3 14,4-5 1,2-1-1,0 1 1,0 7 59,0 10 0,0 1 1,0 11-1,2 4 1,4 6 253,6 8 1,6 6-1,4 6 1,2 4-567,-1 0 1,-3 6 0,-2-6 0</inkml:trace>
  <inkml:trace contextRef="#ctx0" brushRef="#br0">5310 6165 7700,'0'-18'-227,"0"-6"1,-2-1 0,-4 3 0,-6 0 697,-4-2 1,-4 4 0,-4-3-1,-5 7-124,1 4 1,-6 8 0,3 0-1,-1 8 113,2 8 0,-9 12 0,5 9 0,0 7 13,-1 9 0,-3 5 0,10 7 0,-3 5-167,1 5 0,10 2 0,0-2-160,5-5 0,11-3 0,-2-8 0,6-3 1,6-1-11,7-3 0,3-8 0,2 3 1,0-5-462,0-1 0,0-9 0,-1-2 0,-3-2-656,-2 1 0,-8 1 1,2-4-1,-4 2 90,-2-1 1,-2-5-1,-4-4 1,-8-4 151,-8-2 0,1-4 739,-3-10 0,-4-20 0,0-13 0</inkml:trace>
  <inkml:trace contextRef="#ctx0" brushRef="#br0">4638 6893 8589,'12'-25'0,"-2"1"0,0 2 646,0 2 0,2 1 1,8 1-1,3 2-28,1 4 1,8-2-1,-2 6 1,7 0-570,5 0 1,5 2 0,7 6 0,-1-3 0,-3-1 0,-1-2 0,-1 2 0,-1 2 0,-7 2 0,-5 0 0,-7 2 0,-2 4 0,-4 7 0,-4 3 0,-5 2 0,-7 2 0,-4 2 0,-2 5 0,0 1 0,-2 4 0,-4 3 0,-7 1 0,-3 0 928,-2 1 1,0-3-810,0-4 1,0 5-1,-1-7 1,1 2-123,0 1 1,0-3-1,0 4-122,-1-2 0,1 1 0,0 7 1,0 3-1,2 1 0,2-4 1,2-3-1,-1-7-318,3-2 1,-4 1-1,8-5-567,2 2 1,-4 0-280,2-6 1,2-7-1,8-7 131,2-8 1,8-7 0,-4-7 0</inkml:trace>
  <inkml:trace contextRef="#ctx0" brushRef="#br0">4965 6802 10871,'-10'-8'1209,"4"6"1,14-3 0,8 10-912,6 7 1,4 4 0,-1 2-1,3 0-532,0 0 0,5 7 1,-7-1-1,0 0 0,0 0 1,-3 1-1,-5-3-1847,-6-2 0,-4 6 0,-8 3 0</inkml:trace>
  <inkml:trace contextRef="#ctx0" brushRef="#br0">16548 7493 8264,'2'-12'507,"4"1"0,7 1 1,3 2-1,4 0 0,4 2 1,7 0-127,3 0 0,8-6 1,3 6-376,1 2 0,3-4 0,5 2 0,3 2-78,3 2 1,-1 2 0,8 0-1,1 0 1,1 0-315,-2 0 1,-1-7 0,-9 1 0,-6 2 148,-5 2 0,3 2 1,-7 0-1,-4 0-602,-5 0 0,-5 0 0,-6 0 494,2 0 0,1 8 0,-7 3 0</inkml:trace>
  <inkml:trace contextRef="#ctx0" brushRef="#br0">16585 7711 8355,'-16'-2'366,"3"-4"1,7 4 0,12-4 0,9 4 0,9 2-1,14-2 1,15-2 0,11-4 0,9-1 0,4 1 139,2 4 0,6-4 1,-7 2-1,-3 2-622,-6 2 0,-2-4 0,-11 0 0,-5 2-618,-5 2 0,-3-4 0,-7 0 0,-2 2 42,-3 2 0,-5 2 0,-10 2 1,-2 2-576,-2 2 1047,-8 0 0,4 2 0,-8 2 0</inkml:trace>
  <inkml:trace contextRef="#ctx0" brushRef="#br0" timeOffset="42241">10020 8275 9046,'-18'0'0,"0"2"0,2 4 0,1 6 0,5 4 0,2 4 0,4 4 411,2 7 0,10-5 0,6 0-307,9 0 0,7-5 0,16 1 0,15-8-44,16-8 1,22-6-1,-43-2 1,3-2-1,6-2 1,1-2-1,6-2 1,2-2-1,2-2 1,1-1-1,4 0 1,0 0-1,0 1 1,0 0-1,2 0 1,-1 0-1,-2 0 1,0 1-1,0 0 1,0 0-1,-5 2 1,-1 0-1,-2 1 1,0 0-1,-6 0 1,-1-1-1,-2 1 1,-1-2-1,-1 0 1,-1-2-1,0-1 1,0 0-1,-3-3 1,-1-1-1,-3-1 1,-1 0 0,-4 0-1,-1-1 1,40-19-1,-13 0 1,-9-3-1,-12 3 1,-9 1-1,-10 1 1,-9-2-1,-11-3 1771,-8 3-1725,-12-7 1,-8 1-287,-17-9 1,-3 1 0,-21-1 20,-7 1 0,-9-7 0,32 29 1,-1 1-1,-2 0 0,-3 0-147,-2-1 0,-1 1 1,1 3-1,-3 1 1,-4 3-1,-3 2 1,-3-1-1,-1 2 131,-3-1 0,-1 3 0,-6 3 0,-2 2 0,0 2 0,-1 2 0,-4 1 0,-2 3 63,0 3 1,-1 0 0,-7 2 0,0 2 0,5 2-1,0 2 1,-2 3 0,0 3 0,1 2 0,1 2 366,-1 1 0,0 2 0,-3 4 0,0 3 1,2 0-1,1 2-195,0 1 0,0 3 1,-2 6-1,0 3 1,1-1-1,0 2 0,2 5 1,1 1 6,1 4 1,2 1 0,5 3-1,3 2 1,4-1 0,2 1-1,4-1 1,1 1-41,4 2 1,3 1 0,6-4 0,5 1 0,7-2 0,3-1-1,7-5 1,2-1-95,-11 39 1,15-2 0,19-12 0,14-9-173,17-5 1,33-14-1,15-11 1,-31-22-1,3-4-32,5-3 1,1-2 0,9-1 0,2-2-1,5 0 1,1 0 0,1 1 0,0 0-32,-2 2 0,1 0 0,3-2 0,0 0 302,-7 2 0,-1 0 0,-1-1 0,0-2 0,-6 0 0,-1 0 0,1 2 0,-1 0 0,-2 3 0</inkml:trace>
  <inkml:trace contextRef="#ctx0" brushRef="#br0" timeOffset="49115">9038 9984 8355,'-26'0'47,"6"-14"0,-5-4 1,7-3-1,4 1 1,4 2-1,0 2 0,2 2 245,0 2 1,4 8 0,10-3 0,6 5 0,6 2 0,6 2 0,7 2 0,5 5 0,6 1-359,7 4 0,6 2 0,5 2 1,7 0-85,4 1 0,11-1 1,11 0 152,-40-8 0,1-2 0,7-2 1,2-2-1,6 0 0,3-2 0,4 0 1,2-2-1,2 0 0,1-2-53,6-1 1,0 0 0,3 1 0,2 0 0,-25-1-1,1-2 1,1 1 0,0 0 0,0-1 0,1 0 91,0 0 0,1 0 0,0-1 0,4-2 0,1 0 1,0-1-1,-2 1 0,1-1 0,0 0 0,1 0 1,1 1-1,0-1 0,3 0 0,0-1 0,1 1 43,0-1 0,0 1 0,-1-1 0,-6 1 0,-1-1 0,0-1 0,6-1 0,1-1 0,0 0-107,-1-1 1,1-1-1,-1 1 1,-3 1 0,-1 0-1,0-1 1,3-2 0,0 0-1,-1-1 1,-3 1 0,-1 0-1,0 0 52,-4 0 0,0 1 1,-1-1-1,2 1 1,0-1-1,-2 1 1,23-5-1,-2-1 1,-2 1-1,-2-2 1,-6 1-1,-3 0 5,-6-1 1,-4-1 0,-11 3-1,-3 0 1,-3-3 0,-1-1-14,35-20 0,-13 1 0,-9 7 0,-15 2-21,-11 3 1,-5-3 0,-12 6 0,-8-1-76,-6 5 1,-8-2 0,-8 2 0,-16-1-151,-17-1 1,-19 6-1,-25-4 1,39 13 0,-1 2 157,-5-1 0,-3 1 0,-11 0 0,-2 0 0,-6 0 0,-1 0 0,-6 0 0,-2 0 19,-2-1 1,-2 2 0,23 2 0,-2 1 0,0-1 0,-2 1 0,0 1 0,0-1 0,-2 2 0,-1-1 0,0 1-36,-3 0 0,-1 1 1,-1-1-1,-4-1 1,-2 0-1,0 0 0,-5 1 1,-1 1-1,0 1 1,-1 0-1,0 0 1,0 1 107,0 1 0,-1 0 1,0 1-1,20-1 1,-2 0-1,1 1 0,-1 0 1,0 1-1,0 1 1,-1 0-1,1 1 1,-2 0-1,1 1 0,-1-1 1,0 1-37,0 1 1,1-1 0,-1 1 0,0 0 0,-4 0 0,-1 1 0,1 0 0,-1 1 0,3 1 0,-1 0 0,1 1 0,0 0 0,0 1-1,-1 0 1,1 0 0,0 1 77,-1 0 0,-1 0 0,1 0 0,2 0 0,-21 5 1,1 0-1,3 1 0,4-1 0,3 1 0,1 1 1,5-1-1,2 0 0,2 1 15,7 0 1,2 0-1,0 1 1,3 0-1,2 2 1,1-1-1,-18 10 1,3-1-1,4 0 1,4 1 5,7-1 0,3 0 0,9-1 0,5 1 0,-24 24 1,17-1-159,15 1 1,19-1 0,18 1 0,14-1-58,18 1 1,33-3-1,-18-25 1,5-3 140,9 2 1,5-4 0,10-3 0,4-3 0,11 2 0,4-2-1,-27-6 1,1-1 0,2-2 0,2 0 0,1-1 0,1 0-101,4-1 1,2-1 0,1 1 0,4-2 0,1 0 0,1 1 0,3 0 0,0 1 0,2 0 0,0-1 0,0-1 0,1 0 134,1 0 1,0 0-1,0-1 1,4 1-1,1-1 1,0-1-1,-1-1 1,0-1-1,0 0 1,0 0-1,-1 0 1,0-1-6,-2 1 1,-1-1 0,1-1 0,0-1 0,1-1 0,-1 0 0,-5 1 0,-1 0 0,-1 0 0,0-2 0,-1 0-1,0 0-18,-1-2 0,-1 0 0,0-1 0,-5 1 1,0-1-1,-1 0 0,0-1 0,0-1 0,-2 0 1,-3 1-1,-1 0 0,0-1-18,-4 1 1,1-1-1,-2 0 1,26-6 0,-3 0-1,-9 0 1,-4-1-1,-8 3 1,-3 0 132,-8 3 1,-2 0-1,39-8 1,-31 4 0,-11 1-1400,-15 3 0,-16 8 1257,-22-2 0,-12 10 0,-24 2 0,-1-2 0,1-2 0,0-2 0</inkml:trace>
  <inkml:trace contextRef="#ctx0" brushRef="#br0" timeOffset="59373">14512 10420 8355,'-10'-2'1,"4"-4"0,2-4 0,-1-2 391,-1 0 595,0 8 527,6-12-55,0 14-1266,0-14 1,2 13 0,4-3-46,7 4 0,11 2 0,6 0 0,6 0-206,7 0 1,5 6-1,13 1 1,6-3-32,3-2 1,11-2 0,4-2 0,6-2 39,6-3 0,-4-1 0,4 4 0,-6-4 14,-6-2 0,4 6 0,-9-4 1,-3 2-13,-10 0 1,-9-6-1,-5 6 1,-4 0 1,-7-2 0,-6-1 1,-3-5-1,-5 4 12,-2 2 0,-2-6 0,-5 4 0,-1-2 20,0 0 0,-2 0 0,-2-5-229,-2 5 0,-8-4-10,3 4 1,-14 4 0,-5 2-106,-4 4 1,4-4 0,0 0-1,-4 2-87,-6 2 0,1 2 0,-5 0 0,2 0-274,0 0 1,-7 6 512,7 0 0,-8 8 0,3-4 0</inkml:trace>
  <inkml:trace contextRef="#ctx0" brushRef="#br0" timeOffset="59927">14730 10093 8441,'2'-16'0,"2"2"200,2 2 1,8 6 0,-2-5 0,7 3 0,5 2-134,6-2 0,6 0 0,5-6 0,3 2 126,3-2 0,1 4 0,7-1 0,-1 1-156,1 0 1,-3 6 0,-3-2 0,-7 4-370,-3 2 1,-5 0 0,-4 0-218,-5 0 1,-15 8 390,-10 4 1,-18 7 0,-19 3 0,-13 4 0,-13 2 46,-10 5 0,-14 1 1,-1 2-1,39-17 1,1-1 249,-3 0 1,1 0 0,2 0 0,1 0 0,-1 1 0,1-1 0,-40 16 362,8-4 1,12 5-1,9-7 1,7 2-16,9 1 1,9-9 0,7 2 0,4-4-88,6-1 1,10-1-1,2-2-210,8-4 0,20 2 0,16-6 0,11 0-171,11 0 1,13 1 0,8-5 0,6 2-158,10-2 0,-47 0 0,1 0 1,2-1-1,1 0 0,0 0 1,-1 0-699,0 1 1,-1 0 0,2-2 0,0 0 0,41 10 835,-3 2 0,-3 0 0,-2 3 0,2 1 0,4 4 0</inkml:trace>
  <inkml:trace contextRef="#ctx0" brushRef="#br0" timeOffset="62463">17185 10257 8355,'-8'18'689,"-4"0"1,-3 0 0,1 2 0,2 3-1,-2 5-236,-2 6 1,-2-1 0,2 7-1,1-6 1,5-5 0,2-3-909,4-4 0,2-2-1516,2-1 1,8-9 0,2-2 0</inkml:trace>
  <inkml:trace contextRef="#ctx0" brushRef="#br0" timeOffset="62812">17239 9838 10139,'-12'9'366,"2"3"0,2 4 1,4 2-532,2 0 1,4 0 0,4 1 0,6-1-1,4 0 1,5-2 0,3-2 0,8-4-1,7-2 1,5-4 0,2-4 0,3-4-1,-1-2 1,-3 0 0,-5 0 0,-7 0-1,-5 2 1,-10 6 0,-12 8 0,-18 8-1,-14 5 1,-9 3 2705,-1 4-2206,0-4 1,1 7-1,5-9 1,6-2-1,4-2 1,3-1 171,5-1 0,-2 0 0,10 0-399,6 0 0,0 1 0,10-3 0,2-2 358,3-2 1,7 6-1,0 6 7,-2-1 1,-3 3 0,-7-2-304,-6-2 0,-4-1 0,-4-3 0,-4-2-254,-6-4 1,-1 4-1,-3-6-1163,-4 0 1,-2-1 0,4-9-731,-1 0 0,1 0 0,0 0 1</inkml:trace>
  <inkml:trace contextRef="#ctx0" brushRef="#br0" timeOffset="63538">18931 9729 8980,'-19'12'0,"3"1"685,4 1 1,-2 10 0,6 6 0,0 5 0,0 3 0,2 2 0,-2 5 0,-3 1-518,1 5 0,-6 1 1,4 3-1,-4-1-236,-2 1 0,0-9 0,-1-3 0,-1-7 0,-2-3-120,-2-3 0,-7-8-77,7 2 0,0-9 0,6-5 0,-3-2 1,-1-4-169,-2-2 0,0-4 0,6-6 0,-1-8-6,1-7 0,0-15 0,2 0 0,2-9-234,2-10 1,6-5 0,-5-11 0,3 2 730,4 5 0,4 11 0,4 15 0,4 7 289,3 9 0,7 14 1,10 12-1,4 16 571,7 17 1,7 9 0,-1 13-1,3 1 22,9 3 1,-5-1 0,5-5 0,-7-2-848,1-5 0,-1-3 0,1-11-395,-3-4 0,-7-4 1,1-7-1,-3-3 0,-3-2 236,0-2 1,-1-8 0,-3 2-1,-4-6-3445,-1-6 2200,-3 4 0,-6-14 0,0 6 0</inkml:trace>
  <inkml:trace contextRef="#ctx0" brushRef="#br0" timeOffset="65255">20203 9438 8834,'-10'8'952,"2"5"0,10 11 0,4 8 1,6 9-1,3 7 0,-1 7 0,-2 5 1,2 7-1,0 2-116,-2-3 1,4 5 0,-5-6-1552,-1-1 1,-2 7 0,-8-4 0,0 1 0,0-1-805,0-6 1,0-15 0,2-9 0,2-11 384,2-6 0,0-10 0,-6-2 0</inkml:trace>
  <inkml:trace contextRef="#ctx0" brushRef="#br0" timeOffset="66057">19912 10202 8355,'9'10'174,"3"4"0,12-8 0,8-2 0,11-4 0,11-4 0,11-4 0,6-2 0,1-4 0,1-2 0,-2-2 0,-7 2 1,-7 3-1,-10 7 0,-7 4 0,-8 4 0,-3 4 0,-9 9 0,-6 9 0,-8 12 0,-4 11 0,-2 5 0,-2 3 0,-4-3 1,-4-1 480,0-3 0,-4-13-542,7 1 1,1-12 201,6 1-3,-8-5 0,8-6-172,0-8 0,2-14 0,10-18 0,3-3 0,1-3 0,2-2 0,2-5 0,2-3-396,3-7 0,5-3 0,-4-5 1,3-1-102,3-3 0,2 0 0,3 9 0,-1 3 188,0 7 1,-5 18 0,-3 8 0,-2 5 45,-4 7 0,-1 4 0,-3 6-56,0 7 0,-6 3 0,-2 2 1,0 0-433,0 0 0,0 0 1,5 1 286,-3-1 1,-8-6 0,2 0-139,-4 2 0,-2 2 0,0 3 679,0-1 0,0 6 1,0 0-1,0 0 656,0 3 1,0-1 0,0 6 0,0-1-91,0 1 1,0 2 0,2 1 0,4-3-524,6-2 0,4-7 1,2 1-1,1-6-269,-1-6 0,2-4 0,2-8 0,5-2-23,1-4 1,-6-6 0,4-10-1,-1-3-227,-1 3 0,6-6 0,-6-2 0,-1-5 5,-3-1 1,-2 0-1,0-1 1,-2 3-727,-4 4 0,-1 5 1200,-5 13 1,-6 6-1,2 14 1,-6 8 84,0 7 0,1 7 0,3-4 1,3 0-38,3 1 0,12-9 1,12-8-1,4-2-159,3-4 1,7-4 0,5-6-1,3-6-284,3-4 1,-7-8-1,-1-3 1,-5 1 70,-7 0 1,-1-7 0,-10 5 0,-4-2-287,-6-1 0,-5 1 0,-9-4 0,0 4-39,0 5 0,-9 5 1,-3 4-1,-6 4 695,-6 6 1,-4 20-1,-7 10 1,5 10 328,6 9 1,4-3-1,3 9 1,5-1-148,6-1 0,12-3 1,6-7-1,7-1-417,5 0 0,6-7 1,11-5-1,3-6-535,2-6 0,-3 2 0,3-8 0,-1 0-686,-5 3 0,-9-7 0,-7 4 1,-4-4-2136,-2-2 3109,-8 0 1,-2-8 0,-8-3 0</inkml:trace>
  <inkml:trace contextRef="#ctx0" brushRef="#br0" timeOffset="66299">20022 10020 10081,'-53'-14'0,"9"-4"0,11 0 0,15 2 0,10 3 1518,10-1 0,14-2 0,17-4 1,13-4-1516,21-7 0,18-3 1,-28 16-1,3 2-184,2 0 1,3 1 0,7-1-1,2 0 1,3 4 0,1 2-1,-1 1 1,0 2 0,0 2-1,-1 2 1,-2 1 0,0 2 0,-5 0-1,-1 2 1,-5 0 0,-3 2-1414,-4 1 1,-3 2 0,-1 4-1,-3 2 1,42 15 0</inkml:trace>
  <inkml:trace contextRef="#ctx0" brushRef="#br0" timeOffset="80565">17549 11311 8355,'18'-18'36,"-2"0"0,-2 0 0,-2 0 1,2-3 207,2-3 1,1 4 0,-3-4 0,-4 4-1,-2 1 1,-4 1 0,-2 0 0,-4 2 0,-4 2 248,-6 2 1,-12 1 0,-7-3 0,-3 2 0,-2 0 0,-3 0 0,-3 2-188,-7 2 0,-11-6 0,-7 3 0,-6-1-173,-6 0 0,-5 8 1,-15-2-1,45 5 1,0 0-89,-1 1 0,-3 0 0,-6 0 0,-1 0 0,1 0 1,-1 0-1,-3 0 0,0 0-129,-2 0 0,-1 0 0,-3 3 0,0 2 0,0 1 0,1 0 0,1 3 0,0 1 97,1 1 0,-1 2 0,-2 0 0,0 2 0,1 3 0,-1 0 0,2 1 0,1-1 54,-1-1 0,0 2 0,1 2 0,1 3 0,-1 0 1,2 2-1,4 1 0,1 1 15,5-2 1,1 2 0,1 4-1,3 1 1,8-6 0,3 0 0,-34 30-65,12 0 0,13 1 0,7-1 0,13-7 13,10-3 1,8 3-1,14-1 1,4 3 4,8 3 1,16-1 0,23 3 0,9 2-80,13 1 1,-27-29 0,3-1 0,6-3 0,3-2 0,3 0 0,1-1 29,5-2 0,2-2 0,5 0 0,3-1 1,5-1-1,2 0 0,4 0 0,2-2-85,2 0 0,2-1 1,-26-6-1,2 0 1,0-1-1,-1-2 1,0-1-1,1 0 1,0 0-1,0-1 1,0-1 117,0 0 0,0-1 1,0-1-1,2 0 0,0 0 1,0-1-1,-2 0 0,-1-1 1,0 0-1,-2 0 0,0-1 1,-1-1-13,32-2 0,-2-2 0,-4-1 0,-2-2 0,-2-1 0,-2-2 0,-2-2 0,0-1 3,-6 0 0,-1-2 0,-3-2 0,-2-2 1,-10 0-1,-1-1 0,-3 1 0,-1 0 11,-4 0 1,-3-1 0,-5-4 0,-3-2 0,35-28 0,-11-6-63,-11-5 0,-11-11 0,-15-6 1,-11-4-1,-10-2 1,-10-6-1,-3 48 1,-4-1 0,-4 1-1,-4 1-20,-4 2 1,-3-1 0,-5-3 0,-3 1 0,-1 6 0,-2 1 0,-3 2-1,-1 2 57,-3 1 0,-1 3 0,-2 2 1,-1 3-1,-2 4 0,-1 2 1,-1 2-1,-1 1-67,1 3 0,-1 2 0,-7 2 0,-1 2 0,2 4 0,1 2 1,-1 1-1,1 2-170,-2 0 0,1 2 0,-2 3 1,0 2-1,3 2 0,1 2 1,2 3-1,1 4-433,1 4 0,1 3 1,2 2-1,1 2 0,5 2 1,1 3 672,-31 34 0,36-28 0,3 1 0,-18 44 0,13 2 0,10 2 0,3-2 0</inkml:trace>
  <inkml:trace contextRef="#ctx0" brushRef="#br0" timeOffset="80869">17058 12275 8355,'-37'-14'0,"5"-4"0,6-2 356,7-1 1,15 11 0,6 6 1171,15 8 0,17 4 1,18 7-1,13-3-1415,14 2 1,10 2 0,-39-7 0,1 0 0,5 0 0,1-2 0,6 0 0,1-2 0,4 0 0,2-1 0,1-1 0,1 2 0,-1-1 0,0 2-227,-5-2 0,-1 2 0,-1 2 1,-1 0-1,-5-2 0,-1 0 1,-1 2-1,-1 0-514,-1 1 0,-2 0 1,38 10-1,-13 1 1,-8 2-4192,-8 2 4181,-5 1 1,-1 1-1,-1 2 1</inkml:trace>
  <inkml:trace contextRef="#ctx0" brushRef="#br0" timeOffset="81480">19912 12039 8777,'-12'18'648,"0"0"1,8 10 0,-2 9 0,6 11 0,4 9 131,2 3 0,2 9 0,-4-4 0,2-1-590,-2-3 0,5 2 1,-3-5-1,0-5-152,2-9 1,-6-11 0,6-5 97,0-2 0,-4-10 157,8-10 1,-6-20 0,4-12-326,-2-12 1,7-11 0,-5-12-1,2-5 1,0-5 8,2-2 0,4-3 1,4-7-1,3-10-249,-14 44 1,0-1 0,3-1 0,0-1 0,0-3 0,0 1 0,1 0 0,1 1-339,-1 1 1,0 0 0,7-42 0,3 15 0,-7 16 603,-6 17 0,4 5 264,-4 17 1,-2 20-1,0 20 1,-2 18-53,-4 11 1,5 11-1,-1 11 1,2 4 81,4 2 1,8-1 0,4 1 0,1-2-155,-1-5 0,4-1 1,-4-6-1,1 1 12,-1-1 0,-2-9 1,-6-3-1,-1-3-8,-5-3 1,-4 3 0,-8-1-1,0-3 112,0-2 0,-8-1 0,-6-1 0,-9 1-10,-7-1 1,-12-2-1,-9-3 1,-3-7-184,-1-4 0,-12-10 1,9-4-1,-5-4-389,2-2 1,-1 0 0,3-2 0,5-4-258,3-6 1,11-4-1,-1-2 1,9-1-999,8 1 1,12 0-1,6 0 485,4 0 1,2 0 0,0-1 0</inkml:trace>
  <inkml:trace contextRef="#ctx0" brushRef="#br0" timeOffset="82325">21185 12293 12237,'-38'12'0,"-2"3"0,-5 3 0,-3 8 0,-7 8 0,-3 11 0,1 5 0,6 7 0,11-1 0,8-1 0,9-8 0,9-7 0,10-6 0,10-3 0,13-7 0,11-6 1487,10-6 1,15-6-1330,11-12 1,-1 0-106,2-12 1,-5 4-1,1-13-98,-8 1 1,-9-2 0,-1-8 0,-11 1 0,-8 3 0,-8 2 0,-6-5 0,-3-3-324,-5-5 0,-10 1 0,-7 4 0,-3-5-153,-2-5 1,0 3-1,0 3 1,2 5-70,3 7 1,-1 4 0,8 8 1017,2-1 1,2 11-114,2 8 0,0 8 0,2 11 0,4 1-59,6 4 1,5-2 0,1 9-1,0-1 70,0-2 0,0 7 1,2-7-1,3 2-237,1 0 1,0-5-1,-6 3 1,-1-2-3,-5-3 1,2 3 0,-8-2-1,-2-2 6,-2-2 1,-4-1-1,-2-1 1,-2 0 172,2 0 56,-6-8 1,8-4-286,-4-12 0,6-2 1,4-6-1,4 0-139,2-6 0,-4 2 1,6-9-1,4 1-70,6-4 1,1-5 0,7-1 0,2-2-474,3-5 1,1 5 0,0-5-1,3 7 404,3 6 1,-3 3 0,1 9 0,-6 2 400,-3 4 0,-7 4 1,4 8-1,-2 2 127,-3 4 0,-5 4 0,-6 10 0,-4 4-102,0 7 1,-6 3-1,4 0 1,-4-1-113,-2-3 1,0-6-1,0 5 1,0-3 14,0-4 1,2-4 0,4-4 0,8-3 85,9-3 0,-1 0 0,10-4 0,5 2-49,3-2 1,4-10 0,-1-6-1,5-4-86,5-3 0,1 1 0,1-2 0,0-4-344,-1-7 1,-1 3-1,-3-2 1,-5-3-325,-7-1 1,-6-8-1,-16-3 1,-3 1-53,-7-1 0,-6-1 1,-8 7-1,-11 7 534,-9 4 0,-8 12 0,-7 14 0,-5 12 1067,-5 14 0,-7 16 0,-1 9 0,6 1-109,11-1 1,6 1-1,17-7 1,7-3-410,4-1 0,4-3 1,10-2-1,8-1-206,13-3 0,9-8 0,8 3 1,5-7-425,-1-6 1,15 4 0,-3-6-1,5 0-533,-2-4 0,-7 2 0,-5 0 0,-7 0-1290,-3 1 1,-5-1 801,-4-2 0,5-4 0,-7 6 1</inkml:trace>
  <inkml:trace contextRef="#ctx0" brushRef="#br0" timeOffset="82725">24168 10548 9586,'0'-8'1342,"0"12"1,0 16 0,0 16-832,0 9 1,-2 5 0,-4 9-1,-5 3-215,1 3 0,-4 2 0,6 5-308,-2 1 0,6-6 0,-2-3 0,4-1 1,2-2-239,0 1 0,6-5 1,2 4-1,0-5 155,0-1 1,4-1-2298,-6 1 0,9 7 0,-5 3 1</inkml:trace>
  <inkml:trace contextRef="#ctx0" brushRef="#br0" timeOffset="82951">24440 12311 8355,'-28'11'2097,"2"3"-1383,8-8 1,-1 6-1,3-4 1,2 0-1,2 2 1,0 0-1,2 4 1,4 3 0,6 1-1,6 0-3172,6 0 0,12 0 1,4 1-1</inkml:trace>
  <inkml:trace contextRef="#ctx0" brushRef="#br0" timeOffset="121501">5947 12784 8355,'-18'0'5,"-1"0"0,1 0 1,2-2-1,2-2 1,2-2 181,-2 2 1,4-4 0,0 0 0,-1-2 0,3-4 186,0-2 0,0-1 1,4 3-1,-2 2-63,2-2 1,4 0 0,4 0 0,4 4 0,0-1-181,0 1 0,8 0 0,1-4 0,5 4-12,0 2 1,4 0 0,1 4 0,1-2-179,4 2 1,5 2 0,3 2 0,4 2-26,3 4 1,1-2 0,7 6 0,0 0 24,-1 0 0,9-6 0,3 4 0,7-2 45,6 0 1,-4 2 0,4-3-1,-5 3 24,-1 2 0,0-4 0,-1 6 0,-3 0-5,-8-2 1,7 6 0,-9-6 0,4 2 20,-3 1 1,5-9-1,2 4 1,1-2 33,-1 0 0,4 0 0,-5-6 0,3 0-63,-2 0 0,2 0 0,-9 0 0,1 0-117,1 0 0,-5 0 0,6 0 1,-5 0-17,-3 0 1,3 0-1,-7 0 1,5-2 112,5-4 0,-2 2 0,-9-6 0,-3 0 49,-3-1 0,5 1 1,-5-4-1,0 2 52,1-2 1,-3 0 0,-5-2 0,-3 2 93,-4-1 1,3-11 0,-9 8-1,-2-2-18,-2 0 0,-1-1 0,-1-1 0,0-2-50,0 2 0,-2-5 0,-2 1 0,-1-2-134,1-5 0,0 5 0,0 0 1,-4 0-13,-2-1 1,4 1-1,-4-4 1,0 3-51,1 3 0,-3-6 1,-6 4-1,0-3 59,0 1 1,-2 8 0,-2-5 0,-5 3 105,-1 0 1,-8 0 0,-8 6 0,-2-1-46,-5 1 1,-7 6 0,-5 2 0,-1 0 11,-5 0 0,-7 6 1,-5-4-1,-1 2-18,-5-1 1,-4 1-1,-6 4 1,-6-2-1,-3-2 1,-3 0 0,-2 6-1,-4 0-11,46 0 1,-1 0 0,-4 0-1,-2 0 1,0 0 0,-1 0 0,0 0-1,-1 0-47,-1 0 1,-1 0 0,-4 1 0,1 0 0,-2 1 0,0 0 0,2 1-1,1 0 28,2-1 1,1 0 0,-2 2 0,0 0 0,3 0 0,-1-1 0,-1-1 0,1 2-6,0 0 1,1 0 0,-1-2 0,0 0 0,4 3 0,1 0 0,1-1 0,-1 0 21,0-2 0,-1 0 1,0 3-1,1 0 0,1 0 1,1 0-1,0 1 1,1 0 46,1 0 1,1 0 0,-2-1-1,1 0 1,-43 10 0,6-3-19,8 2 1,0 2-1,2 2 1,0 2-29,-1 5 1,13-5 0,0 4 0,9-4 1,3-1 1,3 5 0,3 0-1,9-2 24,7-2 1,3 5 0,10 1 0,4 0 37,-1 1 0,9 5 1,2-4-1,6 2 52,6 1 0,11-7 0,9 6 0,4 1 175,9-3 0,5 4 0,13-8 0,3-1-179,7-3 0,8-2 0,7 0 0,9 0-96,2 1 0,-43-10 0,-1 0 1,1 0-1,-1 0 0,2 0 0,-1 0 9,3 0 1,-1 0 0,1 1 0,-1-1 0,1-1-1,0 0 1,-2-1 0,1 0-110,0 0 1,1-2-1,-3-3 1,1 0 0,-1 1-1,1 0 1,48-3 89,-4-6 0,-2 2 0,-2-8 0,-3-2-35,-3-2 0,-12-3 0,-12 1 0,-5 0-209,-1 0 1,-11 6 0,-5 0 0,-11-3-165,-8-1 0,2 4 1,-12 0-974,1-2 0,-1-2-250,-4-2 1,-4-1 852,4 1 1,-4 8 0,-2 2 0</inkml:trace>
  <inkml:trace contextRef="#ctx0" brushRef="#br0" timeOffset="123332">5656 12348 8764,'-2'2'0,"-4"-8"0,-4-8 0,-2-5 0,2 1 464,1 0 0,1 8 0,4 2 0,-4 2 1,-2-2-1,-4 0 0,-2 0 0,-2 4 0,-3 2-355,-3 2 0,-10 0 0,-11 2 0,1 2-195,-1 2 1,-11 8-1,1-4 1,-3 0-95,-5-4 0,-2 2 0,-9-2 0,-1-2 63,2-2 0,-12-2 1,7 0-1,-9-2 118,-4-4 1,-2 2 0,-4-8 0,46 5-1,-1 0 10,-2-1 0,1 0 1,1-1-1,1 0 1,-2-1-1,1 1 0,-2 0 1,0 0 11,1 0 1,-1 0 0,-4-3 0,-1 0 0,5-1 0,1 0 0,0-1-1,-1-1 61,0 0 1,1-2 0,-1-3-1,1-1 1,5 1 0,1-2-1,0 1 1,1 0 28,-2-1 1,1-1 0,2 1 0,1-2 0,1-3 0,1-1 0,0 1-1,-1 0-57,-39-28 0,38 24 0,1-1 0,2 0 0,1-2 0,-1-1 1,1-1-9,-1 0 0,1-1 0,1-2 0,1-1 0,4 0 0,0 0 0,0-1 0,1-1-8,-2-1 1,1-1 0,3 0 0,0-1 0,-1-1 0,1-1 0,1 1 0,-1-1-3,1 2 0,0-1 0,-1-5 1,1-1-1,3 4 0,0-1 1,0-3-1,1-1-21,2-1 0,0-1 1,-2-2-1,1-1 1,3 0-1,2 1 1,-1-1-1,-1 1-66,-1-2 0,2 0 0,4 0 0,2-1 1,-4-3-1,1-1 0,1 0 0,0 1-52,0-1 0,-1 0 0,0 1 0,0-1 1,0-1-1,0 1 0,-1-2 0,1 0-32,0 0 0,0-1 0,2-5 0,2-2 0,-1 5 0,1-1 0,0 1 0,0 1 109,0-1 0,0 0 1,0 4-1,0-1 1,-3-3-1,1 1 0,2 0 1,0 0 37,1 2 1,0 1-1,-3 0 1,1 1-1,2 0 1,0 0 0,0 1-1,0 1 24,0 1 1,0 1-1,-4-3 1,1 0 0,2 4-1,0-1 1,-1 0 0,0-1-40,0 0 1,-1 1 0,2 6 0,-2 1 0,-2-3 0,0 1 0,0 0-1,1 1-46,2 0 0,0 0 0,-2-2 0,0-1 1,2 6-1,-1 1 0,0 0 0,-2-1-24,0 3 1,0-1 0,2 0 0,1-1 0,1 2 0,0-1 0,-12-44 60,3 6 0,-3 1 1,4 7-1,4 2 2,4 2 1,10 4 0,-2 3 0,4 5 2,2 7 1,0-1 0,0 15-1,0 1 96,0 3 0,6 7 0,0 3 0,0 2-96,2 4 1,0-5 0,6 3-1,-2 0 101,2-2 1,11 3 0,5-7 0,4-2-127,3-3 0,7-1 1,5 0-1,3 1 84,3 5 1,5-2 0,3 7-1,2 1-39,3-2 0,11 4 1,6-7-1,6 1 22,-43 14 1,1 0 0,1-1 0,1 0 0,4-3 0,1-1-80,2 1 1,-1 0 0,-3 2-1,-1 2 1,4-2 0,1-1-1,3-1 1,0 0 50,3-2 0,1-1 0,-3 0 0,1 0 1,3 3-1,-1 0 0,2-1 0,0-1 0,1 0 1,1 0 29,5-1 0,0-1 0,-5 1 0,1 0 0,3 2 0,0 0 0,-2-1 0,-1 1-1,-1 1 0,-1 0 0,2-3 0,0 1 0,-5 6 0,-1 0 1,-3 0-1,-1 0-50,-3 1 1,0 2 0,1 0 0,1 1 0,-7 1 0,-1 0 0,-1 0 0,1 0-29,0 0 1,-1 0-1,37-3 1,2 0-1,-7-1 8,-5 3 0,-2-6 1,-4 4-1,-7-2 30,-9 2 0,-1-4 1,-7 6-1,-3-3 13,-7 1 0,-3 6 0,-10-4 0,-1 0 13,-3 0 50,-10 6 1,-2-12 0,-10 4 0,-4-3-129,-6 3 1,-4-4 0,-5 4 0,-3-2-50,-6 2 1,-7-10 0,-3 3 0,-4-1 6,-3 0 0,-1 2 0,-7 0 0,-1-1 89,-5 1 1,2 0-1,-5 2 1,-1 2 5,0 2 0,7 8 1,-5-2-1,5 3 18,3 3 1,0-6 0,17 0 0,6 2-269,3 2-42,5 2 0,18 0 1,12 0-1,18 0 174,15 0 1,19 0 0,13 0 0,4 0 35,8 0 1,4 2 0,4 2 0,-3 4 254,-3 3 0,2 1 0,-8 6 0,-4 0 89,-7 0 1,-1 6 0,-12 1-1,-9-1 119,-5 2 0,-13-4 0,-4 7 0,-6-1-94,-6 0 0,-4 3 0,-8 5 0,-2-2-34,-4-3 0,-8 9 1,-14-2-1,-12 7-281,-11 5 1,-10 3-1,-19 4 1,35-27-1,-1 0-215,-4 3 0,-1 1 1,-9 2-1,-2 1 1,-3 2-1,-1 2 1,-2 4-1,-1 1-3299,-2 4 0,0 1 3543,-7 6 0,1 1 0,4 1 0,0 0 0,20-18 0,-1 1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4-12T16:45:08.563"/>
    </inkml:context>
    <inkml:brush xml:id="br0">
      <inkml:brushProperty name="width" value="0.12114" units="cm"/>
      <inkml:brushProperty name="height" value="0.12114" units="cm"/>
    </inkml:brush>
  </inkml:definitions>
  <inkml:trace contextRef="#ctx0" brushRef="#br0">3092 217 31844,'0'-18'-984,"-2"0"1,-4 0 0,-6-1 0,-5 3 0,-3 2 0,-2 4 0,-4 0 0,-3 2 0,-3-2 0,-2 2 933,-3 0 1,-5-1-1,-2 5 1,-3-2-1,-3 2 1,-5 2-1,-6 2 1,-5 0-1,-5 2 1,-2 2-1,-2 4 1,-5 1 0,-9 1-1,-6 0 1,45-3-1,1 0 1,-2 0-1,1 0 1,-3 0-1,1 0 1,-1-1-1,1 0 1,-2 2 0,1 0-1,-1 2 1,0 1-1,-1 1 1,-1 2-1,1-1 1,-1 0-1,0 1 1,1 0-1,2 1 1,1 1 0,0 1-1,1 2 1,1 2-1,1 1 1,-1 0-1,1 2 1,2 0-1,1 1 1,-39 23-1,10-1 1,9-1 0,3-2-1,7 1 1,5-5-1,9-1 1,5-3-1,9 0 1,8 1-1,8 1 1,4 3-647,3 1 0,3 7 724,2-7 1,9 6-1,5-3 1,8-1-1,8 3 1,7-3-1,5 3 1,9-3-1,7 1 1,9-3-1,6 1 1,5 1-1,5 0 1,4 3-1,-41-25 1,1 0-1,4 1 1,1-1 0,4-1-1,1-2 1,3 0-1,1-1 1,4-2-1,0 0 1,2-1-1,1-2 1,3 0-1,2-2 1,-1-1-1,1-1 1,2-3-1,0 0 1,-2-1-1,1 0 1,1-1 0,0 0-1,-1 0 1,1 0 134,0-2 1,0 0-1,3 2 1,1 0-208,-3-1 1,0 0 0,9 1 0,1 0 0,-3-2 0,0 0 0,6 1 0,0 0 27,2 0 1,0-2-1,4 1 1,0 0-1,-6 0 1,0 0-1,-1 2 1,1-1-1,0-1 1,0 0-1,-1-2 1,0 0-1,0-2 1,0 0-1,-2-1 1,-1-1 0,0 1-1,-2 0 1,-1 1-1,0-2 1,2 0-1,2 0 1,-2 0-1,1 0 1,1 0-1,0 0 1,-5 2-1,0 0 1,0 0-1,-1 0 1,-2 0 0,0 0-1,0-1 1,-1 0-1,-3 0 1,-2 0-1,-4-1 1,-1 0-1,-5-2 1,-2 0-994,-5-2 1,1-1 0,3 0 0,-1-2 817,-6-1 1,-1 0-1,4 1 1,-1 0 146,-5-4 1,-1 0-1,1 0 1,-1-1-1,41-20 1,-2-1 0,-6 1-1,-5 0 1,-7-1 332,-4 1 1,-13-2-1,-11-3 1,-7-1-1,-8 1 1,-6 1-301,-9-2 1,-7 1 0,-8-5 0,-7-1 0,-7 3 0,-6-3 0,-6 3 0,-9-3 0,-5 3 0,-9-3 0,-5 3 0,-13-5 0,-10 1 0,35 22 0,-1-1 0,-3 1 0,-1 0 0,-4-2 0,-1-1 0,-4-1-1,-1 0 1,-5-2 0,-1 1 0,-4 0 0,-2 1 0,-2 2 0,-1 2 0,-4 0 0,0 1 0,-4 1 0,-2 0 0,-3 0 0,-2 1 0,-2 2 0,-2 0-57,-2 1 0,-2 2 1,2 2-1,-2 1 1,29 6-1,-1-1 0,0 1 1,0 0-1,0 0 1,-1 1-1,0 0 1,0 0-1,0 2 0,-2-1 1,0 1-1,0 0 1,0 1-1,0 0 0,-1 1 1,0 0-1,0 1 1,-1 0-1,2 0 1,0 0-1,0 1 0,-1 0 1,-1 1-1,1 0 1,1 0-1,1 1 1,-1 1 34,2 0 0,0 2 0,0-1 1,-2 1-1,-2 0 0,2 1 1,2 2-1,1 0 0,0 0-35,1 0 1,2 0 0,0 1 0,-28 4 0,2 2 0,3-1 0,2 0 0,6 0 0,2 0 0,7 1 0,3 1-53,5 0 0,2 2 0,5-2 0,1 0 1,6 1-1,1 0 0,-44 16-261,8-3 1,15-2 0,13-8-1,11 1-160,11-1 1,9 0 0,12 0-223,4 0 1,16-1 424,20-5 0,4 4 0,17-6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7FF20B35-16AD-9341-A002-F198E43171A2}" type="datetimeFigureOut">
              <a:rPr lang="en-US" smtClean="0"/>
              <a:t>4/12/18</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40E63D37-4062-4146-9A7B-ED4EED0D0E04}" type="slidenum">
              <a:rPr lang="en-US" smtClean="0"/>
              <a:t>‹#›</a:t>
            </a:fld>
            <a:endParaRPr lang="en-US"/>
          </a:p>
        </p:txBody>
      </p:sp>
    </p:spTree>
    <p:extLst>
      <p:ext uri="{BB962C8B-B14F-4D97-AF65-F5344CB8AC3E}">
        <p14:creationId xmlns:p14="http://schemas.microsoft.com/office/powerpoint/2010/main" val="2141263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great example of FOL resolution proof:   http://</a:t>
            </a:r>
            <a:r>
              <a:rPr lang="en-US" baseline="0" dirty="0" err="1"/>
              <a:t>www.cs.toronto.edu</a:t>
            </a:r>
            <a:r>
              <a:rPr lang="en-US" baseline="0" dirty="0"/>
              <a:t>/~</a:t>
            </a:r>
            <a:r>
              <a:rPr lang="en-US" baseline="0" dirty="0" err="1"/>
              <a:t>edelisle</a:t>
            </a:r>
            <a:r>
              <a:rPr lang="en-US" baseline="0" dirty="0"/>
              <a:t>/384/f14/Lectures/</a:t>
            </a:r>
            <a:r>
              <a:rPr lang="en-US" baseline="0" dirty="0" err="1"/>
              <a:t>LogicExample.pdf</a:t>
            </a:r>
            <a:endParaRPr lang="en-US" baseline="0" dirty="0"/>
          </a:p>
          <a:p>
            <a:r>
              <a:rPr lang="en-US" baseline="0" dirty="0"/>
              <a:t>And another: https://</a:t>
            </a:r>
            <a:r>
              <a:rPr lang="en-US" baseline="0" dirty="0" err="1"/>
              <a:t>www.google.com</a:t>
            </a:r>
            <a:r>
              <a:rPr lang="en-US" baseline="0" dirty="0"/>
              <a:t>/</a:t>
            </a:r>
            <a:r>
              <a:rPr lang="en-US" baseline="0" dirty="0" err="1"/>
              <a:t>url?sa</a:t>
            </a:r>
            <a:r>
              <a:rPr lang="en-US" baseline="0" dirty="0"/>
              <a:t>=</a:t>
            </a:r>
            <a:r>
              <a:rPr lang="en-US" baseline="0" dirty="0" err="1"/>
              <a:t>t&amp;rct</a:t>
            </a:r>
            <a:r>
              <a:rPr lang="en-US" baseline="0" dirty="0"/>
              <a:t>=</a:t>
            </a:r>
            <a:r>
              <a:rPr lang="en-US" baseline="0" dirty="0" err="1"/>
              <a:t>j&amp;q</a:t>
            </a:r>
            <a:r>
              <a:rPr lang="en-US" baseline="0" dirty="0"/>
              <a:t>=&amp;</a:t>
            </a:r>
            <a:r>
              <a:rPr lang="en-US" baseline="0" dirty="0" err="1"/>
              <a:t>esrc</a:t>
            </a:r>
            <a:r>
              <a:rPr lang="en-US" baseline="0" dirty="0"/>
              <a:t>=</a:t>
            </a:r>
            <a:r>
              <a:rPr lang="en-US" baseline="0" dirty="0" err="1"/>
              <a:t>s&amp;source</a:t>
            </a:r>
            <a:r>
              <a:rPr lang="en-US" baseline="0" dirty="0"/>
              <a:t>=</a:t>
            </a:r>
            <a:r>
              <a:rPr lang="en-US" baseline="0" dirty="0" err="1"/>
              <a:t>web&amp;cd</a:t>
            </a:r>
            <a:r>
              <a:rPr lang="en-US" baseline="0" dirty="0"/>
              <a:t>=4&amp;ved=0ahUKEwjz2pKJpsLTAhVjllQKHXELCWMQFgg1MAM&amp;url=http%3A%2F%2Fwww.cs.cmu.edu%2Fafs%2Fcs%2Facademic%2Fclass%2F15780-s13%2Fwww%2Flec%2FResolutionExample.pptx&amp;usg=AFQjCNGAFTbdPoUro6NAcQR8emBAcmxrGQ</a:t>
            </a:r>
          </a:p>
          <a:p>
            <a:r>
              <a:rPr lang="en-US" baseline="0" dirty="0"/>
              <a:t>And another: https://</a:t>
            </a:r>
            <a:r>
              <a:rPr lang="en-US" baseline="0" dirty="0" err="1"/>
              <a:t>www.cs.utexas.edu</a:t>
            </a:r>
            <a:r>
              <a:rPr lang="en-US" baseline="0" dirty="0"/>
              <a:t>/users/</a:t>
            </a:r>
            <a:r>
              <a:rPr lang="en-US" baseline="0" dirty="0" err="1"/>
              <a:t>novak</a:t>
            </a:r>
            <a:r>
              <a:rPr lang="en-US" baseline="0" dirty="0"/>
              <a:t>/</a:t>
            </a:r>
            <a:r>
              <a:rPr lang="en-US" baseline="0" dirty="0" err="1"/>
              <a:t>reso.html</a:t>
            </a:r>
            <a:endParaRPr lang="en-US" baseline="0" dirty="0"/>
          </a:p>
          <a:p>
            <a:r>
              <a:rPr lang="en-US" baseline="0" dirty="0"/>
              <a:t>And another:  https://</a:t>
            </a:r>
            <a:r>
              <a:rPr lang="en-US" baseline="0" dirty="0" err="1"/>
              <a:t>www.csee.umbc.edu</a:t>
            </a:r>
            <a:r>
              <a:rPr lang="en-US" baseline="0" dirty="0"/>
              <a:t>/courses/graduate/691/spring12/03/notes/19resolution.pdf</a:t>
            </a:r>
            <a:endParaRPr lang="en-US" dirty="0"/>
          </a:p>
        </p:txBody>
      </p:sp>
      <p:sp>
        <p:nvSpPr>
          <p:cNvPr id="4" name="Slide Number Placeholder 3"/>
          <p:cNvSpPr>
            <a:spLocks noGrp="1"/>
          </p:cNvSpPr>
          <p:nvPr>
            <p:ph type="sldNum" sz="quarter" idx="10"/>
          </p:nvPr>
        </p:nvSpPr>
        <p:spPr/>
        <p:txBody>
          <a:bodyPr/>
          <a:lstStyle/>
          <a:p>
            <a:fld id="{40E63D37-4062-4146-9A7B-ED4EED0D0E04}" type="slidenum">
              <a:rPr lang="en-US" smtClean="0"/>
              <a:t>38</a:t>
            </a:fld>
            <a:endParaRPr lang="en-US"/>
          </a:p>
        </p:txBody>
      </p:sp>
    </p:spTree>
    <p:extLst>
      <p:ext uri="{BB962C8B-B14F-4D97-AF65-F5344CB8AC3E}">
        <p14:creationId xmlns:p14="http://schemas.microsoft.com/office/powerpoint/2010/main" val="170386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87167"/>
            <a:ext cx="6221476" cy="333375"/>
          </a:xfrm>
          <a:prstGeom prst="rect">
            <a:avLst/>
          </a:prstGeom>
        </p:spPr>
        <p:txBody>
          <a:bodyPr wrap="square" lIns="0" tIns="0" rIns="0" bIns="0">
            <a:spAutoFit/>
          </a:bodyPr>
          <a:lstStyle>
            <a:lvl1pPr>
              <a:defRPr sz="2450" b="0" i="0">
                <a:solidFill>
                  <a:schemeClr val="tx1"/>
                </a:solidFill>
                <a:latin typeface="Arial"/>
                <a:cs typeface="Aria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dirty="0"/>
              <a:t> </a:t>
            </a:r>
            <a:r>
              <a:rPr spc="20" dirty="0"/>
              <a:t>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25400">
              <a:lnSpc>
                <a:spcPts val="885"/>
              </a:lnSpc>
            </a:pPr>
            <a:fld id="{81D60167-4931-47E6-BA6A-407CBD079E47}" type="slidenum">
              <a:rPr spc="20" dirty="0"/>
              <a:t>‹#›</a:t>
            </a:fld>
            <a:endParaRPr spc="2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1" y="1739795"/>
            <a:ext cx="4444207" cy="725064"/>
          </a:xfrm>
        </p:spPr>
        <p:txBody>
          <a:bodyPr anchor="b"/>
          <a:lstStyle>
            <a:lvl1pPr marL="0" indent="0">
              <a:buNone/>
              <a:defRPr sz="2700" b="1"/>
            </a:lvl1pPr>
            <a:lvl2pPr marL="509292" indent="0">
              <a:buNone/>
              <a:defRPr sz="2200" b="1"/>
            </a:lvl2pPr>
            <a:lvl3pPr marL="1018586" indent="0">
              <a:buNone/>
              <a:defRPr sz="2000" b="1"/>
            </a:lvl3pPr>
            <a:lvl4pPr marL="1527879" indent="0">
              <a:buNone/>
              <a:defRPr sz="1800" b="1"/>
            </a:lvl4pPr>
            <a:lvl5pPr marL="2037173" indent="0">
              <a:buNone/>
              <a:defRPr sz="1800" b="1"/>
            </a:lvl5pPr>
            <a:lvl6pPr marL="2546466" indent="0">
              <a:buNone/>
              <a:defRPr sz="1800" b="1"/>
            </a:lvl6pPr>
            <a:lvl7pPr marL="3055758" indent="0">
              <a:buNone/>
              <a:defRPr sz="1800" b="1"/>
            </a:lvl7pPr>
            <a:lvl8pPr marL="3565052" indent="0">
              <a:buNone/>
              <a:defRPr sz="1800" b="1"/>
            </a:lvl8pPr>
            <a:lvl9pPr marL="4074344"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1"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739795"/>
            <a:ext cx="4445953" cy="725064"/>
          </a:xfrm>
        </p:spPr>
        <p:txBody>
          <a:bodyPr anchor="b"/>
          <a:lstStyle>
            <a:lvl1pPr marL="0" indent="0">
              <a:buNone/>
              <a:defRPr sz="2700" b="1"/>
            </a:lvl1pPr>
            <a:lvl2pPr marL="509292" indent="0">
              <a:buNone/>
              <a:defRPr sz="2200" b="1"/>
            </a:lvl2pPr>
            <a:lvl3pPr marL="1018586" indent="0">
              <a:buNone/>
              <a:defRPr sz="2000" b="1"/>
            </a:lvl3pPr>
            <a:lvl4pPr marL="1527879" indent="0">
              <a:buNone/>
              <a:defRPr sz="1800" b="1"/>
            </a:lvl4pPr>
            <a:lvl5pPr marL="2037173" indent="0">
              <a:buNone/>
              <a:defRPr sz="1800" b="1"/>
            </a:lvl5pPr>
            <a:lvl6pPr marL="2546466" indent="0">
              <a:buNone/>
              <a:defRPr sz="1800" b="1"/>
            </a:lvl6pPr>
            <a:lvl7pPr marL="3055758" indent="0">
              <a:buNone/>
              <a:defRPr sz="1800" b="1"/>
            </a:lvl7pPr>
            <a:lvl8pPr marL="3565052" indent="0">
              <a:buNone/>
              <a:defRPr sz="1800" b="1"/>
            </a:lvl8pPr>
            <a:lvl9pPr marL="4074344"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1851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6234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538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626447"/>
            <a:ext cx="3309144" cy="5316538"/>
          </a:xfrm>
        </p:spPr>
        <p:txBody>
          <a:bodyPr/>
          <a:lstStyle>
            <a:lvl1pPr marL="0" indent="0">
              <a:buNone/>
              <a:defRPr sz="1600"/>
            </a:lvl1pPr>
            <a:lvl2pPr marL="509292" indent="0">
              <a:buNone/>
              <a:defRPr sz="1300"/>
            </a:lvl2pPr>
            <a:lvl3pPr marL="1018586" indent="0">
              <a:buNone/>
              <a:defRPr sz="1100"/>
            </a:lvl3pPr>
            <a:lvl4pPr marL="1527879" indent="0">
              <a:buNone/>
              <a:defRPr sz="1000"/>
            </a:lvl4pPr>
            <a:lvl5pPr marL="2037173" indent="0">
              <a:buNone/>
              <a:defRPr sz="1000"/>
            </a:lvl5pPr>
            <a:lvl6pPr marL="2546466" indent="0">
              <a:buNone/>
              <a:defRPr sz="1000"/>
            </a:lvl6pPr>
            <a:lvl7pPr marL="3055758" indent="0">
              <a:buNone/>
              <a:defRPr sz="1000"/>
            </a:lvl7pPr>
            <a:lvl8pPr marL="3565052" indent="0">
              <a:buNone/>
              <a:defRPr sz="1000"/>
            </a:lvl8pPr>
            <a:lvl9pPr marL="4074344"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76733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292" indent="0">
              <a:buNone/>
              <a:defRPr sz="3100"/>
            </a:lvl2pPr>
            <a:lvl3pPr marL="1018586" indent="0">
              <a:buNone/>
              <a:defRPr sz="2700"/>
            </a:lvl3pPr>
            <a:lvl4pPr marL="1527879" indent="0">
              <a:buNone/>
              <a:defRPr sz="2200"/>
            </a:lvl4pPr>
            <a:lvl5pPr marL="2037173" indent="0">
              <a:buNone/>
              <a:defRPr sz="2200"/>
            </a:lvl5pPr>
            <a:lvl6pPr marL="2546466" indent="0">
              <a:buNone/>
              <a:defRPr sz="2200"/>
            </a:lvl6pPr>
            <a:lvl7pPr marL="3055758" indent="0">
              <a:buNone/>
              <a:defRPr sz="2200"/>
            </a:lvl7pPr>
            <a:lvl8pPr marL="3565052" indent="0">
              <a:buNone/>
              <a:defRPr sz="2200"/>
            </a:lvl8pPr>
            <a:lvl9pPr marL="4074344"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292" indent="0">
              <a:buNone/>
              <a:defRPr sz="1300"/>
            </a:lvl2pPr>
            <a:lvl3pPr marL="1018586" indent="0">
              <a:buNone/>
              <a:defRPr sz="1100"/>
            </a:lvl3pPr>
            <a:lvl4pPr marL="1527879" indent="0">
              <a:buNone/>
              <a:defRPr sz="1000"/>
            </a:lvl4pPr>
            <a:lvl5pPr marL="2037173" indent="0">
              <a:buNone/>
              <a:defRPr sz="1000"/>
            </a:lvl5pPr>
            <a:lvl6pPr marL="2546466" indent="0">
              <a:buNone/>
              <a:defRPr sz="1000"/>
            </a:lvl6pPr>
            <a:lvl7pPr marL="3055758" indent="0">
              <a:buNone/>
              <a:defRPr sz="1000"/>
            </a:lvl7pPr>
            <a:lvl8pPr marL="3565052" indent="0">
              <a:buNone/>
              <a:defRPr sz="1000"/>
            </a:lvl8pPr>
            <a:lvl9pPr marL="4074344"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42437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4838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0123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sz="20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dirty="0"/>
              <a:t> </a:t>
            </a:r>
            <a:r>
              <a:rPr spc="20" dirty="0"/>
              <a:t>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254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dirty="0"/>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dirty="0"/>
              <a:t> </a:t>
            </a:r>
            <a:r>
              <a:rPr spc="20" dirty="0"/>
              <a:t>9</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254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dirty="0"/>
              <a:t> </a:t>
            </a:r>
            <a:r>
              <a:rPr spc="20" dirty="0"/>
              <a:t>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254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dirty="0"/>
              <a:t> </a:t>
            </a:r>
            <a:r>
              <a:rPr spc="20" dirty="0"/>
              <a:t>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4/12/18</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25400">
              <a:lnSpc>
                <a:spcPts val="885"/>
              </a:lnSpc>
            </a:pPr>
            <a:fld id="{81D60167-4931-47E6-BA6A-407CBD079E47}" type="slidenum">
              <a:rPr spc="20" dirty="0"/>
              <a:t>‹#›</a:t>
            </a:fld>
            <a:endParaRPr spc="2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292" indent="0" algn="ctr">
              <a:buNone/>
              <a:defRPr>
                <a:solidFill>
                  <a:schemeClr val="tx1">
                    <a:tint val="75000"/>
                  </a:schemeClr>
                </a:solidFill>
              </a:defRPr>
            </a:lvl2pPr>
            <a:lvl3pPr marL="1018586" indent="0" algn="ctr">
              <a:buNone/>
              <a:defRPr>
                <a:solidFill>
                  <a:schemeClr val="tx1">
                    <a:tint val="75000"/>
                  </a:schemeClr>
                </a:solidFill>
              </a:defRPr>
            </a:lvl3pPr>
            <a:lvl4pPr marL="1527879" indent="0" algn="ctr">
              <a:buNone/>
              <a:defRPr>
                <a:solidFill>
                  <a:schemeClr val="tx1">
                    <a:tint val="75000"/>
                  </a:schemeClr>
                </a:solidFill>
              </a:defRPr>
            </a:lvl4pPr>
            <a:lvl5pPr marL="2037173" indent="0" algn="ctr">
              <a:buNone/>
              <a:defRPr>
                <a:solidFill>
                  <a:schemeClr val="tx1">
                    <a:tint val="75000"/>
                  </a:schemeClr>
                </a:solidFill>
              </a:defRPr>
            </a:lvl5pPr>
            <a:lvl6pPr marL="2546466" indent="0" algn="ctr">
              <a:buNone/>
              <a:defRPr>
                <a:solidFill>
                  <a:schemeClr val="tx1">
                    <a:tint val="75000"/>
                  </a:schemeClr>
                </a:solidFill>
              </a:defRPr>
            </a:lvl6pPr>
            <a:lvl7pPr marL="3055758" indent="0" algn="ctr">
              <a:buNone/>
              <a:defRPr>
                <a:solidFill>
                  <a:schemeClr val="tx1">
                    <a:tint val="75000"/>
                  </a:schemeClr>
                </a:solidFill>
              </a:defRPr>
            </a:lvl7pPr>
            <a:lvl8pPr marL="3565052" indent="0" algn="ctr">
              <a:buNone/>
              <a:defRPr>
                <a:solidFill>
                  <a:schemeClr val="tx1">
                    <a:tint val="75000"/>
                  </a:schemeClr>
                </a:solidFill>
              </a:defRPr>
            </a:lvl8pPr>
            <a:lvl9pPr marL="4074344"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3236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500"/>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1076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90"/>
            <a:ext cx="8549640" cy="154368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292" indent="0">
              <a:buNone/>
              <a:defRPr sz="2000">
                <a:solidFill>
                  <a:schemeClr val="tx1">
                    <a:tint val="75000"/>
                  </a:schemeClr>
                </a:solidFill>
              </a:defRPr>
            </a:lvl2pPr>
            <a:lvl3pPr marL="1018586" indent="0">
              <a:buNone/>
              <a:defRPr sz="1800">
                <a:solidFill>
                  <a:schemeClr val="tx1">
                    <a:tint val="75000"/>
                  </a:schemeClr>
                </a:solidFill>
              </a:defRPr>
            </a:lvl3pPr>
            <a:lvl4pPr marL="1527879" indent="0">
              <a:buNone/>
              <a:defRPr sz="1600">
                <a:solidFill>
                  <a:schemeClr val="tx1">
                    <a:tint val="75000"/>
                  </a:schemeClr>
                </a:solidFill>
              </a:defRPr>
            </a:lvl4pPr>
            <a:lvl5pPr marL="2037173" indent="0">
              <a:buNone/>
              <a:defRPr sz="1600">
                <a:solidFill>
                  <a:schemeClr val="tx1">
                    <a:tint val="75000"/>
                  </a:schemeClr>
                </a:solidFill>
              </a:defRPr>
            </a:lvl5pPr>
            <a:lvl6pPr marL="2546466" indent="0">
              <a:buNone/>
              <a:defRPr sz="1600">
                <a:solidFill>
                  <a:schemeClr val="tx1">
                    <a:tint val="75000"/>
                  </a:schemeClr>
                </a:solidFill>
              </a:defRPr>
            </a:lvl6pPr>
            <a:lvl7pPr marL="3055758" indent="0">
              <a:buNone/>
              <a:defRPr sz="1600">
                <a:solidFill>
                  <a:schemeClr val="tx1">
                    <a:tint val="75000"/>
                  </a:schemeClr>
                </a:solidFill>
              </a:defRPr>
            </a:lvl7pPr>
            <a:lvl8pPr marL="3565052" indent="0">
              <a:buNone/>
              <a:defRPr sz="1600">
                <a:solidFill>
                  <a:schemeClr val="tx1">
                    <a:tint val="75000"/>
                  </a:schemeClr>
                </a:solidFill>
              </a:defRPr>
            </a:lvl8pPr>
            <a:lvl9pPr marL="4074344"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334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2920" y="1813563"/>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813563"/>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B1B2588-4E17-C14C-B6B1-CC0A4511352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421232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PMingLiU"/>
                <a:cs typeface="PMingLiU"/>
              </a:defRPr>
            </a:lvl1pPr>
          </a:lstStyle>
          <a:p>
            <a:endParaRPr dirty="0"/>
          </a:p>
        </p:txBody>
      </p:sp>
      <p:sp>
        <p:nvSpPr>
          <p:cNvPr id="3" name="Holder 3"/>
          <p:cNvSpPr>
            <a:spLocks noGrp="1"/>
          </p:cNvSpPr>
          <p:nvPr>
            <p:ph type="body" idx="1"/>
          </p:nvPr>
        </p:nvSpPr>
        <p:spPr>
          <a:xfrm>
            <a:off x="496569" y="1606803"/>
            <a:ext cx="9065260" cy="4546600"/>
          </a:xfrm>
          <a:prstGeom prst="rect">
            <a:avLst/>
          </a:prstGeom>
        </p:spPr>
        <p:txBody>
          <a:bodyPr wrap="square" lIns="0" tIns="0" rIns="0" bIns="0">
            <a:spAutoFit/>
          </a:bodyPr>
          <a:lstStyle>
            <a:lvl1pPr>
              <a:defRPr sz="205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dirty="0"/>
              <a:t> </a:t>
            </a:r>
            <a:r>
              <a:rPr spc="20" dirty="0"/>
              <a:t>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4/12/18</a:t>
            </a:fld>
            <a:endParaRPr lang="en-US"/>
          </a:p>
        </p:txBody>
      </p:sp>
      <p:sp>
        <p:nvSpPr>
          <p:cNvPr id="6" name="Holder 6"/>
          <p:cNvSpPr>
            <a:spLocks noGrp="1"/>
          </p:cNvSpPr>
          <p:nvPr>
            <p:ph type="sldNum" sz="quarter" idx="7"/>
          </p:nvPr>
        </p:nvSpPr>
        <p:spPr>
          <a:xfrm>
            <a:off x="8147556" y="7217305"/>
            <a:ext cx="159384"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25400">
              <a:lnSpc>
                <a:spcPts val="885"/>
              </a:lnSpc>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Arial"/>
          <a:ea typeface="+mj-ea"/>
          <a:cs typeface="Arial"/>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897784"/>
          </a:xfrm>
          <a:prstGeom prst="rect">
            <a:avLst/>
          </a:prstGeom>
        </p:spPr>
        <p:txBody>
          <a:bodyPr vert="horz" lIns="101870" tIns="50935" rIns="101870" bIns="50935" rtlCol="0" anchor="ctr">
            <a:normAutofit/>
          </a:bodyPr>
          <a:lstStyle/>
          <a:p>
            <a:r>
              <a:rPr lang="en-US" dirty="0"/>
              <a:t>Click to edit Master title style</a:t>
            </a:r>
          </a:p>
        </p:txBody>
      </p:sp>
      <p:sp>
        <p:nvSpPr>
          <p:cNvPr id="3" name="Text Placeholder 2"/>
          <p:cNvSpPr>
            <a:spLocks noGrp="1"/>
          </p:cNvSpPr>
          <p:nvPr>
            <p:ph type="body" idx="1"/>
          </p:nvPr>
        </p:nvSpPr>
        <p:spPr>
          <a:xfrm>
            <a:off x="502920" y="1381761"/>
            <a:ext cx="9052560" cy="5561227"/>
          </a:xfrm>
          <a:prstGeom prst="rect">
            <a:avLst/>
          </a:prstGeom>
        </p:spPr>
        <p:txBody>
          <a:bodyPr vert="horz" lIns="101870" tIns="50935" rIns="101870" bIns="5093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70" tIns="50935" rIns="101870" bIns="50935" rtlCol="0" anchor="ctr"/>
          <a:lstStyle>
            <a:lvl1pPr algn="r">
              <a:defRPr sz="1300">
                <a:solidFill>
                  <a:schemeClr val="tx1">
                    <a:tint val="75000"/>
                  </a:schemeClr>
                </a:solidFill>
              </a:defRPr>
            </a:lvl1pPr>
          </a:lstStyle>
          <a:p>
            <a:pPr defTabSz="457146"/>
            <a:fld id="{8B1B2588-4E17-C14C-B6B1-CC0A45113524}" type="slidenum">
              <a:rPr lang="en-US" smtClean="0">
                <a:solidFill>
                  <a:prstClr val="black">
                    <a:tint val="75000"/>
                  </a:prstClr>
                </a:solidFill>
                <a:latin typeface="Calibri"/>
              </a:rPr>
              <a:pPr defTabSz="457146"/>
              <a:t>‹#›</a:t>
            </a:fld>
            <a:endParaRPr lang="en-US">
              <a:solidFill>
                <a:prstClr val="black">
                  <a:tint val="75000"/>
                </a:prstClr>
              </a:solidFill>
              <a:latin typeface="Calibri"/>
            </a:endParaRPr>
          </a:p>
        </p:txBody>
      </p:sp>
    </p:spTree>
    <p:extLst>
      <p:ext uri="{BB962C8B-B14F-4D97-AF65-F5344CB8AC3E}">
        <p14:creationId xmlns:p14="http://schemas.microsoft.com/office/powerpoint/2010/main" val="11886060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509352" rtl="0" eaLnBrk="1" latinLnBrk="0" hangingPunct="1">
        <a:spcBef>
          <a:spcPct val="0"/>
        </a:spcBef>
        <a:buNone/>
        <a:defRPr sz="2800" b="1" kern="1200">
          <a:solidFill>
            <a:schemeClr val="tx1"/>
          </a:solidFill>
          <a:latin typeface="Arial"/>
          <a:ea typeface="+mj-ea"/>
          <a:cs typeface="Arial"/>
        </a:defRPr>
      </a:lvl1pPr>
    </p:titleStyle>
    <p:bodyStyle>
      <a:lvl1pPr marL="382015" indent="-382015" algn="l" defTabSz="509352" rtl="0" eaLnBrk="1" latinLnBrk="0" hangingPunct="1">
        <a:spcBef>
          <a:spcPct val="20000"/>
        </a:spcBef>
        <a:buFont typeface="Arial"/>
        <a:buChar char="•"/>
        <a:defRPr sz="2000" kern="1200">
          <a:solidFill>
            <a:schemeClr val="tx1"/>
          </a:solidFill>
          <a:latin typeface="Arial"/>
          <a:ea typeface="+mn-ea"/>
          <a:cs typeface="Arial"/>
        </a:defRPr>
      </a:lvl1pPr>
      <a:lvl2pPr marL="803181" indent="-230161" algn="l" defTabSz="509352" rtl="0" eaLnBrk="1" latinLnBrk="0" hangingPunct="1">
        <a:spcBef>
          <a:spcPts val="800"/>
        </a:spcBef>
        <a:buFont typeface="Arial"/>
        <a:buChar char="–"/>
        <a:defRPr sz="1800" kern="1200">
          <a:solidFill>
            <a:schemeClr val="tx1"/>
          </a:solidFill>
          <a:latin typeface="Arial"/>
          <a:ea typeface="+mn-ea"/>
          <a:cs typeface="Arial"/>
        </a:defRPr>
      </a:lvl2pPr>
      <a:lvl3pPr marL="1273382" indent="-254676" algn="l" defTabSz="509352" rtl="0" eaLnBrk="1" latinLnBrk="0" hangingPunct="1">
        <a:spcBef>
          <a:spcPts val="599"/>
        </a:spcBef>
        <a:buFont typeface="Arial"/>
        <a:buChar char="•"/>
        <a:defRPr sz="1600" kern="1200">
          <a:solidFill>
            <a:schemeClr val="tx1"/>
          </a:solidFill>
          <a:latin typeface="Arial"/>
          <a:ea typeface="+mn-ea"/>
          <a:cs typeface="Arial"/>
        </a:defRPr>
      </a:lvl3pPr>
      <a:lvl4pPr marL="1782734" indent="-254676" algn="l" defTabSz="509352" rtl="0" eaLnBrk="1" latinLnBrk="0" hangingPunct="1">
        <a:spcBef>
          <a:spcPct val="20000"/>
        </a:spcBef>
        <a:buFont typeface="Arial"/>
        <a:buChar char="–"/>
        <a:defRPr sz="1400" kern="1200">
          <a:solidFill>
            <a:schemeClr val="tx1"/>
          </a:solidFill>
          <a:latin typeface="Arial"/>
          <a:ea typeface="+mn-ea"/>
          <a:cs typeface="Arial"/>
        </a:defRPr>
      </a:lvl4pPr>
      <a:lvl5pPr marL="2292087" indent="-254676" algn="l" defTabSz="509352" rtl="0" eaLnBrk="1" latinLnBrk="0" hangingPunct="1">
        <a:spcBef>
          <a:spcPct val="20000"/>
        </a:spcBef>
        <a:buFont typeface="Arial"/>
        <a:buChar char="»"/>
        <a:defRPr sz="1600" kern="1200">
          <a:solidFill>
            <a:schemeClr val="tx1"/>
          </a:solidFill>
          <a:latin typeface="Arial"/>
          <a:ea typeface="+mn-ea"/>
          <a:cs typeface="Arial"/>
        </a:defRPr>
      </a:lvl5pPr>
      <a:lvl6pPr marL="2801440" indent="-254676" algn="l" defTabSz="509352" rtl="0" eaLnBrk="1" latinLnBrk="0" hangingPunct="1">
        <a:spcBef>
          <a:spcPct val="20000"/>
        </a:spcBef>
        <a:buFont typeface="Arial"/>
        <a:buChar char="•"/>
        <a:defRPr sz="2200" kern="1200">
          <a:solidFill>
            <a:schemeClr val="tx1"/>
          </a:solidFill>
          <a:latin typeface="+mn-lt"/>
          <a:ea typeface="+mn-ea"/>
          <a:cs typeface="+mn-cs"/>
        </a:defRPr>
      </a:lvl6pPr>
      <a:lvl7pPr marL="3310793" indent="-254676" algn="l" defTabSz="509352" rtl="0" eaLnBrk="1" latinLnBrk="0" hangingPunct="1">
        <a:spcBef>
          <a:spcPct val="20000"/>
        </a:spcBef>
        <a:buFont typeface="Arial"/>
        <a:buChar char="•"/>
        <a:defRPr sz="2200" kern="1200">
          <a:solidFill>
            <a:schemeClr val="tx1"/>
          </a:solidFill>
          <a:latin typeface="+mn-lt"/>
          <a:ea typeface="+mn-ea"/>
          <a:cs typeface="+mn-cs"/>
        </a:defRPr>
      </a:lvl7pPr>
      <a:lvl8pPr marL="3820145" indent="-254676" algn="l" defTabSz="509352" rtl="0" eaLnBrk="1" latinLnBrk="0" hangingPunct="1">
        <a:spcBef>
          <a:spcPct val="20000"/>
        </a:spcBef>
        <a:buFont typeface="Arial"/>
        <a:buChar char="•"/>
        <a:defRPr sz="2200" kern="1200">
          <a:solidFill>
            <a:schemeClr val="tx1"/>
          </a:solidFill>
          <a:latin typeface="+mn-lt"/>
          <a:ea typeface="+mn-ea"/>
          <a:cs typeface="+mn-cs"/>
        </a:defRPr>
      </a:lvl8pPr>
      <a:lvl9pPr marL="4329498" indent="-254676" algn="l" defTabSz="50935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352" rtl="0" eaLnBrk="1" latinLnBrk="0" hangingPunct="1">
        <a:defRPr sz="2000" kern="1200">
          <a:solidFill>
            <a:schemeClr val="tx1"/>
          </a:solidFill>
          <a:latin typeface="+mn-lt"/>
          <a:ea typeface="+mn-ea"/>
          <a:cs typeface="+mn-cs"/>
        </a:defRPr>
      </a:lvl1pPr>
      <a:lvl2pPr marL="509352" algn="l" defTabSz="509352" rtl="0" eaLnBrk="1" latinLnBrk="0" hangingPunct="1">
        <a:defRPr sz="2000" kern="1200">
          <a:solidFill>
            <a:schemeClr val="tx1"/>
          </a:solidFill>
          <a:latin typeface="+mn-lt"/>
          <a:ea typeface="+mn-ea"/>
          <a:cs typeface="+mn-cs"/>
        </a:defRPr>
      </a:lvl2pPr>
      <a:lvl3pPr marL="1018705" algn="l" defTabSz="509352" rtl="0" eaLnBrk="1" latinLnBrk="0" hangingPunct="1">
        <a:defRPr sz="2000" kern="1200">
          <a:solidFill>
            <a:schemeClr val="tx1"/>
          </a:solidFill>
          <a:latin typeface="+mn-lt"/>
          <a:ea typeface="+mn-ea"/>
          <a:cs typeface="+mn-cs"/>
        </a:defRPr>
      </a:lvl3pPr>
      <a:lvl4pPr marL="1528058" algn="l" defTabSz="509352" rtl="0" eaLnBrk="1" latinLnBrk="0" hangingPunct="1">
        <a:defRPr sz="2000" kern="1200">
          <a:solidFill>
            <a:schemeClr val="tx1"/>
          </a:solidFill>
          <a:latin typeface="+mn-lt"/>
          <a:ea typeface="+mn-ea"/>
          <a:cs typeface="+mn-cs"/>
        </a:defRPr>
      </a:lvl4pPr>
      <a:lvl5pPr marL="2037411" algn="l" defTabSz="509352" rtl="0" eaLnBrk="1" latinLnBrk="0" hangingPunct="1">
        <a:defRPr sz="2000" kern="1200">
          <a:solidFill>
            <a:schemeClr val="tx1"/>
          </a:solidFill>
          <a:latin typeface="+mn-lt"/>
          <a:ea typeface="+mn-ea"/>
          <a:cs typeface="+mn-cs"/>
        </a:defRPr>
      </a:lvl5pPr>
      <a:lvl6pPr marL="2546764" algn="l" defTabSz="509352" rtl="0" eaLnBrk="1" latinLnBrk="0" hangingPunct="1">
        <a:defRPr sz="2000" kern="1200">
          <a:solidFill>
            <a:schemeClr val="tx1"/>
          </a:solidFill>
          <a:latin typeface="+mn-lt"/>
          <a:ea typeface="+mn-ea"/>
          <a:cs typeface="+mn-cs"/>
        </a:defRPr>
      </a:lvl6pPr>
      <a:lvl7pPr marL="3056116" algn="l" defTabSz="509352" rtl="0" eaLnBrk="1" latinLnBrk="0" hangingPunct="1">
        <a:defRPr sz="2000" kern="1200">
          <a:solidFill>
            <a:schemeClr val="tx1"/>
          </a:solidFill>
          <a:latin typeface="+mn-lt"/>
          <a:ea typeface="+mn-ea"/>
          <a:cs typeface="+mn-cs"/>
        </a:defRPr>
      </a:lvl7pPr>
      <a:lvl8pPr marL="3565469" algn="l" defTabSz="509352" rtl="0" eaLnBrk="1" latinLnBrk="0" hangingPunct="1">
        <a:defRPr sz="2000" kern="1200">
          <a:solidFill>
            <a:schemeClr val="tx1"/>
          </a:solidFill>
          <a:latin typeface="+mn-lt"/>
          <a:ea typeface="+mn-ea"/>
          <a:cs typeface="+mn-cs"/>
        </a:defRPr>
      </a:lvl8pPr>
      <a:lvl9pPr marL="4074821" algn="l" defTabSz="50935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18461" y="2487167"/>
            <a:ext cx="6221476" cy="372858"/>
          </a:xfrm>
          <a:prstGeom prst="rect">
            <a:avLst/>
          </a:prstGeom>
        </p:spPr>
        <p:txBody>
          <a:bodyPr vert="horz" wrap="square" lIns="0" tIns="0" rIns="0" bIns="0" rtlCol="0">
            <a:spAutoFit/>
          </a:bodyPr>
          <a:lstStyle/>
          <a:p>
            <a:pPr marL="12700" algn="ctr">
              <a:lnSpc>
                <a:spcPts val="2625"/>
              </a:lnSpc>
            </a:pPr>
            <a:r>
              <a:rPr sz="3600" b="1" dirty="0"/>
              <a:t>Inference in first-order logic</a:t>
            </a:r>
          </a:p>
        </p:txBody>
      </p:sp>
      <p:sp>
        <p:nvSpPr>
          <p:cNvPr id="3" name="object 3"/>
          <p:cNvSpPr txBox="1"/>
          <p:nvPr/>
        </p:nvSpPr>
        <p:spPr>
          <a:xfrm>
            <a:off x="3693921" y="3940047"/>
            <a:ext cx="1402715" cy="288754"/>
          </a:xfrm>
          <a:prstGeom prst="rect">
            <a:avLst/>
          </a:prstGeom>
        </p:spPr>
        <p:txBody>
          <a:bodyPr vert="horz" wrap="square" lIns="0" tIns="0" rIns="0" bIns="0" rtlCol="0">
            <a:spAutoFit/>
          </a:bodyPr>
          <a:lstStyle/>
          <a:p>
            <a:pPr marL="12700" algn="ctr">
              <a:lnSpc>
                <a:spcPts val="2210"/>
              </a:lnSpc>
            </a:pPr>
            <a:r>
              <a:rPr sz="2050" dirty="0">
                <a:latin typeface="Times New Roman"/>
                <a:cs typeface="Times New Roman"/>
              </a:rPr>
              <a:t>Chapter 9</a:t>
            </a:r>
            <a:endParaRPr sz="2050">
              <a:latin typeface="Times New Roman"/>
              <a:cs typeface="Times New Roman"/>
            </a:endParaRPr>
          </a:p>
        </p:txBody>
      </p:sp>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gn="ctr">
              <a:lnSpc>
                <a:spcPts val="885"/>
              </a:lnSpc>
            </a:pPr>
            <a:fld id="{81D60167-4931-47E6-BA6A-407CBD079E47}" type="slidenum">
              <a:rPr dirty="0"/>
              <a:pPr marL="25400" algn="ctr">
                <a:lnSpc>
                  <a:spcPts val="885"/>
                </a:lnSpc>
              </a:pPr>
              <a:t>1</a:t>
            </a:fld>
            <a:endParaRPr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3A7C7FC-F03C-F248-A506-1BF17B9F1730}"/>
                  </a:ext>
                </a:extLst>
              </p14:cNvPr>
              <p14:cNvContentPartPr/>
              <p14:nvPr/>
            </p14:nvContentPartPr>
            <p14:xfrm>
              <a:off x="8682796" y="470423"/>
              <a:ext cx="236880" cy="195120"/>
            </p14:xfrm>
          </p:contentPart>
        </mc:Choice>
        <mc:Fallback xmlns="">
          <p:pic>
            <p:nvPicPr>
              <p:cNvPr id="4" name="Ink 3">
                <a:extLst>
                  <a:ext uri="{FF2B5EF4-FFF2-40B4-BE49-F238E27FC236}">
                    <a16:creationId xmlns:a16="http://schemas.microsoft.com/office/drawing/2014/main" id="{C3A7C7FC-F03C-F248-A506-1BF17B9F1730}"/>
                  </a:ext>
                </a:extLst>
              </p:cNvPr>
              <p:cNvPicPr/>
              <p:nvPr/>
            </p:nvPicPr>
            <p:blipFill>
              <a:blip r:embed="rId3"/>
              <a:stretch>
                <a:fillRect/>
              </a:stretch>
            </p:blipFill>
            <p:spPr>
              <a:xfrm>
                <a:off x="8666596" y="454223"/>
                <a:ext cx="269280" cy="2275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Generalized Modus Ponens (GMP)</a:t>
            </a:r>
          </a:p>
        </p:txBody>
      </p:sp>
      <p:sp>
        <p:nvSpPr>
          <p:cNvPr id="5" name="Content Placeholder 4"/>
          <p:cNvSpPr>
            <a:spLocks noGrp="1"/>
          </p:cNvSpPr>
          <p:nvPr>
            <p:ph idx="1"/>
          </p:nvPr>
        </p:nvSpPr>
        <p:spPr>
          <a:xfrm>
            <a:off x="381000" y="1066800"/>
            <a:ext cx="9220200" cy="6324600"/>
          </a:xfrm>
        </p:spPr>
        <p:txBody>
          <a:bodyPr>
            <a:normAutofit/>
          </a:bodyPr>
          <a:lstStyle/>
          <a:p>
            <a:r>
              <a:rPr lang="en-US" dirty="0"/>
              <a:t>We can leverage unification to generalize Modus Ponens Inference!   </a:t>
            </a:r>
          </a:p>
          <a:p>
            <a:pPr lvl="1"/>
            <a:r>
              <a:rPr lang="en-US" dirty="0"/>
              <a:t>Reminder:  Modus ponens was  </a:t>
            </a:r>
          </a:p>
          <a:p>
            <a:pPr lvl="1"/>
            <a:endParaRPr lang="en-US" dirty="0"/>
          </a:p>
          <a:p>
            <a:pPr lvl="1"/>
            <a:endParaRPr lang="en-US" dirty="0"/>
          </a:p>
          <a:p>
            <a:pPr lvl="1"/>
            <a:r>
              <a:rPr lang="en-US" dirty="0"/>
              <a:t>But now suppose that p</a:t>
            </a:r>
            <a:r>
              <a:rPr lang="en-US" baseline="-25000" dirty="0"/>
              <a:t>i</a:t>
            </a:r>
            <a:r>
              <a:rPr lang="en-US" dirty="0"/>
              <a:t> and q are all parameterized by variables</a:t>
            </a:r>
          </a:p>
          <a:p>
            <a:pPr lvl="1"/>
            <a:r>
              <a:rPr lang="en-US" dirty="0"/>
              <a:t>If there is some set of bindings </a:t>
            </a:r>
            <a:r>
              <a:rPr lang="el-GR" dirty="0"/>
              <a:t>θ</a:t>
            </a:r>
            <a:r>
              <a:rPr lang="en-US" dirty="0"/>
              <a:t> that makes all sentences in the premise of an implication identical to sentences already in the KB, then we can assert the conclusion.</a:t>
            </a:r>
          </a:p>
          <a:p>
            <a:pPr lvl="1"/>
            <a:r>
              <a:rPr lang="en-US" dirty="0"/>
              <a:t>Or formally:</a:t>
            </a:r>
          </a:p>
          <a:p>
            <a:pPr lvl="1"/>
            <a:endParaRPr lang="en-US" dirty="0"/>
          </a:p>
          <a:p>
            <a:pPr lvl="1"/>
            <a:r>
              <a:rPr lang="en-US" dirty="0"/>
              <a:t>So then:</a:t>
            </a:r>
          </a:p>
          <a:p>
            <a:pPr lvl="1"/>
            <a:endParaRPr lang="en-US" dirty="0"/>
          </a:p>
          <a:p>
            <a:pPr lvl="1"/>
            <a:endParaRPr lang="en-US" dirty="0"/>
          </a:p>
          <a:p>
            <a:r>
              <a:rPr lang="en-US" dirty="0"/>
              <a:t> Note that GMP is used with:</a:t>
            </a:r>
          </a:p>
          <a:p>
            <a:pPr lvl="1"/>
            <a:r>
              <a:rPr lang="en-US" dirty="0"/>
              <a:t>KB of </a:t>
            </a:r>
            <a:r>
              <a:rPr lang="en-US" dirty="0">
                <a:solidFill>
                  <a:srgbClr val="C96DB4"/>
                </a:solidFill>
              </a:rPr>
              <a:t>definite clauses</a:t>
            </a:r>
            <a:r>
              <a:rPr lang="en-US" dirty="0"/>
              <a:t> (</a:t>
            </a:r>
            <a:r>
              <a:rPr lang="en-US" dirty="0">
                <a:solidFill>
                  <a:srgbClr val="0000FF"/>
                </a:solidFill>
              </a:rPr>
              <a:t>exactly</a:t>
            </a:r>
            <a:r>
              <a:rPr lang="en-US" dirty="0"/>
              <a:t> one positive term)</a:t>
            </a:r>
          </a:p>
          <a:p>
            <a:pPr lvl="1"/>
            <a:r>
              <a:rPr lang="en-US" dirty="0"/>
              <a:t>All variables are assumed to be </a:t>
            </a:r>
            <a:r>
              <a:rPr lang="en-US" dirty="0">
                <a:solidFill>
                  <a:srgbClr val="0000FF"/>
                </a:solidFill>
              </a:rPr>
              <a:t>universally</a:t>
            </a:r>
            <a:r>
              <a:rPr lang="en-US" dirty="0"/>
              <a:t> quantified</a:t>
            </a:r>
          </a:p>
        </p:txBody>
      </p:sp>
      <p:grpSp>
        <p:nvGrpSpPr>
          <p:cNvPr id="6" name="Group 5"/>
          <p:cNvGrpSpPr/>
          <p:nvPr/>
        </p:nvGrpSpPr>
        <p:grpSpPr>
          <a:xfrm>
            <a:off x="1219200" y="1905000"/>
            <a:ext cx="990600" cy="584776"/>
            <a:chOff x="2514600" y="5638800"/>
            <a:chExt cx="990600" cy="584776"/>
          </a:xfrm>
        </p:grpSpPr>
        <p:cxnSp>
          <p:nvCxnSpPr>
            <p:cNvPr id="7" name="Straight Connector 6"/>
            <p:cNvCxnSpPr/>
            <p:nvPr/>
          </p:nvCxnSpPr>
          <p:spPr>
            <a:xfrm>
              <a:off x="2514600" y="5943600"/>
              <a:ext cx="99060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514600" y="5638800"/>
              <a:ext cx="915635" cy="584776"/>
            </a:xfrm>
            <a:prstGeom prst="rect">
              <a:avLst/>
            </a:prstGeom>
            <a:noFill/>
          </p:spPr>
          <p:txBody>
            <a:bodyPr wrap="none" rtlCol="0">
              <a:spAutoFit/>
            </a:bodyPr>
            <a:lstStyle/>
            <a:p>
              <a:pPr marL="0" lvl="3"/>
              <a:r>
                <a:rPr lang="el-GR" sz="1400" dirty="0"/>
                <a:t>α</a:t>
              </a:r>
              <a:r>
                <a:rPr lang="en-US" sz="1400" dirty="0"/>
                <a:t>  ⇒ </a:t>
              </a:r>
              <a:r>
                <a:rPr lang="el-GR" sz="1400" dirty="0"/>
                <a:t>β</a:t>
              </a:r>
              <a:r>
                <a:rPr lang="en-US" sz="1400" dirty="0"/>
                <a:t>,  </a:t>
              </a:r>
              <a:r>
                <a:rPr lang="el-GR" sz="1400" dirty="0"/>
                <a:t>α</a:t>
              </a:r>
              <a:br>
                <a:rPr lang="en-US" sz="1400" dirty="0"/>
              </a:br>
              <a:r>
                <a:rPr lang="en-US" sz="1400" dirty="0"/>
                <a:t>   </a:t>
              </a:r>
              <a:r>
                <a:rPr lang="el-GR" sz="1400" dirty="0"/>
                <a:t>β</a:t>
              </a:r>
              <a:r>
                <a:rPr lang="en-US" dirty="0"/>
                <a:t> </a:t>
              </a:r>
            </a:p>
          </p:txBody>
        </p:sp>
      </p:grpSp>
      <p:grpSp>
        <p:nvGrpSpPr>
          <p:cNvPr id="12" name="Group 11"/>
          <p:cNvGrpSpPr/>
          <p:nvPr/>
        </p:nvGrpSpPr>
        <p:grpSpPr>
          <a:xfrm>
            <a:off x="4267200" y="1905000"/>
            <a:ext cx="4267200" cy="523220"/>
            <a:chOff x="2971800" y="5867400"/>
            <a:chExt cx="4267200" cy="523220"/>
          </a:xfrm>
        </p:grpSpPr>
        <p:sp>
          <p:nvSpPr>
            <p:cNvPr id="2" name="TextBox 1"/>
            <p:cNvSpPr txBox="1"/>
            <p:nvPr/>
          </p:nvSpPr>
          <p:spPr>
            <a:xfrm>
              <a:off x="2971800" y="5867400"/>
              <a:ext cx="4267200" cy="523220"/>
            </a:xfrm>
            <a:prstGeom prst="rect">
              <a:avLst/>
            </a:prstGeom>
            <a:noFill/>
          </p:spPr>
          <p:txBody>
            <a:bodyPr wrap="square" rtlCol="0">
              <a:spAutoFit/>
            </a:bodyPr>
            <a:lstStyle/>
            <a:p>
              <a:pPr algn="ctr"/>
              <a:r>
                <a:rPr lang="en-US" sz="1400" dirty="0"/>
                <a:t>p</a:t>
              </a:r>
              <a:r>
                <a:rPr lang="en-US" sz="1400" baseline="-25000" dirty="0"/>
                <a:t>1</a:t>
              </a:r>
              <a:r>
                <a:rPr lang="en-US" sz="1400" dirty="0"/>
                <a:t>, p</a:t>
              </a:r>
              <a:r>
                <a:rPr lang="en-US" sz="1400" baseline="-25000" dirty="0"/>
                <a:t>2</a:t>
              </a:r>
              <a:r>
                <a:rPr lang="en-US" sz="1400" dirty="0"/>
                <a:t>, p</a:t>
              </a:r>
              <a:r>
                <a:rPr lang="en-US" sz="1400" baseline="-25000" dirty="0"/>
                <a:t>3</a:t>
              </a:r>
              <a:r>
                <a:rPr lang="en-US" sz="1400" dirty="0"/>
                <a:t>...</a:t>
              </a:r>
              <a:r>
                <a:rPr lang="en-US" sz="1400" dirty="0" err="1"/>
                <a:t>p</a:t>
              </a:r>
              <a:r>
                <a:rPr lang="en-US" sz="1400" baseline="-25000" dirty="0" err="1"/>
                <a:t>n</a:t>
              </a:r>
              <a:r>
                <a:rPr lang="en-US" sz="1400" dirty="0"/>
                <a:t>,  (p</a:t>
              </a:r>
              <a:r>
                <a:rPr lang="en-US" sz="1400" baseline="-25000" dirty="0"/>
                <a:t>1</a:t>
              </a:r>
              <a:r>
                <a:rPr lang="en-US" sz="1400" dirty="0"/>
                <a:t> ∧ p</a:t>
              </a:r>
              <a:r>
                <a:rPr lang="en-US" sz="1400" baseline="-25000" dirty="0"/>
                <a:t>2</a:t>
              </a:r>
              <a:r>
                <a:rPr lang="en-US" sz="1400" dirty="0"/>
                <a:t> ∧ ... ∧</a:t>
              </a:r>
              <a:r>
                <a:rPr lang="en-US" sz="1400" dirty="0" err="1"/>
                <a:t>p</a:t>
              </a:r>
              <a:r>
                <a:rPr lang="en-US" sz="1400" baseline="-25000" dirty="0" err="1"/>
                <a:t>n</a:t>
              </a:r>
              <a:r>
                <a:rPr lang="en-US" sz="1400" dirty="0"/>
                <a:t>) ⇒ q)</a:t>
              </a:r>
            </a:p>
            <a:p>
              <a:pPr algn="ctr"/>
              <a:r>
                <a:rPr lang="en-US" sz="1400" dirty="0"/>
                <a:t>q</a:t>
              </a:r>
            </a:p>
          </p:txBody>
        </p:sp>
        <p:cxnSp>
          <p:nvCxnSpPr>
            <p:cNvPr id="10" name="Straight Connector 9"/>
            <p:cNvCxnSpPr/>
            <p:nvPr/>
          </p:nvCxnSpPr>
          <p:spPr>
            <a:xfrm>
              <a:off x="3124200" y="6172200"/>
              <a:ext cx="3962400" cy="0"/>
            </a:xfrm>
            <a:prstGeom prst="line">
              <a:avLst/>
            </a:prstGeom>
            <a:ln w="63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2438400" y="2057400"/>
            <a:ext cx="1905000" cy="307777"/>
          </a:xfrm>
          <a:prstGeom prst="rect">
            <a:avLst/>
          </a:prstGeom>
          <a:noFill/>
        </p:spPr>
        <p:txBody>
          <a:bodyPr wrap="square" rtlCol="0">
            <a:spAutoFit/>
          </a:bodyPr>
          <a:lstStyle/>
          <a:p>
            <a:r>
              <a:rPr lang="en-US" sz="1400" dirty="0"/>
              <a:t>Or, more generally: </a:t>
            </a:r>
          </a:p>
        </p:txBody>
      </p:sp>
      <p:grpSp>
        <p:nvGrpSpPr>
          <p:cNvPr id="14" name="Group 13"/>
          <p:cNvGrpSpPr/>
          <p:nvPr/>
        </p:nvGrpSpPr>
        <p:grpSpPr>
          <a:xfrm>
            <a:off x="2514600" y="3886200"/>
            <a:ext cx="4267200" cy="574516"/>
            <a:chOff x="2971800" y="5867400"/>
            <a:chExt cx="4267200" cy="574516"/>
          </a:xfrm>
        </p:grpSpPr>
        <p:sp>
          <p:nvSpPr>
            <p:cNvPr id="15" name="TextBox 14"/>
            <p:cNvSpPr txBox="1"/>
            <p:nvPr/>
          </p:nvSpPr>
          <p:spPr>
            <a:xfrm>
              <a:off x="2971800" y="5867400"/>
              <a:ext cx="4267200" cy="574516"/>
            </a:xfrm>
            <a:prstGeom prst="rect">
              <a:avLst/>
            </a:prstGeom>
            <a:noFill/>
          </p:spPr>
          <p:txBody>
            <a:bodyPr wrap="square" rtlCol="0">
              <a:spAutoFit/>
            </a:bodyPr>
            <a:lstStyle/>
            <a:p>
              <a:pPr algn="ctr">
                <a:spcAft>
                  <a:spcPts val="400"/>
                </a:spcAft>
              </a:pPr>
              <a:r>
                <a:rPr lang="en-US" sz="1400" dirty="0"/>
                <a:t>p’</a:t>
              </a:r>
              <a:r>
                <a:rPr lang="en-US" sz="1400" baseline="-25000" dirty="0"/>
                <a:t>1</a:t>
              </a:r>
              <a:r>
                <a:rPr lang="en-US" sz="1400" dirty="0"/>
                <a:t>, p’</a:t>
              </a:r>
              <a:r>
                <a:rPr lang="en-US" sz="1400" baseline="-25000" dirty="0"/>
                <a:t>2</a:t>
              </a:r>
              <a:r>
                <a:rPr lang="en-US" sz="1400" dirty="0"/>
                <a:t>, p’</a:t>
              </a:r>
              <a:r>
                <a:rPr lang="en-US" sz="1400" baseline="-25000" dirty="0"/>
                <a:t>3</a:t>
              </a:r>
              <a:r>
                <a:rPr lang="en-US" sz="1400" dirty="0"/>
                <a:t>...</a:t>
              </a:r>
              <a:r>
                <a:rPr lang="en-US" sz="1400" dirty="0" err="1"/>
                <a:t>p’</a:t>
              </a:r>
              <a:r>
                <a:rPr lang="en-US" sz="1400" baseline="-25000" dirty="0" err="1"/>
                <a:t>n</a:t>
              </a:r>
              <a:r>
                <a:rPr lang="en-US" sz="1400" dirty="0"/>
                <a:t>,  (p</a:t>
              </a:r>
              <a:r>
                <a:rPr lang="en-US" sz="1400" baseline="-25000" dirty="0"/>
                <a:t>1</a:t>
              </a:r>
              <a:r>
                <a:rPr lang="en-US" sz="1400" dirty="0"/>
                <a:t> ∧ p</a:t>
              </a:r>
              <a:r>
                <a:rPr lang="en-US" sz="1400" baseline="-25000" dirty="0"/>
                <a:t>2</a:t>
              </a:r>
              <a:r>
                <a:rPr lang="en-US" sz="1400" dirty="0"/>
                <a:t> ∧ ... ∧</a:t>
              </a:r>
              <a:r>
                <a:rPr lang="en-US" sz="1400" dirty="0" err="1"/>
                <a:t>p</a:t>
              </a:r>
              <a:r>
                <a:rPr lang="en-US" sz="1400" baseline="-25000" dirty="0" err="1"/>
                <a:t>n</a:t>
              </a:r>
              <a:r>
                <a:rPr lang="en-US" sz="1400" dirty="0"/>
                <a:t>) ⇒ q)</a:t>
              </a:r>
            </a:p>
            <a:p>
              <a:pPr algn="ctr"/>
              <a:r>
                <a:rPr lang="en-US" sz="1400" dirty="0" err="1"/>
                <a:t>subst</a:t>
              </a:r>
              <a:r>
                <a:rPr lang="en-US" sz="1400" dirty="0"/>
                <a:t>(</a:t>
              </a:r>
              <a:r>
                <a:rPr lang="el-GR" sz="1400" dirty="0"/>
                <a:t>θ</a:t>
              </a:r>
              <a:r>
                <a:rPr lang="en-US" sz="1400" dirty="0"/>
                <a:t>,q)</a:t>
              </a:r>
            </a:p>
          </p:txBody>
        </p:sp>
        <p:cxnSp>
          <p:nvCxnSpPr>
            <p:cNvPr id="16" name="Straight Connector 15"/>
            <p:cNvCxnSpPr/>
            <p:nvPr/>
          </p:nvCxnSpPr>
          <p:spPr>
            <a:xfrm>
              <a:off x="3124200" y="6172200"/>
              <a:ext cx="3962400" cy="0"/>
            </a:xfrm>
            <a:prstGeom prst="line">
              <a:avLst/>
            </a:prstGeom>
            <a:ln w="63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6705600" y="4038600"/>
            <a:ext cx="2968326" cy="307777"/>
          </a:xfrm>
          <a:prstGeom prst="rect">
            <a:avLst/>
          </a:prstGeom>
          <a:noFill/>
        </p:spPr>
        <p:txBody>
          <a:bodyPr wrap="none" rtlCol="0">
            <a:spAutoFit/>
          </a:bodyPr>
          <a:lstStyle/>
          <a:p>
            <a:r>
              <a:rPr lang="en-US" sz="1400" dirty="0"/>
              <a:t>where </a:t>
            </a:r>
            <a:r>
              <a:rPr lang="en-US" sz="1400" dirty="0" err="1"/>
              <a:t>subst</a:t>
            </a:r>
            <a:r>
              <a:rPr lang="en-US" sz="1400" dirty="0"/>
              <a:t>(</a:t>
            </a:r>
            <a:r>
              <a:rPr lang="el-GR" sz="1400" dirty="0"/>
              <a:t>θ</a:t>
            </a:r>
            <a:r>
              <a:rPr lang="en-US" sz="1400" dirty="0"/>
              <a:t>,p</a:t>
            </a:r>
            <a:r>
              <a:rPr lang="en-US" sz="1400" baseline="-25000" dirty="0"/>
              <a:t>i</a:t>
            </a:r>
            <a:r>
              <a:rPr lang="en-US" sz="1400" dirty="0"/>
              <a:t>’) = </a:t>
            </a:r>
            <a:r>
              <a:rPr lang="en-US" sz="1400" dirty="0" err="1"/>
              <a:t>subst</a:t>
            </a:r>
            <a:r>
              <a:rPr lang="en-US" sz="1400" dirty="0"/>
              <a:t>(</a:t>
            </a:r>
            <a:r>
              <a:rPr lang="el-GR" sz="1400" dirty="0"/>
              <a:t>θ</a:t>
            </a:r>
            <a:r>
              <a:rPr lang="en-US" sz="1400" dirty="0"/>
              <a:t>,p</a:t>
            </a:r>
            <a:r>
              <a:rPr lang="en-US" sz="1400" baseline="-25000" dirty="0"/>
              <a:t>i</a:t>
            </a:r>
            <a:r>
              <a:rPr lang="en-US" sz="1400" dirty="0"/>
              <a:t>) for all </a:t>
            </a:r>
            <a:r>
              <a:rPr lang="en-US" sz="1400" dirty="0" err="1"/>
              <a:t>i</a:t>
            </a:r>
            <a:r>
              <a:rPr lang="en-US" sz="1400" dirty="0"/>
              <a:t> </a:t>
            </a:r>
          </a:p>
        </p:txBody>
      </p:sp>
      <p:grpSp>
        <p:nvGrpSpPr>
          <p:cNvPr id="21" name="Group 20"/>
          <p:cNvGrpSpPr/>
          <p:nvPr/>
        </p:nvGrpSpPr>
        <p:grpSpPr>
          <a:xfrm>
            <a:off x="2286000" y="4724400"/>
            <a:ext cx="4724400" cy="574516"/>
            <a:chOff x="2971800" y="5867400"/>
            <a:chExt cx="4267200" cy="574516"/>
          </a:xfrm>
        </p:grpSpPr>
        <p:sp>
          <p:nvSpPr>
            <p:cNvPr id="22" name="TextBox 21"/>
            <p:cNvSpPr txBox="1"/>
            <p:nvPr/>
          </p:nvSpPr>
          <p:spPr>
            <a:xfrm>
              <a:off x="2971800" y="5867400"/>
              <a:ext cx="4267200" cy="574516"/>
            </a:xfrm>
            <a:prstGeom prst="rect">
              <a:avLst/>
            </a:prstGeom>
            <a:noFill/>
          </p:spPr>
          <p:txBody>
            <a:bodyPr wrap="square" rtlCol="0">
              <a:spAutoFit/>
            </a:bodyPr>
            <a:lstStyle/>
            <a:p>
              <a:pPr algn="ctr">
                <a:spcAft>
                  <a:spcPts val="400"/>
                </a:spcAft>
              </a:pPr>
              <a:r>
                <a:rPr lang="en-US" sz="1400" dirty="0"/>
                <a:t>King(John), Greedy(y),  (King(x) ∧Greedy(y)) ⇒ Evil(x))</a:t>
              </a:r>
            </a:p>
            <a:p>
              <a:pPr algn="ctr"/>
              <a:r>
                <a:rPr lang="en-US" sz="1400" dirty="0"/>
                <a:t>Evil(John)</a:t>
              </a:r>
            </a:p>
          </p:txBody>
        </p:sp>
        <p:cxnSp>
          <p:nvCxnSpPr>
            <p:cNvPr id="23" name="Straight Connector 22"/>
            <p:cNvCxnSpPr/>
            <p:nvPr/>
          </p:nvCxnSpPr>
          <p:spPr>
            <a:xfrm>
              <a:off x="3124200" y="6172200"/>
              <a:ext cx="3962400" cy="0"/>
            </a:xfrm>
            <a:prstGeom prst="line">
              <a:avLst/>
            </a:prstGeom>
            <a:ln w="63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7086600" y="4876800"/>
            <a:ext cx="1797337" cy="307777"/>
          </a:xfrm>
          <a:prstGeom prst="rect">
            <a:avLst/>
          </a:prstGeom>
          <a:noFill/>
        </p:spPr>
        <p:txBody>
          <a:bodyPr wrap="none" rtlCol="0">
            <a:spAutoFit/>
          </a:bodyPr>
          <a:lstStyle/>
          <a:p>
            <a:r>
              <a:rPr lang="en-US" sz="1400" dirty="0"/>
              <a:t>for </a:t>
            </a:r>
            <a:r>
              <a:rPr lang="el-GR" sz="1400" dirty="0"/>
              <a:t>θ</a:t>
            </a:r>
            <a:r>
              <a:rPr lang="en-US" sz="1400" dirty="0"/>
              <a:t>={x/John, y/John} </a:t>
            </a:r>
          </a:p>
        </p:txBody>
      </p:sp>
    </p:spTree>
    <p:extLst>
      <p:ext uri="{BB962C8B-B14F-4D97-AF65-F5344CB8AC3E}">
        <p14:creationId xmlns:p14="http://schemas.microsoft.com/office/powerpoint/2010/main" val="270409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11</a:t>
            </a:fld>
            <a:endParaRPr dirty="0"/>
          </a:p>
        </p:txBody>
      </p:sp>
      <p:sp>
        <p:nvSpPr>
          <p:cNvPr id="2" name="object 2"/>
          <p:cNvSpPr txBox="1">
            <a:spLocks noGrp="1"/>
          </p:cNvSpPr>
          <p:nvPr>
            <p:ph type="title"/>
          </p:nvPr>
        </p:nvSpPr>
        <p:spPr>
          <a:xfrm>
            <a:off x="535025" y="1010818"/>
            <a:ext cx="7722234" cy="323807"/>
          </a:xfrm>
          <a:prstGeom prst="rect">
            <a:avLst/>
          </a:prstGeom>
          <a:ln w="51816">
            <a:noFill/>
          </a:ln>
        </p:spPr>
        <p:txBody>
          <a:bodyPr vert="horz" wrap="square" lIns="0" tIns="0" rIns="0" bIns="0" rtlCol="0">
            <a:spAutoFit/>
          </a:bodyPr>
          <a:lstStyle/>
          <a:p>
            <a:pPr marL="1854835">
              <a:lnSpc>
                <a:spcPts val="2430"/>
              </a:lnSpc>
            </a:pPr>
            <a:r>
              <a:rPr dirty="0"/>
              <a:t>Example</a:t>
            </a:r>
            <a:r>
              <a:rPr lang="en-US" dirty="0"/>
              <a:t>:  Putting it together</a:t>
            </a:r>
            <a:endParaRPr dirty="0"/>
          </a:p>
        </p:txBody>
      </p:sp>
      <p:sp>
        <p:nvSpPr>
          <p:cNvPr id="3" name="object 3"/>
          <p:cNvSpPr txBox="1"/>
          <p:nvPr/>
        </p:nvSpPr>
        <p:spPr>
          <a:xfrm>
            <a:off x="496564" y="1619818"/>
            <a:ext cx="7793990" cy="1792552"/>
          </a:xfrm>
          <a:prstGeom prst="rect">
            <a:avLst/>
          </a:prstGeom>
        </p:spPr>
        <p:txBody>
          <a:bodyPr vert="horz" wrap="square" lIns="0" tIns="0" rIns="0" bIns="0" rtlCol="0">
            <a:spAutoFit/>
          </a:bodyPr>
          <a:lstStyle/>
          <a:p>
            <a:pPr marL="12700" marR="5080" algn="just">
              <a:lnSpc>
                <a:spcPct val="101200"/>
              </a:lnSpc>
            </a:pPr>
            <a:r>
              <a:rPr sz="205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sz="2050" dirty="0">
                <a:latin typeface="Tahoma"/>
                <a:cs typeface="Tahoma"/>
              </a:rPr>
              <a:t>Prove that Col. West is a criminal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12</a:t>
            </a:fld>
            <a:endParaRPr dirty="0"/>
          </a:p>
        </p:txBody>
      </p:sp>
      <p:sp>
        <p:nvSpPr>
          <p:cNvPr id="2" name="object 2"/>
          <p:cNvSpPr txBox="1"/>
          <p:nvPr/>
        </p:nvSpPr>
        <p:spPr>
          <a:xfrm>
            <a:off x="535025" y="1010818"/>
            <a:ext cx="7722234" cy="331501"/>
          </a:xfrm>
          <a:prstGeom prst="rect">
            <a:avLst/>
          </a:prstGeom>
          <a:ln w="51816">
            <a:solidFill>
              <a:srgbClr val="FFFFFF"/>
            </a:solidFill>
          </a:ln>
        </p:spPr>
        <p:txBody>
          <a:bodyPr vert="horz" wrap="square" lIns="0" tIns="0" rIns="0" bIns="0" rtlCol="0">
            <a:spAutoFit/>
          </a:bodyPr>
          <a:lstStyle/>
          <a:p>
            <a:pPr marL="1304290">
              <a:lnSpc>
                <a:spcPts val="2430"/>
              </a:lnSpc>
            </a:pPr>
            <a:r>
              <a:rPr lang="en-US" sz="2800" dirty="0"/>
              <a:t>Example:  Putting it together (cont.)</a:t>
            </a:r>
            <a:endParaRPr sz="2500" dirty="0">
              <a:latin typeface="Arial"/>
              <a:cs typeface="Arial"/>
            </a:endParaRPr>
          </a:p>
        </p:txBody>
      </p:sp>
      <p:sp>
        <p:nvSpPr>
          <p:cNvPr id="3" name="object 3"/>
          <p:cNvSpPr txBox="1"/>
          <p:nvPr/>
        </p:nvSpPr>
        <p:spPr>
          <a:xfrm>
            <a:off x="496569" y="1623567"/>
            <a:ext cx="6931659" cy="630942"/>
          </a:xfrm>
          <a:prstGeom prst="rect">
            <a:avLst/>
          </a:prstGeom>
        </p:spPr>
        <p:txBody>
          <a:bodyPr vert="horz" wrap="square" lIns="0" tIns="0" rIns="0" bIns="0" rtlCol="0">
            <a:spAutoFit/>
          </a:bodyPr>
          <a:lstStyle/>
          <a:p>
            <a:pPr marL="12700">
              <a:lnSpc>
                <a:spcPct val="100000"/>
              </a:lnSpc>
            </a:pPr>
            <a:r>
              <a:rPr sz="2050" i="1" dirty="0">
                <a:latin typeface="Times New Roman"/>
                <a:cs typeface="Times New Roman"/>
              </a:rPr>
              <a:t>. . . </a:t>
            </a:r>
            <a:r>
              <a:rPr sz="2050" dirty="0">
                <a:latin typeface="Tahoma"/>
                <a:cs typeface="Tahoma"/>
              </a:rPr>
              <a:t>it is a crime for an American to sell weapons to hostile  nations:</a:t>
            </a:r>
            <a:endParaRPr sz="2050">
              <a:latin typeface="Tahoma"/>
              <a:cs typeface="Tahoma"/>
            </a:endParaRPr>
          </a:p>
        </p:txBody>
      </p:sp>
      <p:sp>
        <p:nvSpPr>
          <p:cNvPr id="6" name="TextBox 5">
            <a:extLst>
              <a:ext uri="{FF2B5EF4-FFF2-40B4-BE49-F238E27FC236}">
                <a16:creationId xmlns:a16="http://schemas.microsoft.com/office/drawing/2014/main" id="{D5E5650A-16EB-4941-809E-AA13CA7C9A73}"/>
              </a:ext>
            </a:extLst>
          </p:cNvPr>
          <p:cNvSpPr txBox="1"/>
          <p:nvPr/>
        </p:nvSpPr>
        <p:spPr>
          <a:xfrm>
            <a:off x="7875174" y="907451"/>
            <a:ext cx="1690057" cy="2406868"/>
          </a:xfrm>
          <a:prstGeom prst="rect">
            <a:avLst/>
          </a:prstGeom>
          <a:noFill/>
        </p:spPr>
        <p:txBody>
          <a:bodyPr wrap="square">
            <a:spAutoFit/>
          </a:bodyPr>
          <a:lstStyle/>
          <a:p>
            <a:pPr marL="12700" marR="5080" algn="just">
              <a:lnSpc>
                <a:spcPct val="101200"/>
              </a:lnSpc>
            </a:pPr>
            <a:r>
              <a:rPr lang="en-US" sz="110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lang="en-US" sz="1100" dirty="0">
                <a:latin typeface="Tahoma"/>
                <a:cs typeface="Tahoma"/>
              </a:rPr>
              <a:t>Prove that Col. West is a criminal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13</a:t>
            </a:fld>
            <a:endParaRPr dirty="0"/>
          </a:p>
        </p:txBody>
      </p:sp>
      <p:sp>
        <p:nvSpPr>
          <p:cNvPr id="2" name="object 2"/>
          <p:cNvSpPr txBox="1">
            <a:spLocks noGrp="1"/>
          </p:cNvSpPr>
          <p:nvPr>
            <p:ph type="title"/>
          </p:nvPr>
        </p:nvSpPr>
        <p:spPr>
          <a:xfrm>
            <a:off x="535025" y="1010818"/>
            <a:ext cx="7722234" cy="331501"/>
          </a:xfrm>
          <a:prstGeom prst="rect">
            <a:avLst/>
          </a:prstGeom>
          <a:ln w="51816">
            <a:solidFill>
              <a:srgbClr val="FFFFFF"/>
            </a:solidFill>
          </a:ln>
        </p:spPr>
        <p:txBody>
          <a:bodyPr vert="horz" wrap="square" lIns="0" tIns="0" rIns="0" bIns="0" rtlCol="0">
            <a:spAutoFit/>
          </a:bodyPr>
          <a:lstStyle/>
          <a:p>
            <a:pPr marL="1304290">
              <a:lnSpc>
                <a:spcPts val="2430"/>
              </a:lnSpc>
            </a:pPr>
            <a:r>
              <a:rPr lang="en-US" sz="2400" dirty="0"/>
              <a:t>Example:  Putting it together (cont.)</a:t>
            </a:r>
          </a:p>
        </p:txBody>
      </p:sp>
      <p:sp>
        <p:nvSpPr>
          <p:cNvPr id="3" name="object 3"/>
          <p:cNvSpPr txBox="1"/>
          <p:nvPr/>
        </p:nvSpPr>
        <p:spPr>
          <a:xfrm>
            <a:off x="496569" y="1623567"/>
            <a:ext cx="8065134" cy="1271502"/>
          </a:xfrm>
          <a:prstGeom prst="rect">
            <a:avLst/>
          </a:prstGeom>
        </p:spPr>
        <p:txBody>
          <a:bodyPr vert="horz" wrap="square" lIns="0" tIns="0" rIns="0" bIns="0" rtlCol="0">
            <a:spAutoFit/>
          </a:bodyPr>
          <a:lstStyle/>
          <a:p>
            <a:pPr marL="12700">
              <a:lnSpc>
                <a:spcPct val="100000"/>
              </a:lnSpc>
            </a:pPr>
            <a:r>
              <a:rPr sz="2050" i="1" dirty="0">
                <a:latin typeface="Times New Roman"/>
                <a:cs typeface="Times New Roman"/>
              </a:rPr>
              <a:t>. . . </a:t>
            </a:r>
            <a:r>
              <a:rPr sz="2050" dirty="0">
                <a:latin typeface="Tahoma"/>
                <a:cs typeface="Tahoma"/>
              </a:rPr>
              <a:t>it is a crime for an American to sell weapons to hostile  nations:</a:t>
            </a:r>
          </a:p>
          <a:p>
            <a:pPr marL="377825">
              <a:lnSpc>
                <a:spcPct val="100000"/>
              </a:lnSpc>
              <a:spcBef>
                <a:spcPts val="20"/>
              </a:spcBef>
            </a:pPr>
            <a:r>
              <a:rPr sz="2050" i="1" dirty="0">
                <a:solidFill>
                  <a:srgbClr val="990099"/>
                </a:solidFill>
                <a:latin typeface="Times New Roman"/>
                <a:cs typeface="Times New Roman"/>
              </a:rPr>
              <a:t>American</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Weapon</a:t>
            </a:r>
            <a:r>
              <a:rPr sz="2050" dirty="0">
                <a:solidFill>
                  <a:srgbClr val="990099"/>
                </a:solidFill>
                <a:latin typeface="Tahoma"/>
                <a:cs typeface="Tahoma"/>
              </a:rPr>
              <a:t>(</a:t>
            </a:r>
            <a:r>
              <a:rPr sz="2050" i="1" dirty="0">
                <a:solidFill>
                  <a:srgbClr val="990099"/>
                </a:solidFill>
                <a:latin typeface="Times New Roman"/>
                <a:cs typeface="Times New Roman"/>
              </a:rPr>
              <a:t>y</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Sells</a:t>
            </a:r>
            <a:r>
              <a:rPr sz="2050" dirty="0">
                <a:solidFill>
                  <a:srgbClr val="990099"/>
                </a:solidFill>
                <a:latin typeface="Tahoma"/>
                <a:cs typeface="Tahoma"/>
              </a:rPr>
              <a:t>(</a:t>
            </a:r>
            <a:r>
              <a:rPr sz="2050" i="1" dirty="0">
                <a:solidFill>
                  <a:srgbClr val="990099"/>
                </a:solidFill>
                <a:latin typeface="Times New Roman"/>
                <a:cs typeface="Times New Roman"/>
              </a:rPr>
              <a:t>x, y, z</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Hostile</a:t>
            </a:r>
            <a:r>
              <a:rPr sz="2050" dirty="0">
                <a:solidFill>
                  <a:srgbClr val="990099"/>
                </a:solidFill>
                <a:latin typeface="Tahoma"/>
                <a:cs typeface="Tahoma"/>
              </a:rPr>
              <a:t>(</a:t>
            </a:r>
            <a:r>
              <a:rPr sz="2050" i="1" dirty="0">
                <a:solidFill>
                  <a:srgbClr val="990099"/>
                </a:solidFill>
                <a:latin typeface="Times New Roman"/>
                <a:cs typeface="Times New Roman"/>
              </a:rPr>
              <a:t>z</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Criminal</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endParaRPr lang="en-US" sz="2050" dirty="0">
              <a:solidFill>
                <a:srgbClr val="990099"/>
              </a:solidFill>
              <a:latin typeface="Tahoma"/>
              <a:cs typeface="Tahoma"/>
            </a:endParaRPr>
          </a:p>
          <a:p>
            <a:pPr marL="377825">
              <a:lnSpc>
                <a:spcPct val="100000"/>
              </a:lnSpc>
              <a:spcBef>
                <a:spcPts val="20"/>
              </a:spcBef>
            </a:pPr>
            <a:endParaRPr sz="2050" dirty="0">
              <a:latin typeface="Tahoma"/>
              <a:cs typeface="Tahoma"/>
            </a:endParaRPr>
          </a:p>
          <a:p>
            <a:pPr marL="12700">
              <a:lnSpc>
                <a:spcPct val="100000"/>
              </a:lnSpc>
              <a:spcBef>
                <a:spcPts val="35"/>
              </a:spcBef>
            </a:pPr>
            <a:r>
              <a:rPr sz="2050" dirty="0">
                <a:latin typeface="Tahoma"/>
                <a:cs typeface="Tahoma"/>
              </a:rPr>
              <a:t>Nono </a:t>
            </a:r>
            <a:r>
              <a:rPr sz="2050" i="1" dirty="0">
                <a:latin typeface="Times New Roman"/>
                <a:cs typeface="Times New Roman"/>
              </a:rPr>
              <a:t>. . . </a:t>
            </a:r>
            <a:r>
              <a:rPr sz="2050" dirty="0">
                <a:latin typeface="Tahoma"/>
                <a:cs typeface="Tahoma"/>
              </a:rPr>
              <a:t>has some missiles</a:t>
            </a:r>
          </a:p>
        </p:txBody>
      </p:sp>
      <p:sp>
        <p:nvSpPr>
          <p:cNvPr id="4" name="TextBox 3">
            <a:extLst>
              <a:ext uri="{FF2B5EF4-FFF2-40B4-BE49-F238E27FC236}">
                <a16:creationId xmlns:a16="http://schemas.microsoft.com/office/drawing/2014/main" id="{4F0F842B-32B9-5440-85E3-6FD46FE6CE45}"/>
              </a:ext>
            </a:extLst>
          </p:cNvPr>
          <p:cNvSpPr txBox="1"/>
          <p:nvPr/>
        </p:nvSpPr>
        <p:spPr>
          <a:xfrm>
            <a:off x="8147556" y="1010818"/>
            <a:ext cx="1690057" cy="2406868"/>
          </a:xfrm>
          <a:prstGeom prst="rect">
            <a:avLst/>
          </a:prstGeom>
          <a:noFill/>
        </p:spPr>
        <p:txBody>
          <a:bodyPr wrap="square">
            <a:spAutoFit/>
          </a:bodyPr>
          <a:lstStyle/>
          <a:p>
            <a:pPr marL="12700" marR="5080" algn="just">
              <a:lnSpc>
                <a:spcPct val="101200"/>
              </a:lnSpc>
            </a:pPr>
            <a:r>
              <a:rPr lang="en-US" sz="110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lang="en-US" sz="1100" dirty="0">
                <a:latin typeface="Tahoma"/>
                <a:cs typeface="Tahoma"/>
              </a:rPr>
              <a:t>Prove that Col. West is a criminal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14</a:t>
            </a:fld>
            <a:endParaRPr dirty="0"/>
          </a:p>
        </p:txBody>
      </p:sp>
      <p:sp>
        <p:nvSpPr>
          <p:cNvPr id="2" name="object 2"/>
          <p:cNvSpPr txBox="1">
            <a:spLocks noGrp="1"/>
          </p:cNvSpPr>
          <p:nvPr>
            <p:ph type="title"/>
          </p:nvPr>
        </p:nvSpPr>
        <p:spPr>
          <a:xfrm>
            <a:off x="535025" y="1010818"/>
            <a:ext cx="7722234" cy="331501"/>
          </a:xfrm>
          <a:prstGeom prst="rect">
            <a:avLst/>
          </a:prstGeom>
          <a:ln w="51816">
            <a:solidFill>
              <a:srgbClr val="FFFFFF"/>
            </a:solidFill>
          </a:ln>
        </p:spPr>
        <p:txBody>
          <a:bodyPr vert="horz" wrap="square" lIns="0" tIns="0" rIns="0" bIns="0" rtlCol="0">
            <a:spAutoFit/>
          </a:bodyPr>
          <a:lstStyle/>
          <a:p>
            <a:pPr marL="1304290">
              <a:lnSpc>
                <a:spcPts val="2430"/>
              </a:lnSpc>
            </a:pPr>
            <a:r>
              <a:rPr lang="en-US" sz="2400" dirty="0"/>
              <a:t>Example:  Putting it together (cont.)</a:t>
            </a:r>
          </a:p>
        </p:txBody>
      </p:sp>
      <p:sp>
        <p:nvSpPr>
          <p:cNvPr id="3" name="object 3"/>
          <p:cNvSpPr txBox="1">
            <a:spLocks noGrp="1"/>
          </p:cNvSpPr>
          <p:nvPr>
            <p:ph type="body" idx="1"/>
          </p:nvPr>
        </p:nvSpPr>
        <p:spPr>
          <a:xfrm>
            <a:off x="496569" y="1606803"/>
            <a:ext cx="9065260" cy="2229944"/>
          </a:xfrm>
          <a:prstGeom prst="rect">
            <a:avLst/>
          </a:prstGeom>
        </p:spPr>
        <p:txBody>
          <a:bodyPr vert="horz" wrap="square" lIns="0" tIns="0" rIns="0" bIns="0" rtlCol="0">
            <a:spAutoFit/>
          </a:bodyPr>
          <a:lstStyle/>
          <a:p>
            <a:pPr marL="12700">
              <a:lnSpc>
                <a:spcPct val="100000"/>
              </a:lnSpc>
            </a:pPr>
            <a:r>
              <a:rPr i="1" dirty="0">
                <a:latin typeface="Times New Roman"/>
                <a:cs typeface="Times New Roman"/>
              </a:rPr>
              <a:t>. . . </a:t>
            </a:r>
            <a:r>
              <a:rPr dirty="0"/>
              <a:t>it is a crime for an American to sell weapons to hostile  nations:</a:t>
            </a:r>
          </a:p>
          <a:p>
            <a:pPr marL="377825">
              <a:lnSpc>
                <a:spcPct val="100000"/>
              </a:lnSpc>
              <a:spcBef>
                <a:spcPts val="20"/>
              </a:spcBef>
            </a:pPr>
            <a:r>
              <a:rPr i="1" dirty="0">
                <a:solidFill>
                  <a:srgbClr val="990099"/>
                </a:solidFill>
                <a:latin typeface="Times New Roman"/>
                <a:cs typeface="Times New Roman"/>
              </a:rPr>
              <a:t>American</a:t>
            </a:r>
            <a:r>
              <a:rPr dirty="0">
                <a:solidFill>
                  <a:srgbClr val="990099"/>
                </a:solidFill>
              </a:rPr>
              <a:t>(</a:t>
            </a:r>
            <a:r>
              <a:rPr i="1" dirty="0">
                <a:solidFill>
                  <a:srgbClr val="990099"/>
                </a:solidFill>
                <a:latin typeface="Times New Roman"/>
                <a:cs typeface="Times New Roman"/>
              </a:rPr>
              <a:t>x</a:t>
            </a:r>
            <a:r>
              <a:rPr dirty="0">
                <a:solidFill>
                  <a:srgbClr val="990099"/>
                </a:solidFill>
              </a:rPr>
              <a:t>)</a:t>
            </a:r>
            <a:r>
              <a:rPr dirty="0">
                <a:solidFill>
                  <a:srgbClr val="990099"/>
                </a:solidFill>
                <a:latin typeface="Lucida Sans Unicode"/>
                <a:cs typeface="Lucida Sans Unicode"/>
              </a:rPr>
              <a:t>∧</a:t>
            </a:r>
            <a:r>
              <a:rPr i="1" dirty="0">
                <a:solidFill>
                  <a:srgbClr val="990099"/>
                </a:solidFill>
                <a:latin typeface="Times New Roman"/>
                <a:cs typeface="Times New Roman"/>
              </a:rPr>
              <a:t>W eapon</a:t>
            </a:r>
            <a:r>
              <a:rPr dirty="0">
                <a:solidFill>
                  <a:srgbClr val="990099"/>
                </a:solidFill>
              </a:rPr>
              <a:t>(</a:t>
            </a:r>
            <a:r>
              <a:rPr i="1" dirty="0">
                <a:solidFill>
                  <a:srgbClr val="990099"/>
                </a:solidFill>
                <a:latin typeface="Times New Roman"/>
                <a:cs typeface="Times New Roman"/>
              </a:rPr>
              <a:t>y</a:t>
            </a:r>
            <a:r>
              <a:rPr dirty="0">
                <a:solidFill>
                  <a:srgbClr val="990099"/>
                </a:solidFill>
              </a:rPr>
              <a:t>)</a:t>
            </a:r>
            <a:r>
              <a:rPr dirty="0">
                <a:solidFill>
                  <a:srgbClr val="990099"/>
                </a:solidFill>
                <a:latin typeface="Lucida Sans Unicode"/>
                <a:cs typeface="Lucida Sans Unicode"/>
              </a:rPr>
              <a:t>∧</a:t>
            </a:r>
            <a:r>
              <a:rPr i="1" dirty="0">
                <a:solidFill>
                  <a:srgbClr val="990099"/>
                </a:solidFill>
                <a:latin typeface="Times New Roman"/>
                <a:cs typeface="Times New Roman"/>
              </a:rPr>
              <a:t>Sells</a:t>
            </a:r>
            <a:r>
              <a:rPr dirty="0">
                <a:solidFill>
                  <a:srgbClr val="990099"/>
                </a:solidFill>
              </a:rPr>
              <a:t>(</a:t>
            </a:r>
            <a:r>
              <a:rPr i="1" dirty="0">
                <a:solidFill>
                  <a:srgbClr val="990099"/>
                </a:solidFill>
                <a:latin typeface="Times New Roman"/>
                <a:cs typeface="Times New Roman"/>
              </a:rPr>
              <a:t>x, y, z</a:t>
            </a:r>
            <a:r>
              <a:rPr dirty="0">
                <a:solidFill>
                  <a:srgbClr val="990099"/>
                </a:solidFill>
              </a:rPr>
              <a:t>)</a:t>
            </a:r>
            <a:r>
              <a:rPr dirty="0">
                <a:solidFill>
                  <a:srgbClr val="990099"/>
                </a:solidFill>
                <a:latin typeface="Lucida Sans Unicode"/>
                <a:cs typeface="Lucida Sans Unicode"/>
              </a:rPr>
              <a:t>∧</a:t>
            </a:r>
            <a:r>
              <a:rPr i="1" dirty="0">
                <a:solidFill>
                  <a:srgbClr val="990099"/>
                </a:solidFill>
                <a:latin typeface="Times New Roman"/>
                <a:cs typeface="Times New Roman"/>
              </a:rPr>
              <a:t>Hostile</a:t>
            </a:r>
            <a:r>
              <a:rPr dirty="0">
                <a:solidFill>
                  <a:srgbClr val="990099"/>
                </a:solidFill>
              </a:rPr>
              <a:t>(</a:t>
            </a:r>
            <a:r>
              <a:rPr i="1" dirty="0">
                <a:solidFill>
                  <a:srgbClr val="990099"/>
                </a:solidFill>
                <a:latin typeface="Times New Roman"/>
                <a:cs typeface="Times New Roman"/>
              </a:rPr>
              <a:t>z</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Criminal</a:t>
            </a:r>
            <a:r>
              <a:rPr dirty="0">
                <a:solidFill>
                  <a:srgbClr val="990099"/>
                </a:solidFill>
              </a:rPr>
              <a:t>(</a:t>
            </a:r>
            <a:r>
              <a:rPr i="1" dirty="0">
                <a:solidFill>
                  <a:srgbClr val="990099"/>
                </a:solidFill>
                <a:latin typeface="Times New Roman"/>
                <a:cs typeface="Times New Roman"/>
              </a:rPr>
              <a:t>x</a:t>
            </a:r>
            <a:r>
              <a:rPr dirty="0">
                <a:solidFill>
                  <a:srgbClr val="990099"/>
                </a:solidFill>
              </a:rPr>
              <a:t>)</a:t>
            </a:r>
            <a:endParaRPr lang="en-US" dirty="0">
              <a:solidFill>
                <a:srgbClr val="990099"/>
              </a:solidFill>
            </a:endParaRPr>
          </a:p>
          <a:p>
            <a:pPr marL="377825">
              <a:lnSpc>
                <a:spcPct val="100000"/>
              </a:lnSpc>
              <a:spcBef>
                <a:spcPts val="20"/>
              </a:spcBef>
            </a:pPr>
            <a:endParaRPr dirty="0">
              <a:solidFill>
                <a:srgbClr val="990099"/>
              </a:solidFill>
            </a:endParaRPr>
          </a:p>
          <a:p>
            <a:pPr marL="377825" marR="884555" indent="-365760">
              <a:lnSpc>
                <a:spcPct val="101000"/>
              </a:lnSpc>
              <a:spcBef>
                <a:spcPts val="10"/>
              </a:spcBef>
            </a:pPr>
            <a:r>
              <a:rPr dirty="0"/>
              <a:t>Nono </a:t>
            </a:r>
            <a:r>
              <a:rPr i="1" dirty="0">
                <a:latin typeface="Times New Roman"/>
                <a:cs typeface="Times New Roman"/>
              </a:rPr>
              <a:t>. . . </a:t>
            </a:r>
            <a:r>
              <a:rPr dirty="0"/>
              <a:t>has some missiles, i.e., </a:t>
            </a:r>
            <a:r>
              <a:rPr dirty="0">
                <a:latin typeface="Lucida Sans Unicode"/>
                <a:cs typeface="Lucida Sans Unicode"/>
              </a:rPr>
              <a:t>∃ </a:t>
            </a:r>
            <a:r>
              <a:rPr i="1" dirty="0">
                <a:latin typeface="Times New Roman"/>
                <a:cs typeface="Times New Roman"/>
              </a:rPr>
              <a:t>x Owns</a:t>
            </a:r>
            <a:r>
              <a:rPr dirty="0"/>
              <a:t>(</a:t>
            </a:r>
            <a:r>
              <a:rPr i="1" dirty="0">
                <a:latin typeface="Times New Roman"/>
                <a:cs typeface="Times New Roman"/>
              </a:rPr>
              <a:t>Nono, x</a:t>
            </a:r>
            <a:r>
              <a:rPr dirty="0"/>
              <a:t>) </a:t>
            </a:r>
            <a:r>
              <a:rPr dirty="0">
                <a:latin typeface="Lucida Sans Unicode"/>
                <a:cs typeface="Lucida Sans Unicode"/>
              </a:rPr>
              <a:t>∧ </a:t>
            </a:r>
            <a:r>
              <a:rPr i="1" dirty="0">
                <a:latin typeface="Times New Roman"/>
                <a:cs typeface="Times New Roman"/>
              </a:rPr>
              <a:t>Missile</a:t>
            </a:r>
            <a:r>
              <a:rPr dirty="0"/>
              <a:t>(</a:t>
            </a:r>
            <a:r>
              <a:rPr i="1" dirty="0">
                <a:latin typeface="Times New Roman"/>
                <a:cs typeface="Times New Roman"/>
              </a:rPr>
              <a:t>x</a:t>
            </a:r>
            <a:r>
              <a:rPr dirty="0"/>
              <a:t>):  </a:t>
            </a:r>
            <a:r>
              <a:rPr i="1" dirty="0">
                <a:solidFill>
                  <a:srgbClr val="990099"/>
                </a:solidFill>
                <a:latin typeface="Times New Roman"/>
                <a:cs typeface="Times New Roman"/>
              </a:rPr>
              <a:t>Owns</a:t>
            </a:r>
            <a:r>
              <a:rPr dirty="0">
                <a:solidFill>
                  <a:srgbClr val="990099"/>
                </a:solidFill>
              </a:rPr>
              <a:t>(</a:t>
            </a:r>
            <a:r>
              <a:rPr i="1" dirty="0">
                <a:solidFill>
                  <a:srgbClr val="990099"/>
                </a:solidFill>
                <a:latin typeface="Times New Roman"/>
                <a:cs typeface="Times New Roman"/>
              </a:rPr>
              <a:t>Nono, M</a:t>
            </a:r>
            <a:r>
              <a:rPr sz="2100" baseline="-11904" dirty="0">
                <a:solidFill>
                  <a:srgbClr val="990099"/>
                </a:solidFill>
              </a:rPr>
              <a:t>1</a:t>
            </a:r>
            <a:r>
              <a:rPr sz="2050" dirty="0">
                <a:solidFill>
                  <a:srgbClr val="990099"/>
                </a:solidFill>
              </a:rPr>
              <a:t>) </a:t>
            </a:r>
            <a:r>
              <a:rPr sz="2050" dirty="0"/>
              <a:t>and </a:t>
            </a:r>
            <a:r>
              <a:rPr sz="2050" i="1" dirty="0">
                <a:solidFill>
                  <a:srgbClr val="990099"/>
                </a:solidFill>
                <a:latin typeface="Times New Roman"/>
                <a:cs typeface="Times New Roman"/>
              </a:rPr>
              <a:t>Missile</a:t>
            </a:r>
            <a:r>
              <a:rPr sz="2050" dirty="0">
                <a:solidFill>
                  <a:srgbClr val="990099"/>
                </a:solidFill>
              </a:rPr>
              <a:t>(</a:t>
            </a:r>
            <a:r>
              <a:rPr sz="2050" i="1" dirty="0">
                <a:solidFill>
                  <a:srgbClr val="990099"/>
                </a:solidFill>
                <a:latin typeface="Times New Roman"/>
                <a:cs typeface="Times New Roman"/>
              </a:rPr>
              <a:t>M</a:t>
            </a:r>
            <a:r>
              <a:rPr sz="2100" baseline="-11904" dirty="0">
                <a:solidFill>
                  <a:srgbClr val="990099"/>
                </a:solidFill>
              </a:rPr>
              <a:t>1</a:t>
            </a:r>
            <a:r>
              <a:rPr sz="2050" dirty="0">
                <a:solidFill>
                  <a:srgbClr val="990099"/>
                </a:solidFill>
              </a:rPr>
              <a:t>)</a:t>
            </a:r>
            <a:endParaRPr lang="en-US" sz="2050" dirty="0">
              <a:solidFill>
                <a:srgbClr val="990099"/>
              </a:solidFill>
            </a:endParaRPr>
          </a:p>
          <a:p>
            <a:pPr marL="377825" marR="884555" indent="-365760">
              <a:lnSpc>
                <a:spcPct val="101000"/>
              </a:lnSpc>
              <a:spcBef>
                <a:spcPts val="10"/>
              </a:spcBef>
            </a:pPr>
            <a:endParaRPr sz="2050" dirty="0">
              <a:latin typeface="Times New Roman"/>
              <a:cs typeface="Times New Roman"/>
            </a:endParaRPr>
          </a:p>
          <a:p>
            <a:pPr marL="12700">
              <a:lnSpc>
                <a:spcPct val="100000"/>
              </a:lnSpc>
              <a:spcBef>
                <a:spcPts val="35"/>
              </a:spcBef>
            </a:pPr>
            <a:r>
              <a:rPr i="1" dirty="0">
                <a:latin typeface="Times New Roman"/>
                <a:cs typeface="Times New Roman"/>
              </a:rPr>
              <a:t>. . . </a:t>
            </a:r>
            <a:r>
              <a:rPr dirty="0"/>
              <a:t>all of its missiles were sold to it by Colonel  West</a:t>
            </a:r>
          </a:p>
        </p:txBody>
      </p:sp>
      <p:sp>
        <p:nvSpPr>
          <p:cNvPr id="4" name="TextBox 3">
            <a:extLst>
              <a:ext uri="{FF2B5EF4-FFF2-40B4-BE49-F238E27FC236}">
                <a16:creationId xmlns:a16="http://schemas.microsoft.com/office/drawing/2014/main" id="{A3030F53-8B53-0845-AF3A-B60B4887B544}"/>
              </a:ext>
            </a:extLst>
          </p:cNvPr>
          <p:cNvSpPr txBox="1"/>
          <p:nvPr/>
        </p:nvSpPr>
        <p:spPr>
          <a:xfrm>
            <a:off x="8147556" y="3120158"/>
            <a:ext cx="1690057" cy="2406868"/>
          </a:xfrm>
          <a:prstGeom prst="rect">
            <a:avLst/>
          </a:prstGeom>
          <a:noFill/>
        </p:spPr>
        <p:txBody>
          <a:bodyPr wrap="square">
            <a:spAutoFit/>
          </a:bodyPr>
          <a:lstStyle/>
          <a:p>
            <a:pPr marL="12700" marR="5080" algn="just">
              <a:lnSpc>
                <a:spcPct val="101200"/>
              </a:lnSpc>
            </a:pPr>
            <a:r>
              <a:rPr lang="en-US" sz="110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lang="en-US" sz="1100" dirty="0">
                <a:latin typeface="Tahoma"/>
                <a:cs typeface="Tahoma"/>
              </a:rPr>
              <a:t>Prove that Col. West is a criminal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15</a:t>
            </a:fld>
            <a:endParaRPr dirty="0"/>
          </a:p>
        </p:txBody>
      </p:sp>
      <p:sp>
        <p:nvSpPr>
          <p:cNvPr id="2" name="object 2"/>
          <p:cNvSpPr txBox="1">
            <a:spLocks noGrp="1"/>
          </p:cNvSpPr>
          <p:nvPr>
            <p:ph type="title"/>
          </p:nvPr>
        </p:nvSpPr>
        <p:spPr>
          <a:xfrm>
            <a:off x="535025" y="1010818"/>
            <a:ext cx="7722234" cy="331501"/>
          </a:xfrm>
          <a:prstGeom prst="rect">
            <a:avLst/>
          </a:prstGeom>
          <a:ln w="51816">
            <a:solidFill>
              <a:srgbClr val="FFFFFF"/>
            </a:solidFill>
          </a:ln>
        </p:spPr>
        <p:txBody>
          <a:bodyPr vert="horz" wrap="square" lIns="0" tIns="0" rIns="0" bIns="0" rtlCol="0">
            <a:spAutoFit/>
          </a:bodyPr>
          <a:lstStyle/>
          <a:p>
            <a:pPr marL="1304290">
              <a:lnSpc>
                <a:spcPts val="2430"/>
              </a:lnSpc>
            </a:pPr>
            <a:r>
              <a:rPr lang="en-US" sz="2400" dirty="0"/>
              <a:t>Example:  Putting it together (cont.)</a:t>
            </a:r>
          </a:p>
        </p:txBody>
      </p:sp>
      <p:sp>
        <p:nvSpPr>
          <p:cNvPr id="3" name="object 3"/>
          <p:cNvSpPr txBox="1"/>
          <p:nvPr/>
        </p:nvSpPr>
        <p:spPr>
          <a:xfrm>
            <a:off x="496568" y="1623567"/>
            <a:ext cx="8418831" cy="3509089"/>
          </a:xfrm>
          <a:prstGeom prst="rect">
            <a:avLst/>
          </a:prstGeom>
        </p:spPr>
        <p:txBody>
          <a:bodyPr vert="horz" wrap="square" lIns="0" tIns="0" rIns="0" bIns="0" rtlCol="0">
            <a:spAutoFit/>
          </a:bodyPr>
          <a:lstStyle/>
          <a:p>
            <a:pPr marL="12700">
              <a:lnSpc>
                <a:spcPct val="100000"/>
              </a:lnSpc>
            </a:pPr>
            <a:r>
              <a:rPr sz="2050" i="1" dirty="0">
                <a:latin typeface="Times New Roman"/>
                <a:cs typeface="Times New Roman"/>
              </a:rPr>
              <a:t>. . . </a:t>
            </a:r>
            <a:r>
              <a:rPr sz="2050" dirty="0">
                <a:latin typeface="Tahoma"/>
                <a:cs typeface="Tahoma"/>
              </a:rPr>
              <a:t>it is a crime for an American to sell weapons to hostile  nations:</a:t>
            </a:r>
          </a:p>
          <a:p>
            <a:pPr marL="377825">
              <a:lnSpc>
                <a:spcPct val="100000"/>
              </a:lnSpc>
              <a:spcBef>
                <a:spcPts val="20"/>
              </a:spcBef>
            </a:pPr>
            <a:r>
              <a:rPr sz="2050" i="1" dirty="0">
                <a:solidFill>
                  <a:srgbClr val="990099"/>
                </a:solidFill>
                <a:latin typeface="Times New Roman"/>
                <a:cs typeface="Times New Roman"/>
              </a:rPr>
              <a:t>American</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W eapon</a:t>
            </a:r>
            <a:r>
              <a:rPr sz="2050" dirty="0">
                <a:solidFill>
                  <a:srgbClr val="990099"/>
                </a:solidFill>
                <a:latin typeface="Tahoma"/>
                <a:cs typeface="Tahoma"/>
              </a:rPr>
              <a:t>(</a:t>
            </a:r>
            <a:r>
              <a:rPr sz="2050" i="1" dirty="0">
                <a:solidFill>
                  <a:srgbClr val="990099"/>
                </a:solidFill>
                <a:latin typeface="Times New Roman"/>
                <a:cs typeface="Times New Roman"/>
              </a:rPr>
              <a:t>y</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Sells</a:t>
            </a:r>
            <a:r>
              <a:rPr sz="2050" dirty="0">
                <a:solidFill>
                  <a:srgbClr val="990099"/>
                </a:solidFill>
                <a:latin typeface="Tahoma"/>
                <a:cs typeface="Tahoma"/>
              </a:rPr>
              <a:t>(</a:t>
            </a:r>
            <a:r>
              <a:rPr sz="2050" i="1" dirty="0">
                <a:solidFill>
                  <a:srgbClr val="990099"/>
                </a:solidFill>
                <a:latin typeface="Times New Roman"/>
                <a:cs typeface="Times New Roman"/>
              </a:rPr>
              <a:t>x, y, z</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Hostile</a:t>
            </a:r>
            <a:r>
              <a:rPr sz="2050" dirty="0">
                <a:solidFill>
                  <a:srgbClr val="990099"/>
                </a:solidFill>
                <a:latin typeface="Tahoma"/>
                <a:cs typeface="Tahoma"/>
              </a:rPr>
              <a:t>(</a:t>
            </a:r>
            <a:r>
              <a:rPr sz="2050" i="1" dirty="0">
                <a:solidFill>
                  <a:srgbClr val="990099"/>
                </a:solidFill>
                <a:latin typeface="Times New Roman"/>
                <a:cs typeface="Times New Roman"/>
              </a:rPr>
              <a:t>z</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Criminal</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endParaRPr lang="en-US" sz="2050" dirty="0">
              <a:solidFill>
                <a:srgbClr val="990099"/>
              </a:solidFill>
              <a:latin typeface="Tahoma"/>
              <a:cs typeface="Tahoma"/>
            </a:endParaRPr>
          </a:p>
          <a:p>
            <a:pPr marL="377825">
              <a:lnSpc>
                <a:spcPct val="100000"/>
              </a:lnSpc>
              <a:spcBef>
                <a:spcPts val="20"/>
              </a:spcBef>
            </a:pPr>
            <a:endParaRPr sz="2050" dirty="0">
              <a:latin typeface="Tahoma"/>
              <a:cs typeface="Tahoma"/>
            </a:endParaRPr>
          </a:p>
          <a:p>
            <a:pPr marL="377825" marR="884555" indent="-365760">
              <a:lnSpc>
                <a:spcPct val="101000"/>
              </a:lnSpc>
              <a:spcBef>
                <a:spcPts val="10"/>
              </a:spcBef>
            </a:pPr>
            <a:r>
              <a:rPr sz="2050" dirty="0">
                <a:latin typeface="Tahoma"/>
                <a:cs typeface="Tahoma"/>
              </a:rPr>
              <a:t>Nono </a:t>
            </a:r>
            <a:r>
              <a:rPr sz="2050" i="1" dirty="0">
                <a:latin typeface="Times New Roman"/>
                <a:cs typeface="Times New Roman"/>
              </a:rPr>
              <a:t>. . . </a:t>
            </a:r>
            <a:r>
              <a:rPr sz="2050" dirty="0">
                <a:latin typeface="Tahoma"/>
                <a:cs typeface="Tahoma"/>
              </a:rPr>
              <a:t>has some missiles, </a:t>
            </a:r>
            <a:endParaRPr lang="en-US" sz="2050" dirty="0">
              <a:latin typeface="Tahoma"/>
              <a:cs typeface="Tahoma"/>
            </a:endParaRPr>
          </a:p>
          <a:p>
            <a:pPr marL="377825" marR="884555" indent="-365760">
              <a:lnSpc>
                <a:spcPct val="101000"/>
              </a:lnSpc>
              <a:spcBef>
                <a:spcPts val="10"/>
              </a:spcBef>
            </a:pPr>
            <a:r>
              <a:rPr lang="en-US" sz="2050" dirty="0">
                <a:latin typeface="Tahoma"/>
                <a:cs typeface="Tahoma"/>
              </a:rPr>
              <a:t>    </a:t>
            </a:r>
            <a:r>
              <a:rPr sz="2050" dirty="0">
                <a:latin typeface="Tahoma"/>
                <a:cs typeface="Tahoma"/>
              </a:rPr>
              <a:t>i.e., </a:t>
            </a:r>
            <a:r>
              <a:rPr sz="2050" dirty="0">
                <a:latin typeface="Lucida Sans Unicode"/>
                <a:cs typeface="Lucida Sans Unicode"/>
              </a:rPr>
              <a:t>∃ </a:t>
            </a:r>
            <a:r>
              <a:rPr sz="2050" i="1" dirty="0">
                <a:latin typeface="Times New Roman"/>
                <a:cs typeface="Times New Roman"/>
              </a:rPr>
              <a:t>x Owns</a:t>
            </a:r>
            <a:r>
              <a:rPr sz="2050" dirty="0">
                <a:latin typeface="Tahoma"/>
                <a:cs typeface="Tahoma"/>
              </a:rPr>
              <a:t>(</a:t>
            </a:r>
            <a:r>
              <a:rPr sz="2050" i="1" dirty="0">
                <a:latin typeface="Times New Roman"/>
                <a:cs typeface="Times New Roman"/>
              </a:rPr>
              <a:t>Nono, x</a:t>
            </a:r>
            <a:r>
              <a:rPr sz="2050" dirty="0">
                <a:latin typeface="Tahoma"/>
                <a:cs typeface="Tahoma"/>
              </a:rPr>
              <a:t>) </a:t>
            </a:r>
            <a:r>
              <a:rPr sz="2050" dirty="0">
                <a:latin typeface="Lucida Sans Unicode"/>
                <a:cs typeface="Lucida Sans Unicode"/>
              </a:rPr>
              <a:t>∧ </a:t>
            </a:r>
            <a:r>
              <a:rPr lang="en-US" sz="2050" i="1" dirty="0">
                <a:latin typeface="Times New Roman"/>
                <a:cs typeface="Times New Roman"/>
              </a:rPr>
              <a:t>Mi</a:t>
            </a:r>
            <a:r>
              <a:rPr sz="2050" i="1" dirty="0">
                <a:latin typeface="Times New Roman"/>
                <a:cs typeface="Times New Roman"/>
              </a:rPr>
              <a:t>ssile</a:t>
            </a:r>
            <a:r>
              <a:rPr sz="2050" dirty="0">
                <a:latin typeface="Tahoma"/>
                <a:cs typeface="Tahoma"/>
              </a:rPr>
              <a:t>(</a:t>
            </a:r>
            <a:r>
              <a:rPr sz="2050" i="1" dirty="0">
                <a:latin typeface="Times New Roman"/>
                <a:cs typeface="Times New Roman"/>
              </a:rPr>
              <a:t>x</a:t>
            </a:r>
            <a:r>
              <a:rPr sz="2050" dirty="0">
                <a:latin typeface="Tahoma"/>
                <a:cs typeface="Tahoma"/>
              </a:rPr>
              <a:t>)</a:t>
            </a:r>
            <a:r>
              <a:rPr lang="en-US" sz="2050" dirty="0">
                <a:latin typeface="Tahoma"/>
                <a:cs typeface="Tahoma"/>
              </a:rPr>
              <a:t>...and applying EI</a:t>
            </a:r>
            <a:r>
              <a:rPr sz="2050" dirty="0">
                <a:latin typeface="Tahoma"/>
                <a:cs typeface="Tahoma"/>
              </a:rPr>
              <a:t> </a:t>
            </a:r>
            <a:endParaRPr lang="en-US" sz="2050" dirty="0">
              <a:latin typeface="Tahoma"/>
              <a:cs typeface="Tahoma"/>
            </a:endParaRPr>
          </a:p>
          <a:p>
            <a:pPr marL="377825" marR="884555" indent="-365760">
              <a:lnSpc>
                <a:spcPct val="101000"/>
              </a:lnSpc>
              <a:spcBef>
                <a:spcPts val="10"/>
              </a:spcBef>
            </a:pPr>
            <a:r>
              <a:rPr lang="en-US" sz="2050" i="1" dirty="0">
                <a:solidFill>
                  <a:srgbClr val="990099"/>
                </a:solidFill>
                <a:latin typeface="Tahoma"/>
                <a:cs typeface="Tahoma"/>
              </a:rPr>
              <a:t>      </a:t>
            </a:r>
            <a:r>
              <a:rPr sz="2050" i="1" dirty="0">
                <a:solidFill>
                  <a:srgbClr val="990099"/>
                </a:solidFill>
                <a:latin typeface="Times New Roman"/>
                <a:cs typeface="Times New Roman"/>
              </a:rPr>
              <a:t>Owns</a:t>
            </a:r>
            <a:r>
              <a:rPr sz="2050" dirty="0">
                <a:solidFill>
                  <a:srgbClr val="990099"/>
                </a:solidFill>
                <a:latin typeface="Tahoma"/>
                <a:cs typeface="Tahoma"/>
              </a:rPr>
              <a:t>(</a:t>
            </a:r>
            <a:r>
              <a:rPr sz="2050" i="1" dirty="0">
                <a:solidFill>
                  <a:srgbClr val="990099"/>
                </a:solidFill>
                <a:latin typeface="Times New Roman"/>
                <a:cs typeface="Times New Roman"/>
              </a:rPr>
              <a:t>Nono, M</a:t>
            </a:r>
            <a:r>
              <a:rPr sz="2100" baseline="-11904" dirty="0">
                <a:solidFill>
                  <a:srgbClr val="990099"/>
                </a:solidFill>
                <a:latin typeface="Tahoma"/>
                <a:cs typeface="Tahoma"/>
              </a:rPr>
              <a:t>1</a:t>
            </a:r>
            <a:r>
              <a:rPr sz="2050" dirty="0">
                <a:solidFill>
                  <a:srgbClr val="990099"/>
                </a:solidFill>
                <a:latin typeface="Tahoma"/>
                <a:cs typeface="Tahoma"/>
              </a:rPr>
              <a:t>) </a:t>
            </a:r>
            <a:r>
              <a:rPr sz="2050" dirty="0">
                <a:latin typeface="Tahoma"/>
                <a:cs typeface="Tahoma"/>
              </a:rPr>
              <a:t>and </a:t>
            </a:r>
            <a:r>
              <a:rPr sz="2050" i="1" dirty="0">
                <a:solidFill>
                  <a:srgbClr val="990099"/>
                </a:solidFill>
                <a:latin typeface="Times New Roman"/>
                <a:cs typeface="Times New Roman"/>
              </a:rPr>
              <a:t>Missile</a:t>
            </a:r>
            <a:r>
              <a:rPr sz="2050" dirty="0">
                <a:solidFill>
                  <a:srgbClr val="990099"/>
                </a:solidFill>
                <a:latin typeface="Tahoma"/>
                <a:cs typeface="Tahoma"/>
              </a:rPr>
              <a:t>(</a:t>
            </a:r>
            <a:r>
              <a:rPr sz="2050" i="1" dirty="0">
                <a:solidFill>
                  <a:srgbClr val="990099"/>
                </a:solidFill>
                <a:latin typeface="Times New Roman"/>
                <a:cs typeface="Times New Roman"/>
              </a:rPr>
              <a:t>M</a:t>
            </a:r>
            <a:r>
              <a:rPr sz="2100" baseline="-11904" dirty="0">
                <a:solidFill>
                  <a:srgbClr val="990099"/>
                </a:solidFill>
                <a:latin typeface="Tahoma"/>
                <a:cs typeface="Tahoma"/>
              </a:rPr>
              <a:t>1</a:t>
            </a:r>
            <a:r>
              <a:rPr sz="2050" dirty="0">
                <a:solidFill>
                  <a:srgbClr val="990099"/>
                </a:solidFill>
                <a:latin typeface="Tahoma"/>
                <a:cs typeface="Tahoma"/>
              </a:rPr>
              <a:t>)</a:t>
            </a:r>
            <a:endParaRPr lang="en-US" sz="2050" dirty="0">
              <a:solidFill>
                <a:srgbClr val="990099"/>
              </a:solidFill>
              <a:latin typeface="Tahoma"/>
              <a:cs typeface="Tahoma"/>
            </a:endParaRPr>
          </a:p>
          <a:p>
            <a:pPr marL="377825" marR="884555" indent="-365760">
              <a:lnSpc>
                <a:spcPct val="101000"/>
              </a:lnSpc>
              <a:spcBef>
                <a:spcPts val="10"/>
              </a:spcBef>
            </a:pPr>
            <a:endParaRPr sz="2050" dirty="0">
              <a:latin typeface="Tahoma"/>
              <a:cs typeface="Tahoma"/>
            </a:endParaRPr>
          </a:p>
          <a:p>
            <a:pPr marL="12700">
              <a:lnSpc>
                <a:spcPct val="100000"/>
              </a:lnSpc>
              <a:spcBef>
                <a:spcPts val="35"/>
              </a:spcBef>
            </a:pPr>
            <a:r>
              <a:rPr sz="2050" i="1" dirty="0">
                <a:latin typeface="Times New Roman"/>
                <a:cs typeface="Times New Roman"/>
              </a:rPr>
              <a:t>. . . </a:t>
            </a:r>
            <a:r>
              <a:rPr sz="2050" dirty="0">
                <a:latin typeface="Tahoma"/>
                <a:cs typeface="Tahoma"/>
              </a:rPr>
              <a:t>all of its missiles were sold to it by Colonel  West</a:t>
            </a:r>
          </a:p>
          <a:p>
            <a:pPr marL="377825">
              <a:lnSpc>
                <a:spcPct val="100000"/>
              </a:lnSpc>
              <a:spcBef>
                <a:spcPts val="35"/>
              </a:spcBef>
              <a:tabLst>
                <a:tab pos="859155" algn="l"/>
                <a:tab pos="4254500" algn="l"/>
                <a:tab pos="4647565" algn="l"/>
              </a:tabLst>
            </a:pPr>
            <a:r>
              <a:rPr sz="2050" dirty="0">
                <a:solidFill>
                  <a:srgbClr val="990099"/>
                </a:solidFill>
                <a:latin typeface="Lucida Sans Unicode"/>
                <a:cs typeface="Lucida Sans Unicode"/>
              </a:rPr>
              <a:t>∀</a:t>
            </a:r>
            <a:r>
              <a:rPr sz="2050" i="1" dirty="0">
                <a:solidFill>
                  <a:srgbClr val="990099"/>
                </a:solidFill>
                <a:latin typeface="Times New Roman"/>
                <a:cs typeface="Times New Roman"/>
              </a:rPr>
              <a:t>x	Missile</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Owns</a:t>
            </a:r>
            <a:r>
              <a:rPr sz="2050" dirty="0">
                <a:solidFill>
                  <a:srgbClr val="990099"/>
                </a:solidFill>
                <a:latin typeface="Tahoma"/>
                <a:cs typeface="Tahoma"/>
              </a:rPr>
              <a:t>(</a:t>
            </a:r>
            <a:r>
              <a:rPr sz="2050" i="1" dirty="0">
                <a:solidFill>
                  <a:srgbClr val="990099"/>
                </a:solidFill>
                <a:latin typeface="Times New Roman"/>
                <a:cs typeface="Times New Roman"/>
              </a:rPr>
              <a:t>Nono, x</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Sells</a:t>
            </a:r>
            <a:r>
              <a:rPr sz="2050" dirty="0">
                <a:solidFill>
                  <a:srgbClr val="990099"/>
                </a:solidFill>
                <a:latin typeface="Tahoma"/>
                <a:cs typeface="Tahoma"/>
              </a:rPr>
              <a:t>(</a:t>
            </a:r>
            <a:r>
              <a:rPr sz="2050" i="1" dirty="0">
                <a:solidFill>
                  <a:srgbClr val="990099"/>
                </a:solidFill>
                <a:latin typeface="Times New Roman"/>
                <a:cs typeface="Times New Roman"/>
              </a:rPr>
              <a:t>West, x, Nono</a:t>
            </a:r>
            <a:r>
              <a:rPr sz="2050" dirty="0">
                <a:solidFill>
                  <a:srgbClr val="990099"/>
                </a:solidFill>
                <a:latin typeface="Tahoma"/>
                <a:cs typeface="Tahoma"/>
              </a:rPr>
              <a:t>)</a:t>
            </a:r>
            <a:endParaRPr lang="en-US" sz="2050" dirty="0">
              <a:solidFill>
                <a:srgbClr val="990099"/>
              </a:solidFill>
              <a:latin typeface="Tahoma"/>
              <a:cs typeface="Tahoma"/>
            </a:endParaRPr>
          </a:p>
          <a:p>
            <a:pPr marL="377825">
              <a:lnSpc>
                <a:spcPct val="100000"/>
              </a:lnSpc>
              <a:spcBef>
                <a:spcPts val="35"/>
              </a:spcBef>
              <a:tabLst>
                <a:tab pos="859155" algn="l"/>
                <a:tab pos="4254500" algn="l"/>
                <a:tab pos="4647565" algn="l"/>
              </a:tabLst>
            </a:pPr>
            <a:endParaRPr sz="2050" dirty="0">
              <a:latin typeface="Tahoma"/>
              <a:cs typeface="Tahoma"/>
            </a:endParaRPr>
          </a:p>
          <a:p>
            <a:pPr marL="12700">
              <a:lnSpc>
                <a:spcPct val="100000"/>
              </a:lnSpc>
              <a:spcBef>
                <a:spcPts val="20"/>
              </a:spcBef>
            </a:pPr>
            <a:r>
              <a:rPr sz="2050" dirty="0">
                <a:latin typeface="Tahoma"/>
                <a:cs typeface="Tahoma"/>
              </a:rPr>
              <a:t>Missiles are weapons:</a:t>
            </a:r>
          </a:p>
        </p:txBody>
      </p:sp>
      <p:sp>
        <p:nvSpPr>
          <p:cNvPr id="4" name="TextBox 3">
            <a:extLst>
              <a:ext uri="{FF2B5EF4-FFF2-40B4-BE49-F238E27FC236}">
                <a16:creationId xmlns:a16="http://schemas.microsoft.com/office/drawing/2014/main" id="{B6FA0F9B-9AF0-CA40-98DC-4BBBC0AE0423}"/>
              </a:ext>
            </a:extLst>
          </p:cNvPr>
          <p:cNvSpPr txBox="1"/>
          <p:nvPr/>
        </p:nvSpPr>
        <p:spPr>
          <a:xfrm>
            <a:off x="8070370" y="3886200"/>
            <a:ext cx="1690057" cy="2406868"/>
          </a:xfrm>
          <a:prstGeom prst="rect">
            <a:avLst/>
          </a:prstGeom>
          <a:noFill/>
        </p:spPr>
        <p:txBody>
          <a:bodyPr wrap="square">
            <a:spAutoFit/>
          </a:bodyPr>
          <a:lstStyle/>
          <a:p>
            <a:pPr marL="12700" marR="5080" algn="just">
              <a:lnSpc>
                <a:spcPct val="101200"/>
              </a:lnSpc>
            </a:pPr>
            <a:r>
              <a:rPr lang="en-US" sz="110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lang="en-US" sz="1100" dirty="0">
                <a:latin typeface="Tahoma"/>
                <a:cs typeface="Tahoma"/>
              </a:rPr>
              <a:t>Prove that Col. West is a criminal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16</a:t>
            </a:fld>
            <a:endParaRPr dirty="0"/>
          </a:p>
        </p:txBody>
      </p:sp>
      <p:sp>
        <p:nvSpPr>
          <p:cNvPr id="2" name="object 2"/>
          <p:cNvSpPr txBox="1">
            <a:spLocks noGrp="1"/>
          </p:cNvSpPr>
          <p:nvPr>
            <p:ph type="title"/>
          </p:nvPr>
        </p:nvSpPr>
        <p:spPr>
          <a:xfrm>
            <a:off x="535025" y="1010818"/>
            <a:ext cx="7722234" cy="331501"/>
          </a:xfrm>
          <a:prstGeom prst="rect">
            <a:avLst/>
          </a:prstGeom>
          <a:ln w="51816">
            <a:solidFill>
              <a:srgbClr val="FFFFFF"/>
            </a:solidFill>
          </a:ln>
        </p:spPr>
        <p:txBody>
          <a:bodyPr vert="horz" wrap="square" lIns="0" tIns="0" rIns="0" bIns="0" rtlCol="0">
            <a:spAutoFit/>
          </a:bodyPr>
          <a:lstStyle/>
          <a:p>
            <a:pPr marL="1304290">
              <a:lnSpc>
                <a:spcPts val="2430"/>
              </a:lnSpc>
            </a:pPr>
            <a:r>
              <a:rPr lang="en-US" sz="2400" dirty="0"/>
              <a:t>Example:  Putting it together (cont.)</a:t>
            </a:r>
          </a:p>
        </p:txBody>
      </p:sp>
      <p:sp>
        <p:nvSpPr>
          <p:cNvPr id="3" name="object 3"/>
          <p:cNvSpPr txBox="1"/>
          <p:nvPr/>
        </p:nvSpPr>
        <p:spPr>
          <a:xfrm>
            <a:off x="496569" y="1623567"/>
            <a:ext cx="8065134" cy="4467045"/>
          </a:xfrm>
          <a:prstGeom prst="rect">
            <a:avLst/>
          </a:prstGeom>
        </p:spPr>
        <p:txBody>
          <a:bodyPr vert="horz" wrap="square" lIns="0" tIns="0" rIns="0" bIns="0" rtlCol="0">
            <a:spAutoFit/>
          </a:bodyPr>
          <a:lstStyle/>
          <a:p>
            <a:pPr marL="12700">
              <a:lnSpc>
                <a:spcPct val="100000"/>
              </a:lnSpc>
            </a:pPr>
            <a:r>
              <a:rPr sz="2050" i="1" dirty="0">
                <a:latin typeface="Times New Roman"/>
                <a:cs typeface="Times New Roman"/>
              </a:rPr>
              <a:t>. . . </a:t>
            </a:r>
            <a:r>
              <a:rPr sz="2050" dirty="0">
                <a:latin typeface="Tahoma"/>
                <a:cs typeface="Tahoma"/>
              </a:rPr>
              <a:t>it is a crime for an American to sell weapons to hostile  nations:</a:t>
            </a:r>
          </a:p>
          <a:p>
            <a:pPr marL="377825">
              <a:lnSpc>
                <a:spcPct val="100000"/>
              </a:lnSpc>
              <a:spcBef>
                <a:spcPts val="20"/>
              </a:spcBef>
            </a:pPr>
            <a:r>
              <a:rPr sz="2050" i="1" dirty="0">
                <a:solidFill>
                  <a:srgbClr val="990099"/>
                </a:solidFill>
                <a:latin typeface="Times New Roman"/>
                <a:cs typeface="Times New Roman"/>
              </a:rPr>
              <a:t>American</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W eapon</a:t>
            </a:r>
            <a:r>
              <a:rPr sz="2050" dirty="0">
                <a:solidFill>
                  <a:srgbClr val="990099"/>
                </a:solidFill>
                <a:latin typeface="Tahoma"/>
                <a:cs typeface="Tahoma"/>
              </a:rPr>
              <a:t>(</a:t>
            </a:r>
            <a:r>
              <a:rPr sz="2050" i="1" dirty="0">
                <a:solidFill>
                  <a:srgbClr val="990099"/>
                </a:solidFill>
                <a:latin typeface="Times New Roman"/>
                <a:cs typeface="Times New Roman"/>
              </a:rPr>
              <a:t>y</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Sells</a:t>
            </a:r>
            <a:r>
              <a:rPr sz="2050" dirty="0">
                <a:solidFill>
                  <a:srgbClr val="990099"/>
                </a:solidFill>
                <a:latin typeface="Tahoma"/>
                <a:cs typeface="Tahoma"/>
              </a:rPr>
              <a:t>(</a:t>
            </a:r>
            <a:r>
              <a:rPr sz="2050" i="1" dirty="0">
                <a:solidFill>
                  <a:srgbClr val="990099"/>
                </a:solidFill>
                <a:latin typeface="Times New Roman"/>
                <a:cs typeface="Times New Roman"/>
              </a:rPr>
              <a:t>x, y, z</a:t>
            </a:r>
            <a:r>
              <a:rPr sz="2050" dirty="0">
                <a:solidFill>
                  <a:srgbClr val="990099"/>
                </a:solidFill>
                <a:latin typeface="Tahoma"/>
                <a:cs typeface="Tahoma"/>
              </a:rPr>
              <a:t>)</a:t>
            </a:r>
            <a:r>
              <a:rPr sz="2050" dirty="0">
                <a:solidFill>
                  <a:srgbClr val="990099"/>
                </a:solidFill>
                <a:latin typeface="Lucida Sans Unicode"/>
                <a:cs typeface="Lucida Sans Unicode"/>
              </a:rPr>
              <a:t>∧</a:t>
            </a:r>
            <a:r>
              <a:rPr sz="2050" i="1" dirty="0">
                <a:solidFill>
                  <a:srgbClr val="990099"/>
                </a:solidFill>
                <a:latin typeface="Times New Roman"/>
                <a:cs typeface="Times New Roman"/>
              </a:rPr>
              <a:t>Hostile</a:t>
            </a:r>
            <a:r>
              <a:rPr sz="2050" dirty="0">
                <a:solidFill>
                  <a:srgbClr val="990099"/>
                </a:solidFill>
                <a:latin typeface="Tahoma"/>
                <a:cs typeface="Tahoma"/>
              </a:rPr>
              <a:t>(</a:t>
            </a:r>
            <a:r>
              <a:rPr sz="2050" i="1" dirty="0">
                <a:solidFill>
                  <a:srgbClr val="990099"/>
                </a:solidFill>
                <a:latin typeface="Times New Roman"/>
                <a:cs typeface="Times New Roman"/>
              </a:rPr>
              <a:t>z</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Criminal</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endParaRPr lang="en-US" sz="2050" dirty="0">
              <a:solidFill>
                <a:srgbClr val="990099"/>
              </a:solidFill>
              <a:latin typeface="Tahoma"/>
              <a:cs typeface="Tahoma"/>
            </a:endParaRPr>
          </a:p>
          <a:p>
            <a:pPr marL="377825">
              <a:lnSpc>
                <a:spcPct val="100000"/>
              </a:lnSpc>
              <a:spcBef>
                <a:spcPts val="20"/>
              </a:spcBef>
            </a:pPr>
            <a:endParaRPr sz="2050" dirty="0">
              <a:latin typeface="Tahoma"/>
              <a:cs typeface="Tahoma"/>
            </a:endParaRPr>
          </a:p>
          <a:p>
            <a:pPr marL="377825" marR="884555" indent="-365760">
              <a:lnSpc>
                <a:spcPct val="101000"/>
              </a:lnSpc>
              <a:spcBef>
                <a:spcPts val="10"/>
              </a:spcBef>
            </a:pPr>
            <a:r>
              <a:rPr sz="2050" dirty="0">
                <a:latin typeface="Tahoma"/>
                <a:cs typeface="Tahoma"/>
              </a:rPr>
              <a:t>Nono </a:t>
            </a:r>
            <a:r>
              <a:rPr sz="2050" i="1" dirty="0">
                <a:latin typeface="Times New Roman"/>
                <a:cs typeface="Times New Roman"/>
              </a:rPr>
              <a:t>. . . </a:t>
            </a:r>
            <a:r>
              <a:rPr sz="2050" dirty="0">
                <a:latin typeface="Tahoma"/>
                <a:cs typeface="Tahoma"/>
              </a:rPr>
              <a:t>has some missiles, i.e., </a:t>
            </a:r>
            <a:endParaRPr lang="en-US" sz="2050" dirty="0">
              <a:latin typeface="Tahoma"/>
              <a:cs typeface="Tahoma"/>
            </a:endParaRPr>
          </a:p>
          <a:p>
            <a:pPr marL="377825" marR="884555" indent="-365760">
              <a:lnSpc>
                <a:spcPct val="101000"/>
              </a:lnSpc>
              <a:spcBef>
                <a:spcPts val="10"/>
              </a:spcBef>
            </a:pPr>
            <a:r>
              <a:rPr lang="en-US" sz="2050" dirty="0">
                <a:latin typeface="Tahoma"/>
                <a:cs typeface="Tahoma"/>
              </a:rPr>
              <a:t>    </a:t>
            </a:r>
            <a:r>
              <a:rPr sz="2050" dirty="0">
                <a:latin typeface="Lucida Sans Unicode"/>
                <a:cs typeface="Lucida Sans Unicode"/>
              </a:rPr>
              <a:t>∃ </a:t>
            </a:r>
            <a:r>
              <a:rPr sz="2050" i="1" dirty="0">
                <a:latin typeface="Times New Roman"/>
                <a:cs typeface="Times New Roman"/>
              </a:rPr>
              <a:t>x Owns</a:t>
            </a:r>
            <a:r>
              <a:rPr sz="2050" dirty="0">
                <a:latin typeface="Tahoma"/>
                <a:cs typeface="Tahoma"/>
              </a:rPr>
              <a:t>(</a:t>
            </a:r>
            <a:r>
              <a:rPr sz="2050" i="1" dirty="0">
                <a:latin typeface="Times New Roman"/>
                <a:cs typeface="Times New Roman"/>
              </a:rPr>
              <a:t>Nono, x</a:t>
            </a:r>
            <a:r>
              <a:rPr sz="2050" dirty="0">
                <a:latin typeface="Tahoma"/>
                <a:cs typeface="Tahoma"/>
              </a:rPr>
              <a:t>) </a:t>
            </a:r>
            <a:r>
              <a:rPr sz="2050" dirty="0">
                <a:latin typeface="Lucida Sans Unicode"/>
                <a:cs typeface="Lucida Sans Unicode"/>
              </a:rPr>
              <a:t>∧ </a:t>
            </a:r>
            <a:r>
              <a:rPr sz="2050" i="1" dirty="0">
                <a:latin typeface="Times New Roman"/>
                <a:cs typeface="Times New Roman"/>
              </a:rPr>
              <a:t>Missile</a:t>
            </a:r>
            <a:r>
              <a:rPr sz="2050" dirty="0">
                <a:latin typeface="Tahoma"/>
                <a:cs typeface="Tahoma"/>
              </a:rPr>
              <a:t>(</a:t>
            </a:r>
            <a:r>
              <a:rPr sz="2050" i="1" dirty="0">
                <a:latin typeface="Times New Roman"/>
                <a:cs typeface="Times New Roman"/>
              </a:rPr>
              <a:t>x</a:t>
            </a:r>
            <a:r>
              <a:rPr sz="2050" dirty="0">
                <a:latin typeface="Tahoma"/>
                <a:cs typeface="Tahoma"/>
              </a:rPr>
              <a:t>):  </a:t>
            </a:r>
            <a:endParaRPr lang="en-US" sz="2050" dirty="0">
              <a:latin typeface="Tahoma"/>
              <a:cs typeface="Tahoma"/>
            </a:endParaRPr>
          </a:p>
          <a:p>
            <a:pPr marL="377825" marR="884555" indent="-365760">
              <a:lnSpc>
                <a:spcPct val="101000"/>
              </a:lnSpc>
              <a:spcBef>
                <a:spcPts val="10"/>
              </a:spcBef>
            </a:pPr>
            <a:r>
              <a:rPr lang="en-US" sz="2050" i="1" dirty="0">
                <a:solidFill>
                  <a:srgbClr val="990099"/>
                </a:solidFill>
                <a:latin typeface="Tahoma"/>
                <a:cs typeface="Tahoma"/>
              </a:rPr>
              <a:t>     </a:t>
            </a:r>
            <a:r>
              <a:rPr sz="2050" i="1" dirty="0">
                <a:solidFill>
                  <a:srgbClr val="990099"/>
                </a:solidFill>
                <a:latin typeface="Times New Roman"/>
                <a:cs typeface="Times New Roman"/>
              </a:rPr>
              <a:t>Owns</a:t>
            </a:r>
            <a:r>
              <a:rPr sz="2050" dirty="0">
                <a:solidFill>
                  <a:srgbClr val="990099"/>
                </a:solidFill>
                <a:latin typeface="Tahoma"/>
                <a:cs typeface="Tahoma"/>
              </a:rPr>
              <a:t>(</a:t>
            </a:r>
            <a:r>
              <a:rPr sz="2050" i="1" dirty="0">
                <a:solidFill>
                  <a:srgbClr val="990099"/>
                </a:solidFill>
                <a:latin typeface="Times New Roman"/>
                <a:cs typeface="Times New Roman"/>
              </a:rPr>
              <a:t>Nono, M</a:t>
            </a:r>
            <a:r>
              <a:rPr sz="2100" baseline="-11904" dirty="0">
                <a:solidFill>
                  <a:srgbClr val="990099"/>
                </a:solidFill>
                <a:latin typeface="Tahoma"/>
                <a:cs typeface="Tahoma"/>
              </a:rPr>
              <a:t>1</a:t>
            </a:r>
            <a:r>
              <a:rPr sz="2050" dirty="0">
                <a:solidFill>
                  <a:srgbClr val="990099"/>
                </a:solidFill>
                <a:latin typeface="Tahoma"/>
                <a:cs typeface="Tahoma"/>
              </a:rPr>
              <a:t>) </a:t>
            </a:r>
            <a:r>
              <a:rPr sz="2050" dirty="0">
                <a:latin typeface="Tahoma"/>
                <a:cs typeface="Tahoma"/>
              </a:rPr>
              <a:t>and </a:t>
            </a:r>
            <a:r>
              <a:rPr sz="2050" i="1" dirty="0">
                <a:solidFill>
                  <a:srgbClr val="990099"/>
                </a:solidFill>
                <a:latin typeface="Times New Roman"/>
                <a:cs typeface="Times New Roman"/>
              </a:rPr>
              <a:t>Missile</a:t>
            </a:r>
            <a:r>
              <a:rPr sz="2050" dirty="0">
                <a:solidFill>
                  <a:srgbClr val="990099"/>
                </a:solidFill>
                <a:latin typeface="Tahoma"/>
                <a:cs typeface="Tahoma"/>
              </a:rPr>
              <a:t>(</a:t>
            </a:r>
            <a:r>
              <a:rPr sz="2050" i="1" dirty="0">
                <a:solidFill>
                  <a:srgbClr val="990099"/>
                </a:solidFill>
                <a:latin typeface="Times New Roman"/>
                <a:cs typeface="Times New Roman"/>
              </a:rPr>
              <a:t>M</a:t>
            </a:r>
            <a:r>
              <a:rPr sz="2100" baseline="-11904" dirty="0">
                <a:solidFill>
                  <a:srgbClr val="990099"/>
                </a:solidFill>
                <a:latin typeface="Tahoma"/>
                <a:cs typeface="Tahoma"/>
              </a:rPr>
              <a:t>1</a:t>
            </a:r>
            <a:r>
              <a:rPr sz="2050" dirty="0">
                <a:solidFill>
                  <a:srgbClr val="990099"/>
                </a:solidFill>
                <a:latin typeface="Tahoma"/>
                <a:cs typeface="Tahoma"/>
              </a:rPr>
              <a:t>)</a:t>
            </a:r>
            <a:endParaRPr lang="en-US" sz="2050" dirty="0">
              <a:solidFill>
                <a:srgbClr val="990099"/>
              </a:solidFill>
              <a:latin typeface="Tahoma"/>
              <a:cs typeface="Tahoma"/>
            </a:endParaRPr>
          </a:p>
          <a:p>
            <a:pPr marL="377825" marR="884555" indent="-365760">
              <a:lnSpc>
                <a:spcPct val="101000"/>
              </a:lnSpc>
              <a:spcBef>
                <a:spcPts val="10"/>
              </a:spcBef>
            </a:pPr>
            <a:endParaRPr sz="2050" dirty="0">
              <a:latin typeface="Tahoma"/>
              <a:cs typeface="Tahoma"/>
            </a:endParaRPr>
          </a:p>
          <a:p>
            <a:pPr marL="12700">
              <a:lnSpc>
                <a:spcPct val="100000"/>
              </a:lnSpc>
              <a:spcBef>
                <a:spcPts val="35"/>
              </a:spcBef>
            </a:pPr>
            <a:r>
              <a:rPr sz="2050" i="1" dirty="0">
                <a:latin typeface="Times New Roman"/>
                <a:cs typeface="Times New Roman"/>
              </a:rPr>
              <a:t>. . . </a:t>
            </a:r>
            <a:r>
              <a:rPr sz="2050" dirty="0">
                <a:latin typeface="Tahoma"/>
                <a:cs typeface="Tahoma"/>
              </a:rPr>
              <a:t>all of its missiles were sold to it by Colonel  West</a:t>
            </a:r>
          </a:p>
          <a:p>
            <a:pPr marL="377825">
              <a:lnSpc>
                <a:spcPct val="100000"/>
              </a:lnSpc>
              <a:spcBef>
                <a:spcPts val="35"/>
              </a:spcBef>
              <a:tabLst>
                <a:tab pos="859155" algn="l"/>
                <a:tab pos="4254500" algn="l"/>
                <a:tab pos="4647565" algn="l"/>
              </a:tabLst>
            </a:pPr>
            <a:r>
              <a:rPr sz="2050" dirty="0">
                <a:solidFill>
                  <a:srgbClr val="990099"/>
                </a:solidFill>
                <a:latin typeface="Lucida Sans Unicode"/>
                <a:cs typeface="Lucida Sans Unicode"/>
              </a:rPr>
              <a:t>∀ </a:t>
            </a:r>
            <a:r>
              <a:rPr sz="2050" i="1" dirty="0">
                <a:solidFill>
                  <a:srgbClr val="990099"/>
                </a:solidFill>
                <a:latin typeface="Times New Roman"/>
                <a:cs typeface="Times New Roman"/>
              </a:rPr>
              <a:t>x	Missile</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Owns</a:t>
            </a:r>
            <a:r>
              <a:rPr sz="2050" dirty="0">
                <a:solidFill>
                  <a:srgbClr val="990099"/>
                </a:solidFill>
                <a:latin typeface="Tahoma"/>
                <a:cs typeface="Tahoma"/>
              </a:rPr>
              <a:t>(</a:t>
            </a:r>
            <a:r>
              <a:rPr sz="2050" i="1" dirty="0">
                <a:solidFill>
                  <a:srgbClr val="990099"/>
                </a:solidFill>
                <a:latin typeface="Times New Roman"/>
                <a:cs typeface="Times New Roman"/>
              </a:rPr>
              <a:t>Nono, x</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Sells</a:t>
            </a:r>
            <a:r>
              <a:rPr sz="2050" dirty="0">
                <a:solidFill>
                  <a:srgbClr val="990099"/>
                </a:solidFill>
                <a:latin typeface="Tahoma"/>
                <a:cs typeface="Tahoma"/>
              </a:rPr>
              <a:t>(</a:t>
            </a:r>
            <a:r>
              <a:rPr sz="2050" i="1" dirty="0">
                <a:solidFill>
                  <a:srgbClr val="990099"/>
                </a:solidFill>
                <a:latin typeface="Times New Roman"/>
                <a:cs typeface="Times New Roman"/>
              </a:rPr>
              <a:t>West, x, Nono</a:t>
            </a:r>
            <a:r>
              <a:rPr sz="2050" dirty="0">
                <a:solidFill>
                  <a:srgbClr val="990099"/>
                </a:solidFill>
                <a:latin typeface="Tahoma"/>
                <a:cs typeface="Tahoma"/>
              </a:rPr>
              <a:t>)</a:t>
            </a:r>
            <a:endParaRPr lang="en-US" sz="2050" dirty="0">
              <a:solidFill>
                <a:srgbClr val="990099"/>
              </a:solidFill>
              <a:latin typeface="Tahoma"/>
              <a:cs typeface="Tahoma"/>
            </a:endParaRPr>
          </a:p>
          <a:p>
            <a:pPr marL="377825">
              <a:lnSpc>
                <a:spcPct val="100000"/>
              </a:lnSpc>
              <a:spcBef>
                <a:spcPts val="35"/>
              </a:spcBef>
              <a:tabLst>
                <a:tab pos="859155" algn="l"/>
                <a:tab pos="4254500" algn="l"/>
                <a:tab pos="4647565" algn="l"/>
              </a:tabLst>
            </a:pPr>
            <a:endParaRPr sz="2050" dirty="0">
              <a:latin typeface="Tahoma"/>
              <a:cs typeface="Tahoma"/>
            </a:endParaRPr>
          </a:p>
          <a:p>
            <a:pPr marL="12700">
              <a:lnSpc>
                <a:spcPct val="100000"/>
              </a:lnSpc>
              <a:spcBef>
                <a:spcPts val="20"/>
              </a:spcBef>
            </a:pPr>
            <a:r>
              <a:rPr sz="2050" dirty="0">
                <a:latin typeface="Tahoma"/>
                <a:cs typeface="Tahoma"/>
              </a:rPr>
              <a:t>Missiles are weapons:</a:t>
            </a:r>
          </a:p>
          <a:p>
            <a:pPr marL="378460">
              <a:lnSpc>
                <a:spcPct val="100000"/>
              </a:lnSpc>
              <a:spcBef>
                <a:spcPts val="35"/>
              </a:spcBef>
            </a:pPr>
            <a:r>
              <a:rPr sz="2050" i="1" dirty="0">
                <a:solidFill>
                  <a:srgbClr val="990099"/>
                </a:solidFill>
                <a:latin typeface="Times New Roman"/>
                <a:cs typeface="Times New Roman"/>
              </a:rPr>
              <a:t>Missile</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Weapon</a:t>
            </a:r>
            <a:r>
              <a:rPr sz="2050" dirty="0">
                <a:solidFill>
                  <a:srgbClr val="990099"/>
                </a:solidFill>
                <a:latin typeface="Tahoma"/>
                <a:cs typeface="Tahoma"/>
              </a:rPr>
              <a:t>(</a:t>
            </a:r>
            <a:r>
              <a:rPr sz="2050" i="1" dirty="0">
                <a:solidFill>
                  <a:srgbClr val="990099"/>
                </a:solidFill>
                <a:latin typeface="Times New Roman"/>
                <a:cs typeface="Times New Roman"/>
              </a:rPr>
              <a:t>x</a:t>
            </a:r>
            <a:r>
              <a:rPr sz="2050" dirty="0">
                <a:solidFill>
                  <a:srgbClr val="990099"/>
                </a:solidFill>
                <a:latin typeface="Tahoma"/>
                <a:cs typeface="Tahoma"/>
              </a:rPr>
              <a:t>)</a:t>
            </a:r>
            <a:endParaRPr lang="en-US" sz="2050" dirty="0">
              <a:solidFill>
                <a:srgbClr val="990099"/>
              </a:solidFill>
              <a:latin typeface="Tahoma"/>
              <a:cs typeface="Tahoma"/>
            </a:endParaRPr>
          </a:p>
          <a:p>
            <a:pPr marL="378460">
              <a:lnSpc>
                <a:spcPct val="100000"/>
              </a:lnSpc>
              <a:spcBef>
                <a:spcPts val="35"/>
              </a:spcBef>
            </a:pPr>
            <a:endParaRPr sz="2050" dirty="0">
              <a:latin typeface="Tahoma"/>
              <a:cs typeface="Tahoma"/>
            </a:endParaRPr>
          </a:p>
          <a:p>
            <a:pPr marL="12700">
              <a:lnSpc>
                <a:spcPct val="100000"/>
              </a:lnSpc>
              <a:spcBef>
                <a:spcPts val="20"/>
              </a:spcBef>
            </a:pPr>
            <a:r>
              <a:rPr sz="2050" dirty="0">
                <a:latin typeface="Tahoma"/>
                <a:cs typeface="Tahoma"/>
              </a:rPr>
              <a:t>An enemy of America counts as  “hostile”:</a:t>
            </a:r>
          </a:p>
        </p:txBody>
      </p:sp>
      <p:sp>
        <p:nvSpPr>
          <p:cNvPr id="4" name="TextBox 3">
            <a:extLst>
              <a:ext uri="{FF2B5EF4-FFF2-40B4-BE49-F238E27FC236}">
                <a16:creationId xmlns:a16="http://schemas.microsoft.com/office/drawing/2014/main" id="{58C7EE19-6756-4648-B3C3-4FF540EBC820}"/>
              </a:ext>
            </a:extLst>
          </p:cNvPr>
          <p:cNvSpPr txBox="1"/>
          <p:nvPr/>
        </p:nvSpPr>
        <p:spPr>
          <a:xfrm>
            <a:off x="8045380" y="2347657"/>
            <a:ext cx="1690057" cy="2406868"/>
          </a:xfrm>
          <a:prstGeom prst="rect">
            <a:avLst/>
          </a:prstGeom>
          <a:noFill/>
        </p:spPr>
        <p:txBody>
          <a:bodyPr wrap="square">
            <a:spAutoFit/>
          </a:bodyPr>
          <a:lstStyle/>
          <a:p>
            <a:pPr marL="12700" marR="5080" algn="just">
              <a:lnSpc>
                <a:spcPct val="101200"/>
              </a:lnSpc>
            </a:pPr>
            <a:r>
              <a:rPr lang="en-US" sz="110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lang="en-US" sz="1100" dirty="0">
                <a:latin typeface="Tahoma"/>
                <a:cs typeface="Tahoma"/>
              </a:rPr>
              <a:t>Prove that Col. West is a criminal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17</a:t>
            </a:fld>
            <a:endParaRPr dirty="0"/>
          </a:p>
        </p:txBody>
      </p:sp>
      <p:sp>
        <p:nvSpPr>
          <p:cNvPr id="2" name="object 2"/>
          <p:cNvSpPr txBox="1">
            <a:spLocks noGrp="1"/>
          </p:cNvSpPr>
          <p:nvPr>
            <p:ph type="title"/>
          </p:nvPr>
        </p:nvSpPr>
        <p:spPr>
          <a:xfrm>
            <a:off x="535025" y="1010818"/>
            <a:ext cx="7722234" cy="331501"/>
          </a:xfrm>
          <a:prstGeom prst="rect">
            <a:avLst/>
          </a:prstGeom>
          <a:ln w="51816">
            <a:solidFill>
              <a:srgbClr val="FFFFFF"/>
            </a:solidFill>
          </a:ln>
        </p:spPr>
        <p:txBody>
          <a:bodyPr vert="horz" wrap="square" lIns="0" tIns="0" rIns="0" bIns="0" rtlCol="0">
            <a:spAutoFit/>
          </a:bodyPr>
          <a:lstStyle/>
          <a:p>
            <a:pPr marL="1304290">
              <a:lnSpc>
                <a:spcPts val="2430"/>
              </a:lnSpc>
            </a:pPr>
            <a:r>
              <a:rPr lang="en-US" sz="2400" dirty="0"/>
              <a:t>Example:  Putting it together (cont.)</a:t>
            </a:r>
          </a:p>
        </p:txBody>
      </p:sp>
      <p:sp>
        <p:nvSpPr>
          <p:cNvPr id="3" name="object 3"/>
          <p:cNvSpPr txBox="1"/>
          <p:nvPr/>
        </p:nvSpPr>
        <p:spPr>
          <a:xfrm>
            <a:off x="496568" y="1623567"/>
            <a:ext cx="8571231" cy="5893462"/>
          </a:xfrm>
          <a:prstGeom prst="rect">
            <a:avLst/>
          </a:prstGeom>
        </p:spPr>
        <p:txBody>
          <a:bodyPr vert="horz" wrap="square" lIns="0" tIns="0" rIns="0" bIns="0" rtlCol="0">
            <a:spAutoFit/>
          </a:bodyPr>
          <a:lstStyle/>
          <a:p>
            <a:pPr marL="12700">
              <a:lnSpc>
                <a:spcPct val="100000"/>
              </a:lnSpc>
            </a:pPr>
            <a:r>
              <a:rPr i="1" dirty="0">
                <a:latin typeface="Times New Roman"/>
                <a:cs typeface="Times New Roman"/>
              </a:rPr>
              <a:t>. . . </a:t>
            </a:r>
            <a:r>
              <a:rPr dirty="0">
                <a:latin typeface="Tahoma"/>
                <a:cs typeface="Tahoma"/>
              </a:rPr>
              <a:t>it is a crime for an American to sell weapons to hostile  nations:</a:t>
            </a:r>
          </a:p>
          <a:p>
            <a:pPr marL="377825">
              <a:lnSpc>
                <a:spcPct val="100000"/>
              </a:lnSpc>
              <a:spcBef>
                <a:spcPts val="20"/>
              </a:spcBef>
            </a:pPr>
            <a:r>
              <a:rPr i="1" dirty="0">
                <a:solidFill>
                  <a:srgbClr val="990099"/>
                </a:solidFill>
                <a:latin typeface="Times New Roman"/>
                <a:cs typeface="Times New Roman"/>
              </a:rPr>
              <a:t>American</a:t>
            </a:r>
            <a:r>
              <a:rPr dirty="0">
                <a:solidFill>
                  <a:srgbClr val="990099"/>
                </a:solidFill>
                <a:latin typeface="Tahoma"/>
                <a:cs typeface="Tahoma"/>
              </a:rPr>
              <a:t>(</a:t>
            </a:r>
            <a:r>
              <a:rPr i="1" dirty="0">
                <a:solidFill>
                  <a:srgbClr val="990099"/>
                </a:solidFill>
                <a:latin typeface="Times New Roman"/>
                <a:cs typeface="Times New Roman"/>
              </a:rPr>
              <a:t>x</a:t>
            </a:r>
            <a:r>
              <a:rPr dirty="0">
                <a:solidFill>
                  <a:srgbClr val="990099"/>
                </a:solidFill>
                <a:latin typeface="Tahoma"/>
                <a:cs typeface="Tahoma"/>
              </a:rPr>
              <a:t>)</a:t>
            </a:r>
            <a:r>
              <a:rPr dirty="0">
                <a:solidFill>
                  <a:srgbClr val="990099"/>
                </a:solidFill>
                <a:latin typeface="Lucida Sans Unicode"/>
                <a:cs typeface="Lucida Sans Unicode"/>
              </a:rPr>
              <a:t>∧</a:t>
            </a:r>
            <a:r>
              <a:rPr i="1" dirty="0">
                <a:solidFill>
                  <a:srgbClr val="990099"/>
                </a:solidFill>
                <a:latin typeface="Times New Roman"/>
                <a:cs typeface="Times New Roman"/>
              </a:rPr>
              <a:t>W eapon</a:t>
            </a:r>
            <a:r>
              <a:rPr dirty="0">
                <a:solidFill>
                  <a:srgbClr val="990099"/>
                </a:solidFill>
                <a:latin typeface="Tahoma"/>
                <a:cs typeface="Tahoma"/>
              </a:rPr>
              <a:t>(</a:t>
            </a:r>
            <a:r>
              <a:rPr i="1" dirty="0">
                <a:solidFill>
                  <a:srgbClr val="990099"/>
                </a:solidFill>
                <a:latin typeface="Times New Roman"/>
                <a:cs typeface="Times New Roman"/>
              </a:rPr>
              <a:t>y</a:t>
            </a:r>
            <a:r>
              <a:rPr dirty="0">
                <a:solidFill>
                  <a:srgbClr val="990099"/>
                </a:solidFill>
                <a:latin typeface="Tahoma"/>
                <a:cs typeface="Tahoma"/>
              </a:rPr>
              <a:t>)</a:t>
            </a:r>
            <a:r>
              <a:rPr dirty="0">
                <a:solidFill>
                  <a:srgbClr val="990099"/>
                </a:solidFill>
                <a:latin typeface="Lucida Sans Unicode"/>
                <a:cs typeface="Lucida Sans Unicode"/>
              </a:rPr>
              <a:t>∧</a:t>
            </a:r>
            <a:r>
              <a:rPr i="1" dirty="0">
                <a:solidFill>
                  <a:srgbClr val="990099"/>
                </a:solidFill>
                <a:latin typeface="Times New Roman"/>
                <a:cs typeface="Times New Roman"/>
              </a:rPr>
              <a:t>Sells</a:t>
            </a:r>
            <a:r>
              <a:rPr dirty="0">
                <a:solidFill>
                  <a:srgbClr val="990099"/>
                </a:solidFill>
                <a:latin typeface="Tahoma"/>
                <a:cs typeface="Tahoma"/>
              </a:rPr>
              <a:t>(</a:t>
            </a:r>
            <a:r>
              <a:rPr i="1" dirty="0">
                <a:solidFill>
                  <a:srgbClr val="990099"/>
                </a:solidFill>
                <a:latin typeface="Times New Roman"/>
                <a:cs typeface="Times New Roman"/>
              </a:rPr>
              <a:t>x, y, z</a:t>
            </a:r>
            <a:r>
              <a:rPr dirty="0">
                <a:solidFill>
                  <a:srgbClr val="990099"/>
                </a:solidFill>
                <a:latin typeface="Tahoma"/>
                <a:cs typeface="Tahoma"/>
              </a:rPr>
              <a:t>)</a:t>
            </a:r>
            <a:r>
              <a:rPr dirty="0">
                <a:solidFill>
                  <a:srgbClr val="990099"/>
                </a:solidFill>
                <a:latin typeface="Lucida Sans Unicode"/>
                <a:cs typeface="Lucida Sans Unicode"/>
              </a:rPr>
              <a:t>∧</a:t>
            </a:r>
            <a:r>
              <a:rPr i="1" dirty="0">
                <a:solidFill>
                  <a:srgbClr val="990099"/>
                </a:solidFill>
                <a:latin typeface="Times New Roman"/>
                <a:cs typeface="Times New Roman"/>
              </a:rPr>
              <a:t>Hostile</a:t>
            </a:r>
            <a:r>
              <a:rPr dirty="0">
                <a:solidFill>
                  <a:srgbClr val="990099"/>
                </a:solidFill>
                <a:latin typeface="Tahoma"/>
                <a:cs typeface="Tahoma"/>
              </a:rPr>
              <a:t>(</a:t>
            </a:r>
            <a:r>
              <a:rPr i="1" dirty="0">
                <a:solidFill>
                  <a:srgbClr val="990099"/>
                </a:solidFill>
                <a:latin typeface="Times New Roman"/>
                <a:cs typeface="Times New Roman"/>
              </a:rPr>
              <a:t>z</a:t>
            </a:r>
            <a:r>
              <a:rPr dirty="0">
                <a:solidFill>
                  <a:srgbClr val="990099"/>
                </a:solidFill>
                <a:latin typeface="Tahoma"/>
                <a:cs typeface="Tahoma"/>
              </a:rPr>
              <a:t>) </a:t>
            </a:r>
            <a:r>
              <a:rPr dirty="0">
                <a:solidFill>
                  <a:srgbClr val="990099"/>
                </a:solidFill>
                <a:latin typeface="Lucida Sans Unicode"/>
                <a:cs typeface="Lucida Sans Unicode"/>
              </a:rPr>
              <a:t>⇒ </a:t>
            </a:r>
            <a:r>
              <a:rPr i="1" dirty="0">
                <a:solidFill>
                  <a:srgbClr val="990099"/>
                </a:solidFill>
                <a:latin typeface="Times New Roman"/>
                <a:cs typeface="Times New Roman"/>
              </a:rPr>
              <a:t>Criminal</a:t>
            </a:r>
            <a:r>
              <a:rPr dirty="0">
                <a:solidFill>
                  <a:srgbClr val="990099"/>
                </a:solidFill>
                <a:latin typeface="Tahoma"/>
                <a:cs typeface="Tahoma"/>
              </a:rPr>
              <a:t>(</a:t>
            </a:r>
            <a:r>
              <a:rPr i="1" dirty="0">
                <a:solidFill>
                  <a:srgbClr val="990099"/>
                </a:solidFill>
                <a:latin typeface="Times New Roman"/>
                <a:cs typeface="Times New Roman"/>
              </a:rPr>
              <a:t>x</a:t>
            </a:r>
            <a:r>
              <a:rPr dirty="0">
                <a:solidFill>
                  <a:srgbClr val="990099"/>
                </a:solidFill>
                <a:latin typeface="Tahoma"/>
                <a:cs typeface="Tahoma"/>
              </a:rPr>
              <a:t>)</a:t>
            </a:r>
            <a:endParaRPr lang="en-US" dirty="0">
              <a:solidFill>
                <a:srgbClr val="990099"/>
              </a:solidFill>
              <a:latin typeface="Tahoma"/>
              <a:cs typeface="Tahoma"/>
            </a:endParaRPr>
          </a:p>
          <a:p>
            <a:pPr marL="377825">
              <a:lnSpc>
                <a:spcPct val="100000"/>
              </a:lnSpc>
              <a:spcBef>
                <a:spcPts val="20"/>
              </a:spcBef>
            </a:pPr>
            <a:endParaRPr dirty="0">
              <a:latin typeface="Tahoma"/>
              <a:cs typeface="Tahoma"/>
            </a:endParaRPr>
          </a:p>
          <a:p>
            <a:pPr marL="377825" marR="884555" indent="-365760">
              <a:lnSpc>
                <a:spcPct val="101000"/>
              </a:lnSpc>
              <a:spcBef>
                <a:spcPts val="10"/>
              </a:spcBef>
            </a:pPr>
            <a:r>
              <a:rPr dirty="0">
                <a:latin typeface="Tahoma"/>
                <a:cs typeface="Tahoma"/>
              </a:rPr>
              <a:t>Nono </a:t>
            </a:r>
            <a:r>
              <a:rPr i="1" dirty="0">
                <a:latin typeface="Times New Roman"/>
                <a:cs typeface="Times New Roman"/>
              </a:rPr>
              <a:t>. . . </a:t>
            </a:r>
            <a:r>
              <a:rPr dirty="0">
                <a:latin typeface="Tahoma"/>
                <a:cs typeface="Tahoma"/>
              </a:rPr>
              <a:t>has some missiles, </a:t>
            </a:r>
            <a:endParaRPr lang="en-US" dirty="0">
              <a:latin typeface="Tahoma"/>
              <a:cs typeface="Tahoma"/>
            </a:endParaRPr>
          </a:p>
          <a:p>
            <a:pPr marL="377825" marR="884555" indent="-365760">
              <a:lnSpc>
                <a:spcPct val="101000"/>
              </a:lnSpc>
              <a:spcBef>
                <a:spcPts val="10"/>
              </a:spcBef>
            </a:pPr>
            <a:r>
              <a:rPr lang="en-US" dirty="0">
                <a:latin typeface="Tahoma"/>
                <a:cs typeface="Tahoma"/>
              </a:rPr>
              <a:t>		</a:t>
            </a:r>
            <a:r>
              <a:rPr dirty="0">
                <a:latin typeface="Tahoma"/>
                <a:cs typeface="Tahoma"/>
              </a:rPr>
              <a:t>i.e., </a:t>
            </a:r>
            <a:r>
              <a:rPr dirty="0">
                <a:latin typeface="Lucida Sans Unicode"/>
                <a:cs typeface="Lucida Sans Unicode"/>
              </a:rPr>
              <a:t>∃ </a:t>
            </a:r>
            <a:r>
              <a:rPr i="1" dirty="0">
                <a:latin typeface="Times New Roman"/>
                <a:cs typeface="Times New Roman"/>
              </a:rPr>
              <a:t>x Owns</a:t>
            </a:r>
            <a:r>
              <a:rPr dirty="0">
                <a:latin typeface="Tahoma"/>
                <a:cs typeface="Tahoma"/>
              </a:rPr>
              <a:t>(</a:t>
            </a:r>
            <a:r>
              <a:rPr i="1" dirty="0">
                <a:latin typeface="Times New Roman"/>
                <a:cs typeface="Times New Roman"/>
              </a:rPr>
              <a:t>Nono, x</a:t>
            </a:r>
            <a:r>
              <a:rPr dirty="0">
                <a:latin typeface="Tahoma"/>
                <a:cs typeface="Tahoma"/>
              </a:rPr>
              <a:t>) </a:t>
            </a:r>
            <a:r>
              <a:rPr dirty="0">
                <a:latin typeface="Lucida Sans Unicode"/>
                <a:cs typeface="Lucida Sans Unicode"/>
              </a:rPr>
              <a:t>∧ </a:t>
            </a:r>
            <a:r>
              <a:rPr i="1" dirty="0">
                <a:latin typeface="Times New Roman"/>
                <a:cs typeface="Times New Roman"/>
              </a:rPr>
              <a:t>Missile</a:t>
            </a:r>
            <a:r>
              <a:rPr dirty="0">
                <a:latin typeface="Tahoma"/>
                <a:cs typeface="Tahoma"/>
              </a:rPr>
              <a:t>(</a:t>
            </a:r>
            <a:r>
              <a:rPr i="1" dirty="0">
                <a:latin typeface="Times New Roman"/>
                <a:cs typeface="Times New Roman"/>
              </a:rPr>
              <a:t>x</a:t>
            </a:r>
            <a:r>
              <a:rPr dirty="0">
                <a:latin typeface="Tahoma"/>
                <a:cs typeface="Tahoma"/>
              </a:rPr>
              <a:t>):  </a:t>
            </a:r>
            <a:endParaRPr lang="en-US" dirty="0">
              <a:latin typeface="Tahoma"/>
              <a:cs typeface="Tahoma"/>
            </a:endParaRPr>
          </a:p>
          <a:p>
            <a:pPr marL="377825" marR="884555" indent="-365760">
              <a:lnSpc>
                <a:spcPct val="101000"/>
              </a:lnSpc>
              <a:spcBef>
                <a:spcPts val="10"/>
              </a:spcBef>
            </a:pPr>
            <a:r>
              <a:rPr lang="en-US" i="1" dirty="0">
                <a:solidFill>
                  <a:srgbClr val="990099"/>
                </a:solidFill>
                <a:latin typeface="Tahoma"/>
                <a:cs typeface="Tahoma"/>
              </a:rPr>
              <a:t>		</a:t>
            </a:r>
            <a:r>
              <a:rPr i="1" dirty="0">
                <a:solidFill>
                  <a:srgbClr val="990099"/>
                </a:solidFill>
                <a:latin typeface="Times New Roman"/>
                <a:cs typeface="Times New Roman"/>
              </a:rPr>
              <a:t>Owns</a:t>
            </a:r>
            <a:r>
              <a:rPr dirty="0">
                <a:solidFill>
                  <a:srgbClr val="990099"/>
                </a:solidFill>
                <a:latin typeface="Tahoma"/>
                <a:cs typeface="Tahoma"/>
              </a:rPr>
              <a:t>(</a:t>
            </a:r>
            <a:r>
              <a:rPr i="1" dirty="0">
                <a:solidFill>
                  <a:srgbClr val="990099"/>
                </a:solidFill>
                <a:latin typeface="Times New Roman"/>
                <a:cs typeface="Times New Roman"/>
              </a:rPr>
              <a:t>Nono, M</a:t>
            </a:r>
            <a:r>
              <a:rPr baseline="-11904" dirty="0">
                <a:solidFill>
                  <a:srgbClr val="990099"/>
                </a:solidFill>
                <a:latin typeface="Tahoma"/>
                <a:cs typeface="Tahoma"/>
              </a:rPr>
              <a:t>1</a:t>
            </a:r>
            <a:r>
              <a:rPr dirty="0">
                <a:solidFill>
                  <a:srgbClr val="990099"/>
                </a:solidFill>
                <a:latin typeface="Tahoma"/>
                <a:cs typeface="Tahoma"/>
              </a:rPr>
              <a:t>) </a:t>
            </a:r>
            <a:r>
              <a:rPr dirty="0">
                <a:latin typeface="Tahoma"/>
                <a:cs typeface="Tahoma"/>
              </a:rPr>
              <a:t>and </a:t>
            </a:r>
            <a:r>
              <a:rPr i="1" dirty="0">
                <a:solidFill>
                  <a:srgbClr val="990099"/>
                </a:solidFill>
                <a:latin typeface="Times New Roman"/>
                <a:cs typeface="Times New Roman"/>
              </a:rPr>
              <a:t>Missile</a:t>
            </a:r>
            <a:r>
              <a:rPr dirty="0">
                <a:solidFill>
                  <a:srgbClr val="990099"/>
                </a:solidFill>
                <a:latin typeface="Tahoma"/>
                <a:cs typeface="Tahoma"/>
              </a:rPr>
              <a:t>(</a:t>
            </a:r>
            <a:r>
              <a:rPr i="1" dirty="0">
                <a:solidFill>
                  <a:srgbClr val="990099"/>
                </a:solidFill>
                <a:latin typeface="Times New Roman"/>
                <a:cs typeface="Times New Roman"/>
              </a:rPr>
              <a:t>M</a:t>
            </a:r>
            <a:r>
              <a:rPr baseline="-11904" dirty="0">
                <a:solidFill>
                  <a:srgbClr val="990099"/>
                </a:solidFill>
                <a:latin typeface="Tahoma"/>
                <a:cs typeface="Tahoma"/>
              </a:rPr>
              <a:t>1</a:t>
            </a:r>
            <a:r>
              <a:rPr dirty="0">
                <a:solidFill>
                  <a:srgbClr val="990099"/>
                </a:solidFill>
                <a:latin typeface="Tahoma"/>
                <a:cs typeface="Tahoma"/>
              </a:rPr>
              <a:t>)</a:t>
            </a:r>
            <a:endParaRPr lang="en-US" dirty="0">
              <a:solidFill>
                <a:srgbClr val="990099"/>
              </a:solidFill>
              <a:latin typeface="Tahoma"/>
              <a:cs typeface="Tahoma"/>
            </a:endParaRPr>
          </a:p>
          <a:p>
            <a:pPr marL="377825" marR="884555" indent="-365760">
              <a:lnSpc>
                <a:spcPct val="101000"/>
              </a:lnSpc>
              <a:spcBef>
                <a:spcPts val="10"/>
              </a:spcBef>
            </a:pPr>
            <a:endParaRPr dirty="0">
              <a:latin typeface="Tahoma"/>
              <a:cs typeface="Tahoma"/>
            </a:endParaRPr>
          </a:p>
          <a:p>
            <a:pPr marL="12700">
              <a:lnSpc>
                <a:spcPct val="100000"/>
              </a:lnSpc>
              <a:spcBef>
                <a:spcPts val="35"/>
              </a:spcBef>
            </a:pPr>
            <a:r>
              <a:rPr i="1" dirty="0">
                <a:latin typeface="Times New Roman"/>
                <a:cs typeface="Times New Roman"/>
              </a:rPr>
              <a:t>. . . </a:t>
            </a:r>
            <a:r>
              <a:rPr dirty="0">
                <a:latin typeface="Tahoma"/>
                <a:cs typeface="Tahoma"/>
              </a:rPr>
              <a:t>all of its missiles were sold to it by Colonel  West</a:t>
            </a:r>
          </a:p>
          <a:p>
            <a:pPr marL="377825">
              <a:lnSpc>
                <a:spcPct val="100000"/>
              </a:lnSpc>
              <a:spcBef>
                <a:spcPts val="35"/>
              </a:spcBef>
              <a:tabLst>
                <a:tab pos="859155" algn="l"/>
                <a:tab pos="4254500" algn="l"/>
                <a:tab pos="4647565" algn="l"/>
              </a:tabLst>
            </a:pPr>
            <a:r>
              <a:rPr dirty="0">
                <a:solidFill>
                  <a:srgbClr val="990099"/>
                </a:solidFill>
                <a:latin typeface="Lucida Sans Unicode"/>
                <a:cs typeface="Lucida Sans Unicode"/>
              </a:rPr>
              <a:t>∀</a:t>
            </a:r>
            <a:r>
              <a:rPr i="1" dirty="0">
                <a:solidFill>
                  <a:srgbClr val="990099"/>
                </a:solidFill>
                <a:latin typeface="Times New Roman"/>
                <a:cs typeface="Times New Roman"/>
              </a:rPr>
              <a:t>x	Missile</a:t>
            </a:r>
            <a:r>
              <a:rPr dirty="0">
                <a:solidFill>
                  <a:srgbClr val="990099"/>
                </a:solidFill>
                <a:latin typeface="Tahoma"/>
                <a:cs typeface="Tahoma"/>
              </a:rPr>
              <a:t>(</a:t>
            </a:r>
            <a:r>
              <a:rPr i="1" dirty="0">
                <a:solidFill>
                  <a:srgbClr val="990099"/>
                </a:solidFill>
                <a:latin typeface="Times New Roman"/>
                <a:cs typeface="Times New Roman"/>
              </a:rPr>
              <a:t>x</a:t>
            </a:r>
            <a:r>
              <a:rPr dirty="0">
                <a:solidFill>
                  <a:srgbClr val="990099"/>
                </a:solidFill>
                <a:latin typeface="Tahoma"/>
                <a:cs typeface="Tahoma"/>
              </a:rPr>
              <a:t>) </a:t>
            </a:r>
            <a:r>
              <a:rPr dirty="0">
                <a:solidFill>
                  <a:srgbClr val="990099"/>
                </a:solidFill>
                <a:latin typeface="Lucida Sans Unicode"/>
                <a:cs typeface="Lucida Sans Unicode"/>
              </a:rPr>
              <a:t>∧ </a:t>
            </a:r>
            <a:r>
              <a:rPr i="1" dirty="0">
                <a:solidFill>
                  <a:srgbClr val="990099"/>
                </a:solidFill>
                <a:latin typeface="Times New Roman"/>
                <a:cs typeface="Times New Roman"/>
              </a:rPr>
              <a:t>Owns</a:t>
            </a:r>
            <a:r>
              <a:rPr dirty="0">
                <a:solidFill>
                  <a:srgbClr val="990099"/>
                </a:solidFill>
                <a:latin typeface="Tahoma"/>
                <a:cs typeface="Tahoma"/>
              </a:rPr>
              <a:t>(</a:t>
            </a:r>
            <a:r>
              <a:rPr i="1" dirty="0">
                <a:solidFill>
                  <a:srgbClr val="990099"/>
                </a:solidFill>
                <a:latin typeface="Times New Roman"/>
                <a:cs typeface="Times New Roman"/>
              </a:rPr>
              <a:t>Nono, x</a:t>
            </a:r>
            <a:r>
              <a:rPr dirty="0">
                <a:solidFill>
                  <a:srgbClr val="990099"/>
                </a:solidFill>
                <a:latin typeface="Tahoma"/>
                <a:cs typeface="Tahoma"/>
              </a:rPr>
              <a:t>)</a:t>
            </a:r>
            <a:r>
              <a:rPr lang="en-US" dirty="0">
                <a:solidFill>
                  <a:srgbClr val="990099"/>
                </a:solidFill>
                <a:latin typeface="Tahoma"/>
                <a:cs typeface="Tahoma"/>
              </a:rPr>
              <a:t> </a:t>
            </a:r>
            <a:r>
              <a:rPr dirty="0">
                <a:solidFill>
                  <a:srgbClr val="990099"/>
                </a:solidFill>
                <a:latin typeface="Lucida Sans Unicode"/>
                <a:cs typeface="Lucida Sans Unicode"/>
              </a:rPr>
              <a:t>⇒</a:t>
            </a:r>
            <a:r>
              <a:rPr lang="en-US" dirty="0">
                <a:solidFill>
                  <a:srgbClr val="990099"/>
                </a:solidFill>
                <a:latin typeface="Lucida Sans Unicode"/>
                <a:cs typeface="Lucida Sans Unicode"/>
              </a:rPr>
              <a:t> </a:t>
            </a:r>
            <a:r>
              <a:rPr i="1" dirty="0">
                <a:solidFill>
                  <a:srgbClr val="990099"/>
                </a:solidFill>
                <a:latin typeface="Times New Roman"/>
                <a:cs typeface="Times New Roman"/>
              </a:rPr>
              <a:t>Sells</a:t>
            </a:r>
            <a:r>
              <a:rPr dirty="0">
                <a:solidFill>
                  <a:srgbClr val="990099"/>
                </a:solidFill>
                <a:latin typeface="Tahoma"/>
                <a:cs typeface="Tahoma"/>
              </a:rPr>
              <a:t>(</a:t>
            </a:r>
            <a:r>
              <a:rPr i="1" dirty="0">
                <a:solidFill>
                  <a:srgbClr val="990099"/>
                </a:solidFill>
                <a:latin typeface="Times New Roman"/>
                <a:cs typeface="Times New Roman"/>
              </a:rPr>
              <a:t>West, x, Nono</a:t>
            </a:r>
            <a:r>
              <a:rPr dirty="0">
                <a:solidFill>
                  <a:srgbClr val="990099"/>
                </a:solidFill>
                <a:latin typeface="Tahoma"/>
                <a:cs typeface="Tahoma"/>
              </a:rPr>
              <a:t>)</a:t>
            </a:r>
            <a:endParaRPr lang="en-US" dirty="0">
              <a:solidFill>
                <a:srgbClr val="990099"/>
              </a:solidFill>
              <a:latin typeface="Tahoma"/>
              <a:cs typeface="Tahoma"/>
            </a:endParaRPr>
          </a:p>
          <a:p>
            <a:pPr marL="377825">
              <a:lnSpc>
                <a:spcPct val="100000"/>
              </a:lnSpc>
              <a:spcBef>
                <a:spcPts val="35"/>
              </a:spcBef>
              <a:tabLst>
                <a:tab pos="859155" algn="l"/>
                <a:tab pos="4254500" algn="l"/>
                <a:tab pos="4647565" algn="l"/>
              </a:tabLst>
            </a:pPr>
            <a:endParaRPr dirty="0">
              <a:latin typeface="Tahoma"/>
              <a:cs typeface="Tahoma"/>
            </a:endParaRPr>
          </a:p>
          <a:p>
            <a:pPr marL="12700">
              <a:lnSpc>
                <a:spcPct val="100000"/>
              </a:lnSpc>
              <a:spcBef>
                <a:spcPts val="20"/>
              </a:spcBef>
            </a:pPr>
            <a:r>
              <a:rPr dirty="0">
                <a:latin typeface="Tahoma"/>
                <a:cs typeface="Tahoma"/>
              </a:rPr>
              <a:t>Missiles are weapons:</a:t>
            </a:r>
          </a:p>
          <a:p>
            <a:pPr marL="378460">
              <a:lnSpc>
                <a:spcPct val="100000"/>
              </a:lnSpc>
              <a:spcBef>
                <a:spcPts val="35"/>
              </a:spcBef>
            </a:pPr>
            <a:r>
              <a:rPr i="1" dirty="0">
                <a:solidFill>
                  <a:srgbClr val="990099"/>
                </a:solidFill>
                <a:latin typeface="Times New Roman"/>
                <a:cs typeface="Times New Roman"/>
              </a:rPr>
              <a:t>Missile</a:t>
            </a:r>
            <a:r>
              <a:rPr dirty="0">
                <a:solidFill>
                  <a:srgbClr val="990099"/>
                </a:solidFill>
                <a:latin typeface="Tahoma"/>
                <a:cs typeface="Tahoma"/>
              </a:rPr>
              <a:t>(</a:t>
            </a:r>
            <a:r>
              <a:rPr i="1" dirty="0">
                <a:solidFill>
                  <a:srgbClr val="990099"/>
                </a:solidFill>
                <a:latin typeface="Times New Roman"/>
                <a:cs typeface="Times New Roman"/>
              </a:rPr>
              <a:t>x</a:t>
            </a:r>
            <a:r>
              <a:rPr dirty="0">
                <a:solidFill>
                  <a:srgbClr val="990099"/>
                </a:solidFill>
                <a:latin typeface="Tahoma"/>
                <a:cs typeface="Tahoma"/>
              </a:rPr>
              <a:t>) </a:t>
            </a:r>
            <a:r>
              <a:rPr dirty="0">
                <a:solidFill>
                  <a:srgbClr val="990099"/>
                </a:solidFill>
                <a:latin typeface="Lucida Sans Unicode"/>
                <a:cs typeface="Lucida Sans Unicode"/>
              </a:rPr>
              <a:t>⇒ </a:t>
            </a:r>
            <a:r>
              <a:rPr i="1" dirty="0">
                <a:solidFill>
                  <a:srgbClr val="990099"/>
                </a:solidFill>
                <a:latin typeface="Times New Roman"/>
                <a:cs typeface="Times New Roman"/>
              </a:rPr>
              <a:t>Weapon</a:t>
            </a:r>
            <a:r>
              <a:rPr dirty="0">
                <a:solidFill>
                  <a:srgbClr val="990099"/>
                </a:solidFill>
                <a:latin typeface="Tahoma"/>
                <a:cs typeface="Tahoma"/>
              </a:rPr>
              <a:t>(</a:t>
            </a:r>
            <a:r>
              <a:rPr i="1" dirty="0">
                <a:solidFill>
                  <a:srgbClr val="990099"/>
                </a:solidFill>
                <a:latin typeface="Times New Roman"/>
                <a:cs typeface="Times New Roman"/>
              </a:rPr>
              <a:t>x</a:t>
            </a:r>
            <a:r>
              <a:rPr dirty="0">
                <a:solidFill>
                  <a:srgbClr val="990099"/>
                </a:solidFill>
                <a:latin typeface="Tahoma"/>
                <a:cs typeface="Tahoma"/>
              </a:rPr>
              <a:t>)</a:t>
            </a:r>
            <a:endParaRPr lang="en-US" dirty="0">
              <a:solidFill>
                <a:srgbClr val="990099"/>
              </a:solidFill>
              <a:latin typeface="Tahoma"/>
              <a:cs typeface="Tahoma"/>
            </a:endParaRPr>
          </a:p>
          <a:p>
            <a:pPr marL="378460">
              <a:lnSpc>
                <a:spcPct val="100000"/>
              </a:lnSpc>
              <a:spcBef>
                <a:spcPts val="35"/>
              </a:spcBef>
            </a:pPr>
            <a:endParaRPr dirty="0">
              <a:latin typeface="Tahoma"/>
              <a:cs typeface="Tahoma"/>
            </a:endParaRPr>
          </a:p>
          <a:p>
            <a:pPr marL="12700">
              <a:lnSpc>
                <a:spcPct val="100000"/>
              </a:lnSpc>
              <a:spcBef>
                <a:spcPts val="20"/>
              </a:spcBef>
            </a:pPr>
            <a:r>
              <a:rPr dirty="0">
                <a:latin typeface="Tahoma"/>
                <a:cs typeface="Tahoma"/>
              </a:rPr>
              <a:t>An enemy of America counts as  “hostile”:</a:t>
            </a:r>
          </a:p>
          <a:p>
            <a:pPr marL="378460">
              <a:lnSpc>
                <a:spcPct val="100000"/>
              </a:lnSpc>
              <a:spcBef>
                <a:spcPts val="35"/>
              </a:spcBef>
              <a:tabLst>
                <a:tab pos="2783205" algn="l"/>
                <a:tab pos="3176270" algn="l"/>
              </a:tabLst>
            </a:pPr>
            <a:r>
              <a:rPr i="1" dirty="0">
                <a:solidFill>
                  <a:srgbClr val="990099"/>
                </a:solidFill>
                <a:latin typeface="Times New Roman"/>
                <a:cs typeface="Times New Roman"/>
              </a:rPr>
              <a:t>Enemy</a:t>
            </a:r>
            <a:r>
              <a:rPr dirty="0">
                <a:solidFill>
                  <a:srgbClr val="990099"/>
                </a:solidFill>
                <a:latin typeface="Tahoma"/>
                <a:cs typeface="Tahoma"/>
              </a:rPr>
              <a:t>(</a:t>
            </a:r>
            <a:r>
              <a:rPr i="1" dirty="0">
                <a:solidFill>
                  <a:srgbClr val="990099"/>
                </a:solidFill>
                <a:latin typeface="Times New Roman"/>
                <a:cs typeface="Times New Roman"/>
              </a:rPr>
              <a:t>x, America</a:t>
            </a:r>
            <a:r>
              <a:rPr dirty="0">
                <a:solidFill>
                  <a:srgbClr val="990099"/>
                </a:solidFill>
                <a:latin typeface="Tahoma"/>
                <a:cs typeface="Tahoma"/>
              </a:rPr>
              <a:t>)</a:t>
            </a:r>
            <a:r>
              <a:rPr lang="en-US" dirty="0">
                <a:solidFill>
                  <a:srgbClr val="990099"/>
                </a:solidFill>
                <a:latin typeface="Tahoma"/>
                <a:cs typeface="Tahoma"/>
              </a:rPr>
              <a:t> </a:t>
            </a:r>
            <a:r>
              <a:rPr dirty="0">
                <a:solidFill>
                  <a:srgbClr val="990099"/>
                </a:solidFill>
                <a:latin typeface="Lucida Sans Unicode"/>
                <a:cs typeface="Lucida Sans Unicode"/>
              </a:rPr>
              <a:t>⇒</a:t>
            </a:r>
            <a:r>
              <a:rPr lang="en-US" dirty="0">
                <a:solidFill>
                  <a:srgbClr val="990099"/>
                </a:solidFill>
                <a:latin typeface="Lucida Sans Unicode"/>
                <a:cs typeface="Lucida Sans Unicode"/>
              </a:rPr>
              <a:t> </a:t>
            </a:r>
            <a:r>
              <a:rPr i="1" dirty="0">
                <a:solidFill>
                  <a:srgbClr val="990099"/>
                </a:solidFill>
                <a:latin typeface="Times New Roman"/>
                <a:cs typeface="Times New Roman"/>
              </a:rPr>
              <a:t>Hostile</a:t>
            </a:r>
            <a:r>
              <a:rPr dirty="0">
                <a:solidFill>
                  <a:srgbClr val="990099"/>
                </a:solidFill>
                <a:latin typeface="Tahoma"/>
                <a:cs typeface="Tahoma"/>
              </a:rPr>
              <a:t>(</a:t>
            </a:r>
            <a:r>
              <a:rPr i="1" dirty="0">
                <a:solidFill>
                  <a:srgbClr val="990099"/>
                </a:solidFill>
                <a:latin typeface="Times New Roman"/>
                <a:cs typeface="Times New Roman"/>
              </a:rPr>
              <a:t>x</a:t>
            </a:r>
            <a:r>
              <a:rPr dirty="0">
                <a:solidFill>
                  <a:srgbClr val="990099"/>
                </a:solidFill>
                <a:latin typeface="Tahoma"/>
                <a:cs typeface="Tahoma"/>
              </a:rPr>
              <a:t>)</a:t>
            </a:r>
            <a:endParaRPr lang="en-US" dirty="0">
              <a:solidFill>
                <a:srgbClr val="990099"/>
              </a:solidFill>
              <a:latin typeface="Tahoma"/>
              <a:cs typeface="Tahoma"/>
            </a:endParaRPr>
          </a:p>
          <a:p>
            <a:pPr marL="378460">
              <a:lnSpc>
                <a:spcPct val="100000"/>
              </a:lnSpc>
              <a:spcBef>
                <a:spcPts val="35"/>
              </a:spcBef>
              <a:tabLst>
                <a:tab pos="2783205" algn="l"/>
                <a:tab pos="3176270" algn="l"/>
              </a:tabLst>
            </a:pPr>
            <a:endParaRPr dirty="0">
              <a:latin typeface="Tahoma"/>
              <a:cs typeface="Tahoma"/>
            </a:endParaRPr>
          </a:p>
          <a:p>
            <a:pPr marL="12700">
              <a:lnSpc>
                <a:spcPct val="100000"/>
              </a:lnSpc>
              <a:spcBef>
                <a:spcPts val="20"/>
              </a:spcBef>
            </a:pPr>
            <a:r>
              <a:rPr dirty="0">
                <a:latin typeface="Tahoma"/>
                <a:cs typeface="Tahoma"/>
              </a:rPr>
              <a:t>West, who is American </a:t>
            </a:r>
            <a:r>
              <a:rPr i="1" dirty="0">
                <a:latin typeface="Times New Roman"/>
                <a:cs typeface="Times New Roman"/>
              </a:rPr>
              <a:t>. . .</a:t>
            </a:r>
            <a:endParaRPr dirty="0">
              <a:latin typeface="Times New Roman"/>
              <a:cs typeface="Times New Roman"/>
            </a:endParaRPr>
          </a:p>
          <a:p>
            <a:pPr marL="378460">
              <a:lnSpc>
                <a:spcPct val="100000"/>
              </a:lnSpc>
              <a:spcBef>
                <a:spcPts val="35"/>
              </a:spcBef>
            </a:pPr>
            <a:r>
              <a:rPr i="1" dirty="0">
                <a:solidFill>
                  <a:srgbClr val="990099"/>
                </a:solidFill>
                <a:latin typeface="Times New Roman"/>
                <a:cs typeface="Times New Roman"/>
              </a:rPr>
              <a:t>American</a:t>
            </a:r>
            <a:r>
              <a:rPr dirty="0">
                <a:solidFill>
                  <a:srgbClr val="990099"/>
                </a:solidFill>
                <a:latin typeface="Tahoma"/>
                <a:cs typeface="Tahoma"/>
              </a:rPr>
              <a:t>(</a:t>
            </a:r>
            <a:r>
              <a:rPr i="1" dirty="0">
                <a:solidFill>
                  <a:srgbClr val="990099"/>
                </a:solidFill>
                <a:latin typeface="Times New Roman"/>
                <a:cs typeface="Times New Roman"/>
              </a:rPr>
              <a:t>West</a:t>
            </a:r>
            <a:r>
              <a:rPr dirty="0">
                <a:solidFill>
                  <a:srgbClr val="990099"/>
                </a:solidFill>
                <a:latin typeface="Tahoma"/>
                <a:cs typeface="Tahoma"/>
              </a:rPr>
              <a:t>)</a:t>
            </a:r>
            <a:endParaRPr lang="en-US" dirty="0">
              <a:solidFill>
                <a:srgbClr val="990099"/>
              </a:solidFill>
              <a:latin typeface="Tahoma"/>
              <a:cs typeface="Tahoma"/>
            </a:endParaRPr>
          </a:p>
          <a:p>
            <a:pPr marL="378460">
              <a:lnSpc>
                <a:spcPct val="100000"/>
              </a:lnSpc>
              <a:spcBef>
                <a:spcPts val="35"/>
              </a:spcBef>
            </a:pPr>
            <a:endParaRPr dirty="0">
              <a:latin typeface="Tahoma"/>
              <a:cs typeface="Tahoma"/>
            </a:endParaRPr>
          </a:p>
          <a:p>
            <a:pPr marL="12700">
              <a:lnSpc>
                <a:spcPct val="100000"/>
              </a:lnSpc>
              <a:spcBef>
                <a:spcPts val="20"/>
              </a:spcBef>
            </a:pPr>
            <a:r>
              <a:rPr dirty="0">
                <a:latin typeface="Tahoma"/>
                <a:cs typeface="Tahoma"/>
              </a:rPr>
              <a:t>The country Nono, an enemy of America </a:t>
            </a:r>
            <a:r>
              <a:rPr i="1" dirty="0">
                <a:latin typeface="Times New Roman"/>
                <a:cs typeface="Times New Roman"/>
              </a:rPr>
              <a:t>. . .</a:t>
            </a:r>
            <a:endParaRPr dirty="0">
              <a:latin typeface="Times New Roman"/>
              <a:cs typeface="Times New Roman"/>
            </a:endParaRPr>
          </a:p>
          <a:p>
            <a:pPr marL="378460">
              <a:lnSpc>
                <a:spcPct val="100000"/>
              </a:lnSpc>
              <a:spcBef>
                <a:spcPts val="35"/>
              </a:spcBef>
            </a:pPr>
            <a:r>
              <a:rPr i="1" dirty="0">
                <a:solidFill>
                  <a:srgbClr val="990099"/>
                </a:solidFill>
                <a:latin typeface="Times New Roman"/>
                <a:cs typeface="Times New Roman"/>
              </a:rPr>
              <a:t>Enemy</a:t>
            </a:r>
            <a:r>
              <a:rPr dirty="0">
                <a:solidFill>
                  <a:srgbClr val="990099"/>
                </a:solidFill>
                <a:latin typeface="Tahoma"/>
                <a:cs typeface="Tahoma"/>
              </a:rPr>
              <a:t>(</a:t>
            </a:r>
            <a:r>
              <a:rPr i="1" dirty="0">
                <a:solidFill>
                  <a:srgbClr val="990099"/>
                </a:solidFill>
                <a:latin typeface="Times New Roman"/>
                <a:cs typeface="Times New Roman"/>
              </a:rPr>
              <a:t>Nono, America</a:t>
            </a:r>
            <a:r>
              <a:rPr dirty="0">
                <a:solidFill>
                  <a:srgbClr val="990099"/>
                </a:solidFill>
                <a:latin typeface="Tahoma"/>
                <a:cs typeface="Tahoma"/>
              </a:rPr>
              <a:t>)</a:t>
            </a:r>
            <a:endParaRPr dirty="0">
              <a:latin typeface="Tahoma"/>
              <a:cs typeface="Tahoma"/>
            </a:endParaRPr>
          </a:p>
        </p:txBody>
      </p:sp>
      <p:sp>
        <p:nvSpPr>
          <p:cNvPr id="4" name="TextBox 3">
            <a:extLst>
              <a:ext uri="{FF2B5EF4-FFF2-40B4-BE49-F238E27FC236}">
                <a16:creationId xmlns:a16="http://schemas.microsoft.com/office/drawing/2014/main" id="{4E7B4C53-8C4A-944D-ADAF-56B75EFE26E1}"/>
              </a:ext>
            </a:extLst>
          </p:cNvPr>
          <p:cNvSpPr txBox="1"/>
          <p:nvPr/>
        </p:nvSpPr>
        <p:spPr>
          <a:xfrm>
            <a:off x="7918646" y="2832090"/>
            <a:ext cx="1690057" cy="2406868"/>
          </a:xfrm>
          <a:prstGeom prst="rect">
            <a:avLst/>
          </a:prstGeom>
          <a:noFill/>
        </p:spPr>
        <p:txBody>
          <a:bodyPr wrap="square">
            <a:spAutoFit/>
          </a:bodyPr>
          <a:lstStyle/>
          <a:p>
            <a:pPr marL="12700" marR="5080" algn="just">
              <a:lnSpc>
                <a:spcPct val="101200"/>
              </a:lnSpc>
            </a:pPr>
            <a:r>
              <a:rPr lang="en-US" sz="1100" dirty="0">
                <a:latin typeface="Tahoma"/>
                <a:cs typeface="Tahoma"/>
              </a:rPr>
              <a:t>The law says that it is a crime for an American to sell weapons to hostile nations. The country Nono, an enemy of America, has some missiles, and all of its missiles were sold to it by Colonel West, who is  American.</a:t>
            </a:r>
          </a:p>
          <a:p>
            <a:pPr marL="12700" algn="just">
              <a:lnSpc>
                <a:spcPct val="100000"/>
              </a:lnSpc>
              <a:spcBef>
                <a:spcPts val="1560"/>
              </a:spcBef>
            </a:pPr>
            <a:r>
              <a:rPr lang="en-US" sz="1100" dirty="0">
                <a:latin typeface="Tahoma"/>
                <a:cs typeface="Tahoma"/>
              </a:rPr>
              <a:t>Prove that Col. West is a criminal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7722234" cy="323807"/>
          </a:xfrm>
          <a:prstGeom prst="rect">
            <a:avLst/>
          </a:prstGeom>
          <a:ln w="51816">
            <a:solidFill>
              <a:srgbClr val="FFFFFF"/>
            </a:solidFill>
          </a:ln>
        </p:spPr>
        <p:txBody>
          <a:bodyPr vert="horz" wrap="square" lIns="0" tIns="0" rIns="0" bIns="0" rtlCol="0">
            <a:spAutoFit/>
          </a:bodyPr>
          <a:lstStyle/>
          <a:p>
            <a:pPr algn="ctr">
              <a:lnSpc>
                <a:spcPts val="2430"/>
              </a:lnSpc>
            </a:pPr>
            <a:r>
              <a:rPr lang="en-US" dirty="0"/>
              <a:t>Inference algorithms:  </a:t>
            </a:r>
            <a:r>
              <a:rPr dirty="0"/>
              <a:t>Forward chaining</a:t>
            </a:r>
          </a:p>
        </p:txBody>
      </p:sp>
      <p:sp>
        <p:nvSpPr>
          <p:cNvPr id="14" name="object 14"/>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18</a:t>
            </a:fld>
            <a:endParaRPr dirty="0"/>
          </a:p>
        </p:txBody>
      </p:sp>
      <p:pic>
        <p:nvPicPr>
          <p:cNvPr id="16" name="Picture 15"/>
          <p:cNvPicPr>
            <a:picLocks noChangeAspect="1"/>
          </p:cNvPicPr>
          <p:nvPr/>
        </p:nvPicPr>
        <p:blipFill>
          <a:blip r:embed="rId2"/>
          <a:stretch>
            <a:fillRect/>
          </a:stretch>
        </p:blipFill>
        <p:spPr>
          <a:xfrm>
            <a:off x="381000" y="1676400"/>
            <a:ext cx="9296400" cy="5321300"/>
          </a:xfrm>
          <a:prstGeom prst="rect">
            <a:avLst/>
          </a:prstGeom>
        </p:spPr>
      </p:pic>
      <p:sp>
        <p:nvSpPr>
          <p:cNvPr id="3" name="TextBox 2"/>
          <p:cNvSpPr txBox="1"/>
          <p:nvPr/>
        </p:nvSpPr>
        <p:spPr>
          <a:xfrm>
            <a:off x="609600" y="1219200"/>
            <a:ext cx="7772400" cy="369332"/>
          </a:xfrm>
          <a:prstGeom prst="rect">
            <a:avLst/>
          </a:prstGeom>
          <a:noFill/>
        </p:spPr>
        <p:txBody>
          <a:bodyPr wrap="square" rtlCol="0">
            <a:spAutoFit/>
          </a:bodyPr>
          <a:lstStyle/>
          <a:p>
            <a:r>
              <a:rPr lang="en-US" dirty="0"/>
              <a:t>Similar to propositional logic, we can infer new facts using forward chaining</a:t>
            </a:r>
          </a:p>
        </p:txBody>
      </p:sp>
      <mc:AlternateContent xmlns:mc="http://schemas.openxmlformats.org/markup-compatibility/2006" xmlns:p14="http://schemas.microsoft.com/office/powerpoint/2010/main">
        <mc:Choice Requires="p14">
          <p:contentPart p14:bwMode="auto" r:id="rId3">
            <p14:nvContentPartPr>
              <p14:cNvPr id="92" name="Ink 92">
                <a:extLst>
                  <a:ext uri="{FF2B5EF4-FFF2-40B4-BE49-F238E27FC236}">
                    <a16:creationId xmlns:a16="http://schemas.microsoft.com/office/drawing/2014/main" id="{05B3FD15-B1CD-F945-A209-483F7EFDCEBA}"/>
                  </a:ext>
                </a:extLst>
              </p14:cNvPr>
              <p14:cNvContentPartPr/>
              <p14:nvPr/>
            </p14:nvContentPartPr>
            <p14:xfrm>
              <a:off x="-280124" y="1627463"/>
              <a:ext cx="9244080" cy="4640760"/>
            </p14:xfrm>
          </p:contentPart>
        </mc:Choice>
        <mc:Fallback xmlns="">
          <p:pic>
            <p:nvPicPr>
              <p:cNvPr id="92" name="Ink 92">
                <a:extLst>
                  <a:ext uri="{FF2B5EF4-FFF2-40B4-BE49-F238E27FC236}">
                    <a16:creationId xmlns:a16="http://schemas.microsoft.com/office/drawing/2014/main" id="{05B3FD15-B1CD-F945-A209-483F7EFDCEBA}"/>
                  </a:ext>
                </a:extLst>
              </p:cNvPr>
              <p:cNvPicPr/>
              <p:nvPr/>
            </p:nvPicPr>
            <p:blipFill>
              <a:blip r:embed="rId4"/>
              <a:stretch>
                <a:fillRect/>
              </a:stretch>
            </p:blipFill>
            <p:spPr>
              <a:xfrm>
                <a:off x="-295245" y="1612344"/>
                <a:ext cx="9274681" cy="4670998"/>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19</a:t>
            </a:fld>
            <a:endParaRPr dirty="0"/>
          </a:p>
        </p:txBody>
      </p:sp>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979295">
              <a:lnSpc>
                <a:spcPts val="2430"/>
              </a:lnSpc>
            </a:pPr>
            <a:r>
              <a:rPr dirty="0"/>
              <a:t>Forward chaining proof</a:t>
            </a:r>
          </a:p>
        </p:txBody>
      </p:sp>
      <p:sp>
        <p:nvSpPr>
          <p:cNvPr id="3" name="object 3"/>
          <p:cNvSpPr txBox="1"/>
          <p:nvPr/>
        </p:nvSpPr>
        <p:spPr>
          <a:xfrm>
            <a:off x="6477000" y="6324600"/>
            <a:ext cx="2029460" cy="237993"/>
          </a:xfrm>
          <a:prstGeom prst="rect">
            <a:avLst/>
          </a:prstGeom>
          <a:ln w="14288">
            <a:solidFill>
              <a:srgbClr val="000000"/>
            </a:solidFill>
          </a:ln>
        </p:spPr>
        <p:txBody>
          <a:bodyPr vert="horz" wrap="square" lIns="0" tIns="0" rIns="0" bIns="0" rtlCol="0">
            <a:spAutoFit/>
          </a:bodyPr>
          <a:lstStyle/>
          <a:p>
            <a:pPr marL="57150">
              <a:lnSpc>
                <a:spcPts val="1855"/>
              </a:lnSpc>
            </a:pPr>
            <a:r>
              <a:rPr sz="1550" i="1" dirty="0">
                <a:latin typeface="Times New Roman"/>
                <a:cs typeface="Times New Roman"/>
              </a:rPr>
              <a:t>Enemy(Nono,America)</a:t>
            </a:r>
            <a:endParaRPr sz="1550">
              <a:latin typeface="Times New Roman"/>
              <a:cs typeface="Times New Roman"/>
            </a:endParaRPr>
          </a:p>
        </p:txBody>
      </p:sp>
      <p:sp>
        <p:nvSpPr>
          <p:cNvPr id="4" name="object 4"/>
          <p:cNvSpPr txBox="1"/>
          <p:nvPr/>
        </p:nvSpPr>
        <p:spPr>
          <a:xfrm>
            <a:off x="4291038" y="6324613"/>
            <a:ext cx="1486535" cy="237993"/>
          </a:xfrm>
          <a:prstGeom prst="rect">
            <a:avLst/>
          </a:prstGeom>
          <a:ln w="14288">
            <a:solidFill>
              <a:srgbClr val="000000"/>
            </a:solidFill>
          </a:ln>
        </p:spPr>
        <p:txBody>
          <a:bodyPr vert="horz" wrap="square" lIns="0" tIns="0" rIns="0" bIns="0" rtlCol="0">
            <a:spAutoFit/>
          </a:bodyPr>
          <a:lstStyle/>
          <a:p>
            <a:pPr marL="49530">
              <a:lnSpc>
                <a:spcPts val="1855"/>
              </a:lnSpc>
            </a:pPr>
            <a:r>
              <a:rPr sz="1550" i="1" dirty="0">
                <a:latin typeface="Times New Roman"/>
                <a:cs typeface="Times New Roman"/>
              </a:rPr>
              <a:t>Owns(Nono,M1)</a:t>
            </a:r>
            <a:endParaRPr sz="1550">
              <a:latin typeface="Times New Roman"/>
              <a:cs typeface="Times New Roman"/>
            </a:endParaRPr>
          </a:p>
        </p:txBody>
      </p:sp>
      <p:sp>
        <p:nvSpPr>
          <p:cNvPr id="5" name="object 5"/>
          <p:cNvSpPr txBox="1"/>
          <p:nvPr/>
        </p:nvSpPr>
        <p:spPr>
          <a:xfrm>
            <a:off x="2516554" y="6324600"/>
            <a:ext cx="1210310" cy="237993"/>
          </a:xfrm>
          <a:prstGeom prst="rect">
            <a:avLst/>
          </a:prstGeom>
          <a:ln w="14288">
            <a:solidFill>
              <a:srgbClr val="000000"/>
            </a:solidFill>
          </a:ln>
        </p:spPr>
        <p:txBody>
          <a:bodyPr vert="horz" wrap="square" lIns="0" tIns="0" rIns="0" bIns="0" rtlCol="0">
            <a:spAutoFit/>
          </a:bodyPr>
          <a:lstStyle/>
          <a:p>
            <a:pPr marL="90170">
              <a:lnSpc>
                <a:spcPts val="1855"/>
              </a:lnSpc>
            </a:pPr>
            <a:r>
              <a:rPr sz="1550" i="1" dirty="0">
                <a:latin typeface="Times New Roman"/>
                <a:cs typeface="Times New Roman"/>
              </a:rPr>
              <a:t>Missile(M1)</a:t>
            </a:r>
            <a:endParaRPr sz="1550">
              <a:latin typeface="Times New Roman"/>
              <a:cs typeface="Times New Roman"/>
            </a:endParaRPr>
          </a:p>
        </p:txBody>
      </p:sp>
      <p:sp>
        <p:nvSpPr>
          <p:cNvPr id="6" name="object 6"/>
          <p:cNvSpPr txBox="1"/>
          <p:nvPr/>
        </p:nvSpPr>
        <p:spPr>
          <a:xfrm>
            <a:off x="387172" y="6310324"/>
            <a:ext cx="1471295" cy="244939"/>
          </a:xfrm>
          <a:prstGeom prst="rect">
            <a:avLst/>
          </a:prstGeom>
          <a:ln w="14288">
            <a:solidFill>
              <a:srgbClr val="000000"/>
            </a:solidFill>
          </a:ln>
        </p:spPr>
        <p:txBody>
          <a:bodyPr vert="horz" wrap="square" lIns="0" tIns="6350" rIns="0" bIns="0" rtlCol="0">
            <a:spAutoFit/>
          </a:bodyPr>
          <a:lstStyle/>
          <a:p>
            <a:pPr marL="63500">
              <a:lnSpc>
                <a:spcPct val="100000"/>
              </a:lnSpc>
              <a:spcBef>
                <a:spcPts val="50"/>
              </a:spcBef>
            </a:pPr>
            <a:r>
              <a:rPr sz="1550" i="1" dirty="0">
                <a:latin typeface="Times New Roman"/>
                <a:cs typeface="Times New Roman"/>
              </a:rPr>
              <a:t>American(West)</a:t>
            </a:r>
            <a:endParaRPr sz="1550">
              <a:latin typeface="Times New Roman"/>
              <a:cs typeface="Times New Roman"/>
            </a:endParaRPr>
          </a:p>
        </p:txBody>
      </p:sp>
      <p:sp>
        <p:nvSpPr>
          <p:cNvPr id="9" name="TextBox 8"/>
          <p:cNvSpPr txBox="1"/>
          <p:nvPr/>
        </p:nvSpPr>
        <p:spPr>
          <a:xfrm>
            <a:off x="457200" y="1676400"/>
            <a:ext cx="3152238" cy="369332"/>
          </a:xfrm>
          <a:prstGeom prst="rect">
            <a:avLst/>
          </a:prstGeom>
          <a:noFill/>
        </p:spPr>
        <p:txBody>
          <a:bodyPr wrap="none" rtlCol="0">
            <a:spAutoFit/>
          </a:bodyPr>
          <a:lstStyle/>
          <a:p>
            <a:r>
              <a:rPr lang="en-US" dirty="0"/>
              <a:t>First we have the known facts...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a:t>
            </a:fld>
            <a:endParaRPr dirty="0"/>
          </a:p>
        </p:txBody>
      </p:sp>
      <p:sp>
        <p:nvSpPr>
          <p:cNvPr id="2" name="object 2"/>
          <p:cNvSpPr txBox="1">
            <a:spLocks noGrp="1"/>
          </p:cNvSpPr>
          <p:nvPr>
            <p:ph type="title"/>
          </p:nvPr>
        </p:nvSpPr>
        <p:spPr>
          <a:xfrm>
            <a:off x="535025" y="1010818"/>
            <a:ext cx="7722234" cy="321669"/>
          </a:xfrm>
          <a:prstGeom prst="rect">
            <a:avLst/>
          </a:prstGeom>
          <a:ln w="51816">
            <a:noFill/>
          </a:ln>
        </p:spPr>
        <p:txBody>
          <a:bodyPr vert="horz" wrap="square" lIns="0" tIns="0" rIns="0" bIns="0" rtlCol="0">
            <a:spAutoFit/>
          </a:bodyPr>
          <a:lstStyle/>
          <a:p>
            <a:pPr algn="ctr">
              <a:lnSpc>
                <a:spcPts val="2410"/>
              </a:lnSpc>
            </a:pPr>
            <a:r>
              <a:rPr dirty="0"/>
              <a:t>Outline</a:t>
            </a:r>
          </a:p>
        </p:txBody>
      </p:sp>
      <p:sp>
        <p:nvSpPr>
          <p:cNvPr id="3" name="object 3"/>
          <p:cNvSpPr txBox="1"/>
          <p:nvPr/>
        </p:nvSpPr>
        <p:spPr>
          <a:xfrm>
            <a:off x="496555" y="1606803"/>
            <a:ext cx="7809245" cy="2893100"/>
          </a:xfrm>
          <a:prstGeom prst="rect">
            <a:avLst/>
          </a:prstGeom>
        </p:spPr>
        <p:txBody>
          <a:bodyPr vert="horz" wrap="square" lIns="0" tIns="0" rIns="0" bIns="0" rtlCol="0">
            <a:spAutoFit/>
          </a:bodyPr>
          <a:lstStyle/>
          <a:p>
            <a:pPr marL="12700">
              <a:lnSpc>
                <a:spcPct val="100000"/>
              </a:lnSpc>
              <a:tabLst>
                <a:tab pos="381000" algn="l"/>
              </a:tabLst>
            </a:pPr>
            <a:r>
              <a:rPr sz="2050" dirty="0">
                <a:latin typeface="Lucida Sans Unicode"/>
                <a:cs typeface="Lucida Sans Unicode"/>
              </a:rPr>
              <a:t>♦	</a:t>
            </a:r>
            <a:r>
              <a:rPr sz="2050" dirty="0">
                <a:latin typeface="Tahoma"/>
                <a:cs typeface="Tahoma"/>
              </a:rPr>
              <a:t>Reducing first-order inference to propositional  inference</a:t>
            </a:r>
          </a:p>
          <a:p>
            <a:pPr marL="12700">
              <a:lnSpc>
                <a:spcPct val="100000"/>
              </a:lnSpc>
              <a:spcBef>
                <a:spcPts val="1560"/>
              </a:spcBef>
              <a:tabLst>
                <a:tab pos="381000" algn="l"/>
              </a:tabLst>
            </a:pPr>
            <a:r>
              <a:rPr sz="2050" dirty="0">
                <a:latin typeface="Lucida Sans Unicode"/>
                <a:cs typeface="Lucida Sans Unicode"/>
              </a:rPr>
              <a:t>♦	</a:t>
            </a:r>
            <a:r>
              <a:rPr sz="2050" dirty="0">
                <a:latin typeface="Tahoma"/>
                <a:cs typeface="Tahoma"/>
              </a:rPr>
              <a:t>Unification</a:t>
            </a:r>
          </a:p>
          <a:p>
            <a:pPr marL="12700">
              <a:lnSpc>
                <a:spcPct val="100000"/>
              </a:lnSpc>
              <a:spcBef>
                <a:spcPts val="1560"/>
              </a:spcBef>
              <a:tabLst>
                <a:tab pos="381000" algn="l"/>
              </a:tabLst>
            </a:pPr>
            <a:r>
              <a:rPr sz="2050" dirty="0">
                <a:latin typeface="Lucida Sans Unicode"/>
                <a:cs typeface="Lucida Sans Unicode"/>
              </a:rPr>
              <a:t>♦	</a:t>
            </a:r>
            <a:r>
              <a:rPr sz="2050" dirty="0">
                <a:latin typeface="Tahoma"/>
                <a:cs typeface="Tahoma"/>
              </a:rPr>
              <a:t>Generalized Modus Ponens</a:t>
            </a:r>
          </a:p>
          <a:p>
            <a:pPr marL="12700">
              <a:lnSpc>
                <a:spcPct val="100000"/>
              </a:lnSpc>
              <a:spcBef>
                <a:spcPts val="1560"/>
              </a:spcBef>
              <a:tabLst>
                <a:tab pos="381000" algn="l"/>
              </a:tabLst>
            </a:pPr>
            <a:r>
              <a:rPr sz="2050" dirty="0">
                <a:latin typeface="Lucida Sans Unicode"/>
                <a:cs typeface="Lucida Sans Unicode"/>
              </a:rPr>
              <a:t>♦	</a:t>
            </a:r>
            <a:r>
              <a:rPr sz="2050" dirty="0">
                <a:latin typeface="Tahoma"/>
                <a:cs typeface="Tahoma"/>
              </a:rPr>
              <a:t>Forward and backward chaining</a:t>
            </a:r>
          </a:p>
          <a:p>
            <a:pPr marL="12700">
              <a:lnSpc>
                <a:spcPct val="100000"/>
              </a:lnSpc>
              <a:spcBef>
                <a:spcPts val="1560"/>
              </a:spcBef>
              <a:tabLst>
                <a:tab pos="381000" algn="l"/>
              </a:tabLst>
            </a:pPr>
            <a:r>
              <a:rPr sz="2050" dirty="0">
                <a:latin typeface="Lucida Sans Unicode"/>
                <a:cs typeface="Lucida Sans Unicode"/>
              </a:rPr>
              <a:t>♦	</a:t>
            </a:r>
            <a:r>
              <a:rPr sz="2050" dirty="0">
                <a:latin typeface="Tahoma"/>
                <a:cs typeface="Tahoma"/>
              </a:rPr>
              <a:t>Logic programming</a:t>
            </a:r>
          </a:p>
          <a:p>
            <a:pPr marL="12700">
              <a:lnSpc>
                <a:spcPct val="100000"/>
              </a:lnSpc>
              <a:spcBef>
                <a:spcPts val="1560"/>
              </a:spcBef>
              <a:tabLst>
                <a:tab pos="381000" algn="l"/>
              </a:tabLst>
            </a:pPr>
            <a:r>
              <a:rPr sz="2050" dirty="0">
                <a:latin typeface="Lucida Sans Unicode"/>
                <a:cs typeface="Lucida Sans Unicode"/>
              </a:rPr>
              <a:t>♦	</a:t>
            </a:r>
            <a:r>
              <a:rPr sz="2050" dirty="0">
                <a:latin typeface="Tahoma"/>
                <a:cs typeface="Tahoma"/>
              </a:rPr>
              <a:t>Resolution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979295">
              <a:lnSpc>
                <a:spcPts val="2430"/>
              </a:lnSpc>
            </a:pPr>
            <a:r>
              <a:rPr dirty="0"/>
              <a:t>Forward chaining proof</a:t>
            </a:r>
          </a:p>
        </p:txBody>
      </p:sp>
      <p:sp>
        <p:nvSpPr>
          <p:cNvPr id="3" name="object 3"/>
          <p:cNvSpPr/>
          <p:nvPr/>
        </p:nvSpPr>
        <p:spPr>
          <a:xfrm>
            <a:off x="2860446" y="5267340"/>
            <a:ext cx="354965" cy="1123950"/>
          </a:xfrm>
          <a:custGeom>
            <a:avLst/>
            <a:gdLst/>
            <a:ahLst/>
            <a:cxnLst/>
            <a:rect l="l" t="t" r="r" b="b"/>
            <a:pathLst>
              <a:path w="354964" h="1123950">
                <a:moveTo>
                  <a:pt x="354888" y="1123848"/>
                </a:moveTo>
                <a:lnTo>
                  <a:pt x="0" y="0"/>
                </a:lnTo>
              </a:path>
            </a:pathLst>
          </a:custGeom>
          <a:ln w="14288">
            <a:solidFill>
              <a:srgbClr val="000000"/>
            </a:solidFill>
          </a:ln>
        </p:spPr>
        <p:txBody>
          <a:bodyPr wrap="square" lIns="0" tIns="0" rIns="0" bIns="0" rtlCol="0"/>
          <a:lstStyle/>
          <a:p>
            <a:endParaRPr/>
          </a:p>
        </p:txBody>
      </p:sp>
      <p:sp>
        <p:nvSpPr>
          <p:cNvPr id="4" name="object 4"/>
          <p:cNvSpPr/>
          <p:nvPr/>
        </p:nvSpPr>
        <p:spPr>
          <a:xfrm>
            <a:off x="4812411" y="5267302"/>
            <a:ext cx="0" cy="295910"/>
          </a:xfrm>
          <a:custGeom>
            <a:avLst/>
            <a:gdLst/>
            <a:ahLst/>
            <a:cxnLst/>
            <a:rect l="l" t="t" r="r" b="b"/>
            <a:pathLst>
              <a:path h="295910">
                <a:moveTo>
                  <a:pt x="0" y="0"/>
                </a:moveTo>
                <a:lnTo>
                  <a:pt x="0" y="295757"/>
                </a:lnTo>
              </a:path>
            </a:pathLst>
          </a:custGeom>
          <a:ln w="14288">
            <a:solidFill>
              <a:srgbClr val="000000"/>
            </a:solidFill>
          </a:ln>
        </p:spPr>
        <p:txBody>
          <a:bodyPr wrap="square" lIns="0" tIns="0" rIns="0" bIns="0" rtlCol="0"/>
          <a:lstStyle/>
          <a:p>
            <a:endParaRPr/>
          </a:p>
        </p:txBody>
      </p:sp>
      <p:sp>
        <p:nvSpPr>
          <p:cNvPr id="5" name="object 5"/>
          <p:cNvSpPr/>
          <p:nvPr/>
        </p:nvSpPr>
        <p:spPr>
          <a:xfrm>
            <a:off x="4812411" y="5563060"/>
            <a:ext cx="295910" cy="828675"/>
          </a:xfrm>
          <a:custGeom>
            <a:avLst/>
            <a:gdLst/>
            <a:ahLst/>
            <a:cxnLst/>
            <a:rect l="l" t="t" r="r" b="b"/>
            <a:pathLst>
              <a:path w="295910" h="828675">
                <a:moveTo>
                  <a:pt x="0" y="0"/>
                </a:moveTo>
                <a:lnTo>
                  <a:pt x="295744" y="828090"/>
                </a:lnTo>
              </a:path>
            </a:pathLst>
          </a:custGeom>
          <a:ln w="14288">
            <a:solidFill>
              <a:srgbClr val="000000"/>
            </a:solidFill>
          </a:ln>
        </p:spPr>
        <p:txBody>
          <a:bodyPr wrap="square" lIns="0" tIns="0" rIns="0" bIns="0" rtlCol="0"/>
          <a:lstStyle/>
          <a:p>
            <a:endParaRPr/>
          </a:p>
        </p:txBody>
      </p:sp>
      <p:sp>
        <p:nvSpPr>
          <p:cNvPr id="6" name="object 6"/>
          <p:cNvSpPr/>
          <p:nvPr/>
        </p:nvSpPr>
        <p:spPr>
          <a:xfrm>
            <a:off x="3215373" y="5563060"/>
            <a:ext cx="1597660" cy="828675"/>
          </a:xfrm>
          <a:custGeom>
            <a:avLst/>
            <a:gdLst/>
            <a:ahLst/>
            <a:cxnLst/>
            <a:rect l="l" t="t" r="r" b="b"/>
            <a:pathLst>
              <a:path w="1597660" h="828675">
                <a:moveTo>
                  <a:pt x="1597037" y="0"/>
                </a:moveTo>
                <a:lnTo>
                  <a:pt x="0" y="828090"/>
                </a:lnTo>
              </a:path>
            </a:pathLst>
          </a:custGeom>
          <a:ln w="14288">
            <a:solidFill>
              <a:srgbClr val="000000"/>
            </a:solidFill>
          </a:ln>
        </p:spPr>
        <p:txBody>
          <a:bodyPr wrap="square" lIns="0" tIns="0" rIns="0" bIns="0" rtlCol="0"/>
          <a:lstStyle/>
          <a:p>
            <a:endParaRPr/>
          </a:p>
        </p:txBody>
      </p:sp>
      <p:sp>
        <p:nvSpPr>
          <p:cNvPr id="8" name="object 8"/>
          <p:cNvSpPr txBox="1"/>
          <p:nvPr/>
        </p:nvSpPr>
        <p:spPr>
          <a:xfrm>
            <a:off x="4339171" y="6386882"/>
            <a:ext cx="1486535" cy="237993"/>
          </a:xfrm>
          <a:prstGeom prst="rect">
            <a:avLst/>
          </a:prstGeom>
          <a:ln w="14288">
            <a:solidFill>
              <a:srgbClr val="000000"/>
            </a:solidFill>
          </a:ln>
        </p:spPr>
        <p:txBody>
          <a:bodyPr vert="horz" wrap="square" lIns="0" tIns="0" rIns="0" bIns="0" rtlCol="0">
            <a:spAutoFit/>
          </a:bodyPr>
          <a:lstStyle/>
          <a:p>
            <a:pPr marL="49530">
              <a:lnSpc>
                <a:spcPts val="1855"/>
              </a:lnSpc>
            </a:pPr>
            <a:r>
              <a:rPr sz="1550" i="1" dirty="0">
                <a:latin typeface="Times New Roman"/>
                <a:cs typeface="Times New Roman"/>
              </a:rPr>
              <a:t>Owns(Nono,M1)</a:t>
            </a:r>
            <a:endParaRPr sz="1550" dirty="0">
              <a:latin typeface="Times New Roman"/>
              <a:cs typeface="Times New Roman"/>
            </a:endParaRPr>
          </a:p>
        </p:txBody>
      </p:sp>
      <p:sp>
        <p:nvSpPr>
          <p:cNvPr id="9" name="object 9"/>
          <p:cNvSpPr/>
          <p:nvPr/>
        </p:nvSpPr>
        <p:spPr>
          <a:xfrm>
            <a:off x="2564687" y="6386869"/>
            <a:ext cx="1210310" cy="300355"/>
          </a:xfrm>
          <a:custGeom>
            <a:avLst/>
            <a:gdLst/>
            <a:ahLst/>
            <a:cxnLst/>
            <a:rect l="l" t="t" r="r" b="b"/>
            <a:pathLst>
              <a:path w="1210310" h="300354">
                <a:moveTo>
                  <a:pt x="1210209" y="300051"/>
                </a:moveTo>
                <a:lnTo>
                  <a:pt x="1210209" y="0"/>
                </a:lnTo>
                <a:lnTo>
                  <a:pt x="0" y="0"/>
                </a:lnTo>
                <a:lnTo>
                  <a:pt x="0" y="300051"/>
                </a:lnTo>
                <a:lnTo>
                  <a:pt x="1210209" y="300051"/>
                </a:lnTo>
                <a:close/>
              </a:path>
            </a:pathLst>
          </a:custGeom>
          <a:solidFill>
            <a:srgbClr val="FFFFFF"/>
          </a:solidFill>
        </p:spPr>
        <p:txBody>
          <a:bodyPr wrap="square" lIns="0" tIns="0" rIns="0" bIns="0" rtlCol="0"/>
          <a:lstStyle/>
          <a:p>
            <a:endParaRPr/>
          </a:p>
        </p:txBody>
      </p:sp>
      <p:sp>
        <p:nvSpPr>
          <p:cNvPr id="10" name="object 10"/>
          <p:cNvSpPr txBox="1"/>
          <p:nvPr/>
        </p:nvSpPr>
        <p:spPr>
          <a:xfrm>
            <a:off x="2564687" y="6386869"/>
            <a:ext cx="1210310" cy="237993"/>
          </a:xfrm>
          <a:prstGeom prst="rect">
            <a:avLst/>
          </a:prstGeom>
          <a:ln w="14288">
            <a:solidFill>
              <a:srgbClr val="000000"/>
            </a:solidFill>
          </a:ln>
        </p:spPr>
        <p:txBody>
          <a:bodyPr vert="horz" wrap="square" lIns="0" tIns="0" rIns="0" bIns="0" rtlCol="0">
            <a:spAutoFit/>
          </a:bodyPr>
          <a:lstStyle/>
          <a:p>
            <a:pPr marL="90170">
              <a:lnSpc>
                <a:spcPts val="1855"/>
              </a:lnSpc>
            </a:pPr>
            <a:r>
              <a:rPr sz="1550" i="1" dirty="0">
                <a:latin typeface="Times New Roman"/>
                <a:cs typeface="Times New Roman"/>
              </a:rPr>
              <a:t>Missile(M1)</a:t>
            </a:r>
            <a:endParaRPr sz="1550">
              <a:latin typeface="Times New Roman"/>
              <a:cs typeface="Times New Roman"/>
            </a:endParaRPr>
          </a:p>
        </p:txBody>
      </p:sp>
      <p:sp>
        <p:nvSpPr>
          <p:cNvPr id="11" name="object 11"/>
          <p:cNvSpPr txBox="1"/>
          <p:nvPr/>
        </p:nvSpPr>
        <p:spPr>
          <a:xfrm>
            <a:off x="435305" y="6372593"/>
            <a:ext cx="1471295" cy="244939"/>
          </a:xfrm>
          <a:prstGeom prst="rect">
            <a:avLst/>
          </a:prstGeom>
          <a:ln w="14288">
            <a:solidFill>
              <a:srgbClr val="000000"/>
            </a:solidFill>
          </a:ln>
        </p:spPr>
        <p:txBody>
          <a:bodyPr vert="horz" wrap="square" lIns="0" tIns="6350" rIns="0" bIns="0" rtlCol="0">
            <a:spAutoFit/>
          </a:bodyPr>
          <a:lstStyle/>
          <a:p>
            <a:pPr marL="63500">
              <a:lnSpc>
                <a:spcPct val="100000"/>
              </a:lnSpc>
              <a:spcBef>
                <a:spcPts val="50"/>
              </a:spcBef>
            </a:pPr>
            <a:r>
              <a:rPr sz="1550" i="1" dirty="0">
                <a:latin typeface="Times New Roman"/>
                <a:cs typeface="Times New Roman"/>
              </a:rPr>
              <a:t>American(West)</a:t>
            </a:r>
            <a:endParaRPr sz="1550">
              <a:latin typeface="Times New Roman"/>
              <a:cs typeface="Times New Roman"/>
            </a:endParaRPr>
          </a:p>
        </p:txBody>
      </p:sp>
      <p:sp>
        <p:nvSpPr>
          <p:cNvPr id="12" name="object 12"/>
          <p:cNvSpPr txBox="1"/>
          <p:nvPr/>
        </p:nvSpPr>
        <p:spPr>
          <a:xfrm>
            <a:off x="2209800" y="4953000"/>
            <a:ext cx="1289050" cy="244939"/>
          </a:xfrm>
          <a:prstGeom prst="rect">
            <a:avLst/>
          </a:prstGeom>
          <a:ln w="14288">
            <a:solidFill>
              <a:srgbClr val="000000"/>
            </a:solidFill>
          </a:ln>
        </p:spPr>
        <p:txBody>
          <a:bodyPr vert="horz" wrap="square" lIns="0" tIns="6350" rIns="0" bIns="0" rtlCol="0">
            <a:spAutoFit/>
          </a:bodyPr>
          <a:lstStyle/>
          <a:p>
            <a:pPr marL="108585">
              <a:lnSpc>
                <a:spcPct val="100000"/>
              </a:lnSpc>
              <a:spcBef>
                <a:spcPts val="50"/>
              </a:spcBef>
            </a:pPr>
            <a:r>
              <a:rPr sz="1550" i="1" dirty="0">
                <a:latin typeface="Times New Roman"/>
                <a:cs typeface="Times New Roman"/>
              </a:rPr>
              <a:t>Weapon(M1)</a:t>
            </a:r>
            <a:endParaRPr sz="1550">
              <a:latin typeface="Times New Roman"/>
              <a:cs typeface="Times New Roman"/>
            </a:endParaRPr>
          </a:p>
        </p:txBody>
      </p:sp>
      <p:sp>
        <p:nvSpPr>
          <p:cNvPr id="13" name="object 13"/>
          <p:cNvSpPr/>
          <p:nvPr/>
        </p:nvSpPr>
        <p:spPr>
          <a:xfrm>
            <a:off x="4398327" y="5781208"/>
            <a:ext cx="521334" cy="108585"/>
          </a:xfrm>
          <a:custGeom>
            <a:avLst/>
            <a:gdLst/>
            <a:ahLst/>
            <a:cxnLst/>
            <a:rect l="l" t="t" r="r" b="b"/>
            <a:pathLst>
              <a:path w="521335" h="108585">
                <a:moveTo>
                  <a:pt x="0" y="0"/>
                </a:moveTo>
                <a:lnTo>
                  <a:pt x="432" y="250"/>
                </a:lnTo>
                <a:lnTo>
                  <a:pt x="1460" y="844"/>
                </a:lnTo>
                <a:lnTo>
                  <a:pt x="3461" y="2001"/>
                </a:lnTo>
                <a:lnTo>
                  <a:pt x="6761" y="3908"/>
                </a:lnTo>
                <a:lnTo>
                  <a:pt x="11684" y="6754"/>
                </a:lnTo>
                <a:lnTo>
                  <a:pt x="18553" y="10725"/>
                </a:lnTo>
                <a:lnTo>
                  <a:pt x="27695" y="16010"/>
                </a:lnTo>
                <a:lnTo>
                  <a:pt x="61121" y="35184"/>
                </a:lnTo>
                <a:lnTo>
                  <a:pt x="96584" y="54042"/>
                </a:lnTo>
                <a:lnTo>
                  <a:pt x="134058" y="71448"/>
                </a:lnTo>
                <a:lnTo>
                  <a:pt x="170515" y="85535"/>
                </a:lnTo>
                <a:lnTo>
                  <a:pt x="209599" y="97152"/>
                </a:lnTo>
                <a:lnTo>
                  <a:pt x="250290" y="104925"/>
                </a:lnTo>
                <a:lnTo>
                  <a:pt x="290372" y="108139"/>
                </a:lnTo>
                <a:lnTo>
                  <a:pt x="307549" y="108389"/>
                </a:lnTo>
                <a:lnTo>
                  <a:pt x="313250" y="108341"/>
                </a:lnTo>
                <a:lnTo>
                  <a:pt x="352449" y="106442"/>
                </a:lnTo>
                <a:lnTo>
                  <a:pt x="394647" y="101755"/>
                </a:lnTo>
                <a:lnTo>
                  <a:pt x="432394" y="95671"/>
                </a:lnTo>
                <a:lnTo>
                  <a:pt x="470650" y="88146"/>
                </a:lnTo>
                <a:lnTo>
                  <a:pt x="504984" y="81015"/>
                </a:lnTo>
                <a:lnTo>
                  <a:pt x="511010" y="79763"/>
                </a:lnTo>
                <a:lnTo>
                  <a:pt x="515327" y="78867"/>
                </a:lnTo>
                <a:lnTo>
                  <a:pt x="518222" y="78265"/>
                </a:lnTo>
                <a:lnTo>
                  <a:pt x="519977" y="77901"/>
                </a:lnTo>
                <a:lnTo>
                  <a:pt x="520879" y="77713"/>
                </a:lnTo>
                <a:lnTo>
                  <a:pt x="521211" y="77644"/>
                </a:lnTo>
              </a:path>
            </a:pathLst>
          </a:custGeom>
          <a:ln w="14288">
            <a:solidFill>
              <a:srgbClr val="000000"/>
            </a:solidFill>
          </a:ln>
        </p:spPr>
        <p:txBody>
          <a:bodyPr wrap="square" lIns="0" tIns="0" rIns="0" bIns="0" rtlCol="0"/>
          <a:lstStyle/>
          <a:p>
            <a:endParaRPr/>
          </a:p>
        </p:txBody>
      </p:sp>
      <p:sp>
        <p:nvSpPr>
          <p:cNvPr id="14" name="object 14"/>
          <p:cNvSpPr/>
          <p:nvPr/>
        </p:nvSpPr>
        <p:spPr>
          <a:xfrm>
            <a:off x="3865981" y="4963852"/>
            <a:ext cx="1926589" cy="303530"/>
          </a:xfrm>
          <a:custGeom>
            <a:avLst/>
            <a:gdLst/>
            <a:ahLst/>
            <a:cxnLst/>
            <a:rect l="l" t="t" r="r" b="b"/>
            <a:pathLst>
              <a:path w="1926589" h="303529">
                <a:moveTo>
                  <a:pt x="1926120" y="303500"/>
                </a:moveTo>
                <a:lnTo>
                  <a:pt x="1926120" y="0"/>
                </a:lnTo>
                <a:lnTo>
                  <a:pt x="0" y="0"/>
                </a:lnTo>
                <a:lnTo>
                  <a:pt x="0" y="303500"/>
                </a:lnTo>
                <a:lnTo>
                  <a:pt x="1926120" y="303500"/>
                </a:lnTo>
                <a:close/>
              </a:path>
            </a:pathLst>
          </a:custGeom>
          <a:ln w="14288">
            <a:solidFill>
              <a:srgbClr val="000000"/>
            </a:solidFill>
          </a:ln>
        </p:spPr>
        <p:txBody>
          <a:bodyPr wrap="square" lIns="0" tIns="0" rIns="0" bIns="0" rtlCol="0"/>
          <a:lstStyle/>
          <a:p>
            <a:endParaRPr/>
          </a:p>
        </p:txBody>
      </p:sp>
      <p:sp>
        <p:nvSpPr>
          <p:cNvPr id="15" name="object 15"/>
          <p:cNvSpPr txBox="1"/>
          <p:nvPr/>
        </p:nvSpPr>
        <p:spPr>
          <a:xfrm>
            <a:off x="3923335" y="4971887"/>
            <a:ext cx="1725930"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Sells(West,M1,Nono)</a:t>
            </a:r>
            <a:endParaRPr sz="1550" dirty="0">
              <a:latin typeface="Times New Roman"/>
              <a:cs typeface="Times New Roman"/>
            </a:endParaRPr>
          </a:p>
        </p:txBody>
      </p:sp>
      <p:sp>
        <p:nvSpPr>
          <p:cNvPr id="17" name="object 17"/>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20</a:t>
            </a:fld>
            <a:endParaRPr dirty="0"/>
          </a:p>
        </p:txBody>
      </p:sp>
      <p:sp>
        <p:nvSpPr>
          <p:cNvPr id="20" name="TextBox 19"/>
          <p:cNvSpPr txBox="1"/>
          <p:nvPr/>
        </p:nvSpPr>
        <p:spPr>
          <a:xfrm>
            <a:off x="6324600" y="4953000"/>
            <a:ext cx="1491351" cy="369332"/>
          </a:xfrm>
          <a:prstGeom prst="rect">
            <a:avLst/>
          </a:prstGeom>
          <a:noFill/>
          <a:ln>
            <a:solidFill>
              <a:srgbClr val="000000"/>
            </a:solidFill>
          </a:ln>
        </p:spPr>
        <p:txBody>
          <a:bodyPr wrap="none" rtlCol="0">
            <a:spAutoFit/>
          </a:bodyPr>
          <a:lstStyle/>
          <a:p>
            <a:r>
              <a:rPr lang="en-US" sz="1550" i="1" dirty="0">
                <a:latin typeface="Times New Roman"/>
                <a:cs typeface="Times New Roman"/>
              </a:rPr>
              <a:t>Hostile</a:t>
            </a:r>
            <a:r>
              <a:rPr lang="en-US" i="1" dirty="0">
                <a:latin typeface="Times New Roman"/>
                <a:cs typeface="Times New Roman"/>
              </a:rPr>
              <a:t>(</a:t>
            </a:r>
            <a:r>
              <a:rPr lang="en-US" i="1" dirty="0" err="1">
                <a:latin typeface="Times New Roman"/>
                <a:cs typeface="Times New Roman"/>
              </a:rPr>
              <a:t>Nono</a:t>
            </a:r>
            <a:r>
              <a:rPr lang="en-US" i="1" dirty="0">
                <a:latin typeface="Times New Roman"/>
                <a:cs typeface="Times New Roman"/>
              </a:rPr>
              <a:t>)</a:t>
            </a:r>
          </a:p>
        </p:txBody>
      </p:sp>
      <p:sp>
        <p:nvSpPr>
          <p:cNvPr id="21" name="TextBox 20"/>
          <p:cNvSpPr txBox="1"/>
          <p:nvPr/>
        </p:nvSpPr>
        <p:spPr>
          <a:xfrm>
            <a:off x="6248400" y="6324600"/>
            <a:ext cx="2078990" cy="330860"/>
          </a:xfrm>
          <a:prstGeom prst="rect">
            <a:avLst/>
          </a:prstGeom>
          <a:noFill/>
          <a:ln>
            <a:solidFill>
              <a:srgbClr val="000000"/>
            </a:solidFill>
          </a:ln>
        </p:spPr>
        <p:txBody>
          <a:bodyPr wrap="none" rtlCol="0">
            <a:spAutoFit/>
          </a:bodyPr>
          <a:lstStyle/>
          <a:p>
            <a:r>
              <a:rPr lang="en-US" sz="1550" i="1" dirty="0">
                <a:latin typeface="Times New Roman"/>
                <a:cs typeface="Times New Roman"/>
              </a:rPr>
              <a:t>Enemy(</a:t>
            </a:r>
            <a:r>
              <a:rPr lang="en-US" sz="1550" i="1" dirty="0" err="1">
                <a:latin typeface="Times New Roman"/>
                <a:cs typeface="Times New Roman"/>
              </a:rPr>
              <a:t>Nono,America</a:t>
            </a:r>
            <a:r>
              <a:rPr lang="en-US" sz="1550" i="1" dirty="0">
                <a:latin typeface="Times New Roman"/>
                <a:cs typeface="Times New Roman"/>
              </a:rPr>
              <a:t>)</a:t>
            </a:r>
          </a:p>
        </p:txBody>
      </p:sp>
      <p:cxnSp>
        <p:nvCxnSpPr>
          <p:cNvPr id="23" name="Straight Connector 22"/>
          <p:cNvCxnSpPr>
            <a:stCxn id="21" idx="0"/>
            <a:endCxn id="20" idx="2"/>
          </p:cNvCxnSpPr>
          <p:nvPr/>
        </p:nvCxnSpPr>
        <p:spPr>
          <a:xfrm flipH="1" flipV="1">
            <a:off x="7070276" y="5322332"/>
            <a:ext cx="217619" cy="1002268"/>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04800" y="1828800"/>
            <a:ext cx="5622052" cy="1384995"/>
          </a:xfrm>
          <a:prstGeom prst="rect">
            <a:avLst/>
          </a:prstGeom>
          <a:noFill/>
        </p:spPr>
        <p:txBody>
          <a:bodyPr wrap="none" rtlCol="0">
            <a:spAutoFit/>
          </a:bodyPr>
          <a:lstStyle/>
          <a:p>
            <a:r>
              <a:rPr lang="en-US" dirty="0"/>
              <a:t>Forward chaining with:</a:t>
            </a:r>
          </a:p>
          <a:p>
            <a:pPr marL="742950" lvl="1" indent="-285750">
              <a:buFont typeface="Arial"/>
              <a:buChar char="•"/>
            </a:pPr>
            <a:r>
              <a:rPr lang="en-US" sz="1600" dirty="0">
                <a:latin typeface="Lucida Sans Unicode"/>
                <a:cs typeface="Lucida Sans Unicode"/>
              </a:rPr>
              <a:t>∀</a:t>
            </a:r>
            <a:r>
              <a:rPr lang="en-US" sz="1600" i="1" dirty="0">
                <a:latin typeface="Times New Roman"/>
                <a:cs typeface="Times New Roman"/>
              </a:rPr>
              <a:t>x Missile</a:t>
            </a:r>
            <a:r>
              <a:rPr lang="en-US" sz="1600" dirty="0">
                <a:latin typeface="Tahoma"/>
                <a:cs typeface="Tahoma"/>
              </a:rPr>
              <a:t>(</a:t>
            </a:r>
            <a:r>
              <a:rPr lang="en-US" sz="1600" i="1" dirty="0">
                <a:latin typeface="Times New Roman"/>
                <a:cs typeface="Times New Roman"/>
              </a:rPr>
              <a:t>x</a:t>
            </a:r>
            <a:r>
              <a:rPr lang="en-US" sz="1600" dirty="0">
                <a:latin typeface="Tahoma"/>
                <a:cs typeface="Tahoma"/>
              </a:rPr>
              <a:t>) </a:t>
            </a:r>
            <a:r>
              <a:rPr lang="en-US" sz="1600" dirty="0">
                <a:latin typeface="Lucida Sans Unicode"/>
                <a:cs typeface="Lucida Sans Unicode"/>
              </a:rPr>
              <a:t>∧ </a:t>
            </a:r>
            <a:r>
              <a:rPr lang="en-US" sz="1600" i="1" dirty="0">
                <a:latin typeface="Times New Roman"/>
                <a:cs typeface="Times New Roman"/>
              </a:rPr>
              <a:t>Owns</a:t>
            </a:r>
            <a:r>
              <a:rPr lang="en-US" sz="1600" dirty="0">
                <a:latin typeface="Tahoma"/>
                <a:cs typeface="Tahoma"/>
              </a:rPr>
              <a:t>(</a:t>
            </a:r>
            <a:r>
              <a:rPr lang="en-US" sz="1600" i="1" dirty="0" err="1">
                <a:latin typeface="Times New Roman"/>
                <a:cs typeface="Times New Roman"/>
              </a:rPr>
              <a:t>Nono</a:t>
            </a:r>
            <a:r>
              <a:rPr lang="en-US" sz="1600" i="1" dirty="0">
                <a:latin typeface="Times New Roman"/>
                <a:cs typeface="Times New Roman"/>
              </a:rPr>
              <a:t>, x</a:t>
            </a:r>
            <a:r>
              <a:rPr lang="en-US" sz="1600" dirty="0">
                <a:latin typeface="Tahoma"/>
                <a:cs typeface="Tahoma"/>
              </a:rPr>
              <a:t>) </a:t>
            </a:r>
            <a:r>
              <a:rPr lang="en-US" sz="1600" dirty="0">
                <a:latin typeface="Lucida Sans Unicode"/>
                <a:cs typeface="Lucida Sans Unicode"/>
              </a:rPr>
              <a:t>⇒ </a:t>
            </a:r>
            <a:r>
              <a:rPr lang="en-US" sz="1600" i="1" dirty="0">
                <a:latin typeface="Times New Roman"/>
                <a:cs typeface="Times New Roman"/>
              </a:rPr>
              <a:t>Sells</a:t>
            </a:r>
            <a:r>
              <a:rPr lang="en-US" sz="1600" dirty="0">
                <a:latin typeface="Tahoma"/>
                <a:cs typeface="Tahoma"/>
              </a:rPr>
              <a:t>(</a:t>
            </a:r>
            <a:r>
              <a:rPr lang="en-US" sz="1600" i="1" dirty="0">
                <a:latin typeface="Times New Roman"/>
                <a:cs typeface="Times New Roman"/>
              </a:rPr>
              <a:t>West, x, </a:t>
            </a:r>
            <a:r>
              <a:rPr lang="en-US" sz="1600" i="1" dirty="0" err="1">
                <a:latin typeface="Times New Roman"/>
                <a:cs typeface="Times New Roman"/>
              </a:rPr>
              <a:t>Nono</a:t>
            </a:r>
            <a:r>
              <a:rPr lang="en-US" sz="1600" dirty="0">
                <a:latin typeface="Tahoma"/>
                <a:cs typeface="Tahoma"/>
              </a:rPr>
              <a:t>)</a:t>
            </a:r>
          </a:p>
          <a:p>
            <a:pPr marL="742950" lvl="1" indent="-285750">
              <a:buFont typeface="Arial"/>
              <a:buChar char="•"/>
            </a:pPr>
            <a:r>
              <a:rPr lang="en-US" sz="1600" i="1" dirty="0">
                <a:latin typeface="Times New Roman"/>
                <a:cs typeface="Times New Roman"/>
              </a:rPr>
              <a:t>Missile</a:t>
            </a:r>
            <a:r>
              <a:rPr lang="en-US" sz="1600" dirty="0">
                <a:latin typeface="Tahoma"/>
                <a:cs typeface="Tahoma"/>
              </a:rPr>
              <a:t>(</a:t>
            </a:r>
            <a:r>
              <a:rPr lang="en-US" sz="1600" i="1" dirty="0">
                <a:latin typeface="Times New Roman"/>
                <a:cs typeface="Times New Roman"/>
              </a:rPr>
              <a:t>x</a:t>
            </a:r>
            <a:r>
              <a:rPr lang="en-US" sz="1600" dirty="0">
                <a:latin typeface="Tahoma"/>
                <a:cs typeface="Tahoma"/>
              </a:rPr>
              <a:t>) </a:t>
            </a:r>
            <a:r>
              <a:rPr lang="en-US" sz="1600" dirty="0">
                <a:latin typeface="Lucida Sans Unicode"/>
                <a:cs typeface="Lucida Sans Unicode"/>
              </a:rPr>
              <a:t>⇒ </a:t>
            </a:r>
            <a:r>
              <a:rPr lang="en-US" sz="1600" i="1" dirty="0">
                <a:latin typeface="Times New Roman"/>
                <a:cs typeface="Times New Roman"/>
              </a:rPr>
              <a:t>Weapon</a:t>
            </a:r>
            <a:r>
              <a:rPr lang="en-US" sz="1600" dirty="0">
                <a:latin typeface="Tahoma"/>
                <a:cs typeface="Tahoma"/>
              </a:rPr>
              <a:t>(</a:t>
            </a:r>
            <a:r>
              <a:rPr lang="en-US" sz="1600" i="1" dirty="0">
                <a:latin typeface="Times New Roman"/>
                <a:cs typeface="Times New Roman"/>
              </a:rPr>
              <a:t>x</a:t>
            </a:r>
            <a:r>
              <a:rPr lang="en-US" sz="1600" dirty="0">
                <a:latin typeface="Tahoma"/>
                <a:cs typeface="Tahoma"/>
              </a:rPr>
              <a:t>)</a:t>
            </a:r>
          </a:p>
          <a:p>
            <a:pPr marL="742950" lvl="1" indent="-285750">
              <a:buFont typeface="Arial"/>
              <a:buChar char="•"/>
            </a:pPr>
            <a:r>
              <a:rPr lang="en-US" sz="1600" i="1" dirty="0">
                <a:latin typeface="Times New Roman"/>
                <a:cs typeface="Times New Roman"/>
              </a:rPr>
              <a:t>Enemy</a:t>
            </a:r>
            <a:r>
              <a:rPr lang="en-US" sz="1600" dirty="0">
                <a:latin typeface="Tahoma"/>
                <a:cs typeface="Tahoma"/>
              </a:rPr>
              <a:t>(</a:t>
            </a:r>
            <a:r>
              <a:rPr lang="en-US" sz="1600" i="1" dirty="0">
                <a:latin typeface="Times New Roman"/>
                <a:cs typeface="Times New Roman"/>
              </a:rPr>
              <a:t>x, America</a:t>
            </a:r>
            <a:r>
              <a:rPr lang="en-US" sz="1600" dirty="0">
                <a:latin typeface="Tahoma"/>
                <a:cs typeface="Tahoma"/>
              </a:rPr>
              <a:t>) </a:t>
            </a:r>
            <a:r>
              <a:rPr lang="en-US" sz="1600" dirty="0">
                <a:latin typeface="Lucida Sans Unicode"/>
                <a:cs typeface="Lucida Sans Unicode"/>
              </a:rPr>
              <a:t>⇒ </a:t>
            </a:r>
            <a:r>
              <a:rPr lang="en-US" sz="1600" i="1" dirty="0">
                <a:latin typeface="Times New Roman"/>
                <a:cs typeface="Times New Roman"/>
              </a:rPr>
              <a:t>Hostile</a:t>
            </a:r>
            <a:r>
              <a:rPr lang="en-US" sz="1600" dirty="0">
                <a:latin typeface="Tahoma"/>
                <a:cs typeface="Tahoma"/>
              </a:rPr>
              <a:t>(</a:t>
            </a:r>
            <a:r>
              <a:rPr lang="en-US" sz="1600" i="1" dirty="0">
                <a:latin typeface="Times New Roman"/>
                <a:cs typeface="Times New Roman"/>
              </a:rPr>
              <a:t>x</a:t>
            </a:r>
            <a:r>
              <a:rPr lang="en-US" sz="1600" dirty="0">
                <a:latin typeface="Tahoma"/>
                <a:cs typeface="Tahoma"/>
              </a:rPr>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noFill/>
          </a:ln>
        </p:spPr>
        <p:txBody>
          <a:bodyPr vert="horz" wrap="square" lIns="0" tIns="0" rIns="0" bIns="0" rtlCol="0">
            <a:spAutoFit/>
          </a:bodyPr>
          <a:lstStyle/>
          <a:p>
            <a:pPr marL="1979295">
              <a:lnSpc>
                <a:spcPts val="2430"/>
              </a:lnSpc>
            </a:pPr>
            <a:r>
              <a:rPr dirty="0"/>
              <a:t>Forward chaining proof</a:t>
            </a:r>
          </a:p>
        </p:txBody>
      </p:sp>
      <p:sp>
        <p:nvSpPr>
          <p:cNvPr id="3" name="object 3"/>
          <p:cNvSpPr/>
          <p:nvPr/>
        </p:nvSpPr>
        <p:spPr>
          <a:xfrm>
            <a:off x="2752737" y="3651351"/>
            <a:ext cx="354965" cy="1123950"/>
          </a:xfrm>
          <a:custGeom>
            <a:avLst/>
            <a:gdLst/>
            <a:ahLst/>
            <a:cxnLst/>
            <a:rect l="l" t="t" r="r" b="b"/>
            <a:pathLst>
              <a:path w="354964" h="1123950">
                <a:moveTo>
                  <a:pt x="354888" y="1123848"/>
                </a:moveTo>
                <a:lnTo>
                  <a:pt x="0" y="0"/>
                </a:lnTo>
              </a:path>
            </a:pathLst>
          </a:custGeom>
          <a:ln w="14288">
            <a:solidFill>
              <a:srgbClr val="000000"/>
            </a:solidFill>
          </a:ln>
        </p:spPr>
        <p:txBody>
          <a:bodyPr wrap="square" lIns="0" tIns="0" rIns="0" bIns="0" rtlCol="0"/>
          <a:lstStyle/>
          <a:p>
            <a:endParaRPr/>
          </a:p>
        </p:txBody>
      </p:sp>
      <p:sp>
        <p:nvSpPr>
          <p:cNvPr id="4" name="object 4"/>
          <p:cNvSpPr/>
          <p:nvPr/>
        </p:nvSpPr>
        <p:spPr>
          <a:xfrm>
            <a:off x="4704702" y="3651313"/>
            <a:ext cx="0" cy="295910"/>
          </a:xfrm>
          <a:custGeom>
            <a:avLst/>
            <a:gdLst/>
            <a:ahLst/>
            <a:cxnLst/>
            <a:rect l="l" t="t" r="r" b="b"/>
            <a:pathLst>
              <a:path h="295910">
                <a:moveTo>
                  <a:pt x="0" y="0"/>
                </a:moveTo>
                <a:lnTo>
                  <a:pt x="0" y="295757"/>
                </a:lnTo>
              </a:path>
            </a:pathLst>
          </a:custGeom>
          <a:ln w="14288">
            <a:solidFill>
              <a:srgbClr val="000000"/>
            </a:solidFill>
          </a:ln>
        </p:spPr>
        <p:txBody>
          <a:bodyPr wrap="square" lIns="0" tIns="0" rIns="0" bIns="0" rtlCol="0"/>
          <a:lstStyle/>
          <a:p>
            <a:endParaRPr/>
          </a:p>
        </p:txBody>
      </p:sp>
      <p:sp>
        <p:nvSpPr>
          <p:cNvPr id="5" name="object 5"/>
          <p:cNvSpPr/>
          <p:nvPr/>
        </p:nvSpPr>
        <p:spPr>
          <a:xfrm>
            <a:off x="4704702" y="3947071"/>
            <a:ext cx="295910" cy="828675"/>
          </a:xfrm>
          <a:custGeom>
            <a:avLst/>
            <a:gdLst/>
            <a:ahLst/>
            <a:cxnLst/>
            <a:rect l="l" t="t" r="r" b="b"/>
            <a:pathLst>
              <a:path w="295910" h="828675">
                <a:moveTo>
                  <a:pt x="0" y="0"/>
                </a:moveTo>
                <a:lnTo>
                  <a:pt x="295744" y="828090"/>
                </a:lnTo>
              </a:path>
            </a:pathLst>
          </a:custGeom>
          <a:ln w="14288">
            <a:solidFill>
              <a:srgbClr val="000000"/>
            </a:solidFill>
          </a:ln>
        </p:spPr>
        <p:txBody>
          <a:bodyPr wrap="square" lIns="0" tIns="0" rIns="0" bIns="0" rtlCol="0"/>
          <a:lstStyle/>
          <a:p>
            <a:endParaRPr/>
          </a:p>
        </p:txBody>
      </p:sp>
      <p:sp>
        <p:nvSpPr>
          <p:cNvPr id="6" name="object 6"/>
          <p:cNvSpPr/>
          <p:nvPr/>
        </p:nvSpPr>
        <p:spPr>
          <a:xfrm>
            <a:off x="3107664" y="3947071"/>
            <a:ext cx="1597660" cy="828675"/>
          </a:xfrm>
          <a:custGeom>
            <a:avLst/>
            <a:gdLst/>
            <a:ahLst/>
            <a:cxnLst/>
            <a:rect l="l" t="t" r="r" b="b"/>
            <a:pathLst>
              <a:path w="1597660" h="828675">
                <a:moveTo>
                  <a:pt x="1597037" y="0"/>
                </a:moveTo>
                <a:lnTo>
                  <a:pt x="0" y="828090"/>
                </a:lnTo>
              </a:path>
            </a:pathLst>
          </a:custGeom>
          <a:ln w="14288">
            <a:solidFill>
              <a:srgbClr val="000000"/>
            </a:solidFill>
          </a:ln>
        </p:spPr>
        <p:txBody>
          <a:bodyPr wrap="square" lIns="0" tIns="0" rIns="0" bIns="0" rtlCol="0"/>
          <a:lstStyle/>
          <a:p>
            <a:endParaRPr/>
          </a:p>
        </p:txBody>
      </p:sp>
      <p:sp>
        <p:nvSpPr>
          <p:cNvPr id="7" name="object 7"/>
          <p:cNvSpPr/>
          <p:nvPr/>
        </p:nvSpPr>
        <p:spPr>
          <a:xfrm>
            <a:off x="1037424" y="3355568"/>
            <a:ext cx="0" cy="1419860"/>
          </a:xfrm>
          <a:custGeom>
            <a:avLst/>
            <a:gdLst/>
            <a:ahLst/>
            <a:cxnLst/>
            <a:rect l="l" t="t" r="r" b="b"/>
            <a:pathLst>
              <a:path h="1419860">
                <a:moveTo>
                  <a:pt x="0" y="1419593"/>
                </a:moveTo>
                <a:lnTo>
                  <a:pt x="0" y="0"/>
                </a:lnTo>
              </a:path>
            </a:pathLst>
          </a:custGeom>
          <a:ln w="14288">
            <a:solidFill>
              <a:srgbClr val="000000"/>
            </a:solidFill>
          </a:ln>
        </p:spPr>
        <p:txBody>
          <a:bodyPr wrap="square" lIns="0" tIns="0" rIns="0" bIns="0" rtlCol="0"/>
          <a:lstStyle/>
          <a:p>
            <a:endParaRPr/>
          </a:p>
        </p:txBody>
      </p:sp>
      <p:sp>
        <p:nvSpPr>
          <p:cNvPr id="8" name="object 8"/>
          <p:cNvSpPr/>
          <p:nvPr/>
        </p:nvSpPr>
        <p:spPr>
          <a:xfrm>
            <a:off x="4111878" y="2054275"/>
            <a:ext cx="0" cy="354965"/>
          </a:xfrm>
          <a:custGeom>
            <a:avLst/>
            <a:gdLst/>
            <a:ahLst/>
            <a:cxnLst/>
            <a:rect l="l" t="t" r="r" b="b"/>
            <a:pathLst>
              <a:path h="354964">
                <a:moveTo>
                  <a:pt x="0" y="354901"/>
                </a:moveTo>
                <a:lnTo>
                  <a:pt x="0" y="0"/>
                </a:lnTo>
              </a:path>
            </a:pathLst>
          </a:custGeom>
          <a:ln w="14288">
            <a:solidFill>
              <a:srgbClr val="000000"/>
            </a:solidFill>
          </a:ln>
        </p:spPr>
        <p:txBody>
          <a:bodyPr wrap="square" lIns="0" tIns="0" rIns="0" bIns="0" rtlCol="0"/>
          <a:lstStyle/>
          <a:p>
            <a:endParaRPr/>
          </a:p>
        </p:txBody>
      </p:sp>
      <p:sp>
        <p:nvSpPr>
          <p:cNvPr id="10" name="object 10"/>
          <p:cNvSpPr txBox="1"/>
          <p:nvPr/>
        </p:nvSpPr>
        <p:spPr>
          <a:xfrm>
            <a:off x="4231462" y="4770893"/>
            <a:ext cx="1486535" cy="237993"/>
          </a:xfrm>
          <a:prstGeom prst="rect">
            <a:avLst/>
          </a:prstGeom>
          <a:ln w="14288">
            <a:solidFill>
              <a:srgbClr val="000000"/>
            </a:solidFill>
          </a:ln>
        </p:spPr>
        <p:txBody>
          <a:bodyPr vert="horz" wrap="square" lIns="0" tIns="0" rIns="0" bIns="0" rtlCol="0">
            <a:spAutoFit/>
          </a:bodyPr>
          <a:lstStyle/>
          <a:p>
            <a:pPr marL="49530">
              <a:lnSpc>
                <a:spcPts val="1855"/>
              </a:lnSpc>
            </a:pPr>
            <a:r>
              <a:rPr sz="1550" i="1" dirty="0">
                <a:latin typeface="Times New Roman"/>
                <a:cs typeface="Times New Roman"/>
              </a:rPr>
              <a:t>Owns(Nono,M1)</a:t>
            </a:r>
            <a:endParaRPr sz="1550">
              <a:latin typeface="Times New Roman"/>
              <a:cs typeface="Times New Roman"/>
            </a:endParaRPr>
          </a:p>
        </p:txBody>
      </p:sp>
      <p:sp>
        <p:nvSpPr>
          <p:cNvPr id="11" name="object 11"/>
          <p:cNvSpPr/>
          <p:nvPr/>
        </p:nvSpPr>
        <p:spPr>
          <a:xfrm>
            <a:off x="2456978" y="4770880"/>
            <a:ext cx="1210310" cy="300355"/>
          </a:xfrm>
          <a:custGeom>
            <a:avLst/>
            <a:gdLst/>
            <a:ahLst/>
            <a:cxnLst/>
            <a:rect l="l" t="t" r="r" b="b"/>
            <a:pathLst>
              <a:path w="1210310" h="300354">
                <a:moveTo>
                  <a:pt x="1210209" y="300051"/>
                </a:moveTo>
                <a:lnTo>
                  <a:pt x="1210209" y="0"/>
                </a:lnTo>
                <a:lnTo>
                  <a:pt x="0" y="0"/>
                </a:lnTo>
                <a:lnTo>
                  <a:pt x="0" y="300051"/>
                </a:lnTo>
                <a:lnTo>
                  <a:pt x="1210209" y="300051"/>
                </a:lnTo>
                <a:close/>
              </a:path>
            </a:pathLst>
          </a:custGeom>
          <a:solidFill>
            <a:srgbClr val="FFFFFF"/>
          </a:solidFill>
        </p:spPr>
        <p:txBody>
          <a:bodyPr wrap="square" lIns="0" tIns="0" rIns="0" bIns="0" rtlCol="0"/>
          <a:lstStyle/>
          <a:p>
            <a:endParaRPr/>
          </a:p>
        </p:txBody>
      </p:sp>
      <p:sp>
        <p:nvSpPr>
          <p:cNvPr id="12" name="object 12"/>
          <p:cNvSpPr txBox="1"/>
          <p:nvPr/>
        </p:nvSpPr>
        <p:spPr>
          <a:xfrm>
            <a:off x="2456978" y="4770880"/>
            <a:ext cx="1210310" cy="237993"/>
          </a:xfrm>
          <a:prstGeom prst="rect">
            <a:avLst/>
          </a:prstGeom>
          <a:ln w="14288">
            <a:solidFill>
              <a:srgbClr val="000000"/>
            </a:solidFill>
          </a:ln>
        </p:spPr>
        <p:txBody>
          <a:bodyPr vert="horz" wrap="square" lIns="0" tIns="0" rIns="0" bIns="0" rtlCol="0">
            <a:spAutoFit/>
          </a:bodyPr>
          <a:lstStyle/>
          <a:p>
            <a:pPr marL="90170">
              <a:lnSpc>
                <a:spcPts val="1855"/>
              </a:lnSpc>
            </a:pPr>
            <a:r>
              <a:rPr sz="1550" i="1" dirty="0">
                <a:latin typeface="Times New Roman"/>
                <a:cs typeface="Times New Roman"/>
              </a:rPr>
              <a:t>Missile(M1)</a:t>
            </a:r>
            <a:endParaRPr sz="1550">
              <a:latin typeface="Times New Roman"/>
              <a:cs typeface="Times New Roman"/>
            </a:endParaRPr>
          </a:p>
        </p:txBody>
      </p:sp>
      <p:sp>
        <p:nvSpPr>
          <p:cNvPr id="13" name="object 13"/>
          <p:cNvSpPr/>
          <p:nvPr/>
        </p:nvSpPr>
        <p:spPr>
          <a:xfrm>
            <a:off x="327596" y="4756604"/>
            <a:ext cx="1471295" cy="314960"/>
          </a:xfrm>
          <a:custGeom>
            <a:avLst/>
            <a:gdLst/>
            <a:ahLst/>
            <a:cxnLst/>
            <a:rect l="l" t="t" r="r" b="b"/>
            <a:pathLst>
              <a:path w="1471295" h="314960">
                <a:moveTo>
                  <a:pt x="1471117" y="314340"/>
                </a:moveTo>
                <a:lnTo>
                  <a:pt x="1471117" y="0"/>
                </a:lnTo>
                <a:lnTo>
                  <a:pt x="0" y="0"/>
                </a:lnTo>
                <a:lnTo>
                  <a:pt x="0" y="314340"/>
                </a:lnTo>
                <a:lnTo>
                  <a:pt x="1471117" y="314340"/>
                </a:lnTo>
                <a:close/>
              </a:path>
            </a:pathLst>
          </a:custGeom>
          <a:solidFill>
            <a:srgbClr val="FFFFFF"/>
          </a:solidFill>
        </p:spPr>
        <p:txBody>
          <a:bodyPr wrap="square" lIns="0" tIns="0" rIns="0" bIns="0" rtlCol="0"/>
          <a:lstStyle/>
          <a:p>
            <a:endParaRPr/>
          </a:p>
        </p:txBody>
      </p:sp>
      <p:sp>
        <p:nvSpPr>
          <p:cNvPr id="14" name="object 14"/>
          <p:cNvSpPr/>
          <p:nvPr/>
        </p:nvSpPr>
        <p:spPr>
          <a:xfrm>
            <a:off x="327596" y="4756604"/>
            <a:ext cx="1471295" cy="314960"/>
          </a:xfrm>
          <a:custGeom>
            <a:avLst/>
            <a:gdLst/>
            <a:ahLst/>
            <a:cxnLst/>
            <a:rect l="l" t="t" r="r" b="b"/>
            <a:pathLst>
              <a:path w="1471295" h="314960">
                <a:moveTo>
                  <a:pt x="1471117" y="314340"/>
                </a:moveTo>
                <a:lnTo>
                  <a:pt x="1471117" y="0"/>
                </a:lnTo>
                <a:lnTo>
                  <a:pt x="0" y="0"/>
                </a:lnTo>
                <a:lnTo>
                  <a:pt x="0" y="314340"/>
                </a:lnTo>
                <a:lnTo>
                  <a:pt x="1471117" y="314340"/>
                </a:lnTo>
                <a:close/>
              </a:path>
            </a:pathLst>
          </a:custGeom>
          <a:ln w="14288">
            <a:solidFill>
              <a:srgbClr val="000000"/>
            </a:solidFill>
          </a:ln>
        </p:spPr>
        <p:txBody>
          <a:bodyPr wrap="square" lIns="0" tIns="0" rIns="0" bIns="0" rtlCol="0"/>
          <a:lstStyle/>
          <a:p>
            <a:endParaRPr/>
          </a:p>
        </p:txBody>
      </p:sp>
      <p:sp>
        <p:nvSpPr>
          <p:cNvPr id="15" name="object 15"/>
          <p:cNvSpPr txBox="1"/>
          <p:nvPr/>
        </p:nvSpPr>
        <p:spPr>
          <a:xfrm>
            <a:off x="386067" y="4770069"/>
            <a:ext cx="132524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American(West)</a:t>
            </a:r>
            <a:endParaRPr sz="1550">
              <a:latin typeface="Times New Roman"/>
              <a:cs typeface="Times New Roman"/>
            </a:endParaRPr>
          </a:p>
        </p:txBody>
      </p:sp>
      <p:sp>
        <p:nvSpPr>
          <p:cNvPr id="16" name="object 16"/>
          <p:cNvSpPr txBox="1"/>
          <p:nvPr/>
        </p:nvSpPr>
        <p:spPr>
          <a:xfrm>
            <a:off x="2102091" y="3337011"/>
            <a:ext cx="1289050" cy="244939"/>
          </a:xfrm>
          <a:prstGeom prst="rect">
            <a:avLst/>
          </a:prstGeom>
          <a:ln w="14288">
            <a:solidFill>
              <a:srgbClr val="000000"/>
            </a:solidFill>
          </a:ln>
        </p:spPr>
        <p:txBody>
          <a:bodyPr vert="horz" wrap="square" lIns="0" tIns="6350" rIns="0" bIns="0" rtlCol="0">
            <a:spAutoFit/>
          </a:bodyPr>
          <a:lstStyle/>
          <a:p>
            <a:pPr marL="108585">
              <a:lnSpc>
                <a:spcPct val="100000"/>
              </a:lnSpc>
              <a:spcBef>
                <a:spcPts val="50"/>
              </a:spcBef>
            </a:pPr>
            <a:r>
              <a:rPr sz="1550" i="1" dirty="0">
                <a:latin typeface="Times New Roman"/>
                <a:cs typeface="Times New Roman"/>
              </a:rPr>
              <a:t>Weapon(M1)</a:t>
            </a:r>
            <a:endParaRPr sz="1550">
              <a:latin typeface="Times New Roman"/>
              <a:cs typeface="Times New Roman"/>
            </a:endParaRPr>
          </a:p>
        </p:txBody>
      </p:sp>
      <p:sp>
        <p:nvSpPr>
          <p:cNvPr id="17" name="object 17"/>
          <p:cNvSpPr/>
          <p:nvPr/>
        </p:nvSpPr>
        <p:spPr>
          <a:xfrm>
            <a:off x="4290618" y="4165219"/>
            <a:ext cx="521334" cy="108585"/>
          </a:xfrm>
          <a:custGeom>
            <a:avLst/>
            <a:gdLst/>
            <a:ahLst/>
            <a:cxnLst/>
            <a:rect l="l" t="t" r="r" b="b"/>
            <a:pathLst>
              <a:path w="521335" h="108585">
                <a:moveTo>
                  <a:pt x="0" y="0"/>
                </a:moveTo>
                <a:lnTo>
                  <a:pt x="432" y="250"/>
                </a:lnTo>
                <a:lnTo>
                  <a:pt x="1460" y="844"/>
                </a:lnTo>
                <a:lnTo>
                  <a:pt x="3461" y="2001"/>
                </a:lnTo>
                <a:lnTo>
                  <a:pt x="6761" y="3908"/>
                </a:lnTo>
                <a:lnTo>
                  <a:pt x="11684" y="6754"/>
                </a:lnTo>
                <a:lnTo>
                  <a:pt x="18553" y="10725"/>
                </a:lnTo>
                <a:lnTo>
                  <a:pt x="27695" y="16010"/>
                </a:lnTo>
                <a:lnTo>
                  <a:pt x="61121" y="35184"/>
                </a:lnTo>
                <a:lnTo>
                  <a:pt x="96584" y="54042"/>
                </a:lnTo>
                <a:lnTo>
                  <a:pt x="134058" y="71448"/>
                </a:lnTo>
                <a:lnTo>
                  <a:pt x="170515" y="85535"/>
                </a:lnTo>
                <a:lnTo>
                  <a:pt x="209599" y="97152"/>
                </a:lnTo>
                <a:lnTo>
                  <a:pt x="250290" y="104925"/>
                </a:lnTo>
                <a:lnTo>
                  <a:pt x="290372" y="108139"/>
                </a:lnTo>
                <a:lnTo>
                  <a:pt x="307549" y="108389"/>
                </a:lnTo>
                <a:lnTo>
                  <a:pt x="313250" y="108341"/>
                </a:lnTo>
                <a:lnTo>
                  <a:pt x="352449" y="106442"/>
                </a:lnTo>
                <a:lnTo>
                  <a:pt x="394647" y="101755"/>
                </a:lnTo>
                <a:lnTo>
                  <a:pt x="432394" y="95671"/>
                </a:lnTo>
                <a:lnTo>
                  <a:pt x="470650" y="88146"/>
                </a:lnTo>
                <a:lnTo>
                  <a:pt x="504984" y="81015"/>
                </a:lnTo>
                <a:lnTo>
                  <a:pt x="511010" y="79763"/>
                </a:lnTo>
                <a:lnTo>
                  <a:pt x="515327" y="78867"/>
                </a:lnTo>
                <a:lnTo>
                  <a:pt x="518222" y="78265"/>
                </a:lnTo>
                <a:lnTo>
                  <a:pt x="519977" y="77901"/>
                </a:lnTo>
                <a:lnTo>
                  <a:pt x="520879" y="77713"/>
                </a:lnTo>
                <a:lnTo>
                  <a:pt x="521211" y="77644"/>
                </a:lnTo>
              </a:path>
            </a:pathLst>
          </a:custGeom>
          <a:ln w="14288">
            <a:solidFill>
              <a:srgbClr val="000000"/>
            </a:solidFill>
          </a:ln>
        </p:spPr>
        <p:txBody>
          <a:bodyPr wrap="square" lIns="0" tIns="0" rIns="0" bIns="0" rtlCol="0"/>
          <a:lstStyle/>
          <a:p>
            <a:endParaRPr/>
          </a:p>
        </p:txBody>
      </p:sp>
      <p:sp>
        <p:nvSpPr>
          <p:cNvPr id="18" name="object 18"/>
          <p:cNvSpPr/>
          <p:nvPr/>
        </p:nvSpPr>
        <p:spPr>
          <a:xfrm>
            <a:off x="3423030" y="1754262"/>
            <a:ext cx="1356360" cy="300355"/>
          </a:xfrm>
          <a:custGeom>
            <a:avLst/>
            <a:gdLst/>
            <a:ahLst/>
            <a:cxnLst/>
            <a:rect l="l" t="t" r="r" b="b"/>
            <a:pathLst>
              <a:path w="1356360" h="300355">
                <a:moveTo>
                  <a:pt x="1355953" y="300051"/>
                </a:moveTo>
                <a:lnTo>
                  <a:pt x="1355953" y="0"/>
                </a:lnTo>
                <a:lnTo>
                  <a:pt x="0" y="0"/>
                </a:lnTo>
                <a:lnTo>
                  <a:pt x="0" y="300051"/>
                </a:lnTo>
                <a:lnTo>
                  <a:pt x="1355953" y="300051"/>
                </a:lnTo>
                <a:close/>
              </a:path>
            </a:pathLst>
          </a:custGeom>
          <a:ln w="14288">
            <a:solidFill>
              <a:srgbClr val="000000"/>
            </a:solidFill>
          </a:ln>
        </p:spPr>
        <p:txBody>
          <a:bodyPr wrap="square" lIns="0" tIns="0" rIns="0" bIns="0" rtlCol="0"/>
          <a:lstStyle/>
          <a:p>
            <a:endParaRPr/>
          </a:p>
        </p:txBody>
      </p:sp>
      <p:sp>
        <p:nvSpPr>
          <p:cNvPr id="19" name="object 19"/>
          <p:cNvSpPr txBox="1"/>
          <p:nvPr/>
        </p:nvSpPr>
        <p:spPr>
          <a:xfrm>
            <a:off x="3459632" y="1760588"/>
            <a:ext cx="127063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a:latin typeface="Times New Roman"/>
              <a:cs typeface="Times New Roman"/>
            </a:endParaRPr>
          </a:p>
        </p:txBody>
      </p:sp>
      <p:sp>
        <p:nvSpPr>
          <p:cNvPr id="20" name="object 20"/>
          <p:cNvSpPr/>
          <p:nvPr/>
        </p:nvSpPr>
        <p:spPr>
          <a:xfrm>
            <a:off x="1039253" y="2405976"/>
            <a:ext cx="3066415" cy="933450"/>
          </a:xfrm>
          <a:custGeom>
            <a:avLst/>
            <a:gdLst/>
            <a:ahLst/>
            <a:cxnLst/>
            <a:rect l="l" t="t" r="r" b="b"/>
            <a:pathLst>
              <a:path w="3066415" h="933450">
                <a:moveTo>
                  <a:pt x="0" y="933221"/>
                </a:moveTo>
                <a:lnTo>
                  <a:pt x="3066288" y="0"/>
                </a:lnTo>
              </a:path>
            </a:pathLst>
          </a:custGeom>
          <a:ln w="14288">
            <a:solidFill>
              <a:srgbClr val="000000"/>
            </a:solidFill>
          </a:ln>
        </p:spPr>
        <p:txBody>
          <a:bodyPr wrap="square" lIns="0" tIns="0" rIns="0" bIns="0" rtlCol="0"/>
          <a:lstStyle/>
          <a:p>
            <a:endParaRPr/>
          </a:p>
        </p:txBody>
      </p:sp>
      <p:sp>
        <p:nvSpPr>
          <p:cNvPr id="21" name="object 21"/>
          <p:cNvSpPr/>
          <p:nvPr/>
        </p:nvSpPr>
        <p:spPr>
          <a:xfrm>
            <a:off x="4105541" y="2405976"/>
            <a:ext cx="3333115" cy="933450"/>
          </a:xfrm>
          <a:custGeom>
            <a:avLst/>
            <a:gdLst/>
            <a:ahLst/>
            <a:cxnLst/>
            <a:rect l="l" t="t" r="r" b="b"/>
            <a:pathLst>
              <a:path w="3333115" h="933450">
                <a:moveTo>
                  <a:pt x="0" y="0"/>
                </a:moveTo>
                <a:lnTo>
                  <a:pt x="3332911" y="933221"/>
                </a:lnTo>
              </a:path>
            </a:pathLst>
          </a:custGeom>
          <a:ln w="14288">
            <a:solidFill>
              <a:srgbClr val="000000"/>
            </a:solidFill>
          </a:ln>
        </p:spPr>
        <p:txBody>
          <a:bodyPr wrap="square" lIns="0" tIns="0" rIns="0" bIns="0" rtlCol="0"/>
          <a:lstStyle/>
          <a:p>
            <a:endParaRPr/>
          </a:p>
        </p:txBody>
      </p:sp>
      <p:sp>
        <p:nvSpPr>
          <p:cNvPr id="22" name="object 22"/>
          <p:cNvSpPr/>
          <p:nvPr/>
        </p:nvSpPr>
        <p:spPr>
          <a:xfrm>
            <a:off x="2757550" y="2405976"/>
            <a:ext cx="1348105" cy="933450"/>
          </a:xfrm>
          <a:custGeom>
            <a:avLst/>
            <a:gdLst/>
            <a:ahLst/>
            <a:cxnLst/>
            <a:rect l="l" t="t" r="r" b="b"/>
            <a:pathLst>
              <a:path w="1348104" h="933450">
                <a:moveTo>
                  <a:pt x="1347990" y="0"/>
                </a:moveTo>
                <a:lnTo>
                  <a:pt x="0" y="933221"/>
                </a:lnTo>
              </a:path>
            </a:pathLst>
          </a:custGeom>
          <a:ln w="14288">
            <a:solidFill>
              <a:srgbClr val="000000"/>
            </a:solidFill>
          </a:ln>
        </p:spPr>
        <p:txBody>
          <a:bodyPr wrap="square" lIns="0" tIns="0" rIns="0" bIns="0" rtlCol="0"/>
          <a:lstStyle/>
          <a:p>
            <a:endParaRPr/>
          </a:p>
        </p:txBody>
      </p:sp>
      <p:sp>
        <p:nvSpPr>
          <p:cNvPr id="23" name="object 23"/>
          <p:cNvSpPr/>
          <p:nvPr/>
        </p:nvSpPr>
        <p:spPr>
          <a:xfrm>
            <a:off x="4105541" y="2405976"/>
            <a:ext cx="607695" cy="933450"/>
          </a:xfrm>
          <a:custGeom>
            <a:avLst/>
            <a:gdLst/>
            <a:ahLst/>
            <a:cxnLst/>
            <a:rect l="l" t="t" r="r" b="b"/>
            <a:pathLst>
              <a:path w="607695" h="933450">
                <a:moveTo>
                  <a:pt x="0" y="0"/>
                </a:moveTo>
                <a:lnTo>
                  <a:pt x="607326" y="933221"/>
                </a:lnTo>
              </a:path>
            </a:pathLst>
          </a:custGeom>
          <a:ln w="14288">
            <a:solidFill>
              <a:srgbClr val="000000"/>
            </a:solidFill>
          </a:ln>
        </p:spPr>
        <p:txBody>
          <a:bodyPr wrap="square" lIns="0" tIns="0" rIns="0" bIns="0" rtlCol="0"/>
          <a:lstStyle/>
          <a:p>
            <a:endParaRPr/>
          </a:p>
        </p:txBody>
      </p:sp>
      <p:sp>
        <p:nvSpPr>
          <p:cNvPr id="24" name="object 24"/>
          <p:cNvSpPr/>
          <p:nvPr/>
        </p:nvSpPr>
        <p:spPr>
          <a:xfrm>
            <a:off x="3501897" y="2587447"/>
            <a:ext cx="1248410" cy="111760"/>
          </a:xfrm>
          <a:custGeom>
            <a:avLst/>
            <a:gdLst/>
            <a:ahLst/>
            <a:cxnLst/>
            <a:rect l="l" t="t" r="r" b="b"/>
            <a:pathLst>
              <a:path w="1248410" h="111760">
                <a:moveTo>
                  <a:pt x="0" y="3708"/>
                </a:moveTo>
                <a:lnTo>
                  <a:pt x="298" y="3787"/>
                </a:lnTo>
                <a:lnTo>
                  <a:pt x="708" y="3896"/>
                </a:lnTo>
                <a:lnTo>
                  <a:pt x="1382" y="4074"/>
                </a:lnTo>
                <a:lnTo>
                  <a:pt x="2389" y="4341"/>
                </a:lnTo>
                <a:lnTo>
                  <a:pt x="3794" y="4714"/>
                </a:lnTo>
                <a:lnTo>
                  <a:pt x="5664" y="5209"/>
                </a:lnTo>
                <a:lnTo>
                  <a:pt x="8064" y="5845"/>
                </a:lnTo>
                <a:lnTo>
                  <a:pt x="11062" y="6640"/>
                </a:lnTo>
                <a:lnTo>
                  <a:pt x="14724" y="7610"/>
                </a:lnTo>
                <a:lnTo>
                  <a:pt x="19116" y="8774"/>
                </a:lnTo>
                <a:lnTo>
                  <a:pt x="24304" y="10149"/>
                </a:lnTo>
                <a:lnTo>
                  <a:pt x="30355" y="11753"/>
                </a:lnTo>
                <a:lnTo>
                  <a:pt x="37336" y="13603"/>
                </a:lnTo>
                <a:lnTo>
                  <a:pt x="45312" y="15717"/>
                </a:lnTo>
                <a:lnTo>
                  <a:pt x="54350" y="18112"/>
                </a:lnTo>
                <a:lnTo>
                  <a:pt x="64517" y="20807"/>
                </a:lnTo>
                <a:lnTo>
                  <a:pt x="75878" y="23818"/>
                </a:lnTo>
                <a:lnTo>
                  <a:pt x="88500" y="27163"/>
                </a:lnTo>
                <a:lnTo>
                  <a:pt x="102450" y="30861"/>
                </a:lnTo>
                <a:lnTo>
                  <a:pt x="105434" y="31652"/>
                </a:lnTo>
                <a:lnTo>
                  <a:pt x="108475" y="32457"/>
                </a:lnTo>
                <a:lnTo>
                  <a:pt x="145482" y="42159"/>
                </a:lnTo>
                <a:lnTo>
                  <a:pt x="184387" y="51978"/>
                </a:lnTo>
                <a:lnTo>
                  <a:pt x="223233" y="61254"/>
                </a:lnTo>
                <a:lnTo>
                  <a:pt x="260486" y="69581"/>
                </a:lnTo>
                <a:lnTo>
                  <a:pt x="300020" y="77751"/>
                </a:lnTo>
                <a:lnTo>
                  <a:pt x="341563" y="85539"/>
                </a:lnTo>
                <a:lnTo>
                  <a:pt x="379347" y="91866"/>
                </a:lnTo>
                <a:lnTo>
                  <a:pt x="418280" y="97579"/>
                </a:lnTo>
                <a:lnTo>
                  <a:pt x="458181" y="102528"/>
                </a:lnTo>
                <a:lnTo>
                  <a:pt x="498866" y="106564"/>
                </a:lnTo>
                <a:lnTo>
                  <a:pt x="540155" y="109536"/>
                </a:lnTo>
                <a:lnTo>
                  <a:pt x="581866" y="111294"/>
                </a:lnTo>
                <a:lnTo>
                  <a:pt x="611817" y="111724"/>
                </a:lnTo>
                <a:lnTo>
                  <a:pt x="617816" y="111721"/>
                </a:lnTo>
                <a:lnTo>
                  <a:pt x="659425" y="110889"/>
                </a:lnTo>
                <a:lnTo>
                  <a:pt x="700924" y="108739"/>
                </a:lnTo>
                <a:lnTo>
                  <a:pt x="742118" y="105418"/>
                </a:lnTo>
                <a:lnTo>
                  <a:pt x="782815" y="101074"/>
                </a:lnTo>
                <a:lnTo>
                  <a:pt x="822822" y="95853"/>
                </a:lnTo>
                <a:lnTo>
                  <a:pt x="861946" y="89902"/>
                </a:lnTo>
                <a:lnTo>
                  <a:pt x="899993" y="83369"/>
                </a:lnTo>
                <a:lnTo>
                  <a:pt x="941909" y="75378"/>
                </a:lnTo>
                <a:lnTo>
                  <a:pt x="981879" y="67037"/>
                </a:lnTo>
                <a:lnTo>
                  <a:pt x="1019615" y="58567"/>
                </a:lnTo>
                <a:lnTo>
                  <a:pt x="1059036" y="49155"/>
                </a:lnTo>
                <a:lnTo>
                  <a:pt x="1098594" y="39211"/>
                </a:lnTo>
                <a:lnTo>
                  <a:pt x="1136296" y="29391"/>
                </a:lnTo>
                <a:lnTo>
                  <a:pt x="1142441" y="27774"/>
                </a:lnTo>
                <a:lnTo>
                  <a:pt x="1156813" y="23993"/>
                </a:lnTo>
                <a:lnTo>
                  <a:pt x="1169817" y="20571"/>
                </a:lnTo>
                <a:lnTo>
                  <a:pt x="1181522" y="17490"/>
                </a:lnTo>
                <a:lnTo>
                  <a:pt x="1191996" y="14734"/>
                </a:lnTo>
                <a:lnTo>
                  <a:pt x="1201307" y="12284"/>
                </a:lnTo>
                <a:lnTo>
                  <a:pt x="1209525" y="10122"/>
                </a:lnTo>
                <a:lnTo>
                  <a:pt x="1216716" y="8229"/>
                </a:lnTo>
                <a:lnTo>
                  <a:pt x="1222951" y="6589"/>
                </a:lnTo>
                <a:lnTo>
                  <a:pt x="1228296" y="5182"/>
                </a:lnTo>
                <a:lnTo>
                  <a:pt x="1232821" y="3991"/>
                </a:lnTo>
                <a:lnTo>
                  <a:pt x="1236593" y="2999"/>
                </a:lnTo>
                <a:lnTo>
                  <a:pt x="1239682" y="2186"/>
                </a:lnTo>
                <a:lnTo>
                  <a:pt x="1242155" y="1535"/>
                </a:lnTo>
                <a:lnTo>
                  <a:pt x="1244081" y="1028"/>
                </a:lnTo>
                <a:lnTo>
                  <a:pt x="1245529" y="647"/>
                </a:lnTo>
                <a:lnTo>
                  <a:pt x="1246566" y="374"/>
                </a:lnTo>
                <a:lnTo>
                  <a:pt x="1247261" y="191"/>
                </a:lnTo>
                <a:lnTo>
                  <a:pt x="1247683" y="80"/>
                </a:lnTo>
                <a:lnTo>
                  <a:pt x="1247899" y="23"/>
                </a:lnTo>
              </a:path>
            </a:pathLst>
          </a:custGeom>
          <a:ln w="14288">
            <a:solidFill>
              <a:srgbClr val="000000"/>
            </a:solidFill>
          </a:ln>
        </p:spPr>
        <p:txBody>
          <a:bodyPr wrap="square" lIns="0" tIns="0" rIns="0" bIns="0" rtlCol="0"/>
          <a:lstStyle/>
          <a:p>
            <a:endParaRPr/>
          </a:p>
        </p:txBody>
      </p:sp>
      <p:sp>
        <p:nvSpPr>
          <p:cNvPr id="25" name="object 25"/>
          <p:cNvSpPr/>
          <p:nvPr/>
        </p:nvSpPr>
        <p:spPr>
          <a:xfrm>
            <a:off x="3758272" y="3347863"/>
            <a:ext cx="1926589" cy="303530"/>
          </a:xfrm>
          <a:custGeom>
            <a:avLst/>
            <a:gdLst/>
            <a:ahLst/>
            <a:cxnLst/>
            <a:rect l="l" t="t" r="r" b="b"/>
            <a:pathLst>
              <a:path w="1926589" h="303529">
                <a:moveTo>
                  <a:pt x="1926120" y="303500"/>
                </a:moveTo>
                <a:lnTo>
                  <a:pt x="1926120" y="0"/>
                </a:lnTo>
                <a:lnTo>
                  <a:pt x="0" y="0"/>
                </a:lnTo>
                <a:lnTo>
                  <a:pt x="0" y="303500"/>
                </a:lnTo>
                <a:lnTo>
                  <a:pt x="1926120" y="303500"/>
                </a:lnTo>
                <a:close/>
              </a:path>
            </a:pathLst>
          </a:custGeom>
          <a:ln w="14288">
            <a:solidFill>
              <a:srgbClr val="000000"/>
            </a:solidFill>
          </a:ln>
        </p:spPr>
        <p:txBody>
          <a:bodyPr wrap="square" lIns="0" tIns="0" rIns="0" bIns="0" rtlCol="0"/>
          <a:lstStyle/>
          <a:p>
            <a:endParaRPr/>
          </a:p>
        </p:txBody>
      </p:sp>
      <p:sp>
        <p:nvSpPr>
          <p:cNvPr id="26" name="object 26"/>
          <p:cNvSpPr txBox="1"/>
          <p:nvPr/>
        </p:nvSpPr>
        <p:spPr>
          <a:xfrm>
            <a:off x="3815626" y="3355898"/>
            <a:ext cx="1725930"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Sells(West,M1,Nono)</a:t>
            </a:r>
            <a:endParaRPr sz="1550">
              <a:latin typeface="Times New Roman"/>
              <a:cs typeface="Times New Roman"/>
            </a:endParaRPr>
          </a:p>
        </p:txBody>
      </p:sp>
      <p:sp>
        <p:nvSpPr>
          <p:cNvPr id="28" name="object 28"/>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21</a:t>
            </a:fld>
            <a:endParaRPr dirty="0"/>
          </a:p>
        </p:txBody>
      </p:sp>
      <p:sp>
        <p:nvSpPr>
          <p:cNvPr id="29" name="TextBox 28"/>
          <p:cNvSpPr txBox="1"/>
          <p:nvPr/>
        </p:nvSpPr>
        <p:spPr>
          <a:xfrm>
            <a:off x="6705600" y="3352800"/>
            <a:ext cx="1491351" cy="369332"/>
          </a:xfrm>
          <a:prstGeom prst="rect">
            <a:avLst/>
          </a:prstGeom>
          <a:noFill/>
          <a:ln>
            <a:solidFill>
              <a:srgbClr val="000000"/>
            </a:solidFill>
          </a:ln>
        </p:spPr>
        <p:txBody>
          <a:bodyPr wrap="none" rtlCol="0">
            <a:spAutoFit/>
          </a:bodyPr>
          <a:lstStyle/>
          <a:p>
            <a:r>
              <a:rPr lang="en-US" sz="1550" i="1" dirty="0">
                <a:latin typeface="Times New Roman"/>
                <a:cs typeface="Times New Roman"/>
              </a:rPr>
              <a:t>Hostile</a:t>
            </a:r>
            <a:r>
              <a:rPr lang="en-US" i="1" dirty="0">
                <a:latin typeface="Times New Roman"/>
                <a:cs typeface="Times New Roman"/>
              </a:rPr>
              <a:t>(</a:t>
            </a:r>
            <a:r>
              <a:rPr lang="en-US" i="1" dirty="0" err="1">
                <a:latin typeface="Times New Roman"/>
                <a:cs typeface="Times New Roman"/>
              </a:rPr>
              <a:t>Nono</a:t>
            </a:r>
            <a:r>
              <a:rPr lang="en-US" i="1" dirty="0">
                <a:latin typeface="Times New Roman"/>
                <a:cs typeface="Times New Roman"/>
              </a:rPr>
              <a:t>)</a:t>
            </a:r>
          </a:p>
        </p:txBody>
      </p:sp>
      <p:sp>
        <p:nvSpPr>
          <p:cNvPr id="30" name="TextBox 29"/>
          <p:cNvSpPr txBox="1"/>
          <p:nvPr/>
        </p:nvSpPr>
        <p:spPr>
          <a:xfrm>
            <a:off x="6629400" y="4724400"/>
            <a:ext cx="2078990" cy="330860"/>
          </a:xfrm>
          <a:prstGeom prst="rect">
            <a:avLst/>
          </a:prstGeom>
          <a:noFill/>
          <a:ln>
            <a:solidFill>
              <a:srgbClr val="000000"/>
            </a:solidFill>
          </a:ln>
        </p:spPr>
        <p:txBody>
          <a:bodyPr wrap="none" rtlCol="0">
            <a:spAutoFit/>
          </a:bodyPr>
          <a:lstStyle/>
          <a:p>
            <a:r>
              <a:rPr lang="en-US" sz="1550" i="1" dirty="0">
                <a:latin typeface="Times New Roman"/>
                <a:cs typeface="Times New Roman"/>
              </a:rPr>
              <a:t>Enemy(</a:t>
            </a:r>
            <a:r>
              <a:rPr lang="en-US" sz="1550" i="1" dirty="0" err="1">
                <a:latin typeface="Times New Roman"/>
                <a:cs typeface="Times New Roman"/>
              </a:rPr>
              <a:t>Nono,America</a:t>
            </a:r>
            <a:r>
              <a:rPr lang="en-US" sz="1550" i="1" dirty="0">
                <a:latin typeface="Times New Roman"/>
                <a:cs typeface="Times New Roman"/>
              </a:rPr>
              <a:t>)</a:t>
            </a:r>
          </a:p>
        </p:txBody>
      </p:sp>
      <p:cxnSp>
        <p:nvCxnSpPr>
          <p:cNvPr id="31" name="Straight Connector 30"/>
          <p:cNvCxnSpPr>
            <a:stCxn id="30" idx="0"/>
            <a:endCxn id="29" idx="2"/>
          </p:cNvCxnSpPr>
          <p:nvPr/>
        </p:nvCxnSpPr>
        <p:spPr>
          <a:xfrm flipH="1" flipV="1">
            <a:off x="7451276" y="3722132"/>
            <a:ext cx="217619" cy="1002268"/>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14400" y="5943600"/>
            <a:ext cx="7738016" cy="646331"/>
          </a:xfrm>
          <a:prstGeom prst="rect">
            <a:avLst/>
          </a:prstGeom>
          <a:noFill/>
        </p:spPr>
        <p:txBody>
          <a:bodyPr wrap="none" rtlCol="0">
            <a:spAutoFit/>
          </a:bodyPr>
          <a:lstStyle/>
          <a:p>
            <a:r>
              <a:rPr lang="en-US" dirty="0"/>
              <a:t>Continuing to infer with:</a:t>
            </a:r>
          </a:p>
          <a:p>
            <a:pPr marL="1200150" lvl="2" indent="-285750">
              <a:buFont typeface="Arial"/>
              <a:buChar char="•"/>
            </a:pPr>
            <a:r>
              <a:rPr lang="en-US" i="1" dirty="0">
                <a:solidFill>
                  <a:srgbClr val="000000"/>
                </a:solidFill>
                <a:latin typeface="Times New Roman"/>
                <a:cs typeface="Times New Roman"/>
              </a:rPr>
              <a:t>American</a:t>
            </a:r>
            <a:r>
              <a:rPr lang="en-US" dirty="0">
                <a:solidFill>
                  <a:srgbClr val="000000"/>
                </a:solidFill>
                <a:latin typeface="Tahoma"/>
                <a:cs typeface="Tahoma"/>
              </a:rPr>
              <a:t>(</a:t>
            </a:r>
            <a:r>
              <a:rPr lang="en-US" i="1" dirty="0">
                <a:solidFill>
                  <a:srgbClr val="000000"/>
                </a:solidFill>
                <a:latin typeface="Times New Roman"/>
                <a:cs typeface="Times New Roman"/>
              </a:rPr>
              <a:t>x</a:t>
            </a:r>
            <a:r>
              <a:rPr lang="en-US" dirty="0">
                <a:solidFill>
                  <a:srgbClr val="000000"/>
                </a:solidFill>
                <a:latin typeface="Tahoma"/>
                <a:cs typeface="Tahoma"/>
              </a:rPr>
              <a:t>)</a:t>
            </a:r>
            <a:r>
              <a:rPr lang="en-US" dirty="0">
                <a:solidFill>
                  <a:srgbClr val="000000"/>
                </a:solidFill>
                <a:latin typeface="Lucida Sans Unicode"/>
                <a:cs typeface="Lucida Sans Unicode"/>
              </a:rPr>
              <a:t>∧</a:t>
            </a:r>
            <a:r>
              <a:rPr lang="en-US" i="1" dirty="0">
                <a:solidFill>
                  <a:srgbClr val="000000"/>
                </a:solidFill>
                <a:latin typeface="Times New Roman"/>
                <a:cs typeface="Times New Roman"/>
              </a:rPr>
              <a:t>W </a:t>
            </a:r>
            <a:r>
              <a:rPr lang="en-US" i="1" dirty="0" err="1">
                <a:solidFill>
                  <a:srgbClr val="000000"/>
                </a:solidFill>
                <a:latin typeface="Times New Roman"/>
                <a:cs typeface="Times New Roman"/>
              </a:rPr>
              <a:t>eapon</a:t>
            </a:r>
            <a:r>
              <a:rPr lang="en-US" dirty="0">
                <a:solidFill>
                  <a:srgbClr val="000000"/>
                </a:solidFill>
                <a:latin typeface="Tahoma"/>
                <a:cs typeface="Tahoma"/>
              </a:rPr>
              <a:t>(</a:t>
            </a:r>
            <a:r>
              <a:rPr lang="en-US" i="1" dirty="0">
                <a:solidFill>
                  <a:srgbClr val="000000"/>
                </a:solidFill>
                <a:latin typeface="Times New Roman"/>
                <a:cs typeface="Times New Roman"/>
              </a:rPr>
              <a:t>y</a:t>
            </a:r>
            <a:r>
              <a:rPr lang="en-US" dirty="0">
                <a:solidFill>
                  <a:srgbClr val="000000"/>
                </a:solidFill>
                <a:latin typeface="Tahoma"/>
                <a:cs typeface="Tahoma"/>
              </a:rPr>
              <a:t>)</a:t>
            </a:r>
            <a:r>
              <a:rPr lang="en-US" dirty="0">
                <a:solidFill>
                  <a:srgbClr val="000000"/>
                </a:solidFill>
                <a:latin typeface="Lucida Sans Unicode"/>
                <a:cs typeface="Lucida Sans Unicode"/>
              </a:rPr>
              <a:t>∧</a:t>
            </a:r>
            <a:r>
              <a:rPr lang="en-US" i="1" dirty="0">
                <a:solidFill>
                  <a:srgbClr val="000000"/>
                </a:solidFill>
                <a:latin typeface="Times New Roman"/>
                <a:cs typeface="Times New Roman"/>
              </a:rPr>
              <a:t>Sells</a:t>
            </a:r>
            <a:r>
              <a:rPr lang="en-US" dirty="0">
                <a:solidFill>
                  <a:srgbClr val="000000"/>
                </a:solidFill>
                <a:latin typeface="Tahoma"/>
                <a:cs typeface="Tahoma"/>
              </a:rPr>
              <a:t>(</a:t>
            </a:r>
            <a:r>
              <a:rPr lang="en-US" i="1" dirty="0">
                <a:solidFill>
                  <a:srgbClr val="000000"/>
                </a:solidFill>
                <a:latin typeface="Times New Roman"/>
                <a:cs typeface="Times New Roman"/>
              </a:rPr>
              <a:t>x, y, z</a:t>
            </a:r>
            <a:r>
              <a:rPr lang="en-US" dirty="0">
                <a:solidFill>
                  <a:srgbClr val="000000"/>
                </a:solidFill>
                <a:latin typeface="Tahoma"/>
                <a:cs typeface="Tahoma"/>
              </a:rPr>
              <a:t>)</a:t>
            </a:r>
            <a:r>
              <a:rPr lang="en-US" dirty="0">
                <a:solidFill>
                  <a:srgbClr val="000000"/>
                </a:solidFill>
                <a:latin typeface="Lucida Sans Unicode"/>
                <a:cs typeface="Lucida Sans Unicode"/>
              </a:rPr>
              <a:t>∧</a:t>
            </a:r>
            <a:r>
              <a:rPr lang="en-US" i="1" dirty="0">
                <a:solidFill>
                  <a:srgbClr val="000000"/>
                </a:solidFill>
                <a:latin typeface="Times New Roman"/>
                <a:cs typeface="Times New Roman"/>
              </a:rPr>
              <a:t>Hostile</a:t>
            </a:r>
            <a:r>
              <a:rPr lang="en-US" dirty="0">
                <a:solidFill>
                  <a:srgbClr val="000000"/>
                </a:solidFill>
                <a:latin typeface="Tahoma"/>
                <a:cs typeface="Tahoma"/>
              </a:rPr>
              <a:t>(</a:t>
            </a:r>
            <a:r>
              <a:rPr lang="en-US" i="1" dirty="0">
                <a:solidFill>
                  <a:srgbClr val="000000"/>
                </a:solidFill>
                <a:latin typeface="Times New Roman"/>
                <a:cs typeface="Times New Roman"/>
              </a:rPr>
              <a:t>z</a:t>
            </a:r>
            <a:r>
              <a:rPr lang="en-US" dirty="0">
                <a:solidFill>
                  <a:srgbClr val="000000"/>
                </a:solidFill>
                <a:latin typeface="Tahoma"/>
                <a:cs typeface="Tahoma"/>
              </a:rPr>
              <a:t>) </a:t>
            </a:r>
            <a:r>
              <a:rPr lang="en-US" dirty="0">
                <a:solidFill>
                  <a:srgbClr val="000000"/>
                </a:solidFill>
                <a:latin typeface="Lucida Sans Unicode"/>
                <a:cs typeface="Lucida Sans Unicode"/>
              </a:rPr>
              <a:t>⇒ </a:t>
            </a:r>
            <a:r>
              <a:rPr lang="en-US" i="1" dirty="0">
                <a:solidFill>
                  <a:srgbClr val="000000"/>
                </a:solidFill>
                <a:latin typeface="Times New Roman"/>
                <a:cs typeface="Times New Roman"/>
              </a:rPr>
              <a:t>Criminal</a:t>
            </a:r>
            <a:r>
              <a:rPr lang="en-US" dirty="0">
                <a:solidFill>
                  <a:srgbClr val="000000"/>
                </a:solidFill>
                <a:latin typeface="Tahoma"/>
                <a:cs typeface="Tahoma"/>
              </a:rPr>
              <a:t>(</a:t>
            </a:r>
            <a:r>
              <a:rPr lang="en-US" i="1" dirty="0">
                <a:solidFill>
                  <a:srgbClr val="000000"/>
                </a:solidFill>
                <a:latin typeface="Times New Roman"/>
                <a:cs typeface="Times New Roman"/>
              </a:rPr>
              <a:t>x</a:t>
            </a:r>
            <a:r>
              <a:rPr lang="en-US" dirty="0">
                <a:solidFill>
                  <a:srgbClr val="000000"/>
                </a:solidFill>
                <a:latin typeface="Tahoma"/>
                <a:cs typeface="Tahoma"/>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Forward Chaining Proof</a:t>
            </a:r>
          </a:p>
        </p:txBody>
      </p:sp>
      <p:sp>
        <p:nvSpPr>
          <p:cNvPr id="5" name="Content Placeholder 4"/>
          <p:cNvSpPr>
            <a:spLocks noGrp="1"/>
          </p:cNvSpPr>
          <p:nvPr>
            <p:ph idx="1"/>
          </p:nvPr>
        </p:nvSpPr>
        <p:spPr>
          <a:xfrm>
            <a:off x="381000" y="1066800"/>
            <a:ext cx="9052560" cy="6324600"/>
          </a:xfrm>
        </p:spPr>
        <p:txBody>
          <a:bodyPr>
            <a:normAutofit/>
          </a:bodyPr>
          <a:lstStyle/>
          <a:p>
            <a:r>
              <a:rPr lang="en-US" dirty="0">
                <a:solidFill>
                  <a:srgbClr val="0000FF"/>
                </a:solidFill>
              </a:rPr>
              <a:t>Properties</a:t>
            </a:r>
            <a:r>
              <a:rPr lang="en-US" dirty="0"/>
              <a:t> of Forward-chaining proof</a:t>
            </a:r>
          </a:p>
          <a:p>
            <a:pPr lvl="1"/>
            <a:r>
              <a:rPr lang="en-US" dirty="0"/>
              <a:t>Sound and complete for first-order definite clauses</a:t>
            </a:r>
          </a:p>
          <a:p>
            <a:pPr lvl="2"/>
            <a:r>
              <a:rPr lang="en-US" dirty="0"/>
              <a:t>Proof similar to propositional proof. </a:t>
            </a:r>
          </a:p>
          <a:p>
            <a:pPr lvl="1"/>
            <a:r>
              <a:rPr lang="en-US" dirty="0"/>
              <a:t>For </a:t>
            </a:r>
            <a:r>
              <a:rPr lang="en-US" dirty="0" err="1"/>
              <a:t>Datalog</a:t>
            </a:r>
            <a:r>
              <a:rPr lang="en-US" dirty="0"/>
              <a:t> (first-order definite clauses + no functions), FC terminates for </a:t>
            </a:r>
            <a:r>
              <a:rPr lang="en-US" dirty="0" err="1"/>
              <a:t>Datalog</a:t>
            </a:r>
            <a:r>
              <a:rPr lang="en-US" dirty="0"/>
              <a:t> in poly iterations </a:t>
            </a:r>
          </a:p>
          <a:p>
            <a:pPr lvl="2"/>
            <a:r>
              <a:rPr lang="en-US" dirty="0"/>
              <a:t>There at most p · </a:t>
            </a:r>
            <a:r>
              <a:rPr lang="en-US" dirty="0" err="1"/>
              <a:t>n</a:t>
            </a:r>
            <a:r>
              <a:rPr lang="en-US" baseline="30000" dirty="0" err="1"/>
              <a:t>k</a:t>
            </a:r>
            <a:r>
              <a:rPr lang="en-US" dirty="0"/>
              <a:t>   literals = upper bound on number of iterations.</a:t>
            </a:r>
          </a:p>
          <a:p>
            <a:pPr lvl="2"/>
            <a:r>
              <a:rPr lang="en-US" dirty="0"/>
              <a:t>May not terminate in general if α is </a:t>
            </a:r>
            <a:r>
              <a:rPr lang="en-US" dirty="0">
                <a:solidFill>
                  <a:srgbClr val="FF0000"/>
                </a:solidFill>
              </a:rPr>
              <a:t>not</a:t>
            </a:r>
            <a:r>
              <a:rPr lang="en-US" dirty="0"/>
              <a:t>  entailed.  </a:t>
            </a:r>
            <a:r>
              <a:rPr lang="en-US" dirty="0" err="1"/>
              <a:t>Fn’s</a:t>
            </a:r>
            <a:r>
              <a:rPr lang="en-US" dirty="0"/>
              <a:t> generate infinite new facts.</a:t>
            </a:r>
          </a:p>
          <a:p>
            <a:pPr lvl="2"/>
            <a:r>
              <a:rPr lang="en-US" dirty="0"/>
              <a:t>This is unavoidable:  entailment with definite clauses is  semi-decidable</a:t>
            </a:r>
          </a:p>
          <a:p>
            <a:pPr lvl="2"/>
            <a:endParaRPr lang="en-US" dirty="0"/>
          </a:p>
          <a:p>
            <a:r>
              <a:rPr lang="en-US" dirty="0">
                <a:solidFill>
                  <a:srgbClr val="0000FF"/>
                </a:solidFill>
              </a:rPr>
              <a:t>Efficiency</a:t>
            </a:r>
            <a:r>
              <a:rPr lang="en-US" dirty="0"/>
              <a:t> of forward chaining proof.  Sources of inefficiency</a:t>
            </a:r>
          </a:p>
          <a:p>
            <a:pPr lvl="1"/>
            <a:r>
              <a:rPr lang="en-US" dirty="0"/>
              <a:t>Matching conjunctive premises to </a:t>
            </a:r>
            <a:r>
              <a:rPr lang="en-US" i="1" dirty="0"/>
              <a:t>all possible </a:t>
            </a:r>
            <a:r>
              <a:rPr lang="en-US" dirty="0"/>
              <a:t>literals</a:t>
            </a:r>
          </a:p>
          <a:p>
            <a:pPr lvl="2"/>
            <a:r>
              <a:rPr lang="en-US" dirty="0"/>
              <a:t>Can often </a:t>
            </a:r>
            <a:r>
              <a:rPr lang="en-US" i="1" dirty="0"/>
              <a:t>order</a:t>
            </a:r>
            <a:r>
              <a:rPr lang="en-US" dirty="0"/>
              <a:t> conjunctive clauses to quickly constrain literals.</a:t>
            </a:r>
          </a:p>
          <a:p>
            <a:pPr lvl="1"/>
            <a:r>
              <a:rPr lang="en-US" dirty="0"/>
              <a:t>Redundant matching of all rules on each cycle</a:t>
            </a:r>
          </a:p>
          <a:p>
            <a:pPr lvl="2"/>
            <a:r>
              <a:rPr lang="en-US" dirty="0"/>
              <a:t>Simple observation:  no need to match a rule on iteration  k if a premise wasn’t added on iteration k − 1   ⇒ match </a:t>
            </a:r>
            <a:r>
              <a:rPr lang="en-US" i="1" dirty="0"/>
              <a:t>only those rules</a:t>
            </a:r>
            <a:r>
              <a:rPr lang="en-US" dirty="0"/>
              <a:t> whose premise contains a newly added literal</a:t>
            </a:r>
          </a:p>
          <a:p>
            <a:pPr lvl="1"/>
            <a:r>
              <a:rPr lang="en-US" dirty="0"/>
              <a:t>Waste time generating facts irrelevant to goal</a:t>
            </a:r>
          </a:p>
          <a:p>
            <a:pPr lvl="2"/>
            <a:r>
              <a:rPr lang="en-US" dirty="0"/>
              <a:t>Inherent to forward chaining.  Backward chaining more efficient for goal-directed.</a:t>
            </a:r>
          </a:p>
          <a:p>
            <a:pPr lvl="2"/>
            <a:r>
              <a:rPr lang="en-US" dirty="0"/>
              <a:t>Magic sets: Can dynamically rewrite rules to “specialize” them toward desired goal</a:t>
            </a:r>
          </a:p>
          <a:p>
            <a:endParaRPr lang="en-US" dirty="0"/>
          </a:p>
        </p:txBody>
      </p:sp>
    </p:spTree>
    <p:extLst>
      <p:ext uri="{BB962C8B-B14F-4D97-AF65-F5344CB8AC3E}">
        <p14:creationId xmlns:p14="http://schemas.microsoft.com/office/powerpoint/2010/main" val="2807363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33400" y="1981200"/>
            <a:ext cx="9067800" cy="44958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object 2"/>
          <p:cNvSpPr txBox="1">
            <a:spLocks noGrp="1"/>
          </p:cNvSpPr>
          <p:nvPr>
            <p:ph type="title"/>
          </p:nvPr>
        </p:nvSpPr>
        <p:spPr>
          <a:xfrm>
            <a:off x="533400" y="609600"/>
            <a:ext cx="7722234" cy="323807"/>
          </a:xfrm>
          <a:prstGeom prst="rect">
            <a:avLst/>
          </a:prstGeom>
          <a:ln w="51816">
            <a:noFill/>
          </a:ln>
        </p:spPr>
        <p:txBody>
          <a:bodyPr vert="horz" wrap="square" lIns="0" tIns="0" rIns="0" bIns="0" rtlCol="0">
            <a:spAutoFit/>
          </a:bodyPr>
          <a:lstStyle/>
          <a:p>
            <a:pPr marL="1504315">
              <a:lnSpc>
                <a:spcPts val="2430"/>
              </a:lnSpc>
            </a:pPr>
            <a:r>
              <a:rPr dirty="0"/>
              <a:t>Backward chaining algorithm</a:t>
            </a:r>
          </a:p>
        </p:txBody>
      </p:sp>
      <p:sp>
        <p:nvSpPr>
          <p:cNvPr id="5" name="object 5"/>
          <p:cNvSpPr/>
          <p:nvPr/>
        </p:nvSpPr>
        <p:spPr>
          <a:xfrm>
            <a:off x="1777085" y="4886350"/>
            <a:ext cx="67056" cy="60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90973" y="5165242"/>
            <a:ext cx="67056" cy="6095"/>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23</a:t>
            </a:fld>
            <a:endParaRPr dirty="0"/>
          </a:p>
        </p:txBody>
      </p:sp>
      <p:sp>
        <p:nvSpPr>
          <p:cNvPr id="12" name="TextBox 11"/>
          <p:cNvSpPr txBox="1"/>
          <p:nvPr/>
        </p:nvSpPr>
        <p:spPr>
          <a:xfrm>
            <a:off x="609600" y="1219200"/>
            <a:ext cx="7772400" cy="646331"/>
          </a:xfrm>
          <a:prstGeom prst="rect">
            <a:avLst/>
          </a:prstGeom>
          <a:noFill/>
        </p:spPr>
        <p:txBody>
          <a:bodyPr wrap="square" rtlCol="0">
            <a:spAutoFit/>
          </a:bodyPr>
          <a:lstStyle/>
          <a:p>
            <a:r>
              <a:rPr lang="en-US" dirty="0"/>
              <a:t>For query-oriented (goal-directed) proofs, backward chaining is more natural</a:t>
            </a:r>
          </a:p>
          <a:p>
            <a:pPr marL="515938" indent="-285750">
              <a:buFont typeface="Arial"/>
              <a:buChar char="•"/>
            </a:pPr>
            <a:r>
              <a:rPr lang="en-US" dirty="0"/>
              <a:t>Note that the algorithm is depth-first, recursive.</a:t>
            </a:r>
          </a:p>
        </p:txBody>
      </p:sp>
      <p:sp>
        <p:nvSpPr>
          <p:cNvPr id="13" name="TextBox 12"/>
          <p:cNvSpPr txBox="1"/>
          <p:nvPr/>
        </p:nvSpPr>
        <p:spPr>
          <a:xfrm>
            <a:off x="762000" y="6477000"/>
            <a:ext cx="7772400" cy="923330"/>
          </a:xfrm>
          <a:prstGeom prst="rect">
            <a:avLst/>
          </a:prstGeom>
          <a:noFill/>
        </p:spPr>
        <p:txBody>
          <a:bodyPr wrap="square" rtlCol="0">
            <a:spAutoFit/>
          </a:bodyPr>
          <a:lstStyle/>
          <a:p>
            <a:r>
              <a:rPr lang="en-US" dirty="0"/>
              <a:t>Returns a set of substitutions </a:t>
            </a:r>
          </a:p>
          <a:p>
            <a:pPr marL="454025" indent="-285750">
              <a:buFont typeface="Arial"/>
              <a:buChar char="•"/>
            </a:pPr>
            <a:r>
              <a:rPr lang="en-US" dirty="0"/>
              <a:t>All possible sets of bindings for which entailment holds</a:t>
            </a:r>
          </a:p>
          <a:p>
            <a:pPr marL="454025" indent="-285750">
              <a:buFont typeface="Arial"/>
              <a:buChar char="•"/>
            </a:pPr>
            <a:r>
              <a:rPr lang="en-US" dirty="0"/>
              <a:t>Could also return an “iterator”:  new set of bindings each time you ask</a:t>
            </a:r>
          </a:p>
        </p:txBody>
      </p:sp>
      <p:sp>
        <p:nvSpPr>
          <p:cNvPr id="10" name="object 7"/>
          <p:cNvSpPr txBox="1"/>
          <p:nvPr/>
        </p:nvSpPr>
        <p:spPr>
          <a:xfrm>
            <a:off x="990600" y="2209800"/>
            <a:ext cx="7829042" cy="3974164"/>
          </a:xfrm>
          <a:prstGeom prst="rect">
            <a:avLst/>
          </a:prstGeom>
        </p:spPr>
        <p:txBody>
          <a:bodyPr vert="horz" wrap="square" lIns="0" tIns="0" rIns="0" bIns="0" rtlCol="0">
            <a:spAutoFit/>
          </a:bodyPr>
          <a:lstStyle/>
          <a:p>
            <a:pPr marL="12700">
              <a:lnSpc>
                <a:spcPct val="100000"/>
              </a:lnSpc>
            </a:pPr>
            <a:r>
              <a:rPr sz="1700" dirty="0">
                <a:solidFill>
                  <a:srgbClr val="00007E"/>
                </a:solidFill>
                <a:latin typeface="Georgia"/>
                <a:cs typeface="Georgia"/>
              </a:rPr>
              <a:t>function </a:t>
            </a:r>
            <a:r>
              <a:rPr sz="1700" dirty="0">
                <a:solidFill>
                  <a:srgbClr val="B30000"/>
                </a:solidFill>
                <a:latin typeface="Times New Roman"/>
                <a:cs typeface="Times New Roman"/>
              </a:rPr>
              <a:t>FOL-BC-Ask</a:t>
            </a:r>
            <a:r>
              <a:rPr sz="1700" dirty="0">
                <a:latin typeface="Tahoma"/>
                <a:cs typeface="Tahoma"/>
              </a:rPr>
              <a:t>(</a:t>
            </a:r>
            <a:r>
              <a:rPr sz="1700" i="1" dirty="0">
                <a:solidFill>
                  <a:srgbClr val="004B00"/>
                </a:solidFill>
                <a:latin typeface="Arial"/>
                <a:cs typeface="Arial"/>
              </a:rPr>
              <a:t>KB</a:t>
            </a:r>
            <a:r>
              <a:rPr sz="1700" dirty="0">
                <a:solidFill>
                  <a:srgbClr val="004B00"/>
                </a:solidFill>
                <a:latin typeface="Tahoma"/>
                <a:cs typeface="Tahoma"/>
              </a:rPr>
              <a:t>, </a:t>
            </a:r>
            <a:r>
              <a:rPr sz="1700" i="1" dirty="0">
                <a:solidFill>
                  <a:srgbClr val="004B00"/>
                </a:solidFill>
                <a:latin typeface="Arial"/>
                <a:cs typeface="Arial"/>
              </a:rPr>
              <a:t>goals</a:t>
            </a:r>
            <a:r>
              <a:rPr sz="1700" dirty="0">
                <a:solidFill>
                  <a:srgbClr val="004B00"/>
                </a:solidFill>
                <a:latin typeface="Tahoma"/>
                <a:cs typeface="Tahoma"/>
              </a:rPr>
              <a:t>, </a:t>
            </a:r>
            <a:r>
              <a:rPr lang="el-GR" sz="1600" dirty="0"/>
              <a:t>θ</a:t>
            </a:r>
            <a:r>
              <a:rPr sz="1700" dirty="0">
                <a:latin typeface="Tahoma"/>
                <a:cs typeface="Tahoma"/>
              </a:rPr>
              <a:t>) </a:t>
            </a:r>
            <a:r>
              <a:rPr sz="1700" dirty="0">
                <a:solidFill>
                  <a:srgbClr val="00007E"/>
                </a:solidFill>
                <a:latin typeface="Georgia"/>
                <a:cs typeface="Georgia"/>
              </a:rPr>
              <a:t>returns </a:t>
            </a:r>
            <a:r>
              <a:rPr sz="1700" dirty="0">
                <a:latin typeface="Tahoma"/>
                <a:cs typeface="Tahoma"/>
              </a:rPr>
              <a:t>a set of substitutions</a:t>
            </a:r>
          </a:p>
          <a:p>
            <a:pPr marL="285115">
              <a:lnSpc>
                <a:spcPct val="100000"/>
              </a:lnSpc>
              <a:spcBef>
                <a:spcPts val="140"/>
              </a:spcBef>
            </a:pPr>
            <a:r>
              <a:rPr sz="1700" dirty="0">
                <a:solidFill>
                  <a:srgbClr val="00007E"/>
                </a:solidFill>
                <a:latin typeface="Georgia"/>
                <a:cs typeface="Georgia"/>
              </a:rPr>
              <a:t>inputs</a:t>
            </a:r>
            <a:r>
              <a:rPr sz="1700" dirty="0">
                <a:latin typeface="Tahoma"/>
                <a:cs typeface="Tahoma"/>
              </a:rPr>
              <a:t>: </a:t>
            </a:r>
            <a:r>
              <a:rPr sz="1700" i="1" dirty="0">
                <a:solidFill>
                  <a:srgbClr val="004B00"/>
                </a:solidFill>
                <a:latin typeface="Arial"/>
                <a:cs typeface="Arial"/>
              </a:rPr>
              <a:t>KB</a:t>
            </a:r>
            <a:r>
              <a:rPr sz="1700" dirty="0">
                <a:latin typeface="Tahoma"/>
                <a:cs typeface="Tahoma"/>
              </a:rPr>
              <a:t>, a knowledge base</a:t>
            </a:r>
          </a:p>
          <a:p>
            <a:pPr marL="1104900">
              <a:lnSpc>
                <a:spcPct val="100000"/>
              </a:lnSpc>
              <a:spcBef>
                <a:spcPts val="155"/>
              </a:spcBef>
            </a:pPr>
            <a:r>
              <a:rPr sz="1700" i="1" dirty="0">
                <a:solidFill>
                  <a:srgbClr val="004B00"/>
                </a:solidFill>
                <a:latin typeface="Arial"/>
                <a:cs typeface="Arial"/>
              </a:rPr>
              <a:t>goals</a:t>
            </a:r>
            <a:r>
              <a:rPr sz="1700" dirty="0">
                <a:latin typeface="Tahoma"/>
                <a:cs typeface="Tahoma"/>
              </a:rPr>
              <a:t>, a list of conjuncts forming a query (</a:t>
            </a:r>
            <a:r>
              <a:rPr lang="el-GR" sz="1600" dirty="0"/>
              <a:t>θ</a:t>
            </a:r>
            <a:r>
              <a:rPr sz="1700" i="1" dirty="0">
                <a:latin typeface="Calibri"/>
                <a:cs typeface="Calibri"/>
              </a:rPr>
              <a:t>  </a:t>
            </a:r>
            <a:r>
              <a:rPr sz="1700" dirty="0">
                <a:latin typeface="Tahoma"/>
                <a:cs typeface="Tahoma"/>
              </a:rPr>
              <a:t>already   applied)</a:t>
            </a:r>
          </a:p>
          <a:p>
            <a:pPr marL="1104900">
              <a:lnSpc>
                <a:spcPct val="100000"/>
              </a:lnSpc>
              <a:spcBef>
                <a:spcPts val="155"/>
              </a:spcBef>
            </a:pPr>
            <a:r>
              <a:rPr lang="el-GR" sz="1600" dirty="0"/>
              <a:t>θ</a:t>
            </a:r>
            <a:r>
              <a:rPr sz="1700" dirty="0">
                <a:latin typeface="Tahoma"/>
                <a:cs typeface="Tahoma"/>
              </a:rPr>
              <a:t>, the current substitution, initially the empty substitution </a:t>
            </a:r>
            <a:r>
              <a:rPr sz="1700" dirty="0">
                <a:latin typeface="Lucida Sans Unicode"/>
                <a:cs typeface="Lucida Sans Unicode"/>
              </a:rPr>
              <a:t>{ }</a:t>
            </a:r>
          </a:p>
          <a:p>
            <a:pPr marL="285115">
              <a:lnSpc>
                <a:spcPct val="100000"/>
              </a:lnSpc>
              <a:spcBef>
                <a:spcPts val="140"/>
              </a:spcBef>
            </a:pPr>
            <a:r>
              <a:rPr sz="1700" dirty="0">
                <a:solidFill>
                  <a:srgbClr val="00007E"/>
                </a:solidFill>
                <a:latin typeface="Georgia"/>
                <a:cs typeface="Georgia"/>
              </a:rPr>
              <a:t>local variables</a:t>
            </a:r>
            <a:r>
              <a:rPr sz="1700" dirty="0">
                <a:latin typeface="Tahoma"/>
                <a:cs typeface="Tahoma"/>
              </a:rPr>
              <a:t>: </a:t>
            </a:r>
            <a:r>
              <a:rPr sz="1700" i="1" dirty="0">
                <a:solidFill>
                  <a:srgbClr val="004B00"/>
                </a:solidFill>
                <a:latin typeface="Arial"/>
                <a:cs typeface="Arial"/>
              </a:rPr>
              <a:t>answers</a:t>
            </a:r>
            <a:r>
              <a:rPr sz="1700" dirty="0">
                <a:latin typeface="Tahoma"/>
                <a:cs typeface="Tahoma"/>
              </a:rPr>
              <a:t>, a set of substitutions, initially  empty</a:t>
            </a:r>
          </a:p>
          <a:p>
            <a:pPr marL="285115">
              <a:lnSpc>
                <a:spcPct val="100000"/>
              </a:lnSpc>
              <a:spcBef>
                <a:spcPts val="875"/>
              </a:spcBef>
            </a:pPr>
            <a:r>
              <a:rPr sz="1700" dirty="0">
                <a:solidFill>
                  <a:srgbClr val="00007E"/>
                </a:solidFill>
                <a:latin typeface="Georgia"/>
                <a:cs typeface="Georgia"/>
              </a:rPr>
              <a:t>if </a:t>
            </a:r>
            <a:r>
              <a:rPr sz="1700" i="1" dirty="0">
                <a:solidFill>
                  <a:srgbClr val="004B00"/>
                </a:solidFill>
                <a:latin typeface="Arial"/>
                <a:cs typeface="Arial"/>
              </a:rPr>
              <a:t>goals </a:t>
            </a:r>
            <a:r>
              <a:rPr sz="1700" dirty="0">
                <a:latin typeface="Tahoma"/>
                <a:cs typeface="Tahoma"/>
              </a:rPr>
              <a:t>is empty </a:t>
            </a:r>
            <a:r>
              <a:rPr sz="1700" dirty="0">
                <a:solidFill>
                  <a:srgbClr val="00007E"/>
                </a:solidFill>
                <a:latin typeface="Georgia"/>
                <a:cs typeface="Georgia"/>
              </a:rPr>
              <a:t>then return  </a:t>
            </a:r>
            <a:r>
              <a:rPr sz="1700" dirty="0">
                <a:latin typeface="Lucida Sans Unicode"/>
                <a:cs typeface="Lucida Sans Unicode"/>
              </a:rPr>
              <a:t>{</a:t>
            </a:r>
            <a:r>
              <a:rPr lang="el-GR" sz="1600" dirty="0"/>
              <a:t>θ</a:t>
            </a:r>
            <a:r>
              <a:rPr sz="1700" dirty="0">
                <a:latin typeface="Lucida Sans Unicode"/>
                <a:cs typeface="Lucida Sans Unicode"/>
              </a:rPr>
              <a:t>}</a:t>
            </a:r>
            <a:r>
              <a:rPr lang="en-US" sz="1700" dirty="0">
                <a:latin typeface="Lucida Sans Unicode"/>
                <a:cs typeface="Lucida Sans Unicode"/>
              </a:rPr>
              <a:t>   </a:t>
            </a:r>
            <a:r>
              <a:rPr lang="en-US" sz="1400" dirty="0">
                <a:solidFill>
                  <a:srgbClr val="FF6600"/>
                </a:solidFill>
                <a:latin typeface="Lucida Sans Unicode"/>
                <a:cs typeface="Lucida Sans Unicode"/>
              </a:rPr>
              <a:t> ;; if I’ve proven everything, I’m done</a:t>
            </a:r>
            <a:endParaRPr sz="1400" dirty="0">
              <a:solidFill>
                <a:srgbClr val="FF6600"/>
              </a:solidFill>
              <a:latin typeface="Lucida Sans Unicode"/>
              <a:cs typeface="Lucida Sans Unicode"/>
            </a:endParaRPr>
          </a:p>
          <a:p>
            <a:pPr marL="285115">
              <a:lnSpc>
                <a:spcPct val="100000"/>
              </a:lnSpc>
              <a:spcBef>
                <a:spcPts val="155"/>
              </a:spcBef>
            </a:pPr>
            <a:r>
              <a:rPr sz="1700" i="1" dirty="0">
                <a:solidFill>
                  <a:srgbClr val="004B00"/>
                </a:solidFill>
                <a:latin typeface="Arial"/>
                <a:cs typeface="Arial"/>
              </a:rPr>
              <a:t>q </a:t>
            </a:r>
            <a:r>
              <a:rPr sz="1800" i="1" baseline="27777" dirty="0">
                <a:latin typeface="Times New Roman"/>
                <a:cs typeface="Times New Roman"/>
              </a:rPr>
              <a:t>t </a:t>
            </a:r>
            <a:r>
              <a:rPr sz="1700" dirty="0">
                <a:latin typeface="Lucida Sans Unicode"/>
                <a:cs typeface="Lucida Sans Unicode"/>
              </a:rPr>
              <a:t>← </a:t>
            </a:r>
            <a:r>
              <a:rPr sz="1700" dirty="0">
                <a:latin typeface="Times New Roman"/>
                <a:cs typeface="Times New Roman"/>
              </a:rPr>
              <a:t>Subst</a:t>
            </a:r>
            <a:r>
              <a:rPr sz="1700" dirty="0">
                <a:latin typeface="Tahoma"/>
                <a:cs typeface="Tahoma"/>
              </a:rPr>
              <a:t>(</a:t>
            </a:r>
            <a:r>
              <a:rPr lang="el-GR" sz="1600" dirty="0"/>
              <a:t>θ</a:t>
            </a:r>
            <a:r>
              <a:rPr sz="1700" dirty="0">
                <a:latin typeface="Tahoma"/>
                <a:cs typeface="Tahoma"/>
              </a:rPr>
              <a:t>, </a:t>
            </a:r>
            <a:r>
              <a:rPr sz="1700" dirty="0">
                <a:latin typeface="Times New Roman"/>
                <a:cs typeface="Times New Roman"/>
              </a:rPr>
              <a:t>First</a:t>
            </a:r>
            <a:r>
              <a:rPr sz="1700" dirty="0">
                <a:latin typeface="Tahoma"/>
                <a:cs typeface="Tahoma"/>
              </a:rPr>
              <a:t>(</a:t>
            </a:r>
            <a:r>
              <a:rPr sz="1700" i="1" dirty="0">
                <a:solidFill>
                  <a:srgbClr val="004B00"/>
                </a:solidFill>
                <a:latin typeface="Arial"/>
                <a:cs typeface="Arial"/>
              </a:rPr>
              <a:t>goals</a:t>
            </a:r>
            <a:r>
              <a:rPr sz="1700" dirty="0">
                <a:latin typeface="Tahoma"/>
                <a:cs typeface="Tahoma"/>
              </a:rPr>
              <a:t>))</a:t>
            </a:r>
            <a:r>
              <a:rPr lang="en-US" sz="1700" dirty="0">
                <a:latin typeface="Tahoma"/>
                <a:cs typeface="Tahoma"/>
              </a:rPr>
              <a:t>  </a:t>
            </a:r>
            <a:r>
              <a:rPr lang="en-US" sz="1400" dirty="0">
                <a:solidFill>
                  <a:srgbClr val="FF6600"/>
                </a:solidFill>
                <a:latin typeface="Tahoma"/>
                <a:cs typeface="Tahoma"/>
              </a:rPr>
              <a:t>;; else grab the first goal in list and try to prove</a:t>
            </a:r>
            <a:endParaRPr sz="1400" dirty="0">
              <a:solidFill>
                <a:srgbClr val="FF6600"/>
              </a:solidFill>
              <a:latin typeface="Tahoma"/>
              <a:cs typeface="Tahoma"/>
            </a:endParaRPr>
          </a:p>
          <a:p>
            <a:pPr marL="285115">
              <a:lnSpc>
                <a:spcPct val="100000"/>
              </a:lnSpc>
              <a:spcBef>
                <a:spcPts val="140"/>
              </a:spcBef>
            </a:pPr>
            <a:r>
              <a:rPr sz="1700" dirty="0">
                <a:solidFill>
                  <a:srgbClr val="00007E"/>
                </a:solidFill>
                <a:latin typeface="Georgia"/>
                <a:cs typeface="Georgia"/>
              </a:rPr>
              <a:t>for each </a:t>
            </a:r>
            <a:r>
              <a:rPr sz="1700" dirty="0">
                <a:latin typeface="Tahoma"/>
                <a:cs typeface="Tahoma"/>
              </a:rPr>
              <a:t>sentence </a:t>
            </a:r>
            <a:r>
              <a:rPr sz="1700" i="1" dirty="0">
                <a:solidFill>
                  <a:srgbClr val="004B00"/>
                </a:solidFill>
                <a:latin typeface="Arial"/>
                <a:cs typeface="Arial"/>
              </a:rPr>
              <a:t>r </a:t>
            </a:r>
            <a:r>
              <a:rPr sz="1700" dirty="0">
                <a:solidFill>
                  <a:srgbClr val="00007E"/>
                </a:solidFill>
                <a:latin typeface="Georgia"/>
                <a:cs typeface="Georgia"/>
              </a:rPr>
              <a:t>in </a:t>
            </a:r>
            <a:r>
              <a:rPr sz="1700" i="1" dirty="0">
                <a:solidFill>
                  <a:srgbClr val="004B00"/>
                </a:solidFill>
                <a:latin typeface="Arial"/>
                <a:cs typeface="Arial"/>
              </a:rPr>
              <a:t>KB</a:t>
            </a:r>
            <a:r>
              <a:rPr lang="en-US" sz="1700" i="1" dirty="0">
                <a:solidFill>
                  <a:srgbClr val="004B00"/>
                </a:solidFill>
                <a:latin typeface="Arial"/>
                <a:cs typeface="Arial"/>
              </a:rPr>
              <a:t>   </a:t>
            </a:r>
            <a:endParaRPr sz="1700" dirty="0">
              <a:latin typeface="Arial"/>
              <a:cs typeface="Arial"/>
            </a:endParaRPr>
          </a:p>
          <a:p>
            <a:pPr marL="1108075">
              <a:lnSpc>
                <a:spcPct val="100000"/>
              </a:lnSpc>
              <a:spcBef>
                <a:spcPts val="155"/>
              </a:spcBef>
              <a:tabLst>
                <a:tab pos="5993765" algn="l"/>
                <a:tab pos="6343015" algn="l"/>
              </a:tabLst>
            </a:pPr>
            <a:r>
              <a:rPr sz="1700" dirty="0">
                <a:latin typeface="Tahoma"/>
                <a:cs typeface="Tahoma"/>
              </a:rPr>
              <a:t>where </a:t>
            </a:r>
            <a:r>
              <a:rPr sz="1700" dirty="0">
                <a:latin typeface="Times New Roman"/>
                <a:cs typeface="Times New Roman"/>
              </a:rPr>
              <a:t>Standardize-Apart</a:t>
            </a:r>
            <a:r>
              <a:rPr sz="1700" dirty="0">
                <a:latin typeface="Tahoma"/>
                <a:cs typeface="Tahoma"/>
              </a:rPr>
              <a:t>(</a:t>
            </a:r>
            <a:r>
              <a:rPr sz="1700" i="1" dirty="0">
                <a:solidFill>
                  <a:srgbClr val="004B00"/>
                </a:solidFill>
                <a:latin typeface="Arial"/>
                <a:cs typeface="Arial"/>
              </a:rPr>
              <a:t>r</a:t>
            </a:r>
            <a:r>
              <a:rPr sz="1700" dirty="0">
                <a:latin typeface="Tahoma"/>
                <a:cs typeface="Tahoma"/>
              </a:rPr>
              <a:t>) = </a:t>
            </a:r>
            <a:r>
              <a:rPr sz="1700" dirty="0">
                <a:latin typeface="Lucida Sans Unicode"/>
                <a:cs typeface="Lucida Sans Unicode"/>
              </a:rPr>
              <a:t>( </a:t>
            </a:r>
            <a:r>
              <a:rPr sz="1700" i="1" dirty="0">
                <a:solidFill>
                  <a:srgbClr val="004B00"/>
                </a:solidFill>
                <a:latin typeface="Arial"/>
                <a:cs typeface="Arial"/>
              </a:rPr>
              <a:t>p</a:t>
            </a:r>
            <a:r>
              <a:rPr sz="1800" baseline="-11574" dirty="0">
                <a:latin typeface="Traditional Arabic"/>
                <a:cs typeface="Traditional Arabic"/>
              </a:rPr>
              <a:t>1   </a:t>
            </a:r>
            <a:r>
              <a:rPr sz="1700" dirty="0">
                <a:latin typeface="Lucida Sans Unicode"/>
                <a:cs typeface="Lucida Sans Unicode"/>
              </a:rPr>
              <a:t>∧  </a:t>
            </a:r>
            <a:r>
              <a:rPr sz="1700" i="1" dirty="0">
                <a:latin typeface="Calibri"/>
                <a:cs typeface="Calibri"/>
              </a:rPr>
              <a:t>. . . </a:t>
            </a:r>
            <a:r>
              <a:rPr sz="1700" dirty="0">
                <a:latin typeface="Lucida Sans Unicode"/>
                <a:cs typeface="Lucida Sans Unicode"/>
              </a:rPr>
              <a:t>∧  </a:t>
            </a:r>
            <a:r>
              <a:rPr sz="1700" i="1" dirty="0">
                <a:solidFill>
                  <a:srgbClr val="004B00"/>
                </a:solidFill>
                <a:latin typeface="Arial"/>
                <a:cs typeface="Arial"/>
              </a:rPr>
              <a:t>p</a:t>
            </a:r>
            <a:r>
              <a:rPr sz="1800" i="1" baseline="-11574" dirty="0">
                <a:latin typeface="Sitka Text"/>
                <a:cs typeface="Sitka Text"/>
              </a:rPr>
              <a:t>n</a:t>
            </a:r>
            <a:r>
              <a:rPr lang="en-US" sz="1800" i="1" dirty="0">
                <a:latin typeface="Sitka Text"/>
                <a:cs typeface="Sitka Text"/>
              </a:rPr>
              <a:t> </a:t>
            </a:r>
            <a:r>
              <a:rPr sz="1700" dirty="0">
                <a:latin typeface="Lucida Sans Unicode"/>
                <a:cs typeface="Lucida Sans Unicode"/>
              </a:rPr>
              <a:t>⇒</a:t>
            </a:r>
            <a:r>
              <a:rPr lang="en-US" sz="1700" dirty="0">
                <a:latin typeface="Lucida Sans Unicode"/>
                <a:cs typeface="Lucida Sans Unicode"/>
              </a:rPr>
              <a:t> </a:t>
            </a:r>
            <a:r>
              <a:rPr sz="1700" i="1" dirty="0">
                <a:latin typeface="Calibri"/>
                <a:cs typeface="Calibri"/>
              </a:rPr>
              <a:t>q</a:t>
            </a:r>
            <a:r>
              <a:rPr sz="1700" dirty="0">
                <a:latin typeface="Lucida Sans Unicode"/>
                <a:cs typeface="Lucida Sans Unicode"/>
              </a:rPr>
              <a:t>)</a:t>
            </a:r>
          </a:p>
          <a:p>
            <a:pPr marL="1108075">
              <a:lnSpc>
                <a:spcPct val="100000"/>
              </a:lnSpc>
              <a:spcBef>
                <a:spcPts val="155"/>
              </a:spcBef>
            </a:pPr>
            <a:r>
              <a:rPr sz="1700" dirty="0">
                <a:latin typeface="Tahoma"/>
                <a:cs typeface="Tahoma"/>
              </a:rPr>
              <a:t>and </a:t>
            </a:r>
            <a:r>
              <a:rPr lang="el-GR" sz="1600" dirty="0"/>
              <a:t>θ</a:t>
            </a:r>
            <a:r>
              <a:rPr sz="1800" i="1" baseline="27777" dirty="0">
                <a:latin typeface="Times New Roman"/>
                <a:cs typeface="Times New Roman"/>
              </a:rPr>
              <a:t>t </a:t>
            </a:r>
            <a:r>
              <a:rPr sz="1700" dirty="0">
                <a:latin typeface="Lucida Sans Unicode"/>
                <a:cs typeface="Lucida Sans Unicode"/>
              </a:rPr>
              <a:t>← </a:t>
            </a:r>
            <a:r>
              <a:rPr sz="1700" dirty="0">
                <a:latin typeface="Times New Roman"/>
                <a:cs typeface="Times New Roman"/>
              </a:rPr>
              <a:t>Unify</a:t>
            </a:r>
            <a:r>
              <a:rPr sz="1700" dirty="0">
                <a:latin typeface="Tahoma"/>
                <a:cs typeface="Tahoma"/>
              </a:rPr>
              <a:t>(</a:t>
            </a:r>
            <a:r>
              <a:rPr sz="1700" i="1" dirty="0">
                <a:solidFill>
                  <a:srgbClr val="004B00"/>
                </a:solidFill>
                <a:latin typeface="Arial"/>
                <a:cs typeface="Arial"/>
              </a:rPr>
              <a:t>q</a:t>
            </a:r>
            <a:r>
              <a:rPr sz="1700" dirty="0">
                <a:latin typeface="Tahoma"/>
                <a:cs typeface="Tahoma"/>
              </a:rPr>
              <a:t>, </a:t>
            </a:r>
            <a:r>
              <a:rPr sz="1700" i="1" dirty="0">
                <a:solidFill>
                  <a:srgbClr val="004B00"/>
                </a:solidFill>
                <a:latin typeface="Arial"/>
                <a:cs typeface="Arial"/>
              </a:rPr>
              <a:t>q </a:t>
            </a:r>
            <a:r>
              <a:rPr sz="1800" i="1" baseline="27777" dirty="0">
                <a:latin typeface="Times New Roman"/>
                <a:cs typeface="Times New Roman"/>
              </a:rPr>
              <a:t>t</a:t>
            </a:r>
            <a:r>
              <a:rPr sz="1700" dirty="0">
                <a:latin typeface="Tahoma"/>
                <a:cs typeface="Tahoma"/>
              </a:rPr>
              <a:t>) succeeds</a:t>
            </a:r>
            <a:r>
              <a:rPr lang="en-US" sz="1700" dirty="0">
                <a:latin typeface="Tahoma"/>
                <a:cs typeface="Tahoma"/>
              </a:rPr>
              <a:t>   </a:t>
            </a:r>
            <a:r>
              <a:rPr lang="en-US" sz="1400" dirty="0">
                <a:solidFill>
                  <a:srgbClr val="FF6600"/>
                </a:solidFill>
                <a:latin typeface="Tahoma"/>
                <a:cs typeface="Tahoma"/>
              </a:rPr>
              <a:t>;; unify goal with head of rule</a:t>
            </a:r>
            <a:endParaRPr sz="1400" dirty="0">
              <a:solidFill>
                <a:srgbClr val="FF6600"/>
              </a:solidFill>
              <a:latin typeface="Tahoma"/>
              <a:cs typeface="Tahoma"/>
            </a:endParaRPr>
          </a:p>
          <a:p>
            <a:pPr marL="696595">
              <a:lnSpc>
                <a:spcPct val="100000"/>
              </a:lnSpc>
              <a:spcBef>
                <a:spcPts val="145"/>
              </a:spcBef>
            </a:pPr>
            <a:r>
              <a:rPr sz="1700" i="1" dirty="0">
                <a:solidFill>
                  <a:srgbClr val="004B00"/>
                </a:solidFill>
                <a:latin typeface="Arial"/>
                <a:cs typeface="Arial"/>
              </a:rPr>
              <a:t>new goals </a:t>
            </a:r>
            <a:r>
              <a:rPr sz="1700" dirty="0">
                <a:latin typeface="Lucida Sans Unicode"/>
                <a:cs typeface="Lucida Sans Unicode"/>
              </a:rPr>
              <a:t>← [ </a:t>
            </a:r>
            <a:r>
              <a:rPr sz="1700" i="1" dirty="0">
                <a:solidFill>
                  <a:srgbClr val="004B00"/>
                </a:solidFill>
                <a:latin typeface="Arial"/>
                <a:cs typeface="Arial"/>
              </a:rPr>
              <a:t>p</a:t>
            </a:r>
            <a:r>
              <a:rPr sz="1800" baseline="-11574" dirty="0">
                <a:latin typeface="Traditional Arabic"/>
                <a:cs typeface="Traditional Arabic"/>
              </a:rPr>
              <a:t>1</a:t>
            </a:r>
            <a:r>
              <a:rPr sz="1700" i="1" dirty="0">
                <a:latin typeface="Calibri"/>
                <a:cs typeface="Calibri"/>
              </a:rPr>
              <a:t>, . . . , </a:t>
            </a:r>
            <a:r>
              <a:rPr sz="1700" i="1" dirty="0">
                <a:solidFill>
                  <a:srgbClr val="004B00"/>
                </a:solidFill>
                <a:latin typeface="Arial"/>
                <a:cs typeface="Arial"/>
              </a:rPr>
              <a:t>p</a:t>
            </a:r>
            <a:r>
              <a:rPr sz="1800" i="1" baseline="-11574" dirty="0">
                <a:latin typeface="Sitka Text"/>
                <a:cs typeface="Sitka Text"/>
              </a:rPr>
              <a:t>n</a:t>
            </a:r>
            <a:r>
              <a:rPr sz="1700" dirty="0">
                <a:latin typeface="Lucida Sans Unicode"/>
                <a:cs typeface="Lucida Sans Unicode"/>
              </a:rPr>
              <a:t>|</a:t>
            </a:r>
            <a:r>
              <a:rPr sz="1700" dirty="0">
                <a:latin typeface="Times New Roman"/>
                <a:cs typeface="Times New Roman"/>
              </a:rPr>
              <a:t>Rest</a:t>
            </a:r>
            <a:r>
              <a:rPr sz="1700" dirty="0">
                <a:latin typeface="Tahoma"/>
                <a:cs typeface="Tahoma"/>
              </a:rPr>
              <a:t>(</a:t>
            </a:r>
            <a:r>
              <a:rPr sz="1700" i="1" dirty="0">
                <a:solidFill>
                  <a:srgbClr val="004B00"/>
                </a:solidFill>
                <a:latin typeface="Arial"/>
                <a:cs typeface="Arial"/>
              </a:rPr>
              <a:t>goals</a:t>
            </a:r>
            <a:r>
              <a:rPr sz="1700" dirty="0">
                <a:latin typeface="Tahoma"/>
                <a:cs typeface="Tahoma"/>
              </a:rPr>
              <a:t>)</a:t>
            </a:r>
            <a:r>
              <a:rPr sz="1700" dirty="0">
                <a:latin typeface="Lucida Sans Unicode"/>
                <a:cs typeface="Lucida Sans Unicode"/>
              </a:rPr>
              <a:t>]</a:t>
            </a:r>
            <a:r>
              <a:rPr lang="en-US" sz="1700" dirty="0">
                <a:latin typeface="Lucida Sans Unicode"/>
                <a:cs typeface="Lucida Sans Unicode"/>
              </a:rPr>
              <a:t>  </a:t>
            </a:r>
            <a:r>
              <a:rPr lang="en-US" sz="1400" dirty="0">
                <a:solidFill>
                  <a:srgbClr val="FF6600"/>
                </a:solidFill>
                <a:latin typeface="Lucida Sans Unicode"/>
                <a:cs typeface="Lucida Sans Unicode"/>
              </a:rPr>
              <a:t>;; add RHS of rule to goal stack</a:t>
            </a:r>
          </a:p>
          <a:p>
            <a:pPr marL="696595">
              <a:lnSpc>
                <a:spcPct val="100000"/>
              </a:lnSpc>
              <a:spcBef>
                <a:spcPts val="145"/>
              </a:spcBef>
            </a:pPr>
            <a:r>
              <a:rPr lang="en-US" sz="1400" dirty="0">
                <a:solidFill>
                  <a:srgbClr val="FF6600"/>
                </a:solidFill>
                <a:latin typeface="Lucida Sans Unicode"/>
                <a:cs typeface="Lucida Sans Unicode"/>
              </a:rPr>
              <a:t>;; now plug latest bindings made into goal stack and call recursively...</a:t>
            </a:r>
            <a:endParaRPr sz="1400" dirty="0">
              <a:solidFill>
                <a:srgbClr val="FF6600"/>
              </a:solidFill>
              <a:latin typeface="Lucida Sans Unicode"/>
              <a:cs typeface="Lucida Sans Unicode"/>
            </a:endParaRPr>
          </a:p>
          <a:p>
            <a:pPr marL="696595">
              <a:lnSpc>
                <a:spcPct val="100000"/>
              </a:lnSpc>
              <a:spcBef>
                <a:spcPts val="155"/>
              </a:spcBef>
            </a:pPr>
            <a:r>
              <a:rPr sz="1700" i="1" dirty="0">
                <a:solidFill>
                  <a:srgbClr val="004B00"/>
                </a:solidFill>
                <a:latin typeface="Arial"/>
                <a:cs typeface="Arial"/>
              </a:rPr>
              <a:t>answers </a:t>
            </a:r>
            <a:r>
              <a:rPr sz="1700" dirty="0">
                <a:latin typeface="Lucida Sans Unicode"/>
                <a:cs typeface="Lucida Sans Unicode"/>
              </a:rPr>
              <a:t>← </a:t>
            </a:r>
            <a:r>
              <a:rPr sz="1700" dirty="0">
                <a:latin typeface="Times New Roman"/>
                <a:cs typeface="Times New Roman"/>
              </a:rPr>
              <a:t>FOL-BC-Ask</a:t>
            </a:r>
            <a:r>
              <a:rPr sz="1700" dirty="0">
                <a:latin typeface="Tahoma"/>
                <a:cs typeface="Tahoma"/>
              </a:rPr>
              <a:t>(</a:t>
            </a:r>
            <a:r>
              <a:rPr sz="1700" i="1" dirty="0">
                <a:solidFill>
                  <a:srgbClr val="004B00"/>
                </a:solidFill>
                <a:latin typeface="Arial"/>
                <a:cs typeface="Arial"/>
              </a:rPr>
              <a:t>KB</a:t>
            </a:r>
            <a:r>
              <a:rPr sz="1700" dirty="0">
                <a:latin typeface="Tahoma"/>
                <a:cs typeface="Tahoma"/>
              </a:rPr>
              <a:t>, </a:t>
            </a:r>
            <a:r>
              <a:rPr sz="1700" i="1" dirty="0">
                <a:solidFill>
                  <a:srgbClr val="004B00"/>
                </a:solidFill>
                <a:latin typeface="Arial"/>
                <a:cs typeface="Arial"/>
              </a:rPr>
              <a:t>new goals</a:t>
            </a:r>
            <a:r>
              <a:rPr sz="1700" dirty="0">
                <a:latin typeface="Tahoma"/>
                <a:cs typeface="Tahoma"/>
              </a:rPr>
              <a:t>, </a:t>
            </a:r>
            <a:r>
              <a:rPr sz="1700" dirty="0">
                <a:latin typeface="Times New Roman"/>
                <a:cs typeface="Times New Roman"/>
              </a:rPr>
              <a:t>Compose</a:t>
            </a:r>
            <a:r>
              <a:rPr sz="1700" dirty="0">
                <a:latin typeface="Tahoma"/>
                <a:cs typeface="Tahoma"/>
              </a:rPr>
              <a:t>(</a:t>
            </a:r>
            <a:r>
              <a:rPr lang="el-GR" sz="1600" dirty="0"/>
              <a:t>θ</a:t>
            </a:r>
            <a:r>
              <a:rPr sz="1800" i="1" baseline="27777" dirty="0">
                <a:latin typeface="Times New Roman"/>
                <a:cs typeface="Times New Roman"/>
              </a:rPr>
              <a:t>t</a:t>
            </a:r>
            <a:r>
              <a:rPr sz="1700" dirty="0">
                <a:latin typeface="Tahoma"/>
                <a:cs typeface="Tahoma"/>
              </a:rPr>
              <a:t>,</a:t>
            </a:r>
            <a:r>
              <a:rPr lang="el-GR" sz="1600" dirty="0"/>
              <a:t> θ</a:t>
            </a:r>
            <a:r>
              <a:rPr sz="1700" dirty="0">
                <a:latin typeface="Tahoma"/>
                <a:cs typeface="Tahoma"/>
              </a:rPr>
              <a:t>)) </a:t>
            </a:r>
            <a:r>
              <a:rPr sz="1700" dirty="0">
                <a:latin typeface="Lucida Sans Unicode"/>
                <a:cs typeface="Lucida Sans Unicode"/>
              </a:rPr>
              <a:t>∪ </a:t>
            </a:r>
            <a:r>
              <a:rPr sz="1700" i="1" dirty="0">
                <a:solidFill>
                  <a:srgbClr val="004B00"/>
                </a:solidFill>
                <a:latin typeface="Arial"/>
                <a:cs typeface="Arial"/>
              </a:rPr>
              <a:t>answers</a:t>
            </a:r>
            <a:endParaRPr sz="1700" dirty="0">
              <a:latin typeface="Arial"/>
              <a:cs typeface="Arial"/>
            </a:endParaRPr>
          </a:p>
          <a:p>
            <a:pPr marL="285115">
              <a:lnSpc>
                <a:spcPct val="100000"/>
              </a:lnSpc>
              <a:spcBef>
                <a:spcPts val="155"/>
              </a:spcBef>
            </a:pPr>
            <a:r>
              <a:rPr sz="1700" dirty="0">
                <a:solidFill>
                  <a:srgbClr val="00007E"/>
                </a:solidFill>
                <a:latin typeface="Georgia"/>
                <a:cs typeface="Georgia"/>
              </a:rPr>
              <a:t>return </a:t>
            </a:r>
            <a:r>
              <a:rPr sz="1700" i="1" dirty="0">
                <a:solidFill>
                  <a:srgbClr val="004B00"/>
                </a:solidFill>
                <a:latin typeface="Arial"/>
                <a:cs typeface="Arial"/>
              </a:rPr>
              <a:t>answers</a:t>
            </a:r>
            <a:endParaRPr sz="17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24</a:t>
            </a:fld>
            <a:endParaRPr dirty="0"/>
          </a:p>
        </p:txBody>
      </p:sp>
      <p:sp>
        <p:nvSpPr>
          <p:cNvPr id="2" name="object 2"/>
          <p:cNvSpPr txBox="1">
            <a:spLocks noGrp="1"/>
          </p:cNvSpPr>
          <p:nvPr>
            <p:ph type="title"/>
          </p:nvPr>
        </p:nvSpPr>
        <p:spPr>
          <a:xfrm>
            <a:off x="609600" y="609600"/>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txBox="1"/>
          <p:nvPr/>
        </p:nvSpPr>
        <p:spPr>
          <a:xfrm>
            <a:off x="3432466" y="1771858"/>
            <a:ext cx="1334135" cy="235321"/>
          </a:xfrm>
          <a:prstGeom prst="rect">
            <a:avLst/>
          </a:prstGeom>
          <a:ln w="14056">
            <a:solidFill>
              <a:srgbClr val="000000"/>
            </a:solidFill>
          </a:ln>
        </p:spPr>
        <p:txBody>
          <a:bodyPr vert="horz" wrap="square" lIns="0" tIns="0" rIns="0" bIns="0" rtlCol="0">
            <a:spAutoFit/>
          </a:bodyPr>
          <a:lstStyle/>
          <a:p>
            <a:pPr marL="41275">
              <a:lnSpc>
                <a:spcPts val="1830"/>
              </a:lnSpc>
            </a:pPr>
            <a:r>
              <a:rPr sz="1550" i="1" dirty="0">
                <a:latin typeface="Times New Roman"/>
                <a:cs typeface="Times New Roman"/>
              </a:rPr>
              <a:t>Criminal(West)</a:t>
            </a:r>
            <a:endParaRPr sz="1550">
              <a:latin typeface="Times New Roman"/>
              <a:cs typeface="Times New Roman"/>
            </a:endParaRPr>
          </a:p>
        </p:txBody>
      </p:sp>
      <p:sp>
        <p:nvSpPr>
          <p:cNvPr id="6" name="TextBox 5"/>
          <p:cNvSpPr txBox="1"/>
          <p:nvPr/>
        </p:nvSpPr>
        <p:spPr>
          <a:xfrm>
            <a:off x="2286000" y="1143000"/>
            <a:ext cx="4800600" cy="369332"/>
          </a:xfrm>
          <a:prstGeom prst="rect">
            <a:avLst/>
          </a:prstGeom>
          <a:noFill/>
        </p:spPr>
        <p:txBody>
          <a:bodyPr wrap="square" rtlCol="0">
            <a:spAutoFit/>
          </a:bodyPr>
          <a:lstStyle/>
          <a:p>
            <a:r>
              <a:rPr lang="en-US" i="1" dirty="0"/>
              <a:t>“Prove that Colonel West is a criminal”</a:t>
            </a:r>
          </a:p>
        </p:txBody>
      </p:sp>
      <p:sp>
        <p:nvSpPr>
          <p:cNvPr id="7"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p:nvPr/>
        </p:nvSpPr>
        <p:spPr>
          <a:xfrm>
            <a:off x="4110164" y="2067013"/>
            <a:ext cx="0" cy="349250"/>
          </a:xfrm>
          <a:custGeom>
            <a:avLst/>
            <a:gdLst/>
            <a:ahLst/>
            <a:cxnLst/>
            <a:rect l="l" t="t" r="r" b="b"/>
            <a:pathLst>
              <a:path h="349250">
                <a:moveTo>
                  <a:pt x="0" y="349161"/>
                </a:moveTo>
                <a:lnTo>
                  <a:pt x="0" y="0"/>
                </a:lnTo>
              </a:path>
            </a:pathLst>
          </a:custGeom>
          <a:ln w="14056">
            <a:solidFill>
              <a:srgbClr val="000000"/>
            </a:solidFill>
          </a:ln>
        </p:spPr>
        <p:txBody>
          <a:bodyPr wrap="square" lIns="0" tIns="0" rIns="0" bIns="0" rtlCol="0"/>
          <a:lstStyle/>
          <a:p>
            <a:endParaRPr/>
          </a:p>
        </p:txBody>
      </p:sp>
      <p:sp>
        <p:nvSpPr>
          <p:cNvPr id="4" name="object 4"/>
          <p:cNvSpPr/>
          <p:nvPr/>
        </p:nvSpPr>
        <p:spPr>
          <a:xfrm>
            <a:off x="3432466" y="1771858"/>
            <a:ext cx="1334135" cy="295275"/>
          </a:xfrm>
          <a:custGeom>
            <a:avLst/>
            <a:gdLst/>
            <a:ahLst/>
            <a:cxnLst/>
            <a:rect l="l" t="t" r="r" b="b"/>
            <a:pathLst>
              <a:path w="1334135" h="295275">
                <a:moveTo>
                  <a:pt x="1333995" y="295193"/>
                </a:moveTo>
                <a:lnTo>
                  <a:pt x="1333995" y="0"/>
                </a:lnTo>
                <a:lnTo>
                  <a:pt x="0" y="0"/>
                </a:lnTo>
                <a:lnTo>
                  <a:pt x="0" y="295193"/>
                </a:lnTo>
                <a:lnTo>
                  <a:pt x="1333995" y="295193"/>
                </a:lnTo>
                <a:close/>
              </a:path>
            </a:pathLst>
          </a:custGeom>
          <a:ln w="14056">
            <a:solidFill>
              <a:srgbClr val="000000"/>
            </a:solidFill>
          </a:ln>
        </p:spPr>
        <p:txBody>
          <a:bodyPr wrap="square" lIns="0" tIns="0" rIns="0" bIns="0" rtlCol="0"/>
          <a:lstStyle/>
          <a:p>
            <a:endParaRPr/>
          </a:p>
        </p:txBody>
      </p:sp>
      <p:sp>
        <p:nvSpPr>
          <p:cNvPr id="5" name="object 5"/>
          <p:cNvSpPr txBox="1"/>
          <p:nvPr/>
        </p:nvSpPr>
        <p:spPr>
          <a:xfrm>
            <a:off x="3468268" y="1774888"/>
            <a:ext cx="125031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a:latin typeface="Times New Roman"/>
              <a:cs typeface="Times New Roman"/>
            </a:endParaRPr>
          </a:p>
        </p:txBody>
      </p:sp>
      <p:sp>
        <p:nvSpPr>
          <p:cNvPr id="6" name="object 6"/>
          <p:cNvSpPr/>
          <p:nvPr/>
        </p:nvSpPr>
        <p:spPr>
          <a:xfrm>
            <a:off x="1087272" y="2413025"/>
            <a:ext cx="3016885" cy="918210"/>
          </a:xfrm>
          <a:custGeom>
            <a:avLst/>
            <a:gdLst/>
            <a:ahLst/>
            <a:cxnLst/>
            <a:rect l="l" t="t" r="r" b="b"/>
            <a:pathLst>
              <a:path w="3016885" h="918210">
                <a:moveTo>
                  <a:pt x="0" y="918108"/>
                </a:moveTo>
                <a:lnTo>
                  <a:pt x="3016656" y="0"/>
                </a:lnTo>
              </a:path>
            </a:pathLst>
          </a:custGeom>
          <a:ln w="14056">
            <a:solidFill>
              <a:srgbClr val="000000"/>
            </a:solidFill>
          </a:ln>
        </p:spPr>
        <p:txBody>
          <a:bodyPr wrap="square" lIns="0" tIns="0" rIns="0" bIns="0" rtlCol="0"/>
          <a:lstStyle/>
          <a:p>
            <a:endParaRPr/>
          </a:p>
        </p:txBody>
      </p:sp>
      <p:sp>
        <p:nvSpPr>
          <p:cNvPr id="7" name="object 7"/>
          <p:cNvSpPr/>
          <p:nvPr/>
        </p:nvSpPr>
        <p:spPr>
          <a:xfrm>
            <a:off x="4103928" y="2413025"/>
            <a:ext cx="3279140" cy="918210"/>
          </a:xfrm>
          <a:custGeom>
            <a:avLst/>
            <a:gdLst/>
            <a:ahLst/>
            <a:cxnLst/>
            <a:rect l="l" t="t" r="r" b="b"/>
            <a:pathLst>
              <a:path w="3279140" h="918210">
                <a:moveTo>
                  <a:pt x="0" y="0"/>
                </a:moveTo>
                <a:lnTo>
                  <a:pt x="3278962" y="918108"/>
                </a:lnTo>
              </a:path>
            </a:pathLst>
          </a:custGeom>
          <a:ln w="14056">
            <a:solidFill>
              <a:srgbClr val="000000"/>
            </a:solidFill>
          </a:ln>
        </p:spPr>
        <p:txBody>
          <a:bodyPr wrap="square" lIns="0" tIns="0" rIns="0" bIns="0" rtlCol="0"/>
          <a:lstStyle/>
          <a:p>
            <a:endParaRPr/>
          </a:p>
        </p:txBody>
      </p:sp>
      <p:sp>
        <p:nvSpPr>
          <p:cNvPr id="8" name="object 8"/>
          <p:cNvSpPr/>
          <p:nvPr/>
        </p:nvSpPr>
        <p:spPr>
          <a:xfrm>
            <a:off x="2777769" y="2413025"/>
            <a:ext cx="1326515" cy="918210"/>
          </a:xfrm>
          <a:custGeom>
            <a:avLst/>
            <a:gdLst/>
            <a:ahLst/>
            <a:cxnLst/>
            <a:rect l="l" t="t" r="r" b="b"/>
            <a:pathLst>
              <a:path w="1326514" h="918210">
                <a:moveTo>
                  <a:pt x="1326159" y="0"/>
                </a:moveTo>
                <a:lnTo>
                  <a:pt x="0" y="918108"/>
                </a:lnTo>
              </a:path>
            </a:pathLst>
          </a:custGeom>
          <a:ln w="14056">
            <a:solidFill>
              <a:srgbClr val="000000"/>
            </a:solidFill>
          </a:ln>
        </p:spPr>
        <p:txBody>
          <a:bodyPr wrap="square" lIns="0" tIns="0" rIns="0" bIns="0" rtlCol="0"/>
          <a:lstStyle/>
          <a:p>
            <a:endParaRPr/>
          </a:p>
        </p:txBody>
      </p:sp>
      <p:sp>
        <p:nvSpPr>
          <p:cNvPr id="9" name="object 9"/>
          <p:cNvSpPr/>
          <p:nvPr/>
        </p:nvSpPr>
        <p:spPr>
          <a:xfrm>
            <a:off x="4103928" y="2413025"/>
            <a:ext cx="597535" cy="918210"/>
          </a:xfrm>
          <a:custGeom>
            <a:avLst/>
            <a:gdLst/>
            <a:ahLst/>
            <a:cxnLst/>
            <a:rect l="l" t="t" r="r" b="b"/>
            <a:pathLst>
              <a:path w="597535" h="918210">
                <a:moveTo>
                  <a:pt x="0" y="0"/>
                </a:moveTo>
                <a:lnTo>
                  <a:pt x="597496" y="918108"/>
                </a:lnTo>
              </a:path>
            </a:pathLst>
          </a:custGeom>
          <a:ln w="14056">
            <a:solidFill>
              <a:srgbClr val="000000"/>
            </a:solidFill>
          </a:ln>
        </p:spPr>
        <p:txBody>
          <a:bodyPr wrap="square" lIns="0" tIns="0" rIns="0" bIns="0" rtlCol="0"/>
          <a:lstStyle/>
          <a:p>
            <a:endParaRPr/>
          </a:p>
        </p:txBody>
      </p:sp>
      <p:sp>
        <p:nvSpPr>
          <p:cNvPr id="10" name="object 10"/>
          <p:cNvSpPr/>
          <p:nvPr/>
        </p:nvSpPr>
        <p:spPr>
          <a:xfrm>
            <a:off x="3510051" y="2591561"/>
            <a:ext cx="1228090" cy="110489"/>
          </a:xfrm>
          <a:custGeom>
            <a:avLst/>
            <a:gdLst/>
            <a:ahLst/>
            <a:cxnLst/>
            <a:rect l="l" t="t" r="r" b="b"/>
            <a:pathLst>
              <a:path w="1228089" h="110489">
                <a:moveTo>
                  <a:pt x="0" y="3644"/>
                </a:moveTo>
                <a:lnTo>
                  <a:pt x="293" y="3722"/>
                </a:lnTo>
                <a:lnTo>
                  <a:pt x="696" y="3829"/>
                </a:lnTo>
                <a:lnTo>
                  <a:pt x="1360" y="4005"/>
                </a:lnTo>
                <a:lnTo>
                  <a:pt x="2351" y="4268"/>
                </a:lnTo>
                <a:lnTo>
                  <a:pt x="3733" y="4634"/>
                </a:lnTo>
                <a:lnTo>
                  <a:pt x="5572" y="5122"/>
                </a:lnTo>
                <a:lnTo>
                  <a:pt x="7934" y="5748"/>
                </a:lnTo>
                <a:lnTo>
                  <a:pt x="10884" y="6530"/>
                </a:lnTo>
                <a:lnTo>
                  <a:pt x="14487" y="7485"/>
                </a:lnTo>
                <a:lnTo>
                  <a:pt x="18808" y="8630"/>
                </a:lnTo>
                <a:lnTo>
                  <a:pt x="23912" y="9983"/>
                </a:lnTo>
                <a:lnTo>
                  <a:pt x="29866" y="11562"/>
                </a:lnTo>
                <a:lnTo>
                  <a:pt x="36734" y="13382"/>
                </a:lnTo>
                <a:lnTo>
                  <a:pt x="44582" y="15463"/>
                </a:lnTo>
                <a:lnTo>
                  <a:pt x="53474" y="17820"/>
                </a:lnTo>
                <a:lnTo>
                  <a:pt x="63477" y="20471"/>
                </a:lnTo>
                <a:lnTo>
                  <a:pt x="74655" y="23435"/>
                </a:lnTo>
                <a:lnTo>
                  <a:pt x="87074" y="26727"/>
                </a:lnTo>
                <a:lnTo>
                  <a:pt x="126330" y="37106"/>
                </a:lnTo>
                <a:lnTo>
                  <a:pt x="166990" y="47556"/>
                </a:lnTo>
                <a:lnTo>
                  <a:pt x="204576" y="56738"/>
                </a:lnTo>
                <a:lnTo>
                  <a:pt x="245617" y="66133"/>
                </a:lnTo>
                <a:lnTo>
                  <a:pt x="284673" y="74392"/>
                </a:lnTo>
                <a:lnTo>
                  <a:pt x="325857" y="82323"/>
                </a:lnTo>
                <a:lnTo>
                  <a:pt x="363416" y="88809"/>
                </a:lnTo>
                <a:lnTo>
                  <a:pt x="402199" y="94707"/>
                </a:lnTo>
                <a:lnTo>
                  <a:pt x="442015" y="99861"/>
                </a:lnTo>
                <a:lnTo>
                  <a:pt x="482675" y="104115"/>
                </a:lnTo>
                <a:lnTo>
                  <a:pt x="523989" y="107311"/>
                </a:lnTo>
                <a:lnTo>
                  <a:pt x="565768" y="109293"/>
                </a:lnTo>
                <a:lnTo>
                  <a:pt x="601804" y="109908"/>
                </a:lnTo>
                <a:lnTo>
                  <a:pt x="607822" y="109905"/>
                </a:lnTo>
                <a:lnTo>
                  <a:pt x="649151" y="109073"/>
                </a:lnTo>
                <a:lnTo>
                  <a:pt x="690367" y="106920"/>
                </a:lnTo>
                <a:lnTo>
                  <a:pt x="731275" y="103596"/>
                </a:lnTo>
                <a:lnTo>
                  <a:pt x="771678" y="99250"/>
                </a:lnTo>
                <a:lnTo>
                  <a:pt x="811382" y="94030"/>
                </a:lnTo>
                <a:lnTo>
                  <a:pt x="850191" y="88086"/>
                </a:lnTo>
                <a:lnTo>
                  <a:pt x="887909" y="81567"/>
                </a:lnTo>
                <a:lnTo>
                  <a:pt x="929429" y="73602"/>
                </a:lnTo>
                <a:lnTo>
                  <a:pt x="968978" y="65301"/>
                </a:lnTo>
                <a:lnTo>
                  <a:pt x="1006263" y="56888"/>
                </a:lnTo>
                <a:lnTo>
                  <a:pt x="1045139" y="47565"/>
                </a:lnTo>
                <a:lnTo>
                  <a:pt x="1084036" y="37753"/>
                </a:lnTo>
                <a:lnTo>
                  <a:pt x="1120938" y="28125"/>
                </a:lnTo>
                <a:lnTo>
                  <a:pt x="1138099" y="23609"/>
                </a:lnTo>
                <a:lnTo>
                  <a:pt x="1150890" y="20241"/>
                </a:lnTo>
                <a:lnTo>
                  <a:pt x="1162404" y="17210"/>
                </a:lnTo>
                <a:lnTo>
                  <a:pt x="1172706" y="14498"/>
                </a:lnTo>
                <a:lnTo>
                  <a:pt x="1181866" y="12087"/>
                </a:lnTo>
                <a:lnTo>
                  <a:pt x="1189949" y="9960"/>
                </a:lnTo>
                <a:lnTo>
                  <a:pt x="1197022" y="8097"/>
                </a:lnTo>
                <a:lnTo>
                  <a:pt x="1203155" y="6483"/>
                </a:lnTo>
                <a:lnTo>
                  <a:pt x="1208413" y="5099"/>
                </a:lnTo>
                <a:lnTo>
                  <a:pt x="1212863" y="3927"/>
                </a:lnTo>
                <a:lnTo>
                  <a:pt x="1216574" y="2951"/>
                </a:lnTo>
                <a:lnTo>
                  <a:pt x="1219612" y="2151"/>
                </a:lnTo>
                <a:lnTo>
                  <a:pt x="1222045" y="1510"/>
                </a:lnTo>
                <a:lnTo>
                  <a:pt x="1223939" y="1012"/>
                </a:lnTo>
                <a:lnTo>
                  <a:pt x="1225363" y="637"/>
                </a:lnTo>
                <a:lnTo>
                  <a:pt x="1226383" y="368"/>
                </a:lnTo>
                <a:lnTo>
                  <a:pt x="1227067" y="188"/>
                </a:lnTo>
                <a:lnTo>
                  <a:pt x="1227482" y="79"/>
                </a:lnTo>
                <a:lnTo>
                  <a:pt x="1227695" y="23"/>
                </a:lnTo>
              </a:path>
            </a:pathLst>
          </a:custGeom>
          <a:ln w="14056">
            <a:solidFill>
              <a:srgbClr val="000000"/>
            </a:solidFill>
          </a:ln>
        </p:spPr>
        <p:txBody>
          <a:bodyPr wrap="square" lIns="0" tIns="0" rIns="0" bIns="0" rtlCol="0"/>
          <a:lstStyle/>
          <a:p>
            <a:endParaRPr/>
          </a:p>
        </p:txBody>
      </p:sp>
      <p:sp>
        <p:nvSpPr>
          <p:cNvPr id="11" name="object 11"/>
          <p:cNvSpPr/>
          <p:nvPr/>
        </p:nvSpPr>
        <p:spPr>
          <a:xfrm>
            <a:off x="2221181" y="3326568"/>
            <a:ext cx="1153160" cy="309245"/>
          </a:xfrm>
          <a:custGeom>
            <a:avLst/>
            <a:gdLst/>
            <a:ahLst/>
            <a:cxnLst/>
            <a:rect l="l" t="t" r="r" b="b"/>
            <a:pathLst>
              <a:path w="1153160" h="309245">
                <a:moveTo>
                  <a:pt x="1152662" y="309251"/>
                </a:moveTo>
                <a:lnTo>
                  <a:pt x="1152662" y="0"/>
                </a:lnTo>
                <a:lnTo>
                  <a:pt x="0" y="0"/>
                </a:lnTo>
                <a:lnTo>
                  <a:pt x="0" y="309251"/>
                </a:lnTo>
                <a:lnTo>
                  <a:pt x="1152662" y="309251"/>
                </a:lnTo>
                <a:close/>
              </a:path>
            </a:pathLst>
          </a:custGeom>
          <a:solidFill>
            <a:srgbClr val="FFFFFF"/>
          </a:solidFill>
        </p:spPr>
        <p:txBody>
          <a:bodyPr wrap="square" lIns="0" tIns="0" rIns="0" bIns="0" rtlCol="0"/>
          <a:lstStyle/>
          <a:p>
            <a:endParaRPr/>
          </a:p>
        </p:txBody>
      </p:sp>
      <p:sp>
        <p:nvSpPr>
          <p:cNvPr id="12" name="object 12"/>
          <p:cNvSpPr txBox="1"/>
          <p:nvPr/>
        </p:nvSpPr>
        <p:spPr>
          <a:xfrm>
            <a:off x="2221181" y="3326568"/>
            <a:ext cx="1153160" cy="235321"/>
          </a:xfrm>
          <a:prstGeom prst="rect">
            <a:avLst/>
          </a:prstGeom>
          <a:ln w="14056">
            <a:solidFill>
              <a:srgbClr val="000000"/>
            </a:solidFill>
          </a:ln>
        </p:spPr>
        <p:txBody>
          <a:bodyPr vert="horz" wrap="square" lIns="0" tIns="0" rIns="0" bIns="0" rtlCol="0">
            <a:spAutoFit/>
          </a:bodyPr>
          <a:lstStyle/>
          <a:p>
            <a:pPr marL="133350">
              <a:lnSpc>
                <a:spcPts val="1830"/>
              </a:lnSpc>
            </a:pPr>
            <a:r>
              <a:rPr sz="1550" i="1" dirty="0">
                <a:latin typeface="Times New Roman"/>
                <a:cs typeface="Times New Roman"/>
              </a:rPr>
              <a:t>Weapon(y)</a:t>
            </a:r>
            <a:endParaRPr sz="1550">
              <a:latin typeface="Times New Roman"/>
              <a:cs typeface="Times New Roman"/>
            </a:endParaRPr>
          </a:p>
        </p:txBody>
      </p:sp>
      <p:sp>
        <p:nvSpPr>
          <p:cNvPr id="13" name="object 13"/>
          <p:cNvSpPr/>
          <p:nvPr/>
        </p:nvSpPr>
        <p:spPr>
          <a:xfrm>
            <a:off x="445452" y="3326568"/>
            <a:ext cx="1447800" cy="309245"/>
          </a:xfrm>
          <a:custGeom>
            <a:avLst/>
            <a:gdLst/>
            <a:ahLst/>
            <a:cxnLst/>
            <a:rect l="l" t="t" r="r" b="b"/>
            <a:pathLst>
              <a:path w="1447800" h="309245">
                <a:moveTo>
                  <a:pt x="1447292" y="309251"/>
                </a:moveTo>
                <a:lnTo>
                  <a:pt x="1447292" y="0"/>
                </a:lnTo>
                <a:lnTo>
                  <a:pt x="0" y="0"/>
                </a:lnTo>
                <a:lnTo>
                  <a:pt x="0" y="309251"/>
                </a:lnTo>
                <a:lnTo>
                  <a:pt x="1447292" y="309251"/>
                </a:lnTo>
                <a:close/>
              </a:path>
            </a:pathLst>
          </a:custGeom>
          <a:solidFill>
            <a:srgbClr val="FFFFFF"/>
          </a:solidFill>
        </p:spPr>
        <p:txBody>
          <a:bodyPr wrap="square" lIns="0" tIns="0" rIns="0" bIns="0" rtlCol="0"/>
          <a:lstStyle/>
          <a:p>
            <a:endParaRPr/>
          </a:p>
        </p:txBody>
      </p:sp>
      <p:sp>
        <p:nvSpPr>
          <p:cNvPr id="14" name="object 14"/>
          <p:cNvSpPr txBox="1"/>
          <p:nvPr/>
        </p:nvSpPr>
        <p:spPr>
          <a:xfrm>
            <a:off x="445452" y="3326568"/>
            <a:ext cx="1447800" cy="241092"/>
          </a:xfrm>
          <a:prstGeom prst="rect">
            <a:avLst/>
          </a:prstGeom>
          <a:ln w="14056">
            <a:solidFill>
              <a:srgbClr val="000000"/>
            </a:solidFill>
          </a:ln>
        </p:spPr>
        <p:txBody>
          <a:bodyPr vert="horz" wrap="square" lIns="0" tIns="2540" rIns="0" bIns="0" rtlCol="0">
            <a:spAutoFit/>
          </a:bodyPr>
          <a:lstStyle/>
          <a:p>
            <a:pPr marL="62865">
              <a:lnSpc>
                <a:spcPct val="100000"/>
              </a:lnSpc>
              <a:spcBef>
                <a:spcPts val="20"/>
              </a:spcBef>
            </a:pPr>
            <a:r>
              <a:rPr sz="1550" i="1" dirty="0">
                <a:latin typeface="Times New Roman"/>
                <a:cs typeface="Times New Roman"/>
              </a:rPr>
              <a:t>American(x)</a:t>
            </a:r>
            <a:endParaRPr sz="1550">
              <a:latin typeface="Times New Roman"/>
              <a:cs typeface="Times New Roman"/>
            </a:endParaRPr>
          </a:p>
        </p:txBody>
      </p:sp>
      <p:sp>
        <p:nvSpPr>
          <p:cNvPr id="15" name="object 15"/>
          <p:cNvSpPr/>
          <p:nvPr/>
        </p:nvSpPr>
        <p:spPr>
          <a:xfrm>
            <a:off x="6727545" y="3326568"/>
            <a:ext cx="1279525" cy="309245"/>
          </a:xfrm>
          <a:custGeom>
            <a:avLst/>
            <a:gdLst/>
            <a:ahLst/>
            <a:cxnLst/>
            <a:rect l="l" t="t" r="r" b="b"/>
            <a:pathLst>
              <a:path w="1279525" h="309245">
                <a:moveTo>
                  <a:pt x="1279169" y="309251"/>
                </a:moveTo>
                <a:lnTo>
                  <a:pt x="1279169" y="0"/>
                </a:lnTo>
                <a:lnTo>
                  <a:pt x="0" y="0"/>
                </a:lnTo>
                <a:lnTo>
                  <a:pt x="0" y="309251"/>
                </a:lnTo>
                <a:lnTo>
                  <a:pt x="1279169" y="309251"/>
                </a:lnTo>
                <a:close/>
              </a:path>
            </a:pathLst>
          </a:custGeom>
          <a:solidFill>
            <a:srgbClr val="FFFFFF"/>
          </a:solidFill>
        </p:spPr>
        <p:txBody>
          <a:bodyPr wrap="square" lIns="0" tIns="0" rIns="0" bIns="0" rtlCol="0"/>
          <a:lstStyle/>
          <a:p>
            <a:endParaRPr/>
          </a:p>
        </p:txBody>
      </p:sp>
      <p:sp>
        <p:nvSpPr>
          <p:cNvPr id="16" name="object 16"/>
          <p:cNvSpPr txBox="1"/>
          <p:nvPr/>
        </p:nvSpPr>
        <p:spPr>
          <a:xfrm>
            <a:off x="3913873" y="3331898"/>
            <a:ext cx="1591945" cy="236283"/>
          </a:xfrm>
          <a:prstGeom prst="rect">
            <a:avLst/>
          </a:prstGeom>
          <a:ln w="14056">
            <a:solidFill>
              <a:srgbClr val="000000"/>
            </a:solidFill>
          </a:ln>
        </p:spPr>
        <p:txBody>
          <a:bodyPr vert="horz" wrap="square" lIns="0" tIns="0" rIns="0" bIns="0" rtlCol="0">
            <a:spAutoFit/>
          </a:bodyPr>
          <a:lstStyle/>
          <a:p>
            <a:pPr marL="92710">
              <a:lnSpc>
                <a:spcPts val="1839"/>
              </a:lnSpc>
            </a:pPr>
            <a:r>
              <a:rPr sz="1550" i="1" dirty="0">
                <a:latin typeface="Times New Roman"/>
                <a:cs typeface="Times New Roman"/>
              </a:rPr>
              <a:t>Sells(x,y,z)</a:t>
            </a:r>
            <a:endParaRPr sz="1550">
              <a:latin typeface="Times New Roman"/>
              <a:cs typeface="Times New Roman"/>
            </a:endParaRPr>
          </a:p>
        </p:txBody>
      </p:sp>
      <p:sp>
        <p:nvSpPr>
          <p:cNvPr id="20" name="object 20"/>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25</a:t>
            </a:fld>
            <a:endParaRPr dirty="0"/>
          </a:p>
        </p:txBody>
      </p:sp>
      <p:sp>
        <p:nvSpPr>
          <p:cNvPr id="17" name="object 17"/>
          <p:cNvSpPr txBox="1"/>
          <p:nvPr/>
        </p:nvSpPr>
        <p:spPr>
          <a:xfrm>
            <a:off x="6727545" y="3326568"/>
            <a:ext cx="1279525" cy="241092"/>
          </a:xfrm>
          <a:prstGeom prst="rect">
            <a:avLst/>
          </a:prstGeom>
          <a:ln w="14056">
            <a:solidFill>
              <a:srgbClr val="000000"/>
            </a:solidFill>
          </a:ln>
        </p:spPr>
        <p:txBody>
          <a:bodyPr vert="horz" wrap="square" lIns="0" tIns="2540" rIns="0" bIns="0" rtlCol="0">
            <a:spAutoFit/>
          </a:bodyPr>
          <a:lstStyle/>
          <a:p>
            <a:pPr marL="41910">
              <a:lnSpc>
                <a:spcPct val="100000"/>
              </a:lnSpc>
              <a:spcBef>
                <a:spcPts val="20"/>
              </a:spcBef>
            </a:pPr>
            <a:r>
              <a:rPr sz="1550" i="1" dirty="0">
                <a:latin typeface="Times New Roman"/>
                <a:cs typeface="Times New Roman"/>
              </a:rPr>
              <a:t>Hostile(z)</a:t>
            </a:r>
            <a:endParaRPr sz="1550">
              <a:latin typeface="Times New Roman"/>
              <a:cs typeface="Times New Roman"/>
            </a:endParaRPr>
          </a:p>
        </p:txBody>
      </p:sp>
      <p:sp>
        <p:nvSpPr>
          <p:cNvPr id="18" name="object 18"/>
          <p:cNvSpPr txBox="1"/>
          <p:nvPr/>
        </p:nvSpPr>
        <p:spPr>
          <a:xfrm>
            <a:off x="6007532" y="1765459"/>
            <a:ext cx="70802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{x/West}</a:t>
            </a:r>
            <a:endParaRPr sz="1550">
              <a:latin typeface="Times New Roman"/>
              <a:cs typeface="Times New Roman"/>
            </a:endParaRPr>
          </a:p>
        </p:txBody>
      </p:sp>
      <p:sp>
        <p:nvSpPr>
          <p:cNvPr id="21"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p:nvPr/>
        </p:nvSpPr>
        <p:spPr>
          <a:xfrm>
            <a:off x="4110164" y="2067013"/>
            <a:ext cx="0" cy="349250"/>
          </a:xfrm>
          <a:custGeom>
            <a:avLst/>
            <a:gdLst/>
            <a:ahLst/>
            <a:cxnLst/>
            <a:rect l="l" t="t" r="r" b="b"/>
            <a:pathLst>
              <a:path h="349250">
                <a:moveTo>
                  <a:pt x="0" y="349161"/>
                </a:moveTo>
                <a:lnTo>
                  <a:pt x="0" y="0"/>
                </a:lnTo>
              </a:path>
            </a:pathLst>
          </a:custGeom>
          <a:ln w="14056">
            <a:solidFill>
              <a:srgbClr val="000000"/>
            </a:solidFill>
          </a:ln>
        </p:spPr>
        <p:txBody>
          <a:bodyPr wrap="square" lIns="0" tIns="0" rIns="0" bIns="0" rtlCol="0"/>
          <a:lstStyle/>
          <a:p>
            <a:endParaRPr/>
          </a:p>
        </p:txBody>
      </p:sp>
      <p:sp>
        <p:nvSpPr>
          <p:cNvPr id="4" name="object 4"/>
          <p:cNvSpPr/>
          <p:nvPr/>
        </p:nvSpPr>
        <p:spPr>
          <a:xfrm>
            <a:off x="3432466" y="1771858"/>
            <a:ext cx="1334135" cy="295275"/>
          </a:xfrm>
          <a:custGeom>
            <a:avLst/>
            <a:gdLst/>
            <a:ahLst/>
            <a:cxnLst/>
            <a:rect l="l" t="t" r="r" b="b"/>
            <a:pathLst>
              <a:path w="1334135" h="295275">
                <a:moveTo>
                  <a:pt x="1333995" y="295193"/>
                </a:moveTo>
                <a:lnTo>
                  <a:pt x="1333995" y="0"/>
                </a:lnTo>
                <a:lnTo>
                  <a:pt x="0" y="0"/>
                </a:lnTo>
                <a:lnTo>
                  <a:pt x="0" y="295193"/>
                </a:lnTo>
                <a:lnTo>
                  <a:pt x="1333995" y="295193"/>
                </a:lnTo>
                <a:close/>
              </a:path>
            </a:pathLst>
          </a:custGeom>
          <a:ln w="14056">
            <a:solidFill>
              <a:srgbClr val="000000"/>
            </a:solidFill>
          </a:ln>
        </p:spPr>
        <p:txBody>
          <a:bodyPr wrap="square" lIns="0" tIns="0" rIns="0" bIns="0" rtlCol="0"/>
          <a:lstStyle/>
          <a:p>
            <a:endParaRPr/>
          </a:p>
        </p:txBody>
      </p:sp>
      <p:sp>
        <p:nvSpPr>
          <p:cNvPr id="5" name="object 5"/>
          <p:cNvSpPr txBox="1"/>
          <p:nvPr/>
        </p:nvSpPr>
        <p:spPr>
          <a:xfrm>
            <a:off x="3468268" y="1774888"/>
            <a:ext cx="125031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a:latin typeface="Times New Roman"/>
              <a:cs typeface="Times New Roman"/>
            </a:endParaRPr>
          </a:p>
        </p:txBody>
      </p:sp>
      <p:sp>
        <p:nvSpPr>
          <p:cNvPr id="6" name="object 6"/>
          <p:cNvSpPr/>
          <p:nvPr/>
        </p:nvSpPr>
        <p:spPr>
          <a:xfrm>
            <a:off x="1087272" y="2413025"/>
            <a:ext cx="3016885" cy="918210"/>
          </a:xfrm>
          <a:custGeom>
            <a:avLst/>
            <a:gdLst/>
            <a:ahLst/>
            <a:cxnLst/>
            <a:rect l="l" t="t" r="r" b="b"/>
            <a:pathLst>
              <a:path w="3016885" h="918210">
                <a:moveTo>
                  <a:pt x="0" y="918108"/>
                </a:moveTo>
                <a:lnTo>
                  <a:pt x="3016656" y="0"/>
                </a:lnTo>
              </a:path>
            </a:pathLst>
          </a:custGeom>
          <a:ln w="14056">
            <a:solidFill>
              <a:srgbClr val="000000"/>
            </a:solidFill>
          </a:ln>
        </p:spPr>
        <p:txBody>
          <a:bodyPr wrap="square" lIns="0" tIns="0" rIns="0" bIns="0" rtlCol="0"/>
          <a:lstStyle/>
          <a:p>
            <a:endParaRPr/>
          </a:p>
        </p:txBody>
      </p:sp>
      <p:sp>
        <p:nvSpPr>
          <p:cNvPr id="7" name="object 7"/>
          <p:cNvSpPr/>
          <p:nvPr/>
        </p:nvSpPr>
        <p:spPr>
          <a:xfrm>
            <a:off x="4103928" y="2413025"/>
            <a:ext cx="3279140" cy="918210"/>
          </a:xfrm>
          <a:custGeom>
            <a:avLst/>
            <a:gdLst/>
            <a:ahLst/>
            <a:cxnLst/>
            <a:rect l="l" t="t" r="r" b="b"/>
            <a:pathLst>
              <a:path w="3279140" h="918210">
                <a:moveTo>
                  <a:pt x="0" y="0"/>
                </a:moveTo>
                <a:lnTo>
                  <a:pt x="3278962" y="918108"/>
                </a:lnTo>
              </a:path>
            </a:pathLst>
          </a:custGeom>
          <a:ln w="14056">
            <a:solidFill>
              <a:srgbClr val="000000"/>
            </a:solidFill>
          </a:ln>
        </p:spPr>
        <p:txBody>
          <a:bodyPr wrap="square" lIns="0" tIns="0" rIns="0" bIns="0" rtlCol="0"/>
          <a:lstStyle/>
          <a:p>
            <a:endParaRPr/>
          </a:p>
        </p:txBody>
      </p:sp>
      <p:sp>
        <p:nvSpPr>
          <p:cNvPr id="8" name="object 8"/>
          <p:cNvSpPr/>
          <p:nvPr/>
        </p:nvSpPr>
        <p:spPr>
          <a:xfrm>
            <a:off x="2777769" y="2413025"/>
            <a:ext cx="1326515" cy="918210"/>
          </a:xfrm>
          <a:custGeom>
            <a:avLst/>
            <a:gdLst/>
            <a:ahLst/>
            <a:cxnLst/>
            <a:rect l="l" t="t" r="r" b="b"/>
            <a:pathLst>
              <a:path w="1326514" h="918210">
                <a:moveTo>
                  <a:pt x="1326159" y="0"/>
                </a:moveTo>
                <a:lnTo>
                  <a:pt x="0" y="918108"/>
                </a:lnTo>
              </a:path>
            </a:pathLst>
          </a:custGeom>
          <a:ln w="14056">
            <a:solidFill>
              <a:srgbClr val="000000"/>
            </a:solidFill>
          </a:ln>
        </p:spPr>
        <p:txBody>
          <a:bodyPr wrap="square" lIns="0" tIns="0" rIns="0" bIns="0" rtlCol="0"/>
          <a:lstStyle/>
          <a:p>
            <a:endParaRPr/>
          </a:p>
        </p:txBody>
      </p:sp>
      <p:sp>
        <p:nvSpPr>
          <p:cNvPr id="9" name="object 9"/>
          <p:cNvSpPr/>
          <p:nvPr/>
        </p:nvSpPr>
        <p:spPr>
          <a:xfrm>
            <a:off x="4103928" y="2413025"/>
            <a:ext cx="597535" cy="918210"/>
          </a:xfrm>
          <a:custGeom>
            <a:avLst/>
            <a:gdLst/>
            <a:ahLst/>
            <a:cxnLst/>
            <a:rect l="l" t="t" r="r" b="b"/>
            <a:pathLst>
              <a:path w="597535" h="918210">
                <a:moveTo>
                  <a:pt x="0" y="0"/>
                </a:moveTo>
                <a:lnTo>
                  <a:pt x="597496" y="918108"/>
                </a:lnTo>
              </a:path>
            </a:pathLst>
          </a:custGeom>
          <a:ln w="14056">
            <a:solidFill>
              <a:srgbClr val="000000"/>
            </a:solidFill>
          </a:ln>
        </p:spPr>
        <p:txBody>
          <a:bodyPr wrap="square" lIns="0" tIns="0" rIns="0" bIns="0" rtlCol="0"/>
          <a:lstStyle/>
          <a:p>
            <a:endParaRPr/>
          </a:p>
        </p:txBody>
      </p:sp>
      <p:sp>
        <p:nvSpPr>
          <p:cNvPr id="10" name="object 10"/>
          <p:cNvSpPr/>
          <p:nvPr/>
        </p:nvSpPr>
        <p:spPr>
          <a:xfrm>
            <a:off x="3510051" y="2591561"/>
            <a:ext cx="1228090" cy="110489"/>
          </a:xfrm>
          <a:custGeom>
            <a:avLst/>
            <a:gdLst/>
            <a:ahLst/>
            <a:cxnLst/>
            <a:rect l="l" t="t" r="r" b="b"/>
            <a:pathLst>
              <a:path w="1228089" h="110489">
                <a:moveTo>
                  <a:pt x="0" y="3644"/>
                </a:moveTo>
                <a:lnTo>
                  <a:pt x="293" y="3722"/>
                </a:lnTo>
                <a:lnTo>
                  <a:pt x="696" y="3829"/>
                </a:lnTo>
                <a:lnTo>
                  <a:pt x="1360" y="4005"/>
                </a:lnTo>
                <a:lnTo>
                  <a:pt x="2351" y="4268"/>
                </a:lnTo>
                <a:lnTo>
                  <a:pt x="3733" y="4634"/>
                </a:lnTo>
                <a:lnTo>
                  <a:pt x="5572" y="5122"/>
                </a:lnTo>
                <a:lnTo>
                  <a:pt x="7934" y="5748"/>
                </a:lnTo>
                <a:lnTo>
                  <a:pt x="10884" y="6530"/>
                </a:lnTo>
                <a:lnTo>
                  <a:pt x="14487" y="7485"/>
                </a:lnTo>
                <a:lnTo>
                  <a:pt x="18808" y="8630"/>
                </a:lnTo>
                <a:lnTo>
                  <a:pt x="23912" y="9983"/>
                </a:lnTo>
                <a:lnTo>
                  <a:pt x="29866" y="11562"/>
                </a:lnTo>
                <a:lnTo>
                  <a:pt x="36734" y="13382"/>
                </a:lnTo>
                <a:lnTo>
                  <a:pt x="44582" y="15463"/>
                </a:lnTo>
                <a:lnTo>
                  <a:pt x="53474" y="17820"/>
                </a:lnTo>
                <a:lnTo>
                  <a:pt x="63477" y="20471"/>
                </a:lnTo>
                <a:lnTo>
                  <a:pt x="74655" y="23435"/>
                </a:lnTo>
                <a:lnTo>
                  <a:pt x="87074" y="26727"/>
                </a:lnTo>
                <a:lnTo>
                  <a:pt x="126330" y="37106"/>
                </a:lnTo>
                <a:lnTo>
                  <a:pt x="166990" y="47556"/>
                </a:lnTo>
                <a:lnTo>
                  <a:pt x="204576" y="56738"/>
                </a:lnTo>
                <a:lnTo>
                  <a:pt x="245617" y="66133"/>
                </a:lnTo>
                <a:lnTo>
                  <a:pt x="284673" y="74392"/>
                </a:lnTo>
                <a:lnTo>
                  <a:pt x="325857" y="82323"/>
                </a:lnTo>
                <a:lnTo>
                  <a:pt x="363416" y="88809"/>
                </a:lnTo>
                <a:lnTo>
                  <a:pt x="402199" y="94707"/>
                </a:lnTo>
                <a:lnTo>
                  <a:pt x="442015" y="99861"/>
                </a:lnTo>
                <a:lnTo>
                  <a:pt x="482675" y="104115"/>
                </a:lnTo>
                <a:lnTo>
                  <a:pt x="523989" y="107311"/>
                </a:lnTo>
                <a:lnTo>
                  <a:pt x="565768" y="109293"/>
                </a:lnTo>
                <a:lnTo>
                  <a:pt x="601804" y="109908"/>
                </a:lnTo>
                <a:lnTo>
                  <a:pt x="607822" y="109905"/>
                </a:lnTo>
                <a:lnTo>
                  <a:pt x="649151" y="109073"/>
                </a:lnTo>
                <a:lnTo>
                  <a:pt x="690367" y="106920"/>
                </a:lnTo>
                <a:lnTo>
                  <a:pt x="731275" y="103596"/>
                </a:lnTo>
                <a:lnTo>
                  <a:pt x="771678" y="99250"/>
                </a:lnTo>
                <a:lnTo>
                  <a:pt x="811382" y="94030"/>
                </a:lnTo>
                <a:lnTo>
                  <a:pt x="850191" y="88086"/>
                </a:lnTo>
                <a:lnTo>
                  <a:pt x="887909" y="81567"/>
                </a:lnTo>
                <a:lnTo>
                  <a:pt x="929429" y="73602"/>
                </a:lnTo>
                <a:lnTo>
                  <a:pt x="968978" y="65301"/>
                </a:lnTo>
                <a:lnTo>
                  <a:pt x="1006263" y="56888"/>
                </a:lnTo>
                <a:lnTo>
                  <a:pt x="1045139" y="47565"/>
                </a:lnTo>
                <a:lnTo>
                  <a:pt x="1084036" y="37753"/>
                </a:lnTo>
                <a:lnTo>
                  <a:pt x="1120938" y="28125"/>
                </a:lnTo>
                <a:lnTo>
                  <a:pt x="1138099" y="23609"/>
                </a:lnTo>
                <a:lnTo>
                  <a:pt x="1150890" y="20241"/>
                </a:lnTo>
                <a:lnTo>
                  <a:pt x="1162404" y="17210"/>
                </a:lnTo>
                <a:lnTo>
                  <a:pt x="1172706" y="14498"/>
                </a:lnTo>
                <a:lnTo>
                  <a:pt x="1181866" y="12087"/>
                </a:lnTo>
                <a:lnTo>
                  <a:pt x="1189949" y="9960"/>
                </a:lnTo>
                <a:lnTo>
                  <a:pt x="1197022" y="8097"/>
                </a:lnTo>
                <a:lnTo>
                  <a:pt x="1203155" y="6483"/>
                </a:lnTo>
                <a:lnTo>
                  <a:pt x="1208413" y="5099"/>
                </a:lnTo>
                <a:lnTo>
                  <a:pt x="1212863" y="3927"/>
                </a:lnTo>
                <a:lnTo>
                  <a:pt x="1216574" y="2951"/>
                </a:lnTo>
                <a:lnTo>
                  <a:pt x="1219612" y="2151"/>
                </a:lnTo>
                <a:lnTo>
                  <a:pt x="1222045" y="1510"/>
                </a:lnTo>
                <a:lnTo>
                  <a:pt x="1223939" y="1012"/>
                </a:lnTo>
                <a:lnTo>
                  <a:pt x="1225363" y="637"/>
                </a:lnTo>
                <a:lnTo>
                  <a:pt x="1226383" y="368"/>
                </a:lnTo>
                <a:lnTo>
                  <a:pt x="1227067" y="188"/>
                </a:lnTo>
                <a:lnTo>
                  <a:pt x="1227482" y="79"/>
                </a:lnTo>
                <a:lnTo>
                  <a:pt x="1227695" y="23"/>
                </a:lnTo>
              </a:path>
            </a:pathLst>
          </a:custGeom>
          <a:ln w="14056">
            <a:solidFill>
              <a:srgbClr val="000000"/>
            </a:solidFill>
          </a:ln>
        </p:spPr>
        <p:txBody>
          <a:bodyPr wrap="square" lIns="0" tIns="0" rIns="0" bIns="0" rtlCol="0"/>
          <a:lstStyle/>
          <a:p>
            <a:endParaRPr/>
          </a:p>
        </p:txBody>
      </p:sp>
      <p:sp>
        <p:nvSpPr>
          <p:cNvPr id="11" name="object 11"/>
          <p:cNvSpPr/>
          <p:nvPr/>
        </p:nvSpPr>
        <p:spPr>
          <a:xfrm>
            <a:off x="2221181" y="3326568"/>
            <a:ext cx="1153160" cy="309245"/>
          </a:xfrm>
          <a:custGeom>
            <a:avLst/>
            <a:gdLst/>
            <a:ahLst/>
            <a:cxnLst/>
            <a:rect l="l" t="t" r="r" b="b"/>
            <a:pathLst>
              <a:path w="1153160" h="309245">
                <a:moveTo>
                  <a:pt x="1152662" y="309251"/>
                </a:moveTo>
                <a:lnTo>
                  <a:pt x="1152662" y="0"/>
                </a:lnTo>
                <a:lnTo>
                  <a:pt x="0" y="0"/>
                </a:lnTo>
                <a:lnTo>
                  <a:pt x="0" y="309251"/>
                </a:lnTo>
                <a:lnTo>
                  <a:pt x="1152662" y="309251"/>
                </a:lnTo>
                <a:close/>
              </a:path>
            </a:pathLst>
          </a:custGeom>
          <a:solidFill>
            <a:srgbClr val="FFFFFF"/>
          </a:solidFill>
        </p:spPr>
        <p:txBody>
          <a:bodyPr wrap="square" lIns="0" tIns="0" rIns="0" bIns="0" rtlCol="0"/>
          <a:lstStyle/>
          <a:p>
            <a:endParaRPr/>
          </a:p>
        </p:txBody>
      </p:sp>
      <p:sp>
        <p:nvSpPr>
          <p:cNvPr id="12" name="object 12"/>
          <p:cNvSpPr txBox="1"/>
          <p:nvPr/>
        </p:nvSpPr>
        <p:spPr>
          <a:xfrm>
            <a:off x="2221181" y="3326568"/>
            <a:ext cx="1153160" cy="235321"/>
          </a:xfrm>
          <a:prstGeom prst="rect">
            <a:avLst/>
          </a:prstGeom>
          <a:ln w="14056">
            <a:solidFill>
              <a:srgbClr val="000000"/>
            </a:solidFill>
          </a:ln>
        </p:spPr>
        <p:txBody>
          <a:bodyPr vert="horz" wrap="square" lIns="0" tIns="0" rIns="0" bIns="0" rtlCol="0">
            <a:spAutoFit/>
          </a:bodyPr>
          <a:lstStyle/>
          <a:p>
            <a:pPr marL="133350">
              <a:lnSpc>
                <a:spcPts val="1830"/>
              </a:lnSpc>
            </a:pPr>
            <a:r>
              <a:rPr sz="1550" i="1" dirty="0">
                <a:latin typeface="Times New Roman"/>
                <a:cs typeface="Times New Roman"/>
              </a:rPr>
              <a:t>Weapon(y)</a:t>
            </a:r>
            <a:endParaRPr sz="1550">
              <a:latin typeface="Times New Roman"/>
              <a:cs typeface="Times New Roman"/>
            </a:endParaRPr>
          </a:p>
        </p:txBody>
      </p:sp>
      <p:sp>
        <p:nvSpPr>
          <p:cNvPr id="13" name="object 13"/>
          <p:cNvSpPr/>
          <p:nvPr/>
        </p:nvSpPr>
        <p:spPr>
          <a:xfrm>
            <a:off x="445452" y="3326568"/>
            <a:ext cx="1447800" cy="309245"/>
          </a:xfrm>
          <a:custGeom>
            <a:avLst/>
            <a:gdLst/>
            <a:ahLst/>
            <a:cxnLst/>
            <a:rect l="l" t="t" r="r" b="b"/>
            <a:pathLst>
              <a:path w="1447800" h="309245">
                <a:moveTo>
                  <a:pt x="1447292" y="309251"/>
                </a:moveTo>
                <a:lnTo>
                  <a:pt x="1447292" y="0"/>
                </a:lnTo>
                <a:lnTo>
                  <a:pt x="0" y="0"/>
                </a:lnTo>
                <a:lnTo>
                  <a:pt x="0" y="309251"/>
                </a:lnTo>
                <a:lnTo>
                  <a:pt x="1447292" y="309251"/>
                </a:lnTo>
                <a:close/>
              </a:path>
            </a:pathLst>
          </a:custGeom>
          <a:solidFill>
            <a:srgbClr val="FFFFFF"/>
          </a:solidFill>
        </p:spPr>
        <p:txBody>
          <a:bodyPr wrap="square" lIns="0" tIns="0" rIns="0" bIns="0" rtlCol="0"/>
          <a:lstStyle/>
          <a:p>
            <a:endParaRPr/>
          </a:p>
        </p:txBody>
      </p:sp>
      <p:sp>
        <p:nvSpPr>
          <p:cNvPr id="14" name="object 14"/>
          <p:cNvSpPr txBox="1"/>
          <p:nvPr/>
        </p:nvSpPr>
        <p:spPr>
          <a:xfrm>
            <a:off x="3913873" y="3331898"/>
            <a:ext cx="1591945" cy="236283"/>
          </a:xfrm>
          <a:prstGeom prst="rect">
            <a:avLst/>
          </a:prstGeom>
          <a:ln w="14056">
            <a:solidFill>
              <a:srgbClr val="000000"/>
            </a:solidFill>
          </a:ln>
        </p:spPr>
        <p:txBody>
          <a:bodyPr vert="horz" wrap="square" lIns="0" tIns="0" rIns="0" bIns="0" rtlCol="0">
            <a:spAutoFit/>
          </a:bodyPr>
          <a:lstStyle/>
          <a:p>
            <a:pPr marL="92710">
              <a:lnSpc>
                <a:spcPts val="1839"/>
              </a:lnSpc>
            </a:pPr>
            <a:r>
              <a:rPr sz="1550" i="1" dirty="0">
                <a:latin typeface="Times New Roman"/>
                <a:cs typeface="Times New Roman"/>
              </a:rPr>
              <a:t>Sells(x,y,z)</a:t>
            </a:r>
            <a:endParaRPr sz="1550">
              <a:latin typeface="Times New Roman"/>
              <a:cs typeface="Times New Roman"/>
            </a:endParaRPr>
          </a:p>
        </p:txBody>
      </p:sp>
      <p:sp>
        <p:nvSpPr>
          <p:cNvPr id="15" name="object 15"/>
          <p:cNvSpPr/>
          <p:nvPr/>
        </p:nvSpPr>
        <p:spPr>
          <a:xfrm>
            <a:off x="6727545" y="3326568"/>
            <a:ext cx="1279525" cy="309245"/>
          </a:xfrm>
          <a:custGeom>
            <a:avLst/>
            <a:gdLst/>
            <a:ahLst/>
            <a:cxnLst/>
            <a:rect l="l" t="t" r="r" b="b"/>
            <a:pathLst>
              <a:path w="1279525" h="309245">
                <a:moveTo>
                  <a:pt x="1279169" y="309251"/>
                </a:moveTo>
                <a:lnTo>
                  <a:pt x="1279169" y="0"/>
                </a:lnTo>
                <a:lnTo>
                  <a:pt x="0" y="0"/>
                </a:lnTo>
                <a:lnTo>
                  <a:pt x="0" y="309251"/>
                </a:lnTo>
                <a:lnTo>
                  <a:pt x="1279169" y="309251"/>
                </a:lnTo>
                <a:close/>
              </a:path>
            </a:pathLst>
          </a:custGeom>
          <a:solidFill>
            <a:srgbClr val="FFFFFF"/>
          </a:solidFill>
        </p:spPr>
        <p:txBody>
          <a:bodyPr wrap="square" lIns="0" tIns="0" rIns="0" bIns="0" rtlCol="0"/>
          <a:lstStyle/>
          <a:p>
            <a:endParaRPr/>
          </a:p>
        </p:txBody>
      </p:sp>
      <p:sp>
        <p:nvSpPr>
          <p:cNvPr id="16" name="object 16"/>
          <p:cNvSpPr txBox="1"/>
          <p:nvPr/>
        </p:nvSpPr>
        <p:spPr>
          <a:xfrm>
            <a:off x="6727545" y="3326568"/>
            <a:ext cx="1279525" cy="241092"/>
          </a:xfrm>
          <a:prstGeom prst="rect">
            <a:avLst/>
          </a:prstGeom>
          <a:ln w="14056">
            <a:solidFill>
              <a:srgbClr val="000000"/>
            </a:solidFill>
          </a:ln>
        </p:spPr>
        <p:txBody>
          <a:bodyPr vert="horz" wrap="square" lIns="0" tIns="2540" rIns="0" bIns="0" rtlCol="0">
            <a:spAutoFit/>
          </a:bodyPr>
          <a:lstStyle/>
          <a:p>
            <a:pPr marL="41910">
              <a:lnSpc>
                <a:spcPct val="100000"/>
              </a:lnSpc>
              <a:spcBef>
                <a:spcPts val="20"/>
              </a:spcBef>
            </a:pPr>
            <a:r>
              <a:rPr sz="1550" i="1" dirty="0">
                <a:latin typeface="Times New Roman"/>
                <a:cs typeface="Times New Roman"/>
              </a:rPr>
              <a:t>Hostile(z)</a:t>
            </a:r>
            <a:endParaRPr sz="1550">
              <a:latin typeface="Times New Roman"/>
              <a:cs typeface="Times New Roman"/>
            </a:endParaRPr>
          </a:p>
        </p:txBody>
      </p:sp>
      <p:sp>
        <p:nvSpPr>
          <p:cNvPr id="21" name="object 21"/>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26</a:t>
            </a:fld>
            <a:endParaRPr dirty="0"/>
          </a:p>
        </p:txBody>
      </p:sp>
      <p:sp>
        <p:nvSpPr>
          <p:cNvPr id="17" name="object 17"/>
          <p:cNvSpPr txBox="1"/>
          <p:nvPr/>
        </p:nvSpPr>
        <p:spPr>
          <a:xfrm>
            <a:off x="6007549" y="1765459"/>
            <a:ext cx="70802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{x/West}</a:t>
            </a:r>
            <a:endParaRPr sz="1550">
              <a:latin typeface="Times New Roman"/>
              <a:cs typeface="Times New Roman"/>
            </a:endParaRPr>
          </a:p>
        </p:txBody>
      </p:sp>
      <p:sp>
        <p:nvSpPr>
          <p:cNvPr id="18" name="object 18"/>
          <p:cNvSpPr txBox="1"/>
          <p:nvPr/>
        </p:nvSpPr>
        <p:spPr>
          <a:xfrm>
            <a:off x="987882" y="3630980"/>
            <a:ext cx="536118"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19" name="object 19"/>
          <p:cNvSpPr txBox="1"/>
          <p:nvPr/>
        </p:nvSpPr>
        <p:spPr>
          <a:xfrm>
            <a:off x="445452" y="3326568"/>
            <a:ext cx="1447800" cy="241092"/>
          </a:xfrm>
          <a:prstGeom prst="rect">
            <a:avLst/>
          </a:prstGeom>
          <a:ln w="14056">
            <a:solidFill>
              <a:srgbClr val="000000"/>
            </a:solidFill>
          </a:ln>
        </p:spPr>
        <p:txBody>
          <a:bodyPr vert="horz" wrap="square" lIns="0" tIns="2540" rIns="0" bIns="0" rtlCol="0">
            <a:spAutoFit/>
          </a:bodyPr>
          <a:lstStyle/>
          <a:p>
            <a:pPr marL="62865">
              <a:lnSpc>
                <a:spcPct val="100000"/>
              </a:lnSpc>
              <a:spcBef>
                <a:spcPts val="20"/>
              </a:spcBef>
            </a:pPr>
            <a:r>
              <a:rPr sz="1550" i="1" dirty="0">
                <a:latin typeface="Times New Roman"/>
                <a:cs typeface="Times New Roman"/>
              </a:rPr>
              <a:t>American(West)</a:t>
            </a:r>
            <a:endParaRPr sz="1550">
              <a:latin typeface="Times New Roman"/>
              <a:cs typeface="Times New Roman"/>
            </a:endParaRPr>
          </a:p>
        </p:txBody>
      </p:sp>
      <p:sp>
        <p:nvSpPr>
          <p:cNvPr id="22"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p:nvPr/>
        </p:nvSpPr>
        <p:spPr>
          <a:xfrm>
            <a:off x="4110164" y="2067013"/>
            <a:ext cx="0" cy="349250"/>
          </a:xfrm>
          <a:custGeom>
            <a:avLst/>
            <a:gdLst/>
            <a:ahLst/>
            <a:cxnLst/>
            <a:rect l="l" t="t" r="r" b="b"/>
            <a:pathLst>
              <a:path h="349250">
                <a:moveTo>
                  <a:pt x="0" y="349161"/>
                </a:moveTo>
                <a:lnTo>
                  <a:pt x="0" y="0"/>
                </a:lnTo>
              </a:path>
            </a:pathLst>
          </a:custGeom>
          <a:ln w="14056">
            <a:solidFill>
              <a:srgbClr val="000000"/>
            </a:solidFill>
          </a:ln>
        </p:spPr>
        <p:txBody>
          <a:bodyPr wrap="square" lIns="0" tIns="0" rIns="0" bIns="0" rtlCol="0"/>
          <a:lstStyle/>
          <a:p>
            <a:endParaRPr/>
          </a:p>
        </p:txBody>
      </p:sp>
      <p:sp>
        <p:nvSpPr>
          <p:cNvPr id="4" name="object 4"/>
          <p:cNvSpPr txBox="1"/>
          <p:nvPr/>
        </p:nvSpPr>
        <p:spPr>
          <a:xfrm>
            <a:off x="6727545" y="3326568"/>
            <a:ext cx="1279525" cy="248786"/>
          </a:xfrm>
          <a:prstGeom prst="rect">
            <a:avLst/>
          </a:prstGeom>
        </p:spPr>
        <p:txBody>
          <a:bodyPr vert="horz" wrap="square" lIns="0" tIns="10160" rIns="0" bIns="0" rtlCol="0">
            <a:spAutoFit/>
          </a:bodyPr>
          <a:lstStyle/>
          <a:p>
            <a:pPr marL="48895">
              <a:lnSpc>
                <a:spcPct val="100000"/>
              </a:lnSpc>
              <a:spcBef>
                <a:spcPts val="80"/>
              </a:spcBef>
            </a:pPr>
            <a:r>
              <a:rPr sz="1550" i="1" dirty="0">
                <a:latin typeface="Times New Roman"/>
                <a:cs typeface="Times New Roman"/>
              </a:rPr>
              <a:t>Hostile(Nono)</a:t>
            </a:r>
            <a:endParaRPr sz="1550">
              <a:latin typeface="Times New Roman"/>
              <a:cs typeface="Times New Roman"/>
            </a:endParaRPr>
          </a:p>
        </p:txBody>
      </p:sp>
      <p:sp>
        <p:nvSpPr>
          <p:cNvPr id="5" name="object 5"/>
          <p:cNvSpPr/>
          <p:nvPr/>
        </p:nvSpPr>
        <p:spPr>
          <a:xfrm>
            <a:off x="3432466" y="1771858"/>
            <a:ext cx="1334135" cy="295275"/>
          </a:xfrm>
          <a:custGeom>
            <a:avLst/>
            <a:gdLst/>
            <a:ahLst/>
            <a:cxnLst/>
            <a:rect l="l" t="t" r="r" b="b"/>
            <a:pathLst>
              <a:path w="1334135" h="295275">
                <a:moveTo>
                  <a:pt x="1333995" y="295193"/>
                </a:moveTo>
                <a:lnTo>
                  <a:pt x="1333995" y="0"/>
                </a:lnTo>
                <a:lnTo>
                  <a:pt x="0" y="0"/>
                </a:lnTo>
                <a:lnTo>
                  <a:pt x="0" y="295193"/>
                </a:lnTo>
                <a:lnTo>
                  <a:pt x="1333995" y="295193"/>
                </a:lnTo>
                <a:close/>
              </a:path>
            </a:pathLst>
          </a:custGeom>
          <a:ln w="14056">
            <a:solidFill>
              <a:srgbClr val="000000"/>
            </a:solidFill>
          </a:ln>
        </p:spPr>
        <p:txBody>
          <a:bodyPr wrap="square" lIns="0" tIns="0" rIns="0" bIns="0" rtlCol="0"/>
          <a:lstStyle/>
          <a:p>
            <a:endParaRPr/>
          </a:p>
        </p:txBody>
      </p:sp>
      <p:sp>
        <p:nvSpPr>
          <p:cNvPr id="6" name="object 6"/>
          <p:cNvSpPr txBox="1"/>
          <p:nvPr/>
        </p:nvSpPr>
        <p:spPr>
          <a:xfrm>
            <a:off x="3468268" y="1774888"/>
            <a:ext cx="125031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a:latin typeface="Times New Roman"/>
              <a:cs typeface="Times New Roman"/>
            </a:endParaRPr>
          </a:p>
        </p:txBody>
      </p:sp>
      <p:sp>
        <p:nvSpPr>
          <p:cNvPr id="7" name="object 7"/>
          <p:cNvSpPr/>
          <p:nvPr/>
        </p:nvSpPr>
        <p:spPr>
          <a:xfrm>
            <a:off x="1087272" y="2413025"/>
            <a:ext cx="3016885" cy="918210"/>
          </a:xfrm>
          <a:custGeom>
            <a:avLst/>
            <a:gdLst/>
            <a:ahLst/>
            <a:cxnLst/>
            <a:rect l="l" t="t" r="r" b="b"/>
            <a:pathLst>
              <a:path w="3016885" h="918210">
                <a:moveTo>
                  <a:pt x="0" y="918108"/>
                </a:moveTo>
                <a:lnTo>
                  <a:pt x="3016656" y="0"/>
                </a:lnTo>
              </a:path>
            </a:pathLst>
          </a:custGeom>
          <a:ln w="14056">
            <a:solidFill>
              <a:srgbClr val="000000"/>
            </a:solidFill>
          </a:ln>
        </p:spPr>
        <p:txBody>
          <a:bodyPr wrap="square" lIns="0" tIns="0" rIns="0" bIns="0" rtlCol="0"/>
          <a:lstStyle/>
          <a:p>
            <a:endParaRPr/>
          </a:p>
        </p:txBody>
      </p:sp>
      <p:sp>
        <p:nvSpPr>
          <p:cNvPr id="8" name="object 8"/>
          <p:cNvSpPr/>
          <p:nvPr/>
        </p:nvSpPr>
        <p:spPr>
          <a:xfrm>
            <a:off x="4103928" y="2413025"/>
            <a:ext cx="3279140" cy="918210"/>
          </a:xfrm>
          <a:custGeom>
            <a:avLst/>
            <a:gdLst/>
            <a:ahLst/>
            <a:cxnLst/>
            <a:rect l="l" t="t" r="r" b="b"/>
            <a:pathLst>
              <a:path w="3279140" h="918210">
                <a:moveTo>
                  <a:pt x="0" y="0"/>
                </a:moveTo>
                <a:lnTo>
                  <a:pt x="3278962" y="918108"/>
                </a:lnTo>
              </a:path>
            </a:pathLst>
          </a:custGeom>
          <a:ln w="14056">
            <a:solidFill>
              <a:srgbClr val="000000"/>
            </a:solidFill>
          </a:ln>
        </p:spPr>
        <p:txBody>
          <a:bodyPr wrap="square" lIns="0" tIns="0" rIns="0" bIns="0" rtlCol="0"/>
          <a:lstStyle/>
          <a:p>
            <a:endParaRPr/>
          </a:p>
        </p:txBody>
      </p:sp>
      <p:sp>
        <p:nvSpPr>
          <p:cNvPr id="9" name="object 9"/>
          <p:cNvSpPr/>
          <p:nvPr/>
        </p:nvSpPr>
        <p:spPr>
          <a:xfrm>
            <a:off x="2777769" y="2413025"/>
            <a:ext cx="1326515" cy="918210"/>
          </a:xfrm>
          <a:custGeom>
            <a:avLst/>
            <a:gdLst/>
            <a:ahLst/>
            <a:cxnLst/>
            <a:rect l="l" t="t" r="r" b="b"/>
            <a:pathLst>
              <a:path w="1326514" h="918210">
                <a:moveTo>
                  <a:pt x="1326159" y="0"/>
                </a:moveTo>
                <a:lnTo>
                  <a:pt x="0" y="918108"/>
                </a:lnTo>
              </a:path>
            </a:pathLst>
          </a:custGeom>
          <a:ln w="14056">
            <a:solidFill>
              <a:srgbClr val="000000"/>
            </a:solidFill>
          </a:ln>
        </p:spPr>
        <p:txBody>
          <a:bodyPr wrap="square" lIns="0" tIns="0" rIns="0" bIns="0" rtlCol="0"/>
          <a:lstStyle/>
          <a:p>
            <a:endParaRPr/>
          </a:p>
        </p:txBody>
      </p:sp>
      <p:sp>
        <p:nvSpPr>
          <p:cNvPr id="10" name="object 10"/>
          <p:cNvSpPr/>
          <p:nvPr/>
        </p:nvSpPr>
        <p:spPr>
          <a:xfrm>
            <a:off x="4103928" y="2413025"/>
            <a:ext cx="597535" cy="918210"/>
          </a:xfrm>
          <a:custGeom>
            <a:avLst/>
            <a:gdLst/>
            <a:ahLst/>
            <a:cxnLst/>
            <a:rect l="l" t="t" r="r" b="b"/>
            <a:pathLst>
              <a:path w="597535" h="918210">
                <a:moveTo>
                  <a:pt x="0" y="0"/>
                </a:moveTo>
                <a:lnTo>
                  <a:pt x="597496" y="918108"/>
                </a:lnTo>
              </a:path>
            </a:pathLst>
          </a:custGeom>
          <a:ln w="14056">
            <a:solidFill>
              <a:srgbClr val="000000"/>
            </a:solidFill>
          </a:ln>
        </p:spPr>
        <p:txBody>
          <a:bodyPr wrap="square" lIns="0" tIns="0" rIns="0" bIns="0" rtlCol="0"/>
          <a:lstStyle/>
          <a:p>
            <a:endParaRPr/>
          </a:p>
        </p:txBody>
      </p:sp>
      <p:sp>
        <p:nvSpPr>
          <p:cNvPr id="11" name="object 11"/>
          <p:cNvSpPr/>
          <p:nvPr/>
        </p:nvSpPr>
        <p:spPr>
          <a:xfrm>
            <a:off x="3510051" y="2591561"/>
            <a:ext cx="1228090" cy="110489"/>
          </a:xfrm>
          <a:custGeom>
            <a:avLst/>
            <a:gdLst/>
            <a:ahLst/>
            <a:cxnLst/>
            <a:rect l="l" t="t" r="r" b="b"/>
            <a:pathLst>
              <a:path w="1228089" h="110489">
                <a:moveTo>
                  <a:pt x="0" y="3644"/>
                </a:moveTo>
                <a:lnTo>
                  <a:pt x="293" y="3722"/>
                </a:lnTo>
                <a:lnTo>
                  <a:pt x="696" y="3829"/>
                </a:lnTo>
                <a:lnTo>
                  <a:pt x="1360" y="4005"/>
                </a:lnTo>
                <a:lnTo>
                  <a:pt x="2351" y="4268"/>
                </a:lnTo>
                <a:lnTo>
                  <a:pt x="3733" y="4634"/>
                </a:lnTo>
                <a:lnTo>
                  <a:pt x="5572" y="5122"/>
                </a:lnTo>
                <a:lnTo>
                  <a:pt x="7934" y="5748"/>
                </a:lnTo>
                <a:lnTo>
                  <a:pt x="10884" y="6530"/>
                </a:lnTo>
                <a:lnTo>
                  <a:pt x="14487" y="7485"/>
                </a:lnTo>
                <a:lnTo>
                  <a:pt x="18808" y="8630"/>
                </a:lnTo>
                <a:lnTo>
                  <a:pt x="23912" y="9983"/>
                </a:lnTo>
                <a:lnTo>
                  <a:pt x="29866" y="11562"/>
                </a:lnTo>
                <a:lnTo>
                  <a:pt x="36734" y="13382"/>
                </a:lnTo>
                <a:lnTo>
                  <a:pt x="44582" y="15463"/>
                </a:lnTo>
                <a:lnTo>
                  <a:pt x="53474" y="17820"/>
                </a:lnTo>
                <a:lnTo>
                  <a:pt x="63477" y="20471"/>
                </a:lnTo>
                <a:lnTo>
                  <a:pt x="74655" y="23435"/>
                </a:lnTo>
                <a:lnTo>
                  <a:pt x="87074" y="26727"/>
                </a:lnTo>
                <a:lnTo>
                  <a:pt x="126330" y="37106"/>
                </a:lnTo>
                <a:lnTo>
                  <a:pt x="166990" y="47556"/>
                </a:lnTo>
                <a:lnTo>
                  <a:pt x="204576" y="56738"/>
                </a:lnTo>
                <a:lnTo>
                  <a:pt x="245617" y="66133"/>
                </a:lnTo>
                <a:lnTo>
                  <a:pt x="284673" y="74392"/>
                </a:lnTo>
                <a:lnTo>
                  <a:pt x="325857" y="82323"/>
                </a:lnTo>
                <a:lnTo>
                  <a:pt x="363416" y="88809"/>
                </a:lnTo>
                <a:lnTo>
                  <a:pt x="402199" y="94707"/>
                </a:lnTo>
                <a:lnTo>
                  <a:pt x="442015" y="99861"/>
                </a:lnTo>
                <a:lnTo>
                  <a:pt x="482675" y="104115"/>
                </a:lnTo>
                <a:lnTo>
                  <a:pt x="523989" y="107311"/>
                </a:lnTo>
                <a:lnTo>
                  <a:pt x="565768" y="109293"/>
                </a:lnTo>
                <a:lnTo>
                  <a:pt x="601804" y="109908"/>
                </a:lnTo>
                <a:lnTo>
                  <a:pt x="607822" y="109905"/>
                </a:lnTo>
                <a:lnTo>
                  <a:pt x="649151" y="109073"/>
                </a:lnTo>
                <a:lnTo>
                  <a:pt x="690367" y="106920"/>
                </a:lnTo>
                <a:lnTo>
                  <a:pt x="731275" y="103596"/>
                </a:lnTo>
                <a:lnTo>
                  <a:pt x="771678" y="99250"/>
                </a:lnTo>
                <a:lnTo>
                  <a:pt x="811382" y="94030"/>
                </a:lnTo>
                <a:lnTo>
                  <a:pt x="850191" y="88086"/>
                </a:lnTo>
                <a:lnTo>
                  <a:pt x="887909" y="81567"/>
                </a:lnTo>
                <a:lnTo>
                  <a:pt x="929429" y="73602"/>
                </a:lnTo>
                <a:lnTo>
                  <a:pt x="968978" y="65301"/>
                </a:lnTo>
                <a:lnTo>
                  <a:pt x="1006263" y="56888"/>
                </a:lnTo>
                <a:lnTo>
                  <a:pt x="1045139" y="47565"/>
                </a:lnTo>
                <a:lnTo>
                  <a:pt x="1084036" y="37753"/>
                </a:lnTo>
                <a:lnTo>
                  <a:pt x="1120938" y="28125"/>
                </a:lnTo>
                <a:lnTo>
                  <a:pt x="1138099" y="23609"/>
                </a:lnTo>
                <a:lnTo>
                  <a:pt x="1150890" y="20241"/>
                </a:lnTo>
                <a:lnTo>
                  <a:pt x="1162404" y="17210"/>
                </a:lnTo>
                <a:lnTo>
                  <a:pt x="1172706" y="14498"/>
                </a:lnTo>
                <a:lnTo>
                  <a:pt x="1181866" y="12087"/>
                </a:lnTo>
                <a:lnTo>
                  <a:pt x="1189949" y="9960"/>
                </a:lnTo>
                <a:lnTo>
                  <a:pt x="1197022" y="8097"/>
                </a:lnTo>
                <a:lnTo>
                  <a:pt x="1203155" y="6483"/>
                </a:lnTo>
                <a:lnTo>
                  <a:pt x="1208413" y="5099"/>
                </a:lnTo>
                <a:lnTo>
                  <a:pt x="1212863" y="3927"/>
                </a:lnTo>
                <a:lnTo>
                  <a:pt x="1216574" y="2951"/>
                </a:lnTo>
                <a:lnTo>
                  <a:pt x="1219612" y="2151"/>
                </a:lnTo>
                <a:lnTo>
                  <a:pt x="1222045" y="1510"/>
                </a:lnTo>
                <a:lnTo>
                  <a:pt x="1223939" y="1012"/>
                </a:lnTo>
                <a:lnTo>
                  <a:pt x="1225363" y="637"/>
                </a:lnTo>
                <a:lnTo>
                  <a:pt x="1226383" y="368"/>
                </a:lnTo>
                <a:lnTo>
                  <a:pt x="1227067" y="188"/>
                </a:lnTo>
                <a:lnTo>
                  <a:pt x="1227482" y="79"/>
                </a:lnTo>
                <a:lnTo>
                  <a:pt x="1227695" y="23"/>
                </a:lnTo>
              </a:path>
            </a:pathLst>
          </a:custGeom>
          <a:ln w="14056">
            <a:solidFill>
              <a:srgbClr val="000000"/>
            </a:solidFill>
          </a:ln>
        </p:spPr>
        <p:txBody>
          <a:bodyPr wrap="square" lIns="0" tIns="0" rIns="0" bIns="0" rtlCol="0"/>
          <a:lstStyle/>
          <a:p>
            <a:endParaRPr/>
          </a:p>
        </p:txBody>
      </p:sp>
      <p:sp>
        <p:nvSpPr>
          <p:cNvPr id="12" name="object 12"/>
          <p:cNvSpPr/>
          <p:nvPr/>
        </p:nvSpPr>
        <p:spPr>
          <a:xfrm>
            <a:off x="2221181" y="3326568"/>
            <a:ext cx="1153160" cy="309245"/>
          </a:xfrm>
          <a:custGeom>
            <a:avLst/>
            <a:gdLst/>
            <a:ahLst/>
            <a:cxnLst/>
            <a:rect l="l" t="t" r="r" b="b"/>
            <a:pathLst>
              <a:path w="1153160" h="309245">
                <a:moveTo>
                  <a:pt x="1152662" y="309251"/>
                </a:moveTo>
                <a:lnTo>
                  <a:pt x="1152662" y="0"/>
                </a:lnTo>
                <a:lnTo>
                  <a:pt x="0" y="0"/>
                </a:lnTo>
                <a:lnTo>
                  <a:pt x="0" y="309251"/>
                </a:lnTo>
                <a:lnTo>
                  <a:pt x="1152662" y="309251"/>
                </a:lnTo>
                <a:close/>
              </a:path>
            </a:pathLst>
          </a:custGeom>
          <a:solidFill>
            <a:srgbClr val="FFFFFF"/>
          </a:solidFill>
        </p:spPr>
        <p:txBody>
          <a:bodyPr wrap="square" lIns="0" tIns="0" rIns="0" bIns="0" rtlCol="0"/>
          <a:lstStyle/>
          <a:p>
            <a:endParaRPr/>
          </a:p>
        </p:txBody>
      </p:sp>
      <p:graphicFrame>
        <p:nvGraphicFramePr>
          <p:cNvPr id="13" name="object 13"/>
          <p:cNvGraphicFramePr>
            <a:graphicFrameLocks noGrp="1"/>
          </p:cNvGraphicFramePr>
          <p:nvPr>
            <p:extLst>
              <p:ext uri="{D42A27DB-BD31-4B8C-83A1-F6EECF244321}">
                <p14:modId xmlns:p14="http://schemas.microsoft.com/office/powerpoint/2010/main" val="1995702336"/>
              </p:ext>
            </p:extLst>
          </p:nvPr>
        </p:nvGraphicFramePr>
        <p:xfrm>
          <a:off x="2214155" y="3319539"/>
          <a:ext cx="1124547" cy="1708256"/>
        </p:xfrm>
        <a:graphic>
          <a:graphicData uri="http://schemas.openxmlformats.org/drawingml/2006/table">
            <a:tbl>
              <a:tblPr firstRow="1" bandRow="1">
                <a:tableStyleId>{2D5ABB26-0587-4C30-8999-92F81FD0307C}</a:tableStyleId>
              </a:tblPr>
              <a:tblGrid>
                <a:gridCol w="571151">
                  <a:extLst>
                    <a:ext uri="{9D8B030D-6E8A-4147-A177-3AD203B41FA5}">
                      <a16:colId xmlns:a16="http://schemas.microsoft.com/office/drawing/2014/main" val="20000"/>
                    </a:ext>
                  </a:extLst>
                </a:gridCol>
                <a:gridCol w="553396">
                  <a:extLst>
                    <a:ext uri="{9D8B030D-6E8A-4147-A177-3AD203B41FA5}">
                      <a16:colId xmlns:a16="http://schemas.microsoft.com/office/drawing/2014/main" val="20001"/>
                    </a:ext>
                  </a:extLst>
                </a:gridCol>
              </a:tblGrid>
              <a:tr h="309251">
                <a:tc gridSpan="2">
                  <a:txBody>
                    <a:bodyPr/>
                    <a:lstStyle/>
                    <a:p>
                      <a:pPr marL="133350">
                        <a:lnSpc>
                          <a:spcPts val="1830"/>
                        </a:lnSpc>
                      </a:pPr>
                      <a:r>
                        <a:rPr sz="1550" i="1" dirty="0">
                          <a:latin typeface="Times New Roman"/>
                          <a:cs typeface="Times New Roman"/>
                        </a:rPr>
                        <a:t>Weapon(y)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103812">
                <a:tc>
                  <a:txBody>
                    <a:bodyPr/>
                    <a:lstStyle/>
                    <a:p>
                      <a:endParaRPr sz="1550">
                        <a:latin typeface="Times New Roman"/>
                        <a:cs typeface="Times New Roman"/>
                      </a:endParaRPr>
                    </a:p>
                  </a:txBody>
                  <a:tcPr marL="0" marR="0" marT="0" marB="0">
                    <a:lnR w="14056">
                      <a:solidFill>
                        <a:srgbClr val="000000"/>
                      </a:solidFill>
                      <a:prstDash val="solid"/>
                    </a:lnR>
                    <a:lnT w="14056">
                      <a:solidFill>
                        <a:srgbClr val="000000"/>
                      </a:solidFill>
                      <a:prstDash val="solid"/>
                    </a:lnT>
                    <a:lnB w="14056">
                      <a:solidFill>
                        <a:srgbClr val="000000"/>
                      </a:solidFill>
                      <a:prstDash val="solid"/>
                    </a:lnB>
                  </a:tcPr>
                </a:tc>
                <a:tc>
                  <a:txBody>
                    <a:bodyPr/>
                    <a:lstStyle/>
                    <a:p>
                      <a:endParaRPr sz="1550">
                        <a:latin typeface="Times New Roman"/>
                        <a:cs typeface="Times New Roman"/>
                      </a:endParaRPr>
                    </a:p>
                  </a:txBody>
                  <a:tcPr marL="0" marR="0" marT="0" marB="0">
                    <a:lnL w="14056">
                      <a:solidFill>
                        <a:srgbClr val="000000"/>
                      </a:solidFill>
                      <a:prstDash val="solid"/>
                    </a:lnL>
                    <a:lnT w="14056">
                      <a:solidFill>
                        <a:srgbClr val="000000"/>
                      </a:solidFill>
                      <a:prstDash val="solid"/>
                    </a:lnT>
                    <a:lnB w="14056">
                      <a:solidFill>
                        <a:srgbClr val="000000"/>
                      </a:solidFill>
                      <a:prstDash val="solid"/>
                    </a:lnB>
                  </a:tcPr>
                </a:tc>
                <a:extLst>
                  <a:ext uri="{0D108BD9-81ED-4DB2-BD59-A6C34878D82A}">
                    <a16:rowId xmlns:a16="http://schemas.microsoft.com/office/drawing/2014/main" val="10001"/>
                  </a:ext>
                </a:extLst>
              </a:tr>
              <a:tr h="295193">
                <a:tc gridSpan="2">
                  <a:txBody>
                    <a:bodyPr/>
                    <a:lstStyle/>
                    <a:p>
                      <a:pPr marL="126364">
                        <a:lnSpc>
                          <a:spcPts val="1775"/>
                        </a:lnSpc>
                      </a:pPr>
                      <a:r>
                        <a:rPr sz="1550" i="1" dirty="0">
                          <a:latin typeface="Times New Roman"/>
                          <a:cs typeface="Times New Roman"/>
                        </a:rPr>
                        <a:t>Missile(y)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4" name="object 14"/>
          <p:cNvSpPr txBox="1"/>
          <p:nvPr/>
        </p:nvSpPr>
        <p:spPr>
          <a:xfrm>
            <a:off x="3913873" y="3331898"/>
            <a:ext cx="1591945" cy="243015"/>
          </a:xfrm>
          <a:prstGeom prst="rect">
            <a:avLst/>
          </a:prstGeom>
        </p:spPr>
        <p:txBody>
          <a:bodyPr vert="horz" wrap="square" lIns="0" tIns="4445" rIns="0" bIns="0" rtlCol="0">
            <a:spAutoFit/>
          </a:bodyPr>
          <a:lstStyle/>
          <a:p>
            <a:pPr marL="99695">
              <a:lnSpc>
                <a:spcPct val="100000"/>
              </a:lnSpc>
              <a:spcBef>
                <a:spcPts val="35"/>
              </a:spcBef>
            </a:pPr>
            <a:r>
              <a:rPr sz="1550" i="1" dirty="0">
                <a:latin typeface="Times New Roman"/>
                <a:cs typeface="Times New Roman"/>
              </a:rPr>
              <a:t>Sells(West,M1,z)</a:t>
            </a:r>
            <a:endParaRPr sz="1550">
              <a:latin typeface="Times New Roman"/>
              <a:cs typeface="Times New Roman"/>
            </a:endParaRPr>
          </a:p>
        </p:txBody>
      </p:sp>
      <p:sp>
        <p:nvSpPr>
          <p:cNvPr id="15" name="object 15"/>
          <p:cNvSpPr/>
          <p:nvPr/>
        </p:nvSpPr>
        <p:spPr>
          <a:xfrm>
            <a:off x="445452" y="3326568"/>
            <a:ext cx="1447800" cy="309245"/>
          </a:xfrm>
          <a:custGeom>
            <a:avLst/>
            <a:gdLst/>
            <a:ahLst/>
            <a:cxnLst/>
            <a:rect l="l" t="t" r="r" b="b"/>
            <a:pathLst>
              <a:path w="1447800" h="309245">
                <a:moveTo>
                  <a:pt x="1447292" y="309251"/>
                </a:moveTo>
                <a:lnTo>
                  <a:pt x="1447292" y="0"/>
                </a:lnTo>
                <a:lnTo>
                  <a:pt x="0" y="0"/>
                </a:lnTo>
                <a:lnTo>
                  <a:pt x="0" y="309251"/>
                </a:lnTo>
                <a:lnTo>
                  <a:pt x="1447292" y="309251"/>
                </a:lnTo>
                <a:close/>
              </a:path>
            </a:pathLst>
          </a:custGeom>
          <a:solidFill>
            <a:srgbClr val="FFFFFF"/>
          </a:solidFill>
        </p:spPr>
        <p:txBody>
          <a:bodyPr wrap="square" lIns="0" tIns="0" rIns="0" bIns="0" rtlCol="0"/>
          <a:lstStyle/>
          <a:p>
            <a:endParaRPr/>
          </a:p>
        </p:txBody>
      </p:sp>
      <p:sp>
        <p:nvSpPr>
          <p:cNvPr id="16" name="object 16"/>
          <p:cNvSpPr txBox="1"/>
          <p:nvPr/>
        </p:nvSpPr>
        <p:spPr>
          <a:xfrm>
            <a:off x="445452" y="3326568"/>
            <a:ext cx="1447800" cy="241092"/>
          </a:xfrm>
          <a:prstGeom prst="rect">
            <a:avLst/>
          </a:prstGeom>
          <a:ln w="14056">
            <a:solidFill>
              <a:srgbClr val="000000"/>
            </a:solidFill>
          </a:ln>
        </p:spPr>
        <p:txBody>
          <a:bodyPr vert="horz" wrap="square" lIns="0" tIns="2540" rIns="0" bIns="0" rtlCol="0">
            <a:spAutoFit/>
          </a:bodyPr>
          <a:lstStyle/>
          <a:p>
            <a:pPr marL="62865">
              <a:lnSpc>
                <a:spcPct val="100000"/>
              </a:lnSpc>
              <a:spcBef>
                <a:spcPts val="20"/>
              </a:spcBef>
            </a:pPr>
            <a:r>
              <a:rPr sz="1550" i="1" dirty="0">
                <a:latin typeface="Times New Roman"/>
                <a:cs typeface="Times New Roman"/>
              </a:rPr>
              <a:t>American(West)</a:t>
            </a:r>
            <a:endParaRPr sz="1550">
              <a:latin typeface="Times New Roman"/>
              <a:cs typeface="Times New Roman"/>
            </a:endParaRPr>
          </a:p>
        </p:txBody>
      </p:sp>
      <p:sp>
        <p:nvSpPr>
          <p:cNvPr id="17" name="object 17"/>
          <p:cNvSpPr txBox="1"/>
          <p:nvPr/>
        </p:nvSpPr>
        <p:spPr>
          <a:xfrm>
            <a:off x="987882" y="3630980"/>
            <a:ext cx="383718"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18" name="object 18"/>
          <p:cNvSpPr/>
          <p:nvPr/>
        </p:nvSpPr>
        <p:spPr>
          <a:xfrm>
            <a:off x="3913873" y="3331898"/>
            <a:ext cx="1591945" cy="299085"/>
          </a:xfrm>
          <a:custGeom>
            <a:avLst/>
            <a:gdLst/>
            <a:ahLst/>
            <a:cxnLst/>
            <a:rect l="l" t="t" r="r" b="b"/>
            <a:pathLst>
              <a:path w="1591945" h="299085">
                <a:moveTo>
                  <a:pt x="1591741" y="298587"/>
                </a:moveTo>
                <a:lnTo>
                  <a:pt x="1591741" y="0"/>
                </a:lnTo>
                <a:lnTo>
                  <a:pt x="0" y="0"/>
                </a:lnTo>
                <a:lnTo>
                  <a:pt x="0" y="298587"/>
                </a:lnTo>
                <a:lnTo>
                  <a:pt x="1591741" y="298587"/>
                </a:lnTo>
                <a:close/>
              </a:path>
            </a:pathLst>
          </a:custGeom>
          <a:solidFill>
            <a:srgbClr val="FFFFFF"/>
          </a:solidFill>
        </p:spPr>
        <p:txBody>
          <a:bodyPr wrap="square" lIns="0" tIns="0" rIns="0" bIns="0" rtlCol="0"/>
          <a:lstStyle/>
          <a:p>
            <a:endParaRPr/>
          </a:p>
        </p:txBody>
      </p:sp>
      <p:sp>
        <p:nvSpPr>
          <p:cNvPr id="19" name="object 19"/>
          <p:cNvSpPr txBox="1"/>
          <p:nvPr/>
        </p:nvSpPr>
        <p:spPr>
          <a:xfrm>
            <a:off x="3913873" y="3331898"/>
            <a:ext cx="1591945" cy="236283"/>
          </a:xfrm>
          <a:prstGeom prst="rect">
            <a:avLst/>
          </a:prstGeom>
          <a:ln w="14056">
            <a:solidFill>
              <a:srgbClr val="000000"/>
            </a:solidFill>
          </a:ln>
        </p:spPr>
        <p:txBody>
          <a:bodyPr vert="horz" wrap="square" lIns="0" tIns="0" rIns="0" bIns="0" rtlCol="0">
            <a:spAutoFit/>
          </a:bodyPr>
          <a:lstStyle/>
          <a:p>
            <a:pPr marL="92710">
              <a:lnSpc>
                <a:spcPts val="1839"/>
              </a:lnSpc>
            </a:pPr>
            <a:r>
              <a:rPr sz="1550" i="1" dirty="0">
                <a:latin typeface="Times New Roman"/>
                <a:cs typeface="Times New Roman"/>
              </a:rPr>
              <a:t>Sells(x,y,z)</a:t>
            </a:r>
            <a:endParaRPr sz="1550">
              <a:latin typeface="Times New Roman"/>
              <a:cs typeface="Times New Roman"/>
            </a:endParaRPr>
          </a:p>
        </p:txBody>
      </p:sp>
      <p:sp>
        <p:nvSpPr>
          <p:cNvPr id="20" name="object 20"/>
          <p:cNvSpPr/>
          <p:nvPr/>
        </p:nvSpPr>
        <p:spPr>
          <a:xfrm>
            <a:off x="6727545" y="3326568"/>
            <a:ext cx="1279525" cy="309245"/>
          </a:xfrm>
          <a:custGeom>
            <a:avLst/>
            <a:gdLst/>
            <a:ahLst/>
            <a:cxnLst/>
            <a:rect l="l" t="t" r="r" b="b"/>
            <a:pathLst>
              <a:path w="1279525" h="309245">
                <a:moveTo>
                  <a:pt x="1279169" y="309251"/>
                </a:moveTo>
                <a:lnTo>
                  <a:pt x="1279169" y="0"/>
                </a:lnTo>
                <a:lnTo>
                  <a:pt x="0" y="0"/>
                </a:lnTo>
                <a:lnTo>
                  <a:pt x="0" y="309251"/>
                </a:lnTo>
                <a:lnTo>
                  <a:pt x="1279169" y="309251"/>
                </a:lnTo>
                <a:close/>
              </a:path>
            </a:pathLst>
          </a:custGeom>
          <a:solidFill>
            <a:srgbClr val="FFFFFF"/>
          </a:solidFill>
        </p:spPr>
        <p:txBody>
          <a:bodyPr wrap="square" lIns="0" tIns="0" rIns="0" bIns="0" rtlCol="0"/>
          <a:lstStyle/>
          <a:p>
            <a:endParaRPr/>
          </a:p>
        </p:txBody>
      </p:sp>
      <p:sp>
        <p:nvSpPr>
          <p:cNvPr id="21" name="object 21"/>
          <p:cNvSpPr txBox="1"/>
          <p:nvPr/>
        </p:nvSpPr>
        <p:spPr>
          <a:xfrm>
            <a:off x="6727545" y="3326568"/>
            <a:ext cx="1279525" cy="241092"/>
          </a:xfrm>
          <a:prstGeom prst="rect">
            <a:avLst/>
          </a:prstGeom>
          <a:ln w="14056">
            <a:solidFill>
              <a:srgbClr val="000000"/>
            </a:solidFill>
          </a:ln>
        </p:spPr>
        <p:txBody>
          <a:bodyPr vert="horz" wrap="square" lIns="0" tIns="2540" rIns="0" bIns="0" rtlCol="0">
            <a:spAutoFit/>
          </a:bodyPr>
          <a:lstStyle/>
          <a:p>
            <a:pPr marL="41910">
              <a:lnSpc>
                <a:spcPct val="100000"/>
              </a:lnSpc>
              <a:spcBef>
                <a:spcPts val="20"/>
              </a:spcBef>
            </a:pPr>
            <a:r>
              <a:rPr sz="1550" i="1" dirty="0">
                <a:latin typeface="Times New Roman"/>
                <a:cs typeface="Times New Roman"/>
              </a:rPr>
              <a:t>Hostile(z)</a:t>
            </a:r>
            <a:endParaRPr sz="1550">
              <a:latin typeface="Times New Roman"/>
              <a:cs typeface="Times New Roman"/>
            </a:endParaRPr>
          </a:p>
        </p:txBody>
      </p:sp>
      <p:sp>
        <p:nvSpPr>
          <p:cNvPr id="24" name="object 24"/>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27</a:t>
            </a:fld>
            <a:endParaRPr dirty="0"/>
          </a:p>
        </p:txBody>
      </p:sp>
      <p:sp>
        <p:nvSpPr>
          <p:cNvPr id="22" name="object 22"/>
          <p:cNvSpPr txBox="1"/>
          <p:nvPr/>
        </p:nvSpPr>
        <p:spPr>
          <a:xfrm>
            <a:off x="6007549" y="1765459"/>
            <a:ext cx="70802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{x/West}</a:t>
            </a:r>
            <a:endParaRPr sz="1550">
              <a:latin typeface="Times New Roman"/>
              <a:cs typeface="Times New Roman"/>
            </a:endParaRPr>
          </a:p>
        </p:txBody>
      </p:sp>
      <p:sp>
        <p:nvSpPr>
          <p:cNvPr id="25"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p:nvPr/>
        </p:nvSpPr>
        <p:spPr>
          <a:xfrm>
            <a:off x="4110164" y="2067013"/>
            <a:ext cx="0" cy="349250"/>
          </a:xfrm>
          <a:custGeom>
            <a:avLst/>
            <a:gdLst/>
            <a:ahLst/>
            <a:cxnLst/>
            <a:rect l="l" t="t" r="r" b="b"/>
            <a:pathLst>
              <a:path h="349250">
                <a:moveTo>
                  <a:pt x="0" y="349161"/>
                </a:moveTo>
                <a:lnTo>
                  <a:pt x="0" y="0"/>
                </a:lnTo>
              </a:path>
            </a:pathLst>
          </a:custGeom>
          <a:ln w="14056">
            <a:solidFill>
              <a:srgbClr val="000000"/>
            </a:solidFill>
          </a:ln>
        </p:spPr>
        <p:txBody>
          <a:bodyPr wrap="square" lIns="0" tIns="0" rIns="0" bIns="0" rtlCol="0"/>
          <a:lstStyle/>
          <a:p>
            <a:endParaRPr/>
          </a:p>
        </p:txBody>
      </p:sp>
      <p:sp>
        <p:nvSpPr>
          <p:cNvPr id="4" name="object 4"/>
          <p:cNvSpPr txBox="1"/>
          <p:nvPr/>
        </p:nvSpPr>
        <p:spPr>
          <a:xfrm>
            <a:off x="6727545" y="3326568"/>
            <a:ext cx="1279525" cy="248786"/>
          </a:xfrm>
          <a:prstGeom prst="rect">
            <a:avLst/>
          </a:prstGeom>
        </p:spPr>
        <p:txBody>
          <a:bodyPr vert="horz" wrap="square" lIns="0" tIns="10160" rIns="0" bIns="0" rtlCol="0">
            <a:spAutoFit/>
          </a:bodyPr>
          <a:lstStyle/>
          <a:p>
            <a:pPr marL="48895">
              <a:lnSpc>
                <a:spcPct val="100000"/>
              </a:lnSpc>
              <a:spcBef>
                <a:spcPts val="80"/>
              </a:spcBef>
            </a:pPr>
            <a:r>
              <a:rPr sz="1550" i="1" dirty="0">
                <a:latin typeface="Times New Roman"/>
                <a:cs typeface="Times New Roman"/>
              </a:rPr>
              <a:t>Hostile(Nono)</a:t>
            </a:r>
            <a:endParaRPr sz="1550">
              <a:latin typeface="Times New Roman"/>
              <a:cs typeface="Times New Roman"/>
            </a:endParaRPr>
          </a:p>
        </p:txBody>
      </p:sp>
      <p:sp>
        <p:nvSpPr>
          <p:cNvPr id="5" name="object 5"/>
          <p:cNvSpPr/>
          <p:nvPr/>
        </p:nvSpPr>
        <p:spPr>
          <a:xfrm>
            <a:off x="3432466" y="1771858"/>
            <a:ext cx="1334135" cy="295275"/>
          </a:xfrm>
          <a:custGeom>
            <a:avLst/>
            <a:gdLst/>
            <a:ahLst/>
            <a:cxnLst/>
            <a:rect l="l" t="t" r="r" b="b"/>
            <a:pathLst>
              <a:path w="1334135" h="295275">
                <a:moveTo>
                  <a:pt x="1333995" y="295193"/>
                </a:moveTo>
                <a:lnTo>
                  <a:pt x="1333995" y="0"/>
                </a:lnTo>
                <a:lnTo>
                  <a:pt x="0" y="0"/>
                </a:lnTo>
                <a:lnTo>
                  <a:pt x="0" y="295193"/>
                </a:lnTo>
                <a:lnTo>
                  <a:pt x="1333995" y="295193"/>
                </a:lnTo>
                <a:close/>
              </a:path>
            </a:pathLst>
          </a:custGeom>
          <a:ln w="14056">
            <a:solidFill>
              <a:srgbClr val="000000"/>
            </a:solidFill>
          </a:ln>
        </p:spPr>
        <p:txBody>
          <a:bodyPr wrap="square" lIns="0" tIns="0" rIns="0" bIns="0" rtlCol="0"/>
          <a:lstStyle/>
          <a:p>
            <a:endParaRPr/>
          </a:p>
        </p:txBody>
      </p:sp>
      <p:sp>
        <p:nvSpPr>
          <p:cNvPr id="6" name="object 6"/>
          <p:cNvSpPr txBox="1"/>
          <p:nvPr/>
        </p:nvSpPr>
        <p:spPr>
          <a:xfrm>
            <a:off x="3468268" y="1774888"/>
            <a:ext cx="125031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a:latin typeface="Times New Roman"/>
              <a:cs typeface="Times New Roman"/>
            </a:endParaRPr>
          </a:p>
        </p:txBody>
      </p:sp>
      <p:sp>
        <p:nvSpPr>
          <p:cNvPr id="7" name="object 7"/>
          <p:cNvSpPr/>
          <p:nvPr/>
        </p:nvSpPr>
        <p:spPr>
          <a:xfrm>
            <a:off x="1087272" y="2413025"/>
            <a:ext cx="3016885" cy="918210"/>
          </a:xfrm>
          <a:custGeom>
            <a:avLst/>
            <a:gdLst/>
            <a:ahLst/>
            <a:cxnLst/>
            <a:rect l="l" t="t" r="r" b="b"/>
            <a:pathLst>
              <a:path w="3016885" h="918210">
                <a:moveTo>
                  <a:pt x="0" y="918108"/>
                </a:moveTo>
                <a:lnTo>
                  <a:pt x="3016656" y="0"/>
                </a:lnTo>
              </a:path>
            </a:pathLst>
          </a:custGeom>
          <a:ln w="14056">
            <a:solidFill>
              <a:srgbClr val="000000"/>
            </a:solidFill>
          </a:ln>
        </p:spPr>
        <p:txBody>
          <a:bodyPr wrap="square" lIns="0" tIns="0" rIns="0" bIns="0" rtlCol="0"/>
          <a:lstStyle/>
          <a:p>
            <a:endParaRPr/>
          </a:p>
        </p:txBody>
      </p:sp>
      <p:sp>
        <p:nvSpPr>
          <p:cNvPr id="8" name="object 8"/>
          <p:cNvSpPr/>
          <p:nvPr/>
        </p:nvSpPr>
        <p:spPr>
          <a:xfrm>
            <a:off x="4103928" y="2413025"/>
            <a:ext cx="3279140" cy="918210"/>
          </a:xfrm>
          <a:custGeom>
            <a:avLst/>
            <a:gdLst/>
            <a:ahLst/>
            <a:cxnLst/>
            <a:rect l="l" t="t" r="r" b="b"/>
            <a:pathLst>
              <a:path w="3279140" h="918210">
                <a:moveTo>
                  <a:pt x="0" y="0"/>
                </a:moveTo>
                <a:lnTo>
                  <a:pt x="3278962" y="918108"/>
                </a:lnTo>
              </a:path>
            </a:pathLst>
          </a:custGeom>
          <a:ln w="14056">
            <a:solidFill>
              <a:srgbClr val="000000"/>
            </a:solidFill>
          </a:ln>
        </p:spPr>
        <p:txBody>
          <a:bodyPr wrap="square" lIns="0" tIns="0" rIns="0" bIns="0" rtlCol="0"/>
          <a:lstStyle/>
          <a:p>
            <a:endParaRPr/>
          </a:p>
        </p:txBody>
      </p:sp>
      <p:sp>
        <p:nvSpPr>
          <p:cNvPr id="9" name="object 9"/>
          <p:cNvSpPr/>
          <p:nvPr/>
        </p:nvSpPr>
        <p:spPr>
          <a:xfrm>
            <a:off x="2777769" y="2413025"/>
            <a:ext cx="1326515" cy="918210"/>
          </a:xfrm>
          <a:custGeom>
            <a:avLst/>
            <a:gdLst/>
            <a:ahLst/>
            <a:cxnLst/>
            <a:rect l="l" t="t" r="r" b="b"/>
            <a:pathLst>
              <a:path w="1326514" h="918210">
                <a:moveTo>
                  <a:pt x="1326159" y="0"/>
                </a:moveTo>
                <a:lnTo>
                  <a:pt x="0" y="918108"/>
                </a:lnTo>
              </a:path>
            </a:pathLst>
          </a:custGeom>
          <a:ln w="14056">
            <a:solidFill>
              <a:srgbClr val="000000"/>
            </a:solidFill>
          </a:ln>
        </p:spPr>
        <p:txBody>
          <a:bodyPr wrap="square" lIns="0" tIns="0" rIns="0" bIns="0" rtlCol="0"/>
          <a:lstStyle/>
          <a:p>
            <a:endParaRPr/>
          </a:p>
        </p:txBody>
      </p:sp>
      <p:sp>
        <p:nvSpPr>
          <p:cNvPr id="10" name="object 10"/>
          <p:cNvSpPr/>
          <p:nvPr/>
        </p:nvSpPr>
        <p:spPr>
          <a:xfrm>
            <a:off x="4103928" y="2413025"/>
            <a:ext cx="597535" cy="918210"/>
          </a:xfrm>
          <a:custGeom>
            <a:avLst/>
            <a:gdLst/>
            <a:ahLst/>
            <a:cxnLst/>
            <a:rect l="l" t="t" r="r" b="b"/>
            <a:pathLst>
              <a:path w="597535" h="918210">
                <a:moveTo>
                  <a:pt x="0" y="0"/>
                </a:moveTo>
                <a:lnTo>
                  <a:pt x="597496" y="918108"/>
                </a:lnTo>
              </a:path>
            </a:pathLst>
          </a:custGeom>
          <a:ln w="14056">
            <a:solidFill>
              <a:srgbClr val="000000"/>
            </a:solidFill>
          </a:ln>
        </p:spPr>
        <p:txBody>
          <a:bodyPr wrap="square" lIns="0" tIns="0" rIns="0" bIns="0" rtlCol="0"/>
          <a:lstStyle/>
          <a:p>
            <a:endParaRPr/>
          </a:p>
        </p:txBody>
      </p:sp>
      <p:sp>
        <p:nvSpPr>
          <p:cNvPr id="11" name="object 11"/>
          <p:cNvSpPr/>
          <p:nvPr/>
        </p:nvSpPr>
        <p:spPr>
          <a:xfrm>
            <a:off x="3510051" y="2591561"/>
            <a:ext cx="1228090" cy="110489"/>
          </a:xfrm>
          <a:custGeom>
            <a:avLst/>
            <a:gdLst/>
            <a:ahLst/>
            <a:cxnLst/>
            <a:rect l="l" t="t" r="r" b="b"/>
            <a:pathLst>
              <a:path w="1228089" h="110489">
                <a:moveTo>
                  <a:pt x="0" y="3644"/>
                </a:moveTo>
                <a:lnTo>
                  <a:pt x="293" y="3722"/>
                </a:lnTo>
                <a:lnTo>
                  <a:pt x="696" y="3829"/>
                </a:lnTo>
                <a:lnTo>
                  <a:pt x="1360" y="4005"/>
                </a:lnTo>
                <a:lnTo>
                  <a:pt x="2351" y="4268"/>
                </a:lnTo>
                <a:lnTo>
                  <a:pt x="3733" y="4634"/>
                </a:lnTo>
                <a:lnTo>
                  <a:pt x="5572" y="5122"/>
                </a:lnTo>
                <a:lnTo>
                  <a:pt x="7934" y="5748"/>
                </a:lnTo>
                <a:lnTo>
                  <a:pt x="10884" y="6530"/>
                </a:lnTo>
                <a:lnTo>
                  <a:pt x="14487" y="7485"/>
                </a:lnTo>
                <a:lnTo>
                  <a:pt x="18808" y="8630"/>
                </a:lnTo>
                <a:lnTo>
                  <a:pt x="23912" y="9983"/>
                </a:lnTo>
                <a:lnTo>
                  <a:pt x="29866" y="11562"/>
                </a:lnTo>
                <a:lnTo>
                  <a:pt x="36734" y="13382"/>
                </a:lnTo>
                <a:lnTo>
                  <a:pt x="44582" y="15463"/>
                </a:lnTo>
                <a:lnTo>
                  <a:pt x="53474" y="17820"/>
                </a:lnTo>
                <a:lnTo>
                  <a:pt x="63477" y="20471"/>
                </a:lnTo>
                <a:lnTo>
                  <a:pt x="74655" y="23435"/>
                </a:lnTo>
                <a:lnTo>
                  <a:pt x="87074" y="26727"/>
                </a:lnTo>
                <a:lnTo>
                  <a:pt x="126330" y="37106"/>
                </a:lnTo>
                <a:lnTo>
                  <a:pt x="166990" y="47556"/>
                </a:lnTo>
                <a:lnTo>
                  <a:pt x="204576" y="56738"/>
                </a:lnTo>
                <a:lnTo>
                  <a:pt x="245617" y="66133"/>
                </a:lnTo>
                <a:lnTo>
                  <a:pt x="284673" y="74392"/>
                </a:lnTo>
                <a:lnTo>
                  <a:pt x="325857" y="82323"/>
                </a:lnTo>
                <a:lnTo>
                  <a:pt x="363416" y="88809"/>
                </a:lnTo>
                <a:lnTo>
                  <a:pt x="402199" y="94707"/>
                </a:lnTo>
                <a:lnTo>
                  <a:pt x="442015" y="99861"/>
                </a:lnTo>
                <a:lnTo>
                  <a:pt x="482675" y="104115"/>
                </a:lnTo>
                <a:lnTo>
                  <a:pt x="523989" y="107311"/>
                </a:lnTo>
                <a:lnTo>
                  <a:pt x="565768" y="109293"/>
                </a:lnTo>
                <a:lnTo>
                  <a:pt x="601804" y="109908"/>
                </a:lnTo>
                <a:lnTo>
                  <a:pt x="607822" y="109905"/>
                </a:lnTo>
                <a:lnTo>
                  <a:pt x="649151" y="109073"/>
                </a:lnTo>
                <a:lnTo>
                  <a:pt x="690367" y="106920"/>
                </a:lnTo>
                <a:lnTo>
                  <a:pt x="731275" y="103596"/>
                </a:lnTo>
                <a:lnTo>
                  <a:pt x="771678" y="99250"/>
                </a:lnTo>
                <a:lnTo>
                  <a:pt x="811382" y="94030"/>
                </a:lnTo>
                <a:lnTo>
                  <a:pt x="850191" y="88086"/>
                </a:lnTo>
                <a:lnTo>
                  <a:pt x="887909" y="81567"/>
                </a:lnTo>
                <a:lnTo>
                  <a:pt x="929429" y="73602"/>
                </a:lnTo>
                <a:lnTo>
                  <a:pt x="968978" y="65301"/>
                </a:lnTo>
                <a:lnTo>
                  <a:pt x="1006263" y="56888"/>
                </a:lnTo>
                <a:lnTo>
                  <a:pt x="1045139" y="47565"/>
                </a:lnTo>
                <a:lnTo>
                  <a:pt x="1084036" y="37753"/>
                </a:lnTo>
                <a:lnTo>
                  <a:pt x="1120938" y="28125"/>
                </a:lnTo>
                <a:lnTo>
                  <a:pt x="1138099" y="23609"/>
                </a:lnTo>
                <a:lnTo>
                  <a:pt x="1150890" y="20241"/>
                </a:lnTo>
                <a:lnTo>
                  <a:pt x="1162404" y="17210"/>
                </a:lnTo>
                <a:lnTo>
                  <a:pt x="1172706" y="14498"/>
                </a:lnTo>
                <a:lnTo>
                  <a:pt x="1181866" y="12087"/>
                </a:lnTo>
                <a:lnTo>
                  <a:pt x="1189949" y="9960"/>
                </a:lnTo>
                <a:lnTo>
                  <a:pt x="1197022" y="8097"/>
                </a:lnTo>
                <a:lnTo>
                  <a:pt x="1203155" y="6483"/>
                </a:lnTo>
                <a:lnTo>
                  <a:pt x="1208413" y="5099"/>
                </a:lnTo>
                <a:lnTo>
                  <a:pt x="1212863" y="3927"/>
                </a:lnTo>
                <a:lnTo>
                  <a:pt x="1216574" y="2951"/>
                </a:lnTo>
                <a:lnTo>
                  <a:pt x="1219612" y="2151"/>
                </a:lnTo>
                <a:lnTo>
                  <a:pt x="1222045" y="1510"/>
                </a:lnTo>
                <a:lnTo>
                  <a:pt x="1223939" y="1012"/>
                </a:lnTo>
                <a:lnTo>
                  <a:pt x="1225363" y="637"/>
                </a:lnTo>
                <a:lnTo>
                  <a:pt x="1226383" y="368"/>
                </a:lnTo>
                <a:lnTo>
                  <a:pt x="1227067" y="188"/>
                </a:lnTo>
                <a:lnTo>
                  <a:pt x="1227482" y="79"/>
                </a:lnTo>
                <a:lnTo>
                  <a:pt x="1227695" y="23"/>
                </a:lnTo>
              </a:path>
            </a:pathLst>
          </a:custGeom>
          <a:ln w="14056">
            <a:solidFill>
              <a:srgbClr val="000000"/>
            </a:solidFill>
          </a:ln>
        </p:spPr>
        <p:txBody>
          <a:bodyPr wrap="square" lIns="0" tIns="0" rIns="0" bIns="0" rtlCol="0"/>
          <a:lstStyle/>
          <a:p>
            <a:endParaRPr/>
          </a:p>
        </p:txBody>
      </p:sp>
      <p:sp>
        <p:nvSpPr>
          <p:cNvPr id="12" name="object 12"/>
          <p:cNvSpPr/>
          <p:nvPr/>
        </p:nvSpPr>
        <p:spPr>
          <a:xfrm>
            <a:off x="2221181" y="3326568"/>
            <a:ext cx="1153160" cy="309245"/>
          </a:xfrm>
          <a:custGeom>
            <a:avLst/>
            <a:gdLst/>
            <a:ahLst/>
            <a:cxnLst/>
            <a:rect l="l" t="t" r="r" b="b"/>
            <a:pathLst>
              <a:path w="1153160" h="309245">
                <a:moveTo>
                  <a:pt x="1152662" y="309251"/>
                </a:moveTo>
                <a:lnTo>
                  <a:pt x="1152662" y="0"/>
                </a:lnTo>
                <a:lnTo>
                  <a:pt x="0" y="0"/>
                </a:lnTo>
                <a:lnTo>
                  <a:pt x="0" y="309251"/>
                </a:lnTo>
                <a:lnTo>
                  <a:pt x="1152662" y="309251"/>
                </a:lnTo>
                <a:close/>
              </a:path>
            </a:pathLst>
          </a:custGeom>
          <a:solidFill>
            <a:srgbClr val="FFFFFF"/>
          </a:solidFill>
        </p:spPr>
        <p:txBody>
          <a:bodyPr wrap="square" lIns="0" tIns="0" rIns="0" bIns="0" rtlCol="0"/>
          <a:lstStyle/>
          <a:p>
            <a:endParaRPr/>
          </a:p>
        </p:txBody>
      </p:sp>
      <p:graphicFrame>
        <p:nvGraphicFramePr>
          <p:cNvPr id="13" name="object 13"/>
          <p:cNvGraphicFramePr>
            <a:graphicFrameLocks noGrp="1"/>
          </p:cNvGraphicFramePr>
          <p:nvPr>
            <p:extLst>
              <p:ext uri="{D42A27DB-BD31-4B8C-83A1-F6EECF244321}">
                <p14:modId xmlns:p14="http://schemas.microsoft.com/office/powerpoint/2010/main" val="145563063"/>
              </p:ext>
            </p:extLst>
          </p:nvPr>
        </p:nvGraphicFramePr>
        <p:xfrm>
          <a:off x="2214155" y="3319539"/>
          <a:ext cx="1124547" cy="1708256"/>
        </p:xfrm>
        <a:graphic>
          <a:graphicData uri="http://schemas.openxmlformats.org/drawingml/2006/table">
            <a:tbl>
              <a:tblPr firstRow="1" bandRow="1">
                <a:tableStyleId>{2D5ABB26-0587-4C30-8999-92F81FD0307C}</a:tableStyleId>
              </a:tblPr>
              <a:tblGrid>
                <a:gridCol w="571151">
                  <a:extLst>
                    <a:ext uri="{9D8B030D-6E8A-4147-A177-3AD203B41FA5}">
                      <a16:colId xmlns:a16="http://schemas.microsoft.com/office/drawing/2014/main" val="20000"/>
                    </a:ext>
                  </a:extLst>
                </a:gridCol>
                <a:gridCol w="553396">
                  <a:extLst>
                    <a:ext uri="{9D8B030D-6E8A-4147-A177-3AD203B41FA5}">
                      <a16:colId xmlns:a16="http://schemas.microsoft.com/office/drawing/2014/main" val="20001"/>
                    </a:ext>
                  </a:extLst>
                </a:gridCol>
              </a:tblGrid>
              <a:tr h="309251">
                <a:tc gridSpan="2">
                  <a:txBody>
                    <a:bodyPr/>
                    <a:lstStyle/>
                    <a:p>
                      <a:pPr marL="133350">
                        <a:lnSpc>
                          <a:spcPts val="1830"/>
                        </a:lnSpc>
                      </a:pPr>
                      <a:r>
                        <a:rPr sz="1550" i="1" dirty="0">
                          <a:latin typeface="Times New Roman"/>
                          <a:cs typeface="Times New Roman"/>
                        </a:rPr>
                        <a:t>Weapon(y)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103812">
                <a:tc>
                  <a:txBody>
                    <a:bodyPr/>
                    <a:lstStyle/>
                    <a:p>
                      <a:endParaRPr sz="1550">
                        <a:latin typeface="Times New Roman"/>
                        <a:cs typeface="Times New Roman"/>
                      </a:endParaRPr>
                    </a:p>
                  </a:txBody>
                  <a:tcPr marL="0" marR="0" marT="0" marB="0">
                    <a:lnR w="14056">
                      <a:solidFill>
                        <a:srgbClr val="000000"/>
                      </a:solidFill>
                      <a:prstDash val="solid"/>
                    </a:lnR>
                    <a:lnT w="14056">
                      <a:solidFill>
                        <a:srgbClr val="000000"/>
                      </a:solidFill>
                      <a:prstDash val="solid"/>
                    </a:lnT>
                    <a:lnB w="14056">
                      <a:solidFill>
                        <a:srgbClr val="000000"/>
                      </a:solidFill>
                      <a:prstDash val="solid"/>
                    </a:lnB>
                  </a:tcPr>
                </a:tc>
                <a:tc>
                  <a:txBody>
                    <a:bodyPr/>
                    <a:lstStyle/>
                    <a:p>
                      <a:endParaRPr sz="1550">
                        <a:latin typeface="Times New Roman"/>
                        <a:cs typeface="Times New Roman"/>
                      </a:endParaRPr>
                    </a:p>
                  </a:txBody>
                  <a:tcPr marL="0" marR="0" marT="0" marB="0">
                    <a:lnL w="14056">
                      <a:solidFill>
                        <a:srgbClr val="000000"/>
                      </a:solidFill>
                      <a:prstDash val="solid"/>
                    </a:lnL>
                    <a:lnT w="14056">
                      <a:solidFill>
                        <a:srgbClr val="000000"/>
                      </a:solidFill>
                      <a:prstDash val="solid"/>
                    </a:lnT>
                    <a:lnB w="14056">
                      <a:solidFill>
                        <a:srgbClr val="000000"/>
                      </a:solidFill>
                      <a:prstDash val="solid"/>
                    </a:lnB>
                  </a:tcPr>
                </a:tc>
                <a:extLst>
                  <a:ext uri="{0D108BD9-81ED-4DB2-BD59-A6C34878D82A}">
                    <a16:rowId xmlns:a16="http://schemas.microsoft.com/office/drawing/2014/main" val="10001"/>
                  </a:ext>
                </a:extLst>
              </a:tr>
              <a:tr h="295193">
                <a:tc gridSpan="2">
                  <a:txBody>
                    <a:bodyPr/>
                    <a:lstStyle/>
                    <a:p>
                      <a:pPr marL="126364">
                        <a:lnSpc>
                          <a:spcPts val="1775"/>
                        </a:lnSpc>
                      </a:pPr>
                      <a:r>
                        <a:rPr sz="1550" i="1" dirty="0">
                          <a:latin typeface="Times New Roman"/>
                          <a:cs typeface="Times New Roman"/>
                        </a:rPr>
                        <a:t>Missile(y)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4" name="object 14"/>
          <p:cNvSpPr txBox="1"/>
          <p:nvPr/>
        </p:nvSpPr>
        <p:spPr>
          <a:xfrm>
            <a:off x="3913873" y="3331898"/>
            <a:ext cx="1591945" cy="243015"/>
          </a:xfrm>
          <a:prstGeom prst="rect">
            <a:avLst/>
          </a:prstGeom>
        </p:spPr>
        <p:txBody>
          <a:bodyPr vert="horz" wrap="square" lIns="0" tIns="4445" rIns="0" bIns="0" rtlCol="0">
            <a:spAutoFit/>
          </a:bodyPr>
          <a:lstStyle/>
          <a:p>
            <a:pPr marL="99695">
              <a:lnSpc>
                <a:spcPct val="100000"/>
              </a:lnSpc>
              <a:spcBef>
                <a:spcPts val="35"/>
              </a:spcBef>
            </a:pPr>
            <a:r>
              <a:rPr sz="1550" i="1" dirty="0">
                <a:latin typeface="Times New Roman"/>
                <a:cs typeface="Times New Roman"/>
              </a:rPr>
              <a:t>Sells(West,M1,z)</a:t>
            </a:r>
            <a:endParaRPr sz="1550">
              <a:latin typeface="Times New Roman"/>
              <a:cs typeface="Times New Roman"/>
            </a:endParaRPr>
          </a:p>
        </p:txBody>
      </p:sp>
      <p:sp>
        <p:nvSpPr>
          <p:cNvPr id="15" name="object 15"/>
          <p:cNvSpPr/>
          <p:nvPr/>
        </p:nvSpPr>
        <p:spPr>
          <a:xfrm>
            <a:off x="445452" y="3326568"/>
            <a:ext cx="1447800" cy="309245"/>
          </a:xfrm>
          <a:custGeom>
            <a:avLst/>
            <a:gdLst/>
            <a:ahLst/>
            <a:cxnLst/>
            <a:rect l="l" t="t" r="r" b="b"/>
            <a:pathLst>
              <a:path w="1447800" h="309245">
                <a:moveTo>
                  <a:pt x="1447292" y="309251"/>
                </a:moveTo>
                <a:lnTo>
                  <a:pt x="1447292" y="0"/>
                </a:lnTo>
                <a:lnTo>
                  <a:pt x="0" y="0"/>
                </a:lnTo>
                <a:lnTo>
                  <a:pt x="0" y="309251"/>
                </a:lnTo>
                <a:lnTo>
                  <a:pt x="1447292" y="309251"/>
                </a:lnTo>
                <a:close/>
              </a:path>
            </a:pathLst>
          </a:custGeom>
          <a:solidFill>
            <a:srgbClr val="FFFFFF"/>
          </a:solidFill>
        </p:spPr>
        <p:txBody>
          <a:bodyPr wrap="square" lIns="0" tIns="0" rIns="0" bIns="0" rtlCol="0"/>
          <a:lstStyle/>
          <a:p>
            <a:endParaRPr/>
          </a:p>
        </p:txBody>
      </p:sp>
      <p:sp>
        <p:nvSpPr>
          <p:cNvPr id="16" name="object 16"/>
          <p:cNvSpPr txBox="1"/>
          <p:nvPr/>
        </p:nvSpPr>
        <p:spPr>
          <a:xfrm>
            <a:off x="445452" y="3326568"/>
            <a:ext cx="1447800" cy="241092"/>
          </a:xfrm>
          <a:prstGeom prst="rect">
            <a:avLst/>
          </a:prstGeom>
          <a:ln w="14056">
            <a:solidFill>
              <a:srgbClr val="000000"/>
            </a:solidFill>
          </a:ln>
        </p:spPr>
        <p:txBody>
          <a:bodyPr vert="horz" wrap="square" lIns="0" tIns="2540" rIns="0" bIns="0" rtlCol="0">
            <a:spAutoFit/>
          </a:bodyPr>
          <a:lstStyle/>
          <a:p>
            <a:pPr marL="62865">
              <a:lnSpc>
                <a:spcPct val="100000"/>
              </a:lnSpc>
              <a:spcBef>
                <a:spcPts val="20"/>
              </a:spcBef>
            </a:pPr>
            <a:r>
              <a:rPr sz="1550" i="1" dirty="0">
                <a:latin typeface="Times New Roman"/>
                <a:cs typeface="Times New Roman"/>
              </a:rPr>
              <a:t>American(West)</a:t>
            </a:r>
            <a:endParaRPr sz="1550">
              <a:latin typeface="Times New Roman"/>
              <a:cs typeface="Times New Roman"/>
            </a:endParaRPr>
          </a:p>
        </p:txBody>
      </p:sp>
      <p:sp>
        <p:nvSpPr>
          <p:cNvPr id="17" name="object 17"/>
          <p:cNvSpPr txBox="1"/>
          <p:nvPr/>
        </p:nvSpPr>
        <p:spPr>
          <a:xfrm>
            <a:off x="987882" y="3630980"/>
            <a:ext cx="383718"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18" name="object 18"/>
          <p:cNvSpPr/>
          <p:nvPr/>
        </p:nvSpPr>
        <p:spPr>
          <a:xfrm>
            <a:off x="3913873" y="3331898"/>
            <a:ext cx="1591945" cy="299085"/>
          </a:xfrm>
          <a:custGeom>
            <a:avLst/>
            <a:gdLst/>
            <a:ahLst/>
            <a:cxnLst/>
            <a:rect l="l" t="t" r="r" b="b"/>
            <a:pathLst>
              <a:path w="1591945" h="299085">
                <a:moveTo>
                  <a:pt x="1591741" y="298587"/>
                </a:moveTo>
                <a:lnTo>
                  <a:pt x="1591741" y="0"/>
                </a:lnTo>
                <a:lnTo>
                  <a:pt x="0" y="0"/>
                </a:lnTo>
                <a:lnTo>
                  <a:pt x="0" y="298587"/>
                </a:lnTo>
                <a:lnTo>
                  <a:pt x="1591741" y="298587"/>
                </a:lnTo>
                <a:close/>
              </a:path>
            </a:pathLst>
          </a:custGeom>
          <a:solidFill>
            <a:srgbClr val="FFFFFF"/>
          </a:solidFill>
        </p:spPr>
        <p:txBody>
          <a:bodyPr wrap="square" lIns="0" tIns="0" rIns="0" bIns="0" rtlCol="0"/>
          <a:lstStyle/>
          <a:p>
            <a:endParaRPr/>
          </a:p>
        </p:txBody>
      </p:sp>
      <p:sp>
        <p:nvSpPr>
          <p:cNvPr id="19" name="object 19"/>
          <p:cNvSpPr txBox="1"/>
          <p:nvPr/>
        </p:nvSpPr>
        <p:spPr>
          <a:xfrm>
            <a:off x="3913873" y="3331898"/>
            <a:ext cx="1591945" cy="236283"/>
          </a:xfrm>
          <a:prstGeom prst="rect">
            <a:avLst/>
          </a:prstGeom>
          <a:ln w="14056">
            <a:solidFill>
              <a:srgbClr val="000000"/>
            </a:solidFill>
          </a:ln>
        </p:spPr>
        <p:txBody>
          <a:bodyPr vert="horz" wrap="square" lIns="0" tIns="0" rIns="0" bIns="0" rtlCol="0">
            <a:spAutoFit/>
          </a:bodyPr>
          <a:lstStyle/>
          <a:p>
            <a:pPr marL="92710">
              <a:lnSpc>
                <a:spcPts val="1839"/>
              </a:lnSpc>
            </a:pPr>
            <a:r>
              <a:rPr sz="1550" i="1" dirty="0">
                <a:latin typeface="Times New Roman"/>
                <a:cs typeface="Times New Roman"/>
              </a:rPr>
              <a:t>Sells(x,y,z)</a:t>
            </a:r>
            <a:endParaRPr sz="1550">
              <a:latin typeface="Times New Roman"/>
              <a:cs typeface="Times New Roman"/>
            </a:endParaRPr>
          </a:p>
        </p:txBody>
      </p:sp>
      <p:sp>
        <p:nvSpPr>
          <p:cNvPr id="20" name="object 20"/>
          <p:cNvSpPr/>
          <p:nvPr/>
        </p:nvSpPr>
        <p:spPr>
          <a:xfrm>
            <a:off x="6727545" y="3326568"/>
            <a:ext cx="1279525" cy="309245"/>
          </a:xfrm>
          <a:custGeom>
            <a:avLst/>
            <a:gdLst/>
            <a:ahLst/>
            <a:cxnLst/>
            <a:rect l="l" t="t" r="r" b="b"/>
            <a:pathLst>
              <a:path w="1279525" h="309245">
                <a:moveTo>
                  <a:pt x="1279169" y="309251"/>
                </a:moveTo>
                <a:lnTo>
                  <a:pt x="1279169" y="0"/>
                </a:lnTo>
                <a:lnTo>
                  <a:pt x="0" y="0"/>
                </a:lnTo>
                <a:lnTo>
                  <a:pt x="0" y="309251"/>
                </a:lnTo>
                <a:lnTo>
                  <a:pt x="1279169" y="309251"/>
                </a:lnTo>
                <a:close/>
              </a:path>
            </a:pathLst>
          </a:custGeom>
          <a:solidFill>
            <a:srgbClr val="FFFFFF"/>
          </a:solidFill>
        </p:spPr>
        <p:txBody>
          <a:bodyPr wrap="square" lIns="0" tIns="0" rIns="0" bIns="0" rtlCol="0"/>
          <a:lstStyle/>
          <a:p>
            <a:endParaRPr/>
          </a:p>
        </p:txBody>
      </p:sp>
      <p:sp>
        <p:nvSpPr>
          <p:cNvPr id="21" name="object 21"/>
          <p:cNvSpPr txBox="1"/>
          <p:nvPr/>
        </p:nvSpPr>
        <p:spPr>
          <a:xfrm>
            <a:off x="6727545" y="3326568"/>
            <a:ext cx="1279525" cy="241092"/>
          </a:xfrm>
          <a:prstGeom prst="rect">
            <a:avLst/>
          </a:prstGeom>
          <a:ln w="14056">
            <a:solidFill>
              <a:srgbClr val="000000"/>
            </a:solidFill>
          </a:ln>
        </p:spPr>
        <p:txBody>
          <a:bodyPr vert="horz" wrap="square" lIns="0" tIns="2540" rIns="0" bIns="0" rtlCol="0">
            <a:spAutoFit/>
          </a:bodyPr>
          <a:lstStyle/>
          <a:p>
            <a:pPr marL="41910">
              <a:lnSpc>
                <a:spcPct val="100000"/>
              </a:lnSpc>
              <a:spcBef>
                <a:spcPts val="20"/>
              </a:spcBef>
            </a:pPr>
            <a:r>
              <a:rPr sz="1550" i="1" dirty="0">
                <a:latin typeface="Times New Roman"/>
                <a:cs typeface="Times New Roman"/>
              </a:rPr>
              <a:t>Hostile(z)</a:t>
            </a:r>
            <a:endParaRPr sz="1550">
              <a:latin typeface="Times New Roman"/>
              <a:cs typeface="Times New Roman"/>
            </a:endParaRPr>
          </a:p>
        </p:txBody>
      </p:sp>
      <p:sp>
        <p:nvSpPr>
          <p:cNvPr id="25" name="object 2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28</a:t>
            </a:fld>
            <a:endParaRPr dirty="0"/>
          </a:p>
        </p:txBody>
      </p:sp>
      <p:sp>
        <p:nvSpPr>
          <p:cNvPr id="22" name="object 22"/>
          <p:cNvSpPr txBox="1"/>
          <p:nvPr/>
        </p:nvSpPr>
        <p:spPr>
          <a:xfrm>
            <a:off x="2406458" y="5025313"/>
            <a:ext cx="793941"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r>
              <a:rPr sz="2325" i="1" baseline="1792" dirty="0">
                <a:latin typeface="Times New Roman"/>
                <a:cs typeface="Times New Roman"/>
              </a:rPr>
              <a:t>y/M1</a:t>
            </a:r>
            <a:r>
              <a:rPr sz="1850" dirty="0">
                <a:latin typeface="Times New Roman"/>
                <a:cs typeface="Times New Roman"/>
              </a:rPr>
              <a:t>}</a:t>
            </a:r>
          </a:p>
        </p:txBody>
      </p:sp>
      <p:sp>
        <p:nvSpPr>
          <p:cNvPr id="23" name="object 23"/>
          <p:cNvSpPr txBox="1"/>
          <p:nvPr/>
        </p:nvSpPr>
        <p:spPr>
          <a:xfrm>
            <a:off x="6007544" y="1765465"/>
            <a:ext cx="1210310"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{x/West, y/M1}</a:t>
            </a:r>
            <a:endParaRPr sz="1550">
              <a:latin typeface="Times New Roman"/>
              <a:cs typeface="Times New Roman"/>
            </a:endParaRPr>
          </a:p>
        </p:txBody>
      </p:sp>
      <p:sp>
        <p:nvSpPr>
          <p:cNvPr id="26"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p:nvPr/>
        </p:nvSpPr>
        <p:spPr>
          <a:xfrm>
            <a:off x="4694123" y="3928643"/>
            <a:ext cx="831215" cy="816610"/>
          </a:xfrm>
          <a:custGeom>
            <a:avLst/>
            <a:gdLst/>
            <a:ahLst/>
            <a:cxnLst/>
            <a:rect l="l" t="t" r="r" b="b"/>
            <a:pathLst>
              <a:path w="831214" h="816610">
                <a:moveTo>
                  <a:pt x="0" y="0"/>
                </a:moveTo>
                <a:lnTo>
                  <a:pt x="830668" y="816102"/>
                </a:lnTo>
              </a:path>
            </a:pathLst>
          </a:custGeom>
          <a:ln w="14056">
            <a:solidFill>
              <a:srgbClr val="000000"/>
            </a:solidFill>
          </a:ln>
        </p:spPr>
        <p:txBody>
          <a:bodyPr wrap="square" lIns="0" tIns="0" rIns="0" bIns="0" rtlCol="0"/>
          <a:lstStyle/>
          <a:p>
            <a:endParaRPr/>
          </a:p>
        </p:txBody>
      </p:sp>
      <p:sp>
        <p:nvSpPr>
          <p:cNvPr id="4" name="object 4"/>
          <p:cNvSpPr/>
          <p:nvPr/>
        </p:nvSpPr>
        <p:spPr>
          <a:xfrm>
            <a:off x="4009186" y="3928643"/>
            <a:ext cx="685165" cy="823594"/>
          </a:xfrm>
          <a:custGeom>
            <a:avLst/>
            <a:gdLst/>
            <a:ahLst/>
            <a:cxnLst/>
            <a:rect l="l" t="t" r="r" b="b"/>
            <a:pathLst>
              <a:path w="685164" h="823595">
                <a:moveTo>
                  <a:pt x="684936" y="0"/>
                </a:moveTo>
                <a:lnTo>
                  <a:pt x="0" y="823379"/>
                </a:lnTo>
              </a:path>
            </a:pathLst>
          </a:custGeom>
          <a:ln w="14056">
            <a:solidFill>
              <a:srgbClr val="000000"/>
            </a:solidFill>
          </a:ln>
        </p:spPr>
        <p:txBody>
          <a:bodyPr wrap="square" lIns="0" tIns="0" rIns="0" bIns="0" rtlCol="0"/>
          <a:lstStyle/>
          <a:p>
            <a:endParaRPr/>
          </a:p>
        </p:txBody>
      </p:sp>
      <p:sp>
        <p:nvSpPr>
          <p:cNvPr id="5" name="object 5"/>
          <p:cNvSpPr/>
          <p:nvPr/>
        </p:nvSpPr>
        <p:spPr>
          <a:xfrm>
            <a:off x="4110164" y="2067013"/>
            <a:ext cx="0" cy="349250"/>
          </a:xfrm>
          <a:custGeom>
            <a:avLst/>
            <a:gdLst/>
            <a:ahLst/>
            <a:cxnLst/>
            <a:rect l="l" t="t" r="r" b="b"/>
            <a:pathLst>
              <a:path h="349250">
                <a:moveTo>
                  <a:pt x="0" y="349161"/>
                </a:moveTo>
                <a:lnTo>
                  <a:pt x="0" y="0"/>
                </a:lnTo>
              </a:path>
            </a:pathLst>
          </a:custGeom>
          <a:ln w="14056">
            <a:solidFill>
              <a:srgbClr val="000000"/>
            </a:solidFill>
          </a:ln>
        </p:spPr>
        <p:txBody>
          <a:bodyPr wrap="square" lIns="0" tIns="0" rIns="0" bIns="0" rtlCol="0"/>
          <a:lstStyle/>
          <a:p>
            <a:endParaRPr/>
          </a:p>
        </p:txBody>
      </p:sp>
      <p:sp>
        <p:nvSpPr>
          <p:cNvPr id="6" name="object 6"/>
          <p:cNvSpPr/>
          <p:nvPr/>
        </p:nvSpPr>
        <p:spPr>
          <a:xfrm>
            <a:off x="4752441" y="4739632"/>
            <a:ext cx="1462405" cy="295275"/>
          </a:xfrm>
          <a:custGeom>
            <a:avLst/>
            <a:gdLst/>
            <a:ahLst/>
            <a:cxnLst/>
            <a:rect l="l" t="t" r="r" b="b"/>
            <a:pathLst>
              <a:path w="1462404" h="295275">
                <a:moveTo>
                  <a:pt x="1461909" y="295193"/>
                </a:moveTo>
                <a:lnTo>
                  <a:pt x="1461909" y="0"/>
                </a:lnTo>
                <a:lnTo>
                  <a:pt x="0" y="0"/>
                </a:lnTo>
                <a:lnTo>
                  <a:pt x="0" y="295193"/>
                </a:lnTo>
                <a:lnTo>
                  <a:pt x="1461909" y="295193"/>
                </a:lnTo>
                <a:close/>
              </a:path>
            </a:pathLst>
          </a:custGeom>
          <a:solidFill>
            <a:srgbClr val="FFFFFF"/>
          </a:solidFill>
        </p:spPr>
        <p:txBody>
          <a:bodyPr wrap="square" lIns="0" tIns="0" rIns="0" bIns="0" rtlCol="0"/>
          <a:lstStyle/>
          <a:p>
            <a:endParaRPr/>
          </a:p>
        </p:txBody>
      </p:sp>
      <p:sp>
        <p:nvSpPr>
          <p:cNvPr id="7" name="object 7"/>
          <p:cNvSpPr txBox="1"/>
          <p:nvPr/>
        </p:nvSpPr>
        <p:spPr>
          <a:xfrm>
            <a:off x="4752441" y="4739632"/>
            <a:ext cx="1462405" cy="235321"/>
          </a:xfrm>
          <a:prstGeom prst="rect">
            <a:avLst/>
          </a:prstGeom>
          <a:ln w="14056">
            <a:solidFill>
              <a:srgbClr val="000000"/>
            </a:solidFill>
          </a:ln>
        </p:spPr>
        <p:txBody>
          <a:bodyPr vert="horz" wrap="square" lIns="0" tIns="0" rIns="0" bIns="0" rtlCol="0">
            <a:spAutoFit/>
          </a:bodyPr>
          <a:lstStyle/>
          <a:p>
            <a:pPr marL="48895">
              <a:lnSpc>
                <a:spcPts val="1830"/>
              </a:lnSpc>
            </a:pPr>
            <a:r>
              <a:rPr sz="1550" i="1" dirty="0">
                <a:latin typeface="Times New Roman"/>
                <a:cs typeface="Times New Roman"/>
              </a:rPr>
              <a:t>Owns(Nono,M1)</a:t>
            </a:r>
            <a:endParaRPr sz="1550">
              <a:latin typeface="Times New Roman"/>
              <a:cs typeface="Times New Roman"/>
            </a:endParaRPr>
          </a:p>
        </p:txBody>
      </p:sp>
      <p:sp>
        <p:nvSpPr>
          <p:cNvPr id="8" name="object 8"/>
          <p:cNvSpPr/>
          <p:nvPr/>
        </p:nvSpPr>
        <p:spPr>
          <a:xfrm>
            <a:off x="3414733" y="4739632"/>
            <a:ext cx="1190625" cy="295275"/>
          </a:xfrm>
          <a:custGeom>
            <a:avLst/>
            <a:gdLst/>
            <a:ahLst/>
            <a:cxnLst/>
            <a:rect l="l" t="t" r="r" b="b"/>
            <a:pathLst>
              <a:path w="1190625" h="295275">
                <a:moveTo>
                  <a:pt x="1190616" y="295193"/>
                </a:moveTo>
                <a:lnTo>
                  <a:pt x="1190616" y="0"/>
                </a:lnTo>
                <a:lnTo>
                  <a:pt x="0" y="0"/>
                </a:lnTo>
                <a:lnTo>
                  <a:pt x="0" y="295193"/>
                </a:lnTo>
                <a:lnTo>
                  <a:pt x="1190616" y="295193"/>
                </a:lnTo>
                <a:close/>
              </a:path>
            </a:pathLst>
          </a:custGeom>
          <a:solidFill>
            <a:srgbClr val="FFFFFF"/>
          </a:solidFill>
        </p:spPr>
        <p:txBody>
          <a:bodyPr wrap="square" lIns="0" tIns="0" rIns="0" bIns="0" rtlCol="0"/>
          <a:lstStyle/>
          <a:p>
            <a:endParaRPr/>
          </a:p>
        </p:txBody>
      </p:sp>
      <p:sp>
        <p:nvSpPr>
          <p:cNvPr id="9" name="object 9"/>
          <p:cNvSpPr txBox="1"/>
          <p:nvPr/>
        </p:nvSpPr>
        <p:spPr>
          <a:xfrm>
            <a:off x="3414733" y="4739632"/>
            <a:ext cx="1190625" cy="235321"/>
          </a:xfrm>
          <a:prstGeom prst="rect">
            <a:avLst/>
          </a:prstGeom>
          <a:ln w="14056">
            <a:solidFill>
              <a:srgbClr val="000000"/>
            </a:solidFill>
          </a:ln>
        </p:spPr>
        <p:txBody>
          <a:bodyPr vert="horz" wrap="square" lIns="0" tIns="0" rIns="0" bIns="0" rtlCol="0">
            <a:spAutoFit/>
          </a:bodyPr>
          <a:lstStyle/>
          <a:p>
            <a:pPr marL="88900">
              <a:lnSpc>
                <a:spcPts val="1830"/>
              </a:lnSpc>
            </a:pPr>
            <a:r>
              <a:rPr sz="1550" i="1" dirty="0">
                <a:latin typeface="Times New Roman"/>
                <a:cs typeface="Times New Roman"/>
              </a:rPr>
              <a:t>Missile(M1)</a:t>
            </a:r>
            <a:endParaRPr sz="1550">
              <a:latin typeface="Times New Roman"/>
              <a:cs typeface="Times New Roman"/>
            </a:endParaRPr>
          </a:p>
        </p:txBody>
      </p:sp>
      <p:sp>
        <p:nvSpPr>
          <p:cNvPr id="10" name="object 10"/>
          <p:cNvSpPr/>
          <p:nvPr/>
        </p:nvSpPr>
        <p:spPr>
          <a:xfrm>
            <a:off x="3432466" y="1771858"/>
            <a:ext cx="1334135" cy="295275"/>
          </a:xfrm>
          <a:custGeom>
            <a:avLst/>
            <a:gdLst/>
            <a:ahLst/>
            <a:cxnLst/>
            <a:rect l="l" t="t" r="r" b="b"/>
            <a:pathLst>
              <a:path w="1334135" h="295275">
                <a:moveTo>
                  <a:pt x="1333995" y="295193"/>
                </a:moveTo>
                <a:lnTo>
                  <a:pt x="1333995" y="0"/>
                </a:lnTo>
                <a:lnTo>
                  <a:pt x="0" y="0"/>
                </a:lnTo>
                <a:lnTo>
                  <a:pt x="0" y="295193"/>
                </a:lnTo>
                <a:lnTo>
                  <a:pt x="1333995" y="295193"/>
                </a:lnTo>
                <a:close/>
              </a:path>
            </a:pathLst>
          </a:custGeom>
          <a:ln w="14056">
            <a:solidFill>
              <a:srgbClr val="000000"/>
            </a:solidFill>
          </a:ln>
        </p:spPr>
        <p:txBody>
          <a:bodyPr wrap="square" lIns="0" tIns="0" rIns="0" bIns="0" rtlCol="0"/>
          <a:lstStyle/>
          <a:p>
            <a:endParaRPr/>
          </a:p>
        </p:txBody>
      </p:sp>
      <p:sp>
        <p:nvSpPr>
          <p:cNvPr id="11" name="object 11"/>
          <p:cNvSpPr txBox="1"/>
          <p:nvPr/>
        </p:nvSpPr>
        <p:spPr>
          <a:xfrm>
            <a:off x="3468268" y="1774888"/>
            <a:ext cx="125031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dirty="0">
              <a:latin typeface="Times New Roman"/>
              <a:cs typeface="Times New Roman"/>
            </a:endParaRPr>
          </a:p>
        </p:txBody>
      </p:sp>
      <p:sp>
        <p:nvSpPr>
          <p:cNvPr id="12" name="object 12"/>
          <p:cNvSpPr/>
          <p:nvPr/>
        </p:nvSpPr>
        <p:spPr>
          <a:xfrm>
            <a:off x="1087272" y="2413025"/>
            <a:ext cx="3016885" cy="918210"/>
          </a:xfrm>
          <a:custGeom>
            <a:avLst/>
            <a:gdLst/>
            <a:ahLst/>
            <a:cxnLst/>
            <a:rect l="l" t="t" r="r" b="b"/>
            <a:pathLst>
              <a:path w="3016885" h="918210">
                <a:moveTo>
                  <a:pt x="0" y="918108"/>
                </a:moveTo>
                <a:lnTo>
                  <a:pt x="3016656" y="0"/>
                </a:lnTo>
              </a:path>
            </a:pathLst>
          </a:custGeom>
          <a:ln w="14056">
            <a:solidFill>
              <a:srgbClr val="000000"/>
            </a:solidFill>
          </a:ln>
        </p:spPr>
        <p:txBody>
          <a:bodyPr wrap="square" lIns="0" tIns="0" rIns="0" bIns="0" rtlCol="0"/>
          <a:lstStyle/>
          <a:p>
            <a:endParaRPr/>
          </a:p>
        </p:txBody>
      </p:sp>
      <p:sp>
        <p:nvSpPr>
          <p:cNvPr id="13" name="object 13"/>
          <p:cNvSpPr/>
          <p:nvPr/>
        </p:nvSpPr>
        <p:spPr>
          <a:xfrm>
            <a:off x="4103928" y="2413025"/>
            <a:ext cx="3279140" cy="918210"/>
          </a:xfrm>
          <a:custGeom>
            <a:avLst/>
            <a:gdLst/>
            <a:ahLst/>
            <a:cxnLst/>
            <a:rect l="l" t="t" r="r" b="b"/>
            <a:pathLst>
              <a:path w="3279140" h="918210">
                <a:moveTo>
                  <a:pt x="0" y="0"/>
                </a:moveTo>
                <a:lnTo>
                  <a:pt x="3278962" y="918108"/>
                </a:lnTo>
              </a:path>
            </a:pathLst>
          </a:custGeom>
          <a:ln w="14056">
            <a:solidFill>
              <a:srgbClr val="000000"/>
            </a:solidFill>
          </a:ln>
        </p:spPr>
        <p:txBody>
          <a:bodyPr wrap="square" lIns="0" tIns="0" rIns="0" bIns="0" rtlCol="0"/>
          <a:lstStyle/>
          <a:p>
            <a:endParaRPr/>
          </a:p>
        </p:txBody>
      </p:sp>
      <p:sp>
        <p:nvSpPr>
          <p:cNvPr id="14" name="object 14"/>
          <p:cNvSpPr/>
          <p:nvPr/>
        </p:nvSpPr>
        <p:spPr>
          <a:xfrm>
            <a:off x="2777769" y="2413025"/>
            <a:ext cx="1326515" cy="918210"/>
          </a:xfrm>
          <a:custGeom>
            <a:avLst/>
            <a:gdLst/>
            <a:ahLst/>
            <a:cxnLst/>
            <a:rect l="l" t="t" r="r" b="b"/>
            <a:pathLst>
              <a:path w="1326514" h="918210">
                <a:moveTo>
                  <a:pt x="1326159" y="0"/>
                </a:moveTo>
                <a:lnTo>
                  <a:pt x="0" y="918108"/>
                </a:lnTo>
              </a:path>
            </a:pathLst>
          </a:custGeom>
          <a:ln w="14056">
            <a:solidFill>
              <a:srgbClr val="000000"/>
            </a:solidFill>
          </a:ln>
        </p:spPr>
        <p:txBody>
          <a:bodyPr wrap="square" lIns="0" tIns="0" rIns="0" bIns="0" rtlCol="0"/>
          <a:lstStyle/>
          <a:p>
            <a:endParaRPr/>
          </a:p>
        </p:txBody>
      </p:sp>
      <p:sp>
        <p:nvSpPr>
          <p:cNvPr id="15" name="object 15"/>
          <p:cNvSpPr/>
          <p:nvPr/>
        </p:nvSpPr>
        <p:spPr>
          <a:xfrm>
            <a:off x="4103928" y="2413025"/>
            <a:ext cx="597535" cy="918210"/>
          </a:xfrm>
          <a:custGeom>
            <a:avLst/>
            <a:gdLst/>
            <a:ahLst/>
            <a:cxnLst/>
            <a:rect l="l" t="t" r="r" b="b"/>
            <a:pathLst>
              <a:path w="597535" h="918210">
                <a:moveTo>
                  <a:pt x="0" y="0"/>
                </a:moveTo>
                <a:lnTo>
                  <a:pt x="597496" y="918108"/>
                </a:lnTo>
              </a:path>
            </a:pathLst>
          </a:custGeom>
          <a:ln w="14056">
            <a:solidFill>
              <a:srgbClr val="000000"/>
            </a:solidFill>
          </a:ln>
        </p:spPr>
        <p:txBody>
          <a:bodyPr wrap="square" lIns="0" tIns="0" rIns="0" bIns="0" rtlCol="0"/>
          <a:lstStyle/>
          <a:p>
            <a:endParaRPr/>
          </a:p>
        </p:txBody>
      </p:sp>
      <p:sp>
        <p:nvSpPr>
          <p:cNvPr id="16" name="object 16"/>
          <p:cNvSpPr/>
          <p:nvPr/>
        </p:nvSpPr>
        <p:spPr>
          <a:xfrm>
            <a:off x="3510051" y="2591561"/>
            <a:ext cx="1228090" cy="110489"/>
          </a:xfrm>
          <a:custGeom>
            <a:avLst/>
            <a:gdLst/>
            <a:ahLst/>
            <a:cxnLst/>
            <a:rect l="l" t="t" r="r" b="b"/>
            <a:pathLst>
              <a:path w="1228089" h="110489">
                <a:moveTo>
                  <a:pt x="0" y="3644"/>
                </a:moveTo>
                <a:lnTo>
                  <a:pt x="293" y="3722"/>
                </a:lnTo>
                <a:lnTo>
                  <a:pt x="696" y="3829"/>
                </a:lnTo>
                <a:lnTo>
                  <a:pt x="1360" y="4005"/>
                </a:lnTo>
                <a:lnTo>
                  <a:pt x="2351" y="4268"/>
                </a:lnTo>
                <a:lnTo>
                  <a:pt x="3733" y="4634"/>
                </a:lnTo>
                <a:lnTo>
                  <a:pt x="5572" y="5122"/>
                </a:lnTo>
                <a:lnTo>
                  <a:pt x="7934" y="5748"/>
                </a:lnTo>
                <a:lnTo>
                  <a:pt x="10884" y="6530"/>
                </a:lnTo>
                <a:lnTo>
                  <a:pt x="14487" y="7485"/>
                </a:lnTo>
                <a:lnTo>
                  <a:pt x="18808" y="8630"/>
                </a:lnTo>
                <a:lnTo>
                  <a:pt x="23912" y="9983"/>
                </a:lnTo>
                <a:lnTo>
                  <a:pt x="29866" y="11562"/>
                </a:lnTo>
                <a:lnTo>
                  <a:pt x="36734" y="13382"/>
                </a:lnTo>
                <a:lnTo>
                  <a:pt x="44582" y="15463"/>
                </a:lnTo>
                <a:lnTo>
                  <a:pt x="53474" y="17820"/>
                </a:lnTo>
                <a:lnTo>
                  <a:pt x="63477" y="20471"/>
                </a:lnTo>
                <a:lnTo>
                  <a:pt x="74655" y="23435"/>
                </a:lnTo>
                <a:lnTo>
                  <a:pt x="87074" y="26727"/>
                </a:lnTo>
                <a:lnTo>
                  <a:pt x="126330" y="37106"/>
                </a:lnTo>
                <a:lnTo>
                  <a:pt x="166990" y="47556"/>
                </a:lnTo>
                <a:lnTo>
                  <a:pt x="204576" y="56738"/>
                </a:lnTo>
                <a:lnTo>
                  <a:pt x="245617" y="66133"/>
                </a:lnTo>
                <a:lnTo>
                  <a:pt x="284673" y="74392"/>
                </a:lnTo>
                <a:lnTo>
                  <a:pt x="325857" y="82323"/>
                </a:lnTo>
                <a:lnTo>
                  <a:pt x="363416" y="88809"/>
                </a:lnTo>
                <a:lnTo>
                  <a:pt x="402199" y="94707"/>
                </a:lnTo>
                <a:lnTo>
                  <a:pt x="442015" y="99861"/>
                </a:lnTo>
                <a:lnTo>
                  <a:pt x="482675" y="104115"/>
                </a:lnTo>
                <a:lnTo>
                  <a:pt x="523989" y="107311"/>
                </a:lnTo>
                <a:lnTo>
                  <a:pt x="565768" y="109293"/>
                </a:lnTo>
                <a:lnTo>
                  <a:pt x="601804" y="109908"/>
                </a:lnTo>
                <a:lnTo>
                  <a:pt x="607822" y="109905"/>
                </a:lnTo>
                <a:lnTo>
                  <a:pt x="649151" y="109073"/>
                </a:lnTo>
                <a:lnTo>
                  <a:pt x="690367" y="106920"/>
                </a:lnTo>
                <a:lnTo>
                  <a:pt x="731275" y="103596"/>
                </a:lnTo>
                <a:lnTo>
                  <a:pt x="771678" y="99250"/>
                </a:lnTo>
                <a:lnTo>
                  <a:pt x="811382" y="94030"/>
                </a:lnTo>
                <a:lnTo>
                  <a:pt x="850191" y="88086"/>
                </a:lnTo>
                <a:lnTo>
                  <a:pt x="887909" y="81567"/>
                </a:lnTo>
                <a:lnTo>
                  <a:pt x="929429" y="73602"/>
                </a:lnTo>
                <a:lnTo>
                  <a:pt x="968978" y="65301"/>
                </a:lnTo>
                <a:lnTo>
                  <a:pt x="1006263" y="56888"/>
                </a:lnTo>
                <a:lnTo>
                  <a:pt x="1045139" y="47565"/>
                </a:lnTo>
                <a:lnTo>
                  <a:pt x="1084036" y="37753"/>
                </a:lnTo>
                <a:lnTo>
                  <a:pt x="1120938" y="28125"/>
                </a:lnTo>
                <a:lnTo>
                  <a:pt x="1138099" y="23609"/>
                </a:lnTo>
                <a:lnTo>
                  <a:pt x="1150890" y="20241"/>
                </a:lnTo>
                <a:lnTo>
                  <a:pt x="1162404" y="17210"/>
                </a:lnTo>
                <a:lnTo>
                  <a:pt x="1172706" y="14498"/>
                </a:lnTo>
                <a:lnTo>
                  <a:pt x="1181866" y="12087"/>
                </a:lnTo>
                <a:lnTo>
                  <a:pt x="1189949" y="9960"/>
                </a:lnTo>
                <a:lnTo>
                  <a:pt x="1197022" y="8097"/>
                </a:lnTo>
                <a:lnTo>
                  <a:pt x="1203155" y="6483"/>
                </a:lnTo>
                <a:lnTo>
                  <a:pt x="1208413" y="5099"/>
                </a:lnTo>
                <a:lnTo>
                  <a:pt x="1212863" y="3927"/>
                </a:lnTo>
                <a:lnTo>
                  <a:pt x="1216574" y="2951"/>
                </a:lnTo>
                <a:lnTo>
                  <a:pt x="1219612" y="2151"/>
                </a:lnTo>
                <a:lnTo>
                  <a:pt x="1222045" y="1510"/>
                </a:lnTo>
                <a:lnTo>
                  <a:pt x="1223939" y="1012"/>
                </a:lnTo>
                <a:lnTo>
                  <a:pt x="1225363" y="637"/>
                </a:lnTo>
                <a:lnTo>
                  <a:pt x="1226383" y="368"/>
                </a:lnTo>
                <a:lnTo>
                  <a:pt x="1227067" y="188"/>
                </a:lnTo>
                <a:lnTo>
                  <a:pt x="1227482" y="79"/>
                </a:lnTo>
                <a:lnTo>
                  <a:pt x="1227695" y="23"/>
                </a:lnTo>
              </a:path>
            </a:pathLst>
          </a:custGeom>
          <a:ln w="14056">
            <a:solidFill>
              <a:srgbClr val="000000"/>
            </a:solidFill>
          </a:ln>
        </p:spPr>
        <p:txBody>
          <a:bodyPr wrap="square" lIns="0" tIns="0" rIns="0" bIns="0" rtlCol="0"/>
          <a:lstStyle/>
          <a:p>
            <a:endParaRPr/>
          </a:p>
        </p:txBody>
      </p:sp>
      <p:sp>
        <p:nvSpPr>
          <p:cNvPr id="17" name="object 17"/>
          <p:cNvSpPr/>
          <p:nvPr/>
        </p:nvSpPr>
        <p:spPr>
          <a:xfrm>
            <a:off x="2221181" y="3326568"/>
            <a:ext cx="1153160" cy="309245"/>
          </a:xfrm>
          <a:custGeom>
            <a:avLst/>
            <a:gdLst/>
            <a:ahLst/>
            <a:cxnLst/>
            <a:rect l="l" t="t" r="r" b="b"/>
            <a:pathLst>
              <a:path w="1153160" h="309245">
                <a:moveTo>
                  <a:pt x="1152662" y="309251"/>
                </a:moveTo>
                <a:lnTo>
                  <a:pt x="1152662" y="0"/>
                </a:lnTo>
                <a:lnTo>
                  <a:pt x="0" y="0"/>
                </a:lnTo>
                <a:lnTo>
                  <a:pt x="0" y="309251"/>
                </a:lnTo>
                <a:lnTo>
                  <a:pt x="1152662" y="309251"/>
                </a:lnTo>
                <a:close/>
              </a:path>
            </a:pathLst>
          </a:custGeom>
          <a:solidFill>
            <a:srgbClr val="FFFFFF"/>
          </a:solidFill>
        </p:spPr>
        <p:txBody>
          <a:bodyPr wrap="square" lIns="0" tIns="0" rIns="0" bIns="0" rtlCol="0"/>
          <a:lstStyle/>
          <a:p>
            <a:endParaRPr/>
          </a:p>
        </p:txBody>
      </p:sp>
      <p:graphicFrame>
        <p:nvGraphicFramePr>
          <p:cNvPr id="18" name="object 18"/>
          <p:cNvGraphicFramePr>
            <a:graphicFrameLocks noGrp="1"/>
          </p:cNvGraphicFramePr>
          <p:nvPr>
            <p:extLst>
              <p:ext uri="{D42A27DB-BD31-4B8C-83A1-F6EECF244321}">
                <p14:modId xmlns:p14="http://schemas.microsoft.com/office/powerpoint/2010/main" val="2390632521"/>
              </p:ext>
            </p:extLst>
          </p:nvPr>
        </p:nvGraphicFramePr>
        <p:xfrm>
          <a:off x="2214155" y="3319539"/>
          <a:ext cx="1124547" cy="1708256"/>
        </p:xfrm>
        <a:graphic>
          <a:graphicData uri="http://schemas.openxmlformats.org/drawingml/2006/table">
            <a:tbl>
              <a:tblPr firstRow="1" bandRow="1">
                <a:tableStyleId>{2D5ABB26-0587-4C30-8999-92F81FD0307C}</a:tableStyleId>
              </a:tblPr>
              <a:tblGrid>
                <a:gridCol w="571151">
                  <a:extLst>
                    <a:ext uri="{9D8B030D-6E8A-4147-A177-3AD203B41FA5}">
                      <a16:colId xmlns:a16="http://schemas.microsoft.com/office/drawing/2014/main" val="20000"/>
                    </a:ext>
                  </a:extLst>
                </a:gridCol>
                <a:gridCol w="553396">
                  <a:extLst>
                    <a:ext uri="{9D8B030D-6E8A-4147-A177-3AD203B41FA5}">
                      <a16:colId xmlns:a16="http://schemas.microsoft.com/office/drawing/2014/main" val="20001"/>
                    </a:ext>
                  </a:extLst>
                </a:gridCol>
              </a:tblGrid>
              <a:tr h="309251">
                <a:tc gridSpan="2">
                  <a:txBody>
                    <a:bodyPr/>
                    <a:lstStyle/>
                    <a:p>
                      <a:pPr marL="133350">
                        <a:lnSpc>
                          <a:spcPts val="1830"/>
                        </a:lnSpc>
                      </a:pPr>
                      <a:r>
                        <a:rPr sz="1550" i="1" dirty="0">
                          <a:latin typeface="Times New Roman"/>
                          <a:cs typeface="Times New Roman"/>
                        </a:rPr>
                        <a:t>Weapon(y)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103812">
                <a:tc>
                  <a:txBody>
                    <a:bodyPr/>
                    <a:lstStyle/>
                    <a:p>
                      <a:endParaRPr sz="1550">
                        <a:latin typeface="Times New Roman"/>
                        <a:cs typeface="Times New Roman"/>
                      </a:endParaRPr>
                    </a:p>
                  </a:txBody>
                  <a:tcPr marL="0" marR="0" marT="0" marB="0">
                    <a:lnR w="14056">
                      <a:solidFill>
                        <a:srgbClr val="000000"/>
                      </a:solidFill>
                      <a:prstDash val="solid"/>
                    </a:lnR>
                    <a:lnT w="14056">
                      <a:solidFill>
                        <a:srgbClr val="000000"/>
                      </a:solidFill>
                      <a:prstDash val="solid"/>
                    </a:lnT>
                    <a:lnB w="14056">
                      <a:solidFill>
                        <a:srgbClr val="000000"/>
                      </a:solidFill>
                      <a:prstDash val="solid"/>
                    </a:lnB>
                  </a:tcPr>
                </a:tc>
                <a:tc>
                  <a:txBody>
                    <a:bodyPr/>
                    <a:lstStyle/>
                    <a:p>
                      <a:endParaRPr sz="1550">
                        <a:latin typeface="Times New Roman"/>
                        <a:cs typeface="Times New Roman"/>
                      </a:endParaRPr>
                    </a:p>
                  </a:txBody>
                  <a:tcPr marL="0" marR="0" marT="0" marB="0">
                    <a:lnL w="14056">
                      <a:solidFill>
                        <a:srgbClr val="000000"/>
                      </a:solidFill>
                      <a:prstDash val="solid"/>
                    </a:lnL>
                    <a:lnT w="14056">
                      <a:solidFill>
                        <a:srgbClr val="000000"/>
                      </a:solidFill>
                      <a:prstDash val="solid"/>
                    </a:lnT>
                    <a:lnB w="14056">
                      <a:solidFill>
                        <a:srgbClr val="000000"/>
                      </a:solidFill>
                      <a:prstDash val="solid"/>
                    </a:lnB>
                  </a:tcPr>
                </a:tc>
                <a:extLst>
                  <a:ext uri="{0D108BD9-81ED-4DB2-BD59-A6C34878D82A}">
                    <a16:rowId xmlns:a16="http://schemas.microsoft.com/office/drawing/2014/main" val="10001"/>
                  </a:ext>
                </a:extLst>
              </a:tr>
              <a:tr h="295193">
                <a:tc gridSpan="2">
                  <a:txBody>
                    <a:bodyPr/>
                    <a:lstStyle/>
                    <a:p>
                      <a:pPr marL="126364">
                        <a:lnSpc>
                          <a:spcPts val="1775"/>
                        </a:lnSpc>
                      </a:pPr>
                      <a:r>
                        <a:rPr sz="1550" i="1" dirty="0">
                          <a:latin typeface="Times New Roman"/>
                          <a:cs typeface="Times New Roman"/>
                        </a:rPr>
                        <a:t>Missile(y)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9" name="object 19"/>
          <p:cNvSpPr/>
          <p:nvPr/>
        </p:nvSpPr>
        <p:spPr>
          <a:xfrm>
            <a:off x="445452" y="3326568"/>
            <a:ext cx="1447800" cy="309245"/>
          </a:xfrm>
          <a:custGeom>
            <a:avLst/>
            <a:gdLst/>
            <a:ahLst/>
            <a:cxnLst/>
            <a:rect l="l" t="t" r="r" b="b"/>
            <a:pathLst>
              <a:path w="1447800" h="309245">
                <a:moveTo>
                  <a:pt x="1447292" y="309251"/>
                </a:moveTo>
                <a:lnTo>
                  <a:pt x="1447292" y="0"/>
                </a:lnTo>
                <a:lnTo>
                  <a:pt x="0" y="0"/>
                </a:lnTo>
                <a:lnTo>
                  <a:pt x="0" y="309251"/>
                </a:lnTo>
                <a:lnTo>
                  <a:pt x="1447292" y="309251"/>
                </a:lnTo>
                <a:close/>
              </a:path>
            </a:pathLst>
          </a:custGeom>
          <a:solidFill>
            <a:srgbClr val="FFFFFF"/>
          </a:solidFill>
        </p:spPr>
        <p:txBody>
          <a:bodyPr wrap="square" lIns="0" tIns="0" rIns="0" bIns="0" rtlCol="0"/>
          <a:lstStyle/>
          <a:p>
            <a:endParaRPr/>
          </a:p>
        </p:txBody>
      </p:sp>
      <p:sp>
        <p:nvSpPr>
          <p:cNvPr id="20" name="object 20"/>
          <p:cNvSpPr txBox="1"/>
          <p:nvPr/>
        </p:nvSpPr>
        <p:spPr>
          <a:xfrm>
            <a:off x="445452" y="3326568"/>
            <a:ext cx="1447800" cy="241092"/>
          </a:xfrm>
          <a:prstGeom prst="rect">
            <a:avLst/>
          </a:prstGeom>
          <a:ln w="14056">
            <a:solidFill>
              <a:srgbClr val="000000"/>
            </a:solidFill>
          </a:ln>
        </p:spPr>
        <p:txBody>
          <a:bodyPr vert="horz" wrap="square" lIns="0" tIns="2540" rIns="0" bIns="0" rtlCol="0">
            <a:spAutoFit/>
          </a:bodyPr>
          <a:lstStyle/>
          <a:p>
            <a:pPr marL="62865">
              <a:lnSpc>
                <a:spcPct val="100000"/>
              </a:lnSpc>
              <a:spcBef>
                <a:spcPts val="20"/>
              </a:spcBef>
            </a:pPr>
            <a:r>
              <a:rPr sz="1550" i="1" dirty="0">
                <a:latin typeface="Times New Roman"/>
                <a:cs typeface="Times New Roman"/>
              </a:rPr>
              <a:t>American(West)</a:t>
            </a:r>
            <a:endParaRPr sz="1550">
              <a:latin typeface="Times New Roman"/>
              <a:cs typeface="Times New Roman"/>
            </a:endParaRPr>
          </a:p>
        </p:txBody>
      </p:sp>
      <p:sp>
        <p:nvSpPr>
          <p:cNvPr id="21" name="object 21"/>
          <p:cNvSpPr/>
          <p:nvPr/>
        </p:nvSpPr>
        <p:spPr>
          <a:xfrm>
            <a:off x="4464596" y="4187316"/>
            <a:ext cx="492125" cy="76835"/>
          </a:xfrm>
          <a:custGeom>
            <a:avLst/>
            <a:gdLst/>
            <a:ahLst/>
            <a:cxnLst/>
            <a:rect l="l" t="t" r="r" b="b"/>
            <a:pathLst>
              <a:path w="492125" h="76835">
                <a:moveTo>
                  <a:pt x="0" y="21856"/>
                </a:moveTo>
                <a:lnTo>
                  <a:pt x="473" y="22016"/>
                </a:lnTo>
                <a:lnTo>
                  <a:pt x="1596" y="22396"/>
                </a:lnTo>
                <a:lnTo>
                  <a:pt x="3785" y="23136"/>
                </a:lnTo>
                <a:lnTo>
                  <a:pt x="7393" y="24356"/>
                </a:lnTo>
                <a:lnTo>
                  <a:pt x="12775" y="26176"/>
                </a:lnTo>
                <a:lnTo>
                  <a:pt x="20286" y="28716"/>
                </a:lnTo>
                <a:lnTo>
                  <a:pt x="59831" y="42034"/>
                </a:lnTo>
                <a:lnTo>
                  <a:pt x="97303" y="53665"/>
                </a:lnTo>
                <a:lnTo>
                  <a:pt x="136803" y="63899"/>
                </a:lnTo>
                <a:lnTo>
                  <a:pt x="174644" y="71271"/>
                </a:lnTo>
                <a:lnTo>
                  <a:pt x="214262" y="75882"/>
                </a:lnTo>
                <a:lnTo>
                  <a:pt x="242970" y="76805"/>
                </a:lnTo>
                <a:lnTo>
                  <a:pt x="248706" y="76706"/>
                </a:lnTo>
                <a:lnTo>
                  <a:pt x="290035" y="72958"/>
                </a:lnTo>
                <a:lnTo>
                  <a:pt x="330016" y="64776"/>
                </a:lnTo>
                <a:lnTo>
                  <a:pt x="367335" y="53688"/>
                </a:lnTo>
                <a:lnTo>
                  <a:pt x="405399" y="39411"/>
                </a:lnTo>
                <a:lnTo>
                  <a:pt x="440531" y="24018"/>
                </a:lnTo>
                <a:lnTo>
                  <a:pt x="452983" y="18211"/>
                </a:lnTo>
                <a:lnTo>
                  <a:pt x="465811" y="12200"/>
                </a:lnTo>
                <a:lnTo>
                  <a:pt x="475450" y="7683"/>
                </a:lnTo>
                <a:lnTo>
                  <a:pt x="482357" y="4446"/>
                </a:lnTo>
                <a:lnTo>
                  <a:pt x="486987" y="2276"/>
                </a:lnTo>
                <a:lnTo>
                  <a:pt x="489796" y="960"/>
                </a:lnTo>
                <a:lnTo>
                  <a:pt x="491238" y="284"/>
                </a:lnTo>
                <a:lnTo>
                  <a:pt x="491769" y="35"/>
                </a:lnTo>
              </a:path>
            </a:pathLst>
          </a:custGeom>
          <a:ln w="14056">
            <a:solidFill>
              <a:srgbClr val="000000"/>
            </a:solidFill>
          </a:ln>
        </p:spPr>
        <p:txBody>
          <a:bodyPr wrap="square" lIns="0" tIns="0" rIns="0" bIns="0" rtlCol="0"/>
          <a:lstStyle/>
          <a:p>
            <a:endParaRPr/>
          </a:p>
        </p:txBody>
      </p:sp>
      <p:sp>
        <p:nvSpPr>
          <p:cNvPr id="22" name="object 22"/>
          <p:cNvSpPr txBox="1"/>
          <p:nvPr/>
        </p:nvSpPr>
        <p:spPr>
          <a:xfrm>
            <a:off x="2406458" y="5025313"/>
            <a:ext cx="793941"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r>
              <a:rPr sz="2325" i="1" baseline="1792" dirty="0">
                <a:latin typeface="Times New Roman"/>
                <a:cs typeface="Times New Roman"/>
              </a:rPr>
              <a:t>y/M1</a:t>
            </a:r>
            <a:r>
              <a:rPr sz="1850" dirty="0">
                <a:latin typeface="Times New Roman"/>
                <a:cs typeface="Times New Roman"/>
              </a:rPr>
              <a:t>}</a:t>
            </a:r>
          </a:p>
        </p:txBody>
      </p:sp>
      <p:sp>
        <p:nvSpPr>
          <p:cNvPr id="29" name="object 29"/>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29</a:t>
            </a:fld>
            <a:endParaRPr dirty="0"/>
          </a:p>
        </p:txBody>
      </p:sp>
      <p:sp>
        <p:nvSpPr>
          <p:cNvPr id="23" name="object 23"/>
          <p:cNvSpPr txBox="1"/>
          <p:nvPr/>
        </p:nvSpPr>
        <p:spPr>
          <a:xfrm>
            <a:off x="3808951" y="3628713"/>
            <a:ext cx="120014" cy="294005"/>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a:t>
            </a:r>
            <a:endParaRPr sz="1850">
              <a:latin typeface="Times New Roman"/>
              <a:cs typeface="Times New Roman"/>
            </a:endParaRPr>
          </a:p>
        </p:txBody>
      </p:sp>
      <p:graphicFrame>
        <p:nvGraphicFramePr>
          <p:cNvPr id="24" name="object 24"/>
          <p:cNvGraphicFramePr>
            <a:graphicFrameLocks noGrp="1"/>
          </p:cNvGraphicFramePr>
          <p:nvPr>
            <p:extLst>
              <p:ext uri="{D42A27DB-BD31-4B8C-83A1-F6EECF244321}">
                <p14:modId xmlns:p14="http://schemas.microsoft.com/office/powerpoint/2010/main" val="2611803895"/>
              </p:ext>
            </p:extLst>
          </p:nvPr>
        </p:nvGraphicFramePr>
        <p:xfrm>
          <a:off x="3906844" y="3324869"/>
          <a:ext cx="1591741" cy="597265"/>
        </p:xfrm>
        <a:graphic>
          <a:graphicData uri="http://schemas.openxmlformats.org/drawingml/2006/table">
            <a:tbl>
              <a:tblPr firstRow="1" bandRow="1">
                <a:tableStyleId>{2D5ABB26-0587-4C30-8999-92F81FD0307C}</a:tableStyleId>
              </a:tblPr>
              <a:tblGrid>
                <a:gridCol w="779513">
                  <a:extLst>
                    <a:ext uri="{9D8B030D-6E8A-4147-A177-3AD203B41FA5}">
                      <a16:colId xmlns:a16="http://schemas.microsoft.com/office/drawing/2014/main" val="20000"/>
                    </a:ext>
                  </a:extLst>
                </a:gridCol>
                <a:gridCol w="812228">
                  <a:extLst>
                    <a:ext uri="{9D8B030D-6E8A-4147-A177-3AD203B41FA5}">
                      <a16:colId xmlns:a16="http://schemas.microsoft.com/office/drawing/2014/main" val="20001"/>
                    </a:ext>
                  </a:extLst>
                </a:gridCol>
              </a:tblGrid>
              <a:tr h="298587">
                <a:tc gridSpan="2">
                  <a:txBody>
                    <a:bodyPr/>
                    <a:lstStyle/>
                    <a:p>
                      <a:pPr marL="92710">
                        <a:lnSpc>
                          <a:spcPts val="1839"/>
                        </a:lnSpc>
                      </a:pPr>
                      <a:r>
                        <a:rPr sz="1550" i="1" dirty="0">
                          <a:latin typeface="Times New Roman"/>
                          <a:cs typeface="Times New Roman"/>
                        </a:rPr>
                        <a:t>Sells(West,M1,z)</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98678">
                <a:tc>
                  <a:txBody>
                    <a:bodyPr/>
                    <a:lstStyle/>
                    <a:p>
                      <a:pPr marL="55244">
                        <a:lnSpc>
                          <a:spcPts val="2150"/>
                        </a:lnSpc>
                      </a:pPr>
                      <a:r>
                        <a:rPr sz="2325" i="1" baseline="1792" dirty="0">
                          <a:latin typeface="Times New Roman"/>
                          <a:cs typeface="Times New Roman"/>
                        </a:rPr>
                        <a:t>z/Nono</a:t>
                      </a:r>
                      <a:r>
                        <a:rPr sz="2325" i="1" spc="-427" baseline="1792" dirty="0">
                          <a:latin typeface="Times New Roman"/>
                          <a:cs typeface="Times New Roman"/>
                        </a:rPr>
                        <a:t> </a:t>
                      </a:r>
                      <a:r>
                        <a:rPr sz="1850" spc="-145" dirty="0">
                          <a:latin typeface="Times New Roman"/>
                          <a:cs typeface="Times New Roman"/>
                        </a:rPr>
                        <a:t>}</a:t>
                      </a:r>
                      <a:endParaRPr sz="1850">
                        <a:latin typeface="Times New Roman"/>
                        <a:cs typeface="Times New Roman"/>
                      </a:endParaRPr>
                    </a:p>
                  </a:txBody>
                  <a:tcPr marL="0" marR="0" marT="0" marB="0">
                    <a:lnR w="14056">
                      <a:solidFill>
                        <a:srgbClr val="000000"/>
                      </a:solidFill>
                      <a:prstDash val="solid"/>
                    </a:lnR>
                    <a:lnT w="14056">
                      <a:solidFill>
                        <a:srgbClr val="000000"/>
                      </a:solidFill>
                      <a:prstDash val="solid"/>
                    </a:lnT>
                  </a:tcPr>
                </a:tc>
                <a:tc>
                  <a:txBody>
                    <a:bodyPr/>
                    <a:lstStyle/>
                    <a:p>
                      <a:endParaRPr sz="1850">
                        <a:latin typeface="Times New Roman"/>
                        <a:cs typeface="Times New Roman"/>
                      </a:endParaRPr>
                    </a:p>
                  </a:txBody>
                  <a:tcPr marL="0" marR="0" marT="0" marB="0">
                    <a:lnL w="14056">
                      <a:solidFill>
                        <a:srgbClr val="000000"/>
                      </a:solidFill>
                      <a:prstDash val="solid"/>
                    </a:lnL>
                    <a:lnT w="14056">
                      <a:solidFill>
                        <a:srgbClr val="000000"/>
                      </a:solidFill>
                      <a:prstDash val="solid"/>
                    </a:lnT>
                  </a:tcPr>
                </a:tc>
                <a:extLst>
                  <a:ext uri="{0D108BD9-81ED-4DB2-BD59-A6C34878D82A}">
                    <a16:rowId xmlns:a16="http://schemas.microsoft.com/office/drawing/2014/main" val="10001"/>
                  </a:ext>
                </a:extLst>
              </a:tr>
            </a:tbl>
          </a:graphicData>
        </a:graphic>
      </p:graphicFrame>
      <p:sp>
        <p:nvSpPr>
          <p:cNvPr id="25" name="object 25"/>
          <p:cNvSpPr txBox="1"/>
          <p:nvPr/>
        </p:nvSpPr>
        <p:spPr>
          <a:xfrm>
            <a:off x="987882" y="3630980"/>
            <a:ext cx="307518"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26" name="object 26"/>
          <p:cNvSpPr txBox="1"/>
          <p:nvPr/>
        </p:nvSpPr>
        <p:spPr>
          <a:xfrm>
            <a:off x="6727545" y="3326568"/>
            <a:ext cx="1279525" cy="241092"/>
          </a:xfrm>
          <a:prstGeom prst="rect">
            <a:avLst/>
          </a:prstGeom>
          <a:ln w="14056">
            <a:solidFill>
              <a:srgbClr val="000000"/>
            </a:solidFill>
          </a:ln>
        </p:spPr>
        <p:txBody>
          <a:bodyPr vert="horz" wrap="square" lIns="0" tIns="2540" rIns="0" bIns="0" rtlCol="0">
            <a:spAutoFit/>
          </a:bodyPr>
          <a:lstStyle/>
          <a:p>
            <a:pPr marL="41910">
              <a:lnSpc>
                <a:spcPct val="100000"/>
              </a:lnSpc>
              <a:spcBef>
                <a:spcPts val="20"/>
              </a:spcBef>
            </a:pPr>
            <a:r>
              <a:rPr sz="1550" i="1" dirty="0">
                <a:latin typeface="Times New Roman"/>
                <a:cs typeface="Times New Roman"/>
              </a:rPr>
              <a:t>Hostile(z)</a:t>
            </a:r>
            <a:endParaRPr sz="1550">
              <a:latin typeface="Times New Roman"/>
              <a:cs typeface="Times New Roman"/>
            </a:endParaRPr>
          </a:p>
        </p:txBody>
      </p:sp>
      <p:sp>
        <p:nvSpPr>
          <p:cNvPr id="27" name="object 27"/>
          <p:cNvSpPr txBox="1"/>
          <p:nvPr/>
        </p:nvSpPr>
        <p:spPr>
          <a:xfrm>
            <a:off x="6007549" y="1765459"/>
            <a:ext cx="1866900"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{x/West, y/M1, z/Nono}</a:t>
            </a:r>
            <a:endParaRPr sz="1550">
              <a:latin typeface="Times New Roman"/>
              <a:cs typeface="Times New Roman"/>
            </a:endParaRPr>
          </a:p>
        </p:txBody>
      </p:sp>
      <p:sp>
        <p:nvSpPr>
          <p:cNvPr id="30"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Reasoning in FOL</a:t>
            </a:r>
          </a:p>
        </p:txBody>
      </p:sp>
      <p:sp>
        <p:nvSpPr>
          <p:cNvPr id="5" name="Content Placeholder 4"/>
          <p:cNvSpPr>
            <a:spLocks noGrp="1"/>
          </p:cNvSpPr>
          <p:nvPr>
            <p:ph idx="1"/>
          </p:nvPr>
        </p:nvSpPr>
        <p:spPr>
          <a:xfrm>
            <a:off x="502920" y="1381761"/>
            <a:ext cx="9052560" cy="5933439"/>
          </a:xfrm>
        </p:spPr>
        <p:txBody>
          <a:bodyPr>
            <a:normAutofit/>
          </a:bodyPr>
          <a:lstStyle/>
          <a:p>
            <a:r>
              <a:rPr lang="en-US" dirty="0"/>
              <a:t>We know how to efficiently represent complex worlds in FOL</a:t>
            </a:r>
          </a:p>
          <a:p>
            <a:pPr lvl="1"/>
            <a:r>
              <a:rPr lang="en-US" dirty="0"/>
              <a:t>Quantification + variables </a:t>
            </a:r>
            <a:r>
              <a:rPr lang="en-US" dirty="0">
                <a:sym typeface="Wingdings"/>
              </a:rPr>
              <a:t> </a:t>
            </a:r>
            <a:r>
              <a:rPr lang="en-US" dirty="0"/>
              <a:t>FOL much more flexible, compact</a:t>
            </a:r>
          </a:p>
          <a:p>
            <a:endParaRPr lang="en-US" dirty="0"/>
          </a:p>
          <a:p>
            <a:r>
              <a:rPr lang="en-US" dirty="0"/>
              <a:t>We know how to do inference in propositional logics</a:t>
            </a:r>
          </a:p>
          <a:p>
            <a:pPr lvl="1"/>
            <a:r>
              <a:rPr lang="en-US" dirty="0"/>
              <a:t>Model-checking  OR  inference rules  OR resolution</a:t>
            </a:r>
          </a:p>
          <a:p>
            <a:pPr lvl="1"/>
            <a:r>
              <a:rPr lang="en-US" dirty="0"/>
              <a:t>Can be arduous, but it’s fairly mechanical.  Sound and complete</a:t>
            </a:r>
          </a:p>
          <a:p>
            <a:pPr lvl="1"/>
            <a:r>
              <a:rPr lang="en-US" dirty="0"/>
              <a:t>Size of problem becomes impossible as complexity of world grows.</a:t>
            </a:r>
          </a:p>
          <a:p>
            <a:pPr lvl="1"/>
            <a:endParaRPr lang="en-US" dirty="0"/>
          </a:p>
          <a:p>
            <a:r>
              <a:rPr lang="en-US" dirty="0"/>
              <a:t>Would like to use FOL...and do inference in FOL.</a:t>
            </a:r>
          </a:p>
          <a:p>
            <a:pPr lvl="1"/>
            <a:r>
              <a:rPr lang="en-US" dirty="0"/>
              <a:t>Quantification + variables </a:t>
            </a:r>
            <a:r>
              <a:rPr lang="en-US" dirty="0">
                <a:sym typeface="Wingdings"/>
              </a:rPr>
              <a:t> make things much more complex.</a:t>
            </a:r>
          </a:p>
          <a:p>
            <a:pPr lvl="1"/>
            <a:endParaRPr lang="en-US" dirty="0">
              <a:sym typeface="Wingdings"/>
            </a:endParaRPr>
          </a:p>
          <a:p>
            <a:r>
              <a:rPr lang="en-US" dirty="0">
                <a:sym typeface="Wingdings"/>
              </a:rPr>
              <a:t>Question:  How can we reason in FOL?</a:t>
            </a:r>
          </a:p>
          <a:p>
            <a:pPr lvl="1"/>
            <a:r>
              <a:rPr lang="en-US" dirty="0">
                <a:sym typeface="Wingdings"/>
              </a:rPr>
              <a:t>We can convert FOL to propositional  use propositional </a:t>
            </a:r>
            <a:r>
              <a:rPr lang="en-US" dirty="0" err="1">
                <a:sym typeface="Wingdings"/>
              </a:rPr>
              <a:t>inferencing</a:t>
            </a:r>
            <a:endParaRPr lang="en-US" dirty="0">
              <a:sym typeface="Wingdings"/>
            </a:endParaRPr>
          </a:p>
          <a:p>
            <a:pPr lvl="1"/>
            <a:r>
              <a:rPr lang="en-US" dirty="0">
                <a:sym typeface="Wingdings"/>
              </a:rPr>
              <a:t>We can develop new ideas to deal with instantiation/variables</a:t>
            </a:r>
          </a:p>
          <a:p>
            <a:pPr lvl="2"/>
            <a:r>
              <a:rPr lang="en-US" dirty="0">
                <a:sym typeface="Wingdings"/>
              </a:rPr>
              <a:t>Reasoning directly in FOL!</a:t>
            </a:r>
            <a:endParaRPr lang="en-US" dirty="0"/>
          </a:p>
          <a:p>
            <a:pPr lvl="2"/>
            <a:endParaRPr lang="en-US" dirty="0"/>
          </a:p>
        </p:txBody>
      </p:sp>
    </p:spTree>
    <p:extLst>
      <p:ext uri="{BB962C8B-B14F-4D97-AF65-F5344CB8AC3E}">
        <p14:creationId xmlns:p14="http://schemas.microsoft.com/office/powerpoint/2010/main" val="388510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1619885">
              <a:lnSpc>
                <a:spcPts val="2430"/>
              </a:lnSpc>
            </a:pPr>
            <a:r>
              <a:rPr dirty="0"/>
              <a:t>Backward chaining example</a:t>
            </a:r>
          </a:p>
        </p:txBody>
      </p:sp>
      <p:sp>
        <p:nvSpPr>
          <p:cNvPr id="3" name="object 3"/>
          <p:cNvSpPr/>
          <p:nvPr/>
        </p:nvSpPr>
        <p:spPr>
          <a:xfrm>
            <a:off x="4694123" y="3928643"/>
            <a:ext cx="831215" cy="816610"/>
          </a:xfrm>
          <a:custGeom>
            <a:avLst/>
            <a:gdLst/>
            <a:ahLst/>
            <a:cxnLst/>
            <a:rect l="l" t="t" r="r" b="b"/>
            <a:pathLst>
              <a:path w="831214" h="816610">
                <a:moveTo>
                  <a:pt x="0" y="0"/>
                </a:moveTo>
                <a:lnTo>
                  <a:pt x="830668" y="816102"/>
                </a:lnTo>
              </a:path>
            </a:pathLst>
          </a:custGeom>
          <a:ln w="14056">
            <a:solidFill>
              <a:srgbClr val="000000"/>
            </a:solidFill>
          </a:ln>
        </p:spPr>
        <p:txBody>
          <a:bodyPr wrap="square" lIns="0" tIns="0" rIns="0" bIns="0" rtlCol="0"/>
          <a:lstStyle/>
          <a:p>
            <a:endParaRPr/>
          </a:p>
        </p:txBody>
      </p:sp>
      <p:sp>
        <p:nvSpPr>
          <p:cNvPr id="4" name="object 4"/>
          <p:cNvSpPr/>
          <p:nvPr/>
        </p:nvSpPr>
        <p:spPr>
          <a:xfrm>
            <a:off x="4009186" y="3928643"/>
            <a:ext cx="685165" cy="823594"/>
          </a:xfrm>
          <a:custGeom>
            <a:avLst/>
            <a:gdLst/>
            <a:ahLst/>
            <a:cxnLst/>
            <a:rect l="l" t="t" r="r" b="b"/>
            <a:pathLst>
              <a:path w="685164" h="823595">
                <a:moveTo>
                  <a:pt x="684936" y="0"/>
                </a:moveTo>
                <a:lnTo>
                  <a:pt x="0" y="823379"/>
                </a:lnTo>
              </a:path>
            </a:pathLst>
          </a:custGeom>
          <a:ln w="14056">
            <a:solidFill>
              <a:srgbClr val="000000"/>
            </a:solidFill>
          </a:ln>
        </p:spPr>
        <p:txBody>
          <a:bodyPr wrap="square" lIns="0" tIns="0" rIns="0" bIns="0" rtlCol="0"/>
          <a:lstStyle/>
          <a:p>
            <a:endParaRPr/>
          </a:p>
        </p:txBody>
      </p:sp>
      <p:sp>
        <p:nvSpPr>
          <p:cNvPr id="5" name="object 5"/>
          <p:cNvSpPr/>
          <p:nvPr/>
        </p:nvSpPr>
        <p:spPr>
          <a:xfrm>
            <a:off x="4110164" y="2067013"/>
            <a:ext cx="0" cy="349250"/>
          </a:xfrm>
          <a:custGeom>
            <a:avLst/>
            <a:gdLst/>
            <a:ahLst/>
            <a:cxnLst/>
            <a:rect l="l" t="t" r="r" b="b"/>
            <a:pathLst>
              <a:path h="349250">
                <a:moveTo>
                  <a:pt x="0" y="349161"/>
                </a:moveTo>
                <a:lnTo>
                  <a:pt x="0" y="0"/>
                </a:lnTo>
              </a:path>
            </a:pathLst>
          </a:custGeom>
          <a:ln w="14056">
            <a:solidFill>
              <a:srgbClr val="000000"/>
            </a:solidFill>
          </a:ln>
        </p:spPr>
        <p:txBody>
          <a:bodyPr wrap="square" lIns="0" tIns="0" rIns="0" bIns="0" rtlCol="0"/>
          <a:lstStyle/>
          <a:p>
            <a:endParaRPr/>
          </a:p>
        </p:txBody>
      </p:sp>
      <p:graphicFrame>
        <p:nvGraphicFramePr>
          <p:cNvPr id="6" name="object 6"/>
          <p:cNvGraphicFramePr>
            <a:graphicFrameLocks noGrp="1"/>
          </p:cNvGraphicFramePr>
          <p:nvPr>
            <p:extLst>
              <p:ext uri="{D42A27DB-BD31-4B8C-83A1-F6EECF244321}">
                <p14:modId xmlns:p14="http://schemas.microsoft.com/office/powerpoint/2010/main" val="2658346509"/>
              </p:ext>
            </p:extLst>
          </p:nvPr>
        </p:nvGraphicFramePr>
        <p:xfrm>
          <a:off x="6371356" y="3319539"/>
          <a:ext cx="1996071" cy="1708256"/>
        </p:xfrm>
        <a:graphic>
          <a:graphicData uri="http://schemas.openxmlformats.org/drawingml/2006/table">
            <a:tbl>
              <a:tblPr firstRow="1" bandRow="1">
                <a:tableStyleId>{2D5ABB26-0587-4C30-8999-92F81FD0307C}</a:tableStyleId>
              </a:tblPr>
              <a:tblGrid>
                <a:gridCol w="349161">
                  <a:extLst>
                    <a:ext uri="{9D8B030D-6E8A-4147-A177-3AD203B41FA5}">
                      <a16:colId xmlns:a16="http://schemas.microsoft.com/office/drawing/2014/main" val="20000"/>
                    </a:ext>
                  </a:extLst>
                </a:gridCol>
                <a:gridCol w="640156">
                  <a:extLst>
                    <a:ext uri="{9D8B030D-6E8A-4147-A177-3AD203B41FA5}">
                      <a16:colId xmlns:a16="http://schemas.microsoft.com/office/drawing/2014/main" val="20001"/>
                    </a:ext>
                  </a:extLst>
                </a:gridCol>
                <a:gridCol w="639013">
                  <a:extLst>
                    <a:ext uri="{9D8B030D-6E8A-4147-A177-3AD203B41FA5}">
                      <a16:colId xmlns:a16="http://schemas.microsoft.com/office/drawing/2014/main" val="20002"/>
                    </a:ext>
                  </a:extLst>
                </a:gridCol>
                <a:gridCol w="367741">
                  <a:extLst>
                    <a:ext uri="{9D8B030D-6E8A-4147-A177-3AD203B41FA5}">
                      <a16:colId xmlns:a16="http://schemas.microsoft.com/office/drawing/2014/main" val="20003"/>
                    </a:ext>
                  </a:extLst>
                </a:gridCol>
              </a:tblGrid>
              <a:tr h="309251">
                <a:tc>
                  <a:txBody>
                    <a:bodyPr/>
                    <a:lstStyle/>
                    <a:p>
                      <a:endParaRPr/>
                    </a:p>
                  </a:txBody>
                  <a:tcPr marL="0" marR="0" marT="0" marB="0">
                    <a:lnR w="14056">
                      <a:solidFill>
                        <a:srgbClr val="000000"/>
                      </a:solidFill>
                      <a:prstDash val="solid"/>
                    </a:lnR>
                  </a:tcPr>
                </a:tc>
                <a:tc gridSpan="2">
                  <a:txBody>
                    <a:bodyPr/>
                    <a:lstStyle/>
                    <a:p>
                      <a:pPr marL="41910">
                        <a:lnSpc>
                          <a:spcPct val="100000"/>
                        </a:lnSpc>
                        <a:spcBef>
                          <a:spcPts val="20"/>
                        </a:spcBef>
                      </a:pPr>
                      <a:r>
                        <a:rPr sz="1550" i="1" dirty="0">
                          <a:latin typeface="Times New Roman"/>
                          <a:cs typeface="Times New Roman"/>
                        </a:rPr>
                        <a:t>Hostile(Nono)</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tc>
                  <a:txBody>
                    <a:bodyPr/>
                    <a:lstStyle/>
                    <a:p>
                      <a:endParaRPr sz="1550">
                        <a:latin typeface="Times New Roman"/>
                        <a:cs typeface="Times New Roman"/>
                      </a:endParaRPr>
                    </a:p>
                  </a:txBody>
                  <a:tcPr marL="0" marR="0" marT="0" marB="0">
                    <a:lnL w="14056">
                      <a:solidFill>
                        <a:srgbClr val="000000"/>
                      </a:solidFill>
                      <a:prstDash val="solid"/>
                    </a:lnL>
                  </a:tcPr>
                </a:tc>
                <a:extLst>
                  <a:ext uri="{0D108BD9-81ED-4DB2-BD59-A6C34878D82A}">
                    <a16:rowId xmlns:a16="http://schemas.microsoft.com/office/drawing/2014/main" val="10000"/>
                  </a:ext>
                </a:extLst>
              </a:tr>
              <a:tr h="1103812">
                <a:tc gridSpan="2">
                  <a:txBody>
                    <a:bodyPr/>
                    <a:lstStyle/>
                    <a:p>
                      <a:endParaRPr sz="1550">
                        <a:latin typeface="Times New Roman"/>
                        <a:cs typeface="Times New Roman"/>
                      </a:endParaRPr>
                    </a:p>
                  </a:txBody>
                  <a:tcPr marL="0" marR="0" marT="0" marB="0">
                    <a:lnR w="14056">
                      <a:solidFill>
                        <a:srgbClr val="000000"/>
                      </a:solidFill>
                      <a:prstDash val="solid"/>
                    </a:lnR>
                    <a:lnB w="14056">
                      <a:solidFill>
                        <a:srgbClr val="000000"/>
                      </a:solidFill>
                      <a:prstDash val="solid"/>
                    </a:lnB>
                  </a:tcPr>
                </a:tc>
                <a:tc hMerge="1">
                  <a:txBody>
                    <a:bodyPr/>
                    <a:lstStyle/>
                    <a:p>
                      <a:endParaRPr/>
                    </a:p>
                  </a:txBody>
                  <a:tcPr marL="0" marR="0" marT="0" marB="0"/>
                </a:tc>
                <a:tc gridSpan="2">
                  <a:txBody>
                    <a:bodyPr/>
                    <a:lstStyle/>
                    <a:p>
                      <a:endParaRPr sz="1550">
                        <a:latin typeface="Times New Roman"/>
                        <a:cs typeface="Times New Roman"/>
                      </a:endParaRPr>
                    </a:p>
                  </a:txBody>
                  <a:tcPr marL="0" marR="0" marT="0" marB="0">
                    <a:lnL w="14056">
                      <a:solidFill>
                        <a:srgbClr val="000000"/>
                      </a:solidFill>
                      <a:prstDash val="solid"/>
                    </a:lnL>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95193">
                <a:tc gridSpan="4">
                  <a:txBody>
                    <a:bodyPr/>
                    <a:lstStyle/>
                    <a:p>
                      <a:pPr marL="55880">
                        <a:lnSpc>
                          <a:spcPts val="1830"/>
                        </a:lnSpc>
                      </a:pPr>
                      <a:r>
                        <a:rPr sz="1550" i="1" dirty="0">
                          <a:latin typeface="Times New Roman"/>
                          <a:cs typeface="Times New Roman"/>
                        </a:rPr>
                        <a:t>Enemy(Nono,America)</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7" name="object 7"/>
          <p:cNvSpPr/>
          <p:nvPr/>
        </p:nvSpPr>
        <p:spPr>
          <a:xfrm>
            <a:off x="4752441" y="4739632"/>
            <a:ext cx="1462405" cy="295275"/>
          </a:xfrm>
          <a:custGeom>
            <a:avLst/>
            <a:gdLst/>
            <a:ahLst/>
            <a:cxnLst/>
            <a:rect l="l" t="t" r="r" b="b"/>
            <a:pathLst>
              <a:path w="1462404" h="295275">
                <a:moveTo>
                  <a:pt x="1461909" y="295193"/>
                </a:moveTo>
                <a:lnTo>
                  <a:pt x="1461909" y="0"/>
                </a:lnTo>
                <a:lnTo>
                  <a:pt x="0" y="0"/>
                </a:lnTo>
                <a:lnTo>
                  <a:pt x="0" y="295193"/>
                </a:lnTo>
                <a:lnTo>
                  <a:pt x="1461909" y="295193"/>
                </a:lnTo>
                <a:close/>
              </a:path>
            </a:pathLst>
          </a:custGeom>
          <a:solidFill>
            <a:srgbClr val="FFFFFF"/>
          </a:solidFill>
        </p:spPr>
        <p:txBody>
          <a:bodyPr wrap="square" lIns="0" tIns="0" rIns="0" bIns="0" rtlCol="0"/>
          <a:lstStyle/>
          <a:p>
            <a:endParaRPr/>
          </a:p>
        </p:txBody>
      </p:sp>
      <p:sp>
        <p:nvSpPr>
          <p:cNvPr id="8" name="object 8"/>
          <p:cNvSpPr txBox="1"/>
          <p:nvPr/>
        </p:nvSpPr>
        <p:spPr>
          <a:xfrm>
            <a:off x="4752441" y="4739632"/>
            <a:ext cx="1462405" cy="235321"/>
          </a:xfrm>
          <a:prstGeom prst="rect">
            <a:avLst/>
          </a:prstGeom>
          <a:ln w="14056">
            <a:solidFill>
              <a:srgbClr val="000000"/>
            </a:solidFill>
          </a:ln>
        </p:spPr>
        <p:txBody>
          <a:bodyPr vert="horz" wrap="square" lIns="0" tIns="0" rIns="0" bIns="0" rtlCol="0">
            <a:spAutoFit/>
          </a:bodyPr>
          <a:lstStyle/>
          <a:p>
            <a:pPr marL="48895">
              <a:lnSpc>
                <a:spcPts val="1830"/>
              </a:lnSpc>
            </a:pPr>
            <a:r>
              <a:rPr sz="1550" i="1" dirty="0">
                <a:latin typeface="Times New Roman"/>
                <a:cs typeface="Times New Roman"/>
              </a:rPr>
              <a:t>Owns(Nono,M1)</a:t>
            </a:r>
            <a:endParaRPr sz="1550">
              <a:latin typeface="Times New Roman"/>
              <a:cs typeface="Times New Roman"/>
            </a:endParaRPr>
          </a:p>
        </p:txBody>
      </p:sp>
      <p:sp>
        <p:nvSpPr>
          <p:cNvPr id="9" name="object 9"/>
          <p:cNvSpPr/>
          <p:nvPr/>
        </p:nvSpPr>
        <p:spPr>
          <a:xfrm>
            <a:off x="3414733" y="4739632"/>
            <a:ext cx="1190625" cy="295275"/>
          </a:xfrm>
          <a:custGeom>
            <a:avLst/>
            <a:gdLst/>
            <a:ahLst/>
            <a:cxnLst/>
            <a:rect l="l" t="t" r="r" b="b"/>
            <a:pathLst>
              <a:path w="1190625" h="295275">
                <a:moveTo>
                  <a:pt x="1190616" y="295193"/>
                </a:moveTo>
                <a:lnTo>
                  <a:pt x="1190616" y="0"/>
                </a:lnTo>
                <a:lnTo>
                  <a:pt x="0" y="0"/>
                </a:lnTo>
                <a:lnTo>
                  <a:pt x="0" y="295193"/>
                </a:lnTo>
                <a:lnTo>
                  <a:pt x="1190616" y="295193"/>
                </a:lnTo>
                <a:close/>
              </a:path>
            </a:pathLst>
          </a:custGeom>
          <a:solidFill>
            <a:srgbClr val="FFFFFF"/>
          </a:solidFill>
        </p:spPr>
        <p:txBody>
          <a:bodyPr wrap="square" lIns="0" tIns="0" rIns="0" bIns="0" rtlCol="0"/>
          <a:lstStyle/>
          <a:p>
            <a:endParaRPr/>
          </a:p>
        </p:txBody>
      </p:sp>
      <p:sp>
        <p:nvSpPr>
          <p:cNvPr id="10" name="object 10"/>
          <p:cNvSpPr txBox="1"/>
          <p:nvPr/>
        </p:nvSpPr>
        <p:spPr>
          <a:xfrm>
            <a:off x="3414733" y="4739632"/>
            <a:ext cx="1190625" cy="235321"/>
          </a:xfrm>
          <a:prstGeom prst="rect">
            <a:avLst/>
          </a:prstGeom>
          <a:ln w="14056">
            <a:solidFill>
              <a:srgbClr val="000000"/>
            </a:solidFill>
          </a:ln>
        </p:spPr>
        <p:txBody>
          <a:bodyPr vert="horz" wrap="square" lIns="0" tIns="0" rIns="0" bIns="0" rtlCol="0">
            <a:spAutoFit/>
          </a:bodyPr>
          <a:lstStyle/>
          <a:p>
            <a:pPr marL="88900">
              <a:lnSpc>
                <a:spcPts val="1830"/>
              </a:lnSpc>
            </a:pPr>
            <a:r>
              <a:rPr sz="1550" i="1" dirty="0">
                <a:latin typeface="Times New Roman"/>
                <a:cs typeface="Times New Roman"/>
              </a:rPr>
              <a:t>Missile(M1)</a:t>
            </a:r>
            <a:endParaRPr sz="1550">
              <a:latin typeface="Times New Roman"/>
              <a:cs typeface="Times New Roman"/>
            </a:endParaRPr>
          </a:p>
        </p:txBody>
      </p:sp>
      <p:sp>
        <p:nvSpPr>
          <p:cNvPr id="11" name="object 11"/>
          <p:cNvSpPr/>
          <p:nvPr/>
        </p:nvSpPr>
        <p:spPr>
          <a:xfrm>
            <a:off x="3432466" y="1771858"/>
            <a:ext cx="1334135" cy="295275"/>
          </a:xfrm>
          <a:custGeom>
            <a:avLst/>
            <a:gdLst/>
            <a:ahLst/>
            <a:cxnLst/>
            <a:rect l="l" t="t" r="r" b="b"/>
            <a:pathLst>
              <a:path w="1334135" h="295275">
                <a:moveTo>
                  <a:pt x="1333995" y="295193"/>
                </a:moveTo>
                <a:lnTo>
                  <a:pt x="1333995" y="0"/>
                </a:lnTo>
                <a:lnTo>
                  <a:pt x="0" y="0"/>
                </a:lnTo>
                <a:lnTo>
                  <a:pt x="0" y="295193"/>
                </a:lnTo>
                <a:lnTo>
                  <a:pt x="1333995" y="295193"/>
                </a:lnTo>
                <a:close/>
              </a:path>
            </a:pathLst>
          </a:custGeom>
          <a:ln w="14056">
            <a:solidFill>
              <a:srgbClr val="000000"/>
            </a:solidFill>
          </a:ln>
        </p:spPr>
        <p:txBody>
          <a:bodyPr wrap="square" lIns="0" tIns="0" rIns="0" bIns="0" rtlCol="0"/>
          <a:lstStyle/>
          <a:p>
            <a:endParaRPr/>
          </a:p>
        </p:txBody>
      </p:sp>
      <p:sp>
        <p:nvSpPr>
          <p:cNvPr id="12" name="object 12"/>
          <p:cNvSpPr txBox="1"/>
          <p:nvPr/>
        </p:nvSpPr>
        <p:spPr>
          <a:xfrm>
            <a:off x="3468268" y="1774888"/>
            <a:ext cx="1250315"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Criminal(West)</a:t>
            </a:r>
            <a:endParaRPr sz="1550">
              <a:latin typeface="Times New Roman"/>
              <a:cs typeface="Times New Roman"/>
            </a:endParaRPr>
          </a:p>
        </p:txBody>
      </p:sp>
      <p:sp>
        <p:nvSpPr>
          <p:cNvPr id="13" name="object 13"/>
          <p:cNvSpPr/>
          <p:nvPr/>
        </p:nvSpPr>
        <p:spPr>
          <a:xfrm>
            <a:off x="1087272" y="2413025"/>
            <a:ext cx="3016885" cy="918210"/>
          </a:xfrm>
          <a:custGeom>
            <a:avLst/>
            <a:gdLst/>
            <a:ahLst/>
            <a:cxnLst/>
            <a:rect l="l" t="t" r="r" b="b"/>
            <a:pathLst>
              <a:path w="3016885" h="918210">
                <a:moveTo>
                  <a:pt x="0" y="918108"/>
                </a:moveTo>
                <a:lnTo>
                  <a:pt x="3016656" y="0"/>
                </a:lnTo>
              </a:path>
            </a:pathLst>
          </a:custGeom>
          <a:ln w="14056">
            <a:solidFill>
              <a:srgbClr val="000000"/>
            </a:solidFill>
          </a:ln>
        </p:spPr>
        <p:txBody>
          <a:bodyPr wrap="square" lIns="0" tIns="0" rIns="0" bIns="0" rtlCol="0"/>
          <a:lstStyle/>
          <a:p>
            <a:endParaRPr/>
          </a:p>
        </p:txBody>
      </p:sp>
      <p:sp>
        <p:nvSpPr>
          <p:cNvPr id="14" name="object 14"/>
          <p:cNvSpPr/>
          <p:nvPr/>
        </p:nvSpPr>
        <p:spPr>
          <a:xfrm>
            <a:off x="4103928" y="2413025"/>
            <a:ext cx="3279140" cy="918210"/>
          </a:xfrm>
          <a:custGeom>
            <a:avLst/>
            <a:gdLst/>
            <a:ahLst/>
            <a:cxnLst/>
            <a:rect l="l" t="t" r="r" b="b"/>
            <a:pathLst>
              <a:path w="3279140" h="918210">
                <a:moveTo>
                  <a:pt x="0" y="0"/>
                </a:moveTo>
                <a:lnTo>
                  <a:pt x="3278962" y="918108"/>
                </a:lnTo>
              </a:path>
            </a:pathLst>
          </a:custGeom>
          <a:ln w="14056">
            <a:solidFill>
              <a:srgbClr val="000000"/>
            </a:solidFill>
          </a:ln>
        </p:spPr>
        <p:txBody>
          <a:bodyPr wrap="square" lIns="0" tIns="0" rIns="0" bIns="0" rtlCol="0"/>
          <a:lstStyle/>
          <a:p>
            <a:endParaRPr/>
          </a:p>
        </p:txBody>
      </p:sp>
      <p:sp>
        <p:nvSpPr>
          <p:cNvPr id="15" name="object 15"/>
          <p:cNvSpPr/>
          <p:nvPr/>
        </p:nvSpPr>
        <p:spPr>
          <a:xfrm>
            <a:off x="2777769" y="2413025"/>
            <a:ext cx="1326515" cy="918210"/>
          </a:xfrm>
          <a:custGeom>
            <a:avLst/>
            <a:gdLst/>
            <a:ahLst/>
            <a:cxnLst/>
            <a:rect l="l" t="t" r="r" b="b"/>
            <a:pathLst>
              <a:path w="1326514" h="918210">
                <a:moveTo>
                  <a:pt x="1326159" y="0"/>
                </a:moveTo>
                <a:lnTo>
                  <a:pt x="0" y="918108"/>
                </a:lnTo>
              </a:path>
            </a:pathLst>
          </a:custGeom>
          <a:ln w="14056">
            <a:solidFill>
              <a:srgbClr val="000000"/>
            </a:solidFill>
          </a:ln>
        </p:spPr>
        <p:txBody>
          <a:bodyPr wrap="square" lIns="0" tIns="0" rIns="0" bIns="0" rtlCol="0"/>
          <a:lstStyle/>
          <a:p>
            <a:endParaRPr/>
          </a:p>
        </p:txBody>
      </p:sp>
      <p:sp>
        <p:nvSpPr>
          <p:cNvPr id="16" name="object 16"/>
          <p:cNvSpPr/>
          <p:nvPr/>
        </p:nvSpPr>
        <p:spPr>
          <a:xfrm>
            <a:off x="4103928" y="2413025"/>
            <a:ext cx="597535" cy="918210"/>
          </a:xfrm>
          <a:custGeom>
            <a:avLst/>
            <a:gdLst/>
            <a:ahLst/>
            <a:cxnLst/>
            <a:rect l="l" t="t" r="r" b="b"/>
            <a:pathLst>
              <a:path w="597535" h="918210">
                <a:moveTo>
                  <a:pt x="0" y="0"/>
                </a:moveTo>
                <a:lnTo>
                  <a:pt x="597496" y="918108"/>
                </a:lnTo>
              </a:path>
            </a:pathLst>
          </a:custGeom>
          <a:ln w="14056">
            <a:solidFill>
              <a:srgbClr val="000000"/>
            </a:solidFill>
          </a:ln>
        </p:spPr>
        <p:txBody>
          <a:bodyPr wrap="square" lIns="0" tIns="0" rIns="0" bIns="0" rtlCol="0"/>
          <a:lstStyle/>
          <a:p>
            <a:endParaRPr/>
          </a:p>
        </p:txBody>
      </p:sp>
      <p:sp>
        <p:nvSpPr>
          <p:cNvPr id="17" name="object 17"/>
          <p:cNvSpPr/>
          <p:nvPr/>
        </p:nvSpPr>
        <p:spPr>
          <a:xfrm>
            <a:off x="3510051" y="2591561"/>
            <a:ext cx="1228090" cy="110489"/>
          </a:xfrm>
          <a:custGeom>
            <a:avLst/>
            <a:gdLst/>
            <a:ahLst/>
            <a:cxnLst/>
            <a:rect l="l" t="t" r="r" b="b"/>
            <a:pathLst>
              <a:path w="1228089" h="110489">
                <a:moveTo>
                  <a:pt x="0" y="3644"/>
                </a:moveTo>
                <a:lnTo>
                  <a:pt x="293" y="3722"/>
                </a:lnTo>
                <a:lnTo>
                  <a:pt x="696" y="3829"/>
                </a:lnTo>
                <a:lnTo>
                  <a:pt x="1360" y="4005"/>
                </a:lnTo>
                <a:lnTo>
                  <a:pt x="2351" y="4268"/>
                </a:lnTo>
                <a:lnTo>
                  <a:pt x="3733" y="4634"/>
                </a:lnTo>
                <a:lnTo>
                  <a:pt x="5572" y="5122"/>
                </a:lnTo>
                <a:lnTo>
                  <a:pt x="7934" y="5748"/>
                </a:lnTo>
                <a:lnTo>
                  <a:pt x="10884" y="6530"/>
                </a:lnTo>
                <a:lnTo>
                  <a:pt x="14487" y="7485"/>
                </a:lnTo>
                <a:lnTo>
                  <a:pt x="18808" y="8630"/>
                </a:lnTo>
                <a:lnTo>
                  <a:pt x="23912" y="9983"/>
                </a:lnTo>
                <a:lnTo>
                  <a:pt x="29866" y="11562"/>
                </a:lnTo>
                <a:lnTo>
                  <a:pt x="36734" y="13382"/>
                </a:lnTo>
                <a:lnTo>
                  <a:pt x="44582" y="15463"/>
                </a:lnTo>
                <a:lnTo>
                  <a:pt x="53474" y="17820"/>
                </a:lnTo>
                <a:lnTo>
                  <a:pt x="63477" y="20471"/>
                </a:lnTo>
                <a:lnTo>
                  <a:pt x="74655" y="23435"/>
                </a:lnTo>
                <a:lnTo>
                  <a:pt x="87074" y="26727"/>
                </a:lnTo>
                <a:lnTo>
                  <a:pt x="126330" y="37106"/>
                </a:lnTo>
                <a:lnTo>
                  <a:pt x="166990" y="47556"/>
                </a:lnTo>
                <a:lnTo>
                  <a:pt x="204576" y="56738"/>
                </a:lnTo>
                <a:lnTo>
                  <a:pt x="245617" y="66133"/>
                </a:lnTo>
                <a:lnTo>
                  <a:pt x="284673" y="74392"/>
                </a:lnTo>
                <a:lnTo>
                  <a:pt x="325857" y="82323"/>
                </a:lnTo>
                <a:lnTo>
                  <a:pt x="363416" y="88809"/>
                </a:lnTo>
                <a:lnTo>
                  <a:pt x="402199" y="94707"/>
                </a:lnTo>
                <a:lnTo>
                  <a:pt x="442015" y="99861"/>
                </a:lnTo>
                <a:lnTo>
                  <a:pt x="482675" y="104115"/>
                </a:lnTo>
                <a:lnTo>
                  <a:pt x="523989" y="107311"/>
                </a:lnTo>
                <a:lnTo>
                  <a:pt x="565768" y="109293"/>
                </a:lnTo>
                <a:lnTo>
                  <a:pt x="601804" y="109908"/>
                </a:lnTo>
                <a:lnTo>
                  <a:pt x="607822" y="109905"/>
                </a:lnTo>
                <a:lnTo>
                  <a:pt x="649151" y="109073"/>
                </a:lnTo>
                <a:lnTo>
                  <a:pt x="690367" y="106920"/>
                </a:lnTo>
                <a:lnTo>
                  <a:pt x="731275" y="103596"/>
                </a:lnTo>
                <a:lnTo>
                  <a:pt x="771678" y="99250"/>
                </a:lnTo>
                <a:lnTo>
                  <a:pt x="811382" y="94030"/>
                </a:lnTo>
                <a:lnTo>
                  <a:pt x="850191" y="88086"/>
                </a:lnTo>
                <a:lnTo>
                  <a:pt x="887909" y="81567"/>
                </a:lnTo>
                <a:lnTo>
                  <a:pt x="929429" y="73602"/>
                </a:lnTo>
                <a:lnTo>
                  <a:pt x="968978" y="65301"/>
                </a:lnTo>
                <a:lnTo>
                  <a:pt x="1006263" y="56888"/>
                </a:lnTo>
                <a:lnTo>
                  <a:pt x="1045139" y="47565"/>
                </a:lnTo>
                <a:lnTo>
                  <a:pt x="1084036" y="37753"/>
                </a:lnTo>
                <a:lnTo>
                  <a:pt x="1120938" y="28125"/>
                </a:lnTo>
                <a:lnTo>
                  <a:pt x="1138099" y="23609"/>
                </a:lnTo>
                <a:lnTo>
                  <a:pt x="1150890" y="20241"/>
                </a:lnTo>
                <a:lnTo>
                  <a:pt x="1162404" y="17210"/>
                </a:lnTo>
                <a:lnTo>
                  <a:pt x="1172706" y="14498"/>
                </a:lnTo>
                <a:lnTo>
                  <a:pt x="1181866" y="12087"/>
                </a:lnTo>
                <a:lnTo>
                  <a:pt x="1189949" y="9960"/>
                </a:lnTo>
                <a:lnTo>
                  <a:pt x="1197022" y="8097"/>
                </a:lnTo>
                <a:lnTo>
                  <a:pt x="1203155" y="6483"/>
                </a:lnTo>
                <a:lnTo>
                  <a:pt x="1208413" y="5099"/>
                </a:lnTo>
                <a:lnTo>
                  <a:pt x="1212863" y="3927"/>
                </a:lnTo>
                <a:lnTo>
                  <a:pt x="1216574" y="2951"/>
                </a:lnTo>
                <a:lnTo>
                  <a:pt x="1219612" y="2151"/>
                </a:lnTo>
                <a:lnTo>
                  <a:pt x="1222045" y="1510"/>
                </a:lnTo>
                <a:lnTo>
                  <a:pt x="1223939" y="1012"/>
                </a:lnTo>
                <a:lnTo>
                  <a:pt x="1225363" y="637"/>
                </a:lnTo>
                <a:lnTo>
                  <a:pt x="1226383" y="368"/>
                </a:lnTo>
                <a:lnTo>
                  <a:pt x="1227067" y="188"/>
                </a:lnTo>
                <a:lnTo>
                  <a:pt x="1227482" y="79"/>
                </a:lnTo>
                <a:lnTo>
                  <a:pt x="1227695" y="23"/>
                </a:lnTo>
              </a:path>
            </a:pathLst>
          </a:custGeom>
          <a:ln w="14056">
            <a:solidFill>
              <a:srgbClr val="000000"/>
            </a:solidFill>
          </a:ln>
        </p:spPr>
        <p:txBody>
          <a:bodyPr wrap="square" lIns="0" tIns="0" rIns="0" bIns="0" rtlCol="0"/>
          <a:lstStyle/>
          <a:p>
            <a:endParaRPr/>
          </a:p>
        </p:txBody>
      </p:sp>
      <p:sp>
        <p:nvSpPr>
          <p:cNvPr id="18" name="object 18"/>
          <p:cNvSpPr/>
          <p:nvPr/>
        </p:nvSpPr>
        <p:spPr>
          <a:xfrm>
            <a:off x="2221181" y="3326568"/>
            <a:ext cx="1153160" cy="309245"/>
          </a:xfrm>
          <a:custGeom>
            <a:avLst/>
            <a:gdLst/>
            <a:ahLst/>
            <a:cxnLst/>
            <a:rect l="l" t="t" r="r" b="b"/>
            <a:pathLst>
              <a:path w="1153160" h="309245">
                <a:moveTo>
                  <a:pt x="1152662" y="309251"/>
                </a:moveTo>
                <a:lnTo>
                  <a:pt x="1152662" y="0"/>
                </a:lnTo>
                <a:lnTo>
                  <a:pt x="0" y="0"/>
                </a:lnTo>
                <a:lnTo>
                  <a:pt x="0" y="309251"/>
                </a:lnTo>
                <a:lnTo>
                  <a:pt x="1152662" y="309251"/>
                </a:lnTo>
                <a:close/>
              </a:path>
            </a:pathLst>
          </a:custGeom>
          <a:solidFill>
            <a:srgbClr val="FFFFFF"/>
          </a:solidFill>
        </p:spPr>
        <p:txBody>
          <a:bodyPr wrap="square" lIns="0" tIns="0" rIns="0" bIns="0" rtlCol="0"/>
          <a:lstStyle/>
          <a:p>
            <a:endParaRPr/>
          </a:p>
        </p:txBody>
      </p:sp>
      <p:graphicFrame>
        <p:nvGraphicFramePr>
          <p:cNvPr id="19" name="object 19"/>
          <p:cNvGraphicFramePr>
            <a:graphicFrameLocks noGrp="1"/>
          </p:cNvGraphicFramePr>
          <p:nvPr>
            <p:extLst>
              <p:ext uri="{D42A27DB-BD31-4B8C-83A1-F6EECF244321}">
                <p14:modId xmlns:p14="http://schemas.microsoft.com/office/powerpoint/2010/main" val="570837383"/>
              </p:ext>
            </p:extLst>
          </p:nvPr>
        </p:nvGraphicFramePr>
        <p:xfrm>
          <a:off x="2214155" y="3319539"/>
          <a:ext cx="1124547" cy="1708256"/>
        </p:xfrm>
        <a:graphic>
          <a:graphicData uri="http://schemas.openxmlformats.org/drawingml/2006/table">
            <a:tbl>
              <a:tblPr firstRow="1" bandRow="1">
                <a:tableStyleId>{2D5ABB26-0587-4C30-8999-92F81FD0307C}</a:tableStyleId>
              </a:tblPr>
              <a:tblGrid>
                <a:gridCol w="571151">
                  <a:extLst>
                    <a:ext uri="{9D8B030D-6E8A-4147-A177-3AD203B41FA5}">
                      <a16:colId xmlns:a16="http://schemas.microsoft.com/office/drawing/2014/main" val="20000"/>
                    </a:ext>
                  </a:extLst>
                </a:gridCol>
                <a:gridCol w="553396">
                  <a:extLst>
                    <a:ext uri="{9D8B030D-6E8A-4147-A177-3AD203B41FA5}">
                      <a16:colId xmlns:a16="http://schemas.microsoft.com/office/drawing/2014/main" val="20001"/>
                    </a:ext>
                  </a:extLst>
                </a:gridCol>
              </a:tblGrid>
              <a:tr h="309251">
                <a:tc gridSpan="2">
                  <a:txBody>
                    <a:bodyPr/>
                    <a:lstStyle/>
                    <a:p>
                      <a:pPr marL="133350">
                        <a:lnSpc>
                          <a:spcPts val="1830"/>
                        </a:lnSpc>
                      </a:pPr>
                      <a:r>
                        <a:rPr sz="1550" i="1" dirty="0">
                          <a:latin typeface="Times New Roman"/>
                          <a:cs typeface="Times New Roman"/>
                        </a:rPr>
                        <a:t>Weapon(y)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103812">
                <a:tc>
                  <a:txBody>
                    <a:bodyPr/>
                    <a:lstStyle/>
                    <a:p>
                      <a:endParaRPr sz="1550">
                        <a:latin typeface="Times New Roman"/>
                        <a:cs typeface="Times New Roman"/>
                      </a:endParaRPr>
                    </a:p>
                  </a:txBody>
                  <a:tcPr marL="0" marR="0" marT="0" marB="0">
                    <a:lnR w="14056">
                      <a:solidFill>
                        <a:srgbClr val="000000"/>
                      </a:solidFill>
                      <a:prstDash val="solid"/>
                    </a:lnR>
                    <a:lnT w="14056">
                      <a:solidFill>
                        <a:srgbClr val="000000"/>
                      </a:solidFill>
                      <a:prstDash val="solid"/>
                    </a:lnT>
                    <a:lnB w="14056">
                      <a:solidFill>
                        <a:srgbClr val="000000"/>
                      </a:solidFill>
                      <a:prstDash val="solid"/>
                    </a:lnB>
                  </a:tcPr>
                </a:tc>
                <a:tc>
                  <a:txBody>
                    <a:bodyPr/>
                    <a:lstStyle/>
                    <a:p>
                      <a:endParaRPr sz="1550">
                        <a:latin typeface="Times New Roman"/>
                        <a:cs typeface="Times New Roman"/>
                      </a:endParaRPr>
                    </a:p>
                  </a:txBody>
                  <a:tcPr marL="0" marR="0" marT="0" marB="0">
                    <a:lnL w="14056">
                      <a:solidFill>
                        <a:srgbClr val="000000"/>
                      </a:solidFill>
                      <a:prstDash val="solid"/>
                    </a:lnL>
                    <a:lnT w="14056">
                      <a:solidFill>
                        <a:srgbClr val="000000"/>
                      </a:solidFill>
                      <a:prstDash val="solid"/>
                    </a:lnT>
                    <a:lnB w="14056">
                      <a:solidFill>
                        <a:srgbClr val="000000"/>
                      </a:solidFill>
                      <a:prstDash val="solid"/>
                    </a:lnB>
                  </a:tcPr>
                </a:tc>
                <a:extLst>
                  <a:ext uri="{0D108BD9-81ED-4DB2-BD59-A6C34878D82A}">
                    <a16:rowId xmlns:a16="http://schemas.microsoft.com/office/drawing/2014/main" val="10001"/>
                  </a:ext>
                </a:extLst>
              </a:tr>
              <a:tr h="295193">
                <a:tc gridSpan="2">
                  <a:txBody>
                    <a:bodyPr/>
                    <a:lstStyle/>
                    <a:p>
                      <a:pPr marL="126364">
                        <a:lnSpc>
                          <a:spcPts val="1775"/>
                        </a:lnSpc>
                      </a:pPr>
                      <a:r>
                        <a:rPr sz="1550" i="1" dirty="0">
                          <a:latin typeface="Times New Roman"/>
                          <a:cs typeface="Times New Roman"/>
                        </a:rPr>
                        <a:t>Missile(y)</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20" name="object 20"/>
          <p:cNvSpPr/>
          <p:nvPr/>
        </p:nvSpPr>
        <p:spPr>
          <a:xfrm>
            <a:off x="445452" y="3326568"/>
            <a:ext cx="1447800" cy="309245"/>
          </a:xfrm>
          <a:custGeom>
            <a:avLst/>
            <a:gdLst/>
            <a:ahLst/>
            <a:cxnLst/>
            <a:rect l="l" t="t" r="r" b="b"/>
            <a:pathLst>
              <a:path w="1447800" h="309245">
                <a:moveTo>
                  <a:pt x="1447292" y="309251"/>
                </a:moveTo>
                <a:lnTo>
                  <a:pt x="1447292" y="0"/>
                </a:lnTo>
                <a:lnTo>
                  <a:pt x="0" y="0"/>
                </a:lnTo>
                <a:lnTo>
                  <a:pt x="0" y="309251"/>
                </a:lnTo>
                <a:lnTo>
                  <a:pt x="1447292" y="309251"/>
                </a:lnTo>
                <a:close/>
              </a:path>
            </a:pathLst>
          </a:custGeom>
          <a:solidFill>
            <a:srgbClr val="FFFFFF"/>
          </a:solidFill>
        </p:spPr>
        <p:txBody>
          <a:bodyPr wrap="square" lIns="0" tIns="0" rIns="0" bIns="0" rtlCol="0"/>
          <a:lstStyle/>
          <a:p>
            <a:endParaRPr/>
          </a:p>
        </p:txBody>
      </p:sp>
      <p:sp>
        <p:nvSpPr>
          <p:cNvPr id="21" name="object 21"/>
          <p:cNvSpPr txBox="1"/>
          <p:nvPr/>
        </p:nvSpPr>
        <p:spPr>
          <a:xfrm>
            <a:off x="445452" y="3326568"/>
            <a:ext cx="1447800" cy="241092"/>
          </a:xfrm>
          <a:prstGeom prst="rect">
            <a:avLst/>
          </a:prstGeom>
          <a:ln w="14056">
            <a:solidFill>
              <a:srgbClr val="000000"/>
            </a:solidFill>
          </a:ln>
        </p:spPr>
        <p:txBody>
          <a:bodyPr vert="horz" wrap="square" lIns="0" tIns="2540" rIns="0" bIns="0" rtlCol="0">
            <a:spAutoFit/>
          </a:bodyPr>
          <a:lstStyle/>
          <a:p>
            <a:pPr marL="62865">
              <a:lnSpc>
                <a:spcPct val="100000"/>
              </a:lnSpc>
              <a:spcBef>
                <a:spcPts val="20"/>
              </a:spcBef>
            </a:pPr>
            <a:r>
              <a:rPr sz="1550" i="1" dirty="0">
                <a:latin typeface="Times New Roman"/>
                <a:cs typeface="Times New Roman"/>
              </a:rPr>
              <a:t>American(West)</a:t>
            </a:r>
            <a:endParaRPr sz="1550">
              <a:latin typeface="Times New Roman"/>
              <a:cs typeface="Times New Roman"/>
            </a:endParaRPr>
          </a:p>
        </p:txBody>
      </p:sp>
      <p:sp>
        <p:nvSpPr>
          <p:cNvPr id="22" name="object 22"/>
          <p:cNvSpPr/>
          <p:nvPr/>
        </p:nvSpPr>
        <p:spPr>
          <a:xfrm>
            <a:off x="4464596" y="4187316"/>
            <a:ext cx="492125" cy="76835"/>
          </a:xfrm>
          <a:custGeom>
            <a:avLst/>
            <a:gdLst/>
            <a:ahLst/>
            <a:cxnLst/>
            <a:rect l="l" t="t" r="r" b="b"/>
            <a:pathLst>
              <a:path w="492125" h="76835">
                <a:moveTo>
                  <a:pt x="0" y="21856"/>
                </a:moveTo>
                <a:lnTo>
                  <a:pt x="473" y="22016"/>
                </a:lnTo>
                <a:lnTo>
                  <a:pt x="1596" y="22396"/>
                </a:lnTo>
                <a:lnTo>
                  <a:pt x="3785" y="23136"/>
                </a:lnTo>
                <a:lnTo>
                  <a:pt x="7393" y="24356"/>
                </a:lnTo>
                <a:lnTo>
                  <a:pt x="12775" y="26176"/>
                </a:lnTo>
                <a:lnTo>
                  <a:pt x="20286" y="28716"/>
                </a:lnTo>
                <a:lnTo>
                  <a:pt x="59831" y="42034"/>
                </a:lnTo>
                <a:lnTo>
                  <a:pt x="97303" y="53665"/>
                </a:lnTo>
                <a:lnTo>
                  <a:pt x="136803" y="63899"/>
                </a:lnTo>
                <a:lnTo>
                  <a:pt x="174644" y="71271"/>
                </a:lnTo>
                <a:lnTo>
                  <a:pt x="214262" y="75882"/>
                </a:lnTo>
                <a:lnTo>
                  <a:pt x="242970" y="76805"/>
                </a:lnTo>
                <a:lnTo>
                  <a:pt x="248706" y="76706"/>
                </a:lnTo>
                <a:lnTo>
                  <a:pt x="290035" y="72958"/>
                </a:lnTo>
                <a:lnTo>
                  <a:pt x="330016" y="64776"/>
                </a:lnTo>
                <a:lnTo>
                  <a:pt x="367335" y="53688"/>
                </a:lnTo>
                <a:lnTo>
                  <a:pt x="405399" y="39411"/>
                </a:lnTo>
                <a:lnTo>
                  <a:pt x="440531" y="24018"/>
                </a:lnTo>
                <a:lnTo>
                  <a:pt x="452983" y="18211"/>
                </a:lnTo>
                <a:lnTo>
                  <a:pt x="465811" y="12200"/>
                </a:lnTo>
                <a:lnTo>
                  <a:pt x="475450" y="7683"/>
                </a:lnTo>
                <a:lnTo>
                  <a:pt x="482357" y="4446"/>
                </a:lnTo>
                <a:lnTo>
                  <a:pt x="486987" y="2276"/>
                </a:lnTo>
                <a:lnTo>
                  <a:pt x="489796" y="960"/>
                </a:lnTo>
                <a:lnTo>
                  <a:pt x="491238" y="284"/>
                </a:lnTo>
                <a:lnTo>
                  <a:pt x="491769" y="35"/>
                </a:lnTo>
              </a:path>
            </a:pathLst>
          </a:custGeom>
          <a:ln w="14056">
            <a:solidFill>
              <a:srgbClr val="000000"/>
            </a:solidFill>
          </a:ln>
        </p:spPr>
        <p:txBody>
          <a:bodyPr wrap="square" lIns="0" tIns="0" rIns="0" bIns="0" rtlCol="0"/>
          <a:lstStyle/>
          <a:p>
            <a:endParaRPr/>
          </a:p>
        </p:txBody>
      </p:sp>
      <p:sp>
        <p:nvSpPr>
          <p:cNvPr id="23" name="object 23"/>
          <p:cNvSpPr txBox="1"/>
          <p:nvPr/>
        </p:nvSpPr>
        <p:spPr>
          <a:xfrm>
            <a:off x="2406458" y="5025313"/>
            <a:ext cx="793941"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r>
              <a:rPr sz="2325" i="1" baseline="1792" dirty="0">
                <a:latin typeface="Times New Roman"/>
                <a:cs typeface="Times New Roman"/>
              </a:rPr>
              <a:t>y/M1</a:t>
            </a:r>
            <a:r>
              <a:rPr sz="1850" dirty="0">
                <a:latin typeface="Times New Roman"/>
                <a:cs typeface="Times New Roman"/>
              </a:rPr>
              <a:t>}</a:t>
            </a:r>
          </a:p>
        </p:txBody>
      </p:sp>
      <p:sp>
        <p:nvSpPr>
          <p:cNvPr id="32" name="object 32"/>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30</a:t>
            </a:fld>
            <a:endParaRPr dirty="0"/>
          </a:p>
        </p:txBody>
      </p:sp>
      <p:sp>
        <p:nvSpPr>
          <p:cNvPr id="24" name="object 24"/>
          <p:cNvSpPr txBox="1"/>
          <p:nvPr/>
        </p:nvSpPr>
        <p:spPr>
          <a:xfrm>
            <a:off x="7214395" y="5027590"/>
            <a:ext cx="329405"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25" name="object 25"/>
          <p:cNvSpPr txBox="1"/>
          <p:nvPr/>
        </p:nvSpPr>
        <p:spPr>
          <a:xfrm>
            <a:off x="5352262" y="5027590"/>
            <a:ext cx="362738"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26" name="object 26"/>
          <p:cNvSpPr txBox="1"/>
          <p:nvPr/>
        </p:nvSpPr>
        <p:spPr>
          <a:xfrm>
            <a:off x="3897465" y="5027590"/>
            <a:ext cx="369735"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27" name="object 27"/>
          <p:cNvSpPr txBox="1"/>
          <p:nvPr/>
        </p:nvSpPr>
        <p:spPr>
          <a:xfrm>
            <a:off x="3808953" y="3628713"/>
            <a:ext cx="120014" cy="294005"/>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a:t>
            </a:r>
            <a:endParaRPr sz="1850">
              <a:latin typeface="Times New Roman"/>
              <a:cs typeface="Times New Roman"/>
            </a:endParaRPr>
          </a:p>
        </p:txBody>
      </p:sp>
      <p:graphicFrame>
        <p:nvGraphicFramePr>
          <p:cNvPr id="28" name="object 28"/>
          <p:cNvGraphicFramePr>
            <a:graphicFrameLocks noGrp="1"/>
          </p:cNvGraphicFramePr>
          <p:nvPr>
            <p:extLst>
              <p:ext uri="{D42A27DB-BD31-4B8C-83A1-F6EECF244321}">
                <p14:modId xmlns:p14="http://schemas.microsoft.com/office/powerpoint/2010/main" val="263013399"/>
              </p:ext>
            </p:extLst>
          </p:nvPr>
        </p:nvGraphicFramePr>
        <p:xfrm>
          <a:off x="3906844" y="3324869"/>
          <a:ext cx="1591741" cy="597265"/>
        </p:xfrm>
        <a:graphic>
          <a:graphicData uri="http://schemas.openxmlformats.org/drawingml/2006/table">
            <a:tbl>
              <a:tblPr firstRow="1" bandRow="1">
                <a:tableStyleId>{2D5ABB26-0587-4C30-8999-92F81FD0307C}</a:tableStyleId>
              </a:tblPr>
              <a:tblGrid>
                <a:gridCol w="779513">
                  <a:extLst>
                    <a:ext uri="{9D8B030D-6E8A-4147-A177-3AD203B41FA5}">
                      <a16:colId xmlns:a16="http://schemas.microsoft.com/office/drawing/2014/main" val="20000"/>
                    </a:ext>
                  </a:extLst>
                </a:gridCol>
                <a:gridCol w="812228">
                  <a:extLst>
                    <a:ext uri="{9D8B030D-6E8A-4147-A177-3AD203B41FA5}">
                      <a16:colId xmlns:a16="http://schemas.microsoft.com/office/drawing/2014/main" val="20001"/>
                    </a:ext>
                  </a:extLst>
                </a:gridCol>
              </a:tblGrid>
              <a:tr h="298587">
                <a:tc gridSpan="2">
                  <a:txBody>
                    <a:bodyPr/>
                    <a:lstStyle/>
                    <a:p>
                      <a:pPr marL="92710">
                        <a:lnSpc>
                          <a:spcPts val="1839"/>
                        </a:lnSpc>
                      </a:pPr>
                      <a:r>
                        <a:rPr sz="1550" i="1" dirty="0">
                          <a:latin typeface="Times New Roman"/>
                          <a:cs typeface="Times New Roman"/>
                        </a:rPr>
                        <a:t>Sells(West,M1,z)</a:t>
                      </a:r>
                      <a:endParaRPr sz="1550">
                        <a:latin typeface="Times New Roman"/>
                        <a:cs typeface="Times New Roman"/>
                      </a:endParaRPr>
                    </a:p>
                  </a:txBody>
                  <a:tcPr marL="0" marR="0" marT="0" marB="0">
                    <a:lnL w="14056">
                      <a:solidFill>
                        <a:srgbClr val="000000"/>
                      </a:solidFill>
                      <a:prstDash val="solid"/>
                    </a:lnL>
                    <a:lnR w="14056">
                      <a:solidFill>
                        <a:srgbClr val="000000"/>
                      </a:solidFill>
                      <a:prstDash val="solid"/>
                    </a:lnR>
                    <a:lnT w="14056">
                      <a:solidFill>
                        <a:srgbClr val="000000"/>
                      </a:solidFill>
                      <a:prstDash val="solid"/>
                    </a:lnT>
                    <a:lnB w="14056">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98678">
                <a:tc>
                  <a:txBody>
                    <a:bodyPr/>
                    <a:lstStyle/>
                    <a:p>
                      <a:pPr marL="55244">
                        <a:lnSpc>
                          <a:spcPts val="2150"/>
                        </a:lnSpc>
                      </a:pPr>
                      <a:r>
                        <a:rPr sz="2325" i="1" baseline="1792" dirty="0">
                          <a:latin typeface="Times New Roman"/>
                          <a:cs typeface="Times New Roman"/>
                        </a:rPr>
                        <a:t>z/Nono</a:t>
                      </a:r>
                      <a:r>
                        <a:rPr sz="2325" i="1" spc="-427" baseline="1792" dirty="0">
                          <a:latin typeface="Times New Roman"/>
                          <a:cs typeface="Times New Roman"/>
                        </a:rPr>
                        <a:t> </a:t>
                      </a:r>
                      <a:r>
                        <a:rPr sz="1850" spc="-145" dirty="0">
                          <a:latin typeface="Times New Roman"/>
                          <a:cs typeface="Times New Roman"/>
                        </a:rPr>
                        <a:t>}</a:t>
                      </a:r>
                      <a:endParaRPr sz="1850">
                        <a:latin typeface="Times New Roman"/>
                        <a:cs typeface="Times New Roman"/>
                      </a:endParaRPr>
                    </a:p>
                  </a:txBody>
                  <a:tcPr marL="0" marR="0" marT="0" marB="0">
                    <a:lnR w="14056">
                      <a:solidFill>
                        <a:srgbClr val="000000"/>
                      </a:solidFill>
                      <a:prstDash val="solid"/>
                    </a:lnR>
                    <a:lnT w="14056">
                      <a:solidFill>
                        <a:srgbClr val="000000"/>
                      </a:solidFill>
                      <a:prstDash val="solid"/>
                    </a:lnT>
                  </a:tcPr>
                </a:tc>
                <a:tc>
                  <a:txBody>
                    <a:bodyPr/>
                    <a:lstStyle/>
                    <a:p>
                      <a:endParaRPr sz="1850">
                        <a:latin typeface="Times New Roman"/>
                        <a:cs typeface="Times New Roman"/>
                      </a:endParaRPr>
                    </a:p>
                  </a:txBody>
                  <a:tcPr marL="0" marR="0" marT="0" marB="0">
                    <a:lnL w="14056">
                      <a:solidFill>
                        <a:srgbClr val="000000"/>
                      </a:solidFill>
                      <a:prstDash val="solid"/>
                    </a:lnL>
                    <a:lnT w="14056">
                      <a:solidFill>
                        <a:srgbClr val="000000"/>
                      </a:solidFill>
                      <a:prstDash val="solid"/>
                    </a:lnT>
                  </a:tcPr>
                </a:tc>
                <a:extLst>
                  <a:ext uri="{0D108BD9-81ED-4DB2-BD59-A6C34878D82A}">
                    <a16:rowId xmlns:a16="http://schemas.microsoft.com/office/drawing/2014/main" val="10001"/>
                  </a:ext>
                </a:extLst>
              </a:tr>
            </a:tbl>
          </a:graphicData>
        </a:graphic>
      </p:graphicFrame>
      <p:sp>
        <p:nvSpPr>
          <p:cNvPr id="29" name="object 29"/>
          <p:cNvSpPr txBox="1"/>
          <p:nvPr/>
        </p:nvSpPr>
        <p:spPr>
          <a:xfrm>
            <a:off x="987882" y="3630980"/>
            <a:ext cx="383718" cy="284693"/>
          </a:xfrm>
          <a:prstGeom prst="rect">
            <a:avLst/>
          </a:prstGeom>
        </p:spPr>
        <p:txBody>
          <a:bodyPr vert="horz" wrap="square" lIns="0" tIns="0" rIns="0" bIns="0" rtlCol="0">
            <a:spAutoFit/>
          </a:bodyPr>
          <a:lstStyle/>
          <a:p>
            <a:pPr marL="12700">
              <a:lnSpc>
                <a:spcPct val="100000"/>
              </a:lnSpc>
            </a:pPr>
            <a:r>
              <a:rPr sz="1850" dirty="0">
                <a:latin typeface="Times New Roman"/>
                <a:cs typeface="Times New Roman"/>
              </a:rPr>
              <a:t>{ }</a:t>
            </a:r>
          </a:p>
        </p:txBody>
      </p:sp>
      <p:sp>
        <p:nvSpPr>
          <p:cNvPr id="30" name="object 30"/>
          <p:cNvSpPr txBox="1"/>
          <p:nvPr/>
        </p:nvSpPr>
        <p:spPr>
          <a:xfrm>
            <a:off x="6007544" y="1765465"/>
            <a:ext cx="1866900" cy="238527"/>
          </a:xfrm>
          <a:prstGeom prst="rect">
            <a:avLst/>
          </a:prstGeom>
        </p:spPr>
        <p:txBody>
          <a:bodyPr vert="horz" wrap="square" lIns="0" tIns="0" rIns="0" bIns="0" rtlCol="0">
            <a:spAutoFit/>
          </a:bodyPr>
          <a:lstStyle/>
          <a:p>
            <a:pPr marL="12700">
              <a:lnSpc>
                <a:spcPct val="100000"/>
              </a:lnSpc>
            </a:pPr>
            <a:r>
              <a:rPr sz="1550" i="1" dirty="0">
                <a:latin typeface="Times New Roman"/>
                <a:cs typeface="Times New Roman"/>
              </a:rPr>
              <a:t>{x/West, y/M1, z/Nono}</a:t>
            </a:r>
            <a:endParaRPr sz="1550">
              <a:latin typeface="Times New Roman"/>
              <a:cs typeface="Times New Roman"/>
            </a:endParaRPr>
          </a:p>
        </p:txBody>
      </p:sp>
      <p:sp>
        <p:nvSpPr>
          <p:cNvPr id="33" name="object 3"/>
          <p:cNvSpPr txBox="1"/>
          <p:nvPr/>
        </p:nvSpPr>
        <p:spPr>
          <a:xfrm>
            <a:off x="381000" y="6096000"/>
            <a:ext cx="8342632" cy="1533984"/>
          </a:xfrm>
          <a:prstGeom prst="rect">
            <a:avLst/>
          </a:prstGeom>
        </p:spPr>
        <p:txBody>
          <a:bodyPr vert="horz" wrap="square" lIns="0" tIns="0" rIns="0" bIns="0" rtlCol="0">
            <a:spAutoFit/>
          </a:bodyPr>
          <a:lstStyle/>
          <a:p>
            <a:pPr marL="377825">
              <a:lnSpc>
                <a:spcPct val="100000"/>
              </a:lnSpc>
              <a:spcBef>
                <a:spcPts val="20"/>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W eapon</a:t>
            </a:r>
            <a:r>
              <a:rPr sz="1400" dirty="0">
                <a:solidFill>
                  <a:srgbClr val="990099"/>
                </a:solidFill>
                <a:latin typeface="Tahoma"/>
                <a:cs typeface="Tahoma"/>
              </a:rPr>
              <a:t>(</a:t>
            </a:r>
            <a:r>
              <a:rPr sz="1400" i="1" dirty="0">
                <a:solidFill>
                  <a:srgbClr val="990099"/>
                </a:solidFill>
                <a:latin typeface="Times New Roman"/>
                <a:cs typeface="Times New Roman"/>
              </a:rPr>
              <a:t>y</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x, y, z</a:t>
            </a:r>
            <a:r>
              <a:rPr sz="1400" dirty="0">
                <a:solidFill>
                  <a:srgbClr val="990099"/>
                </a:solidFill>
                <a:latin typeface="Tahoma"/>
                <a:cs typeface="Tahoma"/>
              </a:rPr>
              <a:t>)</a:t>
            </a:r>
            <a:r>
              <a:rPr sz="1400" dirty="0">
                <a:solidFill>
                  <a:srgbClr val="990099"/>
                </a:solidFill>
                <a:latin typeface="Lucida Sans Unicode"/>
                <a:cs typeface="Lucida Sans Unicode"/>
              </a:rPr>
              <a:t>∧</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z</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Criminal</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7825" marR="884555" indent="-365760">
              <a:lnSpc>
                <a:spcPct val="101000"/>
              </a:lnSpc>
              <a:spcBef>
                <a:spcPts val="10"/>
              </a:spcBef>
            </a:pPr>
            <a:r>
              <a:rPr lang="en-US" sz="1400" i="1" dirty="0">
                <a:solidFill>
                  <a:srgbClr val="990099"/>
                </a:solidFill>
                <a:latin typeface="Tahoma"/>
                <a:cs typeface="Tahoma"/>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M</a:t>
            </a:r>
            <a:r>
              <a:rPr sz="1400" baseline="-11904" dirty="0">
                <a:solidFill>
                  <a:srgbClr val="990099"/>
                </a:solidFill>
                <a:latin typeface="Tahoma"/>
                <a:cs typeface="Tahoma"/>
              </a:rPr>
              <a:t>1</a:t>
            </a:r>
            <a:r>
              <a:rPr sz="1400" dirty="0">
                <a:solidFill>
                  <a:srgbClr val="990099"/>
                </a:solidFill>
                <a:latin typeface="Tahoma"/>
                <a:cs typeface="Tahoma"/>
              </a:rPr>
              <a:t>) </a:t>
            </a:r>
            <a:r>
              <a:rPr sz="1400" dirty="0">
                <a:latin typeface="Tahoma"/>
                <a:cs typeface="Tahoma"/>
              </a:rPr>
              <a:t>and </a:t>
            </a: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M</a:t>
            </a:r>
            <a:r>
              <a:rPr sz="1400" baseline="-11904" dirty="0">
                <a:solidFill>
                  <a:srgbClr val="990099"/>
                </a:solidFill>
                <a:latin typeface="Tahoma"/>
                <a:cs typeface="Tahoma"/>
              </a:rPr>
              <a:t>1</a:t>
            </a:r>
            <a:r>
              <a:rPr sz="1400" dirty="0">
                <a:solidFill>
                  <a:srgbClr val="990099"/>
                </a:solidFill>
                <a:latin typeface="Tahoma"/>
                <a:cs typeface="Tahoma"/>
              </a:rPr>
              <a:t>)</a:t>
            </a:r>
            <a:endParaRPr lang="en-US" sz="1400" dirty="0">
              <a:solidFill>
                <a:srgbClr val="990099"/>
              </a:solidFill>
              <a:latin typeface="Tahoma"/>
              <a:cs typeface="Tahoma"/>
            </a:endParaRPr>
          </a:p>
          <a:p>
            <a:pPr marL="377825">
              <a:lnSpc>
                <a:spcPct val="100000"/>
              </a:lnSpc>
              <a:spcBef>
                <a:spcPts val="35"/>
              </a:spcBef>
              <a:tabLst>
                <a:tab pos="859155" algn="l"/>
                <a:tab pos="4254500" algn="l"/>
                <a:tab pos="4647565" algn="l"/>
              </a:tabLst>
            </a:pPr>
            <a:r>
              <a:rPr sz="1400" dirty="0">
                <a:solidFill>
                  <a:srgbClr val="990099"/>
                </a:solidFill>
                <a:latin typeface="Lucida Sans Unicode"/>
                <a:cs typeface="Lucida Sans Unicode"/>
              </a:rPr>
              <a:t>∀</a:t>
            </a:r>
            <a:r>
              <a:rPr sz="1400" i="1" dirty="0">
                <a:solidFill>
                  <a:srgbClr val="990099"/>
                </a:solidFill>
                <a:latin typeface="Times New Roman"/>
                <a:cs typeface="Times New Roman"/>
              </a:rPr>
              <a:t>x	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Owns</a:t>
            </a:r>
            <a:r>
              <a:rPr sz="1400" dirty="0">
                <a:solidFill>
                  <a:srgbClr val="990099"/>
                </a:solidFill>
                <a:latin typeface="Tahoma"/>
                <a:cs typeface="Tahoma"/>
              </a:rPr>
              <a:t>(</a:t>
            </a:r>
            <a:r>
              <a:rPr sz="1400" i="1" dirty="0">
                <a:solidFill>
                  <a:srgbClr val="990099"/>
                </a:solidFill>
                <a:latin typeface="Times New Roman"/>
                <a:cs typeface="Times New Roman"/>
              </a:rPr>
              <a:t>Nono, x</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Sells</a:t>
            </a:r>
            <a:r>
              <a:rPr sz="1400" dirty="0">
                <a:solidFill>
                  <a:srgbClr val="990099"/>
                </a:solidFill>
                <a:latin typeface="Tahoma"/>
                <a:cs typeface="Tahoma"/>
              </a:rPr>
              <a:t>(</a:t>
            </a:r>
            <a:r>
              <a:rPr sz="1400" i="1" dirty="0">
                <a:solidFill>
                  <a:srgbClr val="990099"/>
                </a:solidFill>
                <a:latin typeface="Times New Roman"/>
                <a:cs typeface="Times New Roman"/>
              </a:rPr>
              <a:t>West, x, Nono</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Missile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 </a:t>
            </a:r>
            <a:r>
              <a:rPr sz="1400" dirty="0">
                <a:solidFill>
                  <a:srgbClr val="990099"/>
                </a:solidFill>
                <a:latin typeface="Lucida Sans Unicode"/>
                <a:cs typeface="Lucida Sans Unicode"/>
              </a:rPr>
              <a:t>⇒ </a:t>
            </a:r>
            <a:r>
              <a:rPr sz="1400" i="1" dirty="0">
                <a:solidFill>
                  <a:srgbClr val="990099"/>
                </a:solidFill>
                <a:latin typeface="Times New Roman"/>
                <a:cs typeface="Times New Roman"/>
              </a:rPr>
              <a:t>Weapon</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tabLst>
                <a:tab pos="2783205" algn="l"/>
                <a:tab pos="3176270" algn="l"/>
              </a:tabLst>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x, America</a:t>
            </a:r>
            <a:r>
              <a:rPr sz="1400" dirty="0">
                <a:solidFill>
                  <a:srgbClr val="990099"/>
                </a:solidFill>
                <a:latin typeface="Tahoma"/>
                <a:cs typeface="Tahoma"/>
              </a:rPr>
              <a:t>)</a:t>
            </a:r>
            <a:r>
              <a:rPr lang="en-US" sz="1400" dirty="0">
                <a:solidFill>
                  <a:srgbClr val="990099"/>
                </a:solidFill>
                <a:latin typeface="Tahoma"/>
                <a:cs typeface="Tahoma"/>
              </a:rPr>
              <a:t> </a:t>
            </a:r>
            <a:r>
              <a:rPr sz="1400" dirty="0">
                <a:solidFill>
                  <a:srgbClr val="990099"/>
                </a:solidFill>
                <a:latin typeface="Lucida Sans Unicode"/>
                <a:cs typeface="Lucida Sans Unicode"/>
              </a:rPr>
              <a:t>⇒</a:t>
            </a:r>
            <a:r>
              <a:rPr lang="en-US" sz="1400" dirty="0">
                <a:solidFill>
                  <a:srgbClr val="990099"/>
                </a:solidFill>
                <a:latin typeface="Lucida Sans Unicode"/>
                <a:cs typeface="Lucida Sans Unicode"/>
              </a:rPr>
              <a:t> </a:t>
            </a:r>
            <a:r>
              <a:rPr sz="1400" i="1" dirty="0">
                <a:solidFill>
                  <a:srgbClr val="990099"/>
                </a:solidFill>
                <a:latin typeface="Times New Roman"/>
                <a:cs typeface="Times New Roman"/>
              </a:rPr>
              <a:t>Hostile</a:t>
            </a:r>
            <a:r>
              <a:rPr sz="1400" dirty="0">
                <a:solidFill>
                  <a:srgbClr val="990099"/>
                </a:solidFill>
                <a:latin typeface="Tahoma"/>
                <a:cs typeface="Tahoma"/>
              </a:rPr>
              <a:t>(</a:t>
            </a:r>
            <a:r>
              <a:rPr sz="1400" i="1" dirty="0">
                <a:solidFill>
                  <a:srgbClr val="990099"/>
                </a:solidFill>
                <a:latin typeface="Times New Roman"/>
                <a:cs typeface="Times New Roman"/>
              </a:rPr>
              <a:t>x</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American</a:t>
            </a:r>
            <a:r>
              <a:rPr sz="1400" dirty="0">
                <a:solidFill>
                  <a:srgbClr val="990099"/>
                </a:solidFill>
                <a:latin typeface="Tahoma"/>
                <a:cs typeface="Tahoma"/>
              </a:rPr>
              <a:t>(</a:t>
            </a:r>
            <a:r>
              <a:rPr sz="1400" i="1" dirty="0">
                <a:solidFill>
                  <a:srgbClr val="990099"/>
                </a:solidFill>
                <a:latin typeface="Times New Roman"/>
                <a:cs typeface="Times New Roman"/>
              </a:rPr>
              <a:t>West</a:t>
            </a:r>
            <a:r>
              <a:rPr sz="1400" dirty="0">
                <a:solidFill>
                  <a:srgbClr val="990099"/>
                </a:solidFill>
                <a:latin typeface="Tahoma"/>
                <a:cs typeface="Tahoma"/>
              </a:rPr>
              <a:t>)</a:t>
            </a:r>
            <a:endParaRPr lang="en-US" sz="1400" dirty="0">
              <a:solidFill>
                <a:srgbClr val="990099"/>
              </a:solidFill>
              <a:latin typeface="Tahoma"/>
              <a:cs typeface="Tahoma"/>
            </a:endParaRPr>
          </a:p>
          <a:p>
            <a:pPr marL="378460">
              <a:lnSpc>
                <a:spcPct val="100000"/>
              </a:lnSpc>
              <a:spcBef>
                <a:spcPts val="35"/>
              </a:spcBef>
            </a:pPr>
            <a:r>
              <a:rPr sz="1400" i="1" dirty="0">
                <a:solidFill>
                  <a:srgbClr val="990099"/>
                </a:solidFill>
                <a:latin typeface="Times New Roman"/>
                <a:cs typeface="Times New Roman"/>
              </a:rPr>
              <a:t>Enemy</a:t>
            </a:r>
            <a:r>
              <a:rPr sz="1400" dirty="0">
                <a:solidFill>
                  <a:srgbClr val="990099"/>
                </a:solidFill>
                <a:latin typeface="Tahoma"/>
                <a:cs typeface="Tahoma"/>
              </a:rPr>
              <a:t>(</a:t>
            </a:r>
            <a:r>
              <a:rPr sz="1400" i="1" dirty="0">
                <a:solidFill>
                  <a:srgbClr val="990099"/>
                </a:solidFill>
                <a:latin typeface="Times New Roman"/>
                <a:cs typeface="Times New Roman"/>
              </a:rPr>
              <a:t>Nono, America</a:t>
            </a:r>
            <a:r>
              <a:rPr sz="1400" dirty="0">
                <a:solidFill>
                  <a:srgbClr val="990099"/>
                </a:solidFill>
                <a:latin typeface="Tahoma"/>
                <a:cs typeface="Tahoma"/>
              </a:rPr>
              <a:t>)</a:t>
            </a:r>
            <a:endParaRPr sz="1400" dirty="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9052560" cy="603144"/>
          </a:xfrm>
        </p:spPr>
        <p:txBody>
          <a:bodyPr/>
          <a:lstStyle/>
          <a:p>
            <a:r>
              <a:rPr lang="en-US" dirty="0"/>
              <a:t>Backward Chaining Proof</a:t>
            </a:r>
          </a:p>
        </p:txBody>
      </p:sp>
      <p:sp>
        <p:nvSpPr>
          <p:cNvPr id="5" name="Content Placeholder 4"/>
          <p:cNvSpPr>
            <a:spLocks noGrp="1"/>
          </p:cNvSpPr>
          <p:nvPr>
            <p:ph idx="1"/>
          </p:nvPr>
        </p:nvSpPr>
        <p:spPr>
          <a:xfrm>
            <a:off x="381000" y="1676400"/>
            <a:ext cx="9052560" cy="5715000"/>
          </a:xfrm>
        </p:spPr>
        <p:txBody>
          <a:bodyPr>
            <a:normAutofit/>
          </a:bodyPr>
          <a:lstStyle/>
          <a:p>
            <a:r>
              <a:rPr lang="en-US" dirty="0">
                <a:solidFill>
                  <a:srgbClr val="0000FF"/>
                </a:solidFill>
              </a:rPr>
              <a:t>Properties</a:t>
            </a:r>
            <a:r>
              <a:rPr lang="en-US" dirty="0"/>
              <a:t> of Backward chaining proof</a:t>
            </a:r>
          </a:p>
          <a:p>
            <a:pPr lvl="1"/>
            <a:r>
              <a:rPr lang="en-US" dirty="0"/>
              <a:t>Depth-first recursive proof search</a:t>
            </a:r>
          </a:p>
          <a:p>
            <a:pPr lvl="2"/>
            <a:r>
              <a:rPr lang="en-US" dirty="0"/>
              <a:t>space is linear in size of proof  </a:t>
            </a:r>
          </a:p>
          <a:p>
            <a:pPr lvl="2"/>
            <a:endParaRPr lang="en-US" dirty="0"/>
          </a:p>
          <a:p>
            <a:pPr lvl="1"/>
            <a:r>
              <a:rPr lang="en-US" dirty="0"/>
              <a:t>Incomplete due to infinite loops</a:t>
            </a:r>
          </a:p>
          <a:p>
            <a:pPr lvl="2"/>
            <a:r>
              <a:rPr lang="en-US" dirty="0"/>
              <a:t>⇒ fix by checking current goal against every goal on stack</a:t>
            </a:r>
          </a:p>
          <a:p>
            <a:pPr lvl="2"/>
            <a:r>
              <a:rPr lang="en-US" dirty="0"/>
              <a:t>Breaks loop...but may not solve incompleteness problem (inherent to DFS)</a:t>
            </a:r>
          </a:p>
          <a:p>
            <a:pPr lvl="2"/>
            <a:endParaRPr lang="en-US" dirty="0"/>
          </a:p>
          <a:p>
            <a:pPr lvl="1"/>
            <a:r>
              <a:rPr lang="en-US" dirty="0"/>
              <a:t>Inefficient due to repeated </a:t>
            </a:r>
            <a:r>
              <a:rPr lang="en-US" dirty="0" err="1"/>
              <a:t>subgoals</a:t>
            </a:r>
            <a:r>
              <a:rPr lang="en-US" dirty="0"/>
              <a:t> (both success and   failure)</a:t>
            </a:r>
          </a:p>
          <a:p>
            <a:pPr lvl="2"/>
            <a:r>
              <a:rPr lang="en-US" dirty="0"/>
              <a:t>fix using caching of previous results (extra  space!)</a:t>
            </a:r>
          </a:p>
          <a:p>
            <a:pPr lvl="2"/>
            <a:endParaRPr lang="en-US" dirty="0"/>
          </a:p>
          <a:p>
            <a:pPr lvl="1"/>
            <a:r>
              <a:rPr lang="en-US" dirty="0"/>
              <a:t>Widely used (with improvements!)  for logic programming</a:t>
            </a:r>
          </a:p>
        </p:txBody>
      </p:sp>
    </p:spTree>
    <p:extLst>
      <p:ext uri="{BB962C8B-B14F-4D97-AF65-F5344CB8AC3E}">
        <p14:creationId xmlns:p14="http://schemas.microsoft.com/office/powerpoint/2010/main" val="1267048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32</a:t>
            </a:fld>
            <a:endParaRPr dirty="0"/>
          </a:p>
        </p:txBody>
      </p:sp>
      <p:sp>
        <p:nvSpPr>
          <p:cNvPr id="2" name="object 2"/>
          <p:cNvSpPr txBox="1">
            <a:spLocks noGrp="1"/>
          </p:cNvSpPr>
          <p:nvPr>
            <p:ph type="title"/>
          </p:nvPr>
        </p:nvSpPr>
        <p:spPr>
          <a:xfrm>
            <a:off x="535025" y="1010818"/>
            <a:ext cx="7722234" cy="323807"/>
          </a:xfrm>
          <a:prstGeom prst="rect">
            <a:avLst/>
          </a:prstGeom>
          <a:ln w="51816">
            <a:solidFill>
              <a:srgbClr val="FFFFFF"/>
            </a:solidFill>
          </a:ln>
        </p:spPr>
        <p:txBody>
          <a:bodyPr vert="horz" wrap="square" lIns="0" tIns="0" rIns="0" bIns="0" rtlCol="0">
            <a:spAutoFit/>
          </a:bodyPr>
          <a:lstStyle/>
          <a:p>
            <a:pPr marL="2284095">
              <a:lnSpc>
                <a:spcPts val="2430"/>
              </a:lnSpc>
            </a:pPr>
            <a:r>
              <a:rPr dirty="0"/>
              <a:t>Logic programming</a:t>
            </a:r>
          </a:p>
        </p:txBody>
      </p:sp>
      <p:sp>
        <p:nvSpPr>
          <p:cNvPr id="3" name="object 3"/>
          <p:cNvSpPr txBox="1"/>
          <p:nvPr/>
        </p:nvSpPr>
        <p:spPr>
          <a:xfrm>
            <a:off x="533400" y="1676400"/>
            <a:ext cx="7123431" cy="1577355"/>
          </a:xfrm>
          <a:prstGeom prst="rect">
            <a:avLst/>
          </a:prstGeom>
        </p:spPr>
        <p:txBody>
          <a:bodyPr vert="horz" wrap="square" lIns="0" tIns="0" rIns="0" bIns="0" rtlCol="0">
            <a:spAutoFit/>
          </a:bodyPr>
          <a:lstStyle/>
          <a:p>
            <a:pPr marL="12700">
              <a:lnSpc>
                <a:spcPct val="100000"/>
              </a:lnSpc>
            </a:pPr>
            <a:r>
              <a:rPr lang="en-US" sz="2050" dirty="0">
                <a:latin typeface="Tahoma"/>
                <a:cs typeface="Tahoma"/>
              </a:rPr>
              <a:t>Logic programming:</a:t>
            </a:r>
          </a:p>
          <a:p>
            <a:pPr marL="630238" indent="-284163">
              <a:lnSpc>
                <a:spcPct val="100000"/>
              </a:lnSpc>
              <a:buFont typeface="Arial"/>
              <a:buChar char="•"/>
            </a:pPr>
            <a:r>
              <a:rPr lang="en-US" sz="2050" dirty="0">
                <a:latin typeface="Tahoma"/>
                <a:cs typeface="Tahoma"/>
              </a:rPr>
              <a:t>is a way to solve problems declaratively</a:t>
            </a:r>
          </a:p>
          <a:p>
            <a:pPr marL="630238" indent="-284163">
              <a:lnSpc>
                <a:spcPct val="100000"/>
              </a:lnSpc>
              <a:buFont typeface="Arial"/>
              <a:buChar char="•"/>
            </a:pPr>
            <a:r>
              <a:rPr lang="en-US" sz="2050" dirty="0">
                <a:latin typeface="Tahoma"/>
                <a:cs typeface="Tahoma"/>
              </a:rPr>
              <a:t>Based directly on FOL... (using </a:t>
            </a:r>
            <a:r>
              <a:rPr lang="en-US" sz="2050" dirty="0" err="1">
                <a:latin typeface="Tahoma"/>
                <a:cs typeface="Tahoma"/>
              </a:rPr>
              <a:t>datalog</a:t>
            </a:r>
            <a:r>
              <a:rPr lang="en-US" sz="2050" dirty="0">
                <a:latin typeface="Tahoma"/>
                <a:cs typeface="Tahoma"/>
              </a:rPr>
              <a:t> semantics)</a:t>
            </a:r>
          </a:p>
          <a:p>
            <a:pPr marL="12700">
              <a:lnSpc>
                <a:spcPct val="100000"/>
              </a:lnSpc>
            </a:pPr>
            <a:endParaRPr lang="en-US" sz="2050" dirty="0">
              <a:latin typeface="Tahoma"/>
              <a:cs typeface="Tahoma"/>
            </a:endParaRPr>
          </a:p>
          <a:p>
            <a:pPr marL="12700">
              <a:lnSpc>
                <a:spcPct val="100000"/>
              </a:lnSpc>
            </a:pPr>
            <a:r>
              <a:rPr lang="en-US" sz="2050" dirty="0">
                <a:latin typeface="Tahoma"/>
                <a:cs typeface="Tahoma"/>
              </a:rPr>
              <a:t>Conceptually</a:t>
            </a:r>
            <a:r>
              <a:rPr sz="2050" dirty="0">
                <a:latin typeface="Tahoma"/>
                <a:cs typeface="Tahoma"/>
              </a:rPr>
              <a:t>:  computation as inference on logical  KBs</a:t>
            </a:r>
          </a:p>
        </p:txBody>
      </p:sp>
      <p:sp>
        <p:nvSpPr>
          <p:cNvPr id="4" name="object 4"/>
          <p:cNvSpPr txBox="1"/>
          <p:nvPr/>
        </p:nvSpPr>
        <p:spPr>
          <a:xfrm>
            <a:off x="457200" y="3733800"/>
            <a:ext cx="3795395" cy="2281394"/>
          </a:xfrm>
          <a:prstGeom prst="rect">
            <a:avLst/>
          </a:prstGeom>
        </p:spPr>
        <p:txBody>
          <a:bodyPr vert="horz" wrap="square" lIns="0" tIns="0" rIns="0" bIns="0" rtlCol="0">
            <a:spAutoFit/>
          </a:bodyPr>
          <a:lstStyle/>
          <a:p>
            <a:pPr marL="355600">
              <a:lnSpc>
                <a:spcPct val="100000"/>
              </a:lnSpc>
            </a:pPr>
            <a:r>
              <a:rPr sz="2050" dirty="0">
                <a:solidFill>
                  <a:srgbClr val="004B00"/>
                </a:solidFill>
                <a:latin typeface="Tahoma"/>
                <a:cs typeface="Tahoma"/>
              </a:rPr>
              <a:t>Logic programming</a:t>
            </a:r>
            <a:endParaRPr sz="2050" dirty="0">
              <a:latin typeface="Tahoma"/>
              <a:cs typeface="Tahoma"/>
            </a:endParaRPr>
          </a:p>
          <a:p>
            <a:pPr marL="354965" indent="-342265">
              <a:lnSpc>
                <a:spcPct val="100000"/>
              </a:lnSpc>
              <a:spcBef>
                <a:spcPts val="35"/>
              </a:spcBef>
              <a:buAutoNum type="arabicPeriod"/>
              <a:tabLst>
                <a:tab pos="355600" algn="l"/>
              </a:tabLst>
            </a:pPr>
            <a:r>
              <a:rPr dirty="0">
                <a:latin typeface="Tahoma"/>
                <a:cs typeface="Tahoma"/>
              </a:rPr>
              <a:t>Identify problem</a:t>
            </a:r>
          </a:p>
          <a:p>
            <a:pPr marL="354965" indent="-342265">
              <a:lnSpc>
                <a:spcPct val="100000"/>
              </a:lnSpc>
              <a:spcBef>
                <a:spcPts val="20"/>
              </a:spcBef>
              <a:buAutoNum type="arabicPeriod"/>
              <a:tabLst>
                <a:tab pos="355600" algn="l"/>
              </a:tabLst>
            </a:pPr>
            <a:r>
              <a:rPr dirty="0">
                <a:latin typeface="Tahoma"/>
                <a:cs typeface="Tahoma"/>
              </a:rPr>
              <a:t>Assemble information</a:t>
            </a:r>
          </a:p>
          <a:p>
            <a:pPr marL="354965" indent="-342265">
              <a:lnSpc>
                <a:spcPct val="100000"/>
              </a:lnSpc>
              <a:spcBef>
                <a:spcPts val="35"/>
              </a:spcBef>
              <a:buAutoNum type="arabicPeriod"/>
              <a:tabLst>
                <a:tab pos="355600" algn="l"/>
              </a:tabLst>
            </a:pPr>
            <a:r>
              <a:rPr dirty="0">
                <a:latin typeface="Tahoma"/>
                <a:cs typeface="Tahoma"/>
              </a:rPr>
              <a:t>Tea break</a:t>
            </a:r>
          </a:p>
          <a:p>
            <a:pPr marL="354965" indent="-342265">
              <a:lnSpc>
                <a:spcPct val="100000"/>
              </a:lnSpc>
              <a:spcBef>
                <a:spcPts val="35"/>
              </a:spcBef>
              <a:buAutoNum type="arabicPeriod"/>
              <a:tabLst>
                <a:tab pos="355600" algn="l"/>
              </a:tabLst>
            </a:pPr>
            <a:r>
              <a:rPr dirty="0">
                <a:latin typeface="Tahoma"/>
                <a:cs typeface="Tahoma"/>
              </a:rPr>
              <a:t>Encode information in KB</a:t>
            </a:r>
          </a:p>
          <a:p>
            <a:pPr marL="354965" indent="-342265">
              <a:lnSpc>
                <a:spcPct val="100000"/>
              </a:lnSpc>
              <a:spcBef>
                <a:spcPts val="25"/>
              </a:spcBef>
              <a:buAutoNum type="arabicPeriod"/>
              <a:tabLst>
                <a:tab pos="355600" algn="l"/>
              </a:tabLst>
            </a:pPr>
            <a:r>
              <a:rPr dirty="0">
                <a:latin typeface="Tahoma"/>
                <a:cs typeface="Tahoma"/>
              </a:rPr>
              <a:t>Encode problem instance as  facts</a:t>
            </a:r>
          </a:p>
          <a:p>
            <a:pPr marL="354965" indent="-342265">
              <a:lnSpc>
                <a:spcPct val="100000"/>
              </a:lnSpc>
              <a:spcBef>
                <a:spcPts val="35"/>
              </a:spcBef>
              <a:buAutoNum type="arabicPeriod"/>
              <a:tabLst>
                <a:tab pos="355600" algn="l"/>
              </a:tabLst>
            </a:pPr>
            <a:r>
              <a:rPr dirty="0">
                <a:latin typeface="Tahoma"/>
                <a:cs typeface="Tahoma"/>
              </a:rPr>
              <a:t>Ask queries</a:t>
            </a:r>
          </a:p>
          <a:p>
            <a:pPr marL="354965" indent="-342265">
              <a:lnSpc>
                <a:spcPct val="100000"/>
              </a:lnSpc>
              <a:spcBef>
                <a:spcPts val="25"/>
              </a:spcBef>
              <a:buAutoNum type="arabicPeriod"/>
              <a:tabLst>
                <a:tab pos="355600" algn="l"/>
              </a:tabLst>
            </a:pPr>
            <a:r>
              <a:rPr dirty="0">
                <a:latin typeface="Tahoma"/>
                <a:cs typeface="Tahoma"/>
              </a:rPr>
              <a:t>Find false facts</a:t>
            </a:r>
          </a:p>
        </p:txBody>
      </p:sp>
      <p:sp>
        <p:nvSpPr>
          <p:cNvPr id="5" name="object 5"/>
          <p:cNvSpPr txBox="1"/>
          <p:nvPr/>
        </p:nvSpPr>
        <p:spPr>
          <a:xfrm>
            <a:off x="4876800" y="3733800"/>
            <a:ext cx="5105400" cy="2386016"/>
          </a:xfrm>
          <a:prstGeom prst="rect">
            <a:avLst/>
          </a:prstGeom>
        </p:spPr>
        <p:txBody>
          <a:bodyPr vert="horz" wrap="square" lIns="0" tIns="0" rIns="0" bIns="0" rtlCol="0">
            <a:spAutoFit/>
          </a:bodyPr>
          <a:lstStyle/>
          <a:p>
            <a:pPr marL="12700" marR="1078230"/>
            <a:r>
              <a:rPr sz="2050" dirty="0">
                <a:solidFill>
                  <a:srgbClr val="004B00"/>
                </a:solidFill>
                <a:latin typeface="Tahoma"/>
                <a:cs typeface="Tahoma"/>
              </a:rPr>
              <a:t>Ordinar</a:t>
            </a:r>
            <a:r>
              <a:rPr lang="en-US" sz="2050" dirty="0">
                <a:solidFill>
                  <a:srgbClr val="004B00"/>
                </a:solidFill>
                <a:latin typeface="Tahoma"/>
                <a:cs typeface="Tahoma"/>
              </a:rPr>
              <a:t>y Procedural Pr</a:t>
            </a:r>
            <a:r>
              <a:rPr sz="2050" dirty="0">
                <a:solidFill>
                  <a:srgbClr val="004B00"/>
                </a:solidFill>
                <a:latin typeface="Tahoma"/>
                <a:cs typeface="Tahoma"/>
              </a:rPr>
              <a:t>ogramming</a:t>
            </a:r>
            <a:endParaRPr lang="en-US" sz="2050" dirty="0">
              <a:solidFill>
                <a:srgbClr val="004B00"/>
              </a:solidFill>
              <a:latin typeface="Tahoma"/>
              <a:cs typeface="Tahoma"/>
            </a:endParaRPr>
          </a:p>
          <a:p>
            <a:pPr marL="469900" marR="1078230" indent="-457200">
              <a:buFont typeface="+mj-lt"/>
              <a:buAutoNum type="arabicPeriod"/>
            </a:pPr>
            <a:r>
              <a:rPr dirty="0">
                <a:latin typeface="Tahoma"/>
                <a:cs typeface="Tahoma"/>
              </a:rPr>
              <a:t>Identify problem  </a:t>
            </a:r>
            <a:endParaRPr lang="en-US" dirty="0">
              <a:latin typeface="Tahoma"/>
              <a:cs typeface="Tahoma"/>
            </a:endParaRPr>
          </a:p>
          <a:p>
            <a:pPr marL="469900" marR="1078230" indent="-457200">
              <a:buFont typeface="+mj-lt"/>
              <a:buAutoNum type="arabicPeriod"/>
            </a:pPr>
            <a:r>
              <a:rPr dirty="0">
                <a:latin typeface="Tahoma"/>
                <a:cs typeface="Tahoma"/>
              </a:rPr>
              <a:t>Assemble information</a:t>
            </a:r>
            <a:endParaRPr lang="en-US" dirty="0">
              <a:latin typeface="Tahoma"/>
              <a:cs typeface="Tahoma"/>
            </a:endParaRPr>
          </a:p>
          <a:p>
            <a:pPr marL="469900" marR="1078230" indent="-457200">
              <a:buFont typeface="+mj-lt"/>
              <a:buAutoNum type="arabicPeriod"/>
            </a:pPr>
            <a:r>
              <a:rPr dirty="0">
                <a:latin typeface="Tahoma"/>
                <a:cs typeface="Tahoma"/>
              </a:rPr>
              <a:t>Figure out solution</a:t>
            </a:r>
            <a:endParaRPr lang="en-US" dirty="0">
              <a:latin typeface="Tahoma"/>
              <a:cs typeface="Tahoma"/>
            </a:endParaRPr>
          </a:p>
          <a:p>
            <a:pPr marL="469900" marR="1078230" indent="-457200">
              <a:buFont typeface="+mj-lt"/>
              <a:buAutoNum type="arabicPeriod"/>
            </a:pPr>
            <a:r>
              <a:rPr dirty="0">
                <a:latin typeface="Tahoma"/>
                <a:cs typeface="Tahoma"/>
              </a:rPr>
              <a:t>Program solution</a:t>
            </a:r>
          </a:p>
          <a:p>
            <a:pPr marL="469265" marR="5080" indent="-457200">
              <a:lnSpc>
                <a:spcPts val="2500"/>
              </a:lnSpc>
              <a:spcBef>
                <a:spcPts val="75"/>
              </a:spcBef>
              <a:buFont typeface="+mj-lt"/>
              <a:buAutoNum type="arabicPeriod"/>
            </a:pPr>
            <a:r>
              <a:rPr dirty="0">
                <a:latin typeface="Tahoma"/>
                <a:cs typeface="Tahoma"/>
              </a:rPr>
              <a:t>Encode problem instance as data</a:t>
            </a:r>
            <a:endParaRPr lang="en-US" dirty="0">
              <a:latin typeface="Tahoma"/>
              <a:cs typeface="Tahoma"/>
            </a:endParaRPr>
          </a:p>
          <a:p>
            <a:pPr marL="469265" marR="5080" indent="-457200">
              <a:lnSpc>
                <a:spcPts val="2500"/>
              </a:lnSpc>
              <a:spcBef>
                <a:spcPts val="75"/>
              </a:spcBef>
              <a:buFont typeface="+mj-lt"/>
              <a:buAutoNum type="arabicPeriod"/>
            </a:pPr>
            <a:r>
              <a:rPr dirty="0">
                <a:latin typeface="Tahoma"/>
                <a:cs typeface="Tahoma"/>
              </a:rPr>
              <a:t>Apply program to data</a:t>
            </a:r>
          </a:p>
          <a:p>
            <a:pPr marL="470535" indent="-457200">
              <a:lnSpc>
                <a:spcPts val="2395"/>
              </a:lnSpc>
              <a:buFont typeface="+mj-lt"/>
              <a:buAutoNum type="arabicPeriod"/>
            </a:pPr>
            <a:r>
              <a:rPr dirty="0">
                <a:latin typeface="Tahoma"/>
                <a:cs typeface="Tahoma"/>
              </a:rPr>
              <a:t>Debug procedural errors</a:t>
            </a:r>
          </a:p>
        </p:txBody>
      </p:sp>
      <p:sp>
        <p:nvSpPr>
          <p:cNvPr id="6" name="object 6"/>
          <p:cNvSpPr txBox="1"/>
          <p:nvPr/>
        </p:nvSpPr>
        <p:spPr>
          <a:xfrm>
            <a:off x="457200" y="6705600"/>
            <a:ext cx="8077200" cy="315471"/>
          </a:xfrm>
          <a:prstGeom prst="rect">
            <a:avLst/>
          </a:prstGeom>
        </p:spPr>
        <p:txBody>
          <a:bodyPr vert="horz" wrap="square" lIns="0" tIns="0" rIns="0" bIns="0" rtlCol="0">
            <a:spAutoFit/>
          </a:bodyPr>
          <a:lstStyle/>
          <a:p>
            <a:pPr marL="12700">
              <a:lnSpc>
                <a:spcPct val="100000"/>
              </a:lnSpc>
            </a:pPr>
            <a:r>
              <a:rPr sz="2050" dirty="0">
                <a:latin typeface="Tahoma"/>
                <a:cs typeface="Tahoma"/>
              </a:rPr>
              <a:t>Should be easier to debug </a:t>
            </a:r>
            <a:r>
              <a:rPr sz="2050" i="1" dirty="0">
                <a:solidFill>
                  <a:srgbClr val="990099"/>
                </a:solidFill>
                <a:latin typeface="Times New Roman"/>
                <a:cs typeface="Times New Roman"/>
              </a:rPr>
              <a:t>Capital</a:t>
            </a:r>
            <a:r>
              <a:rPr sz="2050" dirty="0">
                <a:solidFill>
                  <a:srgbClr val="990099"/>
                </a:solidFill>
                <a:latin typeface="Tahoma"/>
                <a:cs typeface="Tahoma"/>
              </a:rPr>
              <a:t>(</a:t>
            </a:r>
            <a:r>
              <a:rPr sz="2050" i="1" dirty="0">
                <a:solidFill>
                  <a:srgbClr val="990099"/>
                </a:solidFill>
                <a:latin typeface="Times New Roman"/>
                <a:cs typeface="Times New Roman"/>
              </a:rPr>
              <a:t>NewYork, US</a:t>
            </a:r>
            <a:r>
              <a:rPr sz="2050" dirty="0">
                <a:solidFill>
                  <a:srgbClr val="990099"/>
                </a:solidFill>
                <a:latin typeface="Tahoma"/>
                <a:cs typeface="Tahoma"/>
              </a:rPr>
              <a:t>) </a:t>
            </a:r>
            <a:r>
              <a:rPr sz="2050" dirty="0">
                <a:latin typeface="Tahoma"/>
                <a:cs typeface="Tahoma"/>
              </a:rPr>
              <a:t>than </a:t>
            </a:r>
            <a:r>
              <a:rPr sz="2050" i="1" dirty="0">
                <a:solidFill>
                  <a:srgbClr val="990099"/>
                </a:solidFill>
                <a:latin typeface="Times New Roman"/>
                <a:cs typeface="Times New Roman"/>
              </a:rPr>
              <a:t>x </a:t>
            </a:r>
            <a:r>
              <a:rPr sz="2050" dirty="0">
                <a:solidFill>
                  <a:srgbClr val="990099"/>
                </a:solidFill>
                <a:latin typeface="Tahoma"/>
                <a:cs typeface="Tahoma"/>
              </a:rPr>
              <a:t>:= </a:t>
            </a:r>
            <a:r>
              <a:rPr sz="2050" i="1" dirty="0">
                <a:solidFill>
                  <a:srgbClr val="990099"/>
                </a:solidFill>
                <a:latin typeface="Times New Roman"/>
                <a:cs typeface="Times New Roman"/>
              </a:rPr>
              <a:t>x </a:t>
            </a:r>
            <a:r>
              <a:rPr sz="2050" dirty="0">
                <a:solidFill>
                  <a:srgbClr val="990099"/>
                </a:solidFill>
                <a:latin typeface="Tahoma"/>
                <a:cs typeface="Tahoma"/>
              </a:rPr>
              <a:t>+ 2 </a:t>
            </a:r>
            <a:r>
              <a:rPr sz="2050" dirty="0">
                <a:latin typeface="Tahoma"/>
                <a:cs typeface="Tahoma"/>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9052560" cy="603144"/>
          </a:xfrm>
        </p:spPr>
        <p:txBody>
          <a:bodyPr/>
          <a:lstStyle/>
          <a:p>
            <a:r>
              <a:rPr lang="en-US" dirty="0"/>
              <a:t>Prolog systems</a:t>
            </a:r>
          </a:p>
        </p:txBody>
      </p:sp>
      <p:sp>
        <p:nvSpPr>
          <p:cNvPr id="5" name="Content Placeholder 4"/>
          <p:cNvSpPr>
            <a:spLocks noGrp="1"/>
          </p:cNvSpPr>
          <p:nvPr>
            <p:ph idx="1"/>
          </p:nvPr>
        </p:nvSpPr>
        <p:spPr>
          <a:xfrm>
            <a:off x="381000" y="1524000"/>
            <a:ext cx="9052560" cy="5715000"/>
          </a:xfrm>
        </p:spPr>
        <p:txBody>
          <a:bodyPr>
            <a:normAutofit/>
          </a:bodyPr>
          <a:lstStyle/>
          <a:p>
            <a:r>
              <a:rPr lang="en-US" dirty="0"/>
              <a:t>Basis: backward chaining with Horn clauses + bells &amp; whistles</a:t>
            </a:r>
          </a:p>
          <a:p>
            <a:endParaRPr lang="en-US" dirty="0"/>
          </a:p>
          <a:p>
            <a:r>
              <a:rPr lang="en-US" dirty="0"/>
              <a:t>Widely used in Europe, Japan (basis of 5th Generation project)</a:t>
            </a:r>
          </a:p>
          <a:p>
            <a:pPr lvl="1"/>
            <a:r>
              <a:rPr lang="en-US" dirty="0"/>
              <a:t>Compilation techniques ⇒ approaching a billion LIPS</a:t>
            </a:r>
          </a:p>
          <a:p>
            <a:endParaRPr lang="en-US" dirty="0"/>
          </a:p>
          <a:p>
            <a:r>
              <a:rPr lang="en-US" dirty="0"/>
              <a:t>Program = set of clauses  = head :- literal</a:t>
            </a:r>
            <a:r>
              <a:rPr lang="en-US" baseline="-25000" dirty="0"/>
              <a:t>1</a:t>
            </a:r>
            <a:r>
              <a:rPr lang="en-US" dirty="0"/>
              <a:t>, . . . </a:t>
            </a:r>
            <a:r>
              <a:rPr lang="en-US" dirty="0" err="1"/>
              <a:t>literal</a:t>
            </a:r>
            <a:r>
              <a:rPr lang="en-US" baseline="-25000" dirty="0" err="1"/>
              <a:t>n</a:t>
            </a:r>
            <a:r>
              <a:rPr lang="en-US" dirty="0"/>
              <a:t>.</a:t>
            </a:r>
          </a:p>
          <a:p>
            <a:pPr lvl="1"/>
            <a:r>
              <a:rPr lang="en-US" dirty="0"/>
              <a:t>e.g.:   criminal(X) :- </a:t>
            </a:r>
            <a:r>
              <a:rPr lang="en-US" dirty="0" err="1"/>
              <a:t>american</a:t>
            </a:r>
            <a:r>
              <a:rPr lang="en-US" dirty="0"/>
              <a:t>(X),  weapon(Y),  sells(X,Y,Z), hostile(Z).</a:t>
            </a:r>
          </a:p>
          <a:p>
            <a:endParaRPr lang="en-US" dirty="0"/>
          </a:p>
          <a:p>
            <a:r>
              <a:rPr lang="en-US" dirty="0"/>
              <a:t>Depth-first, left-to-right backward chaining</a:t>
            </a:r>
          </a:p>
          <a:p>
            <a:endParaRPr lang="en-US" dirty="0"/>
          </a:p>
          <a:p>
            <a:r>
              <a:rPr lang="en-US" dirty="0"/>
              <a:t>Built-in predicates for arithmetic etc.</a:t>
            </a:r>
          </a:p>
          <a:p>
            <a:pPr lvl="1"/>
            <a:r>
              <a:rPr lang="en-US" dirty="0"/>
              <a:t>e.g.:   X is Y*Z+3</a:t>
            </a:r>
          </a:p>
          <a:p>
            <a:r>
              <a:rPr lang="en-US" dirty="0"/>
              <a:t>Closed-world assumption (“negation as failure”)  </a:t>
            </a:r>
          </a:p>
          <a:p>
            <a:pPr lvl="1"/>
            <a:r>
              <a:rPr lang="en-US" dirty="0"/>
              <a:t>e.g.:  given alive(X) :- not dead(X).  </a:t>
            </a:r>
          </a:p>
          <a:p>
            <a:pPr lvl="1"/>
            <a:r>
              <a:rPr lang="en-US" dirty="0"/>
              <a:t>alive(</a:t>
            </a:r>
            <a:r>
              <a:rPr lang="en-US" dirty="0" err="1"/>
              <a:t>joe</a:t>
            </a:r>
            <a:r>
              <a:rPr lang="en-US" dirty="0"/>
              <a:t>) succeeds if dead(</a:t>
            </a:r>
            <a:r>
              <a:rPr lang="en-US" dirty="0" err="1"/>
              <a:t>joe</a:t>
            </a:r>
            <a:r>
              <a:rPr lang="en-US" dirty="0"/>
              <a:t>) fails</a:t>
            </a:r>
          </a:p>
        </p:txBody>
      </p:sp>
    </p:spTree>
    <p:extLst>
      <p:ext uri="{BB962C8B-B14F-4D97-AF65-F5344CB8AC3E}">
        <p14:creationId xmlns:p14="http://schemas.microsoft.com/office/powerpoint/2010/main" val="959300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9052560" cy="603144"/>
          </a:xfrm>
        </p:spPr>
        <p:txBody>
          <a:bodyPr/>
          <a:lstStyle/>
          <a:p>
            <a:r>
              <a:rPr lang="en-US" dirty="0"/>
              <a:t>Prolog examples</a:t>
            </a:r>
          </a:p>
        </p:txBody>
      </p:sp>
      <p:sp>
        <p:nvSpPr>
          <p:cNvPr id="5" name="Content Placeholder 4"/>
          <p:cNvSpPr>
            <a:spLocks noGrp="1"/>
          </p:cNvSpPr>
          <p:nvPr>
            <p:ph idx="1"/>
          </p:nvPr>
        </p:nvSpPr>
        <p:spPr>
          <a:xfrm>
            <a:off x="381000" y="1524000"/>
            <a:ext cx="9052560" cy="5715000"/>
          </a:xfrm>
        </p:spPr>
        <p:txBody>
          <a:bodyPr>
            <a:normAutofit lnSpcReduction="10000"/>
          </a:bodyPr>
          <a:lstStyle/>
          <a:p>
            <a:r>
              <a:rPr lang="en-US" dirty="0"/>
              <a:t>Depth-first search from a start state X:  </a:t>
            </a:r>
          </a:p>
          <a:p>
            <a:pPr marL="1263650" lvl="1" indent="0">
              <a:buNone/>
            </a:pPr>
            <a:r>
              <a:rPr lang="en-US" dirty="0" err="1"/>
              <a:t>dfs</a:t>
            </a:r>
            <a:r>
              <a:rPr lang="en-US" dirty="0"/>
              <a:t>(base).     % </a:t>
            </a:r>
            <a:r>
              <a:rPr lang="en-US"/>
              <a:t>base case, known fact.</a:t>
            </a:r>
            <a:endParaRPr lang="en-US" dirty="0"/>
          </a:p>
          <a:p>
            <a:pPr marL="1263650" lvl="1" indent="0">
              <a:buNone/>
            </a:pPr>
            <a:r>
              <a:rPr lang="en-US" dirty="0" err="1"/>
              <a:t>dfs</a:t>
            </a:r>
            <a:r>
              <a:rPr lang="en-US" dirty="0"/>
              <a:t>(X) :- successor(X,S), </a:t>
            </a:r>
            <a:r>
              <a:rPr lang="en-US" dirty="0" err="1"/>
              <a:t>dfs</a:t>
            </a:r>
            <a:r>
              <a:rPr lang="en-US" dirty="0"/>
              <a:t>(S).</a:t>
            </a:r>
          </a:p>
          <a:p>
            <a:pPr lvl="1"/>
            <a:r>
              <a:rPr lang="en-US" dirty="0"/>
              <a:t>No need to loop over S: successor succeeds for each  </a:t>
            </a:r>
          </a:p>
          <a:p>
            <a:endParaRPr lang="en-US" dirty="0"/>
          </a:p>
          <a:p>
            <a:r>
              <a:rPr lang="en-US" dirty="0"/>
              <a:t>Appending two lists to produce a third:  </a:t>
            </a:r>
          </a:p>
          <a:p>
            <a:pPr marL="914400" indent="0">
              <a:buNone/>
            </a:pPr>
            <a:r>
              <a:rPr lang="en-US" dirty="0"/>
              <a:t>append([],Y,Y).</a:t>
            </a:r>
          </a:p>
          <a:p>
            <a:pPr marL="914400" indent="0">
              <a:buNone/>
            </a:pPr>
            <a:r>
              <a:rPr lang="en-US" dirty="0"/>
              <a:t>append([X|L],Y,[X|Z]) :-	append(L,Y,Z).</a:t>
            </a:r>
          </a:p>
          <a:p>
            <a:endParaRPr lang="en-US" dirty="0"/>
          </a:p>
          <a:p>
            <a:pPr lvl="1"/>
            <a:r>
              <a:rPr lang="en-US" dirty="0"/>
              <a:t>Query:   append([2],[4,6,8],Z).</a:t>
            </a:r>
          </a:p>
          <a:p>
            <a:pPr lvl="2"/>
            <a:r>
              <a:rPr lang="en-US" dirty="0"/>
              <a:t>Yields (yawn):  [2,4,6,8]</a:t>
            </a:r>
          </a:p>
          <a:p>
            <a:pPr lvl="2"/>
            <a:endParaRPr lang="en-US" dirty="0"/>
          </a:p>
          <a:p>
            <a:pPr lvl="1"/>
            <a:r>
              <a:rPr lang="en-US" dirty="0"/>
              <a:t>query:	append(A,B,[1,2]) ?</a:t>
            </a:r>
          </a:p>
          <a:p>
            <a:pPr lvl="2"/>
            <a:r>
              <a:rPr lang="en-US" dirty="0"/>
              <a:t>WOW!!    Much more powerful than procedural functions!  </a:t>
            </a:r>
          </a:p>
          <a:p>
            <a:pPr lvl="2"/>
            <a:r>
              <a:rPr lang="en-US" dirty="0"/>
              <a:t>Provides all possible bindings of A, B that could (when appended) yield [1,2]</a:t>
            </a:r>
          </a:p>
          <a:p>
            <a:pPr lvl="2"/>
            <a:r>
              <a:rPr lang="en-US" dirty="0"/>
              <a:t>A=[]  B=[1,2]  ;   A=[1]  B=[2]   ;   A=[1,2]  B=[]</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08D0B00-8DF1-BC48-9803-865399849D19}"/>
                  </a:ext>
                </a:extLst>
              </p14:cNvPr>
              <p14:cNvContentPartPr/>
              <p14:nvPr/>
            </p14:nvContentPartPr>
            <p14:xfrm>
              <a:off x="1526716" y="5366063"/>
              <a:ext cx="2808720" cy="732600"/>
            </p14:xfrm>
          </p:contentPart>
        </mc:Choice>
        <mc:Fallback>
          <p:pic>
            <p:nvPicPr>
              <p:cNvPr id="2" name="Ink 1">
                <a:extLst>
                  <a:ext uri="{FF2B5EF4-FFF2-40B4-BE49-F238E27FC236}">
                    <a16:creationId xmlns:a16="http://schemas.microsoft.com/office/drawing/2014/main" id="{108D0B00-8DF1-BC48-9803-865399849D19}"/>
                  </a:ext>
                </a:extLst>
              </p:cNvPr>
              <p:cNvPicPr/>
              <p:nvPr/>
            </p:nvPicPr>
            <p:blipFill>
              <a:blip r:embed="rId3"/>
              <a:stretch>
                <a:fillRect/>
              </a:stretch>
            </p:blipFill>
            <p:spPr>
              <a:xfrm>
                <a:off x="1505116" y="5344463"/>
                <a:ext cx="2851920" cy="775800"/>
              </a:xfrm>
              <a:prstGeom prst="rect">
                <a:avLst/>
              </a:prstGeom>
            </p:spPr>
          </p:pic>
        </mc:Fallback>
      </mc:AlternateContent>
    </p:spTree>
    <p:extLst>
      <p:ext uri="{BB962C8B-B14F-4D97-AF65-F5344CB8AC3E}">
        <p14:creationId xmlns:p14="http://schemas.microsoft.com/office/powerpoint/2010/main" val="140383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9052560" cy="603144"/>
          </a:xfrm>
        </p:spPr>
        <p:txBody>
          <a:bodyPr/>
          <a:lstStyle/>
          <a:p>
            <a:r>
              <a:rPr lang="en-US" dirty="0"/>
              <a:t>FOL Resolution:  Brief summary</a:t>
            </a:r>
          </a:p>
        </p:txBody>
      </p:sp>
      <p:sp>
        <p:nvSpPr>
          <p:cNvPr id="5" name="Content Placeholder 4"/>
          <p:cNvSpPr>
            <a:spLocks noGrp="1"/>
          </p:cNvSpPr>
          <p:nvPr>
            <p:ph idx="1"/>
          </p:nvPr>
        </p:nvSpPr>
        <p:spPr>
          <a:xfrm>
            <a:off x="381000" y="1524000"/>
            <a:ext cx="9052560" cy="5943600"/>
          </a:xfrm>
        </p:spPr>
        <p:txBody>
          <a:bodyPr>
            <a:normAutofit/>
          </a:bodyPr>
          <a:lstStyle/>
          <a:p>
            <a:r>
              <a:rPr lang="en-US" dirty="0"/>
              <a:t>Principle:  Identical to propositional resolution</a:t>
            </a:r>
          </a:p>
          <a:p>
            <a:endParaRPr lang="en-US" dirty="0"/>
          </a:p>
          <a:p>
            <a:r>
              <a:rPr lang="en-US" dirty="0"/>
              <a:t>Full first-order version:</a:t>
            </a:r>
          </a:p>
          <a:p>
            <a:endParaRPr lang="en-US" dirty="0"/>
          </a:p>
          <a:p>
            <a:endParaRPr lang="en-US" dirty="0"/>
          </a:p>
          <a:p>
            <a:pPr lvl="1"/>
            <a:r>
              <a:rPr lang="en-US" dirty="0"/>
              <a:t>where Unify(l</a:t>
            </a:r>
            <a:r>
              <a:rPr lang="en-US" baseline="-25000" dirty="0"/>
              <a:t>i</a:t>
            </a:r>
            <a:r>
              <a:rPr lang="en-US" dirty="0"/>
              <a:t> , ¬</a:t>
            </a:r>
            <a:r>
              <a:rPr lang="en-US" dirty="0" err="1"/>
              <a:t>m</a:t>
            </a:r>
            <a:r>
              <a:rPr lang="en-US" baseline="-25000" dirty="0" err="1"/>
              <a:t>j</a:t>
            </a:r>
            <a:r>
              <a:rPr lang="en-US" dirty="0"/>
              <a:t>) = </a:t>
            </a:r>
            <a:r>
              <a:rPr lang="en-US" dirty="0" err="1"/>
              <a:t>θ</a:t>
            </a:r>
            <a:r>
              <a:rPr lang="en-US" dirty="0"/>
              <a:t>. </a:t>
            </a:r>
          </a:p>
          <a:p>
            <a:pPr lvl="1"/>
            <a:endParaRPr lang="en-US" dirty="0"/>
          </a:p>
          <a:p>
            <a:r>
              <a:rPr lang="en-US" dirty="0"/>
              <a:t>So same as before:   match complemented predicates</a:t>
            </a:r>
          </a:p>
          <a:p>
            <a:pPr lvl="1"/>
            <a:r>
              <a:rPr lang="en-US" dirty="0"/>
              <a:t>But now:  that </a:t>
            </a:r>
            <a:r>
              <a:rPr lang="en-US" dirty="0">
                <a:solidFill>
                  <a:srgbClr val="0000FF"/>
                </a:solidFill>
              </a:rPr>
              <a:t>unify with some set of bindings</a:t>
            </a:r>
            <a:r>
              <a:rPr lang="en-US" dirty="0"/>
              <a:t> to be identical </a:t>
            </a:r>
          </a:p>
          <a:p>
            <a:r>
              <a:rPr lang="en-US" dirty="0"/>
              <a:t>For example,</a:t>
            </a:r>
          </a:p>
          <a:p>
            <a:endParaRPr lang="en-US" dirty="0"/>
          </a:p>
          <a:p>
            <a:endParaRPr lang="en-US" dirty="0"/>
          </a:p>
          <a:p>
            <a:pPr lvl="1"/>
            <a:r>
              <a:rPr lang="en-US" dirty="0"/>
              <a:t>with </a:t>
            </a:r>
            <a:r>
              <a:rPr lang="en-US" dirty="0" err="1"/>
              <a:t>θ</a:t>
            </a:r>
            <a:r>
              <a:rPr lang="en-US" dirty="0"/>
              <a:t> = {x/Ken}</a:t>
            </a:r>
          </a:p>
          <a:p>
            <a:endParaRPr lang="en-US" dirty="0"/>
          </a:p>
          <a:p>
            <a:r>
              <a:rPr lang="en-US" dirty="0"/>
              <a:t>To show entailment of α : Apply resolution steps to CNF (KB ∧ ¬α)</a:t>
            </a:r>
          </a:p>
          <a:p>
            <a:r>
              <a:rPr lang="en-US" dirty="0"/>
              <a:t>Is complete for FOL</a:t>
            </a:r>
          </a:p>
        </p:txBody>
      </p:sp>
      <p:grpSp>
        <p:nvGrpSpPr>
          <p:cNvPr id="10" name="Group 9"/>
          <p:cNvGrpSpPr/>
          <p:nvPr/>
        </p:nvGrpSpPr>
        <p:grpSpPr>
          <a:xfrm>
            <a:off x="2514600" y="5105400"/>
            <a:ext cx="2895600" cy="923330"/>
            <a:chOff x="2819400" y="6400800"/>
            <a:chExt cx="2895600" cy="923330"/>
          </a:xfrm>
        </p:grpSpPr>
        <p:sp>
          <p:nvSpPr>
            <p:cNvPr id="2" name="TextBox 1"/>
            <p:cNvSpPr txBox="1"/>
            <p:nvPr/>
          </p:nvSpPr>
          <p:spPr>
            <a:xfrm>
              <a:off x="2971800" y="6400800"/>
              <a:ext cx="2743200" cy="923330"/>
            </a:xfrm>
            <a:prstGeom prst="rect">
              <a:avLst/>
            </a:prstGeom>
            <a:noFill/>
          </p:spPr>
          <p:txBody>
            <a:bodyPr wrap="square" rtlCol="0">
              <a:spAutoFit/>
            </a:bodyPr>
            <a:lstStyle/>
            <a:p>
              <a:r>
                <a:rPr lang="en-US" dirty="0"/>
                <a:t>¬Rich(x) ∨ Unhappy(x)  Rich(Ken)</a:t>
              </a:r>
            </a:p>
            <a:p>
              <a:r>
                <a:rPr lang="en-US" dirty="0"/>
                <a:t>Unhappy(Ken)</a:t>
              </a:r>
            </a:p>
          </p:txBody>
        </p:sp>
        <p:cxnSp>
          <p:nvCxnSpPr>
            <p:cNvPr id="9" name="Straight Connector 8"/>
            <p:cNvCxnSpPr/>
            <p:nvPr/>
          </p:nvCxnSpPr>
          <p:spPr>
            <a:xfrm>
              <a:off x="2819400" y="7010400"/>
              <a:ext cx="2743200" cy="0"/>
            </a:xfrm>
            <a:prstGeom prst="line">
              <a:avLst/>
            </a:prstGeom>
            <a:ln w="63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762000" y="2667000"/>
            <a:ext cx="8458200" cy="736099"/>
            <a:chOff x="457200" y="6324600"/>
            <a:chExt cx="8458200" cy="736099"/>
          </a:xfrm>
        </p:grpSpPr>
        <p:sp>
          <p:nvSpPr>
            <p:cNvPr id="11" name="TextBox 10"/>
            <p:cNvSpPr txBox="1"/>
            <p:nvPr/>
          </p:nvSpPr>
          <p:spPr>
            <a:xfrm>
              <a:off x="685800" y="6324600"/>
              <a:ext cx="8077200" cy="736099"/>
            </a:xfrm>
            <a:prstGeom prst="rect">
              <a:avLst/>
            </a:prstGeom>
            <a:noFill/>
          </p:spPr>
          <p:txBody>
            <a:bodyPr wrap="square" rtlCol="0">
              <a:spAutoFit/>
            </a:bodyPr>
            <a:lstStyle/>
            <a:p>
              <a:pPr algn="ctr"/>
              <a:r>
                <a:rPr lang="en-US" dirty="0"/>
                <a:t>l</a:t>
              </a:r>
              <a:r>
                <a:rPr lang="en-US" baseline="-25000" dirty="0"/>
                <a:t>1 </a:t>
              </a:r>
              <a:r>
                <a:rPr lang="en-US" dirty="0"/>
                <a:t> ∨...∨ </a:t>
              </a:r>
              <a:r>
                <a:rPr lang="en-US" dirty="0" err="1"/>
                <a:t>l</a:t>
              </a:r>
              <a:r>
                <a:rPr lang="en-US" baseline="-25000" dirty="0" err="1"/>
                <a:t>k</a:t>
              </a:r>
              <a:r>
                <a:rPr lang="en-US" dirty="0"/>
                <a:t>,   m</a:t>
              </a:r>
              <a:r>
                <a:rPr lang="en-US" baseline="-25000" dirty="0"/>
                <a:t>1</a:t>
              </a:r>
              <a:r>
                <a:rPr lang="en-US" dirty="0"/>
                <a:t> ∨... ∨ </a:t>
              </a:r>
              <a:r>
                <a:rPr lang="en-US" dirty="0" err="1"/>
                <a:t>m</a:t>
              </a:r>
              <a:r>
                <a:rPr lang="en-US" baseline="-25000" dirty="0" err="1"/>
                <a:t>n</a:t>
              </a:r>
              <a:endParaRPr lang="en-US" baseline="-25000" dirty="0"/>
            </a:p>
            <a:p>
              <a:pPr algn="ctr">
                <a:spcBef>
                  <a:spcPts val="700"/>
                </a:spcBef>
              </a:pPr>
              <a:r>
                <a:rPr lang="en-US" dirty="0" err="1"/>
                <a:t>Subst</a:t>
              </a:r>
              <a:r>
                <a:rPr lang="en-US" dirty="0"/>
                <a:t>(</a:t>
              </a:r>
              <a:r>
                <a:rPr lang="en-US" dirty="0" err="1"/>
                <a:t>θ</a:t>
              </a:r>
              <a:r>
                <a:rPr lang="en-US" dirty="0"/>
                <a:t>, (l</a:t>
              </a:r>
              <a:r>
                <a:rPr lang="en-US" baseline="-25000" dirty="0"/>
                <a:t>1</a:t>
              </a:r>
              <a:r>
                <a:rPr lang="en-US" dirty="0"/>
                <a:t> ∨...∨ l</a:t>
              </a:r>
              <a:r>
                <a:rPr lang="en-US" baseline="-25000" dirty="0"/>
                <a:t>i−1 </a:t>
              </a:r>
              <a:r>
                <a:rPr lang="en-US" dirty="0"/>
                <a:t>∨ l</a:t>
              </a:r>
              <a:r>
                <a:rPr lang="en-US" baseline="-25000" dirty="0"/>
                <a:t>i+1</a:t>
              </a:r>
              <a:r>
                <a:rPr lang="en-US" dirty="0"/>
                <a:t> ∨ ... ∨ </a:t>
              </a:r>
              <a:r>
                <a:rPr lang="en-US" dirty="0" err="1"/>
                <a:t>l</a:t>
              </a:r>
              <a:r>
                <a:rPr lang="en-US" baseline="-25000" dirty="0" err="1"/>
                <a:t>k</a:t>
              </a:r>
              <a:r>
                <a:rPr lang="en-US" dirty="0"/>
                <a:t>  ∨ m</a:t>
              </a:r>
              <a:r>
                <a:rPr lang="en-US" baseline="-25000" dirty="0"/>
                <a:t>1</a:t>
              </a:r>
              <a:r>
                <a:rPr lang="en-US" dirty="0"/>
                <a:t> ∨ ... ∨ m</a:t>
              </a:r>
              <a:r>
                <a:rPr lang="en-US" baseline="-25000" dirty="0"/>
                <a:t>j−1</a:t>
              </a:r>
              <a:r>
                <a:rPr lang="en-US" dirty="0"/>
                <a:t> ∨ m</a:t>
              </a:r>
              <a:r>
                <a:rPr lang="en-US" baseline="-25000" dirty="0"/>
                <a:t>j+1</a:t>
              </a:r>
              <a:r>
                <a:rPr lang="en-US" dirty="0"/>
                <a:t> ∨ ... ∨ </a:t>
              </a:r>
              <a:r>
                <a:rPr lang="en-US" dirty="0" err="1"/>
                <a:t>m</a:t>
              </a:r>
              <a:r>
                <a:rPr lang="en-US" baseline="-25000" dirty="0" err="1"/>
                <a:t>n</a:t>
              </a:r>
              <a:r>
                <a:rPr lang="en-US" dirty="0"/>
                <a:t>)</a:t>
              </a:r>
            </a:p>
          </p:txBody>
        </p:sp>
        <p:cxnSp>
          <p:nvCxnSpPr>
            <p:cNvPr id="13" name="Straight Connector 12"/>
            <p:cNvCxnSpPr/>
            <p:nvPr/>
          </p:nvCxnSpPr>
          <p:spPr>
            <a:xfrm>
              <a:off x="457200" y="6705600"/>
              <a:ext cx="8458200" cy="0"/>
            </a:xfrm>
            <a:prstGeom prst="line">
              <a:avLst/>
            </a:prstGeom>
            <a:ln w="9525" cmpd="sng">
              <a:solidFill>
                <a:srgbClr val="0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19889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36</a:t>
            </a:fld>
            <a:endParaRPr dirty="0"/>
          </a:p>
        </p:txBody>
      </p:sp>
      <p:sp>
        <p:nvSpPr>
          <p:cNvPr id="2" name="object 2"/>
          <p:cNvSpPr txBox="1">
            <a:spLocks noGrp="1"/>
          </p:cNvSpPr>
          <p:nvPr>
            <p:ph type="title"/>
          </p:nvPr>
        </p:nvSpPr>
        <p:spPr>
          <a:xfrm>
            <a:off x="685800" y="838200"/>
            <a:ext cx="7722234" cy="321669"/>
          </a:xfrm>
          <a:prstGeom prst="rect">
            <a:avLst/>
          </a:prstGeom>
          <a:ln w="51816">
            <a:noFill/>
          </a:ln>
        </p:spPr>
        <p:txBody>
          <a:bodyPr vert="horz" wrap="square" lIns="0" tIns="0" rIns="0" bIns="0" rtlCol="0">
            <a:spAutoFit/>
          </a:bodyPr>
          <a:lstStyle/>
          <a:p>
            <a:pPr marL="2281555">
              <a:lnSpc>
                <a:spcPts val="2410"/>
              </a:lnSpc>
            </a:pPr>
            <a:r>
              <a:rPr dirty="0"/>
              <a:t>Conversion to CNF</a:t>
            </a:r>
          </a:p>
        </p:txBody>
      </p:sp>
      <p:sp>
        <p:nvSpPr>
          <p:cNvPr id="3" name="object 3"/>
          <p:cNvSpPr txBox="1"/>
          <p:nvPr/>
        </p:nvSpPr>
        <p:spPr>
          <a:xfrm>
            <a:off x="6127863" y="2457196"/>
            <a:ext cx="1344295" cy="315471"/>
          </a:xfrm>
          <a:prstGeom prst="rect">
            <a:avLst/>
          </a:prstGeom>
        </p:spPr>
        <p:txBody>
          <a:bodyPr vert="horz" wrap="square" lIns="0" tIns="0" rIns="0" bIns="0" rtlCol="0">
            <a:spAutoFit/>
          </a:bodyPr>
          <a:lstStyle/>
          <a:p>
            <a:pPr marL="12700">
              <a:lnSpc>
                <a:spcPct val="100000"/>
              </a:lnSpc>
            </a:pPr>
            <a:r>
              <a:rPr sz="2050" i="1" dirty="0">
                <a:solidFill>
                  <a:srgbClr val="990099"/>
                </a:solidFill>
                <a:latin typeface="Times New Roman"/>
                <a:cs typeface="Times New Roman"/>
              </a:rPr>
              <a:t>Loves</a:t>
            </a:r>
            <a:r>
              <a:rPr sz="2050" dirty="0">
                <a:solidFill>
                  <a:srgbClr val="990099"/>
                </a:solidFill>
                <a:latin typeface="Tahoma"/>
                <a:cs typeface="Tahoma"/>
              </a:rPr>
              <a:t>(</a:t>
            </a:r>
            <a:r>
              <a:rPr sz="2050" i="1" dirty="0">
                <a:solidFill>
                  <a:srgbClr val="990099"/>
                </a:solidFill>
                <a:latin typeface="Times New Roman"/>
                <a:cs typeface="Times New Roman"/>
              </a:rPr>
              <a:t>y, x</a:t>
            </a:r>
            <a:r>
              <a:rPr sz="2050" dirty="0">
                <a:solidFill>
                  <a:srgbClr val="990099"/>
                </a:solidFill>
                <a:latin typeface="Tahoma"/>
                <a:cs typeface="Tahoma"/>
              </a:rPr>
              <a:t>)]</a:t>
            </a:r>
            <a:endParaRPr sz="2050">
              <a:latin typeface="Tahoma"/>
              <a:cs typeface="Tahoma"/>
            </a:endParaRPr>
          </a:p>
        </p:txBody>
      </p:sp>
      <p:sp>
        <p:nvSpPr>
          <p:cNvPr id="4" name="object 4"/>
          <p:cNvSpPr txBox="1"/>
          <p:nvPr/>
        </p:nvSpPr>
        <p:spPr>
          <a:xfrm>
            <a:off x="609600" y="1828800"/>
            <a:ext cx="5751831" cy="1466427"/>
          </a:xfrm>
          <a:prstGeom prst="rect">
            <a:avLst/>
          </a:prstGeom>
        </p:spPr>
        <p:txBody>
          <a:bodyPr vert="horz" wrap="square" lIns="0" tIns="0" rIns="0" bIns="0" rtlCol="0">
            <a:spAutoFit/>
          </a:bodyPr>
          <a:lstStyle/>
          <a:p>
            <a:pPr marL="12700">
              <a:lnSpc>
                <a:spcPct val="100000"/>
              </a:lnSpc>
            </a:pPr>
            <a:r>
              <a:rPr sz="2050" dirty="0">
                <a:latin typeface="Tahoma"/>
                <a:cs typeface="Tahoma"/>
              </a:rPr>
              <a:t>Everyone who loves all animals is loved by   someone:</a:t>
            </a:r>
          </a:p>
          <a:p>
            <a:pPr marL="377825">
              <a:lnSpc>
                <a:spcPct val="100000"/>
              </a:lnSpc>
              <a:spcBef>
                <a:spcPts val="35"/>
              </a:spcBef>
              <a:tabLst>
                <a:tab pos="859155" algn="l"/>
                <a:tab pos="1393825" algn="l"/>
                <a:tab pos="2720340" algn="l"/>
                <a:tab pos="3112770" algn="l"/>
                <a:tab pos="4562475" algn="l"/>
                <a:tab pos="4956810" algn="l"/>
              </a:tabLst>
            </a:pPr>
            <a:r>
              <a:rPr sz="2050" dirty="0">
                <a:solidFill>
                  <a:srgbClr val="990099"/>
                </a:solidFill>
                <a:latin typeface="Lucida Sans Unicode"/>
                <a:cs typeface="Lucida Sans Unicode"/>
              </a:rPr>
              <a:t>∀ </a:t>
            </a:r>
            <a:r>
              <a:rPr sz="2050" i="1" dirty="0">
                <a:solidFill>
                  <a:srgbClr val="990099"/>
                </a:solidFill>
                <a:latin typeface="Times New Roman"/>
                <a:cs typeface="Times New Roman"/>
              </a:rPr>
              <a:t>x	</a:t>
            </a:r>
            <a:r>
              <a:rPr sz="2050" dirty="0">
                <a:solidFill>
                  <a:srgbClr val="990099"/>
                </a:solidFill>
                <a:latin typeface="Tahoma"/>
                <a:cs typeface="Tahoma"/>
              </a:rPr>
              <a:t>[</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y	Animal</a:t>
            </a:r>
            <a:r>
              <a:rPr sz="2050" dirty="0">
                <a:solidFill>
                  <a:srgbClr val="990099"/>
                </a:solidFill>
                <a:latin typeface="Tahoma"/>
                <a:cs typeface="Tahoma"/>
              </a:rPr>
              <a:t>(</a:t>
            </a:r>
            <a:r>
              <a:rPr sz="2050" i="1" dirty="0">
                <a:solidFill>
                  <a:srgbClr val="990099"/>
                </a:solidFill>
                <a:latin typeface="Times New Roman"/>
                <a:cs typeface="Times New Roman"/>
              </a:rPr>
              <a:t>y</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Loves</a:t>
            </a:r>
            <a:r>
              <a:rPr sz="2050" dirty="0">
                <a:solidFill>
                  <a:srgbClr val="990099"/>
                </a:solidFill>
                <a:latin typeface="Tahoma"/>
                <a:cs typeface="Tahoma"/>
              </a:rPr>
              <a:t>(</a:t>
            </a:r>
            <a:r>
              <a:rPr sz="2050" i="1" dirty="0">
                <a:solidFill>
                  <a:srgbClr val="990099"/>
                </a:solidFill>
                <a:latin typeface="Times New Roman"/>
                <a:cs typeface="Times New Roman"/>
              </a:rPr>
              <a:t>x, y</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dirty="0">
                <a:solidFill>
                  <a:srgbClr val="990099"/>
                </a:solidFill>
                <a:latin typeface="Tahoma"/>
                <a:cs typeface="Tahoma"/>
              </a:rPr>
              <a:t>[</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y</a:t>
            </a:r>
            <a:endParaRPr sz="2050" dirty="0">
              <a:latin typeface="Times New Roman"/>
              <a:cs typeface="Times New Roman"/>
            </a:endParaRPr>
          </a:p>
          <a:p>
            <a:pPr marL="12700">
              <a:lnSpc>
                <a:spcPct val="100000"/>
              </a:lnSpc>
              <a:spcBef>
                <a:spcPts val="1560"/>
              </a:spcBef>
            </a:pPr>
            <a:r>
              <a:rPr sz="2050" dirty="0">
                <a:latin typeface="Tahoma"/>
                <a:cs typeface="Tahoma"/>
              </a:rPr>
              <a:t>1.  Eliminate biconditionals and implications</a:t>
            </a:r>
          </a:p>
        </p:txBody>
      </p:sp>
      <p:sp>
        <p:nvSpPr>
          <p:cNvPr id="5" name="object 5"/>
          <p:cNvSpPr txBox="1"/>
          <p:nvPr/>
        </p:nvSpPr>
        <p:spPr>
          <a:xfrm>
            <a:off x="965961" y="3478276"/>
            <a:ext cx="1243839" cy="315471"/>
          </a:xfrm>
          <a:prstGeom prst="rect">
            <a:avLst/>
          </a:prstGeom>
        </p:spPr>
        <p:txBody>
          <a:bodyPr vert="horz" wrap="square" lIns="0" tIns="0" rIns="0" bIns="0" rtlCol="0">
            <a:spAutoFit/>
          </a:bodyPr>
          <a:lstStyle/>
          <a:p>
            <a:pPr marL="12700">
              <a:lnSpc>
                <a:spcPct val="100000"/>
              </a:lnSpc>
              <a:tabLst>
                <a:tab pos="492125" algn="l"/>
              </a:tabLst>
            </a:pPr>
            <a:r>
              <a:rPr sz="2050" dirty="0">
                <a:solidFill>
                  <a:srgbClr val="990099"/>
                </a:solidFill>
                <a:latin typeface="Lucida Sans Unicode"/>
                <a:cs typeface="Lucida Sans Unicode"/>
              </a:rPr>
              <a:t>∀ </a:t>
            </a:r>
            <a:r>
              <a:rPr sz="2050" i="1" dirty="0">
                <a:solidFill>
                  <a:srgbClr val="990099"/>
                </a:solidFill>
                <a:latin typeface="Times New Roman"/>
                <a:cs typeface="Times New Roman"/>
              </a:rPr>
              <a:t>x	</a:t>
            </a:r>
            <a:r>
              <a:rPr sz="2050" dirty="0">
                <a:solidFill>
                  <a:srgbClr val="990099"/>
                </a:solidFill>
                <a:latin typeface="Tahoma"/>
                <a:cs typeface="Tahoma"/>
              </a:rPr>
              <a:t>[</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y</a:t>
            </a:r>
            <a:endParaRPr sz="2050" dirty="0">
              <a:latin typeface="Times New Roman"/>
              <a:cs typeface="Times New Roman"/>
            </a:endParaRPr>
          </a:p>
        </p:txBody>
      </p:sp>
      <p:sp>
        <p:nvSpPr>
          <p:cNvPr id="6" name="object 6"/>
          <p:cNvSpPr txBox="1"/>
          <p:nvPr/>
        </p:nvSpPr>
        <p:spPr>
          <a:xfrm>
            <a:off x="2286000" y="3505200"/>
            <a:ext cx="5148580" cy="315471"/>
          </a:xfrm>
          <a:prstGeom prst="rect">
            <a:avLst/>
          </a:prstGeom>
        </p:spPr>
        <p:txBody>
          <a:bodyPr vert="horz" wrap="square" lIns="0" tIns="0" rIns="0" bIns="0" rtlCol="0">
            <a:spAutoFit/>
          </a:bodyPr>
          <a:lstStyle/>
          <a:p>
            <a:pPr marL="12700">
              <a:lnSpc>
                <a:spcPct val="100000"/>
              </a:lnSpc>
              <a:tabLst>
                <a:tab pos="3816985" algn="l"/>
              </a:tabLst>
            </a:pPr>
            <a:r>
              <a:rPr sz="2050" dirty="0">
                <a:solidFill>
                  <a:srgbClr val="990099"/>
                </a:solidFill>
                <a:latin typeface="Lucida Sans Unicode"/>
                <a:cs typeface="Lucida Sans Unicode"/>
              </a:rPr>
              <a:t>¬</a:t>
            </a:r>
            <a:r>
              <a:rPr sz="2050" i="1" dirty="0">
                <a:solidFill>
                  <a:srgbClr val="990099"/>
                </a:solidFill>
                <a:latin typeface="Times New Roman"/>
                <a:cs typeface="Times New Roman"/>
              </a:rPr>
              <a:t>Animal</a:t>
            </a:r>
            <a:r>
              <a:rPr sz="2050" dirty="0">
                <a:solidFill>
                  <a:srgbClr val="990099"/>
                </a:solidFill>
                <a:latin typeface="Tahoma"/>
                <a:cs typeface="Tahoma"/>
              </a:rPr>
              <a:t>(</a:t>
            </a:r>
            <a:r>
              <a:rPr sz="2050" i="1" dirty="0">
                <a:solidFill>
                  <a:srgbClr val="990099"/>
                </a:solidFill>
                <a:latin typeface="Times New Roman"/>
                <a:cs typeface="Times New Roman"/>
              </a:rPr>
              <a:t>y</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Loves</a:t>
            </a:r>
            <a:r>
              <a:rPr sz="2050" dirty="0">
                <a:solidFill>
                  <a:srgbClr val="990099"/>
                </a:solidFill>
                <a:latin typeface="Tahoma"/>
                <a:cs typeface="Tahoma"/>
              </a:rPr>
              <a:t>(</a:t>
            </a:r>
            <a:r>
              <a:rPr sz="2050" i="1" dirty="0">
                <a:solidFill>
                  <a:srgbClr val="990099"/>
                </a:solidFill>
                <a:latin typeface="Times New Roman"/>
                <a:cs typeface="Times New Roman"/>
              </a:rPr>
              <a:t>x, y</a:t>
            </a:r>
            <a:r>
              <a:rPr sz="2050" dirty="0">
                <a:solidFill>
                  <a:srgbClr val="990099"/>
                </a:solidFill>
                <a:latin typeface="Tahoma"/>
                <a:cs typeface="Tahoma"/>
              </a:rPr>
              <a:t>)] </a:t>
            </a:r>
            <a:r>
              <a:rPr sz="2050" dirty="0">
                <a:solidFill>
                  <a:srgbClr val="990099"/>
                </a:solidFill>
                <a:latin typeface="Lucida Sans Unicode"/>
                <a:cs typeface="Lucida Sans Unicode"/>
              </a:rPr>
              <a:t>∨ </a:t>
            </a:r>
            <a:r>
              <a:rPr sz="2050" dirty="0">
                <a:solidFill>
                  <a:srgbClr val="990099"/>
                </a:solidFill>
                <a:latin typeface="Tahoma"/>
                <a:cs typeface="Tahoma"/>
              </a:rPr>
              <a:t>[</a:t>
            </a:r>
            <a:r>
              <a:rPr sz="2050" dirty="0">
                <a:solidFill>
                  <a:srgbClr val="990099"/>
                </a:solidFill>
                <a:latin typeface="Lucida Sans Unicode"/>
                <a:cs typeface="Lucida Sans Unicode"/>
              </a:rPr>
              <a:t>∃ </a:t>
            </a:r>
            <a:r>
              <a:rPr sz="2050" i="1" dirty="0">
                <a:solidFill>
                  <a:srgbClr val="990099"/>
                </a:solidFill>
                <a:latin typeface="Times New Roman"/>
                <a:cs typeface="Times New Roman"/>
              </a:rPr>
              <a:t>y	Loves</a:t>
            </a:r>
            <a:r>
              <a:rPr sz="2050" dirty="0">
                <a:solidFill>
                  <a:srgbClr val="990099"/>
                </a:solidFill>
                <a:latin typeface="Tahoma"/>
                <a:cs typeface="Tahoma"/>
              </a:rPr>
              <a:t>(</a:t>
            </a:r>
            <a:r>
              <a:rPr sz="2050" i="1" dirty="0">
                <a:solidFill>
                  <a:srgbClr val="990099"/>
                </a:solidFill>
                <a:latin typeface="Times New Roman"/>
                <a:cs typeface="Times New Roman"/>
              </a:rPr>
              <a:t>y, x</a:t>
            </a:r>
            <a:r>
              <a:rPr sz="2050" dirty="0">
                <a:solidFill>
                  <a:srgbClr val="990099"/>
                </a:solidFill>
                <a:latin typeface="Tahoma"/>
                <a:cs typeface="Tahoma"/>
              </a:rPr>
              <a:t>)]</a:t>
            </a:r>
            <a:endParaRPr sz="2050" dirty="0">
              <a:latin typeface="Tahoma"/>
              <a:cs typeface="Tahoma"/>
            </a:endParaRPr>
          </a:p>
        </p:txBody>
      </p:sp>
      <p:sp>
        <p:nvSpPr>
          <p:cNvPr id="7" name="object 7"/>
          <p:cNvSpPr txBox="1"/>
          <p:nvPr/>
        </p:nvSpPr>
        <p:spPr>
          <a:xfrm>
            <a:off x="648968" y="3988815"/>
            <a:ext cx="6513831" cy="1892826"/>
          </a:xfrm>
          <a:prstGeom prst="rect">
            <a:avLst/>
          </a:prstGeom>
        </p:spPr>
        <p:txBody>
          <a:bodyPr vert="horz" wrap="square" lIns="0" tIns="0" rIns="0" bIns="0" rtlCol="0">
            <a:spAutoFit/>
          </a:bodyPr>
          <a:lstStyle/>
          <a:p>
            <a:pPr marL="12700">
              <a:lnSpc>
                <a:spcPct val="100000"/>
              </a:lnSpc>
              <a:tabLst>
                <a:tab pos="3127375" algn="l"/>
                <a:tab pos="3884929" algn="l"/>
                <a:tab pos="4504690" algn="l"/>
              </a:tabLst>
            </a:pPr>
            <a:r>
              <a:rPr sz="2050" dirty="0">
                <a:latin typeface="Tahoma"/>
                <a:cs typeface="Tahoma"/>
              </a:rPr>
              <a:t>2. Move </a:t>
            </a:r>
            <a:r>
              <a:rPr sz="2050" dirty="0">
                <a:solidFill>
                  <a:srgbClr val="990099"/>
                </a:solidFill>
                <a:latin typeface="Lucida Sans Unicode"/>
                <a:cs typeface="Lucida Sans Unicode"/>
              </a:rPr>
              <a:t>¬ </a:t>
            </a:r>
            <a:r>
              <a:rPr sz="2050" dirty="0">
                <a:latin typeface="Tahoma"/>
                <a:cs typeface="Tahoma"/>
              </a:rPr>
              <a:t>inwards:  </a:t>
            </a:r>
            <a:endParaRPr lang="en-US" sz="2050" dirty="0">
              <a:latin typeface="Tahoma"/>
              <a:cs typeface="Tahoma"/>
            </a:endParaRPr>
          </a:p>
          <a:p>
            <a:pPr marL="630238" indent="-342900">
              <a:lnSpc>
                <a:spcPct val="100000"/>
              </a:lnSpc>
              <a:buFont typeface="Arial"/>
              <a:buChar char="•"/>
              <a:tabLst>
                <a:tab pos="3127375" algn="l"/>
                <a:tab pos="3884929" algn="l"/>
                <a:tab pos="4504690" algn="l"/>
              </a:tabLst>
            </a:pPr>
            <a:r>
              <a:rPr lang="en-US" sz="2050" dirty="0">
                <a:latin typeface="Lucida Sans Unicode"/>
                <a:cs typeface="Lucida Sans Unicode"/>
              </a:rPr>
              <a:t>Note that:  </a:t>
            </a:r>
            <a:r>
              <a:rPr sz="2050" dirty="0">
                <a:latin typeface="Lucida Sans Unicode"/>
                <a:cs typeface="Lucida Sans Unicode"/>
              </a:rPr>
              <a:t>¬∀</a:t>
            </a:r>
            <a:r>
              <a:rPr sz="2050" i="1" dirty="0">
                <a:latin typeface="Times New Roman"/>
                <a:cs typeface="Times New Roman"/>
              </a:rPr>
              <a:t>x, p</a:t>
            </a:r>
            <a:r>
              <a:rPr lang="en-US" sz="2050" i="1" dirty="0">
                <a:latin typeface="Times New Roman"/>
                <a:cs typeface="Times New Roman"/>
              </a:rPr>
              <a:t> </a:t>
            </a:r>
            <a:r>
              <a:rPr sz="2050" dirty="0">
                <a:latin typeface="Lucida Sans Unicode"/>
                <a:cs typeface="Lucida Sans Unicode"/>
              </a:rPr>
              <a:t>≡ ∃ </a:t>
            </a:r>
            <a:r>
              <a:rPr sz="2050" i="1" dirty="0">
                <a:latin typeface="Times New Roman"/>
                <a:cs typeface="Times New Roman"/>
              </a:rPr>
              <a:t>x</a:t>
            </a:r>
            <a:r>
              <a:rPr lang="en-US" sz="2050" i="1" dirty="0">
                <a:latin typeface="Times New Roman"/>
                <a:cs typeface="Times New Roman"/>
              </a:rPr>
              <a:t> </a:t>
            </a:r>
            <a:r>
              <a:rPr sz="2050" dirty="0">
                <a:latin typeface="Lucida Sans Unicode"/>
                <a:cs typeface="Lucida Sans Unicode"/>
              </a:rPr>
              <a:t>¬</a:t>
            </a:r>
            <a:r>
              <a:rPr sz="2050" i="1" dirty="0">
                <a:latin typeface="Times New Roman"/>
                <a:cs typeface="Times New Roman"/>
              </a:rPr>
              <a:t>p</a:t>
            </a:r>
            <a:endParaRPr lang="en-US" sz="2050" dirty="0">
              <a:latin typeface="Tahoma"/>
              <a:cs typeface="Tahoma"/>
            </a:endParaRPr>
          </a:p>
          <a:p>
            <a:pPr marL="630238" indent="-342900">
              <a:buFont typeface="Arial"/>
              <a:buChar char="•"/>
              <a:tabLst>
                <a:tab pos="3127375" algn="l"/>
                <a:tab pos="3884929" algn="l"/>
                <a:tab pos="4504690" algn="l"/>
              </a:tabLst>
            </a:pPr>
            <a:r>
              <a:rPr lang="en-US" sz="2050" dirty="0">
                <a:solidFill>
                  <a:srgbClr val="000000"/>
                </a:solidFill>
                <a:latin typeface="Tahoma"/>
                <a:cs typeface="Tahoma"/>
              </a:rPr>
              <a:t>And that:   </a:t>
            </a:r>
            <a:r>
              <a:rPr sz="2050" dirty="0">
                <a:solidFill>
                  <a:srgbClr val="000000"/>
                </a:solidFill>
                <a:latin typeface="Lucida Sans Unicode"/>
                <a:cs typeface="Lucida Sans Unicode"/>
              </a:rPr>
              <a:t>¬∃ </a:t>
            </a:r>
            <a:r>
              <a:rPr sz="2050" i="1" dirty="0">
                <a:solidFill>
                  <a:srgbClr val="000000"/>
                </a:solidFill>
                <a:latin typeface="Times New Roman"/>
                <a:cs typeface="Times New Roman"/>
              </a:rPr>
              <a:t>x, p</a:t>
            </a:r>
            <a:r>
              <a:rPr lang="en-US" sz="2050" i="1" dirty="0">
                <a:solidFill>
                  <a:srgbClr val="000000"/>
                </a:solidFill>
                <a:latin typeface="Times New Roman"/>
                <a:cs typeface="Times New Roman"/>
              </a:rPr>
              <a:t> </a:t>
            </a:r>
            <a:r>
              <a:rPr lang="de-DE" sz="2050" dirty="0">
                <a:solidFill>
                  <a:srgbClr val="000000"/>
                </a:solidFill>
                <a:latin typeface="Lucida Sans Unicode"/>
                <a:cs typeface="Lucida Sans Unicode"/>
              </a:rPr>
              <a:t>≡ ∀</a:t>
            </a:r>
            <a:r>
              <a:rPr lang="de-DE" sz="2050" i="1" dirty="0">
                <a:solidFill>
                  <a:srgbClr val="000000"/>
                </a:solidFill>
                <a:latin typeface="Times New Roman"/>
                <a:cs typeface="Times New Roman"/>
              </a:rPr>
              <a:t>x </a:t>
            </a:r>
            <a:r>
              <a:rPr lang="de-DE" sz="2050" dirty="0">
                <a:solidFill>
                  <a:srgbClr val="000000"/>
                </a:solidFill>
                <a:latin typeface="Lucida Sans Unicode"/>
                <a:cs typeface="Lucida Sans Unicode"/>
              </a:rPr>
              <a:t>¬</a:t>
            </a:r>
            <a:r>
              <a:rPr lang="de-DE" sz="2050" i="1" dirty="0">
                <a:solidFill>
                  <a:srgbClr val="000000"/>
                </a:solidFill>
                <a:latin typeface="Times New Roman"/>
                <a:cs typeface="Times New Roman"/>
              </a:rPr>
              <a:t>p</a:t>
            </a:r>
            <a:endParaRPr lang="de-DE" sz="2050" dirty="0">
              <a:solidFill>
                <a:srgbClr val="000000"/>
              </a:solidFill>
              <a:latin typeface="Tahoma"/>
              <a:cs typeface="Tahoma"/>
            </a:endParaRPr>
          </a:p>
          <a:p>
            <a:pPr marL="630238" indent="-342900">
              <a:buFont typeface="Arial"/>
              <a:buChar char="•"/>
              <a:tabLst>
                <a:tab pos="3127375" algn="l"/>
                <a:tab pos="3884929" algn="l"/>
                <a:tab pos="4504690" algn="l"/>
              </a:tabLst>
            </a:pPr>
            <a:endParaRPr lang="de-DE" sz="2050" dirty="0">
              <a:latin typeface="Tahoma"/>
              <a:cs typeface="Tahoma"/>
            </a:endParaRPr>
          </a:p>
          <a:p>
            <a:pPr marL="115888">
              <a:tabLst>
                <a:tab pos="3127375" algn="l"/>
                <a:tab pos="3884929" algn="l"/>
                <a:tab pos="4504690" algn="l"/>
              </a:tabLst>
            </a:pPr>
            <a:r>
              <a:rPr lang="de-DE" sz="2050" dirty="0">
                <a:latin typeface="Tahoma"/>
                <a:cs typeface="Tahoma"/>
              </a:rPr>
              <a:t>So:</a:t>
            </a:r>
          </a:p>
          <a:p>
            <a:pPr marL="630238" indent="-342900">
              <a:lnSpc>
                <a:spcPct val="100000"/>
              </a:lnSpc>
              <a:buFont typeface="Arial"/>
              <a:buChar char="•"/>
              <a:tabLst>
                <a:tab pos="3127375" algn="l"/>
                <a:tab pos="3884929" algn="l"/>
                <a:tab pos="4504690" algn="l"/>
              </a:tabLst>
            </a:pPr>
            <a:endParaRPr sz="2050" dirty="0">
              <a:latin typeface="Times New Roman"/>
              <a:cs typeface="Times New Roman"/>
            </a:endParaRPr>
          </a:p>
        </p:txBody>
      </p:sp>
      <p:graphicFrame>
        <p:nvGraphicFramePr>
          <p:cNvPr id="9" name="object 9"/>
          <p:cNvGraphicFramePr>
            <a:graphicFrameLocks noGrp="1"/>
          </p:cNvGraphicFramePr>
          <p:nvPr>
            <p:extLst>
              <p:ext uri="{D42A27DB-BD31-4B8C-83A1-F6EECF244321}">
                <p14:modId xmlns:p14="http://schemas.microsoft.com/office/powerpoint/2010/main" val="3188016447"/>
              </p:ext>
            </p:extLst>
          </p:nvPr>
        </p:nvGraphicFramePr>
        <p:xfrm>
          <a:off x="914400" y="5638800"/>
          <a:ext cx="7210679" cy="1021939"/>
        </p:xfrm>
        <a:graphic>
          <a:graphicData uri="http://schemas.openxmlformats.org/drawingml/2006/table">
            <a:tbl>
              <a:tblPr firstRow="1" bandRow="1">
                <a:tableStyleId>{2D5ABB26-0587-4C30-8999-92F81FD0307C}</a:tableStyleId>
              </a:tblPr>
              <a:tblGrid>
                <a:gridCol w="474096">
                  <a:extLst>
                    <a:ext uri="{9D8B030D-6E8A-4147-A177-3AD203B41FA5}">
                      <a16:colId xmlns:a16="http://schemas.microsoft.com/office/drawing/2014/main" val="20000"/>
                    </a:ext>
                  </a:extLst>
                </a:gridCol>
                <a:gridCol w="584245">
                  <a:extLst>
                    <a:ext uri="{9D8B030D-6E8A-4147-A177-3AD203B41FA5}">
                      <a16:colId xmlns:a16="http://schemas.microsoft.com/office/drawing/2014/main" val="20001"/>
                    </a:ext>
                  </a:extLst>
                </a:gridCol>
                <a:gridCol w="6152338">
                  <a:extLst>
                    <a:ext uri="{9D8B030D-6E8A-4147-A177-3AD203B41FA5}">
                      <a16:colId xmlns:a16="http://schemas.microsoft.com/office/drawing/2014/main" val="20002"/>
                    </a:ext>
                  </a:extLst>
                </a:gridCol>
              </a:tblGrid>
              <a:tr h="668703">
                <a:tc>
                  <a:txBody>
                    <a:bodyPr/>
                    <a:lstStyle/>
                    <a:p>
                      <a:pPr marL="22225">
                        <a:lnSpc>
                          <a:spcPct val="100000"/>
                        </a:lnSpc>
                      </a:pPr>
                      <a:r>
                        <a:rPr sz="2050" spc="-670" dirty="0">
                          <a:solidFill>
                            <a:srgbClr val="990099"/>
                          </a:solidFill>
                          <a:latin typeface="Lucida Sans Unicode"/>
                          <a:cs typeface="Lucida Sans Unicode"/>
                        </a:rPr>
                        <a:t>∀</a:t>
                      </a:r>
                      <a:r>
                        <a:rPr sz="2050" spc="-409" dirty="0">
                          <a:solidFill>
                            <a:srgbClr val="990099"/>
                          </a:solidFill>
                          <a:latin typeface="Lucida Sans Unicode"/>
                          <a:cs typeface="Lucida Sans Unicode"/>
                        </a:rPr>
                        <a:t> </a:t>
                      </a:r>
                      <a:r>
                        <a:rPr sz="2050" i="1" spc="235" dirty="0">
                          <a:solidFill>
                            <a:srgbClr val="990099"/>
                          </a:solidFill>
                          <a:latin typeface="Times New Roman"/>
                          <a:cs typeface="Times New Roman"/>
                        </a:rPr>
                        <a:t>x</a:t>
                      </a:r>
                      <a:endParaRPr sz="2050">
                        <a:latin typeface="Times New Roman"/>
                        <a:cs typeface="Times New Roman"/>
                      </a:endParaRPr>
                    </a:p>
                    <a:p>
                      <a:pPr marL="22225">
                        <a:lnSpc>
                          <a:spcPct val="100000"/>
                        </a:lnSpc>
                        <a:spcBef>
                          <a:spcPts val="20"/>
                        </a:spcBef>
                      </a:pPr>
                      <a:r>
                        <a:rPr sz="2050" spc="-670" dirty="0">
                          <a:solidFill>
                            <a:srgbClr val="990099"/>
                          </a:solidFill>
                          <a:latin typeface="Lucida Sans Unicode"/>
                          <a:cs typeface="Lucida Sans Unicode"/>
                        </a:rPr>
                        <a:t>∀</a:t>
                      </a:r>
                      <a:r>
                        <a:rPr sz="2050" spc="-409" dirty="0">
                          <a:solidFill>
                            <a:srgbClr val="990099"/>
                          </a:solidFill>
                          <a:latin typeface="Lucida Sans Unicode"/>
                          <a:cs typeface="Lucida Sans Unicode"/>
                        </a:rPr>
                        <a:t> </a:t>
                      </a:r>
                      <a:r>
                        <a:rPr sz="2050" i="1" spc="235" dirty="0">
                          <a:solidFill>
                            <a:srgbClr val="990099"/>
                          </a:solidFill>
                          <a:latin typeface="Times New Roman"/>
                          <a:cs typeface="Times New Roman"/>
                        </a:rPr>
                        <a:t>x</a:t>
                      </a:r>
                      <a:endParaRPr sz="2050">
                        <a:latin typeface="Times New Roman"/>
                        <a:cs typeface="Times New Roman"/>
                      </a:endParaRPr>
                    </a:p>
                  </a:txBody>
                  <a:tcPr marL="0" marR="0" marT="0" marB="0"/>
                </a:tc>
                <a:tc>
                  <a:txBody>
                    <a:bodyPr/>
                    <a:lstStyle/>
                    <a:p>
                      <a:pPr marL="73025">
                        <a:lnSpc>
                          <a:spcPct val="100000"/>
                        </a:lnSpc>
                      </a:pPr>
                      <a:r>
                        <a:rPr sz="2050" spc="-245" dirty="0">
                          <a:solidFill>
                            <a:srgbClr val="990099"/>
                          </a:solidFill>
                          <a:latin typeface="Tahoma"/>
                          <a:cs typeface="Tahoma"/>
                        </a:rPr>
                        <a:t>[</a:t>
                      </a:r>
                      <a:r>
                        <a:rPr sz="2050" spc="-245" dirty="0">
                          <a:solidFill>
                            <a:srgbClr val="990099"/>
                          </a:solidFill>
                          <a:latin typeface="Lucida Sans Unicode"/>
                          <a:cs typeface="Lucida Sans Unicode"/>
                        </a:rPr>
                        <a:t>∃</a:t>
                      </a:r>
                      <a:r>
                        <a:rPr sz="2050" spc="-409" dirty="0">
                          <a:solidFill>
                            <a:srgbClr val="990099"/>
                          </a:solidFill>
                          <a:latin typeface="Lucida Sans Unicode"/>
                          <a:cs typeface="Lucida Sans Unicode"/>
                        </a:rPr>
                        <a:t> </a:t>
                      </a:r>
                      <a:r>
                        <a:rPr sz="2050" i="1" spc="75" dirty="0">
                          <a:solidFill>
                            <a:srgbClr val="990099"/>
                          </a:solidFill>
                          <a:latin typeface="Times New Roman"/>
                          <a:cs typeface="Times New Roman"/>
                        </a:rPr>
                        <a:t>y</a:t>
                      </a:r>
                      <a:endParaRPr sz="2050">
                        <a:latin typeface="Times New Roman"/>
                        <a:cs typeface="Times New Roman"/>
                      </a:endParaRPr>
                    </a:p>
                    <a:p>
                      <a:pPr marL="73025">
                        <a:lnSpc>
                          <a:spcPct val="100000"/>
                        </a:lnSpc>
                        <a:spcBef>
                          <a:spcPts val="20"/>
                        </a:spcBef>
                      </a:pPr>
                      <a:r>
                        <a:rPr sz="2050" spc="-245" dirty="0">
                          <a:solidFill>
                            <a:srgbClr val="990099"/>
                          </a:solidFill>
                          <a:latin typeface="Tahoma"/>
                          <a:cs typeface="Tahoma"/>
                        </a:rPr>
                        <a:t>[</a:t>
                      </a:r>
                      <a:r>
                        <a:rPr sz="2050" spc="-245" dirty="0">
                          <a:solidFill>
                            <a:srgbClr val="990099"/>
                          </a:solidFill>
                          <a:latin typeface="Lucida Sans Unicode"/>
                          <a:cs typeface="Lucida Sans Unicode"/>
                        </a:rPr>
                        <a:t>∃</a:t>
                      </a:r>
                      <a:r>
                        <a:rPr sz="2050" spc="-409" dirty="0">
                          <a:solidFill>
                            <a:srgbClr val="990099"/>
                          </a:solidFill>
                          <a:latin typeface="Lucida Sans Unicode"/>
                          <a:cs typeface="Lucida Sans Unicode"/>
                        </a:rPr>
                        <a:t> </a:t>
                      </a:r>
                      <a:r>
                        <a:rPr sz="2050" i="1" spc="75" dirty="0">
                          <a:solidFill>
                            <a:srgbClr val="990099"/>
                          </a:solidFill>
                          <a:latin typeface="Times New Roman"/>
                          <a:cs typeface="Times New Roman"/>
                        </a:rPr>
                        <a:t>y</a:t>
                      </a:r>
                      <a:endParaRPr sz="2050">
                        <a:latin typeface="Times New Roman"/>
                        <a:cs typeface="Times New Roman"/>
                      </a:endParaRPr>
                    </a:p>
                  </a:txBody>
                  <a:tcPr marL="0" marR="0" marT="0" marB="0"/>
                </a:tc>
                <a:tc>
                  <a:txBody>
                    <a:bodyPr/>
                    <a:lstStyle/>
                    <a:p>
                      <a:pPr marL="77470">
                        <a:lnSpc>
                          <a:spcPct val="100000"/>
                        </a:lnSpc>
                        <a:tabLst>
                          <a:tab pos="4242435" algn="l"/>
                        </a:tabLst>
                      </a:pPr>
                      <a:r>
                        <a:rPr sz="2050" spc="35" dirty="0">
                          <a:solidFill>
                            <a:srgbClr val="990099"/>
                          </a:solidFill>
                          <a:latin typeface="Lucida Sans Unicode"/>
                          <a:cs typeface="Lucida Sans Unicode"/>
                        </a:rPr>
                        <a:t>¬</a:t>
                      </a:r>
                      <a:r>
                        <a:rPr sz="2050" spc="35" dirty="0">
                          <a:solidFill>
                            <a:srgbClr val="990099"/>
                          </a:solidFill>
                          <a:latin typeface="Tahoma"/>
                          <a:cs typeface="Tahoma"/>
                        </a:rPr>
                        <a:t>(</a:t>
                      </a:r>
                      <a:r>
                        <a:rPr sz="2050" spc="35" dirty="0">
                          <a:solidFill>
                            <a:srgbClr val="990099"/>
                          </a:solidFill>
                          <a:latin typeface="Lucida Sans Unicode"/>
                          <a:cs typeface="Lucida Sans Unicode"/>
                        </a:rPr>
                        <a:t>¬</a:t>
                      </a:r>
                      <a:r>
                        <a:rPr sz="2050" i="1" spc="35" dirty="0">
                          <a:solidFill>
                            <a:srgbClr val="990099"/>
                          </a:solidFill>
                          <a:latin typeface="Times New Roman"/>
                          <a:cs typeface="Times New Roman"/>
                        </a:rPr>
                        <a:t>Animal</a:t>
                      </a:r>
                      <a:r>
                        <a:rPr sz="2050" spc="35" dirty="0">
                          <a:solidFill>
                            <a:srgbClr val="990099"/>
                          </a:solidFill>
                          <a:latin typeface="Tahoma"/>
                          <a:cs typeface="Tahoma"/>
                        </a:rPr>
                        <a:t>(</a:t>
                      </a:r>
                      <a:r>
                        <a:rPr sz="2050" i="1" spc="35" dirty="0">
                          <a:solidFill>
                            <a:srgbClr val="990099"/>
                          </a:solidFill>
                          <a:latin typeface="Times New Roman"/>
                          <a:cs typeface="Times New Roman"/>
                        </a:rPr>
                        <a:t>y</a:t>
                      </a:r>
                      <a:r>
                        <a:rPr sz="2050" spc="35" dirty="0">
                          <a:solidFill>
                            <a:srgbClr val="990099"/>
                          </a:solidFill>
                          <a:latin typeface="Tahoma"/>
                          <a:cs typeface="Tahoma"/>
                        </a:rPr>
                        <a:t>) </a:t>
                      </a:r>
                      <a:r>
                        <a:rPr sz="2050" spc="-254" dirty="0">
                          <a:solidFill>
                            <a:srgbClr val="990099"/>
                          </a:solidFill>
                          <a:latin typeface="Lucida Sans Unicode"/>
                          <a:cs typeface="Lucida Sans Unicode"/>
                        </a:rPr>
                        <a:t>∨ </a:t>
                      </a:r>
                      <a:r>
                        <a:rPr sz="2050" i="1" spc="90" dirty="0">
                          <a:solidFill>
                            <a:srgbClr val="990099"/>
                          </a:solidFill>
                          <a:latin typeface="Times New Roman"/>
                          <a:cs typeface="Times New Roman"/>
                        </a:rPr>
                        <a:t>Loves</a:t>
                      </a:r>
                      <a:r>
                        <a:rPr sz="2050" spc="90" dirty="0">
                          <a:solidFill>
                            <a:srgbClr val="990099"/>
                          </a:solidFill>
                          <a:latin typeface="Tahoma"/>
                          <a:cs typeface="Tahoma"/>
                        </a:rPr>
                        <a:t>(</a:t>
                      </a:r>
                      <a:r>
                        <a:rPr sz="2050" i="1" spc="90" dirty="0">
                          <a:solidFill>
                            <a:srgbClr val="990099"/>
                          </a:solidFill>
                          <a:latin typeface="Times New Roman"/>
                          <a:cs typeface="Times New Roman"/>
                        </a:rPr>
                        <a:t>x,</a:t>
                      </a:r>
                      <a:r>
                        <a:rPr sz="2050" i="1" spc="-375" dirty="0">
                          <a:solidFill>
                            <a:srgbClr val="990099"/>
                          </a:solidFill>
                          <a:latin typeface="Times New Roman"/>
                          <a:cs typeface="Times New Roman"/>
                        </a:rPr>
                        <a:t> </a:t>
                      </a:r>
                      <a:r>
                        <a:rPr sz="2050" i="1" spc="-60" dirty="0">
                          <a:solidFill>
                            <a:srgbClr val="990099"/>
                          </a:solidFill>
                          <a:latin typeface="Times New Roman"/>
                          <a:cs typeface="Times New Roman"/>
                        </a:rPr>
                        <a:t>y</a:t>
                      </a:r>
                      <a:r>
                        <a:rPr sz="2050" spc="-60" dirty="0">
                          <a:solidFill>
                            <a:srgbClr val="990099"/>
                          </a:solidFill>
                          <a:latin typeface="Tahoma"/>
                          <a:cs typeface="Tahoma"/>
                        </a:rPr>
                        <a:t>))] </a:t>
                      </a:r>
                      <a:r>
                        <a:rPr sz="2050" spc="-254" dirty="0">
                          <a:solidFill>
                            <a:srgbClr val="990099"/>
                          </a:solidFill>
                          <a:latin typeface="Lucida Sans Unicode"/>
                          <a:cs typeface="Lucida Sans Unicode"/>
                        </a:rPr>
                        <a:t>∨ </a:t>
                      </a:r>
                      <a:r>
                        <a:rPr sz="2050" spc="-245" dirty="0">
                          <a:solidFill>
                            <a:srgbClr val="990099"/>
                          </a:solidFill>
                          <a:latin typeface="Tahoma"/>
                          <a:cs typeface="Tahoma"/>
                        </a:rPr>
                        <a:t>[</a:t>
                      </a:r>
                      <a:r>
                        <a:rPr sz="2050" spc="-24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i="1" spc="75" dirty="0">
                          <a:solidFill>
                            <a:srgbClr val="990099"/>
                          </a:solidFill>
                          <a:latin typeface="Times New Roman"/>
                          <a:cs typeface="Times New Roman"/>
                        </a:rPr>
                        <a:t>y	Loves</a:t>
                      </a:r>
                      <a:r>
                        <a:rPr sz="2050" spc="75" dirty="0">
                          <a:solidFill>
                            <a:srgbClr val="990099"/>
                          </a:solidFill>
                          <a:latin typeface="Tahoma"/>
                          <a:cs typeface="Tahoma"/>
                        </a:rPr>
                        <a:t>(</a:t>
                      </a:r>
                      <a:r>
                        <a:rPr sz="2050" i="1" spc="75" dirty="0">
                          <a:solidFill>
                            <a:srgbClr val="990099"/>
                          </a:solidFill>
                          <a:latin typeface="Times New Roman"/>
                          <a:cs typeface="Times New Roman"/>
                        </a:rPr>
                        <a:t>y,</a:t>
                      </a:r>
                      <a:r>
                        <a:rPr sz="2050" i="1" spc="-229" dirty="0">
                          <a:solidFill>
                            <a:srgbClr val="990099"/>
                          </a:solidFill>
                          <a:latin typeface="Times New Roman"/>
                          <a:cs typeface="Times New Roman"/>
                        </a:rPr>
                        <a:t> </a:t>
                      </a:r>
                      <a:r>
                        <a:rPr sz="2050" i="1" spc="-30" dirty="0">
                          <a:solidFill>
                            <a:srgbClr val="990099"/>
                          </a:solidFill>
                          <a:latin typeface="Times New Roman"/>
                          <a:cs typeface="Times New Roman"/>
                        </a:rPr>
                        <a:t>x</a:t>
                      </a:r>
                      <a:r>
                        <a:rPr sz="2050" spc="-30" dirty="0">
                          <a:solidFill>
                            <a:srgbClr val="990099"/>
                          </a:solidFill>
                          <a:latin typeface="Tahoma"/>
                          <a:cs typeface="Tahoma"/>
                        </a:rPr>
                        <a:t>)]</a:t>
                      </a:r>
                      <a:endParaRPr sz="2050" dirty="0">
                        <a:latin typeface="Tahoma"/>
                        <a:cs typeface="Tahoma"/>
                      </a:endParaRPr>
                    </a:p>
                    <a:p>
                      <a:pPr marL="77470">
                        <a:lnSpc>
                          <a:spcPct val="100000"/>
                        </a:lnSpc>
                        <a:spcBef>
                          <a:spcPts val="20"/>
                        </a:spcBef>
                        <a:tabLst>
                          <a:tab pos="4231640" algn="l"/>
                        </a:tabLst>
                      </a:pPr>
                      <a:r>
                        <a:rPr sz="2050" spc="40" dirty="0">
                          <a:solidFill>
                            <a:srgbClr val="990099"/>
                          </a:solidFill>
                          <a:latin typeface="Lucida Sans Unicode"/>
                          <a:cs typeface="Lucida Sans Unicode"/>
                        </a:rPr>
                        <a:t>¬¬</a:t>
                      </a:r>
                      <a:r>
                        <a:rPr sz="2050" i="1" spc="40" dirty="0">
                          <a:solidFill>
                            <a:srgbClr val="990099"/>
                          </a:solidFill>
                          <a:latin typeface="Times New Roman"/>
                          <a:cs typeface="Times New Roman"/>
                        </a:rPr>
                        <a:t>Animal</a:t>
                      </a:r>
                      <a:r>
                        <a:rPr sz="2050" spc="40" dirty="0">
                          <a:solidFill>
                            <a:srgbClr val="990099"/>
                          </a:solidFill>
                          <a:latin typeface="Tahoma"/>
                          <a:cs typeface="Tahoma"/>
                        </a:rPr>
                        <a:t>(</a:t>
                      </a:r>
                      <a:r>
                        <a:rPr sz="2050" i="1" spc="40" dirty="0">
                          <a:solidFill>
                            <a:srgbClr val="990099"/>
                          </a:solidFill>
                          <a:latin typeface="Times New Roman"/>
                          <a:cs typeface="Times New Roman"/>
                        </a:rPr>
                        <a:t>y</a:t>
                      </a:r>
                      <a:r>
                        <a:rPr sz="2050" spc="40" dirty="0">
                          <a:solidFill>
                            <a:srgbClr val="990099"/>
                          </a:solidFill>
                          <a:latin typeface="Tahoma"/>
                          <a:cs typeface="Tahoma"/>
                        </a:rPr>
                        <a:t>) </a:t>
                      </a:r>
                      <a:r>
                        <a:rPr sz="2050" spc="-254" dirty="0">
                          <a:solidFill>
                            <a:srgbClr val="990099"/>
                          </a:solidFill>
                          <a:latin typeface="Lucida Sans Unicode"/>
                          <a:cs typeface="Lucida Sans Unicode"/>
                        </a:rPr>
                        <a:t>∧ </a:t>
                      </a:r>
                      <a:r>
                        <a:rPr sz="2050" spc="50" dirty="0">
                          <a:solidFill>
                            <a:srgbClr val="990099"/>
                          </a:solidFill>
                          <a:latin typeface="Lucida Sans Unicode"/>
                          <a:cs typeface="Lucida Sans Unicode"/>
                        </a:rPr>
                        <a:t>¬</a:t>
                      </a:r>
                      <a:r>
                        <a:rPr sz="2050" i="1" spc="50" dirty="0">
                          <a:solidFill>
                            <a:srgbClr val="990099"/>
                          </a:solidFill>
                          <a:latin typeface="Times New Roman"/>
                          <a:cs typeface="Times New Roman"/>
                        </a:rPr>
                        <a:t>Loves</a:t>
                      </a:r>
                      <a:r>
                        <a:rPr sz="2050" spc="50" dirty="0">
                          <a:solidFill>
                            <a:srgbClr val="990099"/>
                          </a:solidFill>
                          <a:latin typeface="Tahoma"/>
                          <a:cs typeface="Tahoma"/>
                        </a:rPr>
                        <a:t>(</a:t>
                      </a:r>
                      <a:r>
                        <a:rPr sz="2050" i="1" spc="50" dirty="0">
                          <a:solidFill>
                            <a:srgbClr val="990099"/>
                          </a:solidFill>
                          <a:latin typeface="Times New Roman"/>
                          <a:cs typeface="Times New Roman"/>
                        </a:rPr>
                        <a:t>x, </a:t>
                      </a:r>
                      <a:r>
                        <a:rPr sz="2050" i="1" spc="-60" dirty="0">
                          <a:solidFill>
                            <a:srgbClr val="990099"/>
                          </a:solidFill>
                          <a:latin typeface="Times New Roman"/>
                          <a:cs typeface="Times New Roman"/>
                        </a:rPr>
                        <a:t>y</a:t>
                      </a:r>
                      <a:r>
                        <a:rPr sz="2050" spc="-60" dirty="0">
                          <a:solidFill>
                            <a:srgbClr val="990099"/>
                          </a:solidFill>
                          <a:latin typeface="Tahoma"/>
                          <a:cs typeface="Tahoma"/>
                        </a:rPr>
                        <a:t>)]</a:t>
                      </a:r>
                      <a:r>
                        <a:rPr sz="2050" spc="-465" dirty="0">
                          <a:solidFill>
                            <a:srgbClr val="990099"/>
                          </a:solidFill>
                          <a:latin typeface="Tahoma"/>
                          <a:cs typeface="Tahoma"/>
                        </a:rPr>
                        <a:t> </a:t>
                      </a:r>
                      <a:r>
                        <a:rPr sz="2050" spc="-254" dirty="0">
                          <a:solidFill>
                            <a:srgbClr val="990099"/>
                          </a:solidFill>
                          <a:latin typeface="Lucida Sans Unicode"/>
                          <a:cs typeface="Lucida Sans Unicode"/>
                        </a:rPr>
                        <a:t>∨ </a:t>
                      </a:r>
                      <a:r>
                        <a:rPr sz="2050" spc="-245" dirty="0">
                          <a:solidFill>
                            <a:srgbClr val="990099"/>
                          </a:solidFill>
                          <a:latin typeface="Tahoma"/>
                          <a:cs typeface="Tahoma"/>
                        </a:rPr>
                        <a:t>[</a:t>
                      </a:r>
                      <a:r>
                        <a:rPr sz="2050" spc="-245" dirty="0">
                          <a:solidFill>
                            <a:srgbClr val="990099"/>
                          </a:solidFill>
                          <a:latin typeface="Lucida Sans Unicode"/>
                          <a:cs typeface="Lucida Sans Unicode"/>
                        </a:rPr>
                        <a:t>∃</a:t>
                      </a:r>
                      <a:r>
                        <a:rPr sz="2050" spc="-310" dirty="0">
                          <a:solidFill>
                            <a:srgbClr val="990099"/>
                          </a:solidFill>
                          <a:latin typeface="Lucida Sans Unicode"/>
                          <a:cs typeface="Lucida Sans Unicode"/>
                        </a:rPr>
                        <a:t> </a:t>
                      </a:r>
                      <a:r>
                        <a:rPr sz="2050" i="1" spc="75" dirty="0">
                          <a:solidFill>
                            <a:srgbClr val="990099"/>
                          </a:solidFill>
                          <a:latin typeface="Times New Roman"/>
                          <a:cs typeface="Times New Roman"/>
                        </a:rPr>
                        <a:t>y	Loves</a:t>
                      </a:r>
                      <a:r>
                        <a:rPr sz="2050" spc="75" dirty="0">
                          <a:solidFill>
                            <a:srgbClr val="990099"/>
                          </a:solidFill>
                          <a:latin typeface="Tahoma"/>
                          <a:cs typeface="Tahoma"/>
                        </a:rPr>
                        <a:t>(</a:t>
                      </a:r>
                      <a:r>
                        <a:rPr sz="2050" i="1" spc="75" dirty="0">
                          <a:solidFill>
                            <a:srgbClr val="990099"/>
                          </a:solidFill>
                          <a:latin typeface="Times New Roman"/>
                          <a:cs typeface="Times New Roman"/>
                        </a:rPr>
                        <a:t>y,</a:t>
                      </a:r>
                      <a:r>
                        <a:rPr sz="2050" i="1" spc="-229" dirty="0">
                          <a:solidFill>
                            <a:srgbClr val="990099"/>
                          </a:solidFill>
                          <a:latin typeface="Times New Roman"/>
                          <a:cs typeface="Times New Roman"/>
                        </a:rPr>
                        <a:t> </a:t>
                      </a:r>
                      <a:r>
                        <a:rPr sz="2050" i="1" spc="-30" dirty="0">
                          <a:solidFill>
                            <a:srgbClr val="990099"/>
                          </a:solidFill>
                          <a:latin typeface="Times New Roman"/>
                          <a:cs typeface="Times New Roman"/>
                        </a:rPr>
                        <a:t>x</a:t>
                      </a:r>
                      <a:r>
                        <a:rPr sz="2050" spc="-30" dirty="0">
                          <a:solidFill>
                            <a:srgbClr val="990099"/>
                          </a:solidFill>
                          <a:latin typeface="Tahoma"/>
                          <a:cs typeface="Tahoma"/>
                        </a:rPr>
                        <a:t>)]</a:t>
                      </a:r>
                      <a:endParaRPr sz="2050" dirty="0">
                        <a:latin typeface="Tahoma"/>
                        <a:cs typeface="Tahoma"/>
                      </a:endParaRPr>
                    </a:p>
                  </a:txBody>
                  <a:tcPr marL="0" marR="0" marT="0" marB="0"/>
                </a:tc>
                <a:extLst>
                  <a:ext uri="{0D108BD9-81ED-4DB2-BD59-A6C34878D82A}">
                    <a16:rowId xmlns:a16="http://schemas.microsoft.com/office/drawing/2014/main" val="10000"/>
                  </a:ext>
                </a:extLst>
              </a:tr>
              <a:tr h="353236">
                <a:tc>
                  <a:txBody>
                    <a:bodyPr/>
                    <a:lstStyle/>
                    <a:p>
                      <a:pPr marL="22225">
                        <a:lnSpc>
                          <a:spcPts val="2175"/>
                        </a:lnSpc>
                      </a:pPr>
                      <a:r>
                        <a:rPr sz="2050" spc="-670" dirty="0">
                          <a:solidFill>
                            <a:srgbClr val="990099"/>
                          </a:solidFill>
                          <a:latin typeface="Lucida Sans Unicode"/>
                          <a:cs typeface="Lucida Sans Unicode"/>
                        </a:rPr>
                        <a:t>∀</a:t>
                      </a:r>
                      <a:r>
                        <a:rPr sz="2050" spc="-409" dirty="0">
                          <a:solidFill>
                            <a:srgbClr val="990099"/>
                          </a:solidFill>
                          <a:latin typeface="Lucida Sans Unicode"/>
                          <a:cs typeface="Lucida Sans Unicode"/>
                        </a:rPr>
                        <a:t> </a:t>
                      </a:r>
                      <a:r>
                        <a:rPr sz="2050" i="1" spc="235" dirty="0">
                          <a:solidFill>
                            <a:srgbClr val="990099"/>
                          </a:solidFill>
                          <a:latin typeface="Times New Roman"/>
                          <a:cs typeface="Times New Roman"/>
                        </a:rPr>
                        <a:t>x</a:t>
                      </a:r>
                      <a:endParaRPr sz="2050">
                        <a:latin typeface="Times New Roman"/>
                        <a:cs typeface="Times New Roman"/>
                      </a:endParaRPr>
                    </a:p>
                  </a:txBody>
                  <a:tcPr marL="0" marR="0" marT="0" marB="0"/>
                </a:tc>
                <a:tc>
                  <a:txBody>
                    <a:bodyPr/>
                    <a:lstStyle/>
                    <a:p>
                      <a:pPr marL="73025">
                        <a:lnSpc>
                          <a:spcPts val="2175"/>
                        </a:lnSpc>
                      </a:pPr>
                      <a:r>
                        <a:rPr sz="2050" spc="-245" dirty="0">
                          <a:solidFill>
                            <a:srgbClr val="990099"/>
                          </a:solidFill>
                          <a:latin typeface="Tahoma"/>
                          <a:cs typeface="Tahoma"/>
                        </a:rPr>
                        <a:t>[</a:t>
                      </a:r>
                      <a:r>
                        <a:rPr sz="2050" spc="-245" dirty="0">
                          <a:solidFill>
                            <a:srgbClr val="990099"/>
                          </a:solidFill>
                          <a:latin typeface="Lucida Sans Unicode"/>
                          <a:cs typeface="Lucida Sans Unicode"/>
                        </a:rPr>
                        <a:t>∃</a:t>
                      </a:r>
                      <a:r>
                        <a:rPr sz="2050" spc="-409" dirty="0">
                          <a:solidFill>
                            <a:srgbClr val="990099"/>
                          </a:solidFill>
                          <a:latin typeface="Lucida Sans Unicode"/>
                          <a:cs typeface="Lucida Sans Unicode"/>
                        </a:rPr>
                        <a:t> </a:t>
                      </a:r>
                      <a:r>
                        <a:rPr sz="2050" i="1" spc="75" dirty="0">
                          <a:solidFill>
                            <a:srgbClr val="990099"/>
                          </a:solidFill>
                          <a:latin typeface="Times New Roman"/>
                          <a:cs typeface="Times New Roman"/>
                        </a:rPr>
                        <a:t>y</a:t>
                      </a:r>
                      <a:endParaRPr sz="2050">
                        <a:latin typeface="Times New Roman"/>
                        <a:cs typeface="Times New Roman"/>
                      </a:endParaRPr>
                    </a:p>
                  </a:txBody>
                  <a:tcPr marL="0" marR="0" marT="0" marB="0"/>
                </a:tc>
                <a:tc>
                  <a:txBody>
                    <a:bodyPr/>
                    <a:lstStyle/>
                    <a:p>
                      <a:pPr marL="77470">
                        <a:lnSpc>
                          <a:spcPts val="2175"/>
                        </a:lnSpc>
                        <a:tabLst>
                          <a:tab pos="3883025" algn="l"/>
                        </a:tabLst>
                      </a:pPr>
                      <a:r>
                        <a:rPr sz="2050" i="1" spc="105" dirty="0">
                          <a:solidFill>
                            <a:srgbClr val="990099"/>
                          </a:solidFill>
                          <a:latin typeface="Times New Roman"/>
                          <a:cs typeface="Times New Roman"/>
                        </a:rPr>
                        <a:t>Animal</a:t>
                      </a:r>
                      <a:r>
                        <a:rPr sz="2050" spc="105" dirty="0">
                          <a:solidFill>
                            <a:srgbClr val="990099"/>
                          </a:solidFill>
                          <a:latin typeface="Tahoma"/>
                          <a:cs typeface="Tahoma"/>
                        </a:rPr>
                        <a:t>(</a:t>
                      </a:r>
                      <a:r>
                        <a:rPr sz="2050" i="1" spc="105" dirty="0">
                          <a:solidFill>
                            <a:srgbClr val="990099"/>
                          </a:solidFill>
                          <a:latin typeface="Times New Roman"/>
                          <a:cs typeface="Times New Roman"/>
                        </a:rPr>
                        <a:t>y</a:t>
                      </a:r>
                      <a:r>
                        <a:rPr sz="2050" spc="105" dirty="0">
                          <a:solidFill>
                            <a:srgbClr val="990099"/>
                          </a:solidFill>
                          <a:latin typeface="Tahoma"/>
                          <a:cs typeface="Tahoma"/>
                        </a:rPr>
                        <a:t>)</a:t>
                      </a:r>
                      <a:r>
                        <a:rPr sz="2050" spc="-365" dirty="0">
                          <a:solidFill>
                            <a:srgbClr val="990099"/>
                          </a:solidFill>
                          <a:latin typeface="Tahoma"/>
                          <a:cs typeface="Tahoma"/>
                        </a:rPr>
                        <a:t> </a:t>
                      </a:r>
                      <a:r>
                        <a:rPr sz="2050" spc="-254" dirty="0">
                          <a:solidFill>
                            <a:srgbClr val="990099"/>
                          </a:solidFill>
                          <a:latin typeface="Lucida Sans Unicode"/>
                          <a:cs typeface="Lucida Sans Unicode"/>
                        </a:rPr>
                        <a:t>∧ </a:t>
                      </a:r>
                      <a:r>
                        <a:rPr sz="2050" spc="50" dirty="0">
                          <a:solidFill>
                            <a:srgbClr val="990099"/>
                          </a:solidFill>
                          <a:latin typeface="Lucida Sans Unicode"/>
                          <a:cs typeface="Lucida Sans Unicode"/>
                        </a:rPr>
                        <a:t>¬</a:t>
                      </a:r>
                      <a:r>
                        <a:rPr sz="2050" i="1" spc="50" dirty="0">
                          <a:solidFill>
                            <a:srgbClr val="990099"/>
                          </a:solidFill>
                          <a:latin typeface="Times New Roman"/>
                          <a:cs typeface="Times New Roman"/>
                        </a:rPr>
                        <a:t>Loves</a:t>
                      </a:r>
                      <a:r>
                        <a:rPr sz="2050" spc="50" dirty="0">
                          <a:solidFill>
                            <a:srgbClr val="990099"/>
                          </a:solidFill>
                          <a:latin typeface="Tahoma"/>
                          <a:cs typeface="Tahoma"/>
                        </a:rPr>
                        <a:t>(</a:t>
                      </a:r>
                      <a:r>
                        <a:rPr sz="2050" i="1" spc="50" dirty="0">
                          <a:solidFill>
                            <a:srgbClr val="990099"/>
                          </a:solidFill>
                          <a:latin typeface="Times New Roman"/>
                          <a:cs typeface="Times New Roman"/>
                        </a:rPr>
                        <a:t>x, </a:t>
                      </a:r>
                      <a:r>
                        <a:rPr sz="2050" i="1" spc="-60" dirty="0">
                          <a:solidFill>
                            <a:srgbClr val="990099"/>
                          </a:solidFill>
                          <a:latin typeface="Times New Roman"/>
                          <a:cs typeface="Times New Roman"/>
                        </a:rPr>
                        <a:t>y</a:t>
                      </a:r>
                      <a:r>
                        <a:rPr sz="2050" spc="-60" dirty="0">
                          <a:solidFill>
                            <a:srgbClr val="990099"/>
                          </a:solidFill>
                          <a:latin typeface="Tahoma"/>
                          <a:cs typeface="Tahoma"/>
                        </a:rPr>
                        <a:t>)] </a:t>
                      </a:r>
                      <a:r>
                        <a:rPr sz="2050" spc="-254" dirty="0">
                          <a:solidFill>
                            <a:srgbClr val="990099"/>
                          </a:solidFill>
                          <a:latin typeface="Lucida Sans Unicode"/>
                          <a:cs typeface="Lucida Sans Unicode"/>
                        </a:rPr>
                        <a:t>∨ </a:t>
                      </a:r>
                      <a:r>
                        <a:rPr sz="2050" spc="-245" dirty="0">
                          <a:solidFill>
                            <a:srgbClr val="990099"/>
                          </a:solidFill>
                          <a:latin typeface="Tahoma"/>
                          <a:cs typeface="Tahoma"/>
                        </a:rPr>
                        <a:t>[</a:t>
                      </a:r>
                      <a:r>
                        <a:rPr sz="2050" spc="-245" dirty="0">
                          <a:solidFill>
                            <a:srgbClr val="990099"/>
                          </a:solidFill>
                          <a:latin typeface="Lucida Sans Unicode"/>
                          <a:cs typeface="Lucida Sans Unicode"/>
                        </a:rPr>
                        <a:t>∃</a:t>
                      </a:r>
                      <a:r>
                        <a:rPr sz="2050" spc="-295" dirty="0">
                          <a:solidFill>
                            <a:srgbClr val="990099"/>
                          </a:solidFill>
                          <a:latin typeface="Lucida Sans Unicode"/>
                          <a:cs typeface="Lucida Sans Unicode"/>
                        </a:rPr>
                        <a:t> </a:t>
                      </a:r>
                      <a:r>
                        <a:rPr sz="2050" i="1" spc="75" dirty="0">
                          <a:solidFill>
                            <a:srgbClr val="990099"/>
                          </a:solidFill>
                          <a:latin typeface="Times New Roman"/>
                          <a:cs typeface="Times New Roman"/>
                        </a:rPr>
                        <a:t>y	Loves</a:t>
                      </a:r>
                      <a:r>
                        <a:rPr sz="2050" spc="75" dirty="0">
                          <a:solidFill>
                            <a:srgbClr val="990099"/>
                          </a:solidFill>
                          <a:latin typeface="Tahoma"/>
                          <a:cs typeface="Tahoma"/>
                        </a:rPr>
                        <a:t>(</a:t>
                      </a:r>
                      <a:r>
                        <a:rPr sz="2050" i="1" spc="75" dirty="0">
                          <a:solidFill>
                            <a:srgbClr val="990099"/>
                          </a:solidFill>
                          <a:latin typeface="Times New Roman"/>
                          <a:cs typeface="Times New Roman"/>
                        </a:rPr>
                        <a:t>y,</a:t>
                      </a:r>
                      <a:r>
                        <a:rPr sz="2050" i="1" spc="-229" dirty="0">
                          <a:solidFill>
                            <a:srgbClr val="990099"/>
                          </a:solidFill>
                          <a:latin typeface="Times New Roman"/>
                          <a:cs typeface="Times New Roman"/>
                        </a:rPr>
                        <a:t> </a:t>
                      </a:r>
                      <a:r>
                        <a:rPr sz="2050" i="1" spc="-30" dirty="0">
                          <a:solidFill>
                            <a:srgbClr val="990099"/>
                          </a:solidFill>
                          <a:latin typeface="Times New Roman"/>
                          <a:cs typeface="Times New Roman"/>
                        </a:rPr>
                        <a:t>x</a:t>
                      </a:r>
                      <a:r>
                        <a:rPr sz="2050" spc="-30" dirty="0">
                          <a:solidFill>
                            <a:srgbClr val="990099"/>
                          </a:solidFill>
                          <a:latin typeface="Tahoma"/>
                          <a:cs typeface="Tahoma"/>
                        </a:rPr>
                        <a:t>)]</a:t>
                      </a:r>
                      <a:endParaRPr sz="2050" dirty="0">
                        <a:latin typeface="Tahoma"/>
                        <a:cs typeface="Tahoma"/>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37</a:t>
            </a:fld>
            <a:endParaRPr dirty="0"/>
          </a:p>
        </p:txBody>
      </p:sp>
      <p:sp>
        <p:nvSpPr>
          <p:cNvPr id="2" name="object 2"/>
          <p:cNvSpPr txBox="1">
            <a:spLocks noGrp="1"/>
          </p:cNvSpPr>
          <p:nvPr>
            <p:ph type="title"/>
          </p:nvPr>
        </p:nvSpPr>
        <p:spPr>
          <a:xfrm>
            <a:off x="533400" y="838200"/>
            <a:ext cx="7722234" cy="321669"/>
          </a:xfrm>
          <a:prstGeom prst="rect">
            <a:avLst/>
          </a:prstGeom>
          <a:ln w="51816">
            <a:solidFill>
              <a:srgbClr val="FFFFFF"/>
            </a:solidFill>
          </a:ln>
        </p:spPr>
        <p:txBody>
          <a:bodyPr vert="horz" wrap="square" lIns="0" tIns="0" rIns="0" bIns="0" rtlCol="0">
            <a:spAutoFit/>
          </a:bodyPr>
          <a:lstStyle/>
          <a:p>
            <a:pPr marL="1731010">
              <a:lnSpc>
                <a:spcPts val="2410"/>
              </a:lnSpc>
            </a:pPr>
            <a:r>
              <a:rPr dirty="0"/>
              <a:t>Conversion to CNF </a:t>
            </a:r>
            <a:r>
              <a:rPr lang="en-US" dirty="0"/>
              <a:t>(</a:t>
            </a:r>
            <a:r>
              <a:rPr dirty="0"/>
              <a:t>contd.</a:t>
            </a:r>
            <a:r>
              <a:rPr lang="en-US" dirty="0"/>
              <a:t>)</a:t>
            </a:r>
            <a:endParaRPr dirty="0"/>
          </a:p>
        </p:txBody>
      </p:sp>
      <p:sp>
        <p:nvSpPr>
          <p:cNvPr id="3" name="object 3"/>
          <p:cNvSpPr txBox="1">
            <a:spLocks noGrp="1"/>
          </p:cNvSpPr>
          <p:nvPr>
            <p:ph type="body" idx="1"/>
          </p:nvPr>
        </p:nvSpPr>
        <p:spPr>
          <a:xfrm>
            <a:off x="496569" y="1606803"/>
            <a:ext cx="9065260" cy="5818198"/>
          </a:xfrm>
          <a:prstGeom prst="rect">
            <a:avLst/>
          </a:prstGeom>
        </p:spPr>
        <p:txBody>
          <a:bodyPr vert="horz" wrap="square" lIns="0" tIns="0" rIns="0" bIns="0" rtlCol="0">
            <a:spAutoFit/>
          </a:bodyPr>
          <a:lstStyle/>
          <a:p>
            <a:pPr marL="744220" indent="-731520">
              <a:lnSpc>
                <a:spcPct val="100000"/>
              </a:lnSpc>
              <a:buAutoNum type="arabicPeriod" startAt="3"/>
              <a:tabLst>
                <a:tab pos="314325" algn="l"/>
              </a:tabLst>
            </a:pPr>
            <a:r>
              <a:rPr dirty="0"/>
              <a:t>Standardize variables:  each quantifier should use a different  one</a:t>
            </a:r>
          </a:p>
          <a:p>
            <a:pPr marL="329565">
              <a:lnSpc>
                <a:spcPct val="100000"/>
              </a:lnSpc>
              <a:spcBef>
                <a:spcPts val="1560"/>
              </a:spcBef>
              <a:tabLst>
                <a:tab pos="808990" algn="l"/>
                <a:tab pos="1344930" algn="l"/>
                <a:tab pos="5146675" algn="l"/>
              </a:tabLst>
            </a:pPr>
            <a:r>
              <a:rPr dirty="0">
                <a:solidFill>
                  <a:srgbClr val="990099"/>
                </a:solidFill>
                <a:latin typeface="Lucida Sans Unicode"/>
                <a:cs typeface="Lucida Sans Unicode"/>
              </a:rPr>
              <a:t>∀</a:t>
            </a:r>
            <a:r>
              <a:rPr i="1" dirty="0">
                <a:solidFill>
                  <a:srgbClr val="990099"/>
                </a:solidFill>
                <a:latin typeface="Times New Roman"/>
                <a:cs typeface="Times New Roman"/>
              </a:rPr>
              <a:t>x	</a:t>
            </a:r>
            <a:r>
              <a:rPr dirty="0">
                <a:solidFill>
                  <a:srgbClr val="990099"/>
                </a:solidFill>
              </a:rPr>
              <a:t>[</a:t>
            </a:r>
            <a:r>
              <a:rPr dirty="0">
                <a:solidFill>
                  <a:srgbClr val="990099"/>
                </a:solidFill>
                <a:latin typeface="Lucida Sans Unicode"/>
                <a:cs typeface="Lucida Sans Unicode"/>
              </a:rPr>
              <a:t>∃ </a:t>
            </a:r>
            <a:r>
              <a:rPr i="1" dirty="0">
                <a:solidFill>
                  <a:srgbClr val="990099"/>
                </a:solidFill>
                <a:latin typeface="Times New Roman"/>
                <a:cs typeface="Times New Roman"/>
              </a:rPr>
              <a:t>y	Animal</a:t>
            </a:r>
            <a:r>
              <a:rPr dirty="0">
                <a:solidFill>
                  <a:srgbClr val="990099"/>
                </a:solidFill>
              </a:rPr>
              <a:t>(</a:t>
            </a:r>
            <a:r>
              <a:rPr i="1" dirty="0">
                <a:solidFill>
                  <a:srgbClr val="990099"/>
                </a:solidFill>
                <a:latin typeface="Times New Roman"/>
                <a:cs typeface="Times New Roman"/>
              </a:rPr>
              <a:t>y</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x, y</a:t>
            </a:r>
            <a:r>
              <a:rPr dirty="0">
                <a:solidFill>
                  <a:srgbClr val="990099"/>
                </a:solidFill>
              </a:rPr>
              <a:t>)] </a:t>
            </a:r>
            <a:r>
              <a:rPr dirty="0">
                <a:solidFill>
                  <a:srgbClr val="990099"/>
                </a:solidFill>
                <a:latin typeface="Lucida Sans Unicode"/>
                <a:cs typeface="Lucida Sans Unicode"/>
              </a:rPr>
              <a:t>∨ </a:t>
            </a:r>
            <a:r>
              <a:rPr dirty="0">
                <a:solidFill>
                  <a:srgbClr val="990099"/>
                </a:solidFill>
              </a:rPr>
              <a:t>[</a:t>
            </a:r>
            <a:r>
              <a:rPr dirty="0">
                <a:solidFill>
                  <a:srgbClr val="990099"/>
                </a:solidFill>
                <a:latin typeface="Lucida Sans Unicode"/>
                <a:cs typeface="Lucida Sans Unicode"/>
              </a:rPr>
              <a:t>∃ </a:t>
            </a:r>
            <a:r>
              <a:rPr i="1" dirty="0">
                <a:solidFill>
                  <a:srgbClr val="990099"/>
                </a:solidFill>
                <a:latin typeface="Times New Roman"/>
                <a:cs typeface="Times New Roman"/>
              </a:rPr>
              <a:t>z	Loves</a:t>
            </a:r>
            <a:r>
              <a:rPr dirty="0">
                <a:solidFill>
                  <a:srgbClr val="990099"/>
                </a:solidFill>
              </a:rPr>
              <a:t>(</a:t>
            </a:r>
            <a:r>
              <a:rPr i="1" dirty="0">
                <a:solidFill>
                  <a:srgbClr val="990099"/>
                </a:solidFill>
                <a:latin typeface="Times New Roman"/>
                <a:cs typeface="Times New Roman"/>
              </a:rPr>
              <a:t>z, x</a:t>
            </a:r>
            <a:r>
              <a:rPr dirty="0">
                <a:solidFill>
                  <a:srgbClr val="990099"/>
                </a:solidFill>
              </a:rPr>
              <a:t>)]</a:t>
            </a:r>
          </a:p>
          <a:p>
            <a:pPr marL="744220" marR="1571625" indent="-731520">
              <a:lnSpc>
                <a:spcPct val="101200"/>
              </a:lnSpc>
              <a:spcBef>
                <a:spcPts val="1530"/>
              </a:spcBef>
              <a:buAutoNum type="arabicPeriod" startAt="4"/>
              <a:tabLst>
                <a:tab pos="314325" algn="l"/>
              </a:tabLst>
            </a:pPr>
            <a:r>
              <a:rPr dirty="0"/>
              <a:t>Skolemize: </a:t>
            </a:r>
            <a:endParaRPr lang="en-US" dirty="0"/>
          </a:p>
          <a:p>
            <a:pPr marL="742950" marR="1571625" indent="-284163">
              <a:spcBef>
                <a:spcPts val="300"/>
              </a:spcBef>
              <a:buFont typeface="Arial"/>
              <a:buChar char="•"/>
            </a:pPr>
            <a:r>
              <a:rPr sz="1600" dirty="0"/>
              <a:t>a more general form of existential instantiation.  </a:t>
            </a:r>
            <a:endParaRPr lang="en-US" sz="1600" dirty="0"/>
          </a:p>
          <a:p>
            <a:pPr marL="742950" marR="1571625" indent="-284163">
              <a:spcBef>
                <a:spcPts val="300"/>
              </a:spcBef>
              <a:buFont typeface="Arial"/>
              <a:buChar char="•"/>
            </a:pPr>
            <a:r>
              <a:rPr sz="1600" dirty="0"/>
              <a:t>Each existential variable is replaced by a </a:t>
            </a:r>
            <a:r>
              <a:rPr sz="1600" dirty="0">
                <a:solidFill>
                  <a:srgbClr val="00007E"/>
                </a:solidFill>
              </a:rPr>
              <a:t>Skolem function  </a:t>
            </a:r>
            <a:r>
              <a:rPr sz="1600" dirty="0"/>
              <a:t>of the enclosing universally quantified  variables:</a:t>
            </a:r>
            <a:endParaRPr lang="en-US" sz="1600" dirty="0"/>
          </a:p>
          <a:p>
            <a:pPr marL="1200150" marR="1571625" lvl="1" indent="-284163">
              <a:spcBef>
                <a:spcPts val="300"/>
              </a:spcBef>
              <a:buFont typeface="Arial"/>
              <a:buChar char="•"/>
            </a:pPr>
            <a:r>
              <a:rPr lang="en-US" sz="1350" dirty="0"/>
              <a:t>Could generate any possible literal as the one that “exists”</a:t>
            </a:r>
            <a:endParaRPr sz="1350" dirty="0"/>
          </a:p>
          <a:p>
            <a:pPr marL="329565">
              <a:lnSpc>
                <a:spcPct val="100000"/>
              </a:lnSpc>
              <a:spcBef>
                <a:spcPts val="1570"/>
              </a:spcBef>
              <a:tabLst>
                <a:tab pos="808990" algn="l"/>
              </a:tabLst>
            </a:pPr>
            <a:r>
              <a:rPr dirty="0">
                <a:solidFill>
                  <a:srgbClr val="990099"/>
                </a:solidFill>
                <a:latin typeface="Lucida Sans Unicode"/>
                <a:cs typeface="Lucida Sans Unicode"/>
              </a:rPr>
              <a:t>∀</a:t>
            </a:r>
            <a:r>
              <a:rPr i="1" dirty="0">
                <a:solidFill>
                  <a:srgbClr val="990099"/>
                </a:solidFill>
                <a:latin typeface="Times New Roman"/>
                <a:cs typeface="Times New Roman"/>
              </a:rPr>
              <a:t>x	</a:t>
            </a:r>
            <a:r>
              <a:rPr dirty="0">
                <a:solidFill>
                  <a:srgbClr val="990099"/>
                </a:solidFill>
              </a:rPr>
              <a:t>[</a:t>
            </a:r>
            <a:r>
              <a:rPr i="1" dirty="0">
                <a:solidFill>
                  <a:srgbClr val="990099"/>
                </a:solidFill>
                <a:latin typeface="Times New Roman"/>
                <a:cs typeface="Times New Roman"/>
              </a:rPr>
              <a:t>Animal</a:t>
            </a:r>
            <a:r>
              <a:rPr dirty="0">
                <a:solidFill>
                  <a:srgbClr val="990099"/>
                </a:solidFill>
              </a:rPr>
              <a:t>(</a:t>
            </a:r>
            <a:r>
              <a:rPr i="1" dirty="0">
                <a:solidFill>
                  <a:srgbClr val="990099"/>
                </a:solidFill>
                <a:latin typeface="Times New Roman"/>
                <a:cs typeface="Times New Roman"/>
              </a:rPr>
              <a:t>F </a:t>
            </a:r>
            <a:r>
              <a:rPr dirty="0">
                <a:solidFill>
                  <a:srgbClr val="990099"/>
                </a:solidFill>
              </a:rPr>
              <a:t>(</a:t>
            </a:r>
            <a:r>
              <a:rPr i="1" dirty="0">
                <a:solidFill>
                  <a:srgbClr val="990099"/>
                </a:solidFill>
                <a:latin typeface="Times New Roman"/>
                <a:cs typeface="Times New Roman"/>
              </a:rPr>
              <a:t>x</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x, F </a:t>
            </a:r>
            <a:r>
              <a:rPr dirty="0">
                <a:solidFill>
                  <a:srgbClr val="990099"/>
                </a:solidFill>
              </a:rPr>
              <a:t>(</a:t>
            </a:r>
            <a:r>
              <a:rPr i="1" dirty="0">
                <a:solidFill>
                  <a:srgbClr val="990099"/>
                </a:solidFill>
                <a:latin typeface="Times New Roman"/>
                <a:cs typeface="Times New Roman"/>
              </a:rPr>
              <a:t>x</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G</a:t>
            </a:r>
            <a:r>
              <a:rPr dirty="0">
                <a:solidFill>
                  <a:srgbClr val="990099"/>
                </a:solidFill>
              </a:rPr>
              <a:t>(</a:t>
            </a:r>
            <a:r>
              <a:rPr i="1" dirty="0">
                <a:solidFill>
                  <a:srgbClr val="990099"/>
                </a:solidFill>
                <a:latin typeface="Times New Roman"/>
                <a:cs typeface="Times New Roman"/>
              </a:rPr>
              <a:t>x</a:t>
            </a:r>
            <a:r>
              <a:rPr dirty="0">
                <a:solidFill>
                  <a:srgbClr val="990099"/>
                </a:solidFill>
              </a:rPr>
              <a:t>)</a:t>
            </a:r>
            <a:r>
              <a:rPr i="1" dirty="0">
                <a:solidFill>
                  <a:srgbClr val="990099"/>
                </a:solidFill>
                <a:latin typeface="Times New Roman"/>
                <a:cs typeface="Times New Roman"/>
              </a:rPr>
              <a:t>, x</a:t>
            </a:r>
            <a:r>
              <a:rPr dirty="0">
                <a:solidFill>
                  <a:srgbClr val="990099"/>
                </a:solidFill>
              </a:rPr>
              <a:t>)</a:t>
            </a:r>
            <a:endParaRPr lang="en-US" dirty="0">
              <a:solidFill>
                <a:srgbClr val="990099"/>
              </a:solidFill>
            </a:endParaRPr>
          </a:p>
          <a:p>
            <a:pPr marL="329565">
              <a:lnSpc>
                <a:spcPct val="100000"/>
              </a:lnSpc>
              <a:tabLst>
                <a:tab pos="808990" algn="l"/>
              </a:tabLst>
            </a:pPr>
            <a:endParaRPr dirty="0">
              <a:solidFill>
                <a:srgbClr val="990099"/>
              </a:solidFill>
            </a:endParaRPr>
          </a:p>
          <a:p>
            <a:pPr marL="313690" indent="-300990">
              <a:lnSpc>
                <a:spcPct val="100000"/>
              </a:lnSpc>
              <a:spcBef>
                <a:spcPts val="1560"/>
              </a:spcBef>
              <a:buAutoNum type="arabicPeriod" startAt="5"/>
              <a:tabLst>
                <a:tab pos="314325" algn="l"/>
              </a:tabLst>
            </a:pPr>
            <a:r>
              <a:rPr dirty="0"/>
              <a:t>Drop universal quantifiers:</a:t>
            </a:r>
          </a:p>
          <a:p>
            <a:pPr marL="329565">
              <a:lnSpc>
                <a:spcPct val="100000"/>
              </a:lnSpc>
              <a:spcBef>
                <a:spcPts val="1560"/>
              </a:spcBef>
            </a:pPr>
            <a:r>
              <a:rPr dirty="0">
                <a:solidFill>
                  <a:srgbClr val="990099"/>
                </a:solidFill>
              </a:rPr>
              <a:t>[</a:t>
            </a:r>
            <a:r>
              <a:rPr i="1" dirty="0">
                <a:solidFill>
                  <a:srgbClr val="990099"/>
                </a:solidFill>
                <a:latin typeface="Times New Roman"/>
                <a:cs typeface="Times New Roman"/>
              </a:rPr>
              <a:t>Animal</a:t>
            </a:r>
            <a:r>
              <a:rPr dirty="0">
                <a:solidFill>
                  <a:srgbClr val="990099"/>
                </a:solidFill>
              </a:rPr>
              <a:t>(</a:t>
            </a:r>
            <a:r>
              <a:rPr i="1" dirty="0">
                <a:solidFill>
                  <a:srgbClr val="990099"/>
                </a:solidFill>
                <a:latin typeface="Times New Roman"/>
                <a:cs typeface="Times New Roman"/>
              </a:rPr>
              <a:t>F </a:t>
            </a:r>
            <a:r>
              <a:rPr dirty="0">
                <a:solidFill>
                  <a:srgbClr val="990099"/>
                </a:solidFill>
              </a:rPr>
              <a:t>(</a:t>
            </a:r>
            <a:r>
              <a:rPr i="1" dirty="0">
                <a:solidFill>
                  <a:srgbClr val="990099"/>
                </a:solidFill>
                <a:latin typeface="Times New Roman"/>
                <a:cs typeface="Times New Roman"/>
              </a:rPr>
              <a:t>x</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x, F </a:t>
            </a:r>
            <a:r>
              <a:rPr dirty="0">
                <a:solidFill>
                  <a:srgbClr val="990099"/>
                </a:solidFill>
              </a:rPr>
              <a:t>(</a:t>
            </a:r>
            <a:r>
              <a:rPr i="1" dirty="0">
                <a:solidFill>
                  <a:srgbClr val="990099"/>
                </a:solidFill>
                <a:latin typeface="Times New Roman"/>
                <a:cs typeface="Times New Roman"/>
              </a:rPr>
              <a:t>x</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G</a:t>
            </a:r>
            <a:r>
              <a:rPr dirty="0">
                <a:solidFill>
                  <a:srgbClr val="990099"/>
                </a:solidFill>
              </a:rPr>
              <a:t>(</a:t>
            </a:r>
            <a:r>
              <a:rPr i="1" dirty="0">
                <a:solidFill>
                  <a:srgbClr val="990099"/>
                </a:solidFill>
                <a:latin typeface="Times New Roman"/>
                <a:cs typeface="Times New Roman"/>
              </a:rPr>
              <a:t>x</a:t>
            </a:r>
            <a:r>
              <a:rPr dirty="0">
                <a:solidFill>
                  <a:srgbClr val="990099"/>
                </a:solidFill>
              </a:rPr>
              <a:t>)</a:t>
            </a:r>
            <a:r>
              <a:rPr i="1" dirty="0">
                <a:solidFill>
                  <a:srgbClr val="990099"/>
                </a:solidFill>
                <a:latin typeface="Times New Roman"/>
                <a:cs typeface="Times New Roman"/>
              </a:rPr>
              <a:t>, x</a:t>
            </a:r>
            <a:r>
              <a:rPr dirty="0">
                <a:solidFill>
                  <a:srgbClr val="990099"/>
                </a:solidFill>
              </a:rPr>
              <a:t>)</a:t>
            </a:r>
            <a:endParaRPr lang="en-US" dirty="0">
              <a:solidFill>
                <a:srgbClr val="990099"/>
              </a:solidFill>
            </a:endParaRPr>
          </a:p>
          <a:p>
            <a:pPr marL="329565">
              <a:lnSpc>
                <a:spcPct val="100000"/>
              </a:lnSpc>
            </a:pPr>
            <a:endParaRPr dirty="0">
              <a:solidFill>
                <a:srgbClr val="990099"/>
              </a:solidFill>
            </a:endParaRPr>
          </a:p>
          <a:p>
            <a:pPr marL="313690" indent="-300990">
              <a:lnSpc>
                <a:spcPct val="100000"/>
              </a:lnSpc>
              <a:spcBef>
                <a:spcPts val="1560"/>
              </a:spcBef>
              <a:buAutoNum type="arabicPeriod" startAt="6"/>
              <a:tabLst>
                <a:tab pos="314325" algn="l"/>
              </a:tabLst>
            </a:pPr>
            <a:r>
              <a:rPr dirty="0"/>
              <a:t>Distribute </a:t>
            </a:r>
            <a:r>
              <a:rPr dirty="0">
                <a:solidFill>
                  <a:srgbClr val="990099"/>
                </a:solidFill>
                <a:latin typeface="Lucida Sans Unicode"/>
                <a:cs typeface="Lucida Sans Unicode"/>
              </a:rPr>
              <a:t>∧  </a:t>
            </a:r>
            <a:r>
              <a:rPr dirty="0"/>
              <a:t>over </a:t>
            </a:r>
            <a:r>
              <a:rPr dirty="0">
                <a:solidFill>
                  <a:srgbClr val="990099"/>
                </a:solidFill>
                <a:latin typeface="Lucida Sans Unicode"/>
                <a:cs typeface="Lucida Sans Unicode"/>
              </a:rPr>
              <a:t>∨</a:t>
            </a:r>
            <a:r>
              <a:rPr dirty="0"/>
              <a:t>:</a:t>
            </a:r>
          </a:p>
          <a:p>
            <a:pPr marL="329565">
              <a:lnSpc>
                <a:spcPct val="100000"/>
              </a:lnSpc>
              <a:spcBef>
                <a:spcPts val="1560"/>
              </a:spcBef>
            </a:pPr>
            <a:r>
              <a:rPr dirty="0">
                <a:solidFill>
                  <a:srgbClr val="990099"/>
                </a:solidFill>
              </a:rPr>
              <a:t>[</a:t>
            </a:r>
            <a:r>
              <a:rPr i="1" dirty="0">
                <a:solidFill>
                  <a:srgbClr val="990099"/>
                </a:solidFill>
                <a:latin typeface="Times New Roman"/>
                <a:cs typeface="Times New Roman"/>
              </a:rPr>
              <a:t>Animal</a:t>
            </a:r>
            <a:r>
              <a:rPr dirty="0">
                <a:solidFill>
                  <a:srgbClr val="990099"/>
                </a:solidFill>
              </a:rPr>
              <a:t>(</a:t>
            </a:r>
            <a:r>
              <a:rPr i="1" dirty="0">
                <a:solidFill>
                  <a:srgbClr val="990099"/>
                </a:solidFill>
                <a:latin typeface="Times New Roman"/>
                <a:cs typeface="Times New Roman"/>
              </a:rPr>
              <a:t>F </a:t>
            </a:r>
            <a:r>
              <a:rPr dirty="0">
                <a:solidFill>
                  <a:srgbClr val="990099"/>
                </a:solidFill>
              </a:rPr>
              <a:t>(</a:t>
            </a:r>
            <a:r>
              <a:rPr i="1" dirty="0">
                <a:solidFill>
                  <a:srgbClr val="990099"/>
                </a:solidFill>
                <a:latin typeface="Times New Roman"/>
                <a:cs typeface="Times New Roman"/>
              </a:rPr>
              <a:t>x</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G</a:t>
            </a:r>
            <a:r>
              <a:rPr dirty="0">
                <a:solidFill>
                  <a:srgbClr val="990099"/>
                </a:solidFill>
              </a:rPr>
              <a:t>(</a:t>
            </a:r>
            <a:r>
              <a:rPr i="1" dirty="0">
                <a:solidFill>
                  <a:srgbClr val="990099"/>
                </a:solidFill>
                <a:latin typeface="Times New Roman"/>
                <a:cs typeface="Times New Roman"/>
              </a:rPr>
              <a:t>x</a:t>
            </a:r>
            <a:r>
              <a:rPr dirty="0">
                <a:solidFill>
                  <a:srgbClr val="990099"/>
                </a:solidFill>
              </a:rPr>
              <a:t>)</a:t>
            </a:r>
            <a:r>
              <a:rPr i="1" dirty="0">
                <a:solidFill>
                  <a:srgbClr val="990099"/>
                </a:solidFill>
                <a:latin typeface="Times New Roman"/>
                <a:cs typeface="Times New Roman"/>
              </a:rPr>
              <a:t>, x</a:t>
            </a:r>
            <a:r>
              <a:rPr dirty="0">
                <a:solidFill>
                  <a:srgbClr val="990099"/>
                </a:solidFill>
              </a:rPr>
              <a:t>)] </a:t>
            </a:r>
            <a:r>
              <a:rPr dirty="0">
                <a:solidFill>
                  <a:srgbClr val="990099"/>
                </a:solidFill>
                <a:latin typeface="Lucida Sans Unicode"/>
                <a:cs typeface="Lucida Sans Unicode"/>
              </a:rPr>
              <a:t>∧ </a:t>
            </a:r>
            <a:r>
              <a:rPr dirty="0">
                <a:solidFill>
                  <a:srgbClr val="990099"/>
                </a:solidFill>
              </a:rPr>
              <a:t>[</a:t>
            </a:r>
            <a:r>
              <a:rPr dirty="0">
                <a:solidFill>
                  <a:srgbClr val="990099"/>
                </a:solidFill>
                <a:latin typeface="Lucida Sans Unicode"/>
                <a:cs typeface="Lucida Sans Unicode"/>
              </a:rPr>
              <a:t>¬</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x, F </a:t>
            </a:r>
            <a:r>
              <a:rPr dirty="0">
                <a:solidFill>
                  <a:srgbClr val="990099"/>
                </a:solidFill>
              </a:rPr>
              <a:t>(</a:t>
            </a:r>
            <a:r>
              <a:rPr i="1" dirty="0">
                <a:solidFill>
                  <a:srgbClr val="990099"/>
                </a:solidFill>
                <a:latin typeface="Times New Roman"/>
                <a:cs typeface="Times New Roman"/>
              </a:rPr>
              <a:t>x</a:t>
            </a:r>
            <a:r>
              <a:rPr dirty="0">
                <a:solidFill>
                  <a:srgbClr val="990099"/>
                </a:solidFill>
              </a:rPr>
              <a:t>)) </a:t>
            </a:r>
            <a:r>
              <a:rPr dirty="0">
                <a:solidFill>
                  <a:srgbClr val="990099"/>
                </a:solidFill>
                <a:latin typeface="Lucida Sans Unicode"/>
                <a:cs typeface="Lucida Sans Unicode"/>
              </a:rPr>
              <a:t>∨ </a:t>
            </a:r>
            <a:r>
              <a:rPr i="1" dirty="0">
                <a:solidFill>
                  <a:srgbClr val="990099"/>
                </a:solidFill>
                <a:latin typeface="Times New Roman"/>
                <a:cs typeface="Times New Roman"/>
              </a:rPr>
              <a:t>Loves</a:t>
            </a:r>
            <a:r>
              <a:rPr dirty="0">
                <a:solidFill>
                  <a:srgbClr val="990099"/>
                </a:solidFill>
              </a:rPr>
              <a:t>(</a:t>
            </a:r>
            <a:r>
              <a:rPr i="1" dirty="0">
                <a:solidFill>
                  <a:srgbClr val="990099"/>
                </a:solidFill>
                <a:latin typeface="Times New Roman"/>
                <a:cs typeface="Times New Roman"/>
              </a:rPr>
              <a:t>G</a:t>
            </a:r>
            <a:r>
              <a:rPr dirty="0">
                <a:solidFill>
                  <a:srgbClr val="990099"/>
                </a:solidFill>
              </a:rPr>
              <a:t>(</a:t>
            </a:r>
            <a:r>
              <a:rPr i="1" dirty="0">
                <a:solidFill>
                  <a:srgbClr val="990099"/>
                </a:solidFill>
                <a:latin typeface="Times New Roman"/>
                <a:cs typeface="Times New Roman"/>
              </a:rPr>
              <a:t>x</a:t>
            </a:r>
            <a:r>
              <a:rPr dirty="0">
                <a:solidFill>
                  <a:srgbClr val="990099"/>
                </a:solidFill>
              </a:rPr>
              <a:t>)</a:t>
            </a:r>
            <a:r>
              <a:rPr i="1" dirty="0">
                <a:solidFill>
                  <a:srgbClr val="990099"/>
                </a:solidFill>
                <a:latin typeface="Times New Roman"/>
                <a:cs typeface="Times New Roman"/>
              </a:rPr>
              <a:t>, x</a:t>
            </a:r>
            <a:r>
              <a:rPr dirty="0">
                <a:solidFill>
                  <a:srgbClr val="990099"/>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7722234" cy="323807"/>
          </a:xfrm>
          <a:prstGeom prst="rect">
            <a:avLst/>
          </a:prstGeom>
          <a:ln w="51816">
            <a:solidFill>
              <a:srgbClr val="FFFFFF"/>
            </a:solidFill>
          </a:ln>
        </p:spPr>
        <p:txBody>
          <a:bodyPr vert="horz" wrap="square" lIns="0" tIns="0" rIns="0" bIns="0" rtlCol="0">
            <a:spAutoFit/>
          </a:bodyPr>
          <a:lstStyle/>
          <a:p>
            <a:pPr marL="1177925" algn="ctr">
              <a:lnSpc>
                <a:spcPts val="2430"/>
              </a:lnSpc>
              <a:tabLst>
                <a:tab pos="4088765" algn="l"/>
              </a:tabLst>
            </a:pPr>
            <a:r>
              <a:rPr lang="en-US" dirty="0"/>
              <a:t>Example:  </a:t>
            </a:r>
            <a:r>
              <a:rPr dirty="0"/>
              <a:t>Resolution proof</a:t>
            </a:r>
          </a:p>
        </p:txBody>
      </p:sp>
      <p:sp>
        <p:nvSpPr>
          <p:cNvPr id="69" name="object 69"/>
          <p:cNvSpPr txBox="1">
            <a:spLocks noGrp="1"/>
          </p:cNvSpPr>
          <p:nvPr>
            <p:ph type="sldNum" sz="quarter" idx="7"/>
          </p:nvPr>
        </p:nvSpPr>
        <p:spPr>
          <a:xfrm>
            <a:off x="8147556" y="7217305"/>
            <a:ext cx="159384" cy="115096"/>
          </a:xfrm>
          <a:prstGeom prst="rect">
            <a:avLst/>
          </a:prstGeom>
        </p:spPr>
        <p:txBody>
          <a:bodyPr vert="horz" wrap="square" lIns="0" tIns="0" rIns="0" bIns="0" rtlCol="0">
            <a:spAutoFit/>
          </a:bodyPr>
          <a:lstStyle/>
          <a:p>
            <a:pPr marL="25400">
              <a:lnSpc>
                <a:spcPts val="885"/>
              </a:lnSpc>
            </a:pPr>
            <a:fld id="{81D60167-4931-47E6-BA6A-407CBD079E47}" type="slidenum">
              <a:rPr dirty="0"/>
              <a:t>38</a:t>
            </a:fld>
            <a:endParaRPr dirty="0"/>
          </a:p>
        </p:txBody>
      </p:sp>
      <p:pic>
        <p:nvPicPr>
          <p:cNvPr id="73" name="Picture 72"/>
          <p:cNvPicPr>
            <a:picLocks noChangeAspect="1"/>
          </p:cNvPicPr>
          <p:nvPr/>
        </p:nvPicPr>
        <p:blipFill>
          <a:blip r:embed="rId3"/>
          <a:stretch>
            <a:fillRect/>
          </a:stretch>
        </p:blipFill>
        <p:spPr>
          <a:xfrm>
            <a:off x="1066800" y="1600200"/>
            <a:ext cx="8036373" cy="4845606"/>
          </a:xfrm>
          <a:prstGeom prst="rect">
            <a:avLst/>
          </a:prstGeom>
        </p:spPr>
      </p:pic>
      <p:pic>
        <p:nvPicPr>
          <p:cNvPr id="3" name="Picture 2"/>
          <p:cNvPicPr>
            <a:picLocks noChangeAspect="1"/>
          </p:cNvPicPr>
          <p:nvPr/>
        </p:nvPicPr>
        <p:blipFill>
          <a:blip r:embed="rId4"/>
          <a:stretch>
            <a:fillRect/>
          </a:stretch>
        </p:blipFill>
        <p:spPr>
          <a:xfrm>
            <a:off x="4737100" y="3594100"/>
            <a:ext cx="584200" cy="584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Inference in FOL</a:t>
            </a:r>
          </a:p>
        </p:txBody>
      </p:sp>
      <p:sp>
        <p:nvSpPr>
          <p:cNvPr id="5" name="Content Placeholder 4"/>
          <p:cNvSpPr>
            <a:spLocks noGrp="1"/>
          </p:cNvSpPr>
          <p:nvPr>
            <p:ph idx="1"/>
          </p:nvPr>
        </p:nvSpPr>
        <p:spPr>
          <a:xfrm>
            <a:off x="502920" y="1219201"/>
            <a:ext cx="9052560" cy="6324600"/>
          </a:xfrm>
        </p:spPr>
        <p:txBody>
          <a:bodyPr>
            <a:normAutofit fontScale="92500" lnSpcReduction="20000"/>
          </a:bodyPr>
          <a:lstStyle/>
          <a:p>
            <a:r>
              <a:rPr lang="en-US" dirty="0"/>
              <a:t>Fred Flintstone:   Turn FOL into propositional logic;  find entailments</a:t>
            </a:r>
          </a:p>
          <a:p>
            <a:pPr lvl="1"/>
            <a:r>
              <a:rPr lang="en-US" dirty="0"/>
              <a:t>Use of </a:t>
            </a:r>
            <a:r>
              <a:rPr lang="en-US" dirty="0">
                <a:solidFill>
                  <a:srgbClr val="0000FF"/>
                </a:solidFill>
              </a:rPr>
              <a:t>Universal Instantiation</a:t>
            </a:r>
            <a:r>
              <a:rPr lang="en-US" dirty="0"/>
              <a:t> and </a:t>
            </a:r>
            <a:r>
              <a:rPr lang="en-US" dirty="0">
                <a:solidFill>
                  <a:srgbClr val="0000FF"/>
                </a:solidFill>
              </a:rPr>
              <a:t>Existential Instantiation</a:t>
            </a:r>
          </a:p>
          <a:p>
            <a:pPr lvl="1"/>
            <a:r>
              <a:rPr lang="en-US" dirty="0"/>
              <a:t>Works...but is slow for all but the smallest domains.</a:t>
            </a:r>
          </a:p>
          <a:p>
            <a:pPr lvl="1"/>
            <a:endParaRPr lang="en-US" dirty="0"/>
          </a:p>
          <a:p>
            <a:r>
              <a:rPr lang="en-US" dirty="0"/>
              <a:t>Better plan:  Use </a:t>
            </a:r>
            <a:r>
              <a:rPr lang="en-US" dirty="0">
                <a:solidFill>
                  <a:srgbClr val="0000FF"/>
                </a:solidFill>
              </a:rPr>
              <a:t>unification</a:t>
            </a:r>
            <a:r>
              <a:rPr lang="en-US" dirty="0"/>
              <a:t> to identify possible bindings of variables!</a:t>
            </a:r>
          </a:p>
          <a:p>
            <a:pPr lvl="1"/>
            <a:r>
              <a:rPr lang="en-US" dirty="0"/>
              <a:t>Can be seen as a “goal-focused instantiation”</a:t>
            </a:r>
          </a:p>
          <a:p>
            <a:pPr lvl="1"/>
            <a:r>
              <a:rPr lang="en-US" dirty="0"/>
              <a:t>Then can just use </a:t>
            </a:r>
            <a:r>
              <a:rPr lang="en-US" dirty="0">
                <a:solidFill>
                  <a:srgbClr val="0000FF"/>
                </a:solidFill>
              </a:rPr>
              <a:t>generalized Modus Ponens</a:t>
            </a:r>
            <a:r>
              <a:rPr lang="en-US" dirty="0"/>
              <a:t> for inference</a:t>
            </a:r>
          </a:p>
          <a:p>
            <a:pPr lvl="1"/>
            <a:r>
              <a:rPr lang="en-US" dirty="0"/>
              <a:t>Forward and Backward chaining algorithms implement this approach in two different ways</a:t>
            </a:r>
          </a:p>
          <a:p>
            <a:endParaRPr lang="en-US" dirty="0"/>
          </a:p>
          <a:p>
            <a:r>
              <a:rPr lang="en-US" dirty="0"/>
              <a:t>Forward chaining is used in production systems (expert systems)</a:t>
            </a:r>
          </a:p>
          <a:p>
            <a:pPr lvl="1"/>
            <a:r>
              <a:rPr lang="en-US" dirty="0"/>
              <a:t>Forward chaining is complete for </a:t>
            </a:r>
            <a:r>
              <a:rPr lang="en-US" dirty="0" err="1"/>
              <a:t>datalog</a:t>
            </a:r>
            <a:r>
              <a:rPr lang="en-US" dirty="0"/>
              <a:t> </a:t>
            </a:r>
            <a:r>
              <a:rPr lang="en-US" dirty="0">
                <a:sym typeface="Wingdings"/>
              </a:rPr>
              <a:t> runs in polynomial time</a:t>
            </a:r>
          </a:p>
          <a:p>
            <a:pPr lvl="1"/>
            <a:endParaRPr lang="en-US" dirty="0">
              <a:sym typeface="Wingdings"/>
            </a:endParaRPr>
          </a:p>
          <a:p>
            <a:r>
              <a:rPr lang="en-US" dirty="0">
                <a:sym typeface="Wingdings"/>
              </a:rPr>
              <a:t>Backward chaining is best for query-oriented proof</a:t>
            </a:r>
          </a:p>
          <a:p>
            <a:pPr lvl="1"/>
            <a:r>
              <a:rPr lang="en-US" dirty="0">
                <a:sym typeface="Wingdings"/>
              </a:rPr>
              <a:t>Used in logic programming systems like Prolog</a:t>
            </a:r>
          </a:p>
          <a:p>
            <a:pPr lvl="1"/>
            <a:r>
              <a:rPr lang="en-US" dirty="0">
                <a:sym typeface="Wingdings"/>
              </a:rPr>
              <a:t>Suffers from typical DFS issues:  infinite loops and incompleteness</a:t>
            </a:r>
          </a:p>
          <a:p>
            <a:pPr lvl="1"/>
            <a:endParaRPr lang="en-US" dirty="0">
              <a:sym typeface="Wingdings"/>
            </a:endParaRPr>
          </a:p>
          <a:p>
            <a:r>
              <a:rPr lang="en-US" dirty="0">
                <a:sym typeface="Wingdings"/>
              </a:rPr>
              <a:t>Prolog uses </a:t>
            </a:r>
            <a:r>
              <a:rPr lang="en-US" dirty="0">
                <a:solidFill>
                  <a:srgbClr val="0000FF"/>
                </a:solidFill>
                <a:sym typeface="Wingdings"/>
              </a:rPr>
              <a:t>database semantics</a:t>
            </a:r>
            <a:r>
              <a:rPr lang="en-US" dirty="0">
                <a:sym typeface="Wingdings"/>
              </a:rPr>
              <a:t> to implement a subset of FOL</a:t>
            </a:r>
          </a:p>
          <a:p>
            <a:endParaRPr lang="en-US" dirty="0">
              <a:sym typeface="Wingdings"/>
            </a:endParaRPr>
          </a:p>
          <a:p>
            <a:r>
              <a:rPr lang="en-US" dirty="0">
                <a:solidFill>
                  <a:srgbClr val="0000FF"/>
                </a:solidFill>
                <a:sym typeface="Wingdings"/>
              </a:rPr>
              <a:t>Generalized resolution proof </a:t>
            </a:r>
            <a:r>
              <a:rPr lang="en-US" dirty="0">
                <a:sym typeface="Wingdings"/>
              </a:rPr>
              <a:t>provides a complete proof system for FOL</a:t>
            </a:r>
          </a:p>
        </p:txBody>
      </p:sp>
      <p:sp>
        <p:nvSpPr>
          <p:cNvPr id="6" name="TextBox 5"/>
          <p:cNvSpPr txBox="1"/>
          <p:nvPr/>
        </p:nvSpPr>
        <p:spPr>
          <a:xfrm>
            <a:off x="3981028" y="727811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9482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Universal Instantiation (UI)</a:t>
            </a:r>
          </a:p>
        </p:txBody>
      </p:sp>
      <p:sp>
        <p:nvSpPr>
          <p:cNvPr id="5" name="Content Placeholder 4"/>
          <p:cNvSpPr>
            <a:spLocks noGrp="1"/>
          </p:cNvSpPr>
          <p:nvPr>
            <p:ph idx="1"/>
          </p:nvPr>
        </p:nvSpPr>
        <p:spPr>
          <a:xfrm>
            <a:off x="457200" y="1143000"/>
            <a:ext cx="9052560" cy="6248400"/>
          </a:xfrm>
        </p:spPr>
        <p:txBody>
          <a:bodyPr>
            <a:normAutofit lnSpcReduction="10000"/>
          </a:bodyPr>
          <a:lstStyle/>
          <a:p>
            <a:r>
              <a:rPr lang="en-US" dirty="0"/>
              <a:t>Goal:  Get rid of universal quantifiers</a:t>
            </a:r>
          </a:p>
          <a:p>
            <a:r>
              <a:rPr lang="en-US" dirty="0"/>
              <a:t>Plan: Logically equivalent replacement</a:t>
            </a:r>
          </a:p>
          <a:p>
            <a:pPr lvl="1"/>
            <a:r>
              <a:rPr lang="en-US" dirty="0"/>
              <a:t>Consider all facts that a universally quantified sentence could imply.  </a:t>
            </a:r>
          </a:p>
          <a:p>
            <a:pPr lvl="1"/>
            <a:r>
              <a:rPr lang="en-US" dirty="0"/>
              <a:t>Replace the quantified sentence by all implied facts.</a:t>
            </a:r>
          </a:p>
          <a:p>
            <a:pPr lvl="1"/>
            <a:endParaRPr lang="en-US" dirty="0"/>
          </a:p>
          <a:p>
            <a:r>
              <a:rPr lang="en-US" dirty="0"/>
              <a:t>Example.  Consider:</a:t>
            </a:r>
          </a:p>
          <a:p>
            <a:pPr lvl="1"/>
            <a:r>
              <a:rPr lang="en-US" dirty="0"/>
              <a:t> ∀x King(x) ∧ Greedy(x)	⇒	Evil(x)</a:t>
            </a:r>
          </a:p>
          <a:p>
            <a:pPr lvl="1"/>
            <a:endParaRPr lang="en-US" dirty="0"/>
          </a:p>
          <a:p>
            <a:r>
              <a:rPr lang="en-US" dirty="0"/>
              <a:t>What are all the</a:t>
            </a:r>
            <a:r>
              <a:rPr lang="en-US" i="1" dirty="0"/>
              <a:t> literal</a:t>
            </a:r>
            <a:r>
              <a:rPr lang="en-US" dirty="0"/>
              <a:t> facts that this could imply? </a:t>
            </a:r>
          </a:p>
          <a:p>
            <a:pPr lvl="1"/>
            <a:r>
              <a:rPr lang="en-US" dirty="0"/>
              <a:t>King(John) ∧ Greedy(John) ⇒ Evil(John)  </a:t>
            </a:r>
          </a:p>
          <a:p>
            <a:pPr lvl="1"/>
            <a:r>
              <a:rPr lang="en-US" dirty="0"/>
              <a:t>King(Richard) ∧ Greedy(Richard) ⇒ Evil(Richard)</a:t>
            </a:r>
          </a:p>
          <a:p>
            <a:pPr lvl="1"/>
            <a:r>
              <a:rPr lang="en-US" dirty="0"/>
              <a:t>King(Father(John)) ∧ Greedy(Father(John)) ⇒ Evil(Father(John))</a:t>
            </a:r>
          </a:p>
          <a:p>
            <a:pPr lvl="1"/>
            <a:r>
              <a:rPr lang="en-US" dirty="0"/>
              <a:t>Etc. etc. etc.   </a:t>
            </a:r>
            <a:r>
              <a:rPr lang="en-US" dirty="0">
                <a:sym typeface="Wingdings"/>
              </a:rPr>
              <a:t> “</a:t>
            </a:r>
            <a:r>
              <a:rPr lang="en-US" dirty="0"/>
              <a:t>∀x” means “true for every possible literal substitution</a:t>
            </a:r>
          </a:p>
          <a:p>
            <a:pPr lvl="1"/>
            <a:endParaRPr lang="en-US" dirty="0"/>
          </a:p>
          <a:p>
            <a:r>
              <a:rPr lang="en-US" dirty="0"/>
              <a:t>Every possible instantiation of a universally quantified sentence is entailed by it:</a:t>
            </a:r>
          </a:p>
          <a:p>
            <a:endParaRPr lang="en-US" dirty="0"/>
          </a:p>
          <a:p>
            <a:r>
              <a:rPr lang="en-US" dirty="0"/>
              <a:t>So: for a given FOL fact base:  substitute all ∀x with literal facts implied.</a:t>
            </a:r>
          </a:p>
          <a:p>
            <a:endParaRPr lang="en-US" dirty="0"/>
          </a:p>
          <a:p>
            <a:endParaRPr lang="en-US" dirty="0"/>
          </a:p>
        </p:txBody>
      </p:sp>
      <p:sp>
        <p:nvSpPr>
          <p:cNvPr id="2" name="TextBox 1"/>
          <p:cNvSpPr txBox="1"/>
          <p:nvPr/>
        </p:nvSpPr>
        <p:spPr>
          <a:xfrm>
            <a:off x="3124200" y="6400800"/>
            <a:ext cx="3656846" cy="369332"/>
          </a:xfrm>
          <a:prstGeom prst="rect">
            <a:avLst/>
          </a:prstGeom>
          <a:noFill/>
        </p:spPr>
        <p:txBody>
          <a:bodyPr wrap="none" rtlCol="0">
            <a:spAutoFit/>
          </a:bodyPr>
          <a:lstStyle/>
          <a:p>
            <a:r>
              <a:rPr lang="en-US" dirty="0"/>
              <a:t>for any variable v and ground term  g</a:t>
            </a:r>
          </a:p>
        </p:txBody>
      </p:sp>
      <p:grpSp>
        <p:nvGrpSpPr>
          <p:cNvPr id="8" name="Group 7"/>
          <p:cNvGrpSpPr/>
          <p:nvPr/>
        </p:nvGrpSpPr>
        <p:grpSpPr>
          <a:xfrm>
            <a:off x="1371600" y="6248400"/>
            <a:ext cx="2057400" cy="646331"/>
            <a:chOff x="1905000" y="6629400"/>
            <a:chExt cx="2057400" cy="646331"/>
          </a:xfrm>
        </p:grpSpPr>
        <p:cxnSp>
          <p:nvCxnSpPr>
            <p:cNvPr id="6" name="Straight Connector 5"/>
            <p:cNvCxnSpPr/>
            <p:nvPr/>
          </p:nvCxnSpPr>
          <p:spPr>
            <a:xfrm>
              <a:off x="2286000" y="6934200"/>
              <a:ext cx="12954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05000" y="6629400"/>
              <a:ext cx="2057400" cy="646331"/>
            </a:xfrm>
            <a:prstGeom prst="rect">
              <a:avLst/>
            </a:prstGeom>
            <a:noFill/>
          </p:spPr>
          <p:txBody>
            <a:bodyPr wrap="square" rtlCol="0">
              <a:spAutoFit/>
            </a:bodyPr>
            <a:lstStyle/>
            <a:p>
              <a:pPr algn="ctr"/>
              <a:r>
                <a:rPr lang="en-US" dirty="0"/>
                <a:t>∀ v	α</a:t>
              </a:r>
            </a:p>
            <a:p>
              <a:pPr algn="ctr"/>
              <a:r>
                <a:rPr lang="en-US" dirty="0" err="1"/>
                <a:t>Subst</a:t>
              </a:r>
              <a:r>
                <a:rPr lang="en-US" dirty="0"/>
                <a:t>({v/g}, α)</a:t>
              </a:r>
            </a:p>
          </p:txBody>
        </p:sp>
      </p:grpSp>
    </p:spTree>
    <p:extLst>
      <p:ext uri="{BB962C8B-B14F-4D97-AF65-F5344CB8AC3E}">
        <p14:creationId xmlns:p14="http://schemas.microsoft.com/office/powerpoint/2010/main" val="2954483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18954" y="1657141"/>
            <a:ext cx="5480286" cy="5480285"/>
          </a:xfrm>
          <a:prstGeom prst="rect">
            <a:avLst/>
          </a:prstGeom>
        </p:spPr>
      </p:pic>
      <p:sp>
        <p:nvSpPr>
          <p:cNvPr id="2" name="Slide Number Placeholder 1"/>
          <p:cNvSpPr>
            <a:spLocks noGrp="1"/>
          </p:cNvSpPr>
          <p:nvPr>
            <p:ph type="sldNum" sz="quarter" idx="4294967295"/>
          </p:nvPr>
        </p:nvSpPr>
        <p:spPr>
          <a:xfrm>
            <a:off x="8781286" y="7008653"/>
            <a:ext cx="159385" cy="113849"/>
          </a:xfrm>
          <a:prstGeom prst="rect">
            <a:avLst/>
          </a:prstGeom>
        </p:spPr>
        <p:txBody>
          <a:bodyPr lIns="101882" tIns="50941" rIns="101882" bIns="50941"/>
          <a:lstStyle/>
          <a:p>
            <a:pPr marL="25397">
              <a:lnSpc>
                <a:spcPts val="860"/>
              </a:lnSpc>
            </a:pPr>
            <a:fld id="{81D60167-4931-47E6-BA6A-407CBD079E47}" type="slidenum">
              <a:rPr lang="uk-UA" spc="20">
                <a:solidFill>
                  <a:prstClr val="black">
                    <a:tint val="75000"/>
                  </a:prstClr>
                </a:solidFill>
                <a:latin typeface="Calibri"/>
              </a:rPr>
              <a:pPr marL="25397">
                <a:lnSpc>
                  <a:spcPts val="860"/>
                </a:lnSpc>
              </a:pPr>
              <a:t>40</a:t>
            </a:fld>
            <a:endParaRPr lang="uk-UA" spc="20" dirty="0">
              <a:solidFill>
                <a:prstClr val="black">
                  <a:tint val="75000"/>
                </a:prstClr>
              </a:solidFill>
              <a:latin typeface="Calibri"/>
            </a:endParaRPr>
          </a:p>
        </p:txBody>
      </p:sp>
      <p:sp>
        <p:nvSpPr>
          <p:cNvPr id="4" name="TextBox 3"/>
          <p:cNvSpPr txBox="1"/>
          <p:nvPr/>
        </p:nvSpPr>
        <p:spPr>
          <a:xfrm>
            <a:off x="609600" y="609600"/>
            <a:ext cx="2286000" cy="646331"/>
          </a:xfrm>
          <a:prstGeom prst="rect">
            <a:avLst/>
          </a:prstGeom>
          <a:noFill/>
        </p:spPr>
        <p:txBody>
          <a:bodyPr wrap="square" rtlCol="0">
            <a:spAutoFit/>
          </a:bodyPr>
          <a:lstStyle/>
          <a:p>
            <a:pPr defTabSz="457146"/>
            <a:r>
              <a:rPr lang="mr-IN" dirty="0">
                <a:solidFill>
                  <a:prstClr val="black"/>
                </a:solidFill>
                <a:latin typeface="Mangal"/>
              </a:rPr>
              <a:t>α  β  ⊆     ¬  ⇒  |=  ∧  ∨  ⇔</a:t>
            </a:r>
            <a:endParaRPr lang="en-US" dirty="0">
              <a:solidFill>
                <a:prstClr val="black"/>
              </a:solidFill>
              <a:latin typeface="Calibri"/>
            </a:endParaRPr>
          </a:p>
        </p:txBody>
      </p:sp>
    </p:spTree>
    <p:extLst>
      <p:ext uri="{BB962C8B-B14F-4D97-AF65-F5344CB8AC3E}">
        <p14:creationId xmlns:p14="http://schemas.microsoft.com/office/powerpoint/2010/main" val="292524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Existential Instantiation (EI)</a:t>
            </a:r>
          </a:p>
        </p:txBody>
      </p:sp>
      <p:sp>
        <p:nvSpPr>
          <p:cNvPr id="5" name="Content Placeholder 4"/>
          <p:cNvSpPr>
            <a:spLocks noGrp="1"/>
          </p:cNvSpPr>
          <p:nvPr>
            <p:ph idx="1"/>
          </p:nvPr>
        </p:nvSpPr>
        <p:spPr>
          <a:xfrm>
            <a:off x="381000" y="1066800"/>
            <a:ext cx="9052560" cy="6324600"/>
          </a:xfrm>
        </p:spPr>
        <p:txBody>
          <a:bodyPr>
            <a:normAutofit fontScale="92500" lnSpcReduction="20000"/>
          </a:bodyPr>
          <a:lstStyle/>
          <a:p>
            <a:r>
              <a:rPr lang="en-US" dirty="0"/>
              <a:t>Goal:  Get rid of existential quantifiers</a:t>
            </a:r>
          </a:p>
          <a:p>
            <a:r>
              <a:rPr lang="en-US" dirty="0"/>
              <a:t>Plan: Logically equivalent replacement</a:t>
            </a:r>
          </a:p>
          <a:p>
            <a:r>
              <a:rPr lang="en-US" dirty="0"/>
              <a:t>Example.  Consider:</a:t>
            </a:r>
          </a:p>
          <a:p>
            <a:pPr lvl="1"/>
            <a:r>
              <a:rPr lang="en-US" dirty="0"/>
              <a:t> ∃x Crown(x) ∧ </a:t>
            </a:r>
            <a:r>
              <a:rPr lang="en-US" dirty="0" err="1"/>
              <a:t>OnHead</a:t>
            </a:r>
            <a:r>
              <a:rPr lang="en-US" dirty="0"/>
              <a:t>(x, John)</a:t>
            </a:r>
          </a:p>
          <a:p>
            <a:pPr lvl="1"/>
            <a:endParaRPr lang="en-US" dirty="0"/>
          </a:p>
          <a:p>
            <a:r>
              <a:rPr lang="en-US" dirty="0"/>
              <a:t>What exactly does this </a:t>
            </a:r>
            <a:r>
              <a:rPr lang="en-US" i="1" dirty="0"/>
              <a:t>mean</a:t>
            </a:r>
            <a:r>
              <a:rPr lang="en-US" dirty="0"/>
              <a:t>? </a:t>
            </a:r>
          </a:p>
          <a:p>
            <a:pPr lvl="1"/>
            <a:r>
              <a:rPr lang="en-US" dirty="0"/>
              <a:t>There is </a:t>
            </a:r>
            <a:r>
              <a:rPr lang="en-US" i="1" dirty="0"/>
              <a:t>some</a:t>
            </a:r>
            <a:r>
              <a:rPr lang="en-US" dirty="0"/>
              <a:t> literal in the world for which this is true.</a:t>
            </a:r>
          </a:p>
          <a:p>
            <a:pPr lvl="1"/>
            <a:r>
              <a:rPr lang="en-US" dirty="0"/>
              <a:t>But for which literal?  What if we don’t know it yet? Or anonymous: mom(Kate)</a:t>
            </a:r>
          </a:p>
          <a:p>
            <a:pPr lvl="1"/>
            <a:endParaRPr lang="en-US" dirty="0"/>
          </a:p>
          <a:p>
            <a:r>
              <a:rPr lang="en-US" dirty="0"/>
              <a:t>Answer: create a special unique anonymous literal:  </a:t>
            </a:r>
            <a:r>
              <a:rPr lang="en-US" dirty="0" err="1">
                <a:solidFill>
                  <a:srgbClr val="604A7B"/>
                </a:solidFill>
              </a:rPr>
              <a:t>Skolem</a:t>
            </a:r>
            <a:r>
              <a:rPr lang="en-US" dirty="0">
                <a:solidFill>
                  <a:srgbClr val="604A7B"/>
                </a:solidFill>
              </a:rPr>
              <a:t> Constant</a:t>
            </a:r>
          </a:p>
          <a:p>
            <a:endParaRPr lang="en-US" dirty="0">
              <a:solidFill>
                <a:srgbClr val="604A7B"/>
              </a:solidFill>
            </a:endParaRPr>
          </a:p>
          <a:p>
            <a:endParaRPr lang="en-US" dirty="0">
              <a:solidFill>
                <a:srgbClr val="604A7B"/>
              </a:solidFill>
            </a:endParaRPr>
          </a:p>
          <a:p>
            <a:pPr lvl="1"/>
            <a:endParaRPr lang="en-US" dirty="0">
              <a:solidFill>
                <a:srgbClr val="604A7B"/>
              </a:solidFill>
            </a:endParaRPr>
          </a:p>
          <a:p>
            <a:pPr lvl="1"/>
            <a:r>
              <a:rPr lang="en-US" dirty="0"/>
              <a:t>So: Crown(C1) ∧ </a:t>
            </a:r>
            <a:r>
              <a:rPr lang="en-US" dirty="0" err="1"/>
              <a:t>OnHead</a:t>
            </a:r>
            <a:r>
              <a:rPr lang="en-US" dirty="0"/>
              <a:t>(C1, John),  </a:t>
            </a:r>
            <a:r>
              <a:rPr lang="en-US" sz="1500" dirty="0"/>
              <a:t>where C1 is a new </a:t>
            </a:r>
            <a:r>
              <a:rPr lang="en-US" sz="1500" dirty="0" err="1"/>
              <a:t>Skolem</a:t>
            </a:r>
            <a:r>
              <a:rPr lang="en-US" sz="1500" dirty="0"/>
              <a:t> symbol</a:t>
            </a:r>
            <a:endParaRPr lang="en-US" dirty="0"/>
          </a:p>
          <a:p>
            <a:pPr lvl="1"/>
            <a:endParaRPr lang="en-US" dirty="0">
              <a:solidFill>
                <a:srgbClr val="604A7B"/>
              </a:solidFill>
            </a:endParaRPr>
          </a:p>
          <a:p>
            <a:r>
              <a:rPr lang="en-US" dirty="0"/>
              <a:t>So, to get rid of quantification:</a:t>
            </a:r>
          </a:p>
          <a:p>
            <a:pPr lvl="1"/>
            <a:r>
              <a:rPr lang="en-US" dirty="0"/>
              <a:t>UI can be applied several times to </a:t>
            </a:r>
            <a:r>
              <a:rPr lang="en-US" dirty="0">
                <a:solidFill>
                  <a:srgbClr val="0000FF"/>
                </a:solidFill>
              </a:rPr>
              <a:t>add</a:t>
            </a:r>
            <a:r>
              <a:rPr lang="en-US" dirty="0"/>
              <a:t> new sentences</a:t>
            </a:r>
          </a:p>
          <a:p>
            <a:pPr lvl="2"/>
            <a:r>
              <a:rPr lang="en-US" dirty="0"/>
              <a:t>the new KB is logically equivalent to the old</a:t>
            </a:r>
          </a:p>
          <a:p>
            <a:pPr lvl="1"/>
            <a:r>
              <a:rPr lang="en-US" dirty="0"/>
              <a:t>EI can be applied once to </a:t>
            </a:r>
            <a:r>
              <a:rPr lang="en-US" dirty="0">
                <a:solidFill>
                  <a:srgbClr val="0000FF"/>
                </a:solidFill>
              </a:rPr>
              <a:t>replace</a:t>
            </a:r>
            <a:r>
              <a:rPr lang="en-US" dirty="0"/>
              <a:t> the existential sentence</a:t>
            </a:r>
          </a:p>
          <a:p>
            <a:pPr lvl="2"/>
            <a:r>
              <a:rPr lang="en-US" dirty="0"/>
              <a:t>the new KB is </a:t>
            </a:r>
            <a:r>
              <a:rPr lang="en-US" dirty="0">
                <a:solidFill>
                  <a:srgbClr val="FF0000"/>
                </a:solidFill>
              </a:rPr>
              <a:t>not</a:t>
            </a:r>
            <a:r>
              <a:rPr lang="en-US" dirty="0"/>
              <a:t> strictly equivalent to the old...but is satisfiable iff the old KB was satisfiable</a:t>
            </a:r>
          </a:p>
        </p:txBody>
      </p:sp>
      <p:sp>
        <p:nvSpPr>
          <p:cNvPr id="2" name="TextBox 1"/>
          <p:cNvSpPr txBox="1"/>
          <p:nvPr/>
        </p:nvSpPr>
        <p:spPr>
          <a:xfrm>
            <a:off x="2895600" y="4191000"/>
            <a:ext cx="4763444" cy="584776"/>
          </a:xfrm>
          <a:prstGeom prst="rect">
            <a:avLst/>
          </a:prstGeom>
          <a:noFill/>
        </p:spPr>
        <p:txBody>
          <a:bodyPr wrap="none" rtlCol="0">
            <a:spAutoFit/>
          </a:bodyPr>
          <a:lstStyle/>
          <a:p>
            <a:r>
              <a:rPr lang="en-US" sz="1600" dirty="0"/>
              <a:t>For any sentence α, variable v, and constant symbol k</a:t>
            </a:r>
          </a:p>
          <a:p>
            <a:r>
              <a:rPr lang="en-US" sz="1600" dirty="0"/>
              <a:t>that </a:t>
            </a:r>
            <a:r>
              <a:rPr lang="en-US" sz="1600" dirty="0">
                <a:solidFill>
                  <a:srgbClr val="FF0000"/>
                </a:solidFill>
              </a:rPr>
              <a:t>does not appear elsewhere in the knowledge base</a:t>
            </a:r>
            <a:endParaRPr lang="en-US" sz="1600" dirty="0"/>
          </a:p>
        </p:txBody>
      </p:sp>
      <p:grpSp>
        <p:nvGrpSpPr>
          <p:cNvPr id="8" name="Group 7"/>
          <p:cNvGrpSpPr/>
          <p:nvPr/>
        </p:nvGrpSpPr>
        <p:grpSpPr>
          <a:xfrm>
            <a:off x="990600" y="4191000"/>
            <a:ext cx="2057400" cy="646331"/>
            <a:chOff x="1905000" y="6629400"/>
            <a:chExt cx="2057400" cy="646331"/>
          </a:xfrm>
        </p:grpSpPr>
        <p:cxnSp>
          <p:nvCxnSpPr>
            <p:cNvPr id="6" name="Straight Connector 5"/>
            <p:cNvCxnSpPr/>
            <p:nvPr/>
          </p:nvCxnSpPr>
          <p:spPr>
            <a:xfrm>
              <a:off x="2286000" y="6934200"/>
              <a:ext cx="12954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05000" y="6629400"/>
              <a:ext cx="2057400" cy="646331"/>
            </a:xfrm>
            <a:prstGeom prst="rect">
              <a:avLst/>
            </a:prstGeom>
            <a:noFill/>
          </p:spPr>
          <p:txBody>
            <a:bodyPr wrap="square" rtlCol="0">
              <a:spAutoFit/>
            </a:bodyPr>
            <a:lstStyle/>
            <a:p>
              <a:pPr algn="ctr"/>
              <a:r>
                <a:rPr lang="mr-IN" dirty="0"/>
                <a:t>∃ v	α</a:t>
              </a:r>
            </a:p>
            <a:p>
              <a:pPr algn="ctr"/>
              <a:r>
                <a:rPr lang="mr-IN" dirty="0"/>
                <a:t>Subs</a:t>
              </a:r>
              <a:r>
                <a:rPr lang="en-US" dirty="0"/>
                <a:t>t(</a:t>
              </a:r>
              <a:r>
                <a:rPr lang="mr-IN" dirty="0"/>
                <a:t>{v/k}, α</a:t>
              </a:r>
              <a:r>
                <a:rPr lang="en-US" dirty="0"/>
                <a:t>)</a:t>
              </a:r>
              <a:endParaRPr lang="mr-IN" dirty="0"/>
            </a:p>
          </p:txBody>
        </p:sp>
      </p:grpSp>
    </p:spTree>
    <p:extLst>
      <p:ext uri="{BB962C8B-B14F-4D97-AF65-F5344CB8AC3E}">
        <p14:creationId xmlns:p14="http://schemas.microsoft.com/office/powerpoint/2010/main" val="125508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Example:  Reduction to Propositional Inference</a:t>
            </a:r>
          </a:p>
        </p:txBody>
      </p:sp>
      <p:sp>
        <p:nvSpPr>
          <p:cNvPr id="5" name="Content Placeholder 4"/>
          <p:cNvSpPr>
            <a:spLocks noGrp="1"/>
          </p:cNvSpPr>
          <p:nvPr>
            <p:ph idx="1"/>
          </p:nvPr>
        </p:nvSpPr>
        <p:spPr>
          <a:xfrm>
            <a:off x="381000" y="1066800"/>
            <a:ext cx="9052560" cy="6324600"/>
          </a:xfrm>
        </p:spPr>
        <p:txBody>
          <a:bodyPr>
            <a:normAutofit/>
          </a:bodyPr>
          <a:lstStyle/>
          <a:p>
            <a:r>
              <a:rPr lang="en-US" dirty="0"/>
              <a:t>Suppose the KB contains just the following:</a:t>
            </a:r>
          </a:p>
          <a:p>
            <a:pPr lvl="1"/>
            <a:r>
              <a:rPr lang="en-US" dirty="0"/>
              <a:t>∀x King(x) ∧ Greedy(x)	⇒	Evil(x)  </a:t>
            </a:r>
          </a:p>
          <a:p>
            <a:pPr lvl="1"/>
            <a:r>
              <a:rPr lang="en-US" dirty="0"/>
              <a:t>King(John)</a:t>
            </a:r>
          </a:p>
          <a:p>
            <a:pPr lvl="1"/>
            <a:r>
              <a:rPr lang="en-US" dirty="0"/>
              <a:t>Greedy(John)  </a:t>
            </a:r>
          </a:p>
          <a:p>
            <a:pPr lvl="1"/>
            <a:r>
              <a:rPr lang="en-US" dirty="0"/>
              <a:t>Brother(Richard, John)</a:t>
            </a:r>
          </a:p>
          <a:p>
            <a:pPr lvl="1"/>
            <a:endParaRPr lang="en-US" dirty="0"/>
          </a:p>
          <a:p>
            <a:r>
              <a:rPr lang="en-US" dirty="0"/>
              <a:t>Instantiating the universal sentence in all possible ways, we have</a:t>
            </a:r>
          </a:p>
          <a:p>
            <a:pPr lvl="1"/>
            <a:r>
              <a:rPr lang="en-US" dirty="0"/>
              <a:t>King(John) ∧ Greedy(John) ⇒	Evil(John)  </a:t>
            </a:r>
          </a:p>
          <a:p>
            <a:pPr lvl="1"/>
            <a:r>
              <a:rPr lang="en-US" dirty="0"/>
              <a:t>King(Richard) ∧ Greedy(Richard) ⇒	Evil(Richard)  </a:t>
            </a:r>
          </a:p>
          <a:p>
            <a:pPr lvl="1"/>
            <a:r>
              <a:rPr lang="en-US" dirty="0"/>
              <a:t>King(John)</a:t>
            </a:r>
          </a:p>
          <a:p>
            <a:pPr lvl="1"/>
            <a:r>
              <a:rPr lang="en-US" dirty="0"/>
              <a:t>Greedy(John)  </a:t>
            </a:r>
          </a:p>
          <a:p>
            <a:pPr lvl="1"/>
            <a:r>
              <a:rPr lang="en-US" dirty="0"/>
              <a:t>Brother(Richard, John)</a:t>
            </a:r>
          </a:p>
          <a:p>
            <a:pPr lvl="1"/>
            <a:endParaRPr lang="en-US" dirty="0"/>
          </a:p>
          <a:p>
            <a:r>
              <a:rPr lang="en-US" dirty="0"/>
              <a:t>The new KB is </a:t>
            </a:r>
            <a:r>
              <a:rPr lang="en-US" dirty="0" err="1">
                <a:solidFill>
                  <a:srgbClr val="0000FF"/>
                </a:solidFill>
              </a:rPr>
              <a:t>propositionalized</a:t>
            </a:r>
            <a:r>
              <a:rPr lang="en-US" dirty="0">
                <a:solidFill>
                  <a:srgbClr val="0000FF"/>
                </a:solidFill>
              </a:rPr>
              <a:t>:  </a:t>
            </a:r>
          </a:p>
          <a:p>
            <a:pPr lvl="1"/>
            <a:r>
              <a:rPr lang="en-US" dirty="0"/>
              <a:t>proposition symbols: King(John), Greedy(John),  Evil(John), King(Richard) etc.</a:t>
            </a:r>
          </a:p>
          <a:p>
            <a:pPr lvl="1"/>
            <a:r>
              <a:rPr lang="en-US" dirty="0"/>
              <a:t>Note:  not predicates!  Consider them monolithic symbols like B</a:t>
            </a:r>
            <a:r>
              <a:rPr lang="en-US" baseline="-25000" dirty="0"/>
              <a:t>1,1</a:t>
            </a:r>
            <a:r>
              <a:rPr lang="en-US" dirty="0"/>
              <a:t> and W</a:t>
            </a:r>
            <a:r>
              <a:rPr lang="en-US" baseline="-25000" dirty="0"/>
              <a:t>3,2</a:t>
            </a:r>
          </a:p>
        </p:txBody>
      </p:sp>
    </p:spTree>
    <p:extLst>
      <p:ext uri="{BB962C8B-B14F-4D97-AF65-F5344CB8AC3E}">
        <p14:creationId xmlns:p14="http://schemas.microsoft.com/office/powerpoint/2010/main" val="292408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Analysis: Reducing FOL to Propositional Inference</a:t>
            </a:r>
          </a:p>
        </p:txBody>
      </p:sp>
      <p:sp>
        <p:nvSpPr>
          <p:cNvPr id="5" name="Content Placeholder 4"/>
          <p:cNvSpPr>
            <a:spLocks noGrp="1"/>
          </p:cNvSpPr>
          <p:nvPr>
            <p:ph idx="1"/>
          </p:nvPr>
        </p:nvSpPr>
        <p:spPr>
          <a:xfrm>
            <a:off x="381000" y="1066800"/>
            <a:ext cx="9052560" cy="6324600"/>
          </a:xfrm>
        </p:spPr>
        <p:txBody>
          <a:bodyPr>
            <a:normAutofit fontScale="92500" lnSpcReduction="20000"/>
          </a:bodyPr>
          <a:lstStyle/>
          <a:p>
            <a:r>
              <a:rPr lang="en-US" dirty="0"/>
              <a:t>Claim: a sentence </a:t>
            </a:r>
            <a:r>
              <a:rPr lang="el-GR" dirty="0"/>
              <a:t>α </a:t>
            </a:r>
            <a:r>
              <a:rPr lang="en-US" dirty="0"/>
              <a:t> is entailed by new KB iff entailed by original KB</a:t>
            </a:r>
          </a:p>
          <a:p>
            <a:r>
              <a:rPr lang="en-US" dirty="0"/>
              <a:t>Claim: every FOL KB can be </a:t>
            </a:r>
            <a:r>
              <a:rPr lang="en-US" dirty="0" err="1"/>
              <a:t>propositionalized</a:t>
            </a:r>
            <a:r>
              <a:rPr lang="en-US" dirty="0"/>
              <a:t> so as to preserve entailment</a:t>
            </a:r>
          </a:p>
          <a:p>
            <a:r>
              <a:rPr lang="en-US" dirty="0"/>
              <a:t>Idea!   Do inference in FOL KB by:</a:t>
            </a:r>
          </a:p>
          <a:p>
            <a:pPr marL="915920" lvl="1" indent="-342900">
              <a:buFont typeface="+mj-lt"/>
              <a:buAutoNum type="arabicPeriod"/>
            </a:pPr>
            <a:r>
              <a:rPr lang="en-US" dirty="0" err="1"/>
              <a:t>Propositionalize</a:t>
            </a:r>
            <a:r>
              <a:rPr lang="en-US" dirty="0"/>
              <a:t> KB and query</a:t>
            </a:r>
          </a:p>
          <a:p>
            <a:pPr marL="915920" lvl="1" indent="-342900">
              <a:buFont typeface="+mj-lt"/>
              <a:buAutoNum type="arabicPeriod"/>
            </a:pPr>
            <a:r>
              <a:rPr lang="en-US" dirty="0"/>
              <a:t>apply propositional resolution, return result  </a:t>
            </a:r>
          </a:p>
          <a:p>
            <a:r>
              <a:rPr lang="en-US" dirty="0"/>
              <a:t>Problem: function symbols: for any input, yield an output entity</a:t>
            </a:r>
            <a:endParaRPr lang="en-US" dirty="0">
              <a:sym typeface="Wingdings"/>
            </a:endParaRPr>
          </a:p>
          <a:p>
            <a:pPr lvl="1"/>
            <a:r>
              <a:rPr lang="en-US" dirty="0">
                <a:sym typeface="Wingdings"/>
              </a:rPr>
              <a:t>Can refer to</a:t>
            </a:r>
            <a:r>
              <a:rPr lang="en-US" dirty="0"/>
              <a:t> infinitely many entities, e.g., Father(Father(Father(John)))</a:t>
            </a:r>
          </a:p>
          <a:p>
            <a:pPr lvl="1"/>
            <a:r>
              <a:rPr lang="en-US" dirty="0" err="1"/>
              <a:t>Propositionalized</a:t>
            </a:r>
            <a:r>
              <a:rPr lang="en-US" dirty="0"/>
              <a:t> KB is essentially infinite!</a:t>
            </a:r>
          </a:p>
          <a:p>
            <a:pPr lvl="1"/>
            <a:endParaRPr lang="en-US" dirty="0"/>
          </a:p>
          <a:p>
            <a:r>
              <a:rPr lang="en-US" dirty="0"/>
              <a:t>Theorem: </a:t>
            </a:r>
            <a:r>
              <a:rPr lang="en-US" dirty="0" err="1"/>
              <a:t>Herbrand</a:t>
            </a:r>
            <a:r>
              <a:rPr lang="en-US" dirty="0"/>
              <a:t> (1930):</a:t>
            </a:r>
          </a:p>
          <a:p>
            <a:pPr lvl="1"/>
            <a:r>
              <a:rPr lang="en-US" dirty="0"/>
              <a:t>If a sentence α is entailed by an FOL KB,  it is entailed by a finite subset of the propositional   KB</a:t>
            </a:r>
          </a:p>
          <a:p>
            <a:endParaRPr lang="en-US" dirty="0"/>
          </a:p>
          <a:p>
            <a:r>
              <a:rPr lang="en-US" dirty="0"/>
              <a:t>Yields new Idea:  For n = 0 to ∞ do</a:t>
            </a:r>
          </a:p>
          <a:p>
            <a:pPr lvl="1"/>
            <a:r>
              <a:rPr lang="en-US" dirty="0"/>
              <a:t>create a propositional KB by instantiating with depth-n terms</a:t>
            </a:r>
          </a:p>
          <a:p>
            <a:pPr lvl="1"/>
            <a:r>
              <a:rPr lang="en-US" dirty="0"/>
              <a:t>see if α is entailed by this  KB</a:t>
            </a:r>
          </a:p>
          <a:p>
            <a:r>
              <a:rPr lang="en-US" dirty="0"/>
              <a:t>Basically the IDS concept applied to proving entailment</a:t>
            </a:r>
          </a:p>
          <a:p>
            <a:endParaRPr lang="en-US" dirty="0"/>
          </a:p>
          <a:p>
            <a:r>
              <a:rPr lang="en-US" dirty="0"/>
              <a:t>Problem:  works if α is entailed... But never stop looking if α is not entailed</a:t>
            </a:r>
          </a:p>
          <a:p>
            <a:pPr lvl="1"/>
            <a:r>
              <a:rPr lang="en-US" dirty="0"/>
              <a:t>Theorem: Turing (1936), Church (1936), entailment in FOL is </a:t>
            </a:r>
            <a:r>
              <a:rPr lang="en-US" dirty="0" err="1"/>
              <a:t>semidecidable</a:t>
            </a:r>
            <a:endParaRPr lang="en-US" dirty="0"/>
          </a:p>
          <a:p>
            <a:endParaRPr lang="en-US" dirty="0"/>
          </a:p>
        </p:txBody>
      </p:sp>
    </p:spTree>
    <p:extLst>
      <p:ext uri="{BB962C8B-B14F-4D97-AF65-F5344CB8AC3E}">
        <p14:creationId xmlns:p14="http://schemas.microsoft.com/office/powerpoint/2010/main" val="369562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Other practical problems with </a:t>
            </a:r>
            <a:r>
              <a:rPr lang="en-US" dirty="0" err="1"/>
              <a:t>propositionalization</a:t>
            </a:r>
            <a:endParaRPr lang="en-US" dirty="0"/>
          </a:p>
        </p:txBody>
      </p:sp>
      <p:sp>
        <p:nvSpPr>
          <p:cNvPr id="5" name="Content Placeholder 4"/>
          <p:cNvSpPr>
            <a:spLocks noGrp="1"/>
          </p:cNvSpPr>
          <p:nvPr>
            <p:ph idx="1"/>
          </p:nvPr>
        </p:nvSpPr>
        <p:spPr>
          <a:xfrm>
            <a:off x="381000" y="1066800"/>
            <a:ext cx="9052560" cy="6324600"/>
          </a:xfrm>
        </p:spPr>
        <p:txBody>
          <a:bodyPr>
            <a:normAutofit/>
          </a:bodyPr>
          <a:lstStyle/>
          <a:p>
            <a:r>
              <a:rPr lang="en-US" dirty="0"/>
              <a:t>Another problem:  </a:t>
            </a:r>
            <a:r>
              <a:rPr lang="en-US" dirty="0" err="1"/>
              <a:t>Propositionalization</a:t>
            </a:r>
            <a:r>
              <a:rPr lang="en-US" dirty="0"/>
              <a:t> generates lots of irrelevant sentences.  </a:t>
            </a:r>
          </a:p>
          <a:p>
            <a:pPr lvl="1"/>
            <a:r>
              <a:rPr lang="en-US" dirty="0"/>
              <a:t>E.g., from:</a:t>
            </a:r>
          </a:p>
          <a:p>
            <a:pPr lvl="2"/>
            <a:r>
              <a:rPr lang="en-US" dirty="0"/>
              <a:t> ∀x  King(x) ∧ Greedy(x) ⇒ Evil(x)  </a:t>
            </a:r>
          </a:p>
          <a:p>
            <a:pPr lvl="2"/>
            <a:r>
              <a:rPr lang="en-US" dirty="0"/>
              <a:t>King(John),  Prince(Andrew),  Lady(Di),  Stodgy(Mum)</a:t>
            </a:r>
          </a:p>
          <a:p>
            <a:pPr lvl="2"/>
            <a:r>
              <a:rPr lang="en-US" dirty="0"/>
              <a:t>∀y Greedy(y)  </a:t>
            </a:r>
          </a:p>
          <a:p>
            <a:pPr lvl="2"/>
            <a:r>
              <a:rPr lang="en-US" dirty="0"/>
              <a:t>Brother(Richard, John)</a:t>
            </a:r>
          </a:p>
          <a:p>
            <a:pPr lvl="2"/>
            <a:endParaRPr lang="en-US" dirty="0"/>
          </a:p>
          <a:p>
            <a:pPr lvl="1"/>
            <a:r>
              <a:rPr lang="en-US" dirty="0"/>
              <a:t>it seems instantly </a:t>
            </a:r>
            <a:r>
              <a:rPr lang="en-US" i="1" dirty="0">
                <a:solidFill>
                  <a:srgbClr val="0000FF"/>
                </a:solidFill>
              </a:rPr>
              <a:t>obvious</a:t>
            </a:r>
            <a:r>
              <a:rPr lang="en-US" dirty="0"/>
              <a:t> to human readers that </a:t>
            </a:r>
            <a:r>
              <a:rPr lang="en-US" dirty="0">
                <a:solidFill>
                  <a:srgbClr val="604A7B"/>
                </a:solidFill>
              </a:rPr>
              <a:t>Evil(John)</a:t>
            </a:r>
            <a:r>
              <a:rPr lang="en-US" dirty="0"/>
              <a:t>, </a:t>
            </a:r>
          </a:p>
          <a:p>
            <a:pPr marL="573020" lvl="1" indent="0">
              <a:buNone/>
            </a:pPr>
            <a:r>
              <a:rPr lang="en-US" dirty="0"/>
              <a:t>    ...but </a:t>
            </a:r>
            <a:r>
              <a:rPr lang="en-US" dirty="0" err="1"/>
              <a:t>propositionalization</a:t>
            </a:r>
            <a:r>
              <a:rPr lang="en-US" dirty="0"/>
              <a:t> produces </a:t>
            </a:r>
            <a:r>
              <a:rPr lang="en-US" i="1" dirty="0"/>
              <a:t>lots</a:t>
            </a:r>
            <a:r>
              <a:rPr lang="en-US" dirty="0"/>
              <a:t> of  facts that are irrelevant:</a:t>
            </a:r>
          </a:p>
          <a:p>
            <a:pPr lvl="2"/>
            <a:r>
              <a:rPr lang="en-US" dirty="0"/>
              <a:t>Greedy(Richard), Greedy(Andrew), Greedy(Di), Greedy(Mum), </a:t>
            </a:r>
            <a:r>
              <a:rPr lang="en-US" dirty="0" err="1"/>
              <a:t>etc</a:t>
            </a:r>
            <a:endParaRPr lang="en-US" dirty="0"/>
          </a:p>
          <a:p>
            <a:pPr lvl="2"/>
            <a:endParaRPr lang="en-US" dirty="0"/>
          </a:p>
          <a:p>
            <a:r>
              <a:rPr lang="en-US" dirty="0"/>
              <a:t>With </a:t>
            </a:r>
            <a:r>
              <a:rPr lang="en-US" dirty="0">
                <a:solidFill>
                  <a:srgbClr val="0000FF"/>
                </a:solidFill>
              </a:rPr>
              <a:t>p</a:t>
            </a:r>
            <a:r>
              <a:rPr lang="en-US" dirty="0"/>
              <a:t> </a:t>
            </a:r>
            <a:r>
              <a:rPr lang="en-US" dirty="0">
                <a:solidFill>
                  <a:srgbClr val="0000FF"/>
                </a:solidFill>
              </a:rPr>
              <a:t>k</a:t>
            </a:r>
            <a:r>
              <a:rPr lang="en-US" dirty="0"/>
              <a:t>-</a:t>
            </a:r>
            <a:r>
              <a:rPr lang="en-US" dirty="0" err="1"/>
              <a:t>ary</a:t>
            </a:r>
            <a:r>
              <a:rPr lang="en-US" dirty="0"/>
              <a:t> predicates and n constants, there are </a:t>
            </a:r>
            <a:r>
              <a:rPr lang="en-US" dirty="0" err="1">
                <a:solidFill>
                  <a:srgbClr val="0000FF"/>
                </a:solidFill>
              </a:rPr>
              <a:t>p·n</a:t>
            </a:r>
            <a:r>
              <a:rPr lang="en-US" baseline="30000" dirty="0" err="1">
                <a:solidFill>
                  <a:srgbClr val="0000FF"/>
                </a:solidFill>
              </a:rPr>
              <a:t>k</a:t>
            </a:r>
            <a:r>
              <a:rPr lang="en-US" dirty="0"/>
              <a:t> instantiations!</a:t>
            </a:r>
          </a:p>
          <a:p>
            <a:pPr lvl="1"/>
            <a:r>
              <a:rPr lang="en-US" dirty="0"/>
              <a:t>And with function symbols, it gets much much  worse!</a:t>
            </a:r>
          </a:p>
          <a:p>
            <a:pPr lvl="1"/>
            <a:endParaRPr lang="en-US" dirty="0"/>
          </a:p>
          <a:p>
            <a:endParaRPr lang="en-US" dirty="0"/>
          </a:p>
          <a:p>
            <a:r>
              <a:rPr lang="en-US" dirty="0"/>
              <a:t>We need a more straightforward way to inference directly in FOL !!!</a:t>
            </a:r>
          </a:p>
          <a:p>
            <a:endParaRPr lang="en-US" dirty="0"/>
          </a:p>
        </p:txBody>
      </p:sp>
    </p:spTree>
    <p:extLst>
      <p:ext uri="{BB962C8B-B14F-4D97-AF65-F5344CB8AC3E}">
        <p14:creationId xmlns:p14="http://schemas.microsoft.com/office/powerpoint/2010/main" val="206233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311256"/>
            <a:ext cx="9052560" cy="603144"/>
          </a:xfrm>
        </p:spPr>
        <p:txBody>
          <a:bodyPr/>
          <a:lstStyle/>
          <a:p>
            <a:r>
              <a:rPr lang="en-US" dirty="0"/>
              <a:t>Unification</a:t>
            </a:r>
          </a:p>
        </p:txBody>
      </p:sp>
      <p:sp>
        <p:nvSpPr>
          <p:cNvPr id="5" name="Content Placeholder 4"/>
          <p:cNvSpPr>
            <a:spLocks noGrp="1"/>
          </p:cNvSpPr>
          <p:nvPr>
            <p:ph idx="1"/>
          </p:nvPr>
        </p:nvSpPr>
        <p:spPr>
          <a:xfrm>
            <a:off x="381000" y="1066800"/>
            <a:ext cx="9052560" cy="6324600"/>
          </a:xfrm>
        </p:spPr>
        <p:txBody>
          <a:bodyPr>
            <a:normAutofit fontScale="92500" lnSpcReduction="10000"/>
          </a:bodyPr>
          <a:lstStyle/>
          <a:p>
            <a:r>
              <a:rPr lang="en-US" dirty="0"/>
              <a:t>Observation:  </a:t>
            </a:r>
          </a:p>
          <a:p>
            <a:pPr lvl="1"/>
            <a:r>
              <a:rPr lang="en-US" dirty="0"/>
              <a:t>Given previous KB, we can get the inference </a:t>
            </a:r>
            <a:r>
              <a:rPr lang="en-US" dirty="0">
                <a:solidFill>
                  <a:srgbClr val="C96DB4"/>
                </a:solidFill>
              </a:rPr>
              <a:t>Evil(John)</a:t>
            </a:r>
            <a:r>
              <a:rPr lang="en-US" dirty="0"/>
              <a:t> immediately... if we can find </a:t>
            </a:r>
            <a:r>
              <a:rPr lang="en-US" dirty="0">
                <a:solidFill>
                  <a:srgbClr val="0000FF"/>
                </a:solidFill>
              </a:rPr>
              <a:t>a substitution</a:t>
            </a:r>
            <a:r>
              <a:rPr lang="en-US" dirty="0"/>
              <a:t>  </a:t>
            </a:r>
            <a:r>
              <a:rPr lang="en-US" dirty="0" err="1">
                <a:solidFill>
                  <a:srgbClr val="C96DB4"/>
                </a:solidFill>
              </a:rPr>
              <a:t>θ</a:t>
            </a:r>
            <a:r>
              <a:rPr lang="en-US" dirty="0">
                <a:solidFill>
                  <a:srgbClr val="C96DB4"/>
                </a:solidFill>
              </a:rPr>
              <a:t> </a:t>
            </a:r>
            <a:r>
              <a:rPr lang="en-US" dirty="0"/>
              <a:t>such that </a:t>
            </a:r>
            <a:r>
              <a:rPr lang="en-US" dirty="0">
                <a:solidFill>
                  <a:srgbClr val="C96DB4"/>
                </a:solidFill>
              </a:rPr>
              <a:t>King(x</a:t>
            </a:r>
            <a:r>
              <a:rPr lang="en-US" dirty="0"/>
              <a:t>) and </a:t>
            </a:r>
            <a:r>
              <a:rPr lang="en-US" dirty="0">
                <a:solidFill>
                  <a:srgbClr val="C96DB4"/>
                </a:solidFill>
              </a:rPr>
              <a:t>Greedy(x)</a:t>
            </a:r>
            <a:r>
              <a:rPr lang="en-US" dirty="0"/>
              <a:t> match </a:t>
            </a:r>
            <a:r>
              <a:rPr lang="en-US" dirty="0">
                <a:solidFill>
                  <a:srgbClr val="C96DB4"/>
                </a:solidFill>
              </a:rPr>
              <a:t>King(John)</a:t>
            </a:r>
            <a:r>
              <a:rPr lang="en-US" dirty="0"/>
              <a:t> and </a:t>
            </a:r>
            <a:r>
              <a:rPr lang="en-US" dirty="0">
                <a:solidFill>
                  <a:srgbClr val="C96DB4"/>
                </a:solidFill>
              </a:rPr>
              <a:t>Greedy(y)</a:t>
            </a:r>
          </a:p>
          <a:p>
            <a:r>
              <a:rPr lang="en-US" dirty="0" err="1"/>
              <a:t>θ</a:t>
            </a:r>
            <a:r>
              <a:rPr lang="en-US" dirty="0"/>
              <a:t> = {x/John, y/John} works!</a:t>
            </a:r>
          </a:p>
          <a:p>
            <a:endParaRPr lang="en-US" dirty="0"/>
          </a:p>
          <a:p>
            <a:r>
              <a:rPr lang="en-US" dirty="0"/>
              <a:t>Definition:  </a:t>
            </a:r>
            <a:r>
              <a:rPr lang="en-US" dirty="0">
                <a:solidFill>
                  <a:srgbClr val="C96DB4"/>
                </a:solidFill>
              </a:rPr>
              <a:t>Unify(α, β) = </a:t>
            </a:r>
            <a:r>
              <a:rPr lang="en-US" dirty="0" err="1">
                <a:solidFill>
                  <a:srgbClr val="C96DB4"/>
                </a:solidFill>
              </a:rPr>
              <a:t>θ</a:t>
            </a:r>
            <a:r>
              <a:rPr lang="en-US" dirty="0"/>
              <a:t> if </a:t>
            </a:r>
            <a:r>
              <a:rPr lang="en-US" dirty="0" err="1"/>
              <a:t>subst</a:t>
            </a:r>
            <a:r>
              <a:rPr lang="en-US" dirty="0"/>
              <a:t>(</a:t>
            </a:r>
            <a:r>
              <a:rPr lang="en-US" dirty="0" err="1">
                <a:solidFill>
                  <a:srgbClr val="C96DB4"/>
                </a:solidFill>
              </a:rPr>
              <a:t>θ</a:t>
            </a:r>
            <a:r>
              <a:rPr lang="en-US" dirty="0">
                <a:solidFill>
                  <a:srgbClr val="C96DB4"/>
                </a:solidFill>
              </a:rPr>
              <a:t>, α) =</a:t>
            </a:r>
            <a:r>
              <a:rPr lang="en-US" dirty="0"/>
              <a:t> </a:t>
            </a:r>
            <a:r>
              <a:rPr lang="en-US" dirty="0" err="1"/>
              <a:t>subst</a:t>
            </a:r>
            <a:r>
              <a:rPr lang="en-US" dirty="0">
                <a:solidFill>
                  <a:srgbClr val="C96DB4"/>
                </a:solidFill>
              </a:rPr>
              <a:t>(</a:t>
            </a:r>
            <a:r>
              <a:rPr lang="en-US" dirty="0" err="1">
                <a:solidFill>
                  <a:srgbClr val="C96DB4"/>
                </a:solidFill>
              </a:rPr>
              <a:t>θ</a:t>
            </a:r>
            <a:r>
              <a:rPr lang="en-US" dirty="0">
                <a:solidFill>
                  <a:srgbClr val="C96DB4"/>
                </a:solidFill>
              </a:rPr>
              <a:t>, β)</a:t>
            </a:r>
          </a:p>
          <a:p>
            <a:pPr lvl="1"/>
            <a:r>
              <a:rPr lang="en-US" dirty="0"/>
              <a:t>Two terms </a:t>
            </a:r>
            <a:r>
              <a:rPr lang="mr-IN" dirty="0"/>
              <a:t>α </a:t>
            </a:r>
            <a:r>
              <a:rPr lang="en-US" dirty="0"/>
              <a:t>and</a:t>
            </a:r>
            <a:r>
              <a:rPr lang="mr-IN" dirty="0"/>
              <a:t> β</a:t>
            </a:r>
            <a:r>
              <a:rPr lang="en-US" dirty="0"/>
              <a:t> </a:t>
            </a:r>
            <a:r>
              <a:rPr lang="en-US" i="1" dirty="0"/>
              <a:t>unify</a:t>
            </a:r>
            <a:r>
              <a:rPr lang="en-US" dirty="0"/>
              <a:t>, if you can find a variable binding </a:t>
            </a:r>
            <a:r>
              <a:rPr lang="en-US" dirty="0" err="1"/>
              <a:t>θ</a:t>
            </a:r>
            <a:r>
              <a:rPr lang="en-US" dirty="0"/>
              <a:t> that, when substituted in, makes the terms identical</a:t>
            </a:r>
          </a:p>
          <a:p>
            <a:endParaRPr lang="en-US" dirty="0"/>
          </a:p>
          <a:p>
            <a:r>
              <a:rPr lang="en-US" dirty="0"/>
              <a:t>Example:  Unify the following sentences:</a:t>
            </a:r>
          </a:p>
          <a:p>
            <a:endParaRPr lang="en-US" dirty="0"/>
          </a:p>
          <a:p>
            <a:endParaRPr lang="en-US" dirty="0"/>
          </a:p>
          <a:p>
            <a:endParaRPr lang="en-US" dirty="0"/>
          </a:p>
          <a:p>
            <a:endParaRPr lang="en-US" dirty="0"/>
          </a:p>
          <a:p>
            <a:endParaRPr lang="en-US" dirty="0"/>
          </a:p>
          <a:p>
            <a:r>
              <a:rPr lang="en-US" dirty="0"/>
              <a:t>The last one fails...but shouldn’t.  What’s going on?  </a:t>
            </a:r>
          </a:p>
          <a:p>
            <a:pPr lvl="1"/>
            <a:r>
              <a:rPr lang="en-US" dirty="0"/>
              <a:t>The ‘x’ in Knows(</a:t>
            </a:r>
            <a:r>
              <a:rPr lang="en-US" dirty="0" err="1"/>
              <a:t>John,x</a:t>
            </a:r>
            <a:r>
              <a:rPr lang="en-US" dirty="0"/>
              <a:t>) is not necessarily same as ‘x’ in Knows(</a:t>
            </a:r>
            <a:r>
              <a:rPr lang="en-US" dirty="0" err="1"/>
              <a:t>x,OJ</a:t>
            </a:r>
            <a:r>
              <a:rPr lang="en-US" dirty="0"/>
              <a:t>)</a:t>
            </a:r>
          </a:p>
          <a:p>
            <a:pPr lvl="2"/>
            <a:r>
              <a:rPr lang="en-US" dirty="0"/>
              <a:t>Both are just variables...could be bound to anything.	</a:t>
            </a:r>
          </a:p>
          <a:p>
            <a:pPr lvl="1"/>
            <a:r>
              <a:rPr lang="en-US" dirty="0">
                <a:solidFill>
                  <a:srgbClr val="0000FF"/>
                </a:solidFill>
              </a:rPr>
              <a:t>Standardize apart:</a:t>
            </a:r>
            <a:r>
              <a:rPr lang="en-US" dirty="0"/>
              <a:t>  Variables in each clause made unique:  Knows(John, x</a:t>
            </a:r>
            <a:r>
              <a:rPr lang="en-US" baseline="-25000" dirty="0"/>
              <a:t>217</a:t>
            </a:r>
            <a:r>
              <a:rPr lang="en-US" dirty="0"/>
              <a:t>)</a:t>
            </a:r>
          </a:p>
        </p:txBody>
      </p:sp>
      <p:pic>
        <p:nvPicPr>
          <p:cNvPr id="3" name="Picture 2"/>
          <p:cNvPicPr>
            <a:picLocks noChangeAspect="1"/>
          </p:cNvPicPr>
          <p:nvPr/>
        </p:nvPicPr>
        <p:blipFill>
          <a:blip r:embed="rId2"/>
          <a:stretch>
            <a:fillRect/>
          </a:stretch>
        </p:blipFill>
        <p:spPr>
          <a:xfrm>
            <a:off x="685800" y="4114800"/>
            <a:ext cx="6880912" cy="1460500"/>
          </a:xfrm>
          <a:prstGeom prst="rect">
            <a:avLst/>
          </a:prstGeom>
        </p:spPr>
      </p:pic>
    </p:spTree>
    <p:extLst>
      <p:ext uri="{BB962C8B-B14F-4D97-AF65-F5344CB8AC3E}">
        <p14:creationId xmlns:p14="http://schemas.microsoft.com/office/powerpoint/2010/main" val="363486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TotalTime>
  <Words>3960</Words>
  <Application>Microsoft Office PowerPoint</Application>
  <PresentationFormat>Custom</PresentationFormat>
  <Paragraphs>602</Paragraphs>
  <Slides>40</Slides>
  <Notes>1</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1_Office Theme</vt:lpstr>
      <vt:lpstr>Inference in first-order logic</vt:lpstr>
      <vt:lpstr>Outline</vt:lpstr>
      <vt:lpstr>Reasoning in FOL</vt:lpstr>
      <vt:lpstr>Universal Instantiation (UI)</vt:lpstr>
      <vt:lpstr>Existential Instantiation (EI)</vt:lpstr>
      <vt:lpstr>Example:  Reduction to Propositional Inference</vt:lpstr>
      <vt:lpstr>Analysis: Reducing FOL to Propositional Inference</vt:lpstr>
      <vt:lpstr>Other practical problems with propositionalization</vt:lpstr>
      <vt:lpstr>Unification</vt:lpstr>
      <vt:lpstr>Generalized Modus Ponens (GMP)</vt:lpstr>
      <vt:lpstr>Example:  Putting it together</vt:lpstr>
      <vt:lpstr>PowerPoint Presentation</vt:lpstr>
      <vt:lpstr>Example:  Putting it together (cont.)</vt:lpstr>
      <vt:lpstr>Example:  Putting it together (cont.)</vt:lpstr>
      <vt:lpstr>Example:  Putting it together (cont.)</vt:lpstr>
      <vt:lpstr>Example:  Putting it together (cont.)</vt:lpstr>
      <vt:lpstr>Example:  Putting it together (cont.)</vt:lpstr>
      <vt:lpstr>Inference algorithms:  Forward chaining</vt:lpstr>
      <vt:lpstr>Forward chaining proof</vt:lpstr>
      <vt:lpstr>Forward chaining proof</vt:lpstr>
      <vt:lpstr>Forward chaining proof</vt:lpstr>
      <vt:lpstr>Forward Chaining Proof</vt:lpstr>
      <vt:lpstr>Backward chaining algorithm</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Proof</vt:lpstr>
      <vt:lpstr>Logic programming</vt:lpstr>
      <vt:lpstr>Prolog systems</vt:lpstr>
      <vt:lpstr>Prolog examples</vt:lpstr>
      <vt:lpstr>FOL Resolution:  Brief summary</vt:lpstr>
      <vt:lpstr>Conversion to CNF</vt:lpstr>
      <vt:lpstr>Conversion to CNF (contd.)</vt:lpstr>
      <vt:lpstr>Example:  Resolution proof</vt:lpstr>
      <vt:lpstr>Summary:  Inference in FOL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in first-order logic</dc:title>
  <cp:lastModifiedBy>Eck Doerry</cp:lastModifiedBy>
  <cp:revision>53</cp:revision>
  <dcterms:created xsi:type="dcterms:W3CDTF">2017-01-28T00:41:50Z</dcterms:created>
  <dcterms:modified xsi:type="dcterms:W3CDTF">2018-04-12T16:45:18Z</dcterms:modified>
</cp:coreProperties>
</file>