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2.png" ContentType="image/png"/>
  <Override PartName="/ppt/media/image6.png" ContentType="image/png"/>
  <Override PartName="/ppt/media/image1.jpeg" ContentType="image/jpeg"/>
  <Override PartName="/ppt/media/image3.png" ContentType="image/png"/>
  <Override PartName="/ppt/media/image10.jpeg" ContentType="image/jpeg"/>
  <Override PartName="/ppt/media/image4.png" ContentType="image/png"/>
  <Override PartName="/ppt/media/image7.jpeg" ContentType="image/jpeg"/>
  <Override PartName="/ppt/media/image8.jpeg" ContentType="image/jpeg"/>
  <Override PartName="/ppt/media/image9.jpeg" ContentType="image/jpeg"/>
  <Override PartName="/ppt/media/image5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</p:sldIdLst>
  <p:sldSz cx="9906000" cy="6858000"/>
  <p:notesSz cx="6797675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51812181-5161-41D1-9161-A1A1216141E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400" cy="1179540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62" name="CustomShape 2"/>
          <p:cNvSpPr/>
          <p:nvPr/>
        </p:nvSpPr>
        <p:spPr>
          <a:xfrm>
            <a:off x="0" y="0"/>
            <a:ext cx="11795400" cy="1179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217181-91B1-41C1-B171-D121C101F181}" type="slidenum">
              <a:rPr lang="en-US" sz="6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7166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95000" y="3681720"/>
            <a:ext cx="87166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961160" y="16045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961160" y="36817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95000" y="36817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961160" y="16045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71668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71668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25340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961160" y="1604520"/>
            <a:ext cx="425340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95000" y="36817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961160" y="1604520"/>
            <a:ext cx="425340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25340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961160" y="16045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961160" y="36817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961160" y="16045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95000" y="3681720"/>
            <a:ext cx="87163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5040" y="0"/>
            <a:ext cx="9909000" cy="1454040"/>
          </a:xfrm>
          <a:prstGeom prst="rect">
            <a:avLst/>
          </a:prstGeom>
          <a:gradFill>
            <a:gsLst>
              <a:gs pos="0">
                <a:srgbClr val="b06010"/>
              </a:gs>
              <a:gs pos="50000">
                <a:srgbClr val="d8a774"/>
              </a:gs>
              <a:gs pos="100000">
                <a:srgbClr val="b06010"/>
              </a:gs>
            </a:gsLst>
            <a:lin ang="0"/>
          </a:gradFill>
        </p:spPr>
      </p:sp>
      <p:sp>
        <p:nvSpPr>
          <p:cNvPr id="1" name="CustomShape 2"/>
          <p:cNvSpPr/>
          <p:nvPr/>
        </p:nvSpPr>
        <p:spPr>
          <a:xfrm>
            <a:off x="-5040" y="0"/>
            <a:ext cx="9909000" cy="1253160"/>
          </a:xfrm>
          <a:prstGeom prst="rect">
            <a:avLst/>
          </a:prstGeom>
          <a:solidFill>
            <a:srgbClr val="073767"/>
          </a:solidFill>
        </p:spPr>
      </p:sp>
      <p:sp>
        <p:nvSpPr>
          <p:cNvPr id="2" name="CustomShape 3"/>
          <p:cNvSpPr/>
          <p:nvPr/>
        </p:nvSpPr>
        <p:spPr>
          <a:xfrm>
            <a:off x="-13680" y="6287760"/>
            <a:ext cx="9917640" cy="571320"/>
          </a:xfrm>
          <a:prstGeom prst="rect">
            <a:avLst/>
          </a:prstGeom>
          <a:gradFill>
            <a:gsLst>
              <a:gs pos="0">
                <a:srgbClr val="b06010"/>
              </a:gs>
              <a:gs pos="50000">
                <a:srgbClr val="d8a774"/>
              </a:gs>
              <a:gs pos="100000">
                <a:srgbClr val="b06010"/>
              </a:gs>
            </a:gsLst>
            <a:lin ang="0"/>
          </a:gradFill>
        </p:spPr>
      </p:sp>
      <p:sp>
        <p:nvSpPr>
          <p:cNvPr id="3" name="CustomShape 4"/>
          <p:cNvSpPr/>
          <p:nvPr/>
        </p:nvSpPr>
        <p:spPr>
          <a:xfrm>
            <a:off x="-13680" y="6391080"/>
            <a:ext cx="9917640" cy="467640"/>
          </a:xfrm>
          <a:prstGeom prst="rect">
            <a:avLst/>
          </a:prstGeom>
          <a:solidFill>
            <a:srgbClr val="073767"/>
          </a:solidFill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95000" y="1604520"/>
            <a:ext cx="871668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9" Type="http://schemas.openxmlformats.org/officeDocument/2006/relationships/image" Target="../media/image9.jpeg"/><Relationship Id="rId10" Type="http://schemas.openxmlformats.org/officeDocument/2006/relationships/image" Target="../media/image10.jpe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79440" y="6445800"/>
            <a:ext cx="1232280" cy="217080"/>
          </a:xfrm>
          <a:prstGeom prst="rect">
            <a:avLst/>
          </a:prstGeom>
        </p:spPr>
        <p:txBody>
          <a:bodyPr anchor="ctr" bIns="10440" lIns="20880" rIns="20880" tIns="10440"/>
          <a:p>
            <a:pPr algn="ctr"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ＭＳ ゴシック"/>
                <a:ea typeface="ＭＳ ゴシック"/>
              </a:rPr>
              <a:t>東京工業大学</a:t>
            </a: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379440" y="6664680"/>
            <a:ext cx="1232280" cy="145080"/>
          </a:xfrm>
          <a:prstGeom prst="rect">
            <a:avLst/>
          </a:prstGeom>
        </p:spPr>
        <p:txBody>
          <a:bodyPr anchor="ctr" bIns="10440" lIns="20880" rIns="20880" tIns="10440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ffffff"/>
                </a:solidFill>
                <a:latin typeface="Arial"/>
                <a:ea typeface="Verdana"/>
              </a:rPr>
              <a:t>Tokyo Institute of Technology</a:t>
            </a:r>
            <a:endParaRPr/>
          </a:p>
        </p:txBody>
      </p:sp>
      <p:pic>
        <p:nvPicPr>
          <p:cNvPr descr="" id="4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6880" y="6460920"/>
            <a:ext cx="320760" cy="335160"/>
          </a:xfrm>
          <a:prstGeom prst="rect">
            <a:avLst/>
          </a:prstGeom>
        </p:spPr>
      </p:pic>
      <p:pic>
        <p:nvPicPr>
          <p:cNvPr descr="" id="46" name="図 9"/>
          <p:cNvPicPr/>
          <p:nvPr/>
        </p:nvPicPr>
        <p:blipFill>
          <a:blip r:embed="rId2"/>
          <a:stretch>
            <a:fillRect/>
          </a:stretch>
        </p:blipFill>
        <p:spPr>
          <a:xfrm>
            <a:off x="831240" y="406800"/>
            <a:ext cx="360" cy="360"/>
          </a:xfrm>
          <a:prstGeom prst="rect">
            <a:avLst/>
          </a:prstGeom>
        </p:spPr>
      </p:pic>
      <p:pic>
        <p:nvPicPr>
          <p:cNvPr descr="" id="47" name="図 10"/>
          <p:cNvPicPr/>
          <p:nvPr/>
        </p:nvPicPr>
        <p:blipFill>
          <a:blip r:embed="rId3"/>
          <a:stretch>
            <a:fillRect/>
          </a:stretch>
        </p:blipFill>
        <p:spPr>
          <a:xfrm>
            <a:off x="831240" y="406800"/>
            <a:ext cx="360" cy="360"/>
          </a:xfrm>
          <a:prstGeom prst="rect">
            <a:avLst/>
          </a:prstGeom>
        </p:spPr>
      </p:pic>
      <p:pic>
        <p:nvPicPr>
          <p:cNvPr descr="" id="48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8899560" y="165600"/>
            <a:ext cx="862200" cy="768240"/>
          </a:xfrm>
          <a:prstGeom prst="rect">
            <a:avLst/>
          </a:prstGeom>
        </p:spPr>
      </p:pic>
      <p:pic>
        <p:nvPicPr>
          <p:cNvPr descr="" id="49" name="図 13"/>
          <p:cNvPicPr/>
          <p:nvPr/>
        </p:nvPicPr>
        <p:blipFill>
          <a:blip r:embed="rId5"/>
          <a:stretch>
            <a:fillRect/>
          </a:stretch>
        </p:blipFill>
        <p:spPr>
          <a:xfrm>
            <a:off x="831240" y="406800"/>
            <a:ext cx="360" cy="360"/>
          </a:xfrm>
          <a:prstGeom prst="rect">
            <a:avLst/>
          </a:prstGeom>
        </p:spPr>
      </p:pic>
      <p:pic>
        <p:nvPicPr>
          <p:cNvPr descr="" id="50" name="図 14"/>
          <p:cNvPicPr/>
          <p:nvPr/>
        </p:nvPicPr>
        <p:blipFill>
          <a:blip r:embed="rId6"/>
          <a:stretch>
            <a:fillRect/>
          </a:stretch>
        </p:blipFill>
        <p:spPr>
          <a:xfrm>
            <a:off x="831240" y="406800"/>
            <a:ext cx="360" cy="360"/>
          </a:xfrm>
          <a:prstGeom prst="rect">
            <a:avLst/>
          </a:prstGeom>
        </p:spPr>
      </p:pic>
      <p:sp>
        <p:nvSpPr>
          <p:cNvPr id="51" name="CustomShape 3"/>
          <p:cNvSpPr/>
          <p:nvPr/>
        </p:nvSpPr>
        <p:spPr>
          <a:xfrm>
            <a:off x="95760" y="94680"/>
            <a:ext cx="945000" cy="446760"/>
          </a:xfrm>
          <a:prstGeom prst="rect">
            <a:avLst/>
          </a:prstGeom>
        </p:spPr>
        <p:txBody>
          <a:bodyPr anchor="ctr" bIns="10440" lIns="20880" rIns="20880" tIns="1044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メイリオ"/>
                <a:ea typeface="メイリオ"/>
              </a:rPr>
              <a:t>T-16</a:t>
            </a:r>
            <a:endParaRPr/>
          </a:p>
        </p:txBody>
      </p:sp>
      <p:pic>
        <p:nvPicPr>
          <p:cNvPr descr="" id="52" name=""/>
          <p:cNvPicPr/>
          <p:nvPr/>
        </p:nvPicPr>
        <p:blipFill>
          <a:blip r:embed="rId7"/>
          <a:stretch>
            <a:fillRect/>
          </a:stretch>
        </p:blipFill>
        <p:spPr>
          <a:xfrm>
            <a:off x="5669280" y="4124160"/>
            <a:ext cx="4397760" cy="2092680"/>
          </a:xfrm>
          <a:prstGeom prst="rect">
            <a:avLst/>
          </a:prstGeom>
        </p:spPr>
      </p:pic>
      <p:pic>
        <p:nvPicPr>
          <p:cNvPr descr="" id="53" name=""/>
          <p:cNvPicPr/>
          <p:nvPr/>
        </p:nvPicPr>
        <p:blipFill>
          <a:blip r:embed="rId8"/>
          <a:stretch>
            <a:fillRect/>
          </a:stretch>
        </p:blipFill>
        <p:spPr>
          <a:xfrm>
            <a:off x="7703640" y="1737360"/>
            <a:ext cx="2079360" cy="2084040"/>
          </a:xfrm>
          <a:prstGeom prst="rect">
            <a:avLst/>
          </a:prstGeom>
        </p:spPr>
      </p:pic>
      <p:pic>
        <p:nvPicPr>
          <p:cNvPr descr="" id="54" name=""/>
          <p:cNvPicPr/>
          <p:nvPr/>
        </p:nvPicPr>
        <p:blipFill>
          <a:blip r:embed="rId9"/>
          <a:stretch>
            <a:fillRect/>
          </a:stretch>
        </p:blipFill>
        <p:spPr>
          <a:xfrm>
            <a:off x="91440" y="1828800"/>
            <a:ext cx="2102040" cy="2102040"/>
          </a:xfrm>
          <a:prstGeom prst="rect">
            <a:avLst/>
          </a:prstGeom>
        </p:spPr>
      </p:pic>
      <p:pic>
        <p:nvPicPr>
          <p:cNvPr descr="" id="55" name=""/>
          <p:cNvPicPr/>
          <p:nvPr/>
        </p:nvPicPr>
        <p:blipFill>
          <a:blip r:embed="rId10"/>
          <a:stretch>
            <a:fillRect/>
          </a:stretch>
        </p:blipFill>
        <p:spPr>
          <a:xfrm>
            <a:off x="457200" y="4154040"/>
            <a:ext cx="2366280" cy="2062800"/>
          </a:xfrm>
          <a:prstGeom prst="rect">
            <a:avLst/>
          </a:prstGeom>
        </p:spPr>
      </p:pic>
      <p:sp>
        <p:nvSpPr>
          <p:cNvPr id="56" name="CustomShape 4"/>
          <p:cNvSpPr/>
          <p:nvPr/>
        </p:nvSpPr>
        <p:spPr>
          <a:xfrm>
            <a:off x="548640" y="0"/>
            <a:ext cx="8595000" cy="914400"/>
          </a:xfrm>
          <a:prstGeom prst="rect">
            <a:avLst/>
          </a:prstGeom>
        </p:spPr>
        <p:txBody>
          <a:bodyPr anchor="ctr" bIns="10440" lIns="20880" rIns="20880" tIns="1044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メイリオ"/>
                <a:ea typeface="メイリオ"/>
              </a:rPr>
              <a:t>Support vector comparison machines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メイリオ"/>
                <a:ea typeface="メイリオ"/>
              </a:rPr>
              <a:t>TD Hocking, S Spanurattana, M Sugiyama</a:t>
            </a:r>
            <a:endParaRPr/>
          </a:p>
        </p:txBody>
      </p:sp>
      <p:sp>
        <p:nvSpPr>
          <p:cNvPr id="57" name="CustomShape 5"/>
          <p:cNvSpPr/>
          <p:nvPr/>
        </p:nvSpPr>
        <p:spPr>
          <a:xfrm>
            <a:off x="2103120" y="2103120"/>
            <a:ext cx="5668200" cy="1279080"/>
          </a:xfrm>
          <a:prstGeom prst="rect">
            <a:avLst/>
          </a:prstGeom>
        </p:spPr>
        <p:txBody>
          <a:bodyPr anchor="ctr" bIns="10440" lIns="20880" rIns="20880" tIns="1044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メイリオ"/>
                <a:ea typeface="メイリオ"/>
              </a:rPr>
              <a:t>Chu-toro is better than salmon</a:t>
            </a:r>
            <a:endParaRPr/>
          </a:p>
        </p:txBody>
      </p:sp>
      <p:sp>
        <p:nvSpPr>
          <p:cNvPr id="58" name="CustomShape 6"/>
          <p:cNvSpPr/>
          <p:nvPr/>
        </p:nvSpPr>
        <p:spPr>
          <a:xfrm>
            <a:off x="2834640" y="3657600"/>
            <a:ext cx="2833560" cy="2742120"/>
          </a:xfrm>
          <a:prstGeom prst="rect">
            <a:avLst/>
          </a:prstGeom>
        </p:spPr>
        <p:txBody>
          <a:bodyPr anchor="ctr" bIns="10440" lIns="20880" rIns="20880" tIns="1044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メイリオ"/>
                <a:ea typeface="メイリオ"/>
              </a:rPr>
              <a:t>Kani-miso is as good as anago</a:t>
            </a:r>
            <a:endParaRPr/>
          </a:p>
        </p:txBody>
      </p:sp>
      <p:sp>
        <p:nvSpPr>
          <p:cNvPr id="59" name="CustomShape 7"/>
          <p:cNvSpPr/>
          <p:nvPr/>
        </p:nvSpPr>
        <p:spPr>
          <a:xfrm>
            <a:off x="2103480" y="6858360"/>
            <a:ext cx="8137080" cy="456120"/>
          </a:xfrm>
          <a:prstGeom prst="rect">
            <a:avLst/>
          </a:prstGeom>
        </p:spPr>
        <p:txBody>
          <a:bodyPr anchor="ctr" bIns="10440" lIns="20880" rIns="20880" tIns="1044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メイリオ"/>
                <a:ea typeface="メイリオ"/>
              </a:rPr>
              <a:t>Photo credit: S Spanurattana</a:t>
            </a:r>
            <a:endParaRPr/>
          </a:p>
        </p:txBody>
      </p:sp>
      <p:sp>
        <p:nvSpPr>
          <p:cNvPr id="60" name="CustomShape 8"/>
          <p:cNvSpPr/>
          <p:nvPr/>
        </p:nvSpPr>
        <p:spPr>
          <a:xfrm>
            <a:off x="548640" y="822960"/>
            <a:ext cx="8595000" cy="457200"/>
          </a:xfrm>
          <a:prstGeom prst="rect">
            <a:avLst/>
          </a:prstGeom>
        </p:spPr>
        <p:txBody>
          <a:bodyPr anchor="ctr" bIns="10440" lIns="20880" rIns="20880" tIns="1044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メイリオ"/>
                <a:ea typeface="メイリオ"/>
              </a:rPr>
              <a:t>Tokyo Institute of Technology Department of Computer Science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