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58400" cy="77724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sli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</a:t>
            </a:r>
            <a:r>
              <a:rPr b="0" lang="en-US" sz="2000" spc="-1" strike="noStrike">
                <a:latin typeface="Arial"/>
              </a:rPr>
              <a:t>es </a:t>
            </a:r>
            <a:r>
              <a:rPr b="0" lang="en-US" sz="2000" spc="-1" strike="noStrike">
                <a:latin typeface="Arial"/>
              </a:rPr>
              <a:t>for</a:t>
            </a:r>
            <a:r>
              <a:rPr b="0" lang="en-US" sz="2000" spc="-1" strike="noStrike">
                <a:latin typeface="Arial"/>
              </a:rPr>
              <a:t>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E64879A-928A-4F55-9C3C-B1FE3B17D19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3000" cy="2621520"/>
          </a:xfrm>
          <a:prstGeom prst="rect">
            <a:avLst/>
          </a:prstGeom>
        </p:spPr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4200" cy="305964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CustomShape 3"/>
          <p:cNvSpPr/>
          <p:nvPr/>
        </p:nvSpPr>
        <p:spPr>
          <a:xfrm>
            <a:off x="5697360" y="7383600"/>
            <a:ext cx="435816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F787F3F-1D3C-4435-A34C-88A57F1AA04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110320" y="2487240"/>
            <a:ext cx="5836320" cy="12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625"/>
              </a:lnSpc>
            </a:pPr>
            <a:r>
              <a:rPr b="1" lang="en-US" sz="2450" spc="341" strike="noStrike">
                <a:solidFill>
                  <a:srgbClr val="000000"/>
                </a:solidFill>
                <a:latin typeface="Arial"/>
                <a:ea typeface="DejaVu Sans"/>
              </a:rPr>
              <a:t>Problem </a:t>
            </a:r>
            <a:r>
              <a:rPr b="1" lang="en-US" sz="2450" spc="262" strike="noStrike">
                <a:solidFill>
                  <a:srgbClr val="000000"/>
                </a:solidFill>
                <a:latin typeface="Arial"/>
                <a:ea typeface="DejaVu Sans"/>
              </a:rPr>
              <a:t>solving </a:t>
            </a:r>
            <a:r>
              <a:rPr b="1" lang="en-US" sz="2450" spc="338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1" lang="en-US" sz="2450" spc="28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2450" spc="352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93960" y="3940200"/>
            <a:ext cx="140148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211"/>
              </a:lnSpc>
            </a:pPr>
            <a:r>
              <a:rPr b="0" lang="en-US" sz="2050" spc="333" strike="noStrike">
                <a:solidFill>
                  <a:srgbClr val="000000"/>
                </a:solidFill>
                <a:latin typeface="Times New Roman"/>
                <a:ea typeface="DejaVu Sans"/>
              </a:rPr>
              <a:t>Chapter</a:t>
            </a:r>
            <a:r>
              <a:rPr b="0" lang="en-US" sz="2050" spc="20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050" spc="106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B5E9DA8-DA7A-4D68-BDDF-198DFD44D171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2170440" y="6702840"/>
            <a:ext cx="5051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(Adapted from Eck Doerry, Stuart Russel, Dan Klein, and others. Thanks guys!)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34960" y="658080"/>
            <a:ext cx="834480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0720">
              <a:lnSpc>
                <a:spcPts val="2429"/>
              </a:lnSpc>
            </a:pP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41" strike="noStrike">
                <a:solidFill>
                  <a:srgbClr val="000000"/>
                </a:solidFill>
                <a:latin typeface="Arial"/>
                <a:ea typeface="DejaVu Sans"/>
              </a:rPr>
              <a:t>vacuum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world </a:t>
            </a: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state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r>
              <a:rPr b="0" lang="en-US" sz="2500" spc="23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52" strike="noStrike">
                <a:solidFill>
                  <a:srgbClr val="000000"/>
                </a:solidFill>
                <a:latin typeface="Arial"/>
                <a:ea typeface="DejaVu Sans"/>
              </a:rPr>
              <a:t>graph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1416600" y="1573200"/>
            <a:ext cx="5924520" cy="2768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"/>
          <p:cNvSpPr/>
          <p:nvPr/>
        </p:nvSpPr>
        <p:spPr>
          <a:xfrm>
            <a:off x="4299840" y="1503000"/>
            <a:ext cx="1054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4299840" y="1951920"/>
            <a:ext cx="928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3273480" y="2184480"/>
            <a:ext cx="993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5357880" y="2192400"/>
            <a:ext cx="993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6" name="CustomShape 7"/>
          <p:cNvSpPr/>
          <p:nvPr/>
        </p:nvSpPr>
        <p:spPr>
          <a:xfrm>
            <a:off x="3658320" y="3170520"/>
            <a:ext cx="993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7" name="CustomShape 8"/>
          <p:cNvSpPr/>
          <p:nvPr/>
        </p:nvSpPr>
        <p:spPr>
          <a:xfrm>
            <a:off x="5005080" y="3170520"/>
            <a:ext cx="993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8" name="CustomShape 9"/>
          <p:cNvSpPr/>
          <p:nvPr/>
        </p:nvSpPr>
        <p:spPr>
          <a:xfrm>
            <a:off x="2696400" y="2529360"/>
            <a:ext cx="1054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39" name="CustomShape 10"/>
          <p:cNvSpPr/>
          <p:nvPr/>
        </p:nvSpPr>
        <p:spPr>
          <a:xfrm>
            <a:off x="2696400" y="2978280"/>
            <a:ext cx="928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0" name="CustomShape 11"/>
          <p:cNvSpPr/>
          <p:nvPr/>
        </p:nvSpPr>
        <p:spPr>
          <a:xfrm>
            <a:off x="5903280" y="2529360"/>
            <a:ext cx="1054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1" name="CustomShape 12"/>
          <p:cNvSpPr/>
          <p:nvPr/>
        </p:nvSpPr>
        <p:spPr>
          <a:xfrm>
            <a:off x="5903280" y="2978280"/>
            <a:ext cx="928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2" name="CustomShape 13"/>
          <p:cNvSpPr/>
          <p:nvPr/>
        </p:nvSpPr>
        <p:spPr>
          <a:xfrm>
            <a:off x="4299840" y="3555360"/>
            <a:ext cx="1054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3" name="CustomShape 14"/>
          <p:cNvSpPr/>
          <p:nvPr/>
        </p:nvSpPr>
        <p:spPr>
          <a:xfrm>
            <a:off x="4299840" y="4004280"/>
            <a:ext cx="928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4" name="CustomShape 15"/>
          <p:cNvSpPr/>
          <p:nvPr/>
        </p:nvSpPr>
        <p:spPr>
          <a:xfrm>
            <a:off x="2054880" y="3298680"/>
            <a:ext cx="993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5" name="CustomShape 16"/>
          <p:cNvSpPr/>
          <p:nvPr/>
        </p:nvSpPr>
        <p:spPr>
          <a:xfrm>
            <a:off x="4941000" y="4325040"/>
            <a:ext cx="993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6" name="CustomShape 17"/>
          <p:cNvSpPr/>
          <p:nvPr/>
        </p:nvSpPr>
        <p:spPr>
          <a:xfrm>
            <a:off x="3658320" y="4325040"/>
            <a:ext cx="993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7" name="CustomShape 18"/>
          <p:cNvSpPr/>
          <p:nvPr/>
        </p:nvSpPr>
        <p:spPr>
          <a:xfrm>
            <a:off x="6544440" y="3298680"/>
            <a:ext cx="9936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8" name="CustomShape 19"/>
          <p:cNvSpPr/>
          <p:nvPr/>
        </p:nvSpPr>
        <p:spPr>
          <a:xfrm>
            <a:off x="2888640" y="1663200"/>
            <a:ext cx="928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9" name="CustomShape 20"/>
          <p:cNvSpPr/>
          <p:nvPr/>
        </p:nvSpPr>
        <p:spPr>
          <a:xfrm>
            <a:off x="2888640" y="3715920"/>
            <a:ext cx="928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0" name="CustomShape 21"/>
          <p:cNvSpPr/>
          <p:nvPr/>
        </p:nvSpPr>
        <p:spPr>
          <a:xfrm>
            <a:off x="4492080" y="2689560"/>
            <a:ext cx="928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1" name="CustomShape 22"/>
          <p:cNvSpPr/>
          <p:nvPr/>
        </p:nvSpPr>
        <p:spPr>
          <a:xfrm>
            <a:off x="1285200" y="2689560"/>
            <a:ext cx="928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2" name="CustomShape 23"/>
          <p:cNvSpPr/>
          <p:nvPr/>
        </p:nvSpPr>
        <p:spPr>
          <a:xfrm>
            <a:off x="7391880" y="2689560"/>
            <a:ext cx="1054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3" name="CustomShape 24"/>
          <p:cNvSpPr/>
          <p:nvPr/>
        </p:nvSpPr>
        <p:spPr>
          <a:xfrm>
            <a:off x="5788440" y="3715920"/>
            <a:ext cx="1054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4" name="CustomShape 25"/>
          <p:cNvSpPr/>
          <p:nvPr/>
        </p:nvSpPr>
        <p:spPr>
          <a:xfrm>
            <a:off x="5788440" y="1663200"/>
            <a:ext cx="1054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5" name="CustomShape 26"/>
          <p:cNvSpPr/>
          <p:nvPr/>
        </p:nvSpPr>
        <p:spPr>
          <a:xfrm>
            <a:off x="4185000" y="2689560"/>
            <a:ext cx="105480" cy="12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2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6" name="CustomShape 27"/>
          <p:cNvSpPr/>
          <p:nvPr/>
        </p:nvSpPr>
        <p:spPr>
          <a:xfrm>
            <a:off x="609480" y="4495680"/>
            <a:ext cx="8717400" cy="22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92" strike="noStrike">
                <a:solidFill>
                  <a:srgbClr val="ff00ff"/>
                </a:solidFill>
                <a:latin typeface="Arial"/>
                <a:ea typeface="DejaVu Sans"/>
              </a:rPr>
              <a:t>states?? see above. Initial is one of these.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x = ( where is the vacuum, [set of squares with dirt])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9" strike="noStrike">
                <a:solidFill>
                  <a:srgbClr val="ff00ff"/>
                </a:solidFill>
                <a:latin typeface="Arial"/>
                <a:ea typeface="DejaVu Sans"/>
              </a:rPr>
              <a:t>actions?? L, S, R. successor function? S(state) = {R if state on left, L if state on right, S if dirt in current square state}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9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106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77" strike="noStrike">
                <a:solidFill>
                  <a:srgbClr val="ff00ff"/>
                </a:solidFill>
                <a:latin typeface="Arial"/>
                <a:ea typeface="DejaVu Sans"/>
              </a:rPr>
              <a:t>test?? G(position, set) = set is empty. len(set)==0.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7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52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cost?? sum of step costs, c(state1, action, state2) = {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Pos2, set2 = state2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Return len(set2)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}.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357" name="CustomShape 28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8" name="CustomShape 29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56CAC30-5CF7-4CBB-88C7-5AAD0953670E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359" name="Ink 30" descr=""/>
          <p:cNvPicPr/>
          <p:nvPr/>
        </p:nvPicPr>
        <p:blipFill>
          <a:blip r:embed="rId2"/>
          <a:stretch/>
        </p:blipFill>
        <p:spPr>
          <a:xfrm>
            <a:off x="8453520" y="1199160"/>
            <a:ext cx="848160" cy="102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623160" y="69336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91880">
              <a:lnSpc>
                <a:spcPts val="2429"/>
              </a:lnSpc>
            </a:pP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40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25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53" strike="noStrike">
                <a:solidFill>
                  <a:srgbClr val="000000"/>
                </a:solidFill>
                <a:latin typeface="Arial"/>
                <a:ea typeface="DejaVu Sans"/>
              </a:rPr>
              <a:t>8-puzzle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6019920" y="4114800"/>
            <a:ext cx="485280" cy="480960"/>
          </a:xfrm>
          <a:custGeom>
            <a:avLst/>
            <a:gdLst/>
            <a:ahLst/>
            <a:rect l="l" t="t" r="r" b="b"/>
            <a:pathLst>
              <a:path w="486409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3"/>
          <p:cNvSpPr/>
          <p:nvPr/>
        </p:nvSpPr>
        <p:spPr>
          <a:xfrm>
            <a:off x="5562720" y="4724280"/>
            <a:ext cx="485280" cy="480960"/>
          </a:xfrm>
          <a:custGeom>
            <a:avLst/>
            <a:gdLst/>
            <a:ahLst/>
            <a:rect l="l" t="t" r="r" b="b"/>
            <a:pathLst>
              <a:path w="486410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4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63AAA45-F25D-414A-B5C0-639E5A9DC2B6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grpSp>
        <p:nvGrpSpPr>
          <p:cNvPr id="365" name="Group 6"/>
          <p:cNvGrpSpPr/>
          <p:nvPr/>
        </p:nvGrpSpPr>
        <p:grpSpPr>
          <a:xfrm>
            <a:off x="2089440" y="1523880"/>
            <a:ext cx="4963680" cy="2506680"/>
            <a:chOff x="2089440" y="1523880"/>
            <a:chExt cx="4963680" cy="2506680"/>
          </a:xfrm>
        </p:grpSpPr>
        <p:sp>
          <p:nvSpPr>
            <p:cNvPr id="366" name="CustomShape 7"/>
            <p:cNvSpPr/>
            <p:nvPr/>
          </p:nvSpPr>
          <p:spPr>
            <a:xfrm>
              <a:off x="2895480" y="2286000"/>
              <a:ext cx="485280" cy="48096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2089440" y="1523880"/>
              <a:ext cx="1983240" cy="198324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2089800" y="1531440"/>
              <a:ext cx="1983240" cy="198324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2099520" y="2171880"/>
              <a:ext cx="1973160" cy="1872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2089800" y="2846160"/>
              <a:ext cx="197316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2"/>
            <p:cNvSpPr/>
            <p:nvPr/>
          </p:nvSpPr>
          <p:spPr>
            <a:xfrm>
              <a:off x="2744640" y="1526760"/>
              <a:ext cx="360" cy="198324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3"/>
            <p:cNvSpPr/>
            <p:nvPr/>
          </p:nvSpPr>
          <p:spPr>
            <a:xfrm>
              <a:off x="2089800" y="2181600"/>
              <a:ext cx="198324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14"/>
            <p:cNvSpPr/>
            <p:nvPr/>
          </p:nvSpPr>
          <p:spPr>
            <a:xfrm>
              <a:off x="2089800" y="2846160"/>
              <a:ext cx="197316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2744640" y="1526760"/>
              <a:ext cx="360" cy="199296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3429000" y="1523880"/>
              <a:ext cx="360" cy="199296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3511800" y="295236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7" name="CustomShape 18"/>
            <p:cNvSpPr/>
            <p:nvPr/>
          </p:nvSpPr>
          <p:spPr>
            <a:xfrm>
              <a:off x="2170440" y="296100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8" name="CustomShape 19"/>
            <p:cNvSpPr/>
            <p:nvPr/>
          </p:nvSpPr>
          <p:spPr>
            <a:xfrm>
              <a:off x="2171160" y="162144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9" name="CustomShape 20"/>
            <p:cNvSpPr/>
            <p:nvPr/>
          </p:nvSpPr>
          <p:spPr>
            <a:xfrm>
              <a:off x="3513600" y="228348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0" name="CustomShape 21"/>
            <p:cNvSpPr/>
            <p:nvPr/>
          </p:nvSpPr>
          <p:spPr>
            <a:xfrm>
              <a:off x="2156400" y="226800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1" name="CustomShape 22"/>
            <p:cNvSpPr/>
            <p:nvPr/>
          </p:nvSpPr>
          <p:spPr>
            <a:xfrm>
              <a:off x="3490920" y="162144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2" name="CustomShape 23"/>
            <p:cNvSpPr/>
            <p:nvPr/>
          </p:nvSpPr>
          <p:spPr>
            <a:xfrm>
              <a:off x="2868480" y="296424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3" name="CustomShape 24"/>
            <p:cNvSpPr/>
            <p:nvPr/>
          </p:nvSpPr>
          <p:spPr>
            <a:xfrm>
              <a:off x="2853000" y="162144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4" name="CustomShape 25"/>
            <p:cNvSpPr/>
            <p:nvPr/>
          </p:nvSpPr>
          <p:spPr>
            <a:xfrm>
              <a:off x="5875560" y="2286720"/>
              <a:ext cx="485280" cy="48096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26"/>
            <p:cNvSpPr/>
            <p:nvPr/>
          </p:nvSpPr>
          <p:spPr>
            <a:xfrm>
              <a:off x="5069520" y="1524600"/>
              <a:ext cx="1983240" cy="198324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27"/>
            <p:cNvSpPr/>
            <p:nvPr/>
          </p:nvSpPr>
          <p:spPr>
            <a:xfrm>
              <a:off x="5069880" y="1532160"/>
              <a:ext cx="1983240" cy="198324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8"/>
            <p:cNvSpPr/>
            <p:nvPr/>
          </p:nvSpPr>
          <p:spPr>
            <a:xfrm>
              <a:off x="5079600" y="2172600"/>
              <a:ext cx="1973160" cy="1872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29"/>
            <p:cNvSpPr/>
            <p:nvPr/>
          </p:nvSpPr>
          <p:spPr>
            <a:xfrm>
              <a:off x="5069880" y="2846880"/>
              <a:ext cx="197316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0"/>
            <p:cNvSpPr/>
            <p:nvPr/>
          </p:nvSpPr>
          <p:spPr>
            <a:xfrm>
              <a:off x="5724720" y="1527480"/>
              <a:ext cx="360" cy="198324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31"/>
            <p:cNvSpPr/>
            <p:nvPr/>
          </p:nvSpPr>
          <p:spPr>
            <a:xfrm>
              <a:off x="5069880" y="2182320"/>
              <a:ext cx="198324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32"/>
            <p:cNvSpPr/>
            <p:nvPr/>
          </p:nvSpPr>
          <p:spPr>
            <a:xfrm>
              <a:off x="5069880" y="2846880"/>
              <a:ext cx="197316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33"/>
            <p:cNvSpPr/>
            <p:nvPr/>
          </p:nvSpPr>
          <p:spPr>
            <a:xfrm>
              <a:off x="5724720" y="1527480"/>
              <a:ext cx="360" cy="199296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4"/>
            <p:cNvSpPr/>
            <p:nvPr/>
          </p:nvSpPr>
          <p:spPr>
            <a:xfrm>
              <a:off x="6409080" y="1524600"/>
              <a:ext cx="360" cy="199296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5"/>
            <p:cNvSpPr/>
            <p:nvPr/>
          </p:nvSpPr>
          <p:spPr>
            <a:xfrm>
              <a:off x="5133600" y="161928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5" name="CustomShape 36"/>
            <p:cNvSpPr/>
            <p:nvPr/>
          </p:nvSpPr>
          <p:spPr>
            <a:xfrm>
              <a:off x="5813280" y="293760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6" name="CustomShape 37"/>
            <p:cNvSpPr/>
            <p:nvPr/>
          </p:nvSpPr>
          <p:spPr>
            <a:xfrm>
              <a:off x="5150880" y="294012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7" name="CustomShape 38"/>
            <p:cNvSpPr/>
            <p:nvPr/>
          </p:nvSpPr>
          <p:spPr>
            <a:xfrm>
              <a:off x="6493680" y="225216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8" name="CustomShape 39"/>
            <p:cNvSpPr/>
            <p:nvPr/>
          </p:nvSpPr>
          <p:spPr>
            <a:xfrm>
              <a:off x="5831280" y="226080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9" name="CustomShape 40"/>
            <p:cNvSpPr/>
            <p:nvPr/>
          </p:nvSpPr>
          <p:spPr>
            <a:xfrm>
              <a:off x="5144760" y="226116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0" name="CustomShape 41"/>
            <p:cNvSpPr/>
            <p:nvPr/>
          </p:nvSpPr>
          <p:spPr>
            <a:xfrm>
              <a:off x="6495480" y="162324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1" name="CustomShape 42"/>
            <p:cNvSpPr/>
            <p:nvPr/>
          </p:nvSpPr>
          <p:spPr>
            <a:xfrm>
              <a:off x="5833080" y="1622160"/>
              <a:ext cx="494280" cy="4942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2" name="CustomShape 43"/>
            <p:cNvSpPr/>
            <p:nvPr/>
          </p:nvSpPr>
          <p:spPr>
            <a:xfrm>
              <a:off x="2448000" y="3665880"/>
              <a:ext cx="11494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Start State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3" name="CustomShape 44"/>
            <p:cNvSpPr/>
            <p:nvPr/>
          </p:nvSpPr>
          <p:spPr>
            <a:xfrm>
              <a:off x="5258160" y="3666600"/>
              <a:ext cx="1132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Goal State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04" name="CustomShape 45"/>
          <p:cNvSpPr/>
          <p:nvPr/>
        </p:nvSpPr>
        <p:spPr>
          <a:xfrm>
            <a:off x="601560" y="4495680"/>
            <a:ext cx="8908200" cy="220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92" strike="noStrike">
                <a:solidFill>
                  <a:srgbClr val="ff00ff"/>
                </a:solidFill>
                <a:latin typeface="Arial"/>
                <a:ea typeface="DejaVu Sans"/>
              </a:rPr>
              <a:t>States?? [ [7,2,4] ,[5,blank,6],[8,3,1] ]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9" strike="noStrike">
                <a:solidFill>
                  <a:srgbClr val="ff00ff"/>
                </a:solidFill>
                <a:latin typeface="Arial"/>
                <a:ea typeface="DejaVu Sans"/>
              </a:rPr>
              <a:t>actions?? S(state) = swap blank with an adjacent number = {get x,y position of blank.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9" strike="noStrike">
                <a:solidFill>
                  <a:srgbClr val="ff00ff"/>
                </a:solidFill>
                <a:latin typeface="Arial"/>
                <a:ea typeface="DejaVu Sans"/>
              </a:rPr>
              <a:t>add/subtract 1 to x and y, check if those positions are on the board, return them}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89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106" strike="noStrike">
                <a:solidFill>
                  <a:srgbClr val="ff00ff"/>
                </a:solidFill>
                <a:latin typeface="Arial"/>
                <a:ea typeface="DejaVu Sans"/>
              </a:rPr>
              <a:t>goal </a:t>
            </a:r>
            <a:r>
              <a:rPr b="0" lang="en-US" sz="2050" spc="-77" strike="noStrike">
                <a:solidFill>
                  <a:srgbClr val="ff00ff"/>
                </a:solidFill>
                <a:latin typeface="Arial"/>
                <a:ea typeface="DejaVu Sans"/>
              </a:rPr>
              <a:t>test??  G(state) = state == [ [1,2,3], [4,5,6], [7,8,blank] ]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7" strike="noStrike">
                <a:solidFill>
                  <a:srgbClr val="ff00ff"/>
                </a:solidFill>
                <a:latin typeface="Arial"/>
                <a:ea typeface="DejaVu Sans"/>
              </a:rPr>
              <a:t>path</a:t>
            </a:r>
            <a:r>
              <a:rPr b="0" lang="en-US" sz="2050" spc="-52" strike="noStrike">
                <a:solidFill>
                  <a:srgbClr val="ff00ff"/>
                </a:solidFill>
                <a:latin typeface="Arial"/>
                <a:ea typeface="DejaVu Sans"/>
              </a:rPr>
              <a:t> </a:t>
            </a:r>
            <a:r>
              <a:rPr b="0" lang="en-US" sz="2050" spc="-83" strike="noStrike">
                <a:solidFill>
                  <a:srgbClr val="ff00ff"/>
                </a:solidFill>
                <a:latin typeface="Arial"/>
                <a:ea typeface="DejaVu Sans"/>
              </a:rPr>
              <a:t>cost?? C(state_before, action, state_after) = 1.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4" descr=""/>
          <p:cNvPicPr/>
          <p:nvPr/>
        </p:nvPicPr>
        <p:blipFill>
          <a:blip r:embed="rId1"/>
          <a:stretch/>
        </p:blipFill>
        <p:spPr>
          <a:xfrm>
            <a:off x="0" y="152280"/>
            <a:ext cx="10057320" cy="746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605520" y="76392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677600">
              <a:lnSpc>
                <a:spcPts val="2429"/>
              </a:lnSpc>
            </a:pP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robotic</a:t>
            </a:r>
            <a:r>
              <a:rPr b="0" lang="en-US" sz="2500" spc="25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assembly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2823480" y="2462400"/>
            <a:ext cx="889920" cy="1161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"/>
          <p:cNvSpPr/>
          <p:nvPr/>
        </p:nvSpPr>
        <p:spPr>
          <a:xfrm>
            <a:off x="5942160" y="2687400"/>
            <a:ext cx="130320" cy="259920"/>
          </a:xfrm>
          <a:custGeom>
            <a:avLst/>
            <a:gdLst/>
            <a:ahLst/>
            <a:rect l="l" t="t" r="r" b="b"/>
            <a:pathLst>
              <a:path w="131445" h="260985">
                <a:moveTo>
                  <a:pt x="0" y="131089"/>
                </a:moveTo>
                <a:lnTo>
                  <a:pt x="129717" y="260807"/>
                </a:lnTo>
                <a:lnTo>
                  <a:pt x="131089" y="128333"/>
                </a:lnTo>
                <a:lnTo>
                  <a:pt x="1371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4"/>
          <p:cNvSpPr/>
          <p:nvPr/>
        </p:nvSpPr>
        <p:spPr>
          <a:xfrm>
            <a:off x="5951880" y="2476080"/>
            <a:ext cx="441000" cy="35244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802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5"/>
          <p:cNvSpPr/>
          <p:nvPr/>
        </p:nvSpPr>
        <p:spPr>
          <a:xfrm>
            <a:off x="5951880" y="2476080"/>
            <a:ext cx="441000" cy="35244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18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lnTo>
                  <a:pt x="0" y="309118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6"/>
          <p:cNvSpPr/>
          <p:nvPr/>
        </p:nvSpPr>
        <p:spPr>
          <a:xfrm>
            <a:off x="5940720" y="2465280"/>
            <a:ext cx="441000" cy="35244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789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7"/>
          <p:cNvSpPr/>
          <p:nvPr/>
        </p:nvSpPr>
        <p:spPr>
          <a:xfrm>
            <a:off x="5940720" y="2465280"/>
            <a:ext cx="441000" cy="35244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05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lnTo>
                  <a:pt x="0" y="309105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8"/>
          <p:cNvSpPr/>
          <p:nvPr/>
        </p:nvSpPr>
        <p:spPr>
          <a:xfrm>
            <a:off x="6383520" y="2466720"/>
            <a:ext cx="9000" cy="37800"/>
          </a:xfrm>
          <a:custGeom>
            <a:avLst/>
            <a:gdLst/>
            <a:ahLst/>
            <a:rect l="l" t="t" r="r" b="b"/>
            <a:pathLst>
              <a:path w="10160" h="38735">
                <a:moveTo>
                  <a:pt x="0" y="0"/>
                </a:moveTo>
                <a:lnTo>
                  <a:pt x="0" y="38646"/>
                </a:lnTo>
                <a:lnTo>
                  <a:pt x="9664" y="11036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9"/>
          <p:cNvSpPr/>
          <p:nvPr/>
        </p:nvSpPr>
        <p:spPr>
          <a:xfrm>
            <a:off x="6383520" y="2465280"/>
            <a:ext cx="9000" cy="9000"/>
          </a:xfrm>
          <a:custGeom>
            <a:avLst/>
            <a:gdLst/>
            <a:ahLst/>
            <a:rect l="l" t="t" r="r" b="b"/>
            <a:pathLst>
              <a:path w="10160" h="10160">
                <a:moveTo>
                  <a:pt x="0" y="0"/>
                </a:moveTo>
                <a:lnTo>
                  <a:pt x="9664" y="9664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10"/>
          <p:cNvSpPr/>
          <p:nvPr/>
        </p:nvSpPr>
        <p:spPr>
          <a:xfrm>
            <a:off x="6382440" y="2599200"/>
            <a:ext cx="9000" cy="7920"/>
          </a:xfrm>
          <a:custGeom>
            <a:avLst/>
            <a:gdLst/>
            <a:ahLst/>
            <a:rect l="l" t="t" r="r" b="b"/>
            <a:pathLst>
              <a:path w="10160" h="8889">
                <a:moveTo>
                  <a:pt x="0" y="0"/>
                </a:moveTo>
                <a:lnTo>
                  <a:pt x="9652" y="828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11"/>
          <p:cNvSpPr/>
          <p:nvPr/>
        </p:nvSpPr>
        <p:spPr>
          <a:xfrm>
            <a:off x="6382440" y="2463840"/>
            <a:ext cx="134280" cy="251640"/>
          </a:xfrm>
          <a:custGeom>
            <a:avLst/>
            <a:gdLst/>
            <a:ahLst/>
            <a:rect l="l" t="t" r="r" b="b"/>
            <a:pathLst>
              <a:path w="135254" h="252730">
                <a:moveTo>
                  <a:pt x="0" y="0"/>
                </a:moveTo>
                <a:lnTo>
                  <a:pt x="0" y="132473"/>
                </a:lnTo>
                <a:lnTo>
                  <a:pt x="135229" y="252526"/>
                </a:lnTo>
                <a:lnTo>
                  <a:pt x="133858" y="135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2"/>
          <p:cNvSpPr/>
          <p:nvPr/>
        </p:nvSpPr>
        <p:spPr>
          <a:xfrm>
            <a:off x="6382440" y="2462400"/>
            <a:ext cx="134280" cy="253080"/>
          </a:xfrm>
          <a:custGeom>
            <a:avLst/>
            <a:gdLst/>
            <a:ahLst/>
            <a:rect l="l" t="t" r="r" b="b"/>
            <a:pathLst>
              <a:path w="135254" h="254000">
                <a:moveTo>
                  <a:pt x="0" y="1384"/>
                </a:moveTo>
                <a:lnTo>
                  <a:pt x="133858" y="136613"/>
                </a:lnTo>
                <a:lnTo>
                  <a:pt x="135229" y="253911"/>
                </a:lnTo>
                <a:lnTo>
                  <a:pt x="0" y="133858"/>
                </a:lnTo>
                <a:lnTo>
                  <a:pt x="0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13"/>
          <p:cNvSpPr/>
          <p:nvPr/>
        </p:nvSpPr>
        <p:spPr>
          <a:xfrm>
            <a:off x="6053040" y="2499480"/>
            <a:ext cx="190080" cy="21348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19"/>
                </a:moveTo>
                <a:lnTo>
                  <a:pt x="9606" y="186144"/>
                </a:lnTo>
                <a:lnTo>
                  <a:pt x="41869" y="211573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62723" y="149317"/>
                </a:lnTo>
                <a:lnTo>
                  <a:pt x="180848" y="115363"/>
                </a:lnTo>
                <a:lnTo>
                  <a:pt x="190162" y="76887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4"/>
          <p:cNvSpPr/>
          <p:nvPr/>
        </p:nvSpPr>
        <p:spPr>
          <a:xfrm>
            <a:off x="6053040" y="2499480"/>
            <a:ext cx="190080" cy="21348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30"/>
                </a:moveTo>
                <a:lnTo>
                  <a:pt x="178826" y="120265"/>
                </a:lnTo>
                <a:lnTo>
                  <a:pt x="189668" y="81555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lnTo>
                  <a:pt x="85" y="150776"/>
                </a:lnTo>
                <a:lnTo>
                  <a:pt x="11642" y="189409"/>
                </a:lnTo>
                <a:lnTo>
                  <a:pt x="45595" y="212534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59381" y="15403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5"/>
          <p:cNvSpPr/>
          <p:nvPr/>
        </p:nvSpPr>
        <p:spPr>
          <a:xfrm>
            <a:off x="5636520" y="2080080"/>
            <a:ext cx="590040" cy="61992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0" y="178854"/>
                </a:moveTo>
                <a:lnTo>
                  <a:pt x="437172" y="620991"/>
                </a:lnTo>
                <a:lnTo>
                  <a:pt x="591185" y="437184"/>
                </a:lnTo>
                <a:lnTo>
                  <a:pt x="154012" y="0"/>
                </a:lnTo>
                <a:lnTo>
                  <a:pt x="0" y="1788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6"/>
          <p:cNvSpPr/>
          <p:nvPr/>
        </p:nvSpPr>
        <p:spPr>
          <a:xfrm>
            <a:off x="5636520" y="2080080"/>
            <a:ext cx="590040" cy="61992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591185" y="437184"/>
                </a:moveTo>
                <a:lnTo>
                  <a:pt x="154012" y="0"/>
                </a:lnTo>
                <a:lnTo>
                  <a:pt x="0" y="178854"/>
                </a:lnTo>
                <a:lnTo>
                  <a:pt x="437172" y="62099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7"/>
          <p:cNvSpPr/>
          <p:nvPr/>
        </p:nvSpPr>
        <p:spPr>
          <a:xfrm>
            <a:off x="5615640" y="2062440"/>
            <a:ext cx="190080" cy="21348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24"/>
                </a:moveTo>
                <a:lnTo>
                  <a:pt x="9606" y="186153"/>
                </a:lnTo>
                <a:lnTo>
                  <a:pt x="41869" y="21158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62723" y="149327"/>
                </a:lnTo>
                <a:lnTo>
                  <a:pt x="180848" y="115372"/>
                </a:lnTo>
                <a:lnTo>
                  <a:pt x="190162" y="76891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8"/>
          <p:cNvSpPr/>
          <p:nvPr/>
        </p:nvSpPr>
        <p:spPr>
          <a:xfrm>
            <a:off x="5615640" y="2062440"/>
            <a:ext cx="190080" cy="21348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40"/>
                </a:moveTo>
                <a:lnTo>
                  <a:pt x="178826" y="120274"/>
                </a:lnTo>
                <a:lnTo>
                  <a:pt x="189668" y="81559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lnTo>
                  <a:pt x="85" y="150782"/>
                </a:lnTo>
                <a:lnTo>
                  <a:pt x="11642" y="189418"/>
                </a:lnTo>
                <a:lnTo>
                  <a:pt x="45595" y="21254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59381" y="15404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9"/>
          <p:cNvSpPr/>
          <p:nvPr/>
        </p:nvSpPr>
        <p:spPr>
          <a:xfrm>
            <a:off x="5587560" y="1979280"/>
            <a:ext cx="264240" cy="39636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0" y="397421"/>
                </a:moveTo>
                <a:lnTo>
                  <a:pt x="132473" y="353263"/>
                </a:ln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0"/>
          <p:cNvSpPr/>
          <p:nvPr/>
        </p:nvSpPr>
        <p:spPr>
          <a:xfrm>
            <a:off x="5587560" y="1979280"/>
            <a:ext cx="264240" cy="39636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132473" y="353263"/>
                </a:move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lnTo>
                  <a:pt x="132473" y="353263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1"/>
          <p:cNvSpPr/>
          <p:nvPr/>
        </p:nvSpPr>
        <p:spPr>
          <a:xfrm>
            <a:off x="3891600" y="1833840"/>
            <a:ext cx="140400" cy="59976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0" y="176644"/>
                </a:moveTo>
                <a:lnTo>
                  <a:pt x="0" y="600570"/>
                </a:lnTo>
                <a:lnTo>
                  <a:pt x="141312" y="423926"/>
                </a:lnTo>
                <a:lnTo>
                  <a:pt x="141312" y="0"/>
                </a:lnTo>
                <a:lnTo>
                  <a:pt x="0" y="176644"/>
                </a:lnTo>
                <a:close/>
              </a:path>
            </a:pathLst>
          </a:custGeom>
          <a:solidFill>
            <a:srgbClr val="3e3e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22"/>
          <p:cNvSpPr/>
          <p:nvPr/>
        </p:nvSpPr>
        <p:spPr>
          <a:xfrm>
            <a:off x="3891600" y="1833840"/>
            <a:ext cx="140400" cy="59976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141312" y="0"/>
                </a:moveTo>
                <a:lnTo>
                  <a:pt x="141312" y="423926"/>
                </a:lnTo>
                <a:lnTo>
                  <a:pt x="0" y="600570"/>
                </a:lnTo>
                <a:lnTo>
                  <a:pt x="0" y="176644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3"/>
          <p:cNvSpPr/>
          <p:nvPr/>
        </p:nvSpPr>
        <p:spPr>
          <a:xfrm>
            <a:off x="3891600" y="2067840"/>
            <a:ext cx="1562400" cy="308160"/>
          </a:xfrm>
          <a:custGeom>
            <a:avLst/>
            <a:gdLst/>
            <a:ahLst/>
            <a:rect l="l" t="t" r="r" b="b"/>
            <a:pathLst>
              <a:path w="1563370" h="309244">
                <a:moveTo>
                  <a:pt x="1563217" y="309112"/>
                </a:moveTo>
                <a:lnTo>
                  <a:pt x="1563217" y="0"/>
                </a:lnTo>
                <a:lnTo>
                  <a:pt x="0" y="0"/>
                </a:lnTo>
                <a:lnTo>
                  <a:pt x="0" y="309112"/>
                </a:lnTo>
                <a:lnTo>
                  <a:pt x="1563217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4"/>
          <p:cNvSpPr/>
          <p:nvPr/>
        </p:nvSpPr>
        <p:spPr>
          <a:xfrm>
            <a:off x="1701360" y="2067840"/>
            <a:ext cx="1200240" cy="308160"/>
          </a:xfrm>
          <a:custGeom>
            <a:avLst/>
            <a:gdLst/>
            <a:ahLst/>
            <a:rect l="l" t="t" r="r" b="b"/>
            <a:pathLst>
              <a:path w="1201420" h="309244">
                <a:moveTo>
                  <a:pt x="1201131" y="309112"/>
                </a:moveTo>
                <a:lnTo>
                  <a:pt x="1201131" y="0"/>
                </a:lnTo>
                <a:lnTo>
                  <a:pt x="0" y="0"/>
                </a:lnTo>
                <a:lnTo>
                  <a:pt x="0" y="309112"/>
                </a:lnTo>
                <a:lnTo>
                  <a:pt x="1201131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5"/>
          <p:cNvSpPr/>
          <p:nvPr/>
        </p:nvSpPr>
        <p:spPr>
          <a:xfrm>
            <a:off x="1701360" y="2067840"/>
            <a:ext cx="3753000" cy="308160"/>
          </a:xfrm>
          <a:custGeom>
            <a:avLst/>
            <a:gdLst/>
            <a:ahLst/>
            <a:rect l="l" t="t" r="r" b="b"/>
            <a:pathLst>
              <a:path w="3754120" h="309244">
                <a:moveTo>
                  <a:pt x="3753510" y="309112"/>
                </a:moveTo>
                <a:lnTo>
                  <a:pt x="3753510" y="0"/>
                </a:lnTo>
                <a:lnTo>
                  <a:pt x="0" y="0"/>
                </a:lnTo>
                <a:lnTo>
                  <a:pt x="0" y="309112"/>
                </a:lnTo>
                <a:lnTo>
                  <a:pt x="3753510" y="309112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26"/>
          <p:cNvSpPr/>
          <p:nvPr/>
        </p:nvSpPr>
        <p:spPr>
          <a:xfrm>
            <a:off x="1701360" y="1891080"/>
            <a:ext cx="3841200" cy="17604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3753497" y="176631"/>
                </a:lnTo>
                <a:lnTo>
                  <a:pt x="3841826" y="0"/>
                </a:lnTo>
                <a:lnTo>
                  <a:pt x="220789" y="0"/>
                </a:lnTo>
                <a:lnTo>
                  <a:pt x="0" y="176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7"/>
          <p:cNvSpPr/>
          <p:nvPr/>
        </p:nvSpPr>
        <p:spPr>
          <a:xfrm>
            <a:off x="1701360" y="1891080"/>
            <a:ext cx="3841200" cy="17604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220789" y="0"/>
                </a:lnTo>
                <a:lnTo>
                  <a:pt x="3841826" y="0"/>
                </a:lnTo>
                <a:lnTo>
                  <a:pt x="3753497" y="17663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28"/>
          <p:cNvSpPr/>
          <p:nvPr/>
        </p:nvSpPr>
        <p:spPr>
          <a:xfrm>
            <a:off x="5404680" y="1718640"/>
            <a:ext cx="782280" cy="9378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9"/>
          <p:cNvSpPr/>
          <p:nvPr/>
        </p:nvSpPr>
        <p:spPr>
          <a:xfrm>
            <a:off x="2595600" y="1729440"/>
            <a:ext cx="1922040" cy="11336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30"/>
          <p:cNvSpPr/>
          <p:nvPr/>
        </p:nvSpPr>
        <p:spPr>
          <a:xfrm>
            <a:off x="3673440" y="2925720"/>
            <a:ext cx="12024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6" name="CustomShape 31"/>
          <p:cNvSpPr/>
          <p:nvPr/>
        </p:nvSpPr>
        <p:spPr>
          <a:xfrm>
            <a:off x="5816160" y="1661760"/>
            <a:ext cx="12024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7" name="CustomShape 32"/>
          <p:cNvSpPr/>
          <p:nvPr/>
        </p:nvSpPr>
        <p:spPr>
          <a:xfrm>
            <a:off x="5304240" y="1649520"/>
            <a:ext cx="12024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8" name="CustomShape 33"/>
          <p:cNvSpPr/>
          <p:nvPr/>
        </p:nvSpPr>
        <p:spPr>
          <a:xfrm>
            <a:off x="3501720" y="1500480"/>
            <a:ext cx="11340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9" name="CustomShape 34"/>
          <p:cNvSpPr/>
          <p:nvPr/>
        </p:nvSpPr>
        <p:spPr>
          <a:xfrm>
            <a:off x="3679200" y="2058120"/>
            <a:ext cx="12024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0" name="CustomShape 35"/>
          <p:cNvSpPr/>
          <p:nvPr/>
        </p:nvSpPr>
        <p:spPr>
          <a:xfrm>
            <a:off x="6214680" y="2076840"/>
            <a:ext cx="12024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1" name="CustomShape 36"/>
          <p:cNvSpPr/>
          <p:nvPr/>
        </p:nvSpPr>
        <p:spPr>
          <a:xfrm>
            <a:off x="2921400" y="2971080"/>
            <a:ext cx="696240" cy="152640"/>
          </a:xfrm>
          <a:custGeom>
            <a:avLst/>
            <a:gdLst/>
            <a:ahLst/>
            <a:rect l="l" t="t" r="r" b="b"/>
            <a:pathLst>
              <a:path w="697229" h="153669">
                <a:moveTo>
                  <a:pt x="85933" y="0"/>
                </a:moveTo>
                <a:lnTo>
                  <a:pt x="74262" y="3429"/>
                </a:lnTo>
                <a:lnTo>
                  <a:pt x="71110" y="4362"/>
                </a:lnTo>
                <a:lnTo>
                  <a:pt x="34982" y="18684"/>
                </a:lnTo>
                <a:lnTo>
                  <a:pt x="4564" y="43904"/>
                </a:lnTo>
                <a:lnTo>
                  <a:pt x="0" y="59832"/>
                </a:lnTo>
                <a:lnTo>
                  <a:pt x="493" y="63272"/>
                </a:lnTo>
                <a:lnTo>
                  <a:pt x="26713" y="92193"/>
                </a:lnTo>
                <a:lnTo>
                  <a:pt x="64265" y="110147"/>
                </a:lnTo>
                <a:lnTo>
                  <a:pt x="102767" y="122981"/>
                </a:lnTo>
                <a:lnTo>
                  <a:pt x="143715" y="133264"/>
                </a:lnTo>
                <a:lnTo>
                  <a:pt x="184280" y="140963"/>
                </a:lnTo>
                <a:lnTo>
                  <a:pt x="222269" y="146318"/>
                </a:lnTo>
                <a:lnTo>
                  <a:pt x="262984" y="150291"/>
                </a:lnTo>
                <a:lnTo>
                  <a:pt x="305208" y="152683"/>
                </a:lnTo>
                <a:lnTo>
                  <a:pt x="343400" y="153559"/>
                </a:lnTo>
                <a:lnTo>
                  <a:pt x="354435" y="153608"/>
                </a:lnTo>
                <a:lnTo>
                  <a:pt x="359964" y="153599"/>
                </a:lnTo>
                <a:lnTo>
                  <a:pt x="398716" y="152928"/>
                </a:lnTo>
                <a:lnTo>
                  <a:pt x="437119" y="151223"/>
                </a:lnTo>
                <a:lnTo>
                  <a:pt x="479797" y="148060"/>
                </a:lnTo>
                <a:lnTo>
                  <a:pt x="520308" y="143661"/>
                </a:lnTo>
                <a:lnTo>
                  <a:pt x="562159" y="137308"/>
                </a:lnTo>
                <a:lnTo>
                  <a:pt x="602511" y="128608"/>
                </a:lnTo>
                <a:lnTo>
                  <a:pt x="642457" y="115318"/>
                </a:lnTo>
                <a:lnTo>
                  <a:pt x="676284" y="95841"/>
                </a:lnTo>
                <a:lnTo>
                  <a:pt x="696804" y="62137"/>
                </a:lnTo>
                <a:lnTo>
                  <a:pt x="696794" y="59581"/>
                </a:lnTo>
                <a:lnTo>
                  <a:pt x="669895" y="27928"/>
                </a:lnTo>
                <a:lnTo>
                  <a:pt x="617098" y="1235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37"/>
          <p:cNvSpPr/>
          <p:nvPr/>
        </p:nvSpPr>
        <p:spPr>
          <a:xfrm>
            <a:off x="2904120" y="2960640"/>
            <a:ext cx="138600" cy="67680"/>
          </a:xfrm>
          <a:custGeom>
            <a:avLst/>
            <a:gdLst/>
            <a:ahLst/>
            <a:rect l="l" t="t" r="r" b="b"/>
            <a:pathLst>
              <a:path w="139700" h="68580">
                <a:moveTo>
                  <a:pt x="0" y="8712"/>
                </a:moveTo>
                <a:lnTo>
                  <a:pt x="17437" y="68008"/>
                </a:lnTo>
                <a:lnTo>
                  <a:pt x="139179" y="0"/>
                </a:lnTo>
                <a:lnTo>
                  <a:pt x="0" y="87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38"/>
          <p:cNvSpPr/>
          <p:nvPr/>
        </p:nvSpPr>
        <p:spPr>
          <a:xfrm>
            <a:off x="2914920" y="2971080"/>
            <a:ext cx="92160" cy="44640"/>
          </a:xfrm>
          <a:custGeom>
            <a:avLst/>
            <a:gdLst/>
            <a:ahLst/>
            <a:rect l="l" t="t" r="r" b="b"/>
            <a:pathLst>
              <a:path w="93344" h="45719">
                <a:moveTo>
                  <a:pt x="0" y="5816"/>
                </a:moveTo>
                <a:lnTo>
                  <a:pt x="92722" y="0"/>
                </a:lnTo>
                <a:lnTo>
                  <a:pt x="11620" y="45313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39"/>
          <p:cNvSpPr/>
          <p:nvPr/>
        </p:nvSpPr>
        <p:spPr>
          <a:xfrm>
            <a:off x="3502440" y="2974680"/>
            <a:ext cx="138600" cy="61200"/>
          </a:xfrm>
          <a:custGeom>
            <a:avLst/>
            <a:gdLst/>
            <a:ahLst/>
            <a:rect l="l" t="t" r="r" b="b"/>
            <a:pathLst>
              <a:path w="139700" h="62230">
                <a:moveTo>
                  <a:pt x="0" y="0"/>
                </a:moveTo>
                <a:lnTo>
                  <a:pt x="125018" y="61785"/>
                </a:lnTo>
                <a:lnTo>
                  <a:pt x="139446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40"/>
          <p:cNvSpPr/>
          <p:nvPr/>
        </p:nvSpPr>
        <p:spPr>
          <a:xfrm>
            <a:off x="3538800" y="2983320"/>
            <a:ext cx="92160" cy="40320"/>
          </a:xfrm>
          <a:custGeom>
            <a:avLst/>
            <a:gdLst/>
            <a:ahLst/>
            <a:rect l="l" t="t" r="r" b="b"/>
            <a:pathLst>
              <a:path w="93345" h="41275">
                <a:moveTo>
                  <a:pt x="83273" y="41160"/>
                </a:moveTo>
                <a:lnTo>
                  <a:pt x="0" y="0"/>
                </a:lnTo>
                <a:lnTo>
                  <a:pt x="92887" y="111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41"/>
          <p:cNvSpPr/>
          <p:nvPr/>
        </p:nvSpPr>
        <p:spPr>
          <a:xfrm>
            <a:off x="6134760" y="2910240"/>
            <a:ext cx="969840" cy="268920"/>
          </a:xfrm>
          <a:custGeom>
            <a:avLst/>
            <a:gdLst/>
            <a:ahLst/>
            <a:rect l="l" t="t" r="r" b="b"/>
            <a:pathLst>
              <a:path w="970915" h="269875">
                <a:moveTo>
                  <a:pt x="0" y="107848"/>
                </a:moveTo>
                <a:lnTo>
                  <a:pt x="431419" y="269633"/>
                </a:lnTo>
                <a:lnTo>
                  <a:pt x="970699" y="107848"/>
                </a:lnTo>
                <a:lnTo>
                  <a:pt x="539280" y="0"/>
                </a:lnTo>
                <a:lnTo>
                  <a:pt x="0" y="107848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42"/>
          <p:cNvSpPr/>
          <p:nvPr/>
        </p:nvSpPr>
        <p:spPr>
          <a:xfrm>
            <a:off x="6134760" y="3018240"/>
            <a:ext cx="430560" cy="646560"/>
          </a:xfrm>
          <a:custGeom>
            <a:avLst/>
            <a:gdLst/>
            <a:ahLst/>
            <a:rect l="l" t="t" r="r" b="b"/>
            <a:pathLst>
              <a:path w="431800" h="647700">
                <a:moveTo>
                  <a:pt x="0" y="0"/>
                </a:moveTo>
                <a:lnTo>
                  <a:pt x="0" y="431431"/>
                </a:lnTo>
                <a:lnTo>
                  <a:pt x="431419" y="647141"/>
                </a:lnTo>
                <a:lnTo>
                  <a:pt x="431419" y="161785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43"/>
          <p:cNvSpPr/>
          <p:nvPr/>
        </p:nvSpPr>
        <p:spPr>
          <a:xfrm>
            <a:off x="6566400" y="3018240"/>
            <a:ext cx="538560" cy="646560"/>
          </a:xfrm>
          <a:custGeom>
            <a:avLst/>
            <a:gdLst/>
            <a:ahLst/>
            <a:rect l="l" t="t" r="r" b="b"/>
            <a:pathLst>
              <a:path w="539750" h="647700">
                <a:moveTo>
                  <a:pt x="0" y="161785"/>
                </a:moveTo>
                <a:lnTo>
                  <a:pt x="0" y="647141"/>
                </a:lnTo>
                <a:lnTo>
                  <a:pt x="539280" y="431431"/>
                </a:lnTo>
                <a:lnTo>
                  <a:pt x="539280" y="0"/>
                </a:lnTo>
                <a:lnTo>
                  <a:pt x="0" y="161785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44"/>
          <p:cNvSpPr/>
          <p:nvPr/>
        </p:nvSpPr>
        <p:spPr>
          <a:xfrm>
            <a:off x="6566400" y="3179880"/>
            <a:ext cx="360" cy="484560"/>
          </a:xfrm>
          <a:custGeom>
            <a:avLst/>
            <a:gdLst/>
            <a:ahLst/>
            <a:rect l="l" t="t" r="r" b="b"/>
            <a:pathLst>
              <a:path w="0" h="485775">
                <a:moveTo>
                  <a:pt x="0" y="0"/>
                </a:moveTo>
                <a:lnTo>
                  <a:pt x="0" y="485355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45"/>
          <p:cNvSpPr/>
          <p:nvPr/>
        </p:nvSpPr>
        <p:spPr>
          <a:xfrm>
            <a:off x="6566400" y="3449520"/>
            <a:ext cx="538560" cy="214920"/>
          </a:xfrm>
          <a:custGeom>
            <a:avLst/>
            <a:gdLst/>
            <a:ahLst/>
            <a:rect l="l" t="t" r="r" b="b"/>
            <a:pathLst>
              <a:path w="539750" h="215900">
                <a:moveTo>
                  <a:pt x="0" y="215709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46"/>
          <p:cNvSpPr/>
          <p:nvPr/>
        </p:nvSpPr>
        <p:spPr>
          <a:xfrm>
            <a:off x="7105680" y="3018240"/>
            <a:ext cx="360" cy="43056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431431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47"/>
          <p:cNvSpPr/>
          <p:nvPr/>
        </p:nvSpPr>
        <p:spPr>
          <a:xfrm>
            <a:off x="6566400" y="3018240"/>
            <a:ext cx="538560" cy="160920"/>
          </a:xfrm>
          <a:custGeom>
            <a:avLst/>
            <a:gdLst/>
            <a:ahLst/>
            <a:rect l="l" t="t" r="r" b="b"/>
            <a:pathLst>
              <a:path w="539750" h="161925">
                <a:moveTo>
                  <a:pt x="0" y="161785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48"/>
          <p:cNvSpPr/>
          <p:nvPr/>
        </p:nvSpPr>
        <p:spPr>
          <a:xfrm>
            <a:off x="6134760" y="3018240"/>
            <a:ext cx="430560" cy="160920"/>
          </a:xfrm>
          <a:custGeom>
            <a:avLst/>
            <a:gdLst/>
            <a:ahLst/>
            <a:rect l="l" t="t" r="r" b="b"/>
            <a:pathLst>
              <a:path w="431800" h="161925">
                <a:moveTo>
                  <a:pt x="431419" y="161785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49"/>
          <p:cNvSpPr/>
          <p:nvPr/>
        </p:nvSpPr>
        <p:spPr>
          <a:xfrm>
            <a:off x="6134760" y="3018240"/>
            <a:ext cx="360" cy="43056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0"/>
                </a:moveTo>
                <a:lnTo>
                  <a:pt x="0" y="431431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50"/>
          <p:cNvSpPr/>
          <p:nvPr/>
        </p:nvSpPr>
        <p:spPr>
          <a:xfrm>
            <a:off x="6134760" y="3449520"/>
            <a:ext cx="430560" cy="214920"/>
          </a:xfrm>
          <a:custGeom>
            <a:avLst/>
            <a:gdLst/>
            <a:ahLst/>
            <a:rect l="l" t="t" r="r" b="b"/>
            <a:pathLst>
              <a:path w="431800" h="215900">
                <a:moveTo>
                  <a:pt x="0" y="0"/>
                </a:moveTo>
                <a:lnTo>
                  <a:pt x="431419" y="21570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51"/>
          <p:cNvSpPr/>
          <p:nvPr/>
        </p:nvSpPr>
        <p:spPr>
          <a:xfrm>
            <a:off x="6674040" y="2910240"/>
            <a:ext cx="430560" cy="106920"/>
          </a:xfrm>
          <a:custGeom>
            <a:avLst/>
            <a:gdLst/>
            <a:ahLst/>
            <a:rect l="l" t="t" r="r" b="b"/>
            <a:pathLst>
              <a:path w="431800" h="107950">
                <a:moveTo>
                  <a:pt x="0" y="0"/>
                </a:moveTo>
                <a:lnTo>
                  <a:pt x="431419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52"/>
          <p:cNvSpPr/>
          <p:nvPr/>
        </p:nvSpPr>
        <p:spPr>
          <a:xfrm>
            <a:off x="6134760" y="2910240"/>
            <a:ext cx="538560" cy="106920"/>
          </a:xfrm>
          <a:custGeom>
            <a:avLst/>
            <a:gdLst/>
            <a:ahLst/>
            <a:rect l="l" t="t" r="r" b="b"/>
            <a:pathLst>
              <a:path w="539750" h="107950">
                <a:moveTo>
                  <a:pt x="539280" y="0"/>
                </a:moveTo>
                <a:lnTo>
                  <a:pt x="0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53"/>
          <p:cNvSpPr/>
          <p:nvPr/>
        </p:nvSpPr>
        <p:spPr>
          <a:xfrm>
            <a:off x="6377760" y="2794320"/>
            <a:ext cx="484560" cy="120960"/>
          </a:xfrm>
          <a:custGeom>
            <a:avLst/>
            <a:gdLst/>
            <a:ahLst/>
            <a:rect l="l" t="t" r="r" b="b"/>
            <a:pathLst>
              <a:path w="485775" h="121919">
                <a:moveTo>
                  <a:pt x="0" y="48539"/>
                </a:moveTo>
                <a:lnTo>
                  <a:pt x="215709" y="121335"/>
                </a:lnTo>
                <a:lnTo>
                  <a:pt x="485355" y="48539"/>
                </a:lnTo>
                <a:lnTo>
                  <a:pt x="269646" y="0"/>
                </a:lnTo>
                <a:lnTo>
                  <a:pt x="0" y="48539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54"/>
          <p:cNvSpPr/>
          <p:nvPr/>
        </p:nvSpPr>
        <p:spPr>
          <a:xfrm>
            <a:off x="6377760" y="2842920"/>
            <a:ext cx="214920" cy="290520"/>
          </a:xfrm>
          <a:custGeom>
            <a:avLst/>
            <a:gdLst/>
            <a:ahLst/>
            <a:rect l="l" t="t" r="r" b="b"/>
            <a:pathLst>
              <a:path w="215900" h="291464">
                <a:moveTo>
                  <a:pt x="0" y="0"/>
                </a:moveTo>
                <a:lnTo>
                  <a:pt x="0" y="194144"/>
                </a:lnTo>
                <a:lnTo>
                  <a:pt x="215709" y="291211"/>
                </a:lnTo>
                <a:lnTo>
                  <a:pt x="215709" y="7279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5"/>
          <p:cNvSpPr/>
          <p:nvPr/>
        </p:nvSpPr>
        <p:spPr>
          <a:xfrm>
            <a:off x="6593400" y="2842920"/>
            <a:ext cx="268920" cy="290520"/>
          </a:xfrm>
          <a:custGeom>
            <a:avLst/>
            <a:gdLst/>
            <a:ahLst/>
            <a:rect l="l" t="t" r="r" b="b"/>
            <a:pathLst>
              <a:path w="269875" h="291464">
                <a:moveTo>
                  <a:pt x="0" y="72796"/>
                </a:moveTo>
                <a:lnTo>
                  <a:pt x="0" y="291211"/>
                </a:lnTo>
                <a:lnTo>
                  <a:pt x="269646" y="194144"/>
                </a:lnTo>
                <a:lnTo>
                  <a:pt x="269646" y="0"/>
                </a:lnTo>
                <a:lnTo>
                  <a:pt x="0" y="72796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56"/>
          <p:cNvSpPr/>
          <p:nvPr/>
        </p:nvSpPr>
        <p:spPr>
          <a:xfrm>
            <a:off x="6593400" y="2915640"/>
            <a:ext cx="360" cy="217440"/>
          </a:xfrm>
          <a:custGeom>
            <a:avLst/>
            <a:gdLst/>
            <a:ahLst/>
            <a:rect l="l" t="t" r="r" b="b"/>
            <a:pathLst>
              <a:path w="0" h="218439">
                <a:moveTo>
                  <a:pt x="0" y="0"/>
                </a:moveTo>
                <a:lnTo>
                  <a:pt x="0" y="21841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7"/>
          <p:cNvSpPr/>
          <p:nvPr/>
        </p:nvSpPr>
        <p:spPr>
          <a:xfrm>
            <a:off x="6593400" y="3036960"/>
            <a:ext cx="268920" cy="96120"/>
          </a:xfrm>
          <a:custGeom>
            <a:avLst/>
            <a:gdLst/>
            <a:ahLst/>
            <a:rect l="l" t="t" r="r" b="b"/>
            <a:pathLst>
              <a:path w="269875" h="97155">
                <a:moveTo>
                  <a:pt x="0" y="9706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58"/>
          <p:cNvSpPr/>
          <p:nvPr/>
        </p:nvSpPr>
        <p:spPr>
          <a:xfrm>
            <a:off x="6863040" y="2842920"/>
            <a:ext cx="360" cy="19332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194144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59"/>
          <p:cNvSpPr/>
          <p:nvPr/>
        </p:nvSpPr>
        <p:spPr>
          <a:xfrm>
            <a:off x="6593400" y="2842920"/>
            <a:ext cx="268920" cy="72000"/>
          </a:xfrm>
          <a:custGeom>
            <a:avLst/>
            <a:gdLst/>
            <a:ahLst/>
            <a:rect l="l" t="t" r="r" b="b"/>
            <a:pathLst>
              <a:path w="269875" h="73025">
                <a:moveTo>
                  <a:pt x="0" y="7279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60"/>
          <p:cNvSpPr/>
          <p:nvPr/>
        </p:nvSpPr>
        <p:spPr>
          <a:xfrm>
            <a:off x="6377760" y="2842920"/>
            <a:ext cx="214920" cy="72000"/>
          </a:xfrm>
          <a:custGeom>
            <a:avLst/>
            <a:gdLst/>
            <a:ahLst/>
            <a:rect l="l" t="t" r="r" b="b"/>
            <a:pathLst>
              <a:path w="215900" h="73025">
                <a:moveTo>
                  <a:pt x="215709" y="72796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61"/>
          <p:cNvSpPr/>
          <p:nvPr/>
        </p:nvSpPr>
        <p:spPr>
          <a:xfrm>
            <a:off x="6377760" y="2842920"/>
            <a:ext cx="360" cy="19332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0"/>
                </a:moveTo>
                <a:lnTo>
                  <a:pt x="0" y="19414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62"/>
          <p:cNvSpPr/>
          <p:nvPr/>
        </p:nvSpPr>
        <p:spPr>
          <a:xfrm>
            <a:off x="6377760" y="3036960"/>
            <a:ext cx="214920" cy="96120"/>
          </a:xfrm>
          <a:custGeom>
            <a:avLst/>
            <a:gdLst/>
            <a:ahLst/>
            <a:rect l="l" t="t" r="r" b="b"/>
            <a:pathLst>
              <a:path w="215900" h="97155">
                <a:moveTo>
                  <a:pt x="0" y="0"/>
                </a:moveTo>
                <a:lnTo>
                  <a:pt x="215709" y="97066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63"/>
          <p:cNvSpPr/>
          <p:nvPr/>
        </p:nvSpPr>
        <p:spPr>
          <a:xfrm>
            <a:off x="6647400" y="2794320"/>
            <a:ext cx="214920" cy="47880"/>
          </a:xfrm>
          <a:custGeom>
            <a:avLst/>
            <a:gdLst/>
            <a:ahLst/>
            <a:rect l="l" t="t" r="r" b="b"/>
            <a:pathLst>
              <a:path w="215900" h="48894">
                <a:moveTo>
                  <a:pt x="0" y="0"/>
                </a:moveTo>
                <a:lnTo>
                  <a:pt x="215709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64"/>
          <p:cNvSpPr/>
          <p:nvPr/>
        </p:nvSpPr>
        <p:spPr>
          <a:xfrm>
            <a:off x="6377760" y="2794320"/>
            <a:ext cx="268920" cy="47880"/>
          </a:xfrm>
          <a:custGeom>
            <a:avLst/>
            <a:gdLst/>
            <a:ahLst/>
            <a:rect l="l" t="t" r="r" b="b"/>
            <a:pathLst>
              <a:path w="269875" h="48894">
                <a:moveTo>
                  <a:pt x="269646" y="0"/>
                </a:moveTo>
                <a:lnTo>
                  <a:pt x="0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65"/>
          <p:cNvSpPr/>
          <p:nvPr/>
        </p:nvSpPr>
        <p:spPr>
          <a:xfrm>
            <a:off x="288720" y="3948120"/>
            <a:ext cx="8584200" cy="31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4120" indent="-73044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states??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en-US" sz="2050" spc="-1" strike="noStrike">
              <a:latin typeface="Arial"/>
            </a:endParaRPr>
          </a:p>
          <a:p>
            <a:pPr marL="743040" indent="-23076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real-valued coordinates of robot joint angles</a:t>
            </a:r>
            <a:endParaRPr b="0" lang="en-US" sz="2050" spc="-1" strike="noStrike">
              <a:latin typeface="Arial"/>
            </a:endParaRPr>
          </a:p>
          <a:p>
            <a:pPr marL="743040" indent="-23076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parts of the object to be  assembled (location, orientation)</a:t>
            </a:r>
            <a:endParaRPr b="0" lang="en-US" sz="2050" spc="-1" strike="noStrike">
              <a:latin typeface="Arial"/>
            </a:endParaRPr>
          </a:p>
          <a:p>
            <a:pPr marL="744120" indent="-73044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actions??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continuous motions of robot joints</a:t>
            </a: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goal test??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complete assembly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with no robot included!</a:t>
            </a: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path cost??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  time to execute?  Number of joints motions (wear and tear)?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71" name="CustomShape 66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2" name="CustomShape 67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B77BCFFD-4EBA-4233-A106-B4B53FD68951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FAB447D-A3BF-4DCF-8774-5DC32060CDD9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23920">
              <a:lnSpc>
                <a:spcPts val="2429"/>
              </a:lnSpc>
            </a:pP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Tree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3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496440" y="1623600"/>
            <a:ext cx="848916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idea:</a:t>
            </a:r>
            <a:endParaRPr b="0" lang="en-US" sz="2050" spc="-1" strike="noStrike">
              <a:latin typeface="Arial"/>
            </a:endParaRPr>
          </a:p>
          <a:p>
            <a:pPr marL="573120" indent="-1926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offline, simulated exploration of state space</a:t>
            </a:r>
            <a:endParaRPr b="0" lang="en-US" sz="1800" spc="-1" strike="noStrike">
              <a:latin typeface="Arial"/>
            </a:endParaRPr>
          </a:p>
          <a:p>
            <a:pPr marL="573120" indent="-19260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generating successors of already-explored states  (a.k.a. </a:t>
            </a:r>
            <a:r>
              <a:rPr b="0" lang="en-US" sz="1800" spc="-1" strike="noStrike">
                <a:solidFill>
                  <a:srgbClr val="00007e"/>
                </a:solidFill>
                <a:latin typeface="Arial"/>
                <a:ea typeface="DejaVu Sans"/>
              </a:rPr>
              <a:t>expanding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623520" y="3586320"/>
            <a:ext cx="8154360" cy="308844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9840" bIns="0"/>
          <a:p>
            <a:pPr marL="422280" indent="-27180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strategy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endParaRPr b="0" lang="en-US" sz="1700" spc="-1" strike="noStrike">
              <a:latin typeface="Arial"/>
            </a:endParaRPr>
          </a:p>
          <a:p>
            <a:pPr marL="422280" indent="-27180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the search tree using the initial state of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422280" indent="-27180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700" spc="-1" strike="noStrike">
              <a:latin typeface="Arial"/>
            </a:endParaRPr>
          </a:p>
          <a:p>
            <a:pPr marL="833760" indent="-27180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no candidates for expansion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180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failure  </a:t>
            </a:r>
            <a:endParaRPr b="0" lang="en-US" sz="1700" spc="-1" strike="noStrike">
              <a:latin typeface="Arial"/>
            </a:endParaRPr>
          </a:p>
          <a:p>
            <a:pPr marL="833760" indent="-27180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choose a leaf node for expansion according to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strategy</a:t>
            </a:r>
            <a:endParaRPr b="0" lang="en-US" sz="1700" spc="-1" strike="noStrike">
              <a:latin typeface="Arial"/>
            </a:endParaRPr>
          </a:p>
          <a:p>
            <a:pPr marL="833760" indent="-27180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node contains a goal state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endParaRPr b="0" lang="en-US" sz="1700" spc="-1" strike="noStrike">
              <a:latin typeface="Arial"/>
            </a:endParaRPr>
          </a:p>
          <a:p>
            <a:pPr marL="833760" indent="-27180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the corresponding solution</a:t>
            </a:r>
            <a:endParaRPr b="0" lang="en-US" sz="1700" spc="-1" strike="noStrike">
              <a:latin typeface="Arial"/>
            </a:endParaRPr>
          </a:p>
          <a:p>
            <a:pPr marL="833760" indent="-27180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expand the node and add the resulting nodes to the search tree</a:t>
            </a:r>
            <a:endParaRPr b="0" lang="en-US" sz="1700" spc="-1" strike="noStrike">
              <a:latin typeface="Arial"/>
            </a:endParaRPr>
          </a:p>
          <a:p>
            <a:pPr marL="422280" indent="-27180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11120">
              <a:lnSpc>
                <a:spcPts val="2429"/>
              </a:lnSpc>
            </a:pP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Tree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4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3423960" y="3260520"/>
            <a:ext cx="769320" cy="22248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8"/>
                </a:lnTo>
                <a:lnTo>
                  <a:pt x="53685" y="168723"/>
                </a:lnTo>
                <a:lnTo>
                  <a:pt x="92443" y="184418"/>
                </a:lnTo>
                <a:lnTo>
                  <a:pt x="129665" y="195412"/>
                </a:lnTo>
                <a:lnTo>
                  <a:pt x="171789" y="204837"/>
                </a:lnTo>
                <a:lnTo>
                  <a:pt x="212215" y="211665"/>
                </a:lnTo>
                <a:lnTo>
                  <a:pt x="255568" y="217051"/>
                </a:lnTo>
                <a:lnTo>
                  <a:pt x="294764" y="220436"/>
                </a:lnTo>
                <a:lnTo>
                  <a:pt x="335584" y="222610"/>
                </a:lnTo>
                <a:lnTo>
                  <a:pt x="377786" y="223501"/>
                </a:lnTo>
                <a:lnTo>
                  <a:pt x="384937" y="223520"/>
                </a:lnTo>
                <a:lnTo>
                  <a:pt x="392087" y="223501"/>
                </a:lnTo>
                <a:lnTo>
                  <a:pt x="434289" y="222610"/>
                </a:lnTo>
                <a:lnTo>
                  <a:pt x="475109" y="220436"/>
                </a:lnTo>
                <a:lnTo>
                  <a:pt x="514305" y="217051"/>
                </a:lnTo>
                <a:lnTo>
                  <a:pt x="557658" y="211665"/>
                </a:lnTo>
                <a:lnTo>
                  <a:pt x="598084" y="204837"/>
                </a:lnTo>
                <a:lnTo>
                  <a:pt x="640208" y="195412"/>
                </a:lnTo>
                <a:lnTo>
                  <a:pt x="677430" y="184418"/>
                </a:lnTo>
                <a:lnTo>
                  <a:pt x="716188" y="168723"/>
                </a:lnTo>
                <a:lnTo>
                  <a:pt x="749818" y="147458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3"/>
          <p:cNvSpPr/>
          <p:nvPr/>
        </p:nvSpPr>
        <p:spPr>
          <a:xfrm>
            <a:off x="3459960" y="3287880"/>
            <a:ext cx="6674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950" spc="-92" strike="noStrike">
                <a:solidFill>
                  <a:srgbClr val="00ff00"/>
                </a:solidFill>
                <a:latin typeface="Arial"/>
                <a:ea typeface="DejaVu Sans"/>
              </a:rPr>
              <a:t>Rimnicu</a:t>
            </a:r>
            <a:r>
              <a:rPr b="0" lang="en-US" sz="950" spc="-106" strike="noStrike">
                <a:solidFill>
                  <a:srgbClr val="00ff00"/>
                </a:solidFill>
                <a:latin typeface="Arial"/>
                <a:ea typeface="DejaVu Sans"/>
              </a:rPr>
              <a:t> </a:t>
            </a:r>
            <a:r>
              <a:rPr b="0" lang="en-US" sz="950" spc="-77" strike="noStrike">
                <a:solidFill>
                  <a:srgbClr val="00ff00"/>
                </a:solidFill>
                <a:latin typeface="Arial"/>
                <a:ea typeface="DejaVu Sans"/>
              </a:rPr>
              <a:t>Vilcea</a:t>
            </a:r>
            <a:endParaRPr b="0" lang="en-US" sz="950" spc="-1" strike="noStrike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5429520" y="3252600"/>
            <a:ext cx="769320" cy="22248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5"/>
          <p:cNvSpPr/>
          <p:nvPr/>
        </p:nvSpPr>
        <p:spPr>
          <a:xfrm>
            <a:off x="5632920" y="3271320"/>
            <a:ext cx="35532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Lugoj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3" name="CustomShape 6"/>
          <p:cNvSpPr/>
          <p:nvPr/>
        </p:nvSpPr>
        <p:spPr>
          <a:xfrm>
            <a:off x="6953400" y="2526120"/>
            <a:ext cx="769320" cy="22248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7"/>
          <p:cNvSpPr/>
          <p:nvPr/>
        </p:nvSpPr>
        <p:spPr>
          <a:xfrm>
            <a:off x="7122960" y="2544840"/>
            <a:ext cx="4071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Zerind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5" name="CustomShape 8"/>
          <p:cNvSpPr/>
          <p:nvPr/>
        </p:nvSpPr>
        <p:spPr>
          <a:xfrm>
            <a:off x="2016360" y="2526120"/>
            <a:ext cx="769320" cy="222480"/>
          </a:xfrm>
          <a:custGeom>
            <a:avLst/>
            <a:gdLst/>
            <a:ahLst/>
            <a:rect l="l" t="t" r="r" b="b"/>
            <a:pathLst>
              <a:path w="770255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9"/>
          <p:cNvSpPr/>
          <p:nvPr/>
        </p:nvSpPr>
        <p:spPr>
          <a:xfrm>
            <a:off x="2236680" y="2544840"/>
            <a:ext cx="32472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Sibiu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7" name="CustomShape 10"/>
          <p:cNvSpPr/>
          <p:nvPr/>
        </p:nvSpPr>
        <p:spPr>
          <a:xfrm>
            <a:off x="595440" y="3252600"/>
            <a:ext cx="769320" cy="22248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11"/>
          <p:cNvSpPr/>
          <p:nvPr/>
        </p:nvSpPr>
        <p:spPr>
          <a:xfrm>
            <a:off x="821160" y="3271320"/>
            <a:ext cx="3099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9" name="CustomShape 12"/>
          <p:cNvSpPr/>
          <p:nvPr/>
        </p:nvSpPr>
        <p:spPr>
          <a:xfrm>
            <a:off x="1546560" y="3252600"/>
            <a:ext cx="769320" cy="22248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3"/>
          <p:cNvSpPr/>
          <p:nvPr/>
        </p:nvSpPr>
        <p:spPr>
          <a:xfrm>
            <a:off x="1665720" y="3271320"/>
            <a:ext cx="52020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Fagaras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1" name="CustomShape 14"/>
          <p:cNvSpPr/>
          <p:nvPr/>
        </p:nvSpPr>
        <p:spPr>
          <a:xfrm>
            <a:off x="2473920" y="3252600"/>
            <a:ext cx="769320" cy="22248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5"/>
          <p:cNvSpPr/>
          <p:nvPr/>
        </p:nvSpPr>
        <p:spPr>
          <a:xfrm>
            <a:off x="2615400" y="3271320"/>
            <a:ext cx="47520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3" name="CustomShape 16"/>
          <p:cNvSpPr/>
          <p:nvPr/>
        </p:nvSpPr>
        <p:spPr>
          <a:xfrm>
            <a:off x="4944960" y="2526120"/>
            <a:ext cx="769320" cy="22248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17"/>
          <p:cNvSpPr/>
          <p:nvPr/>
        </p:nvSpPr>
        <p:spPr>
          <a:xfrm>
            <a:off x="5024520" y="2544840"/>
            <a:ext cx="61740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Timisoara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5" name="CustomShape 18"/>
          <p:cNvSpPr/>
          <p:nvPr/>
        </p:nvSpPr>
        <p:spPr>
          <a:xfrm>
            <a:off x="6518520" y="3252600"/>
            <a:ext cx="769320" cy="22248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19"/>
          <p:cNvSpPr/>
          <p:nvPr/>
        </p:nvSpPr>
        <p:spPr>
          <a:xfrm>
            <a:off x="6744240" y="3271320"/>
            <a:ext cx="3099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7" name="CustomShape 20"/>
          <p:cNvSpPr/>
          <p:nvPr/>
        </p:nvSpPr>
        <p:spPr>
          <a:xfrm>
            <a:off x="4494240" y="3252600"/>
            <a:ext cx="769320" cy="22248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21"/>
          <p:cNvSpPr/>
          <p:nvPr/>
        </p:nvSpPr>
        <p:spPr>
          <a:xfrm>
            <a:off x="4720320" y="3271320"/>
            <a:ext cx="3099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9" name="CustomShape 22"/>
          <p:cNvSpPr/>
          <p:nvPr/>
        </p:nvSpPr>
        <p:spPr>
          <a:xfrm>
            <a:off x="7440840" y="3252600"/>
            <a:ext cx="769320" cy="22248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3"/>
          <p:cNvSpPr/>
          <p:nvPr/>
        </p:nvSpPr>
        <p:spPr>
          <a:xfrm>
            <a:off x="7582680" y="3271320"/>
            <a:ext cx="47520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ff00"/>
                </a:solidFill>
                <a:latin typeface="Arial"/>
                <a:ea typeface="DejaVu Sans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1" name="CustomShape 24"/>
          <p:cNvSpPr/>
          <p:nvPr/>
        </p:nvSpPr>
        <p:spPr>
          <a:xfrm>
            <a:off x="2404800" y="2027520"/>
            <a:ext cx="2289960" cy="496080"/>
          </a:xfrm>
          <a:custGeom>
            <a:avLst/>
            <a:gdLst/>
            <a:ahLst/>
            <a:rect l="l" t="t" r="r" b="b"/>
            <a:pathLst>
              <a:path w="2291079" h="497205">
                <a:moveTo>
                  <a:pt x="0" y="496697"/>
                </a:moveTo>
                <a:lnTo>
                  <a:pt x="2291016" y="0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5"/>
          <p:cNvSpPr/>
          <p:nvPr/>
        </p:nvSpPr>
        <p:spPr>
          <a:xfrm>
            <a:off x="4695840" y="2027520"/>
            <a:ext cx="644760" cy="496080"/>
          </a:xfrm>
          <a:custGeom>
            <a:avLst/>
            <a:gdLst/>
            <a:ahLst/>
            <a:rect l="l" t="t" r="r" b="b"/>
            <a:pathLst>
              <a:path w="645795" h="497205">
                <a:moveTo>
                  <a:pt x="0" y="0"/>
                </a:moveTo>
                <a:lnTo>
                  <a:pt x="645706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6"/>
          <p:cNvSpPr/>
          <p:nvPr/>
        </p:nvSpPr>
        <p:spPr>
          <a:xfrm>
            <a:off x="4695840" y="2027520"/>
            <a:ext cx="2631600" cy="496080"/>
          </a:xfrm>
          <a:custGeom>
            <a:avLst/>
            <a:gdLst/>
            <a:ahLst/>
            <a:rect l="l" t="t" r="r" b="b"/>
            <a:pathLst>
              <a:path w="2632709" h="497205">
                <a:moveTo>
                  <a:pt x="0" y="0"/>
                </a:moveTo>
                <a:lnTo>
                  <a:pt x="2632481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7"/>
          <p:cNvSpPr/>
          <p:nvPr/>
        </p:nvSpPr>
        <p:spPr>
          <a:xfrm>
            <a:off x="989280" y="2754000"/>
            <a:ext cx="1414800" cy="496080"/>
          </a:xfrm>
          <a:custGeom>
            <a:avLst/>
            <a:gdLst/>
            <a:ahLst/>
            <a:rect l="l" t="t" r="r" b="b"/>
            <a:pathLst>
              <a:path w="1416050" h="497204">
                <a:moveTo>
                  <a:pt x="1415580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28"/>
          <p:cNvSpPr/>
          <p:nvPr/>
        </p:nvSpPr>
        <p:spPr>
          <a:xfrm>
            <a:off x="1945440" y="2754000"/>
            <a:ext cx="458640" cy="49608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29"/>
          <p:cNvSpPr/>
          <p:nvPr/>
        </p:nvSpPr>
        <p:spPr>
          <a:xfrm>
            <a:off x="2404800" y="2754000"/>
            <a:ext cx="452160" cy="496080"/>
          </a:xfrm>
          <a:custGeom>
            <a:avLst/>
            <a:gdLst/>
            <a:ahLst/>
            <a:rect l="l" t="t" r="r" b="b"/>
            <a:pathLst>
              <a:path w="453389" h="497204">
                <a:moveTo>
                  <a:pt x="0" y="0"/>
                </a:moveTo>
                <a:lnTo>
                  <a:pt x="45323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30"/>
          <p:cNvSpPr/>
          <p:nvPr/>
        </p:nvSpPr>
        <p:spPr>
          <a:xfrm>
            <a:off x="2404800" y="2754000"/>
            <a:ext cx="1408680" cy="496080"/>
          </a:xfrm>
          <a:custGeom>
            <a:avLst/>
            <a:gdLst/>
            <a:ahLst/>
            <a:rect l="l" t="t" r="r" b="b"/>
            <a:pathLst>
              <a:path w="1409700" h="497204">
                <a:moveTo>
                  <a:pt x="0" y="0"/>
                </a:moveTo>
                <a:lnTo>
                  <a:pt x="1409382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31"/>
          <p:cNvSpPr/>
          <p:nvPr/>
        </p:nvSpPr>
        <p:spPr>
          <a:xfrm>
            <a:off x="4881960" y="2754000"/>
            <a:ext cx="458640" cy="49608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32"/>
          <p:cNvSpPr/>
          <p:nvPr/>
        </p:nvSpPr>
        <p:spPr>
          <a:xfrm>
            <a:off x="5341320" y="2754000"/>
            <a:ext cx="458640" cy="49608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0" y="0"/>
                </a:moveTo>
                <a:lnTo>
                  <a:pt x="45944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33"/>
          <p:cNvSpPr/>
          <p:nvPr/>
        </p:nvSpPr>
        <p:spPr>
          <a:xfrm>
            <a:off x="6905880" y="2754000"/>
            <a:ext cx="421200" cy="496080"/>
          </a:xfrm>
          <a:custGeom>
            <a:avLst/>
            <a:gdLst/>
            <a:ahLst/>
            <a:rect l="l" t="t" r="r" b="b"/>
            <a:pathLst>
              <a:path w="422275" h="497204">
                <a:moveTo>
                  <a:pt x="422186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34"/>
          <p:cNvSpPr/>
          <p:nvPr/>
        </p:nvSpPr>
        <p:spPr>
          <a:xfrm>
            <a:off x="7328160" y="2754000"/>
            <a:ext cx="496080" cy="496080"/>
          </a:xfrm>
          <a:custGeom>
            <a:avLst/>
            <a:gdLst/>
            <a:ahLst/>
            <a:rect l="l" t="t" r="r" b="b"/>
            <a:pathLst>
              <a:path w="497204" h="497204">
                <a:moveTo>
                  <a:pt x="0" y="0"/>
                </a:moveTo>
                <a:lnTo>
                  <a:pt x="49669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35"/>
          <p:cNvSpPr/>
          <p:nvPr/>
        </p:nvSpPr>
        <p:spPr>
          <a:xfrm>
            <a:off x="647640" y="3480480"/>
            <a:ext cx="340560" cy="19188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36"/>
          <p:cNvSpPr/>
          <p:nvPr/>
        </p:nvSpPr>
        <p:spPr>
          <a:xfrm>
            <a:off x="989280" y="3480480"/>
            <a:ext cx="360" cy="19188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37"/>
          <p:cNvSpPr/>
          <p:nvPr/>
        </p:nvSpPr>
        <p:spPr>
          <a:xfrm>
            <a:off x="989280" y="3480480"/>
            <a:ext cx="340560" cy="19188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38"/>
          <p:cNvSpPr/>
          <p:nvPr/>
        </p:nvSpPr>
        <p:spPr>
          <a:xfrm>
            <a:off x="6558480" y="3480480"/>
            <a:ext cx="340560" cy="19188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39"/>
          <p:cNvSpPr/>
          <p:nvPr/>
        </p:nvSpPr>
        <p:spPr>
          <a:xfrm>
            <a:off x="6899760" y="3480480"/>
            <a:ext cx="360" cy="19188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40"/>
          <p:cNvSpPr/>
          <p:nvPr/>
        </p:nvSpPr>
        <p:spPr>
          <a:xfrm>
            <a:off x="6899760" y="3480480"/>
            <a:ext cx="340560" cy="19188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41"/>
          <p:cNvSpPr/>
          <p:nvPr/>
        </p:nvSpPr>
        <p:spPr>
          <a:xfrm>
            <a:off x="4540680" y="3480480"/>
            <a:ext cx="340560" cy="19188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42"/>
          <p:cNvSpPr/>
          <p:nvPr/>
        </p:nvSpPr>
        <p:spPr>
          <a:xfrm>
            <a:off x="4881960" y="3480480"/>
            <a:ext cx="360" cy="19188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43"/>
          <p:cNvSpPr/>
          <p:nvPr/>
        </p:nvSpPr>
        <p:spPr>
          <a:xfrm>
            <a:off x="4881960" y="3480480"/>
            <a:ext cx="340560" cy="19188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9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44"/>
          <p:cNvSpPr/>
          <p:nvPr/>
        </p:nvSpPr>
        <p:spPr>
          <a:xfrm>
            <a:off x="3472560" y="3480480"/>
            <a:ext cx="340560" cy="19188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45"/>
          <p:cNvSpPr/>
          <p:nvPr/>
        </p:nvSpPr>
        <p:spPr>
          <a:xfrm>
            <a:off x="3814200" y="3480480"/>
            <a:ext cx="360" cy="19188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46"/>
          <p:cNvSpPr/>
          <p:nvPr/>
        </p:nvSpPr>
        <p:spPr>
          <a:xfrm>
            <a:off x="3814200" y="3480480"/>
            <a:ext cx="340560" cy="19188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7"/>
          <p:cNvSpPr/>
          <p:nvPr/>
        </p:nvSpPr>
        <p:spPr>
          <a:xfrm>
            <a:off x="5801040" y="3480480"/>
            <a:ext cx="266400" cy="19188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48"/>
          <p:cNvSpPr/>
          <p:nvPr/>
        </p:nvSpPr>
        <p:spPr>
          <a:xfrm>
            <a:off x="5533920" y="3480480"/>
            <a:ext cx="266400" cy="19188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49"/>
          <p:cNvSpPr/>
          <p:nvPr/>
        </p:nvSpPr>
        <p:spPr>
          <a:xfrm>
            <a:off x="2864160" y="3480480"/>
            <a:ext cx="266400" cy="19188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50"/>
          <p:cNvSpPr/>
          <p:nvPr/>
        </p:nvSpPr>
        <p:spPr>
          <a:xfrm>
            <a:off x="2597040" y="3480480"/>
            <a:ext cx="266400" cy="19188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51"/>
          <p:cNvSpPr/>
          <p:nvPr/>
        </p:nvSpPr>
        <p:spPr>
          <a:xfrm>
            <a:off x="1951560" y="3480480"/>
            <a:ext cx="266400" cy="19188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52"/>
          <p:cNvSpPr/>
          <p:nvPr/>
        </p:nvSpPr>
        <p:spPr>
          <a:xfrm>
            <a:off x="1684440" y="3480480"/>
            <a:ext cx="266400" cy="19188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53"/>
          <p:cNvSpPr/>
          <p:nvPr/>
        </p:nvSpPr>
        <p:spPr>
          <a:xfrm>
            <a:off x="7824960" y="3480480"/>
            <a:ext cx="266400" cy="19188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54"/>
          <p:cNvSpPr/>
          <p:nvPr/>
        </p:nvSpPr>
        <p:spPr>
          <a:xfrm>
            <a:off x="7557840" y="3480480"/>
            <a:ext cx="266400" cy="19188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266966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1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55"/>
          <p:cNvSpPr/>
          <p:nvPr/>
        </p:nvSpPr>
        <p:spPr>
          <a:xfrm>
            <a:off x="4263840" y="1800000"/>
            <a:ext cx="769320" cy="22248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5"/>
                </a:lnTo>
                <a:lnTo>
                  <a:pt x="20056" y="147451"/>
                </a:lnTo>
                <a:lnTo>
                  <a:pt x="53688" y="168714"/>
                </a:lnTo>
                <a:lnTo>
                  <a:pt x="92448" y="184407"/>
                </a:lnTo>
                <a:lnTo>
                  <a:pt x="129671" y="195400"/>
                </a:lnTo>
                <a:lnTo>
                  <a:pt x="171794" y="204825"/>
                </a:lnTo>
                <a:lnTo>
                  <a:pt x="212221" y="211652"/>
                </a:lnTo>
                <a:lnTo>
                  <a:pt x="255573" y="217039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39"/>
                </a:lnTo>
                <a:lnTo>
                  <a:pt x="557661" y="211652"/>
                </a:lnTo>
                <a:lnTo>
                  <a:pt x="598088" y="204825"/>
                </a:lnTo>
                <a:lnTo>
                  <a:pt x="640213" y="195400"/>
                </a:lnTo>
                <a:lnTo>
                  <a:pt x="677437" y="184407"/>
                </a:lnTo>
                <a:lnTo>
                  <a:pt x="716197" y="168714"/>
                </a:lnTo>
                <a:lnTo>
                  <a:pt x="749829" y="147451"/>
                </a:lnTo>
                <a:lnTo>
                  <a:pt x="769821" y="113835"/>
                </a:lnTo>
                <a:lnTo>
                  <a:pt x="769886" y="111760"/>
                </a:lnTo>
                <a:close/>
              </a:path>
            </a:pathLst>
          </a:custGeom>
          <a:noFill/>
          <a:ln w="22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56"/>
          <p:cNvSpPr/>
          <p:nvPr/>
        </p:nvSpPr>
        <p:spPr>
          <a:xfrm>
            <a:off x="4489920" y="1818360"/>
            <a:ext cx="309960" cy="1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4" name="CustomShape 57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5" name="CustomShape 58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BB0B00D-FFF7-4EBA-B2A2-17BA2A70CDCA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887760" y="7372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94480">
              <a:lnSpc>
                <a:spcPct val="100000"/>
              </a:lnSpc>
            </a:pPr>
            <a:r>
              <a:rPr b="0" lang="en-US" sz="2500" spc="327" strike="noStrike">
                <a:solidFill>
                  <a:srgbClr val="000000"/>
                </a:solidFill>
                <a:latin typeface="Arial"/>
                <a:ea typeface="DejaVu Sans"/>
              </a:rPr>
              <a:t>Concepts: 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states </a:t>
            </a:r>
            <a:r>
              <a:rPr b="0" lang="en-US" sz="2500" spc="242" strike="noStrike">
                <a:solidFill>
                  <a:srgbClr val="000000"/>
                </a:solidFill>
                <a:latin typeface="Arial"/>
                <a:ea typeface="DejaVu Sans"/>
              </a:rPr>
              <a:t>vs.</a:t>
            </a:r>
            <a:r>
              <a:rPr b="0" lang="en-US" sz="2500" spc="20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2341080" y="4192560"/>
            <a:ext cx="1383120" cy="138312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3"/>
          <p:cNvSpPr/>
          <p:nvPr/>
        </p:nvSpPr>
        <p:spPr>
          <a:xfrm>
            <a:off x="2341080" y="4192560"/>
            <a:ext cx="1383120" cy="138312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"/>
          <p:cNvSpPr/>
          <p:nvPr/>
        </p:nvSpPr>
        <p:spPr>
          <a:xfrm>
            <a:off x="2341080" y="4192560"/>
            <a:ext cx="1383120" cy="138312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5"/>
          <p:cNvSpPr/>
          <p:nvPr/>
        </p:nvSpPr>
        <p:spPr>
          <a:xfrm>
            <a:off x="2347560" y="4639320"/>
            <a:ext cx="1377000" cy="12960"/>
          </a:xfrm>
          <a:custGeom>
            <a:avLst/>
            <a:gdLst/>
            <a:ahLst/>
            <a:rect l="l" t="t" r="r" b="b"/>
            <a:pathLst>
              <a:path w="1377950" h="13970">
                <a:moveTo>
                  <a:pt x="1377530" y="13439"/>
                </a:moveTo>
                <a:lnTo>
                  <a:pt x="1377530" y="0"/>
                </a:lnTo>
                <a:lnTo>
                  <a:pt x="0" y="0"/>
                </a:lnTo>
                <a:lnTo>
                  <a:pt x="0" y="13439"/>
                </a:lnTo>
                <a:lnTo>
                  <a:pt x="1377530" y="134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6"/>
          <p:cNvSpPr/>
          <p:nvPr/>
        </p:nvSpPr>
        <p:spPr>
          <a:xfrm>
            <a:off x="2341080" y="5109840"/>
            <a:ext cx="137700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7"/>
          <p:cNvSpPr/>
          <p:nvPr/>
        </p:nvSpPr>
        <p:spPr>
          <a:xfrm>
            <a:off x="2797920" y="4188960"/>
            <a:ext cx="360" cy="1383120"/>
          </a:xfrm>
          <a:custGeom>
            <a:avLst/>
            <a:gdLst/>
            <a:ahLst/>
            <a:rect l="l" t="t" r="r" b="b"/>
            <a:pathLst>
              <a:path w="0" h="1384300">
                <a:moveTo>
                  <a:pt x="0" y="0"/>
                </a:moveTo>
                <a:lnTo>
                  <a:pt x="0" y="1384249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8"/>
          <p:cNvSpPr/>
          <p:nvPr/>
        </p:nvSpPr>
        <p:spPr>
          <a:xfrm>
            <a:off x="3268440" y="4188960"/>
            <a:ext cx="360" cy="1390320"/>
          </a:xfrm>
          <a:custGeom>
            <a:avLst/>
            <a:gdLst/>
            <a:ahLst/>
            <a:rect l="l" t="t" r="r" b="b"/>
            <a:pathLst>
              <a:path w="0" h="1391285">
                <a:moveTo>
                  <a:pt x="0" y="0"/>
                </a:moveTo>
                <a:lnTo>
                  <a:pt x="0" y="1390967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9"/>
          <p:cNvSpPr/>
          <p:nvPr/>
        </p:nvSpPr>
        <p:spPr>
          <a:xfrm>
            <a:off x="2861640" y="4709880"/>
            <a:ext cx="33876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72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5" name="CustomShape 10"/>
          <p:cNvSpPr/>
          <p:nvPr/>
        </p:nvSpPr>
        <p:spPr>
          <a:xfrm>
            <a:off x="3322080" y="5176800"/>
            <a:ext cx="33876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06200">
              <a:lnSpc>
                <a:spcPct val="100000"/>
              </a:lnSpc>
              <a:spcBef>
                <a:spcPts val="346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6" name="CustomShape 11"/>
          <p:cNvSpPr/>
          <p:nvPr/>
        </p:nvSpPr>
        <p:spPr>
          <a:xfrm>
            <a:off x="2865240" y="5176800"/>
            <a:ext cx="33876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7" name="CustomShape 12"/>
          <p:cNvSpPr/>
          <p:nvPr/>
        </p:nvSpPr>
        <p:spPr>
          <a:xfrm>
            <a:off x="2865240" y="4246200"/>
            <a:ext cx="33876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8" name="CustomShape 13"/>
          <p:cNvSpPr/>
          <p:nvPr/>
        </p:nvSpPr>
        <p:spPr>
          <a:xfrm>
            <a:off x="2401560" y="4246200"/>
            <a:ext cx="338760" cy="2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marL="6840"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49" name="CustomShape 14"/>
          <p:cNvSpPr/>
          <p:nvPr/>
        </p:nvSpPr>
        <p:spPr>
          <a:xfrm>
            <a:off x="2401560" y="4709880"/>
            <a:ext cx="33876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684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0" name="CustomShape 15"/>
          <p:cNvSpPr/>
          <p:nvPr/>
        </p:nvSpPr>
        <p:spPr>
          <a:xfrm>
            <a:off x="2394720" y="5176800"/>
            <a:ext cx="33876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404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1" name="CustomShape 16"/>
          <p:cNvSpPr/>
          <p:nvPr/>
        </p:nvSpPr>
        <p:spPr>
          <a:xfrm>
            <a:off x="3325320" y="4709880"/>
            <a:ext cx="33876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106200">
              <a:lnSpc>
                <a:spcPct val="100000"/>
              </a:lnSpc>
              <a:spcBef>
                <a:spcPts val="241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2" name="CustomShape 17"/>
          <p:cNvSpPr/>
          <p:nvPr/>
        </p:nvSpPr>
        <p:spPr>
          <a:xfrm>
            <a:off x="2341080" y="4646160"/>
            <a:ext cx="1383120" cy="360"/>
          </a:xfrm>
          <a:custGeom>
            <a:avLst/>
            <a:gdLst/>
            <a:ahLst/>
            <a:rect l="l" t="t" r="r" b="b"/>
            <a:pathLst>
              <a:path w="1384300" h="0">
                <a:moveTo>
                  <a:pt x="0" y="0"/>
                </a:moveTo>
                <a:lnTo>
                  <a:pt x="138424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18"/>
          <p:cNvSpPr/>
          <p:nvPr/>
        </p:nvSpPr>
        <p:spPr>
          <a:xfrm>
            <a:off x="2341080" y="5109840"/>
            <a:ext cx="137700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19"/>
          <p:cNvSpPr/>
          <p:nvPr/>
        </p:nvSpPr>
        <p:spPr>
          <a:xfrm>
            <a:off x="2797920" y="4195800"/>
            <a:ext cx="360" cy="1377000"/>
          </a:xfrm>
          <a:custGeom>
            <a:avLst/>
            <a:gdLst/>
            <a:ahLst/>
            <a:rect l="l" t="t" r="r" b="b"/>
            <a:pathLst>
              <a:path w="0" h="1377950">
                <a:moveTo>
                  <a:pt x="0" y="0"/>
                </a:moveTo>
                <a:lnTo>
                  <a:pt x="0" y="1377518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0"/>
          <p:cNvSpPr/>
          <p:nvPr/>
        </p:nvSpPr>
        <p:spPr>
          <a:xfrm>
            <a:off x="2861640" y="4709880"/>
            <a:ext cx="338760" cy="24156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6" name="CustomShape 21"/>
          <p:cNvSpPr/>
          <p:nvPr/>
        </p:nvSpPr>
        <p:spPr>
          <a:xfrm>
            <a:off x="3322080" y="5176800"/>
            <a:ext cx="338760" cy="24156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7" name="CustomShape 22"/>
          <p:cNvSpPr/>
          <p:nvPr/>
        </p:nvSpPr>
        <p:spPr>
          <a:xfrm>
            <a:off x="2865240" y="5176800"/>
            <a:ext cx="338760" cy="24156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8" name="CustomShape 23"/>
          <p:cNvSpPr/>
          <p:nvPr/>
        </p:nvSpPr>
        <p:spPr>
          <a:xfrm>
            <a:off x="2865240" y="4246200"/>
            <a:ext cx="338760" cy="24156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9" name="CustomShape 24"/>
          <p:cNvSpPr/>
          <p:nvPr/>
        </p:nvSpPr>
        <p:spPr>
          <a:xfrm>
            <a:off x="2401560" y="4246200"/>
            <a:ext cx="338760" cy="24156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0" name="CustomShape 25"/>
          <p:cNvSpPr/>
          <p:nvPr/>
        </p:nvSpPr>
        <p:spPr>
          <a:xfrm>
            <a:off x="2401560" y="4709880"/>
            <a:ext cx="338760" cy="24156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1" name="CustomShape 26"/>
          <p:cNvSpPr/>
          <p:nvPr/>
        </p:nvSpPr>
        <p:spPr>
          <a:xfrm>
            <a:off x="2394720" y="5176800"/>
            <a:ext cx="338760" cy="24156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2" name="CustomShape 27"/>
          <p:cNvSpPr/>
          <p:nvPr/>
        </p:nvSpPr>
        <p:spPr>
          <a:xfrm>
            <a:off x="3325320" y="4709880"/>
            <a:ext cx="338760" cy="24156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7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3" name="CustomShape 28"/>
          <p:cNvSpPr/>
          <p:nvPr/>
        </p:nvSpPr>
        <p:spPr>
          <a:xfrm>
            <a:off x="1703880" y="4257360"/>
            <a:ext cx="5018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7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4" name="CustomShape 29"/>
          <p:cNvSpPr/>
          <p:nvPr/>
        </p:nvSpPr>
        <p:spPr>
          <a:xfrm>
            <a:off x="4692240" y="4257360"/>
            <a:ext cx="51444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7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65" name="CustomShape 30"/>
          <p:cNvSpPr/>
          <p:nvPr/>
        </p:nvSpPr>
        <p:spPr>
          <a:xfrm>
            <a:off x="5262480" y="4187880"/>
            <a:ext cx="613440" cy="614160"/>
          </a:xfrm>
          <a:custGeom>
            <a:avLst/>
            <a:gdLst/>
            <a:ahLst/>
            <a:rect l="l" t="t" r="r" b="b"/>
            <a:pathLst>
              <a:path w="614679" h="615314">
                <a:moveTo>
                  <a:pt x="613410" y="278817"/>
                </a:moveTo>
                <a:lnTo>
                  <a:pt x="613410" y="336393"/>
                </a:lnTo>
                <a:lnTo>
                  <a:pt x="614680" y="331644"/>
                </a:lnTo>
                <a:lnTo>
                  <a:pt x="614680" y="283567"/>
                </a:lnTo>
                <a:lnTo>
                  <a:pt x="613410" y="278817"/>
                </a:lnTo>
                <a:close/>
                <a:moveTo>
                  <a:pt x="612140" y="264696"/>
                </a:moveTo>
                <a:lnTo>
                  <a:pt x="612140" y="350513"/>
                </a:lnTo>
                <a:lnTo>
                  <a:pt x="613410" y="345828"/>
                </a:lnTo>
                <a:lnTo>
                  <a:pt x="613410" y="269382"/>
                </a:lnTo>
                <a:lnTo>
                  <a:pt x="612140" y="264696"/>
                </a:lnTo>
                <a:close/>
                <a:moveTo>
                  <a:pt x="609600" y="250777"/>
                </a:moveTo>
                <a:lnTo>
                  <a:pt x="609600" y="364432"/>
                </a:lnTo>
                <a:lnTo>
                  <a:pt x="612140" y="355176"/>
                </a:lnTo>
                <a:lnTo>
                  <a:pt x="612140" y="260033"/>
                </a:lnTo>
                <a:lnTo>
                  <a:pt x="609600" y="250777"/>
                </a:lnTo>
                <a:close/>
                <a:moveTo>
                  <a:pt x="7620" y="237074"/>
                </a:moveTo>
                <a:lnTo>
                  <a:pt x="7620" y="378133"/>
                </a:lnTo>
                <a:lnTo>
                  <a:pt x="15240" y="404828"/>
                </a:lnTo>
                <a:lnTo>
                  <a:pt x="17780" y="409179"/>
                </a:lnTo>
                <a:lnTo>
                  <a:pt x="21590" y="422052"/>
                </a:lnTo>
                <a:lnTo>
                  <a:pt x="24130" y="426281"/>
                </a:lnTo>
                <a:lnTo>
                  <a:pt x="25400" y="430479"/>
                </a:lnTo>
                <a:lnTo>
                  <a:pt x="27940" y="434645"/>
                </a:lnTo>
                <a:lnTo>
                  <a:pt x="29210" y="438777"/>
                </a:lnTo>
                <a:lnTo>
                  <a:pt x="31750" y="442876"/>
                </a:lnTo>
                <a:lnTo>
                  <a:pt x="33020" y="446942"/>
                </a:lnTo>
                <a:lnTo>
                  <a:pt x="38100" y="454968"/>
                </a:lnTo>
                <a:lnTo>
                  <a:pt x="39370" y="458929"/>
                </a:lnTo>
                <a:lnTo>
                  <a:pt x="44450" y="466740"/>
                </a:lnTo>
                <a:lnTo>
                  <a:pt x="67310" y="499989"/>
                </a:lnTo>
                <a:lnTo>
                  <a:pt x="71120" y="503480"/>
                </a:lnTo>
                <a:lnTo>
                  <a:pt x="73660" y="506928"/>
                </a:lnTo>
                <a:lnTo>
                  <a:pt x="78740" y="513694"/>
                </a:lnTo>
                <a:lnTo>
                  <a:pt x="82550" y="517011"/>
                </a:lnTo>
                <a:lnTo>
                  <a:pt x="85090" y="520284"/>
                </a:lnTo>
                <a:lnTo>
                  <a:pt x="88900" y="523510"/>
                </a:lnTo>
                <a:lnTo>
                  <a:pt x="91440" y="526691"/>
                </a:lnTo>
                <a:lnTo>
                  <a:pt x="95250" y="529825"/>
                </a:lnTo>
                <a:lnTo>
                  <a:pt x="97790" y="532913"/>
                </a:lnTo>
                <a:lnTo>
                  <a:pt x="101600" y="535952"/>
                </a:lnTo>
                <a:lnTo>
                  <a:pt x="105410" y="538944"/>
                </a:lnTo>
                <a:lnTo>
                  <a:pt x="107950" y="541887"/>
                </a:lnTo>
                <a:lnTo>
                  <a:pt x="111760" y="544780"/>
                </a:lnTo>
                <a:lnTo>
                  <a:pt x="115570" y="547624"/>
                </a:lnTo>
                <a:lnTo>
                  <a:pt x="119380" y="550417"/>
                </a:lnTo>
                <a:lnTo>
                  <a:pt x="121920" y="553160"/>
                </a:lnTo>
                <a:lnTo>
                  <a:pt x="156210" y="575464"/>
                </a:lnTo>
                <a:lnTo>
                  <a:pt x="168910" y="581904"/>
                </a:lnTo>
                <a:lnTo>
                  <a:pt x="172720" y="583935"/>
                </a:lnTo>
                <a:lnTo>
                  <a:pt x="176530" y="585908"/>
                </a:lnTo>
                <a:lnTo>
                  <a:pt x="180340" y="587822"/>
                </a:lnTo>
                <a:lnTo>
                  <a:pt x="185420" y="589676"/>
                </a:lnTo>
                <a:lnTo>
                  <a:pt x="189230" y="591470"/>
                </a:lnTo>
                <a:lnTo>
                  <a:pt x="193040" y="593203"/>
                </a:lnTo>
                <a:lnTo>
                  <a:pt x="198120" y="594875"/>
                </a:lnTo>
                <a:lnTo>
                  <a:pt x="201930" y="596486"/>
                </a:lnTo>
                <a:lnTo>
                  <a:pt x="205740" y="598034"/>
                </a:lnTo>
                <a:lnTo>
                  <a:pt x="210820" y="599518"/>
                </a:lnTo>
                <a:lnTo>
                  <a:pt x="214630" y="600940"/>
                </a:lnTo>
                <a:lnTo>
                  <a:pt x="219710" y="602297"/>
                </a:lnTo>
                <a:lnTo>
                  <a:pt x="223520" y="603590"/>
                </a:lnTo>
                <a:lnTo>
                  <a:pt x="228600" y="604818"/>
                </a:lnTo>
                <a:lnTo>
                  <a:pt x="232410" y="605980"/>
                </a:lnTo>
                <a:lnTo>
                  <a:pt x="237490" y="607076"/>
                </a:lnTo>
                <a:lnTo>
                  <a:pt x="241300" y="608105"/>
                </a:lnTo>
                <a:lnTo>
                  <a:pt x="246380" y="609067"/>
                </a:lnTo>
                <a:lnTo>
                  <a:pt x="251460" y="609961"/>
                </a:lnTo>
                <a:lnTo>
                  <a:pt x="255270" y="610787"/>
                </a:lnTo>
                <a:lnTo>
                  <a:pt x="260350" y="611544"/>
                </a:lnTo>
                <a:lnTo>
                  <a:pt x="265430" y="612231"/>
                </a:lnTo>
                <a:lnTo>
                  <a:pt x="269240" y="612849"/>
                </a:lnTo>
                <a:lnTo>
                  <a:pt x="274320" y="613395"/>
                </a:lnTo>
                <a:lnTo>
                  <a:pt x="279400" y="613871"/>
                </a:lnTo>
                <a:lnTo>
                  <a:pt x="283210" y="614275"/>
                </a:lnTo>
                <a:lnTo>
                  <a:pt x="307340" y="615200"/>
                </a:lnTo>
                <a:lnTo>
                  <a:pt x="312420" y="615163"/>
                </a:lnTo>
                <a:lnTo>
                  <a:pt x="317500" y="615051"/>
                </a:lnTo>
                <a:lnTo>
                  <a:pt x="322580" y="614865"/>
                </a:lnTo>
                <a:lnTo>
                  <a:pt x="326390" y="614606"/>
                </a:lnTo>
                <a:lnTo>
                  <a:pt x="331470" y="614275"/>
                </a:lnTo>
                <a:lnTo>
                  <a:pt x="336550" y="613871"/>
                </a:lnTo>
                <a:lnTo>
                  <a:pt x="341630" y="613395"/>
                </a:lnTo>
                <a:lnTo>
                  <a:pt x="345440" y="612849"/>
                </a:lnTo>
                <a:lnTo>
                  <a:pt x="350520" y="612231"/>
                </a:lnTo>
                <a:lnTo>
                  <a:pt x="355600" y="611544"/>
                </a:lnTo>
                <a:lnTo>
                  <a:pt x="359410" y="610787"/>
                </a:lnTo>
                <a:lnTo>
                  <a:pt x="364490" y="609961"/>
                </a:lnTo>
                <a:lnTo>
                  <a:pt x="369570" y="609067"/>
                </a:lnTo>
                <a:lnTo>
                  <a:pt x="373380" y="608105"/>
                </a:lnTo>
                <a:lnTo>
                  <a:pt x="378460" y="607076"/>
                </a:lnTo>
                <a:lnTo>
                  <a:pt x="382270" y="605980"/>
                </a:lnTo>
                <a:lnTo>
                  <a:pt x="387350" y="604818"/>
                </a:lnTo>
                <a:lnTo>
                  <a:pt x="391160" y="603590"/>
                </a:lnTo>
                <a:lnTo>
                  <a:pt x="396240" y="602297"/>
                </a:lnTo>
                <a:lnTo>
                  <a:pt x="400050" y="600940"/>
                </a:lnTo>
                <a:lnTo>
                  <a:pt x="405130" y="599518"/>
                </a:lnTo>
                <a:lnTo>
                  <a:pt x="408940" y="598034"/>
                </a:lnTo>
                <a:lnTo>
                  <a:pt x="414020" y="596486"/>
                </a:lnTo>
                <a:lnTo>
                  <a:pt x="417830" y="594875"/>
                </a:lnTo>
                <a:lnTo>
                  <a:pt x="421640" y="593203"/>
                </a:lnTo>
                <a:lnTo>
                  <a:pt x="426720" y="591470"/>
                </a:lnTo>
                <a:lnTo>
                  <a:pt x="430530" y="589676"/>
                </a:lnTo>
                <a:lnTo>
                  <a:pt x="434340" y="587822"/>
                </a:lnTo>
                <a:lnTo>
                  <a:pt x="439420" y="585908"/>
                </a:lnTo>
                <a:lnTo>
                  <a:pt x="443230" y="583935"/>
                </a:lnTo>
                <a:lnTo>
                  <a:pt x="447040" y="581904"/>
                </a:lnTo>
                <a:lnTo>
                  <a:pt x="450850" y="579814"/>
                </a:lnTo>
                <a:lnTo>
                  <a:pt x="454660" y="577668"/>
                </a:lnTo>
                <a:lnTo>
                  <a:pt x="458470" y="575464"/>
                </a:lnTo>
                <a:lnTo>
                  <a:pt x="463550" y="573204"/>
                </a:lnTo>
                <a:lnTo>
                  <a:pt x="485140" y="558490"/>
                </a:lnTo>
                <a:lnTo>
                  <a:pt x="488950" y="555851"/>
                </a:lnTo>
                <a:lnTo>
                  <a:pt x="506730" y="541887"/>
                </a:lnTo>
                <a:lnTo>
                  <a:pt x="510540" y="538944"/>
                </a:lnTo>
                <a:lnTo>
                  <a:pt x="514350" y="535952"/>
                </a:lnTo>
                <a:lnTo>
                  <a:pt x="516890" y="532913"/>
                </a:lnTo>
                <a:lnTo>
                  <a:pt x="520700" y="529825"/>
                </a:lnTo>
                <a:lnTo>
                  <a:pt x="523240" y="526691"/>
                </a:lnTo>
                <a:lnTo>
                  <a:pt x="527050" y="523510"/>
                </a:lnTo>
                <a:lnTo>
                  <a:pt x="529590" y="520284"/>
                </a:lnTo>
                <a:lnTo>
                  <a:pt x="533400" y="517011"/>
                </a:lnTo>
                <a:lnTo>
                  <a:pt x="535940" y="513694"/>
                </a:lnTo>
                <a:lnTo>
                  <a:pt x="538480" y="510333"/>
                </a:lnTo>
                <a:lnTo>
                  <a:pt x="542290" y="506928"/>
                </a:lnTo>
                <a:lnTo>
                  <a:pt x="544830" y="503480"/>
                </a:lnTo>
                <a:lnTo>
                  <a:pt x="549910" y="496456"/>
                </a:lnTo>
                <a:lnTo>
                  <a:pt x="553720" y="492881"/>
                </a:lnTo>
                <a:lnTo>
                  <a:pt x="572770" y="462853"/>
                </a:lnTo>
                <a:lnTo>
                  <a:pt x="580390" y="450973"/>
                </a:lnTo>
                <a:lnTo>
                  <a:pt x="581660" y="446942"/>
                </a:lnTo>
                <a:lnTo>
                  <a:pt x="584200" y="442876"/>
                </a:lnTo>
                <a:lnTo>
                  <a:pt x="585470" y="438777"/>
                </a:lnTo>
                <a:lnTo>
                  <a:pt x="588010" y="434645"/>
                </a:lnTo>
                <a:lnTo>
                  <a:pt x="589280" y="430479"/>
                </a:lnTo>
                <a:lnTo>
                  <a:pt x="591820" y="426281"/>
                </a:lnTo>
                <a:lnTo>
                  <a:pt x="594360" y="417791"/>
                </a:lnTo>
                <a:lnTo>
                  <a:pt x="596900" y="413500"/>
                </a:lnTo>
                <a:lnTo>
                  <a:pt x="609600" y="369024"/>
                </a:lnTo>
                <a:lnTo>
                  <a:pt x="609600" y="246185"/>
                </a:lnTo>
                <a:lnTo>
                  <a:pt x="596900" y="201706"/>
                </a:lnTo>
                <a:lnTo>
                  <a:pt x="594360" y="197414"/>
                </a:lnTo>
                <a:lnTo>
                  <a:pt x="591820" y="188924"/>
                </a:lnTo>
                <a:lnTo>
                  <a:pt x="589280" y="184726"/>
                </a:lnTo>
                <a:lnTo>
                  <a:pt x="588010" y="180560"/>
                </a:lnTo>
                <a:lnTo>
                  <a:pt x="585470" y="176427"/>
                </a:lnTo>
                <a:lnTo>
                  <a:pt x="584200" y="172328"/>
                </a:lnTo>
                <a:lnTo>
                  <a:pt x="581660" y="168262"/>
                </a:lnTo>
                <a:lnTo>
                  <a:pt x="580390" y="164231"/>
                </a:lnTo>
                <a:lnTo>
                  <a:pt x="572770" y="152351"/>
                </a:lnTo>
                <a:lnTo>
                  <a:pt x="571500" y="148463"/>
                </a:lnTo>
                <a:lnTo>
                  <a:pt x="566420" y="140800"/>
                </a:lnTo>
                <a:lnTo>
                  <a:pt x="561340" y="133290"/>
                </a:lnTo>
                <a:lnTo>
                  <a:pt x="556260" y="125937"/>
                </a:lnTo>
                <a:lnTo>
                  <a:pt x="553720" y="122321"/>
                </a:lnTo>
                <a:lnTo>
                  <a:pt x="549910" y="118747"/>
                </a:lnTo>
                <a:lnTo>
                  <a:pt x="544830" y="111722"/>
                </a:lnTo>
                <a:lnTo>
                  <a:pt x="542290" y="108274"/>
                </a:lnTo>
                <a:lnTo>
                  <a:pt x="538480" y="104869"/>
                </a:lnTo>
                <a:lnTo>
                  <a:pt x="535940" y="101507"/>
                </a:lnTo>
                <a:lnTo>
                  <a:pt x="533400" y="98190"/>
                </a:lnTo>
                <a:lnTo>
                  <a:pt x="529590" y="94918"/>
                </a:lnTo>
                <a:lnTo>
                  <a:pt x="527050" y="91691"/>
                </a:lnTo>
                <a:lnTo>
                  <a:pt x="523240" y="88510"/>
                </a:lnTo>
                <a:lnTo>
                  <a:pt x="520700" y="85376"/>
                </a:lnTo>
                <a:lnTo>
                  <a:pt x="516890" y="82289"/>
                </a:lnTo>
                <a:lnTo>
                  <a:pt x="514350" y="79249"/>
                </a:lnTo>
                <a:lnTo>
                  <a:pt x="510540" y="76257"/>
                </a:lnTo>
                <a:lnTo>
                  <a:pt x="506730" y="73314"/>
                </a:lnTo>
                <a:lnTo>
                  <a:pt x="504190" y="70421"/>
                </a:lnTo>
                <a:lnTo>
                  <a:pt x="485140" y="56710"/>
                </a:lnTo>
                <a:lnTo>
                  <a:pt x="482600" y="54123"/>
                </a:lnTo>
                <a:lnTo>
                  <a:pt x="458470" y="39736"/>
                </a:lnTo>
                <a:lnTo>
                  <a:pt x="454660" y="37533"/>
                </a:lnTo>
                <a:lnTo>
                  <a:pt x="434340" y="27378"/>
                </a:lnTo>
                <a:lnTo>
                  <a:pt x="430530" y="25524"/>
                </a:lnTo>
                <a:lnTo>
                  <a:pt x="426720" y="23730"/>
                </a:lnTo>
                <a:lnTo>
                  <a:pt x="421640" y="21996"/>
                </a:lnTo>
                <a:lnTo>
                  <a:pt x="417830" y="20324"/>
                </a:lnTo>
                <a:lnTo>
                  <a:pt x="414020" y="18714"/>
                </a:lnTo>
                <a:lnTo>
                  <a:pt x="408940" y="17166"/>
                </a:lnTo>
                <a:lnTo>
                  <a:pt x="405130" y="15681"/>
                </a:lnTo>
                <a:lnTo>
                  <a:pt x="400050" y="14260"/>
                </a:lnTo>
                <a:lnTo>
                  <a:pt x="396240" y="12902"/>
                </a:lnTo>
                <a:lnTo>
                  <a:pt x="391160" y="11609"/>
                </a:lnTo>
                <a:lnTo>
                  <a:pt x="387350" y="10382"/>
                </a:lnTo>
                <a:lnTo>
                  <a:pt x="382270" y="9220"/>
                </a:lnTo>
                <a:lnTo>
                  <a:pt x="378460" y="8124"/>
                </a:lnTo>
                <a:lnTo>
                  <a:pt x="373380" y="7094"/>
                </a:lnTo>
                <a:lnTo>
                  <a:pt x="369570" y="6132"/>
                </a:lnTo>
                <a:lnTo>
                  <a:pt x="364490" y="5238"/>
                </a:lnTo>
                <a:lnTo>
                  <a:pt x="359410" y="4413"/>
                </a:lnTo>
                <a:lnTo>
                  <a:pt x="355600" y="3656"/>
                </a:lnTo>
                <a:lnTo>
                  <a:pt x="350520" y="2968"/>
                </a:lnTo>
                <a:lnTo>
                  <a:pt x="345440" y="2351"/>
                </a:lnTo>
                <a:lnTo>
                  <a:pt x="341630" y="1804"/>
                </a:lnTo>
                <a:lnTo>
                  <a:pt x="336550" y="1329"/>
                </a:lnTo>
                <a:lnTo>
                  <a:pt x="331470" y="925"/>
                </a:lnTo>
                <a:lnTo>
                  <a:pt x="326390" y="593"/>
                </a:lnTo>
                <a:lnTo>
                  <a:pt x="322580" y="334"/>
                </a:lnTo>
                <a:lnTo>
                  <a:pt x="317500" y="149"/>
                </a:lnTo>
                <a:lnTo>
                  <a:pt x="312420" y="37"/>
                </a:lnTo>
                <a:lnTo>
                  <a:pt x="307340" y="0"/>
                </a:lnTo>
                <a:lnTo>
                  <a:pt x="302260" y="37"/>
                </a:lnTo>
                <a:lnTo>
                  <a:pt x="279400" y="1329"/>
                </a:lnTo>
                <a:lnTo>
                  <a:pt x="274320" y="1804"/>
                </a:lnTo>
                <a:lnTo>
                  <a:pt x="269240" y="2351"/>
                </a:lnTo>
                <a:lnTo>
                  <a:pt x="265430" y="2968"/>
                </a:lnTo>
                <a:lnTo>
                  <a:pt x="260350" y="3656"/>
                </a:lnTo>
                <a:lnTo>
                  <a:pt x="255270" y="4413"/>
                </a:lnTo>
                <a:lnTo>
                  <a:pt x="251460" y="5238"/>
                </a:lnTo>
                <a:lnTo>
                  <a:pt x="246380" y="6132"/>
                </a:lnTo>
                <a:lnTo>
                  <a:pt x="241300" y="7094"/>
                </a:lnTo>
                <a:lnTo>
                  <a:pt x="237490" y="8124"/>
                </a:lnTo>
                <a:lnTo>
                  <a:pt x="232410" y="9220"/>
                </a:lnTo>
                <a:lnTo>
                  <a:pt x="228600" y="10382"/>
                </a:lnTo>
                <a:lnTo>
                  <a:pt x="223520" y="11609"/>
                </a:lnTo>
                <a:lnTo>
                  <a:pt x="219710" y="12902"/>
                </a:lnTo>
                <a:lnTo>
                  <a:pt x="214630" y="14260"/>
                </a:lnTo>
                <a:lnTo>
                  <a:pt x="210820" y="15681"/>
                </a:lnTo>
                <a:lnTo>
                  <a:pt x="205740" y="17166"/>
                </a:lnTo>
                <a:lnTo>
                  <a:pt x="201930" y="18714"/>
                </a:lnTo>
                <a:lnTo>
                  <a:pt x="198120" y="20324"/>
                </a:lnTo>
                <a:lnTo>
                  <a:pt x="193040" y="21996"/>
                </a:lnTo>
                <a:lnTo>
                  <a:pt x="189230" y="23730"/>
                </a:lnTo>
                <a:lnTo>
                  <a:pt x="185420" y="25524"/>
                </a:lnTo>
                <a:lnTo>
                  <a:pt x="180340" y="27378"/>
                </a:lnTo>
                <a:lnTo>
                  <a:pt x="176530" y="29292"/>
                </a:lnTo>
                <a:lnTo>
                  <a:pt x="172720" y="31265"/>
                </a:lnTo>
                <a:lnTo>
                  <a:pt x="168910" y="33296"/>
                </a:lnTo>
                <a:lnTo>
                  <a:pt x="163830" y="35386"/>
                </a:lnTo>
                <a:lnTo>
                  <a:pt x="129540" y="56710"/>
                </a:lnTo>
                <a:lnTo>
                  <a:pt x="119380" y="64783"/>
                </a:lnTo>
                <a:lnTo>
                  <a:pt x="115570" y="67577"/>
                </a:lnTo>
                <a:lnTo>
                  <a:pt x="111760" y="70421"/>
                </a:lnTo>
                <a:lnTo>
                  <a:pt x="107950" y="73314"/>
                </a:lnTo>
                <a:lnTo>
                  <a:pt x="105410" y="76257"/>
                </a:lnTo>
                <a:lnTo>
                  <a:pt x="101600" y="79249"/>
                </a:lnTo>
                <a:lnTo>
                  <a:pt x="97790" y="82289"/>
                </a:lnTo>
                <a:lnTo>
                  <a:pt x="95250" y="85376"/>
                </a:lnTo>
                <a:lnTo>
                  <a:pt x="91440" y="88510"/>
                </a:lnTo>
                <a:lnTo>
                  <a:pt x="88900" y="91691"/>
                </a:lnTo>
                <a:lnTo>
                  <a:pt x="85090" y="94918"/>
                </a:lnTo>
                <a:lnTo>
                  <a:pt x="82550" y="98190"/>
                </a:lnTo>
                <a:lnTo>
                  <a:pt x="78740" y="101507"/>
                </a:lnTo>
                <a:lnTo>
                  <a:pt x="73660" y="108274"/>
                </a:lnTo>
                <a:lnTo>
                  <a:pt x="71120" y="111722"/>
                </a:lnTo>
                <a:lnTo>
                  <a:pt x="67310" y="115213"/>
                </a:lnTo>
                <a:lnTo>
                  <a:pt x="44450" y="148463"/>
                </a:lnTo>
                <a:lnTo>
                  <a:pt x="38100" y="160235"/>
                </a:lnTo>
                <a:lnTo>
                  <a:pt x="33020" y="168262"/>
                </a:lnTo>
                <a:lnTo>
                  <a:pt x="31750" y="172328"/>
                </a:lnTo>
                <a:lnTo>
                  <a:pt x="29210" y="176427"/>
                </a:lnTo>
                <a:lnTo>
                  <a:pt x="27940" y="180560"/>
                </a:lnTo>
                <a:lnTo>
                  <a:pt x="25400" y="184726"/>
                </a:lnTo>
                <a:lnTo>
                  <a:pt x="24130" y="188924"/>
                </a:lnTo>
                <a:lnTo>
                  <a:pt x="21590" y="193153"/>
                </a:lnTo>
                <a:lnTo>
                  <a:pt x="17780" y="206027"/>
                </a:lnTo>
                <a:lnTo>
                  <a:pt x="15240" y="210378"/>
                </a:lnTo>
                <a:lnTo>
                  <a:pt x="7620" y="237074"/>
                </a:lnTo>
                <a:close/>
                <a:moveTo>
                  <a:pt x="5080" y="250777"/>
                </a:moveTo>
                <a:lnTo>
                  <a:pt x="5080" y="364432"/>
                </a:lnTo>
                <a:lnTo>
                  <a:pt x="7620" y="373591"/>
                </a:lnTo>
                <a:lnTo>
                  <a:pt x="7620" y="241617"/>
                </a:lnTo>
                <a:lnTo>
                  <a:pt x="5080" y="250777"/>
                </a:lnTo>
                <a:close/>
                <a:moveTo>
                  <a:pt x="2540" y="264696"/>
                </a:moveTo>
                <a:lnTo>
                  <a:pt x="2540" y="350513"/>
                </a:lnTo>
                <a:lnTo>
                  <a:pt x="5080" y="359815"/>
                </a:lnTo>
                <a:lnTo>
                  <a:pt x="5080" y="255393"/>
                </a:lnTo>
                <a:lnTo>
                  <a:pt x="2540" y="264696"/>
                </a:lnTo>
                <a:close/>
                <a:moveTo>
                  <a:pt x="1270" y="278817"/>
                </a:moveTo>
                <a:lnTo>
                  <a:pt x="1270" y="336393"/>
                </a:lnTo>
                <a:lnTo>
                  <a:pt x="2540" y="341121"/>
                </a:lnTo>
                <a:lnTo>
                  <a:pt x="2540" y="274089"/>
                </a:lnTo>
                <a:lnTo>
                  <a:pt x="1270" y="278817"/>
                </a:lnTo>
                <a:close/>
                <a:moveTo>
                  <a:pt x="0" y="293126"/>
                </a:moveTo>
                <a:lnTo>
                  <a:pt x="0" y="322086"/>
                </a:lnTo>
                <a:lnTo>
                  <a:pt x="1270" y="326875"/>
                </a:lnTo>
                <a:lnTo>
                  <a:pt x="1270" y="288336"/>
                </a:lnTo>
                <a:lnTo>
                  <a:pt x="0" y="29312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1"/>
          <p:cNvSpPr/>
          <p:nvPr/>
        </p:nvSpPr>
        <p:spPr>
          <a:xfrm>
            <a:off x="5262120" y="4187880"/>
            <a:ext cx="614160" cy="614160"/>
          </a:xfrm>
          <a:custGeom>
            <a:avLst/>
            <a:gdLst/>
            <a:ahLst/>
            <a:rect l="l" t="t" r="r" b="b"/>
            <a:pathLst>
              <a:path w="615314" h="615314">
                <a:moveTo>
                  <a:pt x="615200" y="307606"/>
                </a:moveTo>
                <a:lnTo>
                  <a:pt x="612849" y="269382"/>
                </a:lnTo>
                <a:lnTo>
                  <a:pt x="604818" y="228067"/>
                </a:lnTo>
                <a:lnTo>
                  <a:pt x="591470" y="188924"/>
                </a:lnTo>
                <a:lnTo>
                  <a:pt x="573203" y="152351"/>
                </a:lnTo>
                <a:lnTo>
                  <a:pt x="550416" y="118747"/>
                </a:lnTo>
                <a:lnTo>
                  <a:pt x="523509" y="88510"/>
                </a:lnTo>
                <a:lnTo>
                  <a:pt x="492878" y="62041"/>
                </a:lnTo>
                <a:lnTo>
                  <a:pt x="458925" y="39736"/>
                </a:lnTo>
                <a:lnTo>
                  <a:pt x="422046" y="21996"/>
                </a:lnTo>
                <a:lnTo>
                  <a:pt x="382642" y="9220"/>
                </a:lnTo>
                <a:lnTo>
                  <a:pt x="341111" y="1804"/>
                </a:lnTo>
                <a:lnTo>
                  <a:pt x="307594" y="0"/>
                </a:lnTo>
                <a:lnTo>
                  <a:pt x="302748" y="37"/>
                </a:lnTo>
                <a:lnTo>
                  <a:pt x="264684" y="2968"/>
                </a:lnTo>
                <a:lnTo>
                  <a:pt x="223591" y="11609"/>
                </a:lnTo>
                <a:lnTo>
                  <a:pt x="184715" y="25524"/>
                </a:lnTo>
                <a:lnTo>
                  <a:pt x="148454" y="44312"/>
                </a:lnTo>
                <a:lnTo>
                  <a:pt x="115206" y="67577"/>
                </a:lnTo>
                <a:lnTo>
                  <a:pt x="85370" y="94918"/>
                </a:lnTo>
                <a:lnTo>
                  <a:pt x="59345" y="125937"/>
                </a:lnTo>
                <a:lnTo>
                  <a:pt x="37530" y="160235"/>
                </a:lnTo>
                <a:lnTo>
                  <a:pt x="20323" y="197414"/>
                </a:lnTo>
                <a:lnTo>
                  <a:pt x="8123" y="237074"/>
                </a:lnTo>
                <a:lnTo>
                  <a:pt x="1329" y="278817"/>
                </a:lnTo>
                <a:lnTo>
                  <a:pt x="0" y="307606"/>
                </a:lnTo>
                <a:lnTo>
                  <a:pt x="37" y="312451"/>
                </a:lnTo>
                <a:lnTo>
                  <a:pt x="2968" y="350513"/>
                </a:lnTo>
                <a:lnTo>
                  <a:pt x="11608" y="391604"/>
                </a:lnTo>
                <a:lnTo>
                  <a:pt x="25522" y="430479"/>
                </a:lnTo>
                <a:lnTo>
                  <a:pt x="44309" y="466740"/>
                </a:lnTo>
                <a:lnTo>
                  <a:pt x="67572" y="499989"/>
                </a:lnTo>
                <a:lnTo>
                  <a:pt x="94911" y="529825"/>
                </a:lnTo>
                <a:lnTo>
                  <a:pt x="125929" y="555851"/>
                </a:lnTo>
                <a:lnTo>
                  <a:pt x="160226" y="577668"/>
                </a:lnTo>
                <a:lnTo>
                  <a:pt x="197403" y="594875"/>
                </a:lnTo>
                <a:lnTo>
                  <a:pt x="237062" y="607076"/>
                </a:lnTo>
                <a:lnTo>
                  <a:pt x="278805" y="613871"/>
                </a:lnTo>
                <a:lnTo>
                  <a:pt x="307594" y="615200"/>
                </a:lnTo>
                <a:lnTo>
                  <a:pt x="312439" y="615163"/>
                </a:lnTo>
                <a:lnTo>
                  <a:pt x="350503" y="612231"/>
                </a:lnTo>
                <a:lnTo>
                  <a:pt x="391597" y="603590"/>
                </a:lnTo>
                <a:lnTo>
                  <a:pt x="430474" y="589676"/>
                </a:lnTo>
                <a:lnTo>
                  <a:pt x="466737" y="570888"/>
                </a:lnTo>
                <a:lnTo>
                  <a:pt x="499986" y="547624"/>
                </a:lnTo>
                <a:lnTo>
                  <a:pt x="529824" y="520284"/>
                </a:lnTo>
                <a:lnTo>
                  <a:pt x="555850" y="489265"/>
                </a:lnTo>
                <a:lnTo>
                  <a:pt x="577667" y="454968"/>
                </a:lnTo>
                <a:lnTo>
                  <a:pt x="594875" y="417791"/>
                </a:lnTo>
                <a:lnTo>
                  <a:pt x="607076" y="378133"/>
                </a:lnTo>
                <a:lnTo>
                  <a:pt x="613871" y="336393"/>
                </a:lnTo>
                <a:lnTo>
                  <a:pt x="615200" y="307606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2"/>
          <p:cNvSpPr/>
          <p:nvPr/>
        </p:nvSpPr>
        <p:spPr>
          <a:xfrm>
            <a:off x="5569560" y="3704400"/>
            <a:ext cx="360" cy="482760"/>
          </a:xfrm>
          <a:custGeom>
            <a:avLst/>
            <a:gdLst/>
            <a:ahLst/>
            <a:rect l="l" t="t" r="r" b="b"/>
            <a:pathLst>
              <a:path w="0" h="483870">
                <a:moveTo>
                  <a:pt x="0" y="0"/>
                </a:moveTo>
                <a:lnTo>
                  <a:pt x="0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33"/>
          <p:cNvSpPr/>
          <p:nvPr/>
        </p:nvSpPr>
        <p:spPr>
          <a:xfrm>
            <a:off x="5547600" y="3676680"/>
            <a:ext cx="43200" cy="87120"/>
          </a:xfrm>
          <a:custGeom>
            <a:avLst/>
            <a:gdLst/>
            <a:ahLst/>
            <a:rect l="l" t="t" r="r" b="b"/>
            <a:pathLst>
              <a:path w="44450" h="88264">
                <a:moveTo>
                  <a:pt x="0" y="88176"/>
                </a:moveTo>
                <a:lnTo>
                  <a:pt x="44094" y="88176"/>
                </a:lnTo>
                <a:lnTo>
                  <a:pt x="22047" y="0"/>
                </a:lnTo>
                <a:lnTo>
                  <a:pt x="0" y="8817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34"/>
          <p:cNvSpPr/>
          <p:nvPr/>
        </p:nvSpPr>
        <p:spPr>
          <a:xfrm>
            <a:off x="5556240" y="3704400"/>
            <a:ext cx="26280" cy="52920"/>
          </a:xfrm>
          <a:custGeom>
            <a:avLst/>
            <a:gdLst/>
            <a:ahLst/>
            <a:rect l="l" t="t" r="r" b="b"/>
            <a:pathLst>
              <a:path w="27304" h="53975">
                <a:moveTo>
                  <a:pt x="0" y="53746"/>
                </a:moveTo>
                <a:lnTo>
                  <a:pt x="13436" y="0"/>
                </a:lnTo>
                <a:lnTo>
                  <a:pt x="26873" y="53746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35"/>
          <p:cNvSpPr/>
          <p:nvPr/>
        </p:nvSpPr>
        <p:spPr>
          <a:xfrm>
            <a:off x="5923800" y="4176720"/>
            <a:ext cx="814320" cy="5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depth =</a:t>
            </a:r>
            <a:r>
              <a:rPr b="0" lang="en-US" sz="145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19"/>
              </a:spcBef>
            </a:pPr>
            <a:r>
              <a:rPr b="0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g(x) =</a:t>
            </a:r>
            <a:r>
              <a:rPr b="0" lang="en-US" sz="1450" spc="-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50" spc="7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1" name="CustomShape 36"/>
          <p:cNvSpPr/>
          <p:nvPr/>
        </p:nvSpPr>
        <p:spPr>
          <a:xfrm rot="20880000">
            <a:off x="4253760" y="5091840"/>
            <a:ext cx="450360" cy="1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48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72" name="CustomShape 37"/>
          <p:cNvSpPr/>
          <p:nvPr/>
        </p:nvSpPr>
        <p:spPr>
          <a:xfrm>
            <a:off x="3768120" y="4671360"/>
            <a:ext cx="1537560" cy="482760"/>
          </a:xfrm>
          <a:custGeom>
            <a:avLst/>
            <a:gdLst/>
            <a:ahLst/>
            <a:rect l="l" t="t" r="r" b="b"/>
            <a:pathLst>
              <a:path w="1538604" h="483870">
                <a:moveTo>
                  <a:pt x="1538008" y="0"/>
                </a:moveTo>
                <a:lnTo>
                  <a:pt x="1537669" y="237"/>
                </a:lnTo>
                <a:lnTo>
                  <a:pt x="1537204" y="562"/>
                </a:lnTo>
                <a:lnTo>
                  <a:pt x="1536438" y="1098"/>
                </a:lnTo>
                <a:lnTo>
                  <a:pt x="1535295" y="1898"/>
                </a:lnTo>
                <a:lnTo>
                  <a:pt x="1533700" y="3015"/>
                </a:lnTo>
                <a:lnTo>
                  <a:pt x="1531578" y="4501"/>
                </a:lnTo>
                <a:lnTo>
                  <a:pt x="1528853" y="6408"/>
                </a:lnTo>
                <a:lnTo>
                  <a:pt x="1525449" y="8791"/>
                </a:lnTo>
                <a:lnTo>
                  <a:pt x="1521292" y="11701"/>
                </a:lnTo>
                <a:lnTo>
                  <a:pt x="1516307" y="15191"/>
                </a:lnTo>
                <a:lnTo>
                  <a:pt x="1510417" y="19314"/>
                </a:lnTo>
                <a:lnTo>
                  <a:pt x="1503547" y="24122"/>
                </a:lnTo>
                <a:lnTo>
                  <a:pt x="1495623" y="29670"/>
                </a:lnTo>
                <a:lnTo>
                  <a:pt x="1486568" y="36008"/>
                </a:lnTo>
                <a:lnTo>
                  <a:pt x="1476308" y="43190"/>
                </a:lnTo>
                <a:lnTo>
                  <a:pt x="1443536" y="66105"/>
                </a:lnTo>
                <a:lnTo>
                  <a:pt x="1409071" y="89905"/>
                </a:lnTo>
                <a:lnTo>
                  <a:pt x="1376686" y="111800"/>
                </a:lnTo>
                <a:lnTo>
                  <a:pt x="1340864" y="135403"/>
                </a:lnTo>
                <a:lnTo>
                  <a:pt x="1306385" y="157464"/>
                </a:lnTo>
                <a:lnTo>
                  <a:pt x="1269650" y="180218"/>
                </a:lnTo>
                <a:lnTo>
                  <a:pt x="1235825" y="200455"/>
                </a:lnTo>
                <a:lnTo>
                  <a:pt x="1200583" y="220780"/>
                </a:lnTo>
                <a:lnTo>
                  <a:pt x="1164069" y="240988"/>
                </a:lnTo>
                <a:lnTo>
                  <a:pt x="1126426" y="260870"/>
                </a:lnTo>
                <a:lnTo>
                  <a:pt x="1087800" y="280220"/>
                </a:lnTo>
                <a:lnTo>
                  <a:pt x="1049347" y="298381"/>
                </a:lnTo>
                <a:lnTo>
                  <a:pt x="1012462" y="314791"/>
                </a:lnTo>
                <a:lnTo>
                  <a:pt x="975017" y="330501"/>
                </a:lnTo>
                <a:lnTo>
                  <a:pt x="937076" y="345493"/>
                </a:lnTo>
                <a:lnTo>
                  <a:pt x="898703" y="359753"/>
                </a:lnTo>
                <a:lnTo>
                  <a:pt x="859962" y="373264"/>
                </a:lnTo>
                <a:lnTo>
                  <a:pt x="820917" y="386010"/>
                </a:lnTo>
                <a:lnTo>
                  <a:pt x="781631" y="397975"/>
                </a:lnTo>
                <a:lnTo>
                  <a:pt x="742169" y="409144"/>
                </a:lnTo>
                <a:lnTo>
                  <a:pt x="702596" y="419500"/>
                </a:lnTo>
                <a:lnTo>
                  <a:pt x="662974" y="429027"/>
                </a:lnTo>
                <a:lnTo>
                  <a:pt x="623368" y="437710"/>
                </a:lnTo>
                <a:lnTo>
                  <a:pt x="583842" y="445532"/>
                </a:lnTo>
                <a:lnTo>
                  <a:pt x="544460" y="452478"/>
                </a:lnTo>
                <a:lnTo>
                  <a:pt x="503520" y="458791"/>
                </a:lnTo>
                <a:lnTo>
                  <a:pt x="460354" y="464501"/>
                </a:lnTo>
                <a:lnTo>
                  <a:pt x="417882" y="469250"/>
                </a:lnTo>
                <a:lnTo>
                  <a:pt x="376349" y="473128"/>
                </a:lnTo>
                <a:lnTo>
                  <a:pt x="335997" y="476221"/>
                </a:lnTo>
                <a:lnTo>
                  <a:pt x="297070" y="478619"/>
                </a:lnTo>
                <a:lnTo>
                  <a:pt x="254639" y="480623"/>
                </a:lnTo>
                <a:lnTo>
                  <a:pt x="214750" y="481965"/>
                </a:lnTo>
                <a:lnTo>
                  <a:pt x="173367" y="482851"/>
                </a:lnTo>
                <a:lnTo>
                  <a:pt x="132327" y="483280"/>
                </a:lnTo>
                <a:lnTo>
                  <a:pt x="94011" y="483374"/>
                </a:lnTo>
                <a:lnTo>
                  <a:pt x="87884" y="483374"/>
                </a:lnTo>
                <a:lnTo>
                  <a:pt x="73269" y="483374"/>
                </a:lnTo>
                <a:lnTo>
                  <a:pt x="60372" y="483374"/>
                </a:lnTo>
                <a:lnTo>
                  <a:pt x="17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38"/>
          <p:cNvSpPr/>
          <p:nvPr/>
        </p:nvSpPr>
        <p:spPr>
          <a:xfrm>
            <a:off x="3740400" y="5132520"/>
            <a:ext cx="87120" cy="43200"/>
          </a:xfrm>
          <a:custGeom>
            <a:avLst/>
            <a:gdLst/>
            <a:ahLst/>
            <a:rect l="l" t="t" r="r" b="b"/>
            <a:pathLst>
              <a:path w="88264" h="44450">
                <a:moveTo>
                  <a:pt x="0" y="22047"/>
                </a:moveTo>
                <a:lnTo>
                  <a:pt x="88176" y="44094"/>
                </a:lnTo>
                <a:lnTo>
                  <a:pt x="88176" y="0"/>
                </a:lnTo>
                <a:lnTo>
                  <a:pt x="0" y="2204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39"/>
          <p:cNvSpPr/>
          <p:nvPr/>
        </p:nvSpPr>
        <p:spPr>
          <a:xfrm>
            <a:off x="3768120" y="5141160"/>
            <a:ext cx="52920" cy="26280"/>
          </a:xfrm>
          <a:custGeom>
            <a:avLst/>
            <a:gdLst/>
            <a:ahLst/>
            <a:rect l="l" t="t" r="r" b="b"/>
            <a:pathLst>
              <a:path w="53975" h="27304">
                <a:moveTo>
                  <a:pt x="53759" y="26873"/>
                </a:moveTo>
                <a:lnTo>
                  <a:pt x="0" y="13436"/>
                </a:lnTo>
                <a:lnTo>
                  <a:pt x="5375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40"/>
          <p:cNvSpPr/>
          <p:nvPr/>
        </p:nvSpPr>
        <p:spPr>
          <a:xfrm>
            <a:off x="496440" y="1637280"/>
            <a:ext cx="7792560" cy="142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state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(representation of) a physical  configuration</a:t>
            </a:r>
            <a:endParaRPr b="0" lang="en-US" sz="2050" spc="-1" strike="noStrike">
              <a:latin typeface="Arial"/>
            </a:endParaRPr>
          </a:p>
          <a:p>
            <a:pPr marL="743760" indent="-730440">
              <a:lnSpc>
                <a:spcPct val="101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node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data structure constituting part of a search tree</a:t>
            </a:r>
            <a:endParaRPr b="0" lang="en-US" sz="2050" spc="-1" strike="noStrike">
              <a:latin typeface="Arial"/>
            </a:endParaRPr>
          </a:p>
          <a:p>
            <a:pPr marL="743040" indent="-16884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includes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parent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children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depth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path cost </a:t>
            </a:r>
            <a:r>
              <a:rPr b="0" lang="en-US" sz="1800" spc="-1" strike="noStrike">
                <a:solidFill>
                  <a:srgbClr val="004b00"/>
                </a:solidFill>
                <a:latin typeface="Wingdings"/>
                <a:ea typeface="DejaVu Sans"/>
              </a:rPr>
              <a:t>-&gt;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 known as 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States do not have parents, children, depth, or path cost!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6" name="CustomShape 41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77" name="CustomShape 42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65A2F1E-68DC-47D5-A042-7CD8D12967BD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78" name="CustomShape 43"/>
          <p:cNvSpPr/>
          <p:nvPr/>
        </p:nvSpPr>
        <p:spPr>
          <a:xfrm>
            <a:off x="470160" y="6186240"/>
            <a:ext cx="8656920" cy="6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The Expand function creates new nodes, filling in the various fields and  using the SuccessorFn of the problem to create the corresponding states.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79" name="CustomShape 44"/>
          <p:cNvSpPr/>
          <p:nvPr/>
        </p:nvSpPr>
        <p:spPr>
          <a:xfrm>
            <a:off x="4816800" y="3333960"/>
            <a:ext cx="1580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4" strike="noStrike">
                <a:solidFill>
                  <a:srgbClr val="000000"/>
                </a:solidFill>
                <a:latin typeface="Arial"/>
                <a:ea typeface="DejaVu Sans"/>
              </a:rPr>
              <a:t>parent,</a:t>
            </a:r>
            <a:r>
              <a:rPr b="0" lang="en-US" sz="1800" spc="-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4" strike="noStrike">
                <a:solidFill>
                  <a:srgbClr val="000000"/>
                </a:solidFill>
                <a:latin typeface="Arial"/>
                <a:ea typeface="DejaVu Sans"/>
              </a:rPr>
              <a:t>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526320" y="772560"/>
            <a:ext cx="7912800" cy="12970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942840">
              <a:lnSpc>
                <a:spcPts val="2429"/>
              </a:lnSpc>
            </a:pPr>
            <a:r>
              <a:rPr b="0" lang="en-US" sz="2500" spc="327" strike="noStrike">
                <a:solidFill>
                  <a:srgbClr val="000000"/>
                </a:solidFill>
                <a:latin typeface="Arial"/>
                <a:ea typeface="DejaVu Sans"/>
              </a:rPr>
              <a:t>Implementation: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general </a:t>
            </a: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tree</a:t>
            </a:r>
            <a:r>
              <a:rPr b="0" lang="en-US" sz="2500" spc="24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554760" y="170820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"/>
          <p:cNvSpPr/>
          <p:nvPr/>
        </p:nvSpPr>
        <p:spPr>
          <a:xfrm>
            <a:off x="561600" y="1713240"/>
            <a:ext cx="360" cy="506052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4"/>
          <p:cNvSpPr/>
          <p:nvPr/>
        </p:nvSpPr>
        <p:spPr>
          <a:xfrm>
            <a:off x="717840" y="3924720"/>
            <a:ext cx="7315560" cy="1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5"/>
          <p:cNvSpPr/>
          <p:nvPr/>
        </p:nvSpPr>
        <p:spPr>
          <a:xfrm>
            <a:off x="705240" y="1783080"/>
            <a:ext cx="6935760" cy="46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120" indent="-27180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Tree-Search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 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1600" spc="-1" strike="noStrike">
              <a:latin typeface="Arial"/>
            </a:endParaRPr>
          </a:p>
          <a:p>
            <a:pPr marL="696600" indent="-27180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1600" spc="-1" strike="noStrike">
              <a:latin typeface="Arial"/>
            </a:endParaRPr>
          </a:p>
          <a:p>
            <a:pPr marL="696600" indent="-271800">
              <a:lnSpc>
                <a:spcPct val="100000"/>
              </a:lnSpc>
              <a:spcBef>
                <a:spcPts val="145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180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271800">
              <a:lnSpc>
                <a:spcPct val="107000"/>
              </a:lnSpc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1800">
              <a:lnSpc>
                <a:spcPct val="107000"/>
              </a:lnSpc>
            </a:pPr>
            <a:endParaRPr b="0" lang="en-US" sz="1600" spc="-1" strike="noStrike">
              <a:latin typeface="Arial"/>
            </a:endParaRPr>
          </a:p>
          <a:p>
            <a:pPr marL="696600" indent="-271800">
              <a:lnSpc>
                <a:spcPct val="100000"/>
              </a:lnSpc>
              <a:spcBef>
                <a:spcPts val="40"/>
              </a:spcBef>
            </a:pPr>
            <a:endParaRPr b="0" lang="en-US" sz="1600" spc="-1" strike="noStrike">
              <a:latin typeface="Arial"/>
            </a:endParaRPr>
          </a:p>
          <a:p>
            <a:pPr marL="12600" indent="-2718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node, 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set of nodes</a:t>
            </a:r>
            <a:endParaRPr b="0" lang="en-US" sz="1600" spc="-1" strike="noStrike">
              <a:latin typeface="Arial"/>
            </a:endParaRPr>
          </a:p>
          <a:p>
            <a:pPr marL="285120" indent="-27180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the empty set</a:t>
            </a:r>
            <a:endParaRPr b="0" lang="en-US" sz="1600" spc="-1" strike="noStrike">
              <a:latin typeface="Arial"/>
            </a:endParaRPr>
          </a:p>
          <a:p>
            <a:pPr marL="285120" indent="-27180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for each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action, result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Successor-Fn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600" spc="-1" strike="noStrike">
              <a:latin typeface="Arial"/>
            </a:endParaRPr>
          </a:p>
          <a:p>
            <a:pPr marL="696600" indent="-27180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← a new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27180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Parent-Node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600" spc="-1" strike="noStrike">
              <a:latin typeface="Arial"/>
            </a:endParaRPr>
          </a:p>
          <a:p>
            <a:pPr marL="696600" indent="-27180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Step-Cost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27180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] + 1  add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  <a:p>
            <a:pPr marL="285120" indent="-27180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5" name="CustomShape 6"/>
          <p:cNvSpPr/>
          <p:nvPr/>
        </p:nvSpPr>
        <p:spPr>
          <a:xfrm flipH="1">
            <a:off x="7769160" y="1722240"/>
            <a:ext cx="554400" cy="506052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7"/>
          <p:cNvSpPr/>
          <p:nvPr/>
        </p:nvSpPr>
        <p:spPr>
          <a:xfrm>
            <a:off x="554760" y="677988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8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8" name="CustomShape 9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E9D87E1-B993-4DBB-A3FA-B8017EBD2E65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1F98A15-D677-4AD6-B8F3-CA1DAF450AC9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418" strike="noStrike">
                <a:solidFill>
                  <a:srgbClr val="000000"/>
                </a:solidFill>
                <a:latin typeface="Arial"/>
                <a:ea typeface="DejaVu Sans"/>
              </a:rPr>
              <a:t>Graph</a:t>
            </a:r>
            <a:r>
              <a:rPr b="0" lang="en-US" sz="2500" spc="18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435600" y="3329280"/>
            <a:ext cx="8651160" cy="372312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algn="ctr">
              <a:lnSpc>
                <a:spcPct val="100000"/>
              </a:lnSpc>
              <a:spcBef>
                <a:spcPts val="68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20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Graph-Search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 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solution, or failure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65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an empty set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loop do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failure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Remove-Front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is not in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] to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closed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InsertAll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  <a:ea typeface="DejaVu Sans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603000" y="1756440"/>
            <a:ext cx="720000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Q:  What will happen is the search space is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 DAG? (a strict tree)</a:t>
            </a:r>
            <a:endParaRPr b="0" lang="en-US" sz="2000" spc="-1" strike="noStrike">
              <a:latin typeface="Arial"/>
            </a:endParaRPr>
          </a:p>
          <a:p>
            <a:pPr marL="285840" indent="-113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Bi-directional arcs?  (road can be driven both ways!)</a:t>
            </a:r>
            <a:endParaRPr b="0" lang="en-US" sz="1800" spc="-1" strike="noStrike">
              <a:latin typeface="Arial"/>
            </a:endParaRPr>
          </a:p>
          <a:p>
            <a:pPr marL="285840" indent="-113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Cycles in the directional graph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86E1CC4A-1F0F-4AA7-91E6-2CC09C002FE1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817200" y="71964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93000">
              <a:lnSpc>
                <a:spcPts val="2429"/>
              </a:lnSpc>
            </a:pP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25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97" name="CustomShape 4"/>
          <p:cNvSpPr/>
          <p:nvPr/>
        </p:nvSpPr>
        <p:spPr>
          <a:xfrm>
            <a:off x="778680" y="1402920"/>
            <a:ext cx="8110080" cy="52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strategy is defined by picking the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order of node expansion</a:t>
            </a:r>
            <a:endParaRPr b="0" lang="en-US" sz="2050" spc="-1" strike="noStrike">
              <a:latin typeface="Arial"/>
            </a:endParaRPr>
          </a:p>
          <a:p>
            <a:pPr marL="80640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Specifically: exact action of InsertAll() fn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744120" indent="-73044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are evaluated along the following dimensions:  </a:t>
            </a:r>
            <a:endParaRPr b="0" lang="en-US" sz="2050" spc="-1" strike="noStrike">
              <a:latin typeface="Arial"/>
            </a:endParaRPr>
          </a:p>
          <a:p>
            <a:pPr marL="743040" indent="-23076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Completeness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076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time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076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space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076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Optimality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1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744120" indent="-73116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Time and space complexity are measured in terms of  </a:t>
            </a:r>
            <a:endParaRPr b="0" lang="en-US" sz="2050" spc="-1" strike="noStrike">
              <a:latin typeface="Arial"/>
            </a:endParaRPr>
          </a:p>
          <a:p>
            <a:pPr marL="743040" indent="-23076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b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</a:t>
            </a:r>
            <a:endParaRPr b="0" lang="en-US" sz="2050" spc="-1" strike="noStrike">
              <a:latin typeface="Arial"/>
            </a:endParaRPr>
          </a:p>
          <a:p>
            <a:pPr marL="743040" indent="-23076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d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endParaRPr b="0" lang="en-US" sz="2050" spc="-1" strike="noStrike">
              <a:latin typeface="Arial"/>
            </a:endParaRPr>
          </a:p>
          <a:p>
            <a:pPr marL="743040" indent="-23076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m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D48B1CFA-6B2A-472C-9A24-55CDF880BC90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579240" y="8344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496440" y="1606680"/>
            <a:ext cx="8030520" cy="41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Problem-solving agents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types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formulation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Example problems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Basic search algorithms (the meat, 90%)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A767C6F-ADB6-4327-AD22-152248A5CF1D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512000">
              <a:lnSpc>
                <a:spcPts val="2429"/>
              </a:lnSpc>
            </a:pP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Uninformed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r>
              <a:rPr b="0" lang="en-US" sz="25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strategies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1" name="CustomShape 4"/>
          <p:cNvSpPr/>
          <p:nvPr/>
        </p:nvSpPr>
        <p:spPr>
          <a:xfrm>
            <a:off x="1025640" y="2149560"/>
            <a:ext cx="7739640" cy="34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Uninformed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strategies use only the information available  in the problem definition:</a:t>
            </a:r>
            <a:endParaRPr b="0" lang="en-US" sz="2050" spc="-1" strike="noStrike">
              <a:latin typeface="Arial"/>
            </a:endParaRPr>
          </a:p>
          <a:p>
            <a:pPr marL="355680" indent="-3420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Breadth-first search  </a:t>
            </a:r>
            <a:endParaRPr b="0" lang="en-US" sz="2050" spc="-1" strike="noStrike">
              <a:latin typeface="Arial"/>
            </a:endParaRPr>
          </a:p>
          <a:p>
            <a:pPr marL="355680" indent="-3420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Uniform-cost search  </a:t>
            </a:r>
            <a:endParaRPr b="0" lang="en-US" sz="2050" spc="-1" strike="noStrike">
              <a:latin typeface="Arial"/>
            </a:endParaRPr>
          </a:p>
          <a:p>
            <a:pPr marL="355680" indent="-3420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Depth-first search  </a:t>
            </a:r>
            <a:endParaRPr b="0" lang="en-US" sz="2050" spc="-1" strike="noStrike">
              <a:latin typeface="Arial"/>
            </a:endParaRPr>
          </a:p>
          <a:p>
            <a:pPr marL="355680" indent="-3420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Depth-limited search</a:t>
            </a:r>
            <a:endParaRPr b="0" lang="en-US" sz="2050" spc="-1" strike="noStrike">
              <a:latin typeface="Arial"/>
            </a:endParaRPr>
          </a:p>
          <a:p>
            <a:pPr marL="355680" indent="-3420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Iterative deepening search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1049400" y="878400"/>
            <a:ext cx="720684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40" algn="ctr">
              <a:lnSpc>
                <a:spcPts val="240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Breadth-first</a:t>
            </a:r>
            <a:r>
              <a:rPr b="0" lang="en-US" sz="2500" spc="180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2427840" y="3782520"/>
            <a:ext cx="3835080" cy="2497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3"/>
          <p:cNvSpPr/>
          <p:nvPr/>
        </p:nvSpPr>
        <p:spPr>
          <a:xfrm>
            <a:off x="496440" y="1606680"/>
            <a:ext cx="8171640" cy="17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</a:t>
            </a:r>
            <a:r>
              <a:rPr b="0" lang="en-US" sz="2050" spc="-1" strike="noStrike">
                <a:solidFill>
                  <a:srgbClr val="c0504d"/>
                </a:solidFill>
                <a:latin typeface="Arial"/>
                <a:ea typeface="DejaVu Sans"/>
              </a:rPr>
              <a:t>Always expand shallowest unexpanded node</a:t>
            </a:r>
            <a:endParaRPr b="0" lang="en-US" sz="2050" spc="-1" strike="noStrike">
              <a:latin typeface="Arial"/>
            </a:endParaRPr>
          </a:p>
          <a:p>
            <a:pPr marL="80640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Shallowest = shortest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FIFO queue, i.e., new successors go at   end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1C164756-EA90-412A-A6EA-A4D8D887A81A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07" name="CustomShape 6"/>
          <p:cNvSpPr/>
          <p:nvPr/>
        </p:nvSpPr>
        <p:spPr>
          <a:xfrm>
            <a:off x="3131280" y="4803120"/>
            <a:ext cx="2185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8" name="CustomShape 7"/>
          <p:cNvSpPr/>
          <p:nvPr/>
        </p:nvSpPr>
        <p:spPr>
          <a:xfrm>
            <a:off x="5365440" y="4803120"/>
            <a:ext cx="2365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09" name="CustomShape 8"/>
          <p:cNvSpPr/>
          <p:nvPr/>
        </p:nvSpPr>
        <p:spPr>
          <a:xfrm>
            <a:off x="2547360" y="5813640"/>
            <a:ext cx="25344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0" name="CustomShape 9"/>
          <p:cNvSpPr/>
          <p:nvPr/>
        </p:nvSpPr>
        <p:spPr>
          <a:xfrm>
            <a:off x="3681360" y="5813640"/>
            <a:ext cx="2185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1" name="CustomShape 10"/>
          <p:cNvSpPr/>
          <p:nvPr/>
        </p:nvSpPr>
        <p:spPr>
          <a:xfrm>
            <a:off x="4804200" y="5813640"/>
            <a:ext cx="2185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2" name="CustomShape 11"/>
          <p:cNvSpPr/>
          <p:nvPr/>
        </p:nvSpPr>
        <p:spPr>
          <a:xfrm>
            <a:off x="5915520" y="5813640"/>
            <a:ext cx="25344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3" name="CustomShape 12"/>
          <p:cNvSpPr/>
          <p:nvPr/>
        </p:nvSpPr>
        <p:spPr>
          <a:xfrm>
            <a:off x="3443040" y="3834000"/>
            <a:ext cx="1812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1482840" algn="ctr">
              <a:lnSpc>
                <a:spcPct val="100000"/>
              </a:lnSpc>
              <a:spcBef>
                <a:spcPts val="249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685080" y="95796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179360">
              <a:lnSpc>
                <a:spcPts val="2429"/>
              </a:lnSpc>
            </a:pPr>
            <a:r>
              <a:rPr b="0" lang="en-US" sz="2500" spc="341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62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breadth-first</a:t>
            </a: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452520" y="1954800"/>
            <a:ext cx="7493760" cy="481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97" strike="noStrike">
                <a:solidFill>
                  <a:srgbClr val="ff00ff"/>
                </a:solidFill>
                <a:latin typeface="Arial"/>
                <a:ea typeface="DejaVu Sans"/>
              </a:rPr>
              <a:t>Complete??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63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03" strike="noStrike">
                <a:solidFill>
                  <a:srgbClr val="ff00ff"/>
                </a:solidFill>
                <a:latin typeface="Arial"/>
                <a:ea typeface="DejaVu Sans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63" strike="noStrike">
                <a:solidFill>
                  <a:srgbClr val="ff00ff"/>
                </a:solidFill>
                <a:latin typeface="Arial"/>
                <a:ea typeface="DejaVu Sans"/>
              </a:rPr>
              <a:t>Optimal?? 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CEDD6999-5072-4258-AB37-53C56E258B31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676080" y="76392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38480">
              <a:lnSpc>
                <a:spcPts val="2409"/>
              </a:lnSpc>
            </a:pP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Uniform-cost</a:t>
            </a:r>
            <a:r>
              <a:rPr b="0" lang="en-US" sz="2500" spc="2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520920" y="1809720"/>
            <a:ext cx="8665560" cy="46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Expand least-cost unexpanded node</a:t>
            </a:r>
            <a:endParaRPr b="0" lang="en-US" sz="2050" spc="-1" strike="noStrike">
              <a:latin typeface="Arial"/>
            </a:endParaRPr>
          </a:p>
          <a:p>
            <a:pPr marL="6904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least cost” = Having the lowest path cost</a:t>
            </a:r>
            <a:endParaRPr b="0" lang="en-US" sz="1800" spc="-1" strike="noStrike">
              <a:latin typeface="Arial"/>
            </a:endParaRPr>
          </a:p>
          <a:p>
            <a:pPr marL="6904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Equivalent to breadth-first if step costs all equal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queue </a:t>
            </a:r>
            <a:r>
              <a:rPr b="0" lang="en-US" sz="2050" spc="-1" strike="noStrike">
                <a:solidFill>
                  <a:srgbClr val="953735"/>
                </a:solidFill>
                <a:latin typeface="Arial"/>
                <a:ea typeface="DejaVu Sans"/>
              </a:rPr>
              <a:t>ordered by path cost, lowest  first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973080" indent="-95940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 </a:t>
            </a:r>
            <a:endParaRPr b="0" lang="en-US" sz="2050" spc="-1" strike="noStrike">
              <a:latin typeface="Arial"/>
            </a:endParaRPr>
          </a:p>
          <a:p>
            <a:pPr marL="973080" indent="-95940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940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 indent="-95940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5940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0" name="CustomShape 3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1" name="CustomShape 4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0CEAC27-56DB-4434-A38A-AE9A792130B6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403360">
              <a:lnSpc>
                <a:spcPts val="2429"/>
              </a:lnSpc>
            </a:pP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Depth-first</a:t>
            </a:r>
            <a:r>
              <a:rPr b="0" lang="en-US" sz="25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2464920" y="3974040"/>
            <a:ext cx="3805200" cy="2193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3"/>
          <p:cNvSpPr/>
          <p:nvPr/>
        </p:nvSpPr>
        <p:spPr>
          <a:xfrm>
            <a:off x="478800" y="2082240"/>
            <a:ext cx="8656920" cy="14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Expand deepest unexpanded node</a:t>
            </a:r>
            <a:endParaRPr b="0" lang="en-US" sz="2050" spc="-1" strike="noStrike">
              <a:latin typeface="Arial"/>
            </a:endParaRPr>
          </a:p>
          <a:p>
            <a:pPr marL="458640" indent="-17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Deepest= longest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Calibri"/>
                <a:ea typeface="DejaVu Sans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LIFO queue, i.e., put successors at  front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5" name="CustomShape 4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6" name="CustomShape 5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36D3031A-300F-4E81-9E82-89CAF029E315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27" name="CustomShape 6"/>
          <p:cNvSpPr/>
          <p:nvPr/>
        </p:nvSpPr>
        <p:spPr>
          <a:xfrm>
            <a:off x="3305520" y="4610160"/>
            <a:ext cx="1537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28" name="CustomShape 7"/>
          <p:cNvSpPr/>
          <p:nvPr/>
        </p:nvSpPr>
        <p:spPr>
          <a:xfrm>
            <a:off x="5292360" y="4610160"/>
            <a:ext cx="16524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29" name="CustomShape 8"/>
          <p:cNvSpPr/>
          <p:nvPr/>
        </p:nvSpPr>
        <p:spPr>
          <a:xfrm>
            <a:off x="2791800" y="5233320"/>
            <a:ext cx="17748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0" name="CustomShape 9"/>
          <p:cNvSpPr/>
          <p:nvPr/>
        </p:nvSpPr>
        <p:spPr>
          <a:xfrm>
            <a:off x="3796560" y="5233320"/>
            <a:ext cx="1537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1" name="CustomShape 10"/>
          <p:cNvSpPr/>
          <p:nvPr/>
        </p:nvSpPr>
        <p:spPr>
          <a:xfrm>
            <a:off x="4793760" y="5233320"/>
            <a:ext cx="1537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2" name="CustomShape 11"/>
          <p:cNvSpPr/>
          <p:nvPr/>
        </p:nvSpPr>
        <p:spPr>
          <a:xfrm>
            <a:off x="5783400" y="5233320"/>
            <a:ext cx="17748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3" name="CustomShape 12"/>
          <p:cNvSpPr/>
          <p:nvPr/>
        </p:nvSpPr>
        <p:spPr>
          <a:xfrm>
            <a:off x="2542320" y="5856840"/>
            <a:ext cx="17748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4" name="CustomShape 13"/>
          <p:cNvSpPr/>
          <p:nvPr/>
        </p:nvSpPr>
        <p:spPr>
          <a:xfrm>
            <a:off x="3078720" y="5856840"/>
            <a:ext cx="9468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5" name="CustomShape 14"/>
          <p:cNvSpPr/>
          <p:nvPr/>
        </p:nvSpPr>
        <p:spPr>
          <a:xfrm>
            <a:off x="3569760" y="5856840"/>
            <a:ext cx="263988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4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165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1650" spc="-1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36" name="CustomShape 15"/>
          <p:cNvSpPr/>
          <p:nvPr/>
        </p:nvSpPr>
        <p:spPr>
          <a:xfrm>
            <a:off x="4217760" y="3916080"/>
            <a:ext cx="312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1"/>
          <p:cNvSpPr/>
          <p:nvPr/>
        </p:nvSpPr>
        <p:spPr>
          <a:xfrm>
            <a:off x="632160" y="76392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44240">
              <a:lnSpc>
                <a:spcPts val="2429"/>
              </a:lnSpc>
            </a:pPr>
            <a:r>
              <a:rPr b="0" lang="en-US" sz="2500" spc="341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62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depth-first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38" name="CustomShape 2"/>
          <p:cNvSpPr/>
          <p:nvPr/>
        </p:nvSpPr>
        <p:spPr>
          <a:xfrm>
            <a:off x="925920" y="1839960"/>
            <a:ext cx="8489160" cy="34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3760" indent="-73044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743760" indent="-73044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743760" indent="-73044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 </a:t>
            </a: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</a:t>
            </a: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050" spc="-1" strike="noStrike">
              <a:latin typeface="Arial"/>
            </a:endParaRPr>
          </a:p>
          <a:p>
            <a:pPr marL="12600" indent="-73044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39" name="CustomShape 3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0" name="CustomShape 4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45A5FAA8-01C0-416E-AE17-7797DC57CEE8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579960" y="86652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3960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  <a:ea typeface="DejaVu Sans"/>
              </a:rPr>
              <a:t>Depth-limited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42" name="CustomShape 2"/>
          <p:cNvSpPr/>
          <p:nvPr/>
        </p:nvSpPr>
        <p:spPr>
          <a:xfrm>
            <a:off x="554760" y="297432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3"/>
          <p:cNvSpPr/>
          <p:nvPr/>
        </p:nvSpPr>
        <p:spPr>
          <a:xfrm>
            <a:off x="561600" y="2981520"/>
            <a:ext cx="360" cy="348120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4"/>
          <p:cNvSpPr/>
          <p:nvPr/>
        </p:nvSpPr>
        <p:spPr>
          <a:xfrm>
            <a:off x="496440" y="1620360"/>
            <a:ext cx="8419320" cy="52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depth-first search with depth limit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2050" spc="-1" strike="noStrike">
              <a:latin typeface="Arial"/>
            </a:endParaRPr>
          </a:p>
          <a:p>
            <a:pPr marL="355680" indent="-65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i.e., nodes at depth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have no  successors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Recursive 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"/>
              </a:spcBef>
            </a:pPr>
            <a:endParaRPr b="0" lang="en-US" sz="2050" spc="-1" strike="noStrike">
              <a:latin typeface="Arial"/>
            </a:endParaRPr>
          </a:p>
          <a:p>
            <a:pPr marL="221040">
              <a:lnSpc>
                <a:spcPct val="100000"/>
              </a:lnSpc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Make-Node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221040">
              <a:lnSpc>
                <a:spcPct val="100000"/>
              </a:lnSpc>
              <a:spcBef>
                <a:spcPts val="87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false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Goal-Test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Depth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] 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for each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in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Expand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do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successor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true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cutoff-occurred?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else return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failure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645" name="CustomShape 5"/>
          <p:cNvSpPr/>
          <p:nvPr/>
        </p:nvSpPr>
        <p:spPr>
          <a:xfrm>
            <a:off x="8321760" y="2981520"/>
            <a:ext cx="360" cy="348120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6"/>
          <p:cNvSpPr/>
          <p:nvPr/>
        </p:nvSpPr>
        <p:spPr>
          <a:xfrm>
            <a:off x="554760" y="6469200"/>
            <a:ext cx="777132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7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Chapter 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48" name="CustomShape 8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F14A3B6C-14A8-4F6F-9D7B-1AF7803D4DD6}" type="slidenum"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CustomShape 2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9127ABE8-2478-425D-92DA-152F9F8FD553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735560">
              <a:lnSpc>
                <a:spcPts val="242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deepening</a:t>
            </a:r>
            <a:r>
              <a:rPr b="0" lang="en-US" sz="2500" spc="22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52" name="CustomShape 4"/>
          <p:cNvSpPr/>
          <p:nvPr/>
        </p:nvSpPr>
        <p:spPr>
          <a:xfrm>
            <a:off x="552600" y="2653920"/>
            <a:ext cx="7759080" cy="182880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149400">
              <a:lnSpc>
                <a:spcPct val="100000"/>
              </a:lnSpc>
              <a:spcBef>
                <a:spcPts val="686"/>
              </a:spcBef>
            </a:pPr>
            <a:r>
              <a:rPr b="0" lang="en-US" sz="1700" spc="63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202" strike="noStrike">
                <a:solidFill>
                  <a:srgbClr val="b30000"/>
                </a:solidFill>
                <a:latin typeface="Times New Roman"/>
                <a:ea typeface="DejaVu Sans"/>
              </a:rPr>
              <a:t>Iterative-Deepening-Search</a:t>
            </a:r>
            <a:r>
              <a:rPr b="0" lang="en-US" sz="1700" spc="202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4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77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1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-30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66" strike="noStrike">
                <a:solidFill>
                  <a:srgbClr val="000000"/>
                </a:solidFill>
                <a:latin typeface="Arial"/>
                <a:ea typeface="DejaVu Sans"/>
              </a:rPr>
              <a:t>solution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39"/>
              </a:spcBef>
            </a:pPr>
            <a:r>
              <a:rPr b="0" lang="en-US" sz="1700" spc="43" strike="noStrike">
                <a:solidFill>
                  <a:srgbClr val="00007e"/>
                </a:solidFill>
                <a:latin typeface="Georgia"/>
                <a:ea typeface="DejaVu Sans"/>
              </a:rPr>
              <a:t>inputs</a:t>
            </a:r>
            <a:r>
              <a:rPr b="0" lang="en-US" sz="1700" spc="43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7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7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700" spc="-11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700" spc="5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-103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876"/>
              </a:spcBef>
            </a:pPr>
            <a:r>
              <a:rPr b="0" lang="en-US" sz="1700" spc="46" strike="noStrike">
                <a:solidFill>
                  <a:srgbClr val="00007e"/>
                </a:solidFill>
                <a:latin typeface="Georgia"/>
                <a:ea typeface="DejaVu Sans"/>
              </a:rPr>
              <a:t>for </a:t>
            </a:r>
            <a:r>
              <a:rPr b="0" i="1" lang="en-US" sz="1700" spc="-12" strike="noStrike">
                <a:solidFill>
                  <a:srgbClr val="004b00"/>
                </a:solidFill>
                <a:latin typeface="Calibri"/>
                <a:ea typeface="DejaVu Sans"/>
              </a:rPr>
              <a:t>depth </a:t>
            </a:r>
            <a:r>
              <a:rPr b="0" lang="en-US" sz="1700" spc="12" strike="noStrike">
                <a:solidFill>
                  <a:srgbClr val="000000"/>
                </a:solidFill>
                <a:latin typeface="Arial"/>
                <a:ea typeface="DejaVu Sans"/>
              </a:rPr>
              <a:t>←  </a:t>
            </a:r>
            <a:r>
              <a:rPr b="0" lang="en-US" sz="1700" spc="-111" strike="noStrike">
                <a:solidFill>
                  <a:srgbClr val="000000"/>
                </a:solidFill>
                <a:latin typeface="Arial"/>
                <a:ea typeface="DejaVu Sans"/>
              </a:rPr>
              <a:t>0 </a:t>
            </a:r>
            <a:r>
              <a:rPr b="0" lang="en-US" sz="1700" spc="103" strike="noStrike">
                <a:solidFill>
                  <a:srgbClr val="00007e"/>
                </a:solidFill>
                <a:latin typeface="Georgia"/>
                <a:ea typeface="DejaVu Sans"/>
              </a:rPr>
              <a:t>to </a:t>
            </a:r>
            <a:r>
              <a:rPr b="0" lang="en-US" sz="1700" spc="497" strike="noStrike">
                <a:solidFill>
                  <a:srgbClr val="000000"/>
                </a:solidFill>
                <a:latin typeface="Arial"/>
                <a:ea typeface="DejaVu Sans"/>
              </a:rPr>
              <a:t>∞</a:t>
            </a:r>
            <a:r>
              <a:rPr b="0" lang="en-US" sz="1700" spc="-43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66" strike="noStrike">
                <a:solidFill>
                  <a:srgbClr val="00007e"/>
                </a:solidFill>
                <a:latin typeface="Georgia"/>
                <a:ea typeface="DejaVu Sans"/>
              </a:rPr>
              <a:t>do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7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r>
              <a:rPr b="0" i="1" lang="en-US" sz="1700" spc="-106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lang="en-US" sz="1700" spc="12" strike="noStrike">
                <a:solidFill>
                  <a:srgbClr val="000000"/>
                </a:solidFill>
                <a:latin typeface="Arial"/>
                <a:ea typeface="DejaVu Sans"/>
              </a:rPr>
              <a:t>←</a:t>
            </a:r>
            <a:r>
              <a:rPr b="0" lang="en-US" sz="1700" spc="-18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700" spc="182" strike="noStrike">
                <a:solidFill>
                  <a:srgbClr val="000000"/>
                </a:solidFill>
                <a:latin typeface="Times New Roman"/>
                <a:ea typeface="DejaVu Sans"/>
              </a:rPr>
              <a:t>Depth-Limited-Search</a:t>
            </a:r>
            <a:r>
              <a:rPr b="0" lang="en-US" sz="1700" spc="182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700" spc="-26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problem,</a:t>
            </a:r>
            <a:r>
              <a:rPr b="0" i="1" lang="en-US" sz="1700" spc="-106" strike="noStrike">
                <a:solidFill>
                  <a:srgbClr val="004b00"/>
                </a:solidFill>
                <a:latin typeface="Calibri"/>
                <a:ea typeface="DejaVu Sans"/>
              </a:rPr>
              <a:t> </a:t>
            </a:r>
            <a:r>
              <a:rPr b="0" i="1" lang="en-US" sz="1700" spc="-12" strike="noStrike">
                <a:solidFill>
                  <a:srgbClr val="004b00"/>
                </a:solidFill>
                <a:latin typeface="Calibri"/>
                <a:ea typeface="DejaVu Sans"/>
              </a:rPr>
              <a:t>depth</a:t>
            </a: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lang="en-US" sz="1700" spc="32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7" strike="noStrike">
                <a:solidFill>
                  <a:srgbClr val="004b00"/>
                </a:solidFill>
                <a:latin typeface="Calibri"/>
                <a:ea typeface="DejaVu Sans"/>
              </a:rPr>
              <a:t>result </a:t>
            </a:r>
            <a:r>
              <a:rPr b="0" lang="en-US" sz="1700" spc="-228" strike="noStrike">
                <a:solidFill>
                  <a:srgbClr val="000000"/>
                </a:solidFill>
                <a:latin typeface="Arial"/>
                <a:ea typeface="DejaVu Sans"/>
              </a:rPr>
              <a:t>/=  </a:t>
            </a:r>
            <a:r>
              <a:rPr b="0" lang="en-US" sz="1700" spc="-63" strike="noStrike">
                <a:solidFill>
                  <a:srgbClr val="000000"/>
                </a:solidFill>
                <a:latin typeface="Arial"/>
                <a:ea typeface="DejaVu Sans"/>
              </a:rPr>
              <a:t>cutoff </a:t>
            </a:r>
            <a:r>
              <a:rPr b="0" lang="en-US" sz="1700" spc="89" strike="noStrike">
                <a:solidFill>
                  <a:srgbClr val="00007e"/>
                </a:solidFill>
                <a:latin typeface="Georgia"/>
                <a:ea typeface="DejaVu Sans"/>
              </a:rPr>
              <a:t>then return</a:t>
            </a:r>
            <a:r>
              <a:rPr b="0" lang="en-US" sz="1700" spc="313" strike="noStrike">
                <a:solidFill>
                  <a:srgbClr val="00007e"/>
                </a:solidFill>
                <a:latin typeface="Georgia"/>
                <a:ea typeface="DejaVu Sans"/>
              </a:rPr>
              <a:t> </a:t>
            </a:r>
            <a:r>
              <a:rPr b="0" i="1" lang="en-US" sz="1700" spc="7" strike="noStrike">
                <a:solidFill>
                  <a:srgbClr val="004b00"/>
                </a:solidFill>
                <a:latin typeface="Calibri"/>
                <a:ea typeface="DejaVu Sans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56"/>
              </a:spcBef>
            </a:pPr>
            <a:r>
              <a:rPr b="0" lang="en-US" sz="1700" spc="66" strike="noStrike">
                <a:solidFill>
                  <a:srgbClr val="00007e"/>
                </a:solidFill>
                <a:latin typeface="Georgia"/>
                <a:ea typeface="DejaVu Sans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24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43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8" strike="noStrike">
                <a:solidFill>
                  <a:srgbClr val="990099"/>
                </a:solidFill>
                <a:latin typeface="Arial"/>
                <a:ea typeface="DejaVu Sans"/>
              </a:rPr>
              <a:t>0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54" name="CustomShape 2"/>
          <p:cNvSpPr/>
          <p:nvPr/>
        </p:nvSpPr>
        <p:spPr>
          <a:xfrm>
            <a:off x="146160" y="1843560"/>
            <a:ext cx="68076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55" name="CustomShape 3"/>
          <p:cNvSpPr/>
          <p:nvPr/>
        </p:nvSpPr>
        <p:spPr>
          <a:xfrm>
            <a:off x="1209600" y="1967040"/>
            <a:ext cx="244800" cy="15264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4"/>
          <p:cNvSpPr/>
          <p:nvPr/>
        </p:nvSpPr>
        <p:spPr>
          <a:xfrm>
            <a:off x="1455120" y="1967040"/>
            <a:ext cx="244800" cy="15264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5"/>
          <p:cNvSpPr/>
          <p:nvPr/>
        </p:nvSpPr>
        <p:spPr>
          <a:xfrm>
            <a:off x="3255120" y="1967040"/>
            <a:ext cx="244800" cy="15264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6"/>
          <p:cNvSpPr/>
          <p:nvPr/>
        </p:nvSpPr>
        <p:spPr>
          <a:xfrm>
            <a:off x="3500640" y="1967040"/>
            <a:ext cx="244800" cy="15264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7"/>
          <p:cNvSpPr/>
          <p:nvPr/>
        </p:nvSpPr>
        <p:spPr>
          <a:xfrm>
            <a:off x="1058040" y="2112120"/>
            <a:ext cx="773640" cy="2376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8"/>
          <p:cNvSpPr/>
          <p:nvPr/>
        </p:nvSpPr>
        <p:spPr>
          <a:xfrm>
            <a:off x="1381680" y="1893600"/>
            <a:ext cx="146160" cy="14616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9"/>
          <p:cNvSpPr/>
          <p:nvPr/>
        </p:nvSpPr>
        <p:spPr>
          <a:xfrm>
            <a:off x="1381680" y="1893600"/>
            <a:ext cx="146160" cy="14616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0"/>
          <p:cNvSpPr/>
          <p:nvPr/>
        </p:nvSpPr>
        <p:spPr>
          <a:xfrm>
            <a:off x="1412640" y="18932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3" name="CustomShape 11"/>
          <p:cNvSpPr/>
          <p:nvPr/>
        </p:nvSpPr>
        <p:spPr>
          <a:xfrm>
            <a:off x="1309320" y="1936080"/>
            <a:ext cx="46080" cy="6120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2"/>
          <p:cNvSpPr/>
          <p:nvPr/>
        </p:nvSpPr>
        <p:spPr>
          <a:xfrm>
            <a:off x="1309320" y="1936080"/>
            <a:ext cx="46080" cy="6120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3"/>
          <p:cNvSpPr/>
          <p:nvPr/>
        </p:nvSpPr>
        <p:spPr>
          <a:xfrm>
            <a:off x="1068120" y="2112120"/>
            <a:ext cx="773640" cy="2376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4"/>
          <p:cNvSpPr/>
          <p:nvPr/>
        </p:nvSpPr>
        <p:spPr>
          <a:xfrm>
            <a:off x="3426840" y="1893600"/>
            <a:ext cx="146160" cy="14616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5"/>
          <p:cNvSpPr/>
          <p:nvPr/>
        </p:nvSpPr>
        <p:spPr>
          <a:xfrm>
            <a:off x="3426840" y="1893600"/>
            <a:ext cx="146160" cy="14616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16"/>
          <p:cNvSpPr/>
          <p:nvPr/>
        </p:nvSpPr>
        <p:spPr>
          <a:xfrm>
            <a:off x="3113640" y="2124360"/>
            <a:ext cx="773640" cy="360"/>
          </a:xfrm>
          <a:custGeom>
            <a:avLst/>
            <a:gdLst/>
            <a:ahLst/>
            <a:rect l="l" t="t" r="r" b="b"/>
            <a:pathLst>
              <a:path w="774700" h="0">
                <a:moveTo>
                  <a:pt x="0" y="0"/>
                </a:moveTo>
                <a:lnTo>
                  <a:pt x="774141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7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70" name="CustomShape 18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6E529556-1696-4114-9ACC-6CF97B75BB54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24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43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8" strike="noStrike">
                <a:solidFill>
                  <a:srgbClr val="990099"/>
                </a:solidFill>
                <a:latin typeface="Arial"/>
                <a:ea typeface="DejaVu Sans"/>
              </a:rPr>
              <a:t>1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146160" y="1880280"/>
            <a:ext cx="68076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1823400" y="2310840"/>
            <a:ext cx="122040" cy="15264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4"/>
          <p:cNvSpPr/>
          <p:nvPr/>
        </p:nvSpPr>
        <p:spPr>
          <a:xfrm>
            <a:off x="1946160" y="2310840"/>
            <a:ext cx="122040" cy="15264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2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5"/>
          <p:cNvSpPr/>
          <p:nvPr/>
        </p:nvSpPr>
        <p:spPr>
          <a:xfrm>
            <a:off x="841680" y="2310840"/>
            <a:ext cx="122040" cy="15264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6"/>
          <p:cNvSpPr/>
          <p:nvPr/>
        </p:nvSpPr>
        <p:spPr>
          <a:xfrm>
            <a:off x="964080" y="2310840"/>
            <a:ext cx="122040" cy="15264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7"/>
          <p:cNvSpPr/>
          <p:nvPr/>
        </p:nvSpPr>
        <p:spPr>
          <a:xfrm>
            <a:off x="3868920" y="2310840"/>
            <a:ext cx="122040" cy="15264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8"/>
          <p:cNvSpPr/>
          <p:nvPr/>
        </p:nvSpPr>
        <p:spPr>
          <a:xfrm>
            <a:off x="3991680" y="2310840"/>
            <a:ext cx="122040" cy="15264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9"/>
          <p:cNvSpPr/>
          <p:nvPr/>
        </p:nvSpPr>
        <p:spPr>
          <a:xfrm>
            <a:off x="2886840" y="2310840"/>
            <a:ext cx="122040" cy="15264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20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0"/>
          <p:cNvSpPr/>
          <p:nvPr/>
        </p:nvSpPr>
        <p:spPr>
          <a:xfrm>
            <a:off x="3009600" y="2310840"/>
            <a:ext cx="122040" cy="15264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1"/>
          <p:cNvSpPr/>
          <p:nvPr/>
        </p:nvSpPr>
        <p:spPr>
          <a:xfrm>
            <a:off x="4791960" y="1926000"/>
            <a:ext cx="1507320" cy="549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12"/>
          <p:cNvSpPr/>
          <p:nvPr/>
        </p:nvSpPr>
        <p:spPr>
          <a:xfrm>
            <a:off x="6845400" y="1926000"/>
            <a:ext cx="1507320" cy="549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3"/>
          <p:cNvSpPr/>
          <p:nvPr/>
        </p:nvSpPr>
        <p:spPr>
          <a:xfrm>
            <a:off x="964080" y="2003760"/>
            <a:ext cx="490320" cy="306360"/>
          </a:xfrm>
          <a:custGeom>
            <a:avLst/>
            <a:gdLst/>
            <a:ahLst/>
            <a:rect l="l" t="t" r="r" b="b"/>
            <a:pathLst>
              <a:path w="491490" h="307339">
                <a:moveTo>
                  <a:pt x="490905" y="0"/>
                </a:moveTo>
                <a:lnTo>
                  <a:pt x="0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4"/>
          <p:cNvSpPr/>
          <p:nvPr/>
        </p:nvSpPr>
        <p:spPr>
          <a:xfrm>
            <a:off x="1455120" y="2003760"/>
            <a:ext cx="490320" cy="30636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18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5"/>
          <p:cNvSpPr/>
          <p:nvPr/>
        </p:nvSpPr>
        <p:spPr>
          <a:xfrm>
            <a:off x="1381680" y="1930320"/>
            <a:ext cx="146160" cy="14616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16"/>
          <p:cNvSpPr/>
          <p:nvPr/>
        </p:nvSpPr>
        <p:spPr>
          <a:xfrm>
            <a:off x="1381680" y="1930320"/>
            <a:ext cx="146160" cy="14616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17"/>
          <p:cNvSpPr/>
          <p:nvPr/>
        </p:nvSpPr>
        <p:spPr>
          <a:xfrm>
            <a:off x="1412640" y="192996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8" name="CustomShape 18"/>
          <p:cNvSpPr/>
          <p:nvPr/>
        </p:nvSpPr>
        <p:spPr>
          <a:xfrm>
            <a:off x="890640" y="2237040"/>
            <a:ext cx="146160" cy="14616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9"/>
          <p:cNvSpPr/>
          <p:nvPr/>
        </p:nvSpPr>
        <p:spPr>
          <a:xfrm>
            <a:off x="890640" y="2237040"/>
            <a:ext cx="146160" cy="14616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20"/>
          <p:cNvSpPr/>
          <p:nvPr/>
        </p:nvSpPr>
        <p:spPr>
          <a:xfrm>
            <a:off x="925560" y="223668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1" name="CustomShape 21"/>
          <p:cNvSpPr/>
          <p:nvPr/>
        </p:nvSpPr>
        <p:spPr>
          <a:xfrm>
            <a:off x="1872360" y="2237040"/>
            <a:ext cx="146160" cy="14616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42" y="33887"/>
                </a:moveTo>
                <a:lnTo>
                  <a:pt x="135642" y="113381"/>
                </a:lnTo>
                <a:lnTo>
                  <a:pt x="137981" y="109480"/>
                </a:lnTo>
                <a:lnTo>
                  <a:pt x="147281" y="73634"/>
                </a:lnTo>
                <a:lnTo>
                  <a:pt x="147125" y="68793"/>
                </a:lnTo>
                <a:lnTo>
                  <a:pt x="135642" y="33887"/>
                </a:lnTo>
                <a:close/>
                <a:moveTo>
                  <a:pt x="73647" y="0"/>
                </a:moveTo>
                <a:lnTo>
                  <a:pt x="73647" y="147269"/>
                </a:lnTo>
                <a:lnTo>
                  <a:pt x="78488" y="147112"/>
                </a:lnTo>
                <a:lnTo>
                  <a:pt x="78488" y="156"/>
                </a:lnTo>
                <a:lnTo>
                  <a:pt x="73647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22"/>
          <p:cNvSpPr/>
          <p:nvPr/>
        </p:nvSpPr>
        <p:spPr>
          <a:xfrm>
            <a:off x="1872360" y="2237040"/>
            <a:ext cx="146160" cy="14616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81" y="73634"/>
                </a:moveTo>
                <a:lnTo>
                  <a:pt x="135642" y="33887"/>
                </a:lnTo>
                <a:lnTo>
                  <a:pt x="105441" y="7199"/>
                </a:lnTo>
                <a:lnTo>
                  <a:pt x="73647" y="0"/>
                </a:lnTo>
                <a:lnTo>
                  <a:pt x="68804" y="156"/>
                </a:lnTo>
                <a:lnTo>
                  <a:pt x="30150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8" y="117121"/>
                </a:lnTo>
                <a:lnTo>
                  <a:pt x="46040" y="141921"/>
                </a:lnTo>
                <a:lnTo>
                  <a:pt x="73647" y="147269"/>
                </a:lnTo>
                <a:lnTo>
                  <a:pt x="78488" y="147112"/>
                </a:lnTo>
                <a:lnTo>
                  <a:pt x="117134" y="133061"/>
                </a:lnTo>
                <a:lnTo>
                  <a:pt x="141934" y="101234"/>
                </a:lnTo>
                <a:lnTo>
                  <a:pt x="147281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23"/>
          <p:cNvSpPr/>
          <p:nvPr/>
        </p:nvSpPr>
        <p:spPr>
          <a:xfrm>
            <a:off x="1903680" y="223668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94" name="CustomShape 24"/>
          <p:cNvSpPr/>
          <p:nvPr/>
        </p:nvSpPr>
        <p:spPr>
          <a:xfrm>
            <a:off x="1309320" y="1972800"/>
            <a:ext cx="46080" cy="6120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25"/>
          <p:cNvSpPr/>
          <p:nvPr/>
        </p:nvSpPr>
        <p:spPr>
          <a:xfrm>
            <a:off x="1309320" y="1972800"/>
            <a:ext cx="46080" cy="6120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26"/>
          <p:cNvSpPr/>
          <p:nvPr/>
        </p:nvSpPr>
        <p:spPr>
          <a:xfrm>
            <a:off x="713160" y="2464200"/>
            <a:ext cx="148284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66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27"/>
          <p:cNvSpPr/>
          <p:nvPr/>
        </p:nvSpPr>
        <p:spPr>
          <a:xfrm>
            <a:off x="3009600" y="2003760"/>
            <a:ext cx="490320" cy="30636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490918" y="0"/>
                </a:moveTo>
                <a:lnTo>
                  <a:pt x="0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28"/>
          <p:cNvSpPr/>
          <p:nvPr/>
        </p:nvSpPr>
        <p:spPr>
          <a:xfrm>
            <a:off x="3500640" y="2003760"/>
            <a:ext cx="490320" cy="30636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05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29"/>
          <p:cNvSpPr/>
          <p:nvPr/>
        </p:nvSpPr>
        <p:spPr>
          <a:xfrm>
            <a:off x="3426840" y="1930320"/>
            <a:ext cx="146160" cy="14616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0"/>
          <p:cNvSpPr/>
          <p:nvPr/>
        </p:nvSpPr>
        <p:spPr>
          <a:xfrm>
            <a:off x="3426840" y="1930320"/>
            <a:ext cx="146160" cy="14616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1"/>
          <p:cNvSpPr/>
          <p:nvPr/>
        </p:nvSpPr>
        <p:spPr>
          <a:xfrm>
            <a:off x="3458160" y="192996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2" name="CustomShape 32"/>
          <p:cNvSpPr/>
          <p:nvPr/>
        </p:nvSpPr>
        <p:spPr>
          <a:xfrm>
            <a:off x="2936160" y="2237040"/>
            <a:ext cx="146160" cy="14616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5" y="30147"/>
                </a:lnTo>
                <a:lnTo>
                  <a:pt x="101239" y="5347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33"/>
          <p:cNvSpPr/>
          <p:nvPr/>
        </p:nvSpPr>
        <p:spPr>
          <a:xfrm>
            <a:off x="2936160" y="2237040"/>
            <a:ext cx="146160" cy="14616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34"/>
          <p:cNvSpPr/>
          <p:nvPr/>
        </p:nvSpPr>
        <p:spPr>
          <a:xfrm>
            <a:off x="2971080" y="223668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5" name="CustomShape 35"/>
          <p:cNvSpPr/>
          <p:nvPr/>
        </p:nvSpPr>
        <p:spPr>
          <a:xfrm>
            <a:off x="3917880" y="2237040"/>
            <a:ext cx="146160" cy="14616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35633" y="33887"/>
                </a:moveTo>
                <a:lnTo>
                  <a:pt x="135633" y="113381"/>
                </a:lnTo>
                <a:lnTo>
                  <a:pt x="137971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33" y="33887"/>
                </a:lnTo>
                <a:close/>
                <a:moveTo>
                  <a:pt x="73634" y="0"/>
                </a:moveTo>
                <a:lnTo>
                  <a:pt x="73634" y="147269"/>
                </a:lnTo>
                <a:lnTo>
                  <a:pt x="78477" y="147112"/>
                </a:lnTo>
                <a:lnTo>
                  <a:pt x="78477" y="156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36"/>
          <p:cNvSpPr/>
          <p:nvPr/>
        </p:nvSpPr>
        <p:spPr>
          <a:xfrm>
            <a:off x="3917880" y="2237040"/>
            <a:ext cx="146160" cy="14616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37"/>
          <p:cNvSpPr/>
          <p:nvPr/>
        </p:nvSpPr>
        <p:spPr>
          <a:xfrm>
            <a:off x="3949200" y="223668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CustomShape 38"/>
          <p:cNvSpPr/>
          <p:nvPr/>
        </p:nvSpPr>
        <p:spPr>
          <a:xfrm>
            <a:off x="2863080" y="2279520"/>
            <a:ext cx="46080" cy="6120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39"/>
          <p:cNvSpPr/>
          <p:nvPr/>
        </p:nvSpPr>
        <p:spPr>
          <a:xfrm>
            <a:off x="2863080" y="2279520"/>
            <a:ext cx="46080" cy="6120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40"/>
          <p:cNvSpPr/>
          <p:nvPr/>
        </p:nvSpPr>
        <p:spPr>
          <a:xfrm>
            <a:off x="2758680" y="2464200"/>
            <a:ext cx="148284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53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41"/>
          <p:cNvSpPr/>
          <p:nvPr/>
        </p:nvSpPr>
        <p:spPr>
          <a:xfrm>
            <a:off x="5503680" y="192996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2" name="CustomShape 42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3" name="CustomShape 43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A1493F2A-8569-4CBD-9437-0516C1671404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14" name="CustomShape 44"/>
          <p:cNvSpPr/>
          <p:nvPr/>
        </p:nvSpPr>
        <p:spPr>
          <a:xfrm>
            <a:off x="5994360" y="223668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AE7793D-C9C4-4F33-A0B7-3EA0856405E3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58440" y="71100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984320">
              <a:lnSpc>
                <a:spcPts val="2429"/>
              </a:lnSpc>
            </a:pPr>
            <a:r>
              <a:rPr b="0" lang="en-US" sz="2500" spc="293" strike="noStrike">
                <a:solidFill>
                  <a:srgbClr val="000000"/>
                </a:solidFill>
                <a:latin typeface="Arial"/>
                <a:ea typeface="DejaVu Sans"/>
              </a:rPr>
              <a:t>Problem-solving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01" strike="noStrike">
                <a:solidFill>
                  <a:srgbClr val="000000"/>
                </a:solidFill>
                <a:latin typeface="Arial"/>
                <a:ea typeface="DejaVu Sans"/>
              </a:rPr>
              <a:t>agents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96440" y="1623600"/>
            <a:ext cx="466164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Simplified form of general agent: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61600" y="2147040"/>
            <a:ext cx="7759080" cy="377424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8200" bIns="0"/>
          <a:p>
            <a:pPr marL="149400">
              <a:lnSpc>
                <a:spcPct val="100000"/>
              </a:lnSpc>
              <a:spcBef>
                <a:spcPts val="694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  <a:ea typeface="DejaVu Sans"/>
              </a:rPr>
              <a:t>Simple-Problem-Solving-Agent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an action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static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an action sequence, initially  empty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some description of the current world  state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goal, initially null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, a problem formulation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7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Update-State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is empty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then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goal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Formulate-Problem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state, 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Recommendation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Remainder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  <a:ea typeface="DejaVu Sans"/>
              </a:rPr>
              <a:t>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  <a:ea typeface="DejaVu Sans"/>
              </a:rPr>
              <a:t>action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496440" y="6329520"/>
            <a:ext cx="8259840" cy="8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Note: this is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offline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solving; solution executed “eyes closed.”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1600" spc="-1" strike="noStrike">
                <a:solidFill>
                  <a:srgbClr val="004b00"/>
                </a:solidFill>
                <a:latin typeface="Arial"/>
                <a:ea typeface="DejaVu Sans"/>
              </a:rPr>
              <a:t>Online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problem solving different: uncertainty, incomplete knowledge, etc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24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43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8" strike="noStrike">
                <a:solidFill>
                  <a:srgbClr val="990099"/>
                </a:solidFill>
                <a:latin typeface="Arial"/>
                <a:ea typeface="DejaVu Sans"/>
              </a:rPr>
              <a:t>2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146160" y="1854720"/>
            <a:ext cx="68076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17" name="CustomShape 3"/>
          <p:cNvSpPr/>
          <p:nvPr/>
        </p:nvSpPr>
        <p:spPr>
          <a:xfrm>
            <a:off x="571680" y="2997000"/>
            <a:ext cx="1765440" cy="851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4"/>
          <p:cNvSpPr/>
          <p:nvPr/>
        </p:nvSpPr>
        <p:spPr>
          <a:xfrm>
            <a:off x="6746040" y="2997000"/>
            <a:ext cx="1765440" cy="851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5"/>
          <p:cNvSpPr/>
          <p:nvPr/>
        </p:nvSpPr>
        <p:spPr>
          <a:xfrm>
            <a:off x="4662720" y="2997000"/>
            <a:ext cx="1765440" cy="8510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6"/>
          <p:cNvSpPr/>
          <p:nvPr/>
        </p:nvSpPr>
        <p:spPr>
          <a:xfrm>
            <a:off x="2617200" y="2997000"/>
            <a:ext cx="1765440" cy="8510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7"/>
          <p:cNvSpPr/>
          <p:nvPr/>
        </p:nvSpPr>
        <p:spPr>
          <a:xfrm>
            <a:off x="571680" y="1896120"/>
            <a:ext cx="1765440" cy="85536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8"/>
          <p:cNvSpPr/>
          <p:nvPr/>
        </p:nvSpPr>
        <p:spPr>
          <a:xfrm>
            <a:off x="6716160" y="1900080"/>
            <a:ext cx="1765440" cy="8510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9"/>
          <p:cNvSpPr/>
          <p:nvPr/>
        </p:nvSpPr>
        <p:spPr>
          <a:xfrm>
            <a:off x="4662720" y="1900080"/>
            <a:ext cx="1765440" cy="85104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10"/>
          <p:cNvSpPr/>
          <p:nvPr/>
        </p:nvSpPr>
        <p:spPr>
          <a:xfrm>
            <a:off x="2617200" y="1900080"/>
            <a:ext cx="1765440" cy="8510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11"/>
          <p:cNvSpPr/>
          <p:nvPr/>
        </p:nvSpPr>
        <p:spPr>
          <a:xfrm>
            <a:off x="1412640" y="19040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6" name="CustomShape 12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7" name="CustomShape 13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CDCC3BF-F2A2-4A8A-ADBF-27451F7C711D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28" name="CustomShape 14"/>
          <p:cNvSpPr/>
          <p:nvPr/>
        </p:nvSpPr>
        <p:spPr>
          <a:xfrm>
            <a:off x="925560" y="221076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9" name="CustomShape 15"/>
          <p:cNvSpPr/>
          <p:nvPr/>
        </p:nvSpPr>
        <p:spPr>
          <a:xfrm>
            <a:off x="1903680" y="221076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CustomShape 16"/>
          <p:cNvSpPr/>
          <p:nvPr/>
        </p:nvSpPr>
        <p:spPr>
          <a:xfrm>
            <a:off x="672480" y="251784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1" name="CustomShape 17"/>
          <p:cNvSpPr/>
          <p:nvPr/>
        </p:nvSpPr>
        <p:spPr>
          <a:xfrm>
            <a:off x="1167120" y="2517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2" name="CustomShape 18"/>
          <p:cNvSpPr/>
          <p:nvPr/>
        </p:nvSpPr>
        <p:spPr>
          <a:xfrm>
            <a:off x="1658160" y="2517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3" name="CustomShape 19"/>
          <p:cNvSpPr/>
          <p:nvPr/>
        </p:nvSpPr>
        <p:spPr>
          <a:xfrm>
            <a:off x="2145240" y="251784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4" name="CustomShape 20"/>
          <p:cNvSpPr/>
          <p:nvPr/>
        </p:nvSpPr>
        <p:spPr>
          <a:xfrm>
            <a:off x="7557120" y="19040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5" name="CustomShape 21"/>
          <p:cNvSpPr/>
          <p:nvPr/>
        </p:nvSpPr>
        <p:spPr>
          <a:xfrm>
            <a:off x="7070040" y="221076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6" name="CustomShape 22"/>
          <p:cNvSpPr/>
          <p:nvPr/>
        </p:nvSpPr>
        <p:spPr>
          <a:xfrm>
            <a:off x="8048160" y="221076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7" name="CustomShape 23"/>
          <p:cNvSpPr/>
          <p:nvPr/>
        </p:nvSpPr>
        <p:spPr>
          <a:xfrm>
            <a:off x="7311600" y="2517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8" name="CustomShape 24"/>
          <p:cNvSpPr/>
          <p:nvPr/>
        </p:nvSpPr>
        <p:spPr>
          <a:xfrm>
            <a:off x="7802640" y="2517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CustomShape 25"/>
          <p:cNvSpPr/>
          <p:nvPr/>
        </p:nvSpPr>
        <p:spPr>
          <a:xfrm>
            <a:off x="8289720" y="251784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0" name="CustomShape 26"/>
          <p:cNvSpPr/>
          <p:nvPr/>
        </p:nvSpPr>
        <p:spPr>
          <a:xfrm>
            <a:off x="5503680" y="19040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1" name="CustomShape 27"/>
          <p:cNvSpPr/>
          <p:nvPr/>
        </p:nvSpPr>
        <p:spPr>
          <a:xfrm>
            <a:off x="5016600" y="221076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2" name="CustomShape 28"/>
          <p:cNvSpPr/>
          <p:nvPr/>
        </p:nvSpPr>
        <p:spPr>
          <a:xfrm>
            <a:off x="5994720" y="221076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3" name="CustomShape 29"/>
          <p:cNvSpPr/>
          <p:nvPr/>
        </p:nvSpPr>
        <p:spPr>
          <a:xfrm>
            <a:off x="4763520" y="251784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4" name="CustomShape 30"/>
          <p:cNvSpPr/>
          <p:nvPr/>
        </p:nvSpPr>
        <p:spPr>
          <a:xfrm>
            <a:off x="5258160" y="2517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5" name="CustomShape 31"/>
          <p:cNvSpPr/>
          <p:nvPr/>
        </p:nvSpPr>
        <p:spPr>
          <a:xfrm>
            <a:off x="5749200" y="2517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6" name="CustomShape 32"/>
          <p:cNvSpPr/>
          <p:nvPr/>
        </p:nvSpPr>
        <p:spPr>
          <a:xfrm>
            <a:off x="6236280" y="251784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7" name="CustomShape 33"/>
          <p:cNvSpPr/>
          <p:nvPr/>
        </p:nvSpPr>
        <p:spPr>
          <a:xfrm>
            <a:off x="3458160" y="19040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8" name="CustomShape 34"/>
          <p:cNvSpPr/>
          <p:nvPr/>
        </p:nvSpPr>
        <p:spPr>
          <a:xfrm>
            <a:off x="2971080" y="221076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9" name="CustomShape 35"/>
          <p:cNvSpPr/>
          <p:nvPr/>
        </p:nvSpPr>
        <p:spPr>
          <a:xfrm>
            <a:off x="3949200" y="221076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CustomShape 36"/>
          <p:cNvSpPr/>
          <p:nvPr/>
        </p:nvSpPr>
        <p:spPr>
          <a:xfrm>
            <a:off x="2718000" y="251784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1" name="CustomShape 37"/>
          <p:cNvSpPr/>
          <p:nvPr/>
        </p:nvSpPr>
        <p:spPr>
          <a:xfrm>
            <a:off x="3212640" y="2517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2" name="CustomShape 38"/>
          <p:cNvSpPr/>
          <p:nvPr/>
        </p:nvSpPr>
        <p:spPr>
          <a:xfrm>
            <a:off x="3703680" y="2517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3" name="CustomShape 39"/>
          <p:cNvSpPr/>
          <p:nvPr/>
        </p:nvSpPr>
        <p:spPr>
          <a:xfrm>
            <a:off x="4190760" y="251784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4" name="CustomShape 40"/>
          <p:cNvSpPr/>
          <p:nvPr/>
        </p:nvSpPr>
        <p:spPr>
          <a:xfrm>
            <a:off x="1412640" y="30006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5" name="CustomShape 41"/>
          <p:cNvSpPr/>
          <p:nvPr/>
        </p:nvSpPr>
        <p:spPr>
          <a:xfrm>
            <a:off x="1903680" y="330768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6" name="CustomShape 42"/>
          <p:cNvSpPr/>
          <p:nvPr/>
        </p:nvSpPr>
        <p:spPr>
          <a:xfrm>
            <a:off x="1658160" y="36144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7" name="CustomShape 43"/>
          <p:cNvSpPr/>
          <p:nvPr/>
        </p:nvSpPr>
        <p:spPr>
          <a:xfrm>
            <a:off x="2145240" y="361440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8" name="CustomShape 44"/>
          <p:cNvSpPr/>
          <p:nvPr/>
        </p:nvSpPr>
        <p:spPr>
          <a:xfrm>
            <a:off x="5503680" y="30006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9" name="CustomShape 45"/>
          <p:cNvSpPr/>
          <p:nvPr/>
        </p:nvSpPr>
        <p:spPr>
          <a:xfrm>
            <a:off x="5994360" y="330768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CustomShape 46"/>
          <p:cNvSpPr/>
          <p:nvPr/>
        </p:nvSpPr>
        <p:spPr>
          <a:xfrm>
            <a:off x="6236280" y="361440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1" name="CustomShape 47"/>
          <p:cNvSpPr/>
          <p:nvPr/>
        </p:nvSpPr>
        <p:spPr>
          <a:xfrm>
            <a:off x="3458160" y="30006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2" name="CustomShape 48"/>
          <p:cNvSpPr/>
          <p:nvPr/>
        </p:nvSpPr>
        <p:spPr>
          <a:xfrm>
            <a:off x="3949200" y="330768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3" name="CustomShape 49"/>
          <p:cNvSpPr/>
          <p:nvPr/>
        </p:nvSpPr>
        <p:spPr>
          <a:xfrm>
            <a:off x="3703680" y="36144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4" name="CustomShape 50"/>
          <p:cNvSpPr/>
          <p:nvPr/>
        </p:nvSpPr>
        <p:spPr>
          <a:xfrm>
            <a:off x="4190760" y="361440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3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deepening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 </a:t>
            </a:r>
            <a:r>
              <a:rPr b="0" i="1" lang="en-US" sz="2050" spc="24" strike="noStrike">
                <a:solidFill>
                  <a:srgbClr val="990099"/>
                </a:solidFill>
                <a:latin typeface="Times New Roman"/>
                <a:ea typeface="DejaVu Sans"/>
              </a:rPr>
              <a:t>l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</a:t>
            </a:r>
            <a:r>
              <a:rPr b="0" lang="en-US" sz="2050" spc="-43" strike="noStrike">
                <a:solidFill>
                  <a:srgbClr val="990099"/>
                </a:solidFill>
                <a:latin typeface="Arial"/>
                <a:ea typeface="DejaVu Sans"/>
              </a:rPr>
              <a:t> </a:t>
            </a:r>
            <a:r>
              <a:rPr b="0" lang="en-US" sz="2050" spc="-168" strike="noStrike">
                <a:solidFill>
                  <a:srgbClr val="990099"/>
                </a:solidFill>
                <a:latin typeface="Arial"/>
                <a:ea typeface="DejaVu Sans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146160" y="1847880"/>
            <a:ext cx="680760" cy="2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Limit =</a:t>
            </a:r>
            <a:r>
              <a:rPr b="0" lang="en-US" sz="1350" spc="-89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35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67" name="CustomShape 3"/>
          <p:cNvSpPr/>
          <p:nvPr/>
        </p:nvSpPr>
        <p:spPr>
          <a:xfrm>
            <a:off x="667116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4"/>
          <p:cNvSpPr/>
          <p:nvPr/>
        </p:nvSpPr>
        <p:spPr>
          <a:xfrm>
            <a:off x="673236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5"/>
          <p:cNvSpPr/>
          <p:nvPr/>
        </p:nvSpPr>
        <p:spPr>
          <a:xfrm>
            <a:off x="83890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6"/>
          <p:cNvSpPr/>
          <p:nvPr/>
        </p:nvSpPr>
        <p:spPr>
          <a:xfrm>
            <a:off x="845064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7"/>
          <p:cNvSpPr/>
          <p:nvPr/>
        </p:nvSpPr>
        <p:spPr>
          <a:xfrm>
            <a:off x="814392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8"/>
          <p:cNvSpPr/>
          <p:nvPr/>
        </p:nvSpPr>
        <p:spPr>
          <a:xfrm>
            <a:off x="820512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CustomShape 9"/>
          <p:cNvSpPr/>
          <p:nvPr/>
        </p:nvSpPr>
        <p:spPr>
          <a:xfrm>
            <a:off x="789840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CustomShape 10"/>
          <p:cNvSpPr/>
          <p:nvPr/>
        </p:nvSpPr>
        <p:spPr>
          <a:xfrm>
            <a:off x="795960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1"/>
          <p:cNvSpPr/>
          <p:nvPr/>
        </p:nvSpPr>
        <p:spPr>
          <a:xfrm>
            <a:off x="76528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12"/>
          <p:cNvSpPr/>
          <p:nvPr/>
        </p:nvSpPr>
        <p:spPr>
          <a:xfrm>
            <a:off x="77140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13"/>
          <p:cNvSpPr/>
          <p:nvPr/>
        </p:nvSpPr>
        <p:spPr>
          <a:xfrm>
            <a:off x="740736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14"/>
          <p:cNvSpPr/>
          <p:nvPr/>
        </p:nvSpPr>
        <p:spPr>
          <a:xfrm>
            <a:off x="746892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15"/>
          <p:cNvSpPr/>
          <p:nvPr/>
        </p:nvSpPr>
        <p:spPr>
          <a:xfrm>
            <a:off x="716184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16"/>
          <p:cNvSpPr/>
          <p:nvPr/>
        </p:nvSpPr>
        <p:spPr>
          <a:xfrm>
            <a:off x="722340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17"/>
          <p:cNvSpPr/>
          <p:nvPr/>
        </p:nvSpPr>
        <p:spPr>
          <a:xfrm>
            <a:off x="69166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8"/>
          <p:cNvSpPr/>
          <p:nvPr/>
        </p:nvSpPr>
        <p:spPr>
          <a:xfrm>
            <a:off x="69778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9"/>
          <p:cNvSpPr/>
          <p:nvPr/>
        </p:nvSpPr>
        <p:spPr>
          <a:xfrm>
            <a:off x="6624000" y="5666040"/>
            <a:ext cx="193428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20"/>
          <p:cNvSpPr/>
          <p:nvPr/>
        </p:nvSpPr>
        <p:spPr>
          <a:xfrm>
            <a:off x="6654600" y="4511880"/>
            <a:ext cx="1872720" cy="10789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21"/>
          <p:cNvSpPr/>
          <p:nvPr/>
        </p:nvSpPr>
        <p:spPr>
          <a:xfrm>
            <a:off x="7549200" y="4515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6" name="CustomShape 22"/>
          <p:cNvSpPr/>
          <p:nvPr/>
        </p:nvSpPr>
        <p:spPr>
          <a:xfrm>
            <a:off x="8039880" y="482256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7" name="CustomShape 23"/>
          <p:cNvSpPr/>
          <p:nvPr/>
        </p:nvSpPr>
        <p:spPr>
          <a:xfrm>
            <a:off x="7794360" y="512928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8" name="CustomShape 24"/>
          <p:cNvSpPr/>
          <p:nvPr/>
        </p:nvSpPr>
        <p:spPr>
          <a:xfrm>
            <a:off x="8281800" y="512928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CustomShape 25"/>
          <p:cNvSpPr/>
          <p:nvPr/>
        </p:nvSpPr>
        <p:spPr>
          <a:xfrm>
            <a:off x="7906320" y="5436000"/>
            <a:ext cx="5976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0" name="CustomShape 26"/>
          <p:cNvSpPr/>
          <p:nvPr/>
        </p:nvSpPr>
        <p:spPr>
          <a:xfrm>
            <a:off x="462564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27"/>
          <p:cNvSpPr/>
          <p:nvPr/>
        </p:nvSpPr>
        <p:spPr>
          <a:xfrm>
            <a:off x="468684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8"/>
          <p:cNvSpPr/>
          <p:nvPr/>
        </p:nvSpPr>
        <p:spPr>
          <a:xfrm>
            <a:off x="634392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9"/>
          <p:cNvSpPr/>
          <p:nvPr/>
        </p:nvSpPr>
        <p:spPr>
          <a:xfrm>
            <a:off x="640512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30"/>
          <p:cNvSpPr/>
          <p:nvPr/>
        </p:nvSpPr>
        <p:spPr>
          <a:xfrm>
            <a:off x="609840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31"/>
          <p:cNvSpPr/>
          <p:nvPr/>
        </p:nvSpPr>
        <p:spPr>
          <a:xfrm>
            <a:off x="615960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32"/>
          <p:cNvSpPr/>
          <p:nvPr/>
        </p:nvSpPr>
        <p:spPr>
          <a:xfrm>
            <a:off x="58528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33"/>
          <p:cNvSpPr/>
          <p:nvPr/>
        </p:nvSpPr>
        <p:spPr>
          <a:xfrm>
            <a:off x="59140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34"/>
          <p:cNvSpPr/>
          <p:nvPr/>
        </p:nvSpPr>
        <p:spPr>
          <a:xfrm>
            <a:off x="560736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35"/>
          <p:cNvSpPr/>
          <p:nvPr/>
        </p:nvSpPr>
        <p:spPr>
          <a:xfrm>
            <a:off x="566892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36"/>
          <p:cNvSpPr/>
          <p:nvPr/>
        </p:nvSpPr>
        <p:spPr>
          <a:xfrm>
            <a:off x="536184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37"/>
          <p:cNvSpPr/>
          <p:nvPr/>
        </p:nvSpPr>
        <p:spPr>
          <a:xfrm>
            <a:off x="542340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38"/>
          <p:cNvSpPr/>
          <p:nvPr/>
        </p:nvSpPr>
        <p:spPr>
          <a:xfrm>
            <a:off x="511632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39"/>
          <p:cNvSpPr/>
          <p:nvPr/>
        </p:nvSpPr>
        <p:spPr>
          <a:xfrm>
            <a:off x="51778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40"/>
          <p:cNvSpPr/>
          <p:nvPr/>
        </p:nvSpPr>
        <p:spPr>
          <a:xfrm>
            <a:off x="487116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41"/>
          <p:cNvSpPr/>
          <p:nvPr/>
        </p:nvSpPr>
        <p:spPr>
          <a:xfrm>
            <a:off x="493236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42"/>
          <p:cNvSpPr/>
          <p:nvPr/>
        </p:nvSpPr>
        <p:spPr>
          <a:xfrm>
            <a:off x="4578480" y="5666040"/>
            <a:ext cx="193428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43"/>
          <p:cNvSpPr/>
          <p:nvPr/>
        </p:nvSpPr>
        <p:spPr>
          <a:xfrm>
            <a:off x="4609080" y="4511880"/>
            <a:ext cx="1872720" cy="10789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44"/>
          <p:cNvSpPr/>
          <p:nvPr/>
        </p:nvSpPr>
        <p:spPr>
          <a:xfrm>
            <a:off x="5503680" y="4515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9" name="CustomShape 45"/>
          <p:cNvSpPr/>
          <p:nvPr/>
        </p:nvSpPr>
        <p:spPr>
          <a:xfrm>
            <a:off x="5994360" y="482256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0" name="CustomShape 46"/>
          <p:cNvSpPr/>
          <p:nvPr/>
        </p:nvSpPr>
        <p:spPr>
          <a:xfrm>
            <a:off x="5749200" y="512928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1" name="CustomShape 47"/>
          <p:cNvSpPr/>
          <p:nvPr/>
        </p:nvSpPr>
        <p:spPr>
          <a:xfrm>
            <a:off x="6236280" y="512928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2" name="CustomShape 48"/>
          <p:cNvSpPr/>
          <p:nvPr/>
        </p:nvSpPr>
        <p:spPr>
          <a:xfrm>
            <a:off x="5630040" y="5436000"/>
            <a:ext cx="828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13" name="CustomShape 49"/>
          <p:cNvSpPr/>
          <p:nvPr/>
        </p:nvSpPr>
        <p:spPr>
          <a:xfrm>
            <a:off x="258012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50"/>
          <p:cNvSpPr/>
          <p:nvPr/>
        </p:nvSpPr>
        <p:spPr>
          <a:xfrm>
            <a:off x="264132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51"/>
          <p:cNvSpPr/>
          <p:nvPr/>
        </p:nvSpPr>
        <p:spPr>
          <a:xfrm>
            <a:off x="429840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52"/>
          <p:cNvSpPr/>
          <p:nvPr/>
        </p:nvSpPr>
        <p:spPr>
          <a:xfrm>
            <a:off x="435960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53"/>
          <p:cNvSpPr/>
          <p:nvPr/>
        </p:nvSpPr>
        <p:spPr>
          <a:xfrm>
            <a:off x="40528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54"/>
          <p:cNvSpPr/>
          <p:nvPr/>
        </p:nvSpPr>
        <p:spPr>
          <a:xfrm>
            <a:off x="41140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55"/>
          <p:cNvSpPr/>
          <p:nvPr/>
        </p:nvSpPr>
        <p:spPr>
          <a:xfrm>
            <a:off x="380736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56"/>
          <p:cNvSpPr/>
          <p:nvPr/>
        </p:nvSpPr>
        <p:spPr>
          <a:xfrm>
            <a:off x="386892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57"/>
          <p:cNvSpPr/>
          <p:nvPr/>
        </p:nvSpPr>
        <p:spPr>
          <a:xfrm>
            <a:off x="356184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CustomShape 58"/>
          <p:cNvSpPr/>
          <p:nvPr/>
        </p:nvSpPr>
        <p:spPr>
          <a:xfrm>
            <a:off x="362340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59"/>
          <p:cNvSpPr/>
          <p:nvPr/>
        </p:nvSpPr>
        <p:spPr>
          <a:xfrm>
            <a:off x="33166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CustomShape 60"/>
          <p:cNvSpPr/>
          <p:nvPr/>
        </p:nvSpPr>
        <p:spPr>
          <a:xfrm>
            <a:off x="337788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61"/>
          <p:cNvSpPr/>
          <p:nvPr/>
        </p:nvSpPr>
        <p:spPr>
          <a:xfrm>
            <a:off x="307116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62"/>
          <p:cNvSpPr/>
          <p:nvPr/>
        </p:nvSpPr>
        <p:spPr>
          <a:xfrm>
            <a:off x="313236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63"/>
          <p:cNvSpPr/>
          <p:nvPr/>
        </p:nvSpPr>
        <p:spPr>
          <a:xfrm>
            <a:off x="282564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64"/>
          <p:cNvSpPr/>
          <p:nvPr/>
        </p:nvSpPr>
        <p:spPr>
          <a:xfrm>
            <a:off x="288684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65"/>
          <p:cNvSpPr/>
          <p:nvPr/>
        </p:nvSpPr>
        <p:spPr>
          <a:xfrm>
            <a:off x="2532960" y="5666040"/>
            <a:ext cx="193428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66"/>
          <p:cNvSpPr/>
          <p:nvPr/>
        </p:nvSpPr>
        <p:spPr>
          <a:xfrm>
            <a:off x="2563560" y="4511880"/>
            <a:ext cx="1872720" cy="1074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67"/>
          <p:cNvSpPr/>
          <p:nvPr/>
        </p:nvSpPr>
        <p:spPr>
          <a:xfrm>
            <a:off x="3458160" y="4515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2" name="CustomShape 68"/>
          <p:cNvSpPr/>
          <p:nvPr/>
        </p:nvSpPr>
        <p:spPr>
          <a:xfrm>
            <a:off x="3949200" y="482256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3" name="CustomShape 69"/>
          <p:cNvSpPr/>
          <p:nvPr/>
        </p:nvSpPr>
        <p:spPr>
          <a:xfrm>
            <a:off x="3703680" y="512928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4" name="CustomShape 70"/>
          <p:cNvSpPr/>
          <p:nvPr/>
        </p:nvSpPr>
        <p:spPr>
          <a:xfrm>
            <a:off x="4190760" y="512928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5" name="CustomShape 71"/>
          <p:cNvSpPr/>
          <p:nvPr/>
        </p:nvSpPr>
        <p:spPr>
          <a:xfrm>
            <a:off x="3584520" y="5436000"/>
            <a:ext cx="828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6" name="CustomShape 72"/>
          <p:cNvSpPr/>
          <p:nvPr/>
        </p:nvSpPr>
        <p:spPr>
          <a:xfrm>
            <a:off x="53460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73"/>
          <p:cNvSpPr/>
          <p:nvPr/>
        </p:nvSpPr>
        <p:spPr>
          <a:xfrm>
            <a:off x="596160" y="552204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74"/>
          <p:cNvSpPr/>
          <p:nvPr/>
        </p:nvSpPr>
        <p:spPr>
          <a:xfrm>
            <a:off x="225288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75"/>
          <p:cNvSpPr/>
          <p:nvPr/>
        </p:nvSpPr>
        <p:spPr>
          <a:xfrm>
            <a:off x="231408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76"/>
          <p:cNvSpPr/>
          <p:nvPr/>
        </p:nvSpPr>
        <p:spPr>
          <a:xfrm>
            <a:off x="200736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77"/>
          <p:cNvSpPr/>
          <p:nvPr/>
        </p:nvSpPr>
        <p:spPr>
          <a:xfrm>
            <a:off x="206892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78"/>
          <p:cNvSpPr/>
          <p:nvPr/>
        </p:nvSpPr>
        <p:spPr>
          <a:xfrm>
            <a:off x="176184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79"/>
          <p:cNvSpPr/>
          <p:nvPr/>
        </p:nvSpPr>
        <p:spPr>
          <a:xfrm>
            <a:off x="182340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80"/>
          <p:cNvSpPr/>
          <p:nvPr/>
        </p:nvSpPr>
        <p:spPr>
          <a:xfrm>
            <a:off x="151668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81"/>
          <p:cNvSpPr/>
          <p:nvPr/>
        </p:nvSpPr>
        <p:spPr>
          <a:xfrm>
            <a:off x="157788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82"/>
          <p:cNvSpPr/>
          <p:nvPr/>
        </p:nvSpPr>
        <p:spPr>
          <a:xfrm>
            <a:off x="127116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83"/>
          <p:cNvSpPr/>
          <p:nvPr/>
        </p:nvSpPr>
        <p:spPr>
          <a:xfrm>
            <a:off x="133236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84"/>
          <p:cNvSpPr/>
          <p:nvPr/>
        </p:nvSpPr>
        <p:spPr>
          <a:xfrm>
            <a:off x="102564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85"/>
          <p:cNvSpPr/>
          <p:nvPr/>
        </p:nvSpPr>
        <p:spPr>
          <a:xfrm>
            <a:off x="108684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86"/>
          <p:cNvSpPr/>
          <p:nvPr/>
        </p:nvSpPr>
        <p:spPr>
          <a:xfrm>
            <a:off x="78012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87"/>
          <p:cNvSpPr/>
          <p:nvPr/>
        </p:nvSpPr>
        <p:spPr>
          <a:xfrm>
            <a:off x="841680" y="552204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88"/>
          <p:cNvSpPr/>
          <p:nvPr/>
        </p:nvSpPr>
        <p:spPr>
          <a:xfrm>
            <a:off x="487440" y="5666040"/>
            <a:ext cx="193428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89"/>
          <p:cNvSpPr/>
          <p:nvPr/>
        </p:nvSpPr>
        <p:spPr>
          <a:xfrm>
            <a:off x="518400" y="4511880"/>
            <a:ext cx="1872720" cy="10749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90"/>
          <p:cNvSpPr/>
          <p:nvPr/>
        </p:nvSpPr>
        <p:spPr>
          <a:xfrm>
            <a:off x="1412640" y="45158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5" name="CustomShape 91"/>
          <p:cNvSpPr/>
          <p:nvPr/>
        </p:nvSpPr>
        <p:spPr>
          <a:xfrm>
            <a:off x="1903680" y="482256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6" name="CustomShape 92"/>
          <p:cNvSpPr/>
          <p:nvPr/>
        </p:nvSpPr>
        <p:spPr>
          <a:xfrm>
            <a:off x="1658160" y="512928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7" name="CustomShape 93"/>
          <p:cNvSpPr/>
          <p:nvPr/>
        </p:nvSpPr>
        <p:spPr>
          <a:xfrm>
            <a:off x="2145240" y="512928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8" name="CustomShape 94"/>
          <p:cNvSpPr/>
          <p:nvPr/>
        </p:nvSpPr>
        <p:spPr>
          <a:xfrm>
            <a:off x="1539000" y="5436000"/>
            <a:ext cx="828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9" name="CustomShape 95"/>
          <p:cNvSpPr/>
          <p:nvPr/>
        </p:nvSpPr>
        <p:spPr>
          <a:xfrm>
            <a:off x="667116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96"/>
          <p:cNvSpPr/>
          <p:nvPr/>
        </p:nvSpPr>
        <p:spPr>
          <a:xfrm>
            <a:off x="673236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97"/>
          <p:cNvSpPr/>
          <p:nvPr/>
        </p:nvSpPr>
        <p:spPr>
          <a:xfrm>
            <a:off x="83890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98"/>
          <p:cNvSpPr/>
          <p:nvPr/>
        </p:nvSpPr>
        <p:spPr>
          <a:xfrm>
            <a:off x="845064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99"/>
          <p:cNvSpPr/>
          <p:nvPr/>
        </p:nvSpPr>
        <p:spPr>
          <a:xfrm>
            <a:off x="814392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100"/>
          <p:cNvSpPr/>
          <p:nvPr/>
        </p:nvSpPr>
        <p:spPr>
          <a:xfrm>
            <a:off x="820512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101"/>
          <p:cNvSpPr/>
          <p:nvPr/>
        </p:nvSpPr>
        <p:spPr>
          <a:xfrm>
            <a:off x="789840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102"/>
          <p:cNvSpPr/>
          <p:nvPr/>
        </p:nvSpPr>
        <p:spPr>
          <a:xfrm>
            <a:off x="795960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103"/>
          <p:cNvSpPr/>
          <p:nvPr/>
        </p:nvSpPr>
        <p:spPr>
          <a:xfrm>
            <a:off x="76528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104"/>
          <p:cNvSpPr/>
          <p:nvPr/>
        </p:nvSpPr>
        <p:spPr>
          <a:xfrm>
            <a:off x="77140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105"/>
          <p:cNvSpPr/>
          <p:nvPr/>
        </p:nvSpPr>
        <p:spPr>
          <a:xfrm>
            <a:off x="740736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106"/>
          <p:cNvSpPr/>
          <p:nvPr/>
        </p:nvSpPr>
        <p:spPr>
          <a:xfrm>
            <a:off x="746892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107"/>
          <p:cNvSpPr/>
          <p:nvPr/>
        </p:nvSpPr>
        <p:spPr>
          <a:xfrm>
            <a:off x="716184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108"/>
          <p:cNvSpPr/>
          <p:nvPr/>
        </p:nvSpPr>
        <p:spPr>
          <a:xfrm>
            <a:off x="722340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109"/>
          <p:cNvSpPr/>
          <p:nvPr/>
        </p:nvSpPr>
        <p:spPr>
          <a:xfrm>
            <a:off x="69166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110"/>
          <p:cNvSpPr/>
          <p:nvPr/>
        </p:nvSpPr>
        <p:spPr>
          <a:xfrm>
            <a:off x="69778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111"/>
          <p:cNvSpPr/>
          <p:nvPr/>
        </p:nvSpPr>
        <p:spPr>
          <a:xfrm>
            <a:off x="6624000" y="4357080"/>
            <a:ext cx="193428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112"/>
          <p:cNvSpPr/>
          <p:nvPr/>
        </p:nvSpPr>
        <p:spPr>
          <a:xfrm>
            <a:off x="6654600" y="3202920"/>
            <a:ext cx="1872720" cy="10789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113"/>
          <p:cNvSpPr/>
          <p:nvPr/>
        </p:nvSpPr>
        <p:spPr>
          <a:xfrm>
            <a:off x="7549200" y="32065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8" name="CustomShape 114"/>
          <p:cNvSpPr/>
          <p:nvPr/>
        </p:nvSpPr>
        <p:spPr>
          <a:xfrm>
            <a:off x="7061760" y="35132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9" name="CustomShape 115"/>
          <p:cNvSpPr/>
          <p:nvPr/>
        </p:nvSpPr>
        <p:spPr>
          <a:xfrm>
            <a:off x="8039880" y="351324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CustomShape 116"/>
          <p:cNvSpPr/>
          <p:nvPr/>
        </p:nvSpPr>
        <p:spPr>
          <a:xfrm>
            <a:off x="7303680" y="38203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1" name="CustomShape 117"/>
          <p:cNvSpPr/>
          <p:nvPr/>
        </p:nvSpPr>
        <p:spPr>
          <a:xfrm>
            <a:off x="7794720" y="38203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2" name="CustomShape 118"/>
          <p:cNvSpPr/>
          <p:nvPr/>
        </p:nvSpPr>
        <p:spPr>
          <a:xfrm>
            <a:off x="8281800" y="382032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3" name="CustomShape 119"/>
          <p:cNvSpPr/>
          <p:nvPr/>
        </p:nvSpPr>
        <p:spPr>
          <a:xfrm>
            <a:off x="7422840" y="4127040"/>
            <a:ext cx="108144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4" name="CustomShape 120"/>
          <p:cNvSpPr/>
          <p:nvPr/>
        </p:nvSpPr>
        <p:spPr>
          <a:xfrm>
            <a:off x="462564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21"/>
          <p:cNvSpPr/>
          <p:nvPr/>
        </p:nvSpPr>
        <p:spPr>
          <a:xfrm>
            <a:off x="468684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22"/>
          <p:cNvSpPr/>
          <p:nvPr/>
        </p:nvSpPr>
        <p:spPr>
          <a:xfrm>
            <a:off x="634392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23"/>
          <p:cNvSpPr/>
          <p:nvPr/>
        </p:nvSpPr>
        <p:spPr>
          <a:xfrm>
            <a:off x="640512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24"/>
          <p:cNvSpPr/>
          <p:nvPr/>
        </p:nvSpPr>
        <p:spPr>
          <a:xfrm>
            <a:off x="609840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25"/>
          <p:cNvSpPr/>
          <p:nvPr/>
        </p:nvSpPr>
        <p:spPr>
          <a:xfrm>
            <a:off x="615960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26"/>
          <p:cNvSpPr/>
          <p:nvPr/>
        </p:nvSpPr>
        <p:spPr>
          <a:xfrm>
            <a:off x="58528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127"/>
          <p:cNvSpPr/>
          <p:nvPr/>
        </p:nvSpPr>
        <p:spPr>
          <a:xfrm>
            <a:off x="59140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128"/>
          <p:cNvSpPr/>
          <p:nvPr/>
        </p:nvSpPr>
        <p:spPr>
          <a:xfrm>
            <a:off x="560736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129"/>
          <p:cNvSpPr/>
          <p:nvPr/>
        </p:nvSpPr>
        <p:spPr>
          <a:xfrm>
            <a:off x="566892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30"/>
          <p:cNvSpPr/>
          <p:nvPr/>
        </p:nvSpPr>
        <p:spPr>
          <a:xfrm>
            <a:off x="536184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CustomShape 131"/>
          <p:cNvSpPr/>
          <p:nvPr/>
        </p:nvSpPr>
        <p:spPr>
          <a:xfrm>
            <a:off x="542340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32"/>
          <p:cNvSpPr/>
          <p:nvPr/>
        </p:nvSpPr>
        <p:spPr>
          <a:xfrm>
            <a:off x="51166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133"/>
          <p:cNvSpPr/>
          <p:nvPr/>
        </p:nvSpPr>
        <p:spPr>
          <a:xfrm>
            <a:off x="51778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34"/>
          <p:cNvSpPr/>
          <p:nvPr/>
        </p:nvSpPr>
        <p:spPr>
          <a:xfrm>
            <a:off x="487116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135"/>
          <p:cNvSpPr/>
          <p:nvPr/>
        </p:nvSpPr>
        <p:spPr>
          <a:xfrm>
            <a:off x="493236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136"/>
          <p:cNvSpPr/>
          <p:nvPr/>
        </p:nvSpPr>
        <p:spPr>
          <a:xfrm>
            <a:off x="4578480" y="4357080"/>
            <a:ext cx="193428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137"/>
          <p:cNvSpPr/>
          <p:nvPr/>
        </p:nvSpPr>
        <p:spPr>
          <a:xfrm>
            <a:off x="4609080" y="3202920"/>
            <a:ext cx="1872720" cy="10789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138"/>
          <p:cNvSpPr/>
          <p:nvPr/>
        </p:nvSpPr>
        <p:spPr>
          <a:xfrm>
            <a:off x="5503680" y="32065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3" name="CustomShape 139"/>
          <p:cNvSpPr/>
          <p:nvPr/>
        </p:nvSpPr>
        <p:spPr>
          <a:xfrm>
            <a:off x="5016600" y="35132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4" name="CustomShape 140"/>
          <p:cNvSpPr/>
          <p:nvPr/>
        </p:nvSpPr>
        <p:spPr>
          <a:xfrm>
            <a:off x="5994360" y="351324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5" name="CustomShape 141"/>
          <p:cNvSpPr/>
          <p:nvPr/>
        </p:nvSpPr>
        <p:spPr>
          <a:xfrm>
            <a:off x="5258160" y="38203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6" name="CustomShape 142"/>
          <p:cNvSpPr/>
          <p:nvPr/>
        </p:nvSpPr>
        <p:spPr>
          <a:xfrm>
            <a:off x="5749200" y="38203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7" name="CustomShape 143"/>
          <p:cNvSpPr/>
          <p:nvPr/>
        </p:nvSpPr>
        <p:spPr>
          <a:xfrm>
            <a:off x="6236280" y="382032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CustomShape 144"/>
          <p:cNvSpPr/>
          <p:nvPr/>
        </p:nvSpPr>
        <p:spPr>
          <a:xfrm>
            <a:off x="5146560" y="4127040"/>
            <a:ext cx="13122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9" name="CustomShape 145"/>
          <p:cNvSpPr/>
          <p:nvPr/>
        </p:nvSpPr>
        <p:spPr>
          <a:xfrm>
            <a:off x="258012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46"/>
          <p:cNvSpPr/>
          <p:nvPr/>
        </p:nvSpPr>
        <p:spPr>
          <a:xfrm>
            <a:off x="264168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147"/>
          <p:cNvSpPr/>
          <p:nvPr/>
        </p:nvSpPr>
        <p:spPr>
          <a:xfrm>
            <a:off x="429840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48"/>
          <p:cNvSpPr/>
          <p:nvPr/>
        </p:nvSpPr>
        <p:spPr>
          <a:xfrm>
            <a:off x="435960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149"/>
          <p:cNvSpPr/>
          <p:nvPr/>
        </p:nvSpPr>
        <p:spPr>
          <a:xfrm>
            <a:off x="40528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50"/>
          <p:cNvSpPr/>
          <p:nvPr/>
        </p:nvSpPr>
        <p:spPr>
          <a:xfrm>
            <a:off x="41140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51"/>
          <p:cNvSpPr/>
          <p:nvPr/>
        </p:nvSpPr>
        <p:spPr>
          <a:xfrm>
            <a:off x="380736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152"/>
          <p:cNvSpPr/>
          <p:nvPr/>
        </p:nvSpPr>
        <p:spPr>
          <a:xfrm>
            <a:off x="386892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53"/>
          <p:cNvSpPr/>
          <p:nvPr/>
        </p:nvSpPr>
        <p:spPr>
          <a:xfrm>
            <a:off x="356184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54"/>
          <p:cNvSpPr/>
          <p:nvPr/>
        </p:nvSpPr>
        <p:spPr>
          <a:xfrm>
            <a:off x="362340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CustomShape 155"/>
          <p:cNvSpPr/>
          <p:nvPr/>
        </p:nvSpPr>
        <p:spPr>
          <a:xfrm>
            <a:off x="33166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CustomShape 156"/>
          <p:cNvSpPr/>
          <p:nvPr/>
        </p:nvSpPr>
        <p:spPr>
          <a:xfrm>
            <a:off x="337788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CustomShape 157"/>
          <p:cNvSpPr/>
          <p:nvPr/>
        </p:nvSpPr>
        <p:spPr>
          <a:xfrm>
            <a:off x="307116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CustomShape 158"/>
          <p:cNvSpPr/>
          <p:nvPr/>
        </p:nvSpPr>
        <p:spPr>
          <a:xfrm>
            <a:off x="313236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59"/>
          <p:cNvSpPr/>
          <p:nvPr/>
        </p:nvSpPr>
        <p:spPr>
          <a:xfrm>
            <a:off x="282564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160"/>
          <p:cNvSpPr/>
          <p:nvPr/>
        </p:nvSpPr>
        <p:spPr>
          <a:xfrm>
            <a:off x="288684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161"/>
          <p:cNvSpPr/>
          <p:nvPr/>
        </p:nvSpPr>
        <p:spPr>
          <a:xfrm>
            <a:off x="2532960" y="4357080"/>
            <a:ext cx="193428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62"/>
          <p:cNvSpPr/>
          <p:nvPr/>
        </p:nvSpPr>
        <p:spPr>
          <a:xfrm>
            <a:off x="2563920" y="3202920"/>
            <a:ext cx="1872720" cy="10749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63"/>
          <p:cNvSpPr/>
          <p:nvPr/>
        </p:nvSpPr>
        <p:spPr>
          <a:xfrm>
            <a:off x="3458160" y="32065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8" name="CustomShape 164"/>
          <p:cNvSpPr/>
          <p:nvPr/>
        </p:nvSpPr>
        <p:spPr>
          <a:xfrm>
            <a:off x="2971080" y="35132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9" name="CustomShape 165"/>
          <p:cNvSpPr/>
          <p:nvPr/>
        </p:nvSpPr>
        <p:spPr>
          <a:xfrm>
            <a:off x="3949200" y="351324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CustomShape 166"/>
          <p:cNvSpPr/>
          <p:nvPr/>
        </p:nvSpPr>
        <p:spPr>
          <a:xfrm>
            <a:off x="3212640" y="38203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1" name="CustomShape 167"/>
          <p:cNvSpPr/>
          <p:nvPr/>
        </p:nvSpPr>
        <p:spPr>
          <a:xfrm>
            <a:off x="3703680" y="38203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2" name="CustomShape 168"/>
          <p:cNvSpPr/>
          <p:nvPr/>
        </p:nvSpPr>
        <p:spPr>
          <a:xfrm>
            <a:off x="4190760" y="382032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3" name="CustomShape 169"/>
          <p:cNvSpPr/>
          <p:nvPr/>
        </p:nvSpPr>
        <p:spPr>
          <a:xfrm>
            <a:off x="3101040" y="4127040"/>
            <a:ext cx="13122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4" name="CustomShape 170"/>
          <p:cNvSpPr/>
          <p:nvPr/>
        </p:nvSpPr>
        <p:spPr>
          <a:xfrm>
            <a:off x="53460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171"/>
          <p:cNvSpPr/>
          <p:nvPr/>
        </p:nvSpPr>
        <p:spPr>
          <a:xfrm>
            <a:off x="596160" y="4213080"/>
            <a:ext cx="60480" cy="15264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172"/>
          <p:cNvSpPr/>
          <p:nvPr/>
        </p:nvSpPr>
        <p:spPr>
          <a:xfrm>
            <a:off x="225288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73"/>
          <p:cNvSpPr/>
          <p:nvPr/>
        </p:nvSpPr>
        <p:spPr>
          <a:xfrm>
            <a:off x="231408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174"/>
          <p:cNvSpPr/>
          <p:nvPr/>
        </p:nvSpPr>
        <p:spPr>
          <a:xfrm>
            <a:off x="200736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175"/>
          <p:cNvSpPr/>
          <p:nvPr/>
        </p:nvSpPr>
        <p:spPr>
          <a:xfrm>
            <a:off x="206892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176"/>
          <p:cNvSpPr/>
          <p:nvPr/>
        </p:nvSpPr>
        <p:spPr>
          <a:xfrm>
            <a:off x="176184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1" name="CustomShape 177"/>
          <p:cNvSpPr/>
          <p:nvPr/>
        </p:nvSpPr>
        <p:spPr>
          <a:xfrm>
            <a:off x="182340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178"/>
          <p:cNvSpPr/>
          <p:nvPr/>
        </p:nvSpPr>
        <p:spPr>
          <a:xfrm>
            <a:off x="151668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179"/>
          <p:cNvSpPr/>
          <p:nvPr/>
        </p:nvSpPr>
        <p:spPr>
          <a:xfrm>
            <a:off x="157788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180"/>
          <p:cNvSpPr/>
          <p:nvPr/>
        </p:nvSpPr>
        <p:spPr>
          <a:xfrm>
            <a:off x="127116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181"/>
          <p:cNvSpPr/>
          <p:nvPr/>
        </p:nvSpPr>
        <p:spPr>
          <a:xfrm>
            <a:off x="133236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182"/>
          <p:cNvSpPr/>
          <p:nvPr/>
        </p:nvSpPr>
        <p:spPr>
          <a:xfrm>
            <a:off x="102564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183"/>
          <p:cNvSpPr/>
          <p:nvPr/>
        </p:nvSpPr>
        <p:spPr>
          <a:xfrm>
            <a:off x="108684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184"/>
          <p:cNvSpPr/>
          <p:nvPr/>
        </p:nvSpPr>
        <p:spPr>
          <a:xfrm>
            <a:off x="78012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185"/>
          <p:cNvSpPr/>
          <p:nvPr/>
        </p:nvSpPr>
        <p:spPr>
          <a:xfrm>
            <a:off x="841680" y="4213080"/>
            <a:ext cx="60480" cy="15264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186"/>
          <p:cNvSpPr/>
          <p:nvPr/>
        </p:nvSpPr>
        <p:spPr>
          <a:xfrm>
            <a:off x="487440" y="4357080"/>
            <a:ext cx="193428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187"/>
          <p:cNvSpPr/>
          <p:nvPr/>
        </p:nvSpPr>
        <p:spPr>
          <a:xfrm>
            <a:off x="518400" y="3202920"/>
            <a:ext cx="1872720" cy="10789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188"/>
          <p:cNvSpPr/>
          <p:nvPr/>
        </p:nvSpPr>
        <p:spPr>
          <a:xfrm>
            <a:off x="1412640" y="32065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3" name="CustomShape 189"/>
          <p:cNvSpPr/>
          <p:nvPr/>
        </p:nvSpPr>
        <p:spPr>
          <a:xfrm>
            <a:off x="925560" y="351324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4" name="CustomShape 190"/>
          <p:cNvSpPr/>
          <p:nvPr/>
        </p:nvSpPr>
        <p:spPr>
          <a:xfrm>
            <a:off x="1903680" y="351324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5" name="CustomShape 191"/>
          <p:cNvSpPr/>
          <p:nvPr/>
        </p:nvSpPr>
        <p:spPr>
          <a:xfrm>
            <a:off x="672480" y="382032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6" name="CustomShape 192"/>
          <p:cNvSpPr/>
          <p:nvPr/>
        </p:nvSpPr>
        <p:spPr>
          <a:xfrm>
            <a:off x="1167120" y="38203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7" name="CustomShape 193"/>
          <p:cNvSpPr/>
          <p:nvPr/>
        </p:nvSpPr>
        <p:spPr>
          <a:xfrm>
            <a:off x="1658160" y="382032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8" name="CustomShape 194"/>
          <p:cNvSpPr/>
          <p:nvPr/>
        </p:nvSpPr>
        <p:spPr>
          <a:xfrm>
            <a:off x="2145240" y="382032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9" name="CustomShape 195"/>
          <p:cNvSpPr/>
          <p:nvPr/>
        </p:nvSpPr>
        <p:spPr>
          <a:xfrm>
            <a:off x="813960" y="4127040"/>
            <a:ext cx="594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CustomShape 196"/>
          <p:cNvSpPr/>
          <p:nvPr/>
        </p:nvSpPr>
        <p:spPr>
          <a:xfrm>
            <a:off x="1055880" y="4127040"/>
            <a:ext cx="13122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1" name="CustomShape 197"/>
          <p:cNvSpPr/>
          <p:nvPr/>
        </p:nvSpPr>
        <p:spPr>
          <a:xfrm>
            <a:off x="667116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198"/>
          <p:cNvSpPr/>
          <p:nvPr/>
        </p:nvSpPr>
        <p:spPr>
          <a:xfrm>
            <a:off x="673236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199"/>
          <p:cNvSpPr/>
          <p:nvPr/>
        </p:nvSpPr>
        <p:spPr>
          <a:xfrm>
            <a:off x="838944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200"/>
          <p:cNvSpPr/>
          <p:nvPr/>
        </p:nvSpPr>
        <p:spPr>
          <a:xfrm>
            <a:off x="845064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201"/>
          <p:cNvSpPr/>
          <p:nvPr/>
        </p:nvSpPr>
        <p:spPr>
          <a:xfrm>
            <a:off x="814392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202"/>
          <p:cNvSpPr/>
          <p:nvPr/>
        </p:nvSpPr>
        <p:spPr>
          <a:xfrm>
            <a:off x="820512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203"/>
          <p:cNvSpPr/>
          <p:nvPr/>
        </p:nvSpPr>
        <p:spPr>
          <a:xfrm>
            <a:off x="789840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8" name="CustomShape 204"/>
          <p:cNvSpPr/>
          <p:nvPr/>
        </p:nvSpPr>
        <p:spPr>
          <a:xfrm>
            <a:off x="795960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205"/>
          <p:cNvSpPr/>
          <p:nvPr/>
        </p:nvSpPr>
        <p:spPr>
          <a:xfrm>
            <a:off x="76528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206"/>
          <p:cNvSpPr/>
          <p:nvPr/>
        </p:nvSpPr>
        <p:spPr>
          <a:xfrm>
            <a:off x="77140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CustomShape 207"/>
          <p:cNvSpPr/>
          <p:nvPr/>
        </p:nvSpPr>
        <p:spPr>
          <a:xfrm>
            <a:off x="740736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208"/>
          <p:cNvSpPr/>
          <p:nvPr/>
        </p:nvSpPr>
        <p:spPr>
          <a:xfrm>
            <a:off x="746892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209"/>
          <p:cNvSpPr/>
          <p:nvPr/>
        </p:nvSpPr>
        <p:spPr>
          <a:xfrm>
            <a:off x="716184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210"/>
          <p:cNvSpPr/>
          <p:nvPr/>
        </p:nvSpPr>
        <p:spPr>
          <a:xfrm>
            <a:off x="722340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211"/>
          <p:cNvSpPr/>
          <p:nvPr/>
        </p:nvSpPr>
        <p:spPr>
          <a:xfrm>
            <a:off x="69166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212"/>
          <p:cNvSpPr/>
          <p:nvPr/>
        </p:nvSpPr>
        <p:spPr>
          <a:xfrm>
            <a:off x="69778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213"/>
          <p:cNvSpPr/>
          <p:nvPr/>
        </p:nvSpPr>
        <p:spPr>
          <a:xfrm>
            <a:off x="6624000" y="3035880"/>
            <a:ext cx="193428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214"/>
          <p:cNvSpPr/>
          <p:nvPr/>
        </p:nvSpPr>
        <p:spPr>
          <a:xfrm>
            <a:off x="6577560" y="1893600"/>
            <a:ext cx="1949760" cy="107892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215"/>
          <p:cNvSpPr/>
          <p:nvPr/>
        </p:nvSpPr>
        <p:spPr>
          <a:xfrm>
            <a:off x="7549200" y="189756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CustomShape 216"/>
          <p:cNvSpPr/>
          <p:nvPr/>
        </p:nvSpPr>
        <p:spPr>
          <a:xfrm>
            <a:off x="7061760" y="220428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1" name="CustomShape 217"/>
          <p:cNvSpPr/>
          <p:nvPr/>
        </p:nvSpPr>
        <p:spPr>
          <a:xfrm>
            <a:off x="8039880" y="220428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2" name="CustomShape 218"/>
          <p:cNvSpPr/>
          <p:nvPr/>
        </p:nvSpPr>
        <p:spPr>
          <a:xfrm>
            <a:off x="6809040" y="251100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3" name="CustomShape 219"/>
          <p:cNvSpPr/>
          <p:nvPr/>
        </p:nvSpPr>
        <p:spPr>
          <a:xfrm>
            <a:off x="7303680" y="25110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4" name="CustomShape 220"/>
          <p:cNvSpPr/>
          <p:nvPr/>
        </p:nvSpPr>
        <p:spPr>
          <a:xfrm>
            <a:off x="7794720" y="25110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5" name="CustomShape 221"/>
          <p:cNvSpPr/>
          <p:nvPr/>
        </p:nvSpPr>
        <p:spPr>
          <a:xfrm>
            <a:off x="8281800" y="251100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6" name="CustomShape 222"/>
          <p:cNvSpPr/>
          <p:nvPr/>
        </p:nvSpPr>
        <p:spPr>
          <a:xfrm>
            <a:off x="6686280" y="281808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7" name="CustomShape 223"/>
          <p:cNvSpPr/>
          <p:nvPr/>
        </p:nvSpPr>
        <p:spPr>
          <a:xfrm>
            <a:off x="6950160" y="2818080"/>
            <a:ext cx="594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8" name="CustomShape 224"/>
          <p:cNvSpPr/>
          <p:nvPr/>
        </p:nvSpPr>
        <p:spPr>
          <a:xfrm>
            <a:off x="7192080" y="2818080"/>
            <a:ext cx="13122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CustomShape 225"/>
          <p:cNvSpPr/>
          <p:nvPr/>
        </p:nvSpPr>
        <p:spPr>
          <a:xfrm>
            <a:off x="462564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226"/>
          <p:cNvSpPr/>
          <p:nvPr/>
        </p:nvSpPr>
        <p:spPr>
          <a:xfrm>
            <a:off x="468684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227"/>
          <p:cNvSpPr/>
          <p:nvPr/>
        </p:nvSpPr>
        <p:spPr>
          <a:xfrm>
            <a:off x="634392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228"/>
          <p:cNvSpPr/>
          <p:nvPr/>
        </p:nvSpPr>
        <p:spPr>
          <a:xfrm>
            <a:off x="640512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229"/>
          <p:cNvSpPr/>
          <p:nvPr/>
        </p:nvSpPr>
        <p:spPr>
          <a:xfrm>
            <a:off x="609840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230"/>
          <p:cNvSpPr/>
          <p:nvPr/>
        </p:nvSpPr>
        <p:spPr>
          <a:xfrm>
            <a:off x="615960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CustomShape 231"/>
          <p:cNvSpPr/>
          <p:nvPr/>
        </p:nvSpPr>
        <p:spPr>
          <a:xfrm>
            <a:off x="58528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232"/>
          <p:cNvSpPr/>
          <p:nvPr/>
        </p:nvSpPr>
        <p:spPr>
          <a:xfrm>
            <a:off x="59140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233"/>
          <p:cNvSpPr/>
          <p:nvPr/>
        </p:nvSpPr>
        <p:spPr>
          <a:xfrm>
            <a:off x="560736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8" name="CustomShape 234"/>
          <p:cNvSpPr/>
          <p:nvPr/>
        </p:nvSpPr>
        <p:spPr>
          <a:xfrm>
            <a:off x="566892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235"/>
          <p:cNvSpPr/>
          <p:nvPr/>
        </p:nvSpPr>
        <p:spPr>
          <a:xfrm>
            <a:off x="536184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236"/>
          <p:cNvSpPr/>
          <p:nvPr/>
        </p:nvSpPr>
        <p:spPr>
          <a:xfrm>
            <a:off x="542340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237"/>
          <p:cNvSpPr/>
          <p:nvPr/>
        </p:nvSpPr>
        <p:spPr>
          <a:xfrm>
            <a:off x="51166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238"/>
          <p:cNvSpPr/>
          <p:nvPr/>
        </p:nvSpPr>
        <p:spPr>
          <a:xfrm>
            <a:off x="51778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39"/>
          <p:cNvSpPr/>
          <p:nvPr/>
        </p:nvSpPr>
        <p:spPr>
          <a:xfrm>
            <a:off x="487116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40"/>
          <p:cNvSpPr/>
          <p:nvPr/>
        </p:nvSpPr>
        <p:spPr>
          <a:xfrm>
            <a:off x="493236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241"/>
          <p:cNvSpPr/>
          <p:nvPr/>
        </p:nvSpPr>
        <p:spPr>
          <a:xfrm>
            <a:off x="4578480" y="3035880"/>
            <a:ext cx="193428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242"/>
          <p:cNvSpPr/>
          <p:nvPr/>
        </p:nvSpPr>
        <p:spPr>
          <a:xfrm>
            <a:off x="4609080" y="1893600"/>
            <a:ext cx="1872720" cy="107496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243"/>
          <p:cNvSpPr/>
          <p:nvPr/>
        </p:nvSpPr>
        <p:spPr>
          <a:xfrm>
            <a:off x="5503680" y="189756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CustomShape 244"/>
          <p:cNvSpPr/>
          <p:nvPr/>
        </p:nvSpPr>
        <p:spPr>
          <a:xfrm>
            <a:off x="5016600" y="220428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9" name="CustomShape 245"/>
          <p:cNvSpPr/>
          <p:nvPr/>
        </p:nvSpPr>
        <p:spPr>
          <a:xfrm>
            <a:off x="5994720" y="220428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0" name="CustomShape 246"/>
          <p:cNvSpPr/>
          <p:nvPr/>
        </p:nvSpPr>
        <p:spPr>
          <a:xfrm>
            <a:off x="4763520" y="251100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1" name="CustomShape 247"/>
          <p:cNvSpPr/>
          <p:nvPr/>
        </p:nvSpPr>
        <p:spPr>
          <a:xfrm>
            <a:off x="5258160" y="25110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2" name="CustomShape 248"/>
          <p:cNvSpPr/>
          <p:nvPr/>
        </p:nvSpPr>
        <p:spPr>
          <a:xfrm>
            <a:off x="5749200" y="25110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3" name="CustomShape 249"/>
          <p:cNvSpPr/>
          <p:nvPr/>
        </p:nvSpPr>
        <p:spPr>
          <a:xfrm>
            <a:off x="6236280" y="251100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4" name="CustomShape 250"/>
          <p:cNvSpPr/>
          <p:nvPr/>
        </p:nvSpPr>
        <p:spPr>
          <a:xfrm>
            <a:off x="4640760" y="281808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5" name="CustomShape 251"/>
          <p:cNvSpPr/>
          <p:nvPr/>
        </p:nvSpPr>
        <p:spPr>
          <a:xfrm>
            <a:off x="4905000" y="2818080"/>
            <a:ext cx="594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6" name="CustomShape 252"/>
          <p:cNvSpPr/>
          <p:nvPr/>
        </p:nvSpPr>
        <p:spPr>
          <a:xfrm>
            <a:off x="5146560" y="2818080"/>
            <a:ext cx="13122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7" name="CustomShape 253"/>
          <p:cNvSpPr/>
          <p:nvPr/>
        </p:nvSpPr>
        <p:spPr>
          <a:xfrm>
            <a:off x="53460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254"/>
          <p:cNvSpPr/>
          <p:nvPr/>
        </p:nvSpPr>
        <p:spPr>
          <a:xfrm>
            <a:off x="59616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255"/>
          <p:cNvSpPr/>
          <p:nvPr/>
        </p:nvSpPr>
        <p:spPr>
          <a:xfrm>
            <a:off x="225288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256"/>
          <p:cNvSpPr/>
          <p:nvPr/>
        </p:nvSpPr>
        <p:spPr>
          <a:xfrm>
            <a:off x="231408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CustomShape 257"/>
          <p:cNvSpPr/>
          <p:nvPr/>
        </p:nvSpPr>
        <p:spPr>
          <a:xfrm>
            <a:off x="200736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258"/>
          <p:cNvSpPr/>
          <p:nvPr/>
        </p:nvSpPr>
        <p:spPr>
          <a:xfrm>
            <a:off x="206892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259"/>
          <p:cNvSpPr/>
          <p:nvPr/>
        </p:nvSpPr>
        <p:spPr>
          <a:xfrm>
            <a:off x="176184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CustomShape 260"/>
          <p:cNvSpPr/>
          <p:nvPr/>
        </p:nvSpPr>
        <p:spPr>
          <a:xfrm>
            <a:off x="182340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CustomShape 261"/>
          <p:cNvSpPr/>
          <p:nvPr/>
        </p:nvSpPr>
        <p:spPr>
          <a:xfrm>
            <a:off x="151668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CustomShape 262"/>
          <p:cNvSpPr/>
          <p:nvPr/>
        </p:nvSpPr>
        <p:spPr>
          <a:xfrm>
            <a:off x="157788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CustomShape 263"/>
          <p:cNvSpPr/>
          <p:nvPr/>
        </p:nvSpPr>
        <p:spPr>
          <a:xfrm>
            <a:off x="127116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264"/>
          <p:cNvSpPr/>
          <p:nvPr/>
        </p:nvSpPr>
        <p:spPr>
          <a:xfrm>
            <a:off x="133236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265"/>
          <p:cNvSpPr/>
          <p:nvPr/>
        </p:nvSpPr>
        <p:spPr>
          <a:xfrm>
            <a:off x="102564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266"/>
          <p:cNvSpPr/>
          <p:nvPr/>
        </p:nvSpPr>
        <p:spPr>
          <a:xfrm>
            <a:off x="108684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267"/>
          <p:cNvSpPr/>
          <p:nvPr/>
        </p:nvSpPr>
        <p:spPr>
          <a:xfrm>
            <a:off x="78012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268"/>
          <p:cNvSpPr/>
          <p:nvPr/>
        </p:nvSpPr>
        <p:spPr>
          <a:xfrm>
            <a:off x="84168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269"/>
          <p:cNvSpPr/>
          <p:nvPr/>
        </p:nvSpPr>
        <p:spPr>
          <a:xfrm>
            <a:off x="487440" y="3035880"/>
            <a:ext cx="193428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270"/>
          <p:cNvSpPr/>
          <p:nvPr/>
        </p:nvSpPr>
        <p:spPr>
          <a:xfrm>
            <a:off x="518400" y="1889640"/>
            <a:ext cx="1872720" cy="107892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271"/>
          <p:cNvSpPr/>
          <p:nvPr/>
        </p:nvSpPr>
        <p:spPr>
          <a:xfrm>
            <a:off x="1412640" y="189756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6" name="CustomShape 272"/>
          <p:cNvSpPr/>
          <p:nvPr/>
        </p:nvSpPr>
        <p:spPr>
          <a:xfrm>
            <a:off x="925560" y="220428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7" name="CustomShape 273"/>
          <p:cNvSpPr/>
          <p:nvPr/>
        </p:nvSpPr>
        <p:spPr>
          <a:xfrm>
            <a:off x="1903680" y="220428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8" name="CustomShape 274"/>
          <p:cNvSpPr/>
          <p:nvPr/>
        </p:nvSpPr>
        <p:spPr>
          <a:xfrm>
            <a:off x="672480" y="251100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9" name="CustomShape 275"/>
          <p:cNvSpPr/>
          <p:nvPr/>
        </p:nvSpPr>
        <p:spPr>
          <a:xfrm>
            <a:off x="1167120" y="25110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0" name="CustomShape 276"/>
          <p:cNvSpPr/>
          <p:nvPr/>
        </p:nvSpPr>
        <p:spPr>
          <a:xfrm>
            <a:off x="1658160" y="25110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1" name="CustomShape 277"/>
          <p:cNvSpPr/>
          <p:nvPr/>
        </p:nvSpPr>
        <p:spPr>
          <a:xfrm>
            <a:off x="2145240" y="251100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2" name="CustomShape 278"/>
          <p:cNvSpPr/>
          <p:nvPr/>
        </p:nvSpPr>
        <p:spPr>
          <a:xfrm>
            <a:off x="550080" y="281808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3" name="CustomShape 279"/>
          <p:cNvSpPr/>
          <p:nvPr/>
        </p:nvSpPr>
        <p:spPr>
          <a:xfrm>
            <a:off x="1055520" y="2818080"/>
            <a:ext cx="13122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4" name="CustomShape 280"/>
          <p:cNvSpPr/>
          <p:nvPr/>
        </p:nvSpPr>
        <p:spPr>
          <a:xfrm>
            <a:off x="813960" y="2818080"/>
            <a:ext cx="594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5" name="CustomShape 281"/>
          <p:cNvSpPr/>
          <p:nvPr/>
        </p:nvSpPr>
        <p:spPr>
          <a:xfrm>
            <a:off x="258012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282"/>
          <p:cNvSpPr/>
          <p:nvPr/>
        </p:nvSpPr>
        <p:spPr>
          <a:xfrm>
            <a:off x="264168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283"/>
          <p:cNvSpPr/>
          <p:nvPr/>
        </p:nvSpPr>
        <p:spPr>
          <a:xfrm>
            <a:off x="429840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284"/>
          <p:cNvSpPr/>
          <p:nvPr/>
        </p:nvSpPr>
        <p:spPr>
          <a:xfrm>
            <a:off x="435960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285"/>
          <p:cNvSpPr/>
          <p:nvPr/>
        </p:nvSpPr>
        <p:spPr>
          <a:xfrm>
            <a:off x="40528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286"/>
          <p:cNvSpPr/>
          <p:nvPr/>
        </p:nvSpPr>
        <p:spPr>
          <a:xfrm>
            <a:off x="41140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287"/>
          <p:cNvSpPr/>
          <p:nvPr/>
        </p:nvSpPr>
        <p:spPr>
          <a:xfrm>
            <a:off x="380736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288"/>
          <p:cNvSpPr/>
          <p:nvPr/>
        </p:nvSpPr>
        <p:spPr>
          <a:xfrm>
            <a:off x="386892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289"/>
          <p:cNvSpPr/>
          <p:nvPr/>
        </p:nvSpPr>
        <p:spPr>
          <a:xfrm>
            <a:off x="356184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4" name="CustomShape 290"/>
          <p:cNvSpPr/>
          <p:nvPr/>
        </p:nvSpPr>
        <p:spPr>
          <a:xfrm>
            <a:off x="362340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CustomShape 291"/>
          <p:cNvSpPr/>
          <p:nvPr/>
        </p:nvSpPr>
        <p:spPr>
          <a:xfrm>
            <a:off x="33166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292"/>
          <p:cNvSpPr/>
          <p:nvPr/>
        </p:nvSpPr>
        <p:spPr>
          <a:xfrm>
            <a:off x="3377880" y="2891880"/>
            <a:ext cx="60480" cy="15264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7" name="CustomShape 293"/>
          <p:cNvSpPr/>
          <p:nvPr/>
        </p:nvSpPr>
        <p:spPr>
          <a:xfrm>
            <a:off x="307116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294"/>
          <p:cNvSpPr/>
          <p:nvPr/>
        </p:nvSpPr>
        <p:spPr>
          <a:xfrm>
            <a:off x="313236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295"/>
          <p:cNvSpPr/>
          <p:nvPr/>
        </p:nvSpPr>
        <p:spPr>
          <a:xfrm>
            <a:off x="282564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96"/>
          <p:cNvSpPr/>
          <p:nvPr/>
        </p:nvSpPr>
        <p:spPr>
          <a:xfrm>
            <a:off x="2886840" y="2891880"/>
            <a:ext cx="60480" cy="15264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2700000" sp="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297"/>
          <p:cNvSpPr/>
          <p:nvPr/>
        </p:nvSpPr>
        <p:spPr>
          <a:xfrm>
            <a:off x="2532960" y="3035880"/>
            <a:ext cx="193428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298"/>
          <p:cNvSpPr/>
          <p:nvPr/>
        </p:nvSpPr>
        <p:spPr>
          <a:xfrm>
            <a:off x="2563920" y="1893600"/>
            <a:ext cx="1872720" cy="107496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299"/>
          <p:cNvSpPr/>
          <p:nvPr/>
        </p:nvSpPr>
        <p:spPr>
          <a:xfrm>
            <a:off x="3458160" y="189756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4" name="CustomShape 300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5" name="CustomShape 301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10853297-AB3A-4787-8FC4-340B6562044D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66" name="CustomShape 302"/>
          <p:cNvSpPr/>
          <p:nvPr/>
        </p:nvSpPr>
        <p:spPr>
          <a:xfrm>
            <a:off x="2971080" y="220428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7" name="CustomShape 303"/>
          <p:cNvSpPr/>
          <p:nvPr/>
        </p:nvSpPr>
        <p:spPr>
          <a:xfrm>
            <a:off x="3949200" y="2204280"/>
            <a:ext cx="943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8" name="CustomShape 304"/>
          <p:cNvSpPr/>
          <p:nvPr/>
        </p:nvSpPr>
        <p:spPr>
          <a:xfrm>
            <a:off x="2718000" y="251100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9" name="CustomShape 305"/>
          <p:cNvSpPr/>
          <p:nvPr/>
        </p:nvSpPr>
        <p:spPr>
          <a:xfrm>
            <a:off x="3212640" y="25110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0" name="CustomShape 306"/>
          <p:cNvSpPr/>
          <p:nvPr/>
        </p:nvSpPr>
        <p:spPr>
          <a:xfrm>
            <a:off x="3703680" y="2511000"/>
            <a:ext cx="8856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1" name="CustomShape 307"/>
          <p:cNvSpPr/>
          <p:nvPr/>
        </p:nvSpPr>
        <p:spPr>
          <a:xfrm>
            <a:off x="4190760" y="251100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2" name="CustomShape 308"/>
          <p:cNvSpPr/>
          <p:nvPr/>
        </p:nvSpPr>
        <p:spPr>
          <a:xfrm>
            <a:off x="2595240" y="2818080"/>
            <a:ext cx="9972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3" name="CustomShape 309"/>
          <p:cNvSpPr/>
          <p:nvPr/>
        </p:nvSpPr>
        <p:spPr>
          <a:xfrm>
            <a:off x="2859480" y="2818080"/>
            <a:ext cx="594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4" name="CustomShape 310"/>
          <p:cNvSpPr/>
          <p:nvPr/>
        </p:nvSpPr>
        <p:spPr>
          <a:xfrm>
            <a:off x="3101040" y="2818080"/>
            <a:ext cx="1312200" cy="12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J</a:t>
            </a:r>
            <a:r>
              <a:rPr b="0" i="1" lang="en-US" sz="800" spc="-1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K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L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M</a:t>
            </a:r>
            <a:r>
              <a:rPr b="0" i="1" lang="en-US" sz="800" spc="7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N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	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  <a:ea typeface="DejaVu Sans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ustomShape 1"/>
          <p:cNvSpPr/>
          <p:nvPr/>
        </p:nvSpPr>
        <p:spPr>
          <a:xfrm>
            <a:off x="507960" y="704520"/>
            <a:ext cx="829944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>
              <a:lnSpc>
                <a:spcPts val="2429"/>
              </a:lnSpc>
            </a:pPr>
            <a:r>
              <a:rPr b="0" lang="en-US" sz="2500" spc="341" strike="noStrike">
                <a:solidFill>
                  <a:srgbClr val="000000"/>
                </a:solidFill>
                <a:latin typeface="Arial"/>
                <a:ea typeface="DejaVu Sans"/>
              </a:rPr>
              <a:t>Properties </a:t>
            </a:r>
            <a:r>
              <a:rPr b="0" lang="en-US" sz="2500" spc="162" strike="noStrike">
                <a:solidFill>
                  <a:srgbClr val="000000"/>
                </a:solidFill>
                <a:latin typeface="Arial"/>
                <a:ea typeface="DejaVu Sans"/>
              </a:rPr>
              <a:t>of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  <a:ea typeface="DejaVu Sans"/>
              </a:rPr>
              <a:t>iterative </a:t>
            </a:r>
            <a:r>
              <a:rPr b="0" lang="en-US" sz="2500" spc="318" strike="noStrike">
                <a:solidFill>
                  <a:srgbClr val="000000"/>
                </a:solidFill>
                <a:latin typeface="Arial"/>
                <a:ea typeface="DejaVu Sans"/>
              </a:rPr>
              <a:t>deepening</a:t>
            </a:r>
            <a:r>
              <a:rPr b="0" lang="en-US" sz="2500" spc="38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76" name="CustomShape 2"/>
          <p:cNvSpPr/>
          <p:nvPr/>
        </p:nvSpPr>
        <p:spPr>
          <a:xfrm>
            <a:off x="550440" y="1461600"/>
            <a:ext cx="8671320" cy="40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Space??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Optimal??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Numerical comparison for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b 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10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d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= 5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solution at far right  leaf:</a:t>
            </a:r>
            <a:endParaRPr b="0" lang="en-US" sz="2050" spc="-1" strike="noStrike">
              <a:latin typeface="Arial"/>
            </a:endParaRPr>
          </a:p>
          <a:p>
            <a:pPr marL="387360">
              <a:lnSpc>
                <a:spcPct val="100000"/>
              </a:lnSpc>
              <a:spcBef>
                <a:spcPts val="157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(IDS) = 50 + 400 + 3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+ 20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= 123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450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  <a:spcBef>
                <a:spcPts val="32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(BFS) = 10 + 100 + 1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000 + 999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990 =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111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  <a:ea typeface="DejaVu Sans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100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077" name="CustomShape 3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8" name="CustomShape 4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E34CD92-4F29-465F-93ED-3D5D91AE6E6B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CustomShape 1"/>
          <p:cNvSpPr/>
          <p:nvPr/>
        </p:nvSpPr>
        <p:spPr>
          <a:xfrm>
            <a:off x="507960" y="704520"/>
            <a:ext cx="829944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655200" algn="ctr">
              <a:lnSpc>
                <a:spcPts val="2429"/>
              </a:lnSpc>
            </a:pPr>
            <a:r>
              <a:rPr b="0" lang="en-US" sz="2500" spc="341" strike="noStrike">
                <a:solidFill>
                  <a:srgbClr val="000000"/>
                </a:solidFill>
                <a:latin typeface="Arial"/>
                <a:ea typeface="DejaVu Sans"/>
              </a:rPr>
              <a:t>Bi-Directional Search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0" name="CustomShape 2"/>
          <p:cNvSpPr/>
          <p:nvPr/>
        </p:nvSpPr>
        <p:spPr>
          <a:xfrm>
            <a:off x="496440" y="1398240"/>
            <a:ext cx="8671320" cy="5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Plan:  Standard BFS…but search from both start and goal state</a:t>
            </a:r>
            <a:endParaRPr b="0" lang="en-US" sz="2050" spc="-1" strike="noStrike">
              <a:latin typeface="Arial"/>
            </a:endParaRPr>
          </a:p>
          <a:p>
            <a:pPr marL="298440" indent="-12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Goal test:  success when they meet (intersect of frontiers)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1" name="CustomShape 3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2" name="CustomShape 4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D3BA6CA-8F9B-454C-BEBE-7D125357000C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pic>
        <p:nvPicPr>
          <p:cNvPr id="1083" name="Picture 11" descr=""/>
          <p:cNvPicPr/>
          <p:nvPr/>
        </p:nvPicPr>
        <p:blipFill>
          <a:blip r:embed="rId1"/>
          <a:stretch/>
        </p:blipFill>
        <p:spPr>
          <a:xfrm>
            <a:off x="1681200" y="2095560"/>
            <a:ext cx="5560920" cy="2764080"/>
          </a:xfrm>
          <a:prstGeom prst="rect">
            <a:avLst/>
          </a:prstGeom>
          <a:ln>
            <a:noFill/>
          </a:ln>
        </p:spPr>
      </p:pic>
      <p:sp>
        <p:nvSpPr>
          <p:cNvPr id="1084" name="CustomShape 5"/>
          <p:cNvSpPr/>
          <p:nvPr/>
        </p:nvSpPr>
        <p:spPr>
          <a:xfrm>
            <a:off x="411480" y="5332320"/>
            <a:ext cx="14162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Advantages: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Concerns:</a:t>
            </a: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CustomShape 1"/>
          <p:cNvSpPr/>
          <p:nvPr/>
        </p:nvSpPr>
        <p:spPr>
          <a:xfrm>
            <a:off x="534960" y="10108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50760" algn="ctr">
              <a:lnSpc>
                <a:spcPts val="2429"/>
              </a:lnSpc>
            </a:pPr>
            <a:r>
              <a:rPr b="0" lang="en-US" sz="2500" spc="401" strike="noStrike">
                <a:solidFill>
                  <a:srgbClr val="000000"/>
                </a:solidFill>
                <a:latin typeface="Arial"/>
                <a:ea typeface="DejaVu Sans"/>
              </a:rPr>
              <a:t>Summary </a:t>
            </a:r>
            <a:r>
              <a:rPr b="0" lang="en-US" sz="2500" spc="162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25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92" strike="noStrike">
                <a:solidFill>
                  <a:srgbClr val="953735"/>
                </a:solidFill>
                <a:latin typeface="Arial"/>
                <a:ea typeface="DejaVu Sans"/>
              </a:rPr>
              <a:t>uninformed</a:t>
            </a:r>
            <a:r>
              <a:rPr b="0" lang="en-US" sz="2500" spc="9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86" name="CustomShape 2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7" name="CustomShape 3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2983FF60-044E-406F-AA13-834852D8A8B4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88" name="CustomShape 4"/>
          <p:cNvSpPr/>
          <p:nvPr/>
        </p:nvSpPr>
        <p:spPr>
          <a:xfrm>
            <a:off x="596880" y="4341600"/>
            <a:ext cx="3491280" cy="28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Legend: </a:t>
            </a:r>
            <a:endParaRPr b="0" lang="en-US" sz="1800" spc="-1" strike="noStrike">
              <a:latin typeface="Arial"/>
            </a:endParaRPr>
          </a:p>
          <a:p>
            <a:pPr marL="393840" indent="-16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 = branching factor</a:t>
            </a:r>
            <a:endParaRPr b="0" lang="en-US" sz="1800" spc="-1" strike="noStrike">
              <a:latin typeface="Arial"/>
            </a:endParaRPr>
          </a:p>
          <a:p>
            <a:pPr marL="393840" indent="-16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d= depth of shallowest solution</a:t>
            </a:r>
            <a:endParaRPr b="0" lang="en-US" sz="1800" spc="-1" strike="noStrike">
              <a:latin typeface="Arial"/>
            </a:endParaRPr>
          </a:p>
          <a:p>
            <a:pPr marL="393840" indent="-16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 = maximum depth of tree</a:t>
            </a:r>
            <a:endParaRPr b="0" lang="en-US" sz="1800" spc="-1" strike="noStrike">
              <a:latin typeface="Arial"/>
            </a:endParaRPr>
          </a:p>
          <a:p>
            <a:pPr marL="393840" indent="-167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 = depth limit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Superscripts: </a:t>
            </a:r>
            <a:endParaRPr b="0" lang="en-US" sz="18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 = complete if b is finite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 = complete if step costs &gt; 0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 = optimal if step costs all identical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= if both directions use breadth-first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089" name="Picture 7" descr=""/>
          <p:cNvPicPr/>
          <p:nvPr/>
        </p:nvPicPr>
        <p:blipFill>
          <a:blip r:embed="rId1"/>
          <a:stretch/>
        </p:blipFill>
        <p:spPr>
          <a:xfrm>
            <a:off x="423360" y="2008440"/>
            <a:ext cx="9258120" cy="206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9200" cy="547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77440" y="495000"/>
            <a:ext cx="761904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4040" algn="ctr">
              <a:lnSpc>
                <a:spcPts val="2429"/>
              </a:lnSpc>
            </a:pP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Classic example: route-finding</a:t>
            </a:r>
            <a:br/>
            <a:r>
              <a:rPr b="0" lang="en-US" sz="2000" spc="321" strike="noStrike">
                <a:solidFill>
                  <a:srgbClr val="000000"/>
                </a:solidFill>
                <a:latin typeface="Arial"/>
                <a:ea typeface="DejaVu Sans"/>
              </a:rPr>
              <a:t>(in </a:t>
            </a:r>
            <a:r>
              <a:rPr b="0" lang="en-US" sz="2000" spc="364" strike="noStrike">
                <a:solidFill>
                  <a:srgbClr val="000000"/>
                </a:solidFill>
                <a:latin typeface="Arial"/>
                <a:ea typeface="DejaVu Sans"/>
              </a:rPr>
              <a:t>Romania)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169160" y="3566880"/>
            <a:ext cx="1471320" cy="1863360"/>
          </a:xfrm>
          <a:custGeom>
            <a:avLst/>
            <a:gdLst/>
            <a:ahLst/>
            <a:rect l="l" t="t" r="r" b="b"/>
            <a:pathLst>
              <a:path w="1472564" h="1864360">
                <a:moveTo>
                  <a:pt x="0" y="0"/>
                </a:moveTo>
                <a:lnTo>
                  <a:pt x="1472488" y="186401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6388920" y="5146920"/>
            <a:ext cx="75276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Urziceni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817040" y="4965480"/>
            <a:ext cx="71136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Hirsova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7965000" y="6075360"/>
            <a:ext cx="55512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Eforie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5438520" y="1809000"/>
            <a:ext cx="59652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Neamt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1528200" y="1506240"/>
            <a:ext cx="66960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Oradea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1175040" y="2212560"/>
            <a:ext cx="59652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Zerind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256320" y="2745720"/>
            <a:ext cx="4510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Arad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893160" y="3942000"/>
            <a:ext cx="90900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Timisoara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2073600" y="4518720"/>
            <a:ext cx="5342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Lugoj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2098800" y="5138640"/>
            <a:ext cx="773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Mehadia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1101960" y="5758200"/>
            <a:ext cx="7318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Dobreta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3385800" y="6032160"/>
            <a:ext cx="71136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Craiova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2695680" y="3106080"/>
            <a:ext cx="4820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Sibiu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3909600" y="3142080"/>
            <a:ext cx="742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Fagaras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4144320" y="4441320"/>
            <a:ext cx="5864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Pitesti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7431840" y="3495240"/>
            <a:ext cx="57600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Vaslui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6912720" y="2529720"/>
            <a:ext cx="33660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Iasi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5749200" y="2207520"/>
            <a:ext cx="1015560" cy="438840"/>
          </a:xfrm>
          <a:custGeom>
            <a:avLst/>
            <a:gdLst/>
            <a:ahLst/>
            <a:rect l="l" t="t" r="r" b="b"/>
            <a:pathLst>
              <a:path w="1016634" h="440055">
                <a:moveTo>
                  <a:pt x="1016203" y="439635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1"/>
          <p:cNvSpPr/>
          <p:nvPr/>
        </p:nvSpPr>
        <p:spPr>
          <a:xfrm>
            <a:off x="6542280" y="3670560"/>
            <a:ext cx="799200" cy="1418760"/>
          </a:xfrm>
          <a:custGeom>
            <a:avLst/>
            <a:gdLst/>
            <a:ahLst/>
            <a:rect l="l" t="t" r="r" b="b"/>
            <a:pathLst>
              <a:path w="800100" h="1419860">
                <a:moveTo>
                  <a:pt x="0" y="1419809"/>
                </a:moveTo>
                <a:lnTo>
                  <a:pt x="799985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2"/>
          <p:cNvSpPr/>
          <p:nvPr/>
        </p:nvSpPr>
        <p:spPr>
          <a:xfrm>
            <a:off x="6765480" y="2690280"/>
            <a:ext cx="575640" cy="885960"/>
          </a:xfrm>
          <a:custGeom>
            <a:avLst/>
            <a:gdLst/>
            <a:ahLst/>
            <a:rect l="l" t="t" r="r" b="b"/>
            <a:pathLst>
              <a:path w="576579" h="887095">
                <a:moveTo>
                  <a:pt x="576567" y="88647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3"/>
          <p:cNvSpPr/>
          <p:nvPr/>
        </p:nvSpPr>
        <p:spPr>
          <a:xfrm>
            <a:off x="6589080" y="5133600"/>
            <a:ext cx="1062720" cy="360"/>
          </a:xfrm>
          <a:custGeom>
            <a:avLst/>
            <a:gdLst/>
            <a:ahLst/>
            <a:rect l="l" t="t" r="r" b="b"/>
            <a:pathLst>
              <a:path w="1063625" h="0">
                <a:moveTo>
                  <a:pt x="0" y="0"/>
                </a:moveTo>
                <a:lnTo>
                  <a:pt x="1063047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4"/>
          <p:cNvSpPr/>
          <p:nvPr/>
        </p:nvSpPr>
        <p:spPr>
          <a:xfrm>
            <a:off x="7695360" y="5083200"/>
            <a:ext cx="453600" cy="885960"/>
          </a:xfrm>
          <a:custGeom>
            <a:avLst/>
            <a:gdLst/>
            <a:ahLst/>
            <a:rect l="l" t="t" r="r" b="b"/>
            <a:pathLst>
              <a:path w="454659" h="887095">
                <a:moveTo>
                  <a:pt x="0" y="0"/>
                </a:moveTo>
                <a:lnTo>
                  <a:pt x="454050" y="886485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5"/>
          <p:cNvSpPr/>
          <p:nvPr/>
        </p:nvSpPr>
        <p:spPr>
          <a:xfrm>
            <a:off x="5655600" y="5133600"/>
            <a:ext cx="842040" cy="309600"/>
          </a:xfrm>
          <a:custGeom>
            <a:avLst/>
            <a:gdLst/>
            <a:ahLst/>
            <a:rect l="l" t="t" r="r" b="b"/>
            <a:pathLst>
              <a:path w="843279" h="310514">
                <a:moveTo>
                  <a:pt x="0" y="309905"/>
                </a:moveTo>
                <a:lnTo>
                  <a:pt x="843229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6"/>
          <p:cNvSpPr/>
          <p:nvPr/>
        </p:nvSpPr>
        <p:spPr>
          <a:xfrm>
            <a:off x="5697000" y="5559120"/>
            <a:ext cx="93996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Bucharest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9" name="CustomShape 27"/>
          <p:cNvSpPr/>
          <p:nvPr/>
        </p:nvSpPr>
        <p:spPr>
          <a:xfrm>
            <a:off x="5216040" y="5486760"/>
            <a:ext cx="438840" cy="885960"/>
          </a:xfrm>
          <a:custGeom>
            <a:avLst/>
            <a:gdLst/>
            <a:ahLst/>
            <a:rect l="l" t="t" r="r" b="b"/>
            <a:pathLst>
              <a:path w="440054" h="887095">
                <a:moveTo>
                  <a:pt x="439635" y="0"/>
                </a:moveTo>
                <a:lnTo>
                  <a:pt x="0" y="886472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8"/>
          <p:cNvSpPr/>
          <p:nvPr/>
        </p:nvSpPr>
        <p:spPr>
          <a:xfrm>
            <a:off x="4416120" y="4816440"/>
            <a:ext cx="1195920" cy="626400"/>
          </a:xfrm>
          <a:custGeom>
            <a:avLst/>
            <a:gdLst/>
            <a:ahLst/>
            <a:rect l="l" t="t" r="r" b="b"/>
            <a:pathLst>
              <a:path w="1196975" h="627379">
                <a:moveTo>
                  <a:pt x="0" y="0"/>
                </a:moveTo>
                <a:lnTo>
                  <a:pt x="1196378" y="627024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29"/>
          <p:cNvSpPr/>
          <p:nvPr/>
        </p:nvSpPr>
        <p:spPr>
          <a:xfrm>
            <a:off x="3356640" y="4866840"/>
            <a:ext cx="1015560" cy="1239120"/>
          </a:xfrm>
          <a:custGeom>
            <a:avLst/>
            <a:gdLst/>
            <a:ahLst/>
            <a:rect l="l" t="t" r="r" b="b"/>
            <a:pathLst>
              <a:path w="1016635" h="1240154">
                <a:moveTo>
                  <a:pt x="0" y="1239621"/>
                </a:moveTo>
                <a:lnTo>
                  <a:pt x="1016203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0"/>
          <p:cNvSpPr/>
          <p:nvPr/>
        </p:nvSpPr>
        <p:spPr>
          <a:xfrm>
            <a:off x="3039480" y="4196520"/>
            <a:ext cx="1289160" cy="619200"/>
          </a:xfrm>
          <a:custGeom>
            <a:avLst/>
            <a:gdLst/>
            <a:ahLst/>
            <a:rect l="l" t="t" r="r" b="b"/>
            <a:pathLst>
              <a:path w="1290320" h="620395">
                <a:moveTo>
                  <a:pt x="0" y="0"/>
                </a:moveTo>
                <a:lnTo>
                  <a:pt x="1290078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31"/>
          <p:cNvSpPr/>
          <p:nvPr/>
        </p:nvSpPr>
        <p:spPr>
          <a:xfrm>
            <a:off x="2650320" y="3447000"/>
            <a:ext cx="1498320" cy="86040"/>
          </a:xfrm>
          <a:custGeom>
            <a:avLst/>
            <a:gdLst/>
            <a:ahLst/>
            <a:rect l="l" t="t" r="r" b="b"/>
            <a:pathLst>
              <a:path w="1499235" h="86995">
                <a:moveTo>
                  <a:pt x="0" y="0"/>
                </a:moveTo>
                <a:lnTo>
                  <a:pt x="1499082" y="8648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2"/>
          <p:cNvSpPr/>
          <p:nvPr/>
        </p:nvSpPr>
        <p:spPr>
          <a:xfrm>
            <a:off x="3046680" y="4239720"/>
            <a:ext cx="258480" cy="1822680"/>
          </a:xfrm>
          <a:custGeom>
            <a:avLst/>
            <a:gdLst/>
            <a:ahLst/>
            <a:rect l="l" t="t" r="r" b="b"/>
            <a:pathLst>
              <a:path w="259714" h="1823720">
                <a:moveTo>
                  <a:pt x="259461" y="182340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3"/>
          <p:cNvSpPr/>
          <p:nvPr/>
        </p:nvSpPr>
        <p:spPr>
          <a:xfrm>
            <a:off x="1980000" y="5926320"/>
            <a:ext cx="1325520" cy="136080"/>
          </a:xfrm>
          <a:custGeom>
            <a:avLst/>
            <a:gdLst/>
            <a:ahLst/>
            <a:rect l="l" t="t" r="r" b="b"/>
            <a:pathLst>
              <a:path w="1326514" h="137160">
                <a:moveTo>
                  <a:pt x="0" y="0"/>
                </a:moveTo>
                <a:lnTo>
                  <a:pt x="1326108" y="13693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4"/>
          <p:cNvSpPr/>
          <p:nvPr/>
        </p:nvSpPr>
        <p:spPr>
          <a:xfrm>
            <a:off x="1936800" y="5306400"/>
            <a:ext cx="42840" cy="57564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43243" y="0"/>
                </a:moveTo>
                <a:lnTo>
                  <a:pt x="0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5"/>
          <p:cNvSpPr/>
          <p:nvPr/>
        </p:nvSpPr>
        <p:spPr>
          <a:xfrm>
            <a:off x="2628720" y="3447000"/>
            <a:ext cx="366480" cy="662400"/>
          </a:xfrm>
          <a:custGeom>
            <a:avLst/>
            <a:gdLst/>
            <a:ahLst/>
            <a:rect l="l" t="t" r="r" b="b"/>
            <a:pathLst>
              <a:path w="367664" h="663575">
                <a:moveTo>
                  <a:pt x="367563" y="663054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36"/>
          <p:cNvSpPr/>
          <p:nvPr/>
        </p:nvSpPr>
        <p:spPr>
          <a:xfrm>
            <a:off x="826920" y="2870640"/>
            <a:ext cx="1772640" cy="532440"/>
          </a:xfrm>
          <a:custGeom>
            <a:avLst/>
            <a:gdLst/>
            <a:ahLst/>
            <a:rect l="l" t="t" r="r" b="b"/>
            <a:pathLst>
              <a:path w="1773555" h="533400">
                <a:moveTo>
                  <a:pt x="0" y="0"/>
                </a:moveTo>
                <a:lnTo>
                  <a:pt x="1772958" y="533323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7"/>
          <p:cNvSpPr/>
          <p:nvPr/>
        </p:nvSpPr>
        <p:spPr>
          <a:xfrm>
            <a:off x="1446840" y="1674000"/>
            <a:ext cx="1152000" cy="1728720"/>
          </a:xfrm>
          <a:custGeom>
            <a:avLst/>
            <a:gdLst/>
            <a:ahLst/>
            <a:rect l="l" t="t" r="r" b="b"/>
            <a:pathLst>
              <a:path w="1153160" h="1729739">
                <a:moveTo>
                  <a:pt x="1153147" y="1729701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8"/>
          <p:cNvSpPr/>
          <p:nvPr/>
        </p:nvSpPr>
        <p:spPr>
          <a:xfrm>
            <a:off x="1936800" y="4686840"/>
            <a:ext cx="42840" cy="57564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0" y="0"/>
                </a:moveTo>
                <a:lnTo>
                  <a:pt x="43243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9"/>
          <p:cNvSpPr/>
          <p:nvPr/>
        </p:nvSpPr>
        <p:spPr>
          <a:xfrm>
            <a:off x="870120" y="4196520"/>
            <a:ext cx="1065600" cy="446040"/>
          </a:xfrm>
          <a:custGeom>
            <a:avLst/>
            <a:gdLst/>
            <a:ahLst/>
            <a:rect l="l" t="t" r="r" b="b"/>
            <a:pathLst>
              <a:path w="1066800" h="447039">
                <a:moveTo>
                  <a:pt x="0" y="0"/>
                </a:moveTo>
                <a:lnTo>
                  <a:pt x="1066647" y="446836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0"/>
          <p:cNvSpPr/>
          <p:nvPr/>
        </p:nvSpPr>
        <p:spPr>
          <a:xfrm>
            <a:off x="783720" y="2913840"/>
            <a:ext cx="42840" cy="1239120"/>
          </a:xfrm>
          <a:custGeom>
            <a:avLst/>
            <a:gdLst/>
            <a:ahLst/>
            <a:rect l="l" t="t" r="r" b="b"/>
            <a:pathLst>
              <a:path w="43815" h="1240154">
                <a:moveTo>
                  <a:pt x="0" y="0"/>
                </a:moveTo>
                <a:lnTo>
                  <a:pt x="43243" y="123962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1"/>
          <p:cNvSpPr/>
          <p:nvPr/>
        </p:nvSpPr>
        <p:spPr>
          <a:xfrm>
            <a:off x="783720" y="2250720"/>
            <a:ext cx="265680" cy="619200"/>
          </a:xfrm>
          <a:custGeom>
            <a:avLst/>
            <a:gdLst/>
            <a:ahLst/>
            <a:rect l="l" t="t" r="r" b="b"/>
            <a:pathLst>
              <a:path w="266700" h="620394">
                <a:moveTo>
                  <a:pt x="266661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2"/>
          <p:cNvSpPr/>
          <p:nvPr/>
        </p:nvSpPr>
        <p:spPr>
          <a:xfrm>
            <a:off x="1050480" y="1630800"/>
            <a:ext cx="352440" cy="619200"/>
          </a:xfrm>
          <a:custGeom>
            <a:avLst/>
            <a:gdLst/>
            <a:ahLst/>
            <a:rect l="l" t="t" r="r" b="b"/>
            <a:pathLst>
              <a:path w="353694" h="620394">
                <a:moveTo>
                  <a:pt x="353148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43"/>
          <p:cNvSpPr/>
          <p:nvPr/>
        </p:nvSpPr>
        <p:spPr>
          <a:xfrm>
            <a:off x="3259440" y="60199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44"/>
          <p:cNvSpPr/>
          <p:nvPr/>
        </p:nvSpPr>
        <p:spPr>
          <a:xfrm>
            <a:off x="3259440" y="60199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5"/>
          <p:cNvSpPr/>
          <p:nvPr/>
        </p:nvSpPr>
        <p:spPr>
          <a:xfrm>
            <a:off x="2953080" y="41065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46"/>
          <p:cNvSpPr/>
          <p:nvPr/>
        </p:nvSpPr>
        <p:spPr>
          <a:xfrm>
            <a:off x="2953080" y="41065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7"/>
          <p:cNvSpPr/>
          <p:nvPr/>
        </p:nvSpPr>
        <p:spPr>
          <a:xfrm>
            <a:off x="5165640" y="628308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8"/>
          <p:cNvSpPr/>
          <p:nvPr/>
        </p:nvSpPr>
        <p:spPr>
          <a:xfrm>
            <a:off x="5165640" y="628308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49"/>
          <p:cNvSpPr/>
          <p:nvPr/>
        </p:nvSpPr>
        <p:spPr>
          <a:xfrm>
            <a:off x="6455520" y="50436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0"/>
          <p:cNvSpPr/>
          <p:nvPr/>
        </p:nvSpPr>
        <p:spPr>
          <a:xfrm>
            <a:off x="6455520" y="50436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1"/>
          <p:cNvSpPr/>
          <p:nvPr/>
        </p:nvSpPr>
        <p:spPr>
          <a:xfrm>
            <a:off x="4326120" y="477684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2"/>
          <p:cNvSpPr/>
          <p:nvPr/>
        </p:nvSpPr>
        <p:spPr>
          <a:xfrm>
            <a:off x="4326120" y="477684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3"/>
          <p:cNvSpPr/>
          <p:nvPr/>
        </p:nvSpPr>
        <p:spPr>
          <a:xfrm>
            <a:off x="5655600" y="21211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4"/>
          <p:cNvSpPr/>
          <p:nvPr/>
        </p:nvSpPr>
        <p:spPr>
          <a:xfrm>
            <a:off x="5655600" y="21211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5"/>
          <p:cNvSpPr/>
          <p:nvPr/>
        </p:nvSpPr>
        <p:spPr>
          <a:xfrm>
            <a:off x="4106160" y="34902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6"/>
          <p:cNvSpPr/>
          <p:nvPr/>
        </p:nvSpPr>
        <p:spPr>
          <a:xfrm>
            <a:off x="4106160" y="34902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57"/>
          <p:cNvSpPr/>
          <p:nvPr/>
        </p:nvSpPr>
        <p:spPr>
          <a:xfrm>
            <a:off x="1936800" y="52128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8"/>
          <p:cNvSpPr/>
          <p:nvPr/>
        </p:nvSpPr>
        <p:spPr>
          <a:xfrm>
            <a:off x="1936800" y="52128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9"/>
          <p:cNvSpPr/>
          <p:nvPr/>
        </p:nvSpPr>
        <p:spPr>
          <a:xfrm>
            <a:off x="1890000" y="58363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0"/>
          <p:cNvSpPr/>
          <p:nvPr/>
        </p:nvSpPr>
        <p:spPr>
          <a:xfrm>
            <a:off x="1890000" y="58363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1"/>
          <p:cNvSpPr/>
          <p:nvPr/>
        </p:nvSpPr>
        <p:spPr>
          <a:xfrm>
            <a:off x="1890000" y="460008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62"/>
          <p:cNvSpPr/>
          <p:nvPr/>
        </p:nvSpPr>
        <p:spPr>
          <a:xfrm>
            <a:off x="1890000" y="460008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63"/>
          <p:cNvSpPr/>
          <p:nvPr/>
        </p:nvSpPr>
        <p:spPr>
          <a:xfrm>
            <a:off x="736920" y="282744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64"/>
          <p:cNvSpPr/>
          <p:nvPr/>
        </p:nvSpPr>
        <p:spPr>
          <a:xfrm>
            <a:off x="736920" y="282744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5"/>
          <p:cNvSpPr/>
          <p:nvPr/>
        </p:nvSpPr>
        <p:spPr>
          <a:xfrm>
            <a:off x="780120" y="41065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6"/>
          <p:cNvSpPr/>
          <p:nvPr/>
        </p:nvSpPr>
        <p:spPr>
          <a:xfrm>
            <a:off x="780120" y="41065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7"/>
          <p:cNvSpPr/>
          <p:nvPr/>
        </p:nvSpPr>
        <p:spPr>
          <a:xfrm>
            <a:off x="1006920" y="22039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8"/>
          <p:cNvSpPr/>
          <p:nvPr/>
        </p:nvSpPr>
        <p:spPr>
          <a:xfrm>
            <a:off x="1006920" y="22039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9"/>
          <p:cNvSpPr/>
          <p:nvPr/>
        </p:nvSpPr>
        <p:spPr>
          <a:xfrm>
            <a:off x="1356480" y="15840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0"/>
          <p:cNvSpPr/>
          <p:nvPr/>
        </p:nvSpPr>
        <p:spPr>
          <a:xfrm>
            <a:off x="1356480" y="15840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71"/>
          <p:cNvSpPr/>
          <p:nvPr/>
        </p:nvSpPr>
        <p:spPr>
          <a:xfrm>
            <a:off x="2556720" y="33606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2"/>
          <p:cNvSpPr/>
          <p:nvPr/>
        </p:nvSpPr>
        <p:spPr>
          <a:xfrm>
            <a:off x="2556720" y="33606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3"/>
          <p:cNvSpPr/>
          <p:nvPr/>
        </p:nvSpPr>
        <p:spPr>
          <a:xfrm>
            <a:off x="8098920" y="59299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4"/>
          <p:cNvSpPr/>
          <p:nvPr/>
        </p:nvSpPr>
        <p:spPr>
          <a:xfrm>
            <a:off x="8098920" y="59299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75"/>
          <p:cNvSpPr/>
          <p:nvPr/>
        </p:nvSpPr>
        <p:spPr>
          <a:xfrm>
            <a:off x="7652160" y="50436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76"/>
          <p:cNvSpPr/>
          <p:nvPr/>
        </p:nvSpPr>
        <p:spPr>
          <a:xfrm>
            <a:off x="7652160" y="504360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7"/>
          <p:cNvSpPr/>
          <p:nvPr/>
        </p:nvSpPr>
        <p:spPr>
          <a:xfrm>
            <a:off x="7271280" y="35647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78"/>
          <p:cNvSpPr/>
          <p:nvPr/>
        </p:nvSpPr>
        <p:spPr>
          <a:xfrm>
            <a:off x="7271280" y="356472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79"/>
          <p:cNvSpPr/>
          <p:nvPr/>
        </p:nvSpPr>
        <p:spPr>
          <a:xfrm>
            <a:off x="6715080" y="260028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80"/>
          <p:cNvSpPr/>
          <p:nvPr/>
        </p:nvSpPr>
        <p:spPr>
          <a:xfrm>
            <a:off x="6715080" y="260028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81"/>
          <p:cNvSpPr/>
          <p:nvPr/>
        </p:nvSpPr>
        <p:spPr>
          <a:xfrm>
            <a:off x="5569200" y="539676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82"/>
          <p:cNvSpPr/>
          <p:nvPr/>
        </p:nvSpPr>
        <p:spPr>
          <a:xfrm>
            <a:off x="5569200" y="5396760"/>
            <a:ext cx="132120" cy="13212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83"/>
          <p:cNvSpPr/>
          <p:nvPr/>
        </p:nvSpPr>
        <p:spPr>
          <a:xfrm>
            <a:off x="1009080" y="1707480"/>
            <a:ext cx="211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71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6" name="CustomShape 84"/>
          <p:cNvSpPr/>
          <p:nvPr/>
        </p:nvSpPr>
        <p:spPr>
          <a:xfrm>
            <a:off x="676800" y="2377800"/>
            <a:ext cx="211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7" name="CustomShape 85"/>
          <p:cNvSpPr/>
          <p:nvPr/>
        </p:nvSpPr>
        <p:spPr>
          <a:xfrm>
            <a:off x="463320" y="3406680"/>
            <a:ext cx="305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118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8" name="CustomShape 86"/>
          <p:cNvSpPr/>
          <p:nvPr/>
        </p:nvSpPr>
        <p:spPr>
          <a:xfrm>
            <a:off x="1144800" y="4411440"/>
            <a:ext cx="305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111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59" name="CustomShape 87"/>
          <p:cNvSpPr/>
          <p:nvPr/>
        </p:nvSpPr>
        <p:spPr>
          <a:xfrm>
            <a:off x="1711440" y="4831920"/>
            <a:ext cx="211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70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0" name="CustomShape 88"/>
          <p:cNvSpPr/>
          <p:nvPr/>
        </p:nvSpPr>
        <p:spPr>
          <a:xfrm>
            <a:off x="1706400" y="5447880"/>
            <a:ext cx="211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1" name="CustomShape 89"/>
          <p:cNvSpPr/>
          <p:nvPr/>
        </p:nvSpPr>
        <p:spPr>
          <a:xfrm>
            <a:off x="2481120" y="5712840"/>
            <a:ext cx="305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120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2" name="CustomShape 90"/>
          <p:cNvSpPr/>
          <p:nvPr/>
        </p:nvSpPr>
        <p:spPr>
          <a:xfrm>
            <a:off x="2066400" y="2295720"/>
            <a:ext cx="305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151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3" name="CustomShape 91"/>
          <p:cNvSpPr/>
          <p:nvPr/>
        </p:nvSpPr>
        <p:spPr>
          <a:xfrm>
            <a:off x="1548000" y="2836080"/>
            <a:ext cx="305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140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4" name="CustomShape 92"/>
          <p:cNvSpPr/>
          <p:nvPr/>
        </p:nvSpPr>
        <p:spPr>
          <a:xfrm>
            <a:off x="3392280" y="3222360"/>
            <a:ext cx="211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99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5" name="CustomShape 93"/>
          <p:cNvSpPr/>
          <p:nvPr/>
        </p:nvSpPr>
        <p:spPr>
          <a:xfrm>
            <a:off x="2881800" y="3626280"/>
            <a:ext cx="150120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80</a:t>
            </a:r>
            <a:endParaRPr b="0" lang="en-US" sz="1450" spc="-1" strike="noStrike">
              <a:latin typeface="Arial"/>
            </a:endParaRPr>
          </a:p>
          <a:p>
            <a:pPr marL="157320">
              <a:lnSpc>
                <a:spcPct val="100000"/>
              </a:lnSpc>
              <a:spcBef>
                <a:spcPts val="65"/>
              </a:spcBef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Rimnicu</a:t>
            </a:r>
            <a:r>
              <a:rPr b="1" lang="en-US" sz="1450" spc="-5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Vilcea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6" name="CustomShape 94"/>
          <p:cNvSpPr/>
          <p:nvPr/>
        </p:nvSpPr>
        <p:spPr>
          <a:xfrm>
            <a:off x="3516120" y="4537080"/>
            <a:ext cx="211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97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7" name="CustomShape 95"/>
          <p:cNvSpPr/>
          <p:nvPr/>
        </p:nvSpPr>
        <p:spPr>
          <a:xfrm>
            <a:off x="4695840" y="5117040"/>
            <a:ext cx="305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101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8" name="CustomShape 96"/>
          <p:cNvSpPr/>
          <p:nvPr/>
        </p:nvSpPr>
        <p:spPr>
          <a:xfrm>
            <a:off x="5009760" y="4366440"/>
            <a:ext cx="305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211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9" name="CustomShape 97"/>
          <p:cNvSpPr/>
          <p:nvPr/>
        </p:nvSpPr>
        <p:spPr>
          <a:xfrm>
            <a:off x="3864240" y="5457960"/>
            <a:ext cx="305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138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0" name="CustomShape 98"/>
          <p:cNvSpPr/>
          <p:nvPr/>
        </p:nvSpPr>
        <p:spPr>
          <a:xfrm>
            <a:off x="3235320" y="5058360"/>
            <a:ext cx="305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146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1" name="CustomShape 99"/>
          <p:cNvSpPr/>
          <p:nvPr/>
        </p:nvSpPr>
        <p:spPr>
          <a:xfrm>
            <a:off x="5931360" y="5036760"/>
            <a:ext cx="211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85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2" name="CustomShape 100"/>
          <p:cNvSpPr/>
          <p:nvPr/>
        </p:nvSpPr>
        <p:spPr>
          <a:xfrm>
            <a:off x="5334480" y="5888520"/>
            <a:ext cx="690480" cy="5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94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90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1"/>
              </a:spcBef>
            </a:pPr>
            <a:r>
              <a:rPr b="1" lang="en-US" sz="1450" spc="4" strike="noStrike">
                <a:solidFill>
                  <a:srgbClr val="000000"/>
                </a:solidFill>
                <a:latin typeface="Arial"/>
                <a:ea typeface="DejaVu Sans"/>
              </a:rPr>
              <a:t>Giurgiu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3" name="CustomShape 101"/>
          <p:cNvSpPr/>
          <p:nvPr/>
        </p:nvSpPr>
        <p:spPr>
          <a:xfrm>
            <a:off x="7066440" y="4854960"/>
            <a:ext cx="211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98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4" name="CustomShape 102"/>
          <p:cNvSpPr/>
          <p:nvPr/>
        </p:nvSpPr>
        <p:spPr>
          <a:xfrm>
            <a:off x="7012440" y="4258440"/>
            <a:ext cx="30564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142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5" name="CustomShape 103"/>
          <p:cNvSpPr/>
          <p:nvPr/>
        </p:nvSpPr>
        <p:spPr>
          <a:xfrm>
            <a:off x="7136640" y="2964240"/>
            <a:ext cx="211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92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6" name="CustomShape 104"/>
          <p:cNvSpPr/>
          <p:nvPr/>
        </p:nvSpPr>
        <p:spPr>
          <a:xfrm>
            <a:off x="6255000" y="2166480"/>
            <a:ext cx="211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87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7" name="CustomShape 105"/>
          <p:cNvSpPr/>
          <p:nvPr/>
        </p:nvSpPr>
        <p:spPr>
          <a:xfrm>
            <a:off x="8010000" y="5378400"/>
            <a:ext cx="21168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4" strike="noStrike">
                <a:solidFill>
                  <a:srgbClr val="000000"/>
                </a:solidFill>
                <a:latin typeface="Times New Roman"/>
                <a:ea typeface="DejaVu Sans"/>
              </a:rPr>
              <a:t>86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8" name="CustomShape 106"/>
          <p:cNvSpPr/>
          <p:nvPr/>
        </p:nvSpPr>
        <p:spPr>
          <a:xfrm>
            <a:off x="677520" y="2768040"/>
            <a:ext cx="250920" cy="250920"/>
          </a:xfrm>
          <a:custGeom>
            <a:avLst/>
            <a:gdLst/>
            <a:ahLst/>
            <a:rect l="l" t="t" r="r" b="b"/>
            <a:pathLst>
              <a:path w="252094" h="252094">
                <a:moveTo>
                  <a:pt x="252082" y="126034"/>
                </a:moveTo>
                <a:lnTo>
                  <a:pt x="245063" y="84456"/>
                </a:lnTo>
                <a:lnTo>
                  <a:pt x="225591" y="48721"/>
                </a:lnTo>
                <a:lnTo>
                  <a:pt x="196046" y="21209"/>
                </a:lnTo>
                <a:lnTo>
                  <a:pt x="158807" y="4299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1"/>
                </a:lnTo>
                <a:lnTo>
                  <a:pt x="45216" y="29319"/>
                </a:lnTo>
                <a:lnTo>
                  <a:pt x="18763" y="59836"/>
                </a:lnTo>
                <a:lnTo>
                  <a:pt x="3178" y="97783"/>
                </a:lnTo>
                <a:lnTo>
                  <a:pt x="0" y="126034"/>
                </a:lnTo>
                <a:lnTo>
                  <a:pt x="91" y="130870"/>
                </a:lnTo>
                <a:lnTo>
                  <a:pt x="8611" y="171923"/>
                </a:lnTo>
                <a:lnTo>
                  <a:pt x="29320" y="206865"/>
                </a:lnTo>
                <a:lnTo>
                  <a:pt x="59840" y="233318"/>
                </a:lnTo>
                <a:lnTo>
                  <a:pt x="97791" y="248903"/>
                </a:lnTo>
                <a:lnTo>
                  <a:pt x="126047" y="252082"/>
                </a:lnTo>
                <a:lnTo>
                  <a:pt x="130881" y="251991"/>
                </a:lnTo>
                <a:lnTo>
                  <a:pt x="171928" y="243470"/>
                </a:lnTo>
                <a:lnTo>
                  <a:pt x="206867" y="222761"/>
                </a:lnTo>
                <a:lnTo>
                  <a:pt x="233318" y="192242"/>
                </a:lnTo>
                <a:lnTo>
                  <a:pt x="248903" y="154290"/>
                </a:lnTo>
                <a:lnTo>
                  <a:pt x="252082" y="126034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07"/>
          <p:cNvSpPr/>
          <p:nvPr/>
        </p:nvSpPr>
        <p:spPr>
          <a:xfrm>
            <a:off x="5509800" y="5337360"/>
            <a:ext cx="250920" cy="250920"/>
          </a:xfrm>
          <a:custGeom>
            <a:avLst/>
            <a:gdLst/>
            <a:ahLst/>
            <a:rect l="l" t="t" r="r" b="b"/>
            <a:pathLst>
              <a:path w="252095" h="252095">
                <a:moveTo>
                  <a:pt x="252082" y="126047"/>
                </a:moveTo>
                <a:lnTo>
                  <a:pt x="245063" y="84467"/>
                </a:lnTo>
                <a:lnTo>
                  <a:pt x="225591" y="48729"/>
                </a:lnTo>
                <a:lnTo>
                  <a:pt x="196046" y="21213"/>
                </a:lnTo>
                <a:lnTo>
                  <a:pt x="158807" y="4300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2"/>
                </a:lnTo>
                <a:lnTo>
                  <a:pt x="45216" y="29324"/>
                </a:lnTo>
                <a:lnTo>
                  <a:pt x="18763" y="59845"/>
                </a:lnTo>
                <a:lnTo>
                  <a:pt x="3178" y="97795"/>
                </a:lnTo>
                <a:lnTo>
                  <a:pt x="0" y="126047"/>
                </a:lnTo>
                <a:lnTo>
                  <a:pt x="91" y="130882"/>
                </a:lnTo>
                <a:lnTo>
                  <a:pt x="8611" y="171930"/>
                </a:lnTo>
                <a:lnTo>
                  <a:pt x="29320" y="206872"/>
                </a:lnTo>
                <a:lnTo>
                  <a:pt x="59840" y="233328"/>
                </a:lnTo>
                <a:lnTo>
                  <a:pt x="97791" y="248915"/>
                </a:lnTo>
                <a:lnTo>
                  <a:pt x="126047" y="252095"/>
                </a:lnTo>
                <a:lnTo>
                  <a:pt x="130881" y="252003"/>
                </a:lnTo>
                <a:lnTo>
                  <a:pt x="171928" y="243482"/>
                </a:lnTo>
                <a:lnTo>
                  <a:pt x="206867" y="222770"/>
                </a:lnTo>
                <a:lnTo>
                  <a:pt x="233318" y="192249"/>
                </a:lnTo>
                <a:lnTo>
                  <a:pt x="248903" y="154299"/>
                </a:lnTo>
                <a:lnTo>
                  <a:pt x="252082" y="126047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08"/>
          <p:cNvSpPr/>
          <p:nvPr/>
        </p:nvSpPr>
        <p:spPr>
          <a:xfrm>
            <a:off x="5469120" y="5296680"/>
            <a:ext cx="333000" cy="333000"/>
          </a:xfrm>
          <a:custGeom>
            <a:avLst/>
            <a:gdLst/>
            <a:ahLst/>
            <a:rect l="l" t="t" r="r" b="b"/>
            <a:pathLst>
              <a:path w="334010" h="334010">
                <a:moveTo>
                  <a:pt x="333387" y="166700"/>
                </a:moveTo>
                <a:lnTo>
                  <a:pt x="328030" y="124620"/>
                </a:lnTo>
                <a:lnTo>
                  <a:pt x="312860" y="86497"/>
                </a:lnTo>
                <a:lnTo>
                  <a:pt x="289227" y="53684"/>
                </a:lnTo>
                <a:lnTo>
                  <a:pt x="258484" y="27531"/>
                </a:lnTo>
                <a:lnTo>
                  <a:pt x="221981" y="9390"/>
                </a:lnTo>
                <a:lnTo>
                  <a:pt x="181070" y="611"/>
                </a:lnTo>
                <a:lnTo>
                  <a:pt x="166687" y="0"/>
                </a:lnTo>
                <a:lnTo>
                  <a:pt x="161858" y="68"/>
                </a:lnTo>
                <a:lnTo>
                  <a:pt x="120152" y="6582"/>
                </a:lnTo>
                <a:lnTo>
                  <a:pt x="82555" y="22760"/>
                </a:lnTo>
                <a:lnTo>
                  <a:pt x="50418" y="47249"/>
                </a:lnTo>
                <a:lnTo>
                  <a:pt x="25091" y="78699"/>
                </a:lnTo>
                <a:lnTo>
                  <a:pt x="7926" y="115758"/>
                </a:lnTo>
                <a:lnTo>
                  <a:pt x="273" y="157076"/>
                </a:lnTo>
                <a:lnTo>
                  <a:pt x="0" y="166700"/>
                </a:lnTo>
                <a:lnTo>
                  <a:pt x="68" y="171529"/>
                </a:lnTo>
                <a:lnTo>
                  <a:pt x="6581" y="213235"/>
                </a:lnTo>
                <a:lnTo>
                  <a:pt x="22756" y="250832"/>
                </a:lnTo>
                <a:lnTo>
                  <a:pt x="47243" y="282969"/>
                </a:lnTo>
                <a:lnTo>
                  <a:pt x="78690" y="308295"/>
                </a:lnTo>
                <a:lnTo>
                  <a:pt x="115747" y="325461"/>
                </a:lnTo>
                <a:lnTo>
                  <a:pt x="157063" y="333114"/>
                </a:lnTo>
                <a:lnTo>
                  <a:pt x="166687" y="333387"/>
                </a:lnTo>
                <a:lnTo>
                  <a:pt x="171516" y="333319"/>
                </a:lnTo>
                <a:lnTo>
                  <a:pt x="213223" y="326805"/>
                </a:lnTo>
                <a:lnTo>
                  <a:pt x="250822" y="310630"/>
                </a:lnTo>
                <a:lnTo>
                  <a:pt x="282962" y="286144"/>
                </a:lnTo>
                <a:lnTo>
                  <a:pt x="308292" y="254697"/>
                </a:lnTo>
                <a:lnTo>
                  <a:pt x="325459" y="217640"/>
                </a:lnTo>
                <a:lnTo>
                  <a:pt x="333114" y="176324"/>
                </a:lnTo>
                <a:lnTo>
                  <a:pt x="333387" y="166700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9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2" name="CustomShape 110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741BF1ED-B9C4-498B-9184-1D4AD1CD860E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icture 9" descr=""/>
          <p:cNvPicPr/>
          <p:nvPr/>
        </p:nvPicPr>
        <p:blipFill>
          <a:blip r:embed="rId1"/>
          <a:stretch/>
        </p:blipFill>
        <p:spPr>
          <a:xfrm>
            <a:off x="0" y="127080"/>
            <a:ext cx="10057320" cy="750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E195BEF9-02F9-49F9-89BB-B79ABB5CFE10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38000" y="79920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372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r>
              <a:rPr b="0" lang="en-US" sz="2500" spc="21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  <a:ea typeface="DejaVu Sans"/>
              </a:rPr>
              <a:t>types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496440" y="1623600"/>
            <a:ext cx="8646480" cy="51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Deterministic, fully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single-state problem</a:t>
            </a:r>
            <a:endParaRPr b="0" lang="en-US" sz="2050" spc="-1" strike="noStrike">
              <a:latin typeface="Arial"/>
            </a:endParaRPr>
          </a:p>
          <a:p>
            <a:pPr marL="1087200" indent="-3420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knows exactly which state it will be in</a:t>
            </a:r>
            <a:endParaRPr b="0" lang="en-US" sz="2050" spc="-1" strike="noStrike">
              <a:latin typeface="Arial"/>
            </a:endParaRPr>
          </a:p>
          <a:p>
            <a:pPr marL="1087200" indent="-3420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simple sequence of actions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Non-observable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conformant problem</a:t>
            </a:r>
            <a:endParaRPr b="0" lang="en-US" sz="2050" spc="-1" strike="noStrike">
              <a:latin typeface="Arial"/>
            </a:endParaRPr>
          </a:p>
          <a:p>
            <a:pPr marL="1087200" indent="-34200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Also known as “sensorless search”</a:t>
            </a:r>
            <a:endParaRPr b="0" lang="en-US" sz="2050" spc="-1" strike="noStrike">
              <a:latin typeface="Arial"/>
            </a:endParaRPr>
          </a:p>
          <a:p>
            <a:pPr marL="1087200" indent="-34200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Agent may have no idea where it really is</a:t>
            </a:r>
            <a:endParaRPr b="0" lang="en-US" sz="2050" spc="-1" strike="noStrike">
              <a:latin typeface="Arial"/>
            </a:endParaRPr>
          </a:p>
          <a:p>
            <a:pPr marL="1087200" indent="-34200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(if any) is a sequence</a:t>
            </a:r>
            <a:endParaRPr b="0" lang="en-US" sz="2050" spc="-1" strike="noStrike">
              <a:latin typeface="Arial"/>
            </a:endParaRPr>
          </a:p>
          <a:p>
            <a:pPr marL="1087200" indent="-34200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Surprisingly useful in many situations (simplifies state space for computing a “likely” solution quickly...which is adjusted during action)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Nondeterministic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and/or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partially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contingency problem</a:t>
            </a:r>
            <a:endParaRPr b="0" lang="en-US" sz="2050" spc="-1" strike="noStrike">
              <a:latin typeface="Arial"/>
            </a:endParaRPr>
          </a:p>
          <a:p>
            <a:pPr marL="1085760" indent="-34200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percepts provide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new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about current state</a:t>
            </a:r>
            <a:endParaRPr b="0" lang="en-US" sz="2050" spc="-1" strike="noStrike">
              <a:latin typeface="Arial"/>
            </a:endParaRPr>
          </a:p>
          <a:p>
            <a:pPr marL="1087200" indent="-342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solution is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contingent plan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or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policy</a:t>
            </a:r>
            <a:endParaRPr b="0" lang="en-US" sz="2050" spc="-1" strike="noStrike">
              <a:latin typeface="Arial"/>
            </a:endParaRPr>
          </a:p>
          <a:p>
            <a:pPr marL="1087200" indent="-34200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often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interleave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search, execution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Unknown state space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exploration problem</a:t>
            </a:r>
            <a:endParaRPr b="0" lang="en-US" sz="2050" spc="-1" strike="noStrike">
              <a:latin typeface="Arial"/>
            </a:endParaRPr>
          </a:p>
          <a:p>
            <a:pPr marL="108432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Online” planning/re-planning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799560" y="76392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898640">
              <a:lnSpc>
                <a:spcPts val="2429"/>
              </a:lnSpc>
            </a:pP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r>
              <a:rPr b="0" lang="en-US" sz="2500" spc="32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2500" spc="341" strike="noStrike">
                <a:solidFill>
                  <a:srgbClr val="000000"/>
                </a:solidFill>
                <a:latin typeface="Arial"/>
                <a:ea typeface="DejaVu Sans"/>
              </a:rPr>
              <a:t>vacuum</a:t>
            </a:r>
            <a:r>
              <a:rPr b="0" lang="en-US" sz="2500" spc="21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  <a:ea typeface="DejaVu Sans"/>
              </a:rPr>
              <a:t>world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90960" y="1590120"/>
            <a:ext cx="6056640" cy="47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Single-state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#5. </a:t>
            </a: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Conformant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in: 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What if the suck action is not guaranteed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To work? With some probability p?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Contingency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start in #5</a:t>
            </a:r>
            <a:endParaRPr b="0" lang="en-US" sz="2050" spc="-1" strike="noStrike">
              <a:latin typeface="Arial"/>
            </a:endParaRPr>
          </a:p>
          <a:p>
            <a:pPr marL="298440" indent="-28476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Murphy’s Law: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  <a:ea typeface="DejaVu Sans"/>
              </a:rPr>
              <a:t>Suck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dirty a clean carpet  </a:t>
            </a:r>
            <a:endParaRPr b="0" lang="en-US" sz="1800" spc="-1" strike="noStrike">
              <a:latin typeface="Arial"/>
            </a:endParaRPr>
          </a:p>
          <a:p>
            <a:pPr marL="298440" indent="-28476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sensing:  dirt sensed in current location only.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404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  <a:ea typeface="DejaVu Sans"/>
              </a:rPr>
              <a:t>Solution??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422680" y="1983600"/>
            <a:ext cx="1321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4" strike="noStrike">
                <a:solidFill>
                  <a:srgbClr val="ff0000"/>
                </a:solidFill>
                <a:latin typeface="Arial"/>
                <a:ea typeface="DejaVu Sans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192080" y="1983600"/>
            <a:ext cx="1321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4" strike="noStrike">
                <a:solidFill>
                  <a:srgbClr val="ff0000"/>
                </a:solidFill>
                <a:latin typeface="Arial"/>
                <a:ea typeface="DejaVu Sans"/>
              </a:rPr>
              <a:t>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5422680" y="2687400"/>
            <a:ext cx="1321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4" strike="noStrike">
                <a:solidFill>
                  <a:srgbClr val="ff0000"/>
                </a:solidFill>
                <a:latin typeface="Arial"/>
                <a:ea typeface="DejaVu Sans"/>
              </a:rPr>
              <a:t>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7192080" y="2687400"/>
            <a:ext cx="1321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4" strike="noStrike">
                <a:solidFill>
                  <a:srgbClr val="ff0000"/>
                </a:solidFill>
                <a:latin typeface="Arial"/>
                <a:ea typeface="DejaVu Sans"/>
              </a:rPr>
              <a:t>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5422680" y="3391560"/>
            <a:ext cx="1321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4" strike="noStrike">
                <a:solidFill>
                  <a:srgbClr val="ff0000"/>
                </a:solidFill>
                <a:latin typeface="Arial"/>
                <a:ea typeface="DejaVu Sans"/>
              </a:rPr>
              <a:t>5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7192080" y="3391560"/>
            <a:ext cx="1321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4" strike="noStrike">
                <a:solidFill>
                  <a:srgbClr val="ff0000"/>
                </a:solidFill>
                <a:latin typeface="Arial"/>
                <a:ea typeface="DejaVu Sans"/>
              </a:rPr>
              <a:t>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6" name="CustomShape 9"/>
          <p:cNvSpPr/>
          <p:nvPr/>
        </p:nvSpPr>
        <p:spPr>
          <a:xfrm>
            <a:off x="5422680" y="4095360"/>
            <a:ext cx="1321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4" strike="noStrike">
                <a:solidFill>
                  <a:srgbClr val="ff0000"/>
                </a:solidFill>
                <a:latin typeface="Arial"/>
                <a:ea typeface="DejaVu Sans"/>
              </a:rPr>
              <a:t>7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7" name="CustomShape 10"/>
          <p:cNvSpPr/>
          <p:nvPr/>
        </p:nvSpPr>
        <p:spPr>
          <a:xfrm>
            <a:off x="7192080" y="4095360"/>
            <a:ext cx="13212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4" strike="noStrike">
                <a:solidFill>
                  <a:srgbClr val="ff0000"/>
                </a:solidFill>
                <a:latin typeface="Arial"/>
                <a:ea typeface="DejaVu Sans"/>
              </a:rPr>
              <a:t>8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98" name="CustomShape 11"/>
          <p:cNvSpPr/>
          <p:nvPr/>
        </p:nvSpPr>
        <p:spPr>
          <a:xfrm>
            <a:off x="5671800" y="3359880"/>
            <a:ext cx="1049400" cy="533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5671800" y="1951920"/>
            <a:ext cx="1049400" cy="533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13"/>
          <p:cNvSpPr/>
          <p:nvPr/>
        </p:nvSpPr>
        <p:spPr>
          <a:xfrm>
            <a:off x="5671800" y="2656080"/>
            <a:ext cx="1049400" cy="533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5680800" y="4073040"/>
            <a:ext cx="1031400" cy="51516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5"/>
          <p:cNvSpPr/>
          <p:nvPr/>
        </p:nvSpPr>
        <p:spPr>
          <a:xfrm>
            <a:off x="6197040" y="4073040"/>
            <a:ext cx="360" cy="51516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6"/>
          <p:cNvSpPr/>
          <p:nvPr/>
        </p:nvSpPr>
        <p:spPr>
          <a:xfrm>
            <a:off x="5786280" y="4252320"/>
            <a:ext cx="171720" cy="3312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39" y="33921"/>
                </a:lnTo>
                <a:lnTo>
                  <a:pt x="146672" y="0"/>
                </a:lnTo>
                <a:lnTo>
                  <a:pt x="29337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7"/>
          <p:cNvSpPr/>
          <p:nvPr/>
        </p:nvSpPr>
        <p:spPr>
          <a:xfrm>
            <a:off x="5932800" y="4175280"/>
            <a:ext cx="92880" cy="9288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6987"/>
                </a:moveTo>
                <a:lnTo>
                  <a:pt x="93497" y="0"/>
                </a:lnTo>
                <a:lnTo>
                  <a:pt x="93497" y="21996"/>
                </a:lnTo>
                <a:lnTo>
                  <a:pt x="16497" y="93484"/>
                </a:lnTo>
                <a:lnTo>
                  <a:pt x="0" y="76987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8"/>
          <p:cNvSpPr/>
          <p:nvPr/>
        </p:nvSpPr>
        <p:spPr>
          <a:xfrm>
            <a:off x="6023520" y="4127040"/>
            <a:ext cx="83880" cy="149400"/>
          </a:xfrm>
          <a:custGeom>
            <a:avLst/>
            <a:gdLst/>
            <a:ahLst/>
            <a:rect l="l" t="t" r="r" b="b"/>
            <a:pathLst>
              <a:path w="85089" h="150495">
                <a:moveTo>
                  <a:pt x="216" y="133216"/>
                </a:moveTo>
                <a:lnTo>
                  <a:pt x="95" y="129687"/>
                </a:lnTo>
                <a:lnTo>
                  <a:pt x="22" y="125786"/>
                </a:lnTo>
                <a:lnTo>
                  <a:pt x="0" y="121548"/>
                </a:lnTo>
                <a:lnTo>
                  <a:pt x="30" y="117012"/>
                </a:lnTo>
                <a:lnTo>
                  <a:pt x="2469" y="74506"/>
                </a:lnTo>
                <a:lnTo>
                  <a:pt x="10602" y="31751"/>
                </a:lnTo>
                <a:lnTo>
                  <a:pt x="35002" y="2102"/>
                </a:lnTo>
                <a:lnTo>
                  <a:pt x="46147" y="0"/>
                </a:lnTo>
                <a:lnTo>
                  <a:pt x="49923" y="111"/>
                </a:lnTo>
                <a:lnTo>
                  <a:pt x="78130" y="29634"/>
                </a:lnTo>
                <a:lnTo>
                  <a:pt x="83909" y="69565"/>
                </a:lnTo>
                <a:lnTo>
                  <a:pt x="84650" y="96840"/>
                </a:lnTo>
                <a:lnTo>
                  <a:pt x="84600" y="101982"/>
                </a:lnTo>
                <a:lnTo>
                  <a:pt x="80409" y="141364"/>
                </a:lnTo>
                <a:lnTo>
                  <a:pt x="60709" y="146960"/>
                </a:lnTo>
                <a:lnTo>
                  <a:pt x="55588" y="146977"/>
                </a:lnTo>
                <a:lnTo>
                  <a:pt x="13243" y="149519"/>
                </a:lnTo>
                <a:lnTo>
                  <a:pt x="9631" y="150100"/>
                </a:lnTo>
                <a:lnTo>
                  <a:pt x="704" y="140013"/>
                </a:lnTo>
                <a:lnTo>
                  <a:pt x="216" y="133216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9"/>
          <p:cNvSpPr/>
          <p:nvPr/>
        </p:nvSpPr>
        <p:spPr>
          <a:xfrm>
            <a:off x="6015240" y="4279680"/>
            <a:ext cx="43200" cy="4320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20"/>
          <p:cNvSpPr/>
          <p:nvPr/>
        </p:nvSpPr>
        <p:spPr>
          <a:xfrm>
            <a:off x="6067080" y="4279680"/>
            <a:ext cx="43200" cy="4320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5751720" y="4285440"/>
            <a:ext cx="240840" cy="19800"/>
          </a:xfrm>
          <a:custGeom>
            <a:avLst/>
            <a:gdLst/>
            <a:ah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2"/>
          <p:cNvSpPr/>
          <p:nvPr/>
        </p:nvSpPr>
        <p:spPr>
          <a:xfrm>
            <a:off x="7417080" y="3359880"/>
            <a:ext cx="1049400" cy="5335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23"/>
          <p:cNvSpPr/>
          <p:nvPr/>
        </p:nvSpPr>
        <p:spPr>
          <a:xfrm>
            <a:off x="7417080" y="1951920"/>
            <a:ext cx="1049400" cy="5335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4"/>
          <p:cNvSpPr/>
          <p:nvPr/>
        </p:nvSpPr>
        <p:spPr>
          <a:xfrm>
            <a:off x="7417080" y="2656080"/>
            <a:ext cx="1049400" cy="5335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5"/>
          <p:cNvSpPr/>
          <p:nvPr/>
        </p:nvSpPr>
        <p:spPr>
          <a:xfrm>
            <a:off x="7426440" y="4073040"/>
            <a:ext cx="1031400" cy="51516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6"/>
          <p:cNvSpPr/>
          <p:nvPr/>
        </p:nvSpPr>
        <p:spPr>
          <a:xfrm>
            <a:off x="7942680" y="4073040"/>
            <a:ext cx="360" cy="51516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7"/>
          <p:cNvSpPr/>
          <p:nvPr/>
        </p:nvSpPr>
        <p:spPr>
          <a:xfrm>
            <a:off x="8070840" y="4252320"/>
            <a:ext cx="171720" cy="3312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26" y="33921"/>
                </a:lnTo>
                <a:lnTo>
                  <a:pt x="146659" y="0"/>
                </a:lnTo>
                <a:lnTo>
                  <a:pt x="29324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8"/>
          <p:cNvSpPr/>
          <p:nvPr/>
        </p:nvSpPr>
        <p:spPr>
          <a:xfrm>
            <a:off x="8217360" y="4175280"/>
            <a:ext cx="92880" cy="9288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7000"/>
                </a:moveTo>
                <a:lnTo>
                  <a:pt x="93497" y="0"/>
                </a:lnTo>
                <a:lnTo>
                  <a:pt x="93497" y="21996"/>
                </a:lnTo>
                <a:lnTo>
                  <a:pt x="16510" y="93497"/>
                </a:lnTo>
                <a:lnTo>
                  <a:pt x="0" y="7700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9"/>
          <p:cNvSpPr/>
          <p:nvPr/>
        </p:nvSpPr>
        <p:spPr>
          <a:xfrm>
            <a:off x="8308080" y="4127040"/>
            <a:ext cx="83880" cy="149400"/>
          </a:xfrm>
          <a:custGeom>
            <a:avLst/>
            <a:gdLst/>
            <a:ahLst/>
            <a:rect l="l" t="t" r="r" b="b"/>
            <a:pathLst>
              <a:path w="85090" h="150495">
                <a:moveTo>
                  <a:pt x="221" y="133212"/>
                </a:moveTo>
                <a:lnTo>
                  <a:pt x="98" y="129684"/>
                </a:lnTo>
                <a:lnTo>
                  <a:pt x="23" y="125783"/>
                </a:lnTo>
                <a:lnTo>
                  <a:pt x="0" y="121545"/>
                </a:lnTo>
                <a:lnTo>
                  <a:pt x="29" y="117010"/>
                </a:lnTo>
                <a:lnTo>
                  <a:pt x="2462" y="74512"/>
                </a:lnTo>
                <a:lnTo>
                  <a:pt x="10595" y="31758"/>
                </a:lnTo>
                <a:lnTo>
                  <a:pt x="34994" y="2103"/>
                </a:lnTo>
                <a:lnTo>
                  <a:pt x="46140" y="0"/>
                </a:lnTo>
                <a:lnTo>
                  <a:pt x="49915" y="113"/>
                </a:lnTo>
                <a:lnTo>
                  <a:pt x="78123" y="29644"/>
                </a:lnTo>
                <a:lnTo>
                  <a:pt x="83901" y="69571"/>
                </a:lnTo>
                <a:lnTo>
                  <a:pt x="84642" y="96844"/>
                </a:lnTo>
                <a:lnTo>
                  <a:pt x="84593" y="101986"/>
                </a:lnTo>
                <a:lnTo>
                  <a:pt x="80402" y="141373"/>
                </a:lnTo>
                <a:lnTo>
                  <a:pt x="60702" y="146969"/>
                </a:lnTo>
                <a:lnTo>
                  <a:pt x="55580" y="146987"/>
                </a:lnTo>
                <a:lnTo>
                  <a:pt x="13236" y="149519"/>
                </a:lnTo>
                <a:lnTo>
                  <a:pt x="9624" y="150102"/>
                </a:lnTo>
                <a:lnTo>
                  <a:pt x="705" y="140010"/>
                </a:lnTo>
                <a:lnTo>
                  <a:pt x="221" y="133212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30"/>
          <p:cNvSpPr/>
          <p:nvPr/>
        </p:nvSpPr>
        <p:spPr>
          <a:xfrm>
            <a:off x="8299800" y="4279680"/>
            <a:ext cx="43200" cy="4320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7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4005"/>
                </a:lnTo>
                <a:lnTo>
                  <a:pt x="26431" y="43558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1"/>
          <p:cNvSpPr/>
          <p:nvPr/>
        </p:nvSpPr>
        <p:spPr>
          <a:xfrm>
            <a:off x="8351640" y="4279680"/>
            <a:ext cx="43200" cy="4320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2009" y="0"/>
                </a:lnTo>
                <a:lnTo>
                  <a:pt x="17573" y="447"/>
                </a:lnTo>
                <a:lnTo>
                  <a:pt x="0" y="21996"/>
                </a:lnTo>
                <a:lnTo>
                  <a:pt x="447" y="26431"/>
                </a:lnTo>
                <a:lnTo>
                  <a:pt x="22009" y="44005"/>
                </a:lnTo>
                <a:lnTo>
                  <a:pt x="26440" y="43558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2"/>
          <p:cNvSpPr/>
          <p:nvPr/>
        </p:nvSpPr>
        <p:spPr>
          <a:xfrm>
            <a:off x="8036280" y="4285440"/>
            <a:ext cx="240840" cy="19800"/>
          </a:xfrm>
          <a:custGeom>
            <a:avLst/>
            <a:gdLst/>
            <a:ahLst/>
            <a:rect l="l" t="t" r="r" b="b"/>
            <a:pathLst>
              <a:path w="241934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33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1" name="CustomShape 34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12E1ECB-A9CF-49BE-88AF-A259A1F9550A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539708D0-9FC3-4660-A735-F74048C8957B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676080" y="82548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16080">
              <a:lnSpc>
                <a:spcPts val="2429"/>
              </a:lnSpc>
            </a:pPr>
            <a:r>
              <a:rPr b="0" lang="en-US" sz="2500" spc="279" strike="noStrike">
                <a:solidFill>
                  <a:srgbClr val="000000"/>
                </a:solidFill>
                <a:latin typeface="Arial"/>
                <a:ea typeface="DejaVu Sans"/>
              </a:rPr>
              <a:t>Single-state </a:t>
            </a:r>
            <a:r>
              <a:rPr b="0" lang="en-US" sz="2500" spc="341" strike="noStrike">
                <a:solidFill>
                  <a:srgbClr val="000000"/>
                </a:solidFill>
                <a:latin typeface="Arial"/>
                <a:ea typeface="DejaVu Sans"/>
              </a:rPr>
              <a:t>problem</a:t>
            </a:r>
            <a:r>
              <a:rPr b="0" lang="en-US" sz="2500" spc="228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99" strike="noStrike">
                <a:solidFill>
                  <a:srgbClr val="000000"/>
                </a:solidFill>
                <a:latin typeface="Arial"/>
                <a:ea typeface="DejaVu Sans"/>
              </a:rPr>
              <a:t>formulation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496440" y="1425600"/>
            <a:ext cx="8722440" cy="58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problem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defined by four items:  </a:t>
            </a:r>
            <a:endParaRPr b="0" lang="en-US" sz="2050" spc="-1" strike="noStrike">
              <a:latin typeface="Arial"/>
            </a:endParaRPr>
          </a:p>
          <a:p>
            <a:pPr marL="574560" indent="-360">
              <a:lnSpc>
                <a:spcPct val="163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1.  initial state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“at Arad”</a:t>
            </a:r>
            <a:endParaRPr b="0" lang="en-US" sz="2050" spc="-1" strike="noStrike">
              <a:latin typeface="Arial"/>
            </a:endParaRPr>
          </a:p>
          <a:p>
            <a:pPr marL="574560" indent="-3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2.  successor function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set of action–state pairs</a:t>
            </a:r>
            <a:endParaRPr b="0" lang="en-US" sz="2050" spc="-1" strike="noStrike">
              <a:latin typeface="Arial"/>
            </a:endParaRPr>
          </a:p>
          <a:p>
            <a:pPr marL="1089000" indent="-2847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 = {(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Arad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→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Zerind, Zerind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, . . .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574560" indent="-3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3.  goal test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can be</a:t>
            </a:r>
            <a:endParaRPr b="0" lang="en-US" sz="2050" spc="-1" strike="noStrike">
              <a:latin typeface="Arial"/>
            </a:endParaRPr>
          </a:p>
          <a:p>
            <a:pPr marL="1089000" indent="-34200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explicit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e.g.,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= “at Bucharest”  </a:t>
            </a:r>
            <a:endParaRPr b="0" lang="en-US" sz="2050" spc="-1" strike="noStrike">
              <a:latin typeface="Arial"/>
            </a:endParaRPr>
          </a:p>
          <a:p>
            <a:pPr marL="1089000" indent="-34200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  <a:ea typeface="DejaVu Sans"/>
              </a:rPr>
              <a:t>implicit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NoDirt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x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),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  <a:ea typeface="DejaVu Sans"/>
              </a:rPr>
              <a:t>Checkmate(board)</a:t>
            </a:r>
            <a:endParaRPr b="0" lang="en-US" sz="1800" spc="-1" strike="noStrike">
              <a:latin typeface="Arial"/>
            </a:endParaRPr>
          </a:p>
          <a:p>
            <a:pPr marL="574560" indent="-3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4.  path cost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(additive)</a:t>
            </a:r>
            <a:endParaRPr b="0" lang="en-US" sz="2050" spc="-1" strike="noStrike">
              <a:latin typeface="Arial"/>
            </a:endParaRPr>
          </a:p>
          <a:p>
            <a:pPr marL="1089000" indent="-34200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e.g., sum of distances, number of actions executed,   etc.</a:t>
            </a:r>
            <a:endParaRPr b="0" lang="en-US" sz="2050" spc="-1" strike="noStrike">
              <a:latin typeface="Arial"/>
            </a:endParaRPr>
          </a:p>
          <a:p>
            <a:pPr marL="1089000" indent="-342000">
              <a:lnSpc>
                <a:spcPct val="100000"/>
              </a:lnSpc>
              <a:spcBef>
                <a:spcPts val="34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c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x, a, y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the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step cost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, assumed to be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  <a:ea typeface="DejaVu Sans"/>
              </a:rPr>
              <a:t>≥ 0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  <a:ea typeface="DejaVu Sans"/>
              </a:rPr>
              <a:t>solution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is a sequence of actions leading from the initial state to a goal state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7475040" y="7217280"/>
            <a:ext cx="49536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7" strike="noStrike">
                <a:solidFill>
                  <a:srgbClr val="000000"/>
                </a:solidFill>
                <a:latin typeface="Palatino Linotype"/>
                <a:ea typeface="DejaVu Sans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147520" y="7217280"/>
            <a:ext cx="158400" cy="45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884"/>
              </a:lnSpc>
            </a:pPr>
            <a:fld id="{008F7F5F-E3EC-4FF0-AC90-82FE2CBC799D}" type="slidenum">
              <a:rPr b="0" lang="en-US" sz="800" spc="12" strike="noStrike">
                <a:solidFill>
                  <a:srgbClr val="000000"/>
                </a:solidFill>
                <a:latin typeface="Palatino Linotype"/>
                <a:ea typeface="DejaVu Sans"/>
              </a:rPr>
              <a:t>1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79240" y="693360"/>
            <a:ext cx="7721280" cy="129708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040120">
              <a:lnSpc>
                <a:spcPts val="2429"/>
              </a:lnSpc>
            </a:pPr>
            <a:r>
              <a:rPr b="0" lang="en-US" sz="2500" spc="267" strike="noStrike">
                <a:solidFill>
                  <a:srgbClr val="000000"/>
                </a:solidFill>
                <a:latin typeface="Arial"/>
                <a:ea typeface="DejaVu Sans"/>
              </a:rPr>
              <a:t>Selecting </a:t>
            </a:r>
            <a:r>
              <a:rPr b="0" lang="en-US" sz="2500" spc="338" strike="noStrike">
                <a:solidFill>
                  <a:srgbClr val="000000"/>
                </a:solidFill>
                <a:latin typeface="Arial"/>
                <a:ea typeface="DejaVu Sans"/>
              </a:rPr>
              <a:t>a state</a:t>
            </a:r>
            <a:r>
              <a:rPr b="0" lang="en-US" sz="2500" spc="19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500" spc="282" strike="noStrike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496440" y="1623600"/>
            <a:ext cx="8798760" cy="55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Real world is absurdly complex !!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⇒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state space must be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  <a:ea typeface="DejaVu Sans"/>
              </a:rPr>
              <a:t>abstracted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for problem  solving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state = set of real states</a:t>
            </a:r>
            <a:endParaRPr b="0" lang="en-US" sz="2050" spc="-1" strike="noStrike">
              <a:latin typeface="Arial"/>
            </a:endParaRPr>
          </a:p>
          <a:p>
            <a:pPr marL="743760" indent="-73044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action = complex combination of real actions  </a:t>
            </a:r>
            <a:endParaRPr b="0" lang="en-US" sz="2050" spc="-1" strike="noStrike">
              <a:latin typeface="Arial"/>
            </a:endParaRPr>
          </a:p>
          <a:p>
            <a:pPr marL="574560" indent="-34200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e.g., “Arad → Zerind” represents a complex set of possible routes, detours, rest stops, etc.</a:t>
            </a:r>
            <a:endParaRPr b="0" lang="en-US" sz="1800" spc="-1" strike="noStrike">
              <a:latin typeface="Arial"/>
            </a:endParaRPr>
          </a:p>
          <a:p>
            <a:pPr marL="574560" indent="-34200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guaranteed realizability, </a:t>
            </a:r>
            <a:r>
              <a:rPr b="0" lang="en-US" sz="1800" spc="-1" strike="noStrike">
                <a:solidFill>
                  <a:srgbClr val="7e0000"/>
                </a:solidFill>
                <a:latin typeface="Arial"/>
                <a:ea typeface="DejaVu Sans"/>
              </a:rPr>
              <a:t>any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Arad” must get to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  <a:ea typeface="DejaVu Sans"/>
              </a:rPr>
              <a:t>some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real state “in Zerind”</a:t>
            </a:r>
            <a:endParaRPr b="0" lang="en-US" sz="1800" spc="-1" strike="noStrike">
              <a:latin typeface="Arial"/>
            </a:endParaRPr>
          </a:p>
          <a:p>
            <a:pPr marL="458640" indent="-4449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(Abstract) solution = set of simplified paths that..that can be translated to solutions in the real world</a:t>
            </a:r>
            <a:endParaRPr b="0" lang="en-US" sz="2050" spc="-1" strike="noStrike">
              <a:latin typeface="Arial"/>
            </a:endParaRPr>
          </a:p>
          <a:p>
            <a:pPr marL="12600" indent="-4449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  <a:ea typeface="DejaVu Sans"/>
              </a:rPr>
              <a:t>Leads to several definitions for quality of abstractions chosen: </a:t>
            </a:r>
            <a:endParaRPr b="0" lang="en-US" sz="2050" spc="-1" strike="noStrike">
              <a:latin typeface="Arial"/>
            </a:endParaRPr>
          </a:p>
          <a:p>
            <a:pPr marL="355680" indent="-1861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Useful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abstraction:  Each abstract action should be “easier” than the original problem!</a:t>
            </a:r>
            <a:endParaRPr b="0" lang="en-US" sz="1800" spc="-1" strike="noStrike">
              <a:latin typeface="Arial"/>
            </a:endParaRPr>
          </a:p>
          <a:p>
            <a:pPr marL="355680" indent="-1861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abstraction:  any abstract solution can be expanded to solution in real world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Application>LibreOffice/6.0.7.3$Linux_X86_64 LibreOffice_project/00m0$Build-3</Application>
  <Words>2131</Words>
  <Paragraphs>628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2017-01-28T00:31:45Z</dcterms:created>
  <dc:creator/>
  <dc:description/>
  <dc:language>en-US</dc:language>
  <cp:lastModifiedBy/>
  <cp:lastPrinted>2017-02-01T23:17:41Z</cp:lastPrinted>
  <dcterms:modified xsi:type="dcterms:W3CDTF">2023-02-08T09:55:45Z</dcterms:modified>
  <cp:revision>53</cp:revision>
  <dc:subject/>
  <dc:title>Problem solving and search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