
<file path=[Content_Types].xml><?xml version="1.0" encoding="utf-8"?>
<Types xmlns="http://schemas.openxmlformats.org/package/2006/content-types">
  <Override PartName="/_rels/.rels" ContentType="application/vnd.openxmlformats-package.relationships+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media/image9.gif" ContentType="image/gif"/>
  <Override PartName="/ppt/media/image11.jpeg" ContentType="image/jpeg"/>
  <Override PartName="/ppt/media/image8.png" ContentType="image/png"/>
  <Override PartName="/ppt/media/image12.png" ContentType="image/png"/>
  <Override PartName="/ppt/media/image7.png" ContentType="image/png"/>
  <Override PartName="/ppt/media/image10.jpeg" ContentType="image/jpeg"/>
  <Override PartName="/ppt/media/image6.gif" ContentType="image/gif"/>
  <Override PartName="/ppt/media/image5.jpeg" ContentType="image/jpeg"/>
  <Override PartName="/ppt/media/image4.png" ContentType="image/png"/>
  <Override PartName="/ppt/media/image3.jpeg" ContentType="image/jpeg"/>
  <Override PartName="/ppt/media/image2.jpeg" ContentType="image/jpeg"/>
  <Override PartName="/ppt/media/image1.jpeg" ContentType="image/jpeg"/>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8.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17.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45.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23.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37.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notesSlides/_rels/notesSlide26.xml.rels" ContentType="application/vnd.openxmlformats-package.relationships+xml"/>
  <Override PartName="/ppt/notesSlides/notesSlide26.xml" ContentType="application/vnd.openxmlformats-officedocument.presentationml.notesSlid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0058400" cy="7772400"/>
  <p:notesSz cx="10058400" cy="7772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5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57" name="PlaceHolder 6"/>
          <p:cNvSpPr>
            <a:spLocks noGrp="1"/>
          </p:cNvSpPr>
          <p:nvPr>
            <p:ph type="sldNum"/>
          </p:nvPr>
        </p:nvSpPr>
        <p:spPr>
          <a:xfrm>
            <a:off x="4278960" y="10157400"/>
            <a:ext cx="3280680" cy="534240"/>
          </a:xfrm>
          <a:prstGeom prst="rect">
            <a:avLst/>
          </a:prstGeom>
        </p:spPr>
        <p:txBody>
          <a:bodyPr lIns="0" rIns="0" tIns="0" bIns="0" anchor="b"/>
          <a:p>
            <a:pPr algn="r"/>
            <a:fld id="{09F01632-E024-4848-827A-1004247827F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3332160" y="971640"/>
            <a:ext cx="3393000" cy="2621520"/>
          </a:xfrm>
          <a:prstGeom prst="rect">
            <a:avLst/>
          </a:prstGeom>
        </p:spPr>
      </p:sp>
      <p:sp>
        <p:nvSpPr>
          <p:cNvPr id="436" name="PlaceHolder 2"/>
          <p:cNvSpPr>
            <a:spLocks noGrp="1"/>
          </p:cNvSpPr>
          <p:nvPr>
            <p:ph type="body"/>
          </p:nvPr>
        </p:nvSpPr>
        <p:spPr>
          <a:xfrm>
            <a:off x="1006560" y="3740040"/>
            <a:ext cx="8044200" cy="3059640"/>
          </a:xfrm>
          <a:prstGeom prst="rect">
            <a:avLst/>
          </a:prstGeom>
        </p:spPr>
        <p:txBody>
          <a:bodyPr lIns="0" rIns="0" tIns="0" bIns="0"/>
          <a:p>
            <a:endParaRPr b="0" lang="en-US" sz="2000" spc="-1" strike="noStrike">
              <a:latin typeface="Arial"/>
            </a:endParaRPr>
          </a:p>
        </p:txBody>
      </p:sp>
      <p:sp>
        <p:nvSpPr>
          <p:cNvPr id="437" name="CustomShape 3"/>
          <p:cNvSpPr/>
          <p:nvPr/>
        </p:nvSpPr>
        <p:spPr>
          <a:xfrm>
            <a:off x="5697360" y="7383600"/>
            <a:ext cx="4358160" cy="387720"/>
          </a:xfrm>
          <a:prstGeom prst="rect">
            <a:avLst/>
          </a:prstGeom>
          <a:noFill/>
          <a:ln>
            <a:noFill/>
          </a:ln>
        </p:spPr>
        <p:style>
          <a:lnRef idx="0"/>
          <a:fillRef idx="0"/>
          <a:effectRef idx="0"/>
          <a:fontRef idx="minor"/>
        </p:style>
        <p:txBody>
          <a:bodyPr lIns="90000" rIns="90000" tIns="45000" bIns="45000" anchor="b"/>
          <a:p>
            <a:pPr algn="r">
              <a:lnSpc>
                <a:spcPct val="100000"/>
              </a:lnSpc>
            </a:pPr>
            <a:fld id="{6F5EE4A8-BEF0-47B8-A3DB-24EE3274DF3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2920" y="309960"/>
            <a:ext cx="9052200" cy="1297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2920" y="309960"/>
            <a:ext cx="9052200" cy="1297440"/>
          </a:xfrm>
          <a:prstGeom prst="rect">
            <a:avLst/>
          </a:prstGeom>
        </p:spPr>
        <p:txBody>
          <a:bodyPr lIns="0" rIns="0" tIns="0" bIns="0" anchor="ct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39" name="PlaceHolder 2"/>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2920" y="309960"/>
            <a:ext cx="9052200" cy="1297440"/>
          </a:xfrm>
          <a:prstGeom prst="rect">
            <a:avLst/>
          </a:prstGeom>
        </p:spPr>
        <p:txBody>
          <a:bodyPr lIns="0" rIns="0" tIns="0" bIns="0" anchor="ct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77" name="PlaceHolder 2"/>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2920" y="309960"/>
            <a:ext cx="9052200" cy="1297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gif"/><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503800" y="2487240"/>
            <a:ext cx="5050080" cy="1297080"/>
          </a:xfrm>
          <a:prstGeom prst="rect">
            <a:avLst/>
          </a:prstGeom>
          <a:noFill/>
          <a:ln>
            <a:noFill/>
          </a:ln>
        </p:spPr>
        <p:style>
          <a:lnRef idx="0"/>
          <a:fillRef idx="0"/>
          <a:effectRef idx="0"/>
          <a:fontRef idx="minor"/>
        </p:style>
        <p:txBody>
          <a:bodyPr lIns="0" rIns="0" tIns="0" bIns="0"/>
          <a:p>
            <a:pPr marL="12600">
              <a:lnSpc>
                <a:spcPts val="2625"/>
              </a:lnSpc>
            </a:pPr>
            <a:r>
              <a:rPr b="0" lang="en-US" sz="2450" spc="352" strike="noStrike">
                <a:solidFill>
                  <a:srgbClr val="000000"/>
                </a:solidFill>
                <a:latin typeface="Arial"/>
                <a:ea typeface="DejaVu Sans"/>
              </a:rPr>
              <a:t>Artificial</a:t>
            </a:r>
            <a:r>
              <a:rPr b="0" lang="en-US" sz="2450" spc="253" strike="noStrike">
                <a:solidFill>
                  <a:srgbClr val="000000"/>
                </a:solidFill>
                <a:latin typeface="Arial"/>
                <a:ea typeface="DejaVu Sans"/>
              </a:rPr>
              <a:t> </a:t>
            </a:r>
            <a:r>
              <a:rPr b="0" lang="en-US" sz="2450" spc="364" strike="noStrike">
                <a:solidFill>
                  <a:srgbClr val="000000"/>
                </a:solidFill>
                <a:latin typeface="Arial"/>
                <a:ea typeface="DejaVu Sans"/>
              </a:rPr>
              <a:t>Intelligence</a:t>
            </a:r>
            <a:endParaRPr b="0" lang="en-US" sz="2450" spc="-1" strike="noStrike">
              <a:latin typeface="Arial"/>
            </a:endParaRPr>
          </a:p>
        </p:txBody>
      </p:sp>
      <p:sp>
        <p:nvSpPr>
          <p:cNvPr id="159" name="CustomShape 2"/>
          <p:cNvSpPr/>
          <p:nvPr/>
        </p:nvSpPr>
        <p:spPr>
          <a:xfrm>
            <a:off x="3657600" y="3962520"/>
            <a:ext cx="1751400" cy="280440"/>
          </a:xfrm>
          <a:prstGeom prst="rect">
            <a:avLst/>
          </a:prstGeom>
          <a:noFill/>
          <a:ln>
            <a:noFill/>
          </a:ln>
        </p:spPr>
        <p:style>
          <a:lnRef idx="0"/>
          <a:fillRef idx="0"/>
          <a:effectRef idx="0"/>
          <a:fontRef idx="minor"/>
        </p:style>
        <p:txBody>
          <a:bodyPr lIns="0" rIns="0" tIns="0" bIns="0"/>
          <a:p>
            <a:pPr marL="12600">
              <a:lnSpc>
                <a:spcPts val="2211"/>
              </a:lnSpc>
            </a:pPr>
            <a:r>
              <a:rPr b="0" lang="en-US" sz="2050" spc="333" strike="noStrike">
                <a:solidFill>
                  <a:srgbClr val="000000"/>
                </a:solidFill>
                <a:latin typeface="Arial"/>
                <a:ea typeface="DejaVu Sans"/>
              </a:rPr>
              <a:t>Chapter</a:t>
            </a:r>
            <a:r>
              <a:rPr b="0" lang="en-US" sz="2050" spc="202" strike="noStrike">
                <a:solidFill>
                  <a:srgbClr val="000000"/>
                </a:solidFill>
                <a:latin typeface="Arial"/>
                <a:ea typeface="DejaVu Sans"/>
              </a:rPr>
              <a:t> </a:t>
            </a:r>
            <a:r>
              <a:rPr b="0" lang="en-US" sz="2050" spc="106" strike="noStrike">
                <a:solidFill>
                  <a:srgbClr val="000000"/>
                </a:solidFill>
                <a:latin typeface="Arial"/>
                <a:ea typeface="DejaVu Sans"/>
              </a:rPr>
              <a:t>1</a:t>
            </a:r>
            <a:endParaRPr b="0" lang="en-US" sz="2050" spc="-1" strike="noStrike">
              <a:latin typeface="Arial"/>
            </a:endParaRPr>
          </a:p>
        </p:txBody>
      </p:sp>
      <p:sp>
        <p:nvSpPr>
          <p:cNvPr id="160" name="CustomShape 3"/>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8B5D3B99-90FD-4004-8B6E-F1DAB7ECE1F0}" type="slidenum">
              <a:rPr b="0" lang="en-US" sz="800" spc="12" strike="noStrike">
                <a:solidFill>
                  <a:srgbClr val="000000"/>
                </a:solidFill>
                <a:latin typeface="Palatino Linotype"/>
                <a:ea typeface="DejaVu Sans"/>
              </a:rPr>
              <a:t>&lt;number&gt;</a:t>
            </a:fld>
            <a:endParaRPr b="0" lang="en-US" sz="800" spc="-1" strike="noStrike">
              <a:latin typeface="Arial"/>
            </a:endParaRPr>
          </a:p>
        </p:txBody>
      </p:sp>
      <p:sp>
        <p:nvSpPr>
          <p:cNvPr id="161" name="CustomShape 4"/>
          <p:cNvSpPr/>
          <p:nvPr/>
        </p:nvSpPr>
        <p:spPr>
          <a:xfrm>
            <a:off x="2503800" y="6705720"/>
            <a:ext cx="5028120" cy="4237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mbria Regular"/>
                <a:ea typeface="DejaVu Sans"/>
              </a:rPr>
              <a:t>(Some slides adapted  from Eck Doerry, Stuart Russel, Dan Klein, and others. Thanks guys!)  </a:t>
            </a:r>
            <a:endParaRPr b="0" lang="en-US" sz="11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C87C92E0-CC2B-4AA6-A5CC-87AF74D3DEEF}"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381" name="CustomShape 2"/>
          <p:cNvSpPr/>
          <p:nvPr/>
        </p:nvSpPr>
        <p:spPr>
          <a:xfrm>
            <a:off x="534960" y="1010880"/>
            <a:ext cx="7721280" cy="1297080"/>
          </a:xfrm>
          <a:prstGeom prst="rect">
            <a:avLst/>
          </a:prstGeom>
          <a:noFill/>
          <a:ln w="51840">
            <a:noFill/>
          </a:ln>
        </p:spPr>
        <p:style>
          <a:lnRef idx="0"/>
          <a:fillRef idx="0"/>
          <a:effectRef idx="0"/>
          <a:fontRef idx="minor"/>
        </p:style>
        <p:txBody>
          <a:bodyPr lIns="0" rIns="0" tIns="0" bIns="0"/>
          <a:p>
            <a:pPr marL="838080">
              <a:lnSpc>
                <a:spcPts val="2429"/>
              </a:lnSpc>
            </a:pPr>
            <a:r>
              <a:rPr b="0" lang="en-US" sz="2500" spc="4" strike="noStrike">
                <a:solidFill>
                  <a:srgbClr val="000000"/>
                </a:solidFill>
                <a:latin typeface="Calibri"/>
                <a:ea typeface="DejaVu Sans"/>
              </a:rPr>
              <a:t>Thinking humanly: Cognitive Science</a:t>
            </a:r>
            <a:endParaRPr b="0" lang="en-US" sz="2500" spc="-1" strike="noStrike">
              <a:latin typeface="Arial"/>
            </a:endParaRPr>
          </a:p>
        </p:txBody>
      </p:sp>
      <p:sp>
        <p:nvSpPr>
          <p:cNvPr id="382" name="CustomShape 3"/>
          <p:cNvSpPr/>
          <p:nvPr/>
        </p:nvSpPr>
        <p:spPr>
          <a:xfrm>
            <a:off x="496440" y="1620360"/>
            <a:ext cx="7615800" cy="5377680"/>
          </a:xfrm>
          <a:prstGeom prst="rect">
            <a:avLst/>
          </a:prstGeom>
          <a:noFill/>
          <a:ln>
            <a:noFill/>
          </a:ln>
        </p:spPr>
        <p:style>
          <a:lnRef idx="0"/>
          <a:fillRef idx="0"/>
          <a:effectRef idx="0"/>
          <a:fontRef idx="minor"/>
        </p:style>
        <p:txBody>
          <a:bodyPr lIns="0" rIns="0" tIns="0" bIns="0"/>
          <a:p>
            <a:pPr marL="355680" indent="-342000">
              <a:lnSpc>
                <a:spcPct val="101000"/>
              </a:lnSpc>
              <a:buClr>
                <a:srgbClr val="000000"/>
              </a:buClr>
              <a:buFont typeface="Arial"/>
              <a:buChar char="•"/>
            </a:pPr>
            <a:r>
              <a:rPr b="0" lang="en-US" sz="2050" spc="4" strike="noStrike">
                <a:solidFill>
                  <a:srgbClr val="000000"/>
                </a:solidFill>
                <a:latin typeface="Calibri"/>
                <a:ea typeface="DejaVu Sans"/>
              </a:rPr>
              <a:t>1960s “</a:t>
            </a:r>
            <a:r>
              <a:rPr b="0" lang="en-US" sz="2050" spc="4" strike="noStrike">
                <a:solidFill>
                  <a:srgbClr val="00007e"/>
                </a:solidFill>
                <a:latin typeface="Calibri"/>
                <a:ea typeface="DejaVu Sans"/>
              </a:rPr>
              <a:t>cognitive revolution</a:t>
            </a:r>
            <a:r>
              <a:rPr b="0" lang="en-US" sz="2050" spc="4" strike="noStrike">
                <a:solidFill>
                  <a:srgbClr val="000000"/>
                </a:solidFill>
                <a:latin typeface="Calibri"/>
                <a:ea typeface="DejaVu Sans"/>
              </a:rPr>
              <a:t>”: information-processing psychology replaced  prevailing orthodoxy of  </a:t>
            </a:r>
            <a:r>
              <a:rPr b="0" lang="en-US" sz="2050" spc="4" strike="noStrike">
                <a:solidFill>
                  <a:srgbClr val="00007e"/>
                </a:solidFill>
                <a:latin typeface="Calibri"/>
                <a:ea typeface="DejaVu Sans"/>
              </a:rPr>
              <a:t>behaviorism</a:t>
            </a:r>
            <a:endParaRPr b="0" lang="en-US" sz="2050" spc="-1" strike="noStrike">
              <a:latin typeface="Arial"/>
            </a:endParaRPr>
          </a:p>
          <a:p>
            <a:pPr marL="355680" indent="-342000">
              <a:lnSpc>
                <a:spcPct val="100000"/>
              </a:lnSpc>
              <a:spcBef>
                <a:spcPts val="1559"/>
              </a:spcBef>
              <a:buClr>
                <a:srgbClr val="000000"/>
              </a:buClr>
              <a:buFont typeface="Arial"/>
              <a:buChar char="•"/>
            </a:pPr>
            <a:r>
              <a:rPr b="0" lang="en-US" sz="2050" spc="4" strike="noStrike">
                <a:solidFill>
                  <a:srgbClr val="000000"/>
                </a:solidFill>
                <a:latin typeface="Calibri"/>
                <a:ea typeface="DejaVu Sans"/>
              </a:rPr>
              <a:t>Requires  scientific theories  of internal activities of the  brain</a:t>
            </a:r>
            <a:endParaRPr b="0" lang="en-US" sz="2050" spc="-1" strike="noStrike">
              <a:latin typeface="Arial"/>
            </a:endParaRPr>
          </a:p>
          <a:p>
            <a:pPr marL="583560" indent="-204120">
              <a:lnSpc>
                <a:spcPct val="100000"/>
              </a:lnSpc>
              <a:spcBef>
                <a:spcPts val="34"/>
              </a:spcBef>
              <a:buClr>
                <a:srgbClr val="000000"/>
              </a:buClr>
              <a:buFont typeface="Arial"/>
              <a:buChar char="–"/>
            </a:pPr>
            <a:r>
              <a:rPr b="0" lang="en-US" sz="1800" spc="4" strike="noStrike">
                <a:solidFill>
                  <a:srgbClr val="000000"/>
                </a:solidFill>
                <a:latin typeface="Calibri"/>
                <a:ea typeface="DejaVu Sans"/>
              </a:rPr>
              <a:t>What level  of abstraction?  “</a:t>
            </a:r>
            <a:r>
              <a:rPr b="0" lang="en-US" sz="1800" spc="4" strike="noStrike">
                <a:solidFill>
                  <a:srgbClr val="004b00"/>
                </a:solidFill>
                <a:latin typeface="Calibri"/>
                <a:ea typeface="DejaVu Sans"/>
              </a:rPr>
              <a:t>Knowledge</a:t>
            </a:r>
            <a:r>
              <a:rPr b="0" lang="en-US" sz="1800" spc="4" strike="noStrike">
                <a:solidFill>
                  <a:srgbClr val="000000"/>
                </a:solidFill>
                <a:latin typeface="Calibri"/>
                <a:ea typeface="DejaVu Sans"/>
              </a:rPr>
              <a:t>” or “</a:t>
            </a:r>
            <a:r>
              <a:rPr b="0" lang="en-US" sz="1800" spc="4" strike="noStrike">
                <a:solidFill>
                  <a:srgbClr val="004b00"/>
                </a:solidFill>
                <a:latin typeface="Calibri"/>
                <a:ea typeface="DejaVu Sans"/>
              </a:rPr>
              <a:t>circuits</a:t>
            </a:r>
            <a:r>
              <a:rPr b="0" lang="en-US" sz="1800" spc="4" strike="noStrike">
                <a:solidFill>
                  <a:srgbClr val="000000"/>
                </a:solidFill>
                <a:latin typeface="Calibri"/>
                <a:ea typeface="DejaVu Sans"/>
              </a:rPr>
              <a:t>”?</a:t>
            </a:r>
            <a:endParaRPr b="0" lang="en-US" sz="1800" spc="-1" strike="noStrike">
              <a:latin typeface="Arial"/>
            </a:endParaRPr>
          </a:p>
          <a:p>
            <a:pPr marL="583560" indent="-204120">
              <a:lnSpc>
                <a:spcPct val="100000"/>
              </a:lnSpc>
              <a:spcBef>
                <a:spcPts val="34"/>
              </a:spcBef>
              <a:buClr>
                <a:srgbClr val="000000"/>
              </a:buClr>
              <a:buFont typeface="Arial"/>
              <a:buChar char="–"/>
            </a:pPr>
            <a:r>
              <a:rPr b="0" lang="en-US" sz="1800" spc="4" strike="noStrike">
                <a:solidFill>
                  <a:srgbClr val="000000"/>
                </a:solidFill>
                <a:latin typeface="Calibri"/>
                <a:ea typeface="DejaVu Sans"/>
              </a:rPr>
              <a:t>How  to validate? Requires either:</a:t>
            </a:r>
            <a:endParaRPr b="0" lang="en-US" sz="1800" spc="-1" strike="noStrike">
              <a:latin typeface="Arial"/>
            </a:endParaRPr>
          </a:p>
          <a:p>
            <a:pPr lvl="1" marL="915840" indent="-172080">
              <a:lnSpc>
                <a:spcPts val="2500"/>
              </a:lnSpc>
              <a:spcBef>
                <a:spcPts val="71"/>
              </a:spcBef>
              <a:buClr>
                <a:srgbClr val="000000"/>
              </a:buClr>
              <a:buFont typeface="Arial"/>
              <a:buChar char="•"/>
            </a:pPr>
            <a:r>
              <a:rPr b="0" lang="en-US" sz="1800" spc="4" strike="noStrike">
                <a:solidFill>
                  <a:srgbClr val="000000"/>
                </a:solidFill>
                <a:latin typeface="Calibri"/>
                <a:ea typeface="DejaVu Sans"/>
              </a:rPr>
              <a:t>Predicting and testing behavior of human subjects (top-down)</a:t>
            </a:r>
            <a:endParaRPr b="0" lang="en-US" sz="1800" spc="-1" strike="noStrike">
              <a:latin typeface="Arial"/>
            </a:endParaRPr>
          </a:p>
          <a:p>
            <a:pPr lvl="1" marL="915840" indent="-172080">
              <a:lnSpc>
                <a:spcPts val="2500"/>
              </a:lnSpc>
              <a:spcBef>
                <a:spcPts val="71"/>
              </a:spcBef>
              <a:buClr>
                <a:srgbClr val="000000"/>
              </a:buClr>
              <a:buFont typeface="Arial"/>
              <a:buChar char="•"/>
            </a:pPr>
            <a:r>
              <a:rPr b="0" lang="en-US" sz="1800" spc="4" strike="noStrike">
                <a:solidFill>
                  <a:srgbClr val="000000"/>
                </a:solidFill>
                <a:latin typeface="Calibri"/>
                <a:ea typeface="DejaVu Sans"/>
              </a:rPr>
              <a:t>Direct identification from neurological  data  (bottom-up)</a:t>
            </a:r>
            <a:endParaRPr b="0" lang="en-US" sz="1800" spc="-1" strike="noStrike">
              <a:latin typeface="Arial"/>
            </a:endParaRPr>
          </a:p>
          <a:p>
            <a:pPr marL="743040">
              <a:lnSpc>
                <a:spcPts val="2500"/>
              </a:lnSpc>
              <a:spcBef>
                <a:spcPts val="71"/>
              </a:spcBef>
            </a:pPr>
            <a:r>
              <a:rPr b="0" lang="en-US" sz="1800" spc="4" strike="noStrike">
                <a:solidFill>
                  <a:srgbClr val="000000"/>
                </a:solidFill>
                <a:latin typeface="Calibri"/>
                <a:ea typeface="DejaVu Sans"/>
              </a:rPr>
              <a:t>… </a:t>
            </a:r>
            <a:r>
              <a:rPr b="0" lang="en-US" sz="1800" spc="4" strike="noStrike">
                <a:solidFill>
                  <a:srgbClr val="000000"/>
                </a:solidFill>
                <a:latin typeface="Calibri"/>
                <a:ea typeface="DejaVu Sans"/>
              </a:rPr>
              <a:t>plus, ideally, modeling findings in software!</a:t>
            </a:r>
            <a:endParaRPr b="0" lang="en-US" sz="1800" spc="-1" strike="noStrike">
              <a:latin typeface="Arial"/>
            </a:endParaRPr>
          </a:p>
          <a:p>
            <a:pPr marL="355680" indent="-342000">
              <a:lnSpc>
                <a:spcPct val="101000"/>
              </a:lnSpc>
              <a:spcBef>
                <a:spcPts val="1446"/>
              </a:spcBef>
              <a:buClr>
                <a:srgbClr val="000000"/>
              </a:buClr>
              <a:buFont typeface="Arial"/>
              <a:buChar char="•"/>
            </a:pPr>
            <a:r>
              <a:rPr b="0" lang="en-US" sz="2050" spc="4" strike="noStrike">
                <a:solidFill>
                  <a:srgbClr val="000000"/>
                </a:solidFill>
                <a:latin typeface="Calibri"/>
                <a:ea typeface="DejaVu Sans"/>
              </a:rPr>
              <a:t>Both approaches (roughly, </a:t>
            </a:r>
            <a:r>
              <a:rPr b="0" lang="en-US" sz="2050" spc="4" strike="noStrike">
                <a:solidFill>
                  <a:srgbClr val="ff00ff"/>
                </a:solidFill>
                <a:latin typeface="Calibri"/>
                <a:ea typeface="DejaVu Sans"/>
              </a:rPr>
              <a:t>Cognitive Science </a:t>
            </a:r>
            <a:r>
              <a:rPr b="0" lang="en-US" sz="2050" spc="4" strike="noStrike">
                <a:solidFill>
                  <a:srgbClr val="000000"/>
                </a:solidFill>
                <a:latin typeface="Calibri"/>
                <a:ea typeface="DejaVu Sans"/>
              </a:rPr>
              <a:t>and </a:t>
            </a:r>
            <a:r>
              <a:rPr b="0" lang="en-US" sz="2050" spc="4" strike="noStrike">
                <a:solidFill>
                  <a:srgbClr val="00007e"/>
                </a:solidFill>
                <a:latin typeface="Calibri"/>
                <a:ea typeface="DejaVu Sans"/>
              </a:rPr>
              <a:t>Cognitive Neuroscience</a:t>
            </a:r>
            <a:r>
              <a:rPr b="0" lang="en-US" sz="2050" spc="4" strike="noStrike">
                <a:solidFill>
                  <a:srgbClr val="000000"/>
                </a:solidFill>
                <a:latin typeface="Calibri"/>
                <a:ea typeface="DejaVu Sans"/>
              </a:rPr>
              <a:t>)  are  now  distinct from AI</a:t>
            </a:r>
            <a:endParaRPr b="0" lang="en-US" sz="2050" spc="-1" strike="noStrike">
              <a:latin typeface="Arial"/>
            </a:endParaRPr>
          </a:p>
          <a:p>
            <a:pPr marL="355680" indent="-342000">
              <a:lnSpc>
                <a:spcPct val="100000"/>
              </a:lnSpc>
              <a:spcBef>
                <a:spcPts val="1559"/>
              </a:spcBef>
              <a:buClr>
                <a:srgbClr val="000000"/>
              </a:buClr>
              <a:buFont typeface="Arial"/>
              <a:buChar char="•"/>
            </a:pPr>
            <a:r>
              <a:rPr b="0" lang="en-US" sz="2050" spc="4" strike="noStrike">
                <a:solidFill>
                  <a:srgbClr val="000000"/>
                </a:solidFill>
                <a:latin typeface="Calibri"/>
                <a:ea typeface="DejaVu Sans"/>
              </a:rPr>
              <a:t>Both share  with AI the following  characteristic:</a:t>
            </a:r>
            <a:endParaRPr b="0" lang="en-US" sz="2050" spc="-1" strike="noStrike">
              <a:latin typeface="Arial"/>
            </a:endParaRPr>
          </a:p>
          <a:p>
            <a:pPr marL="721440" indent="-342000">
              <a:lnSpc>
                <a:spcPct val="101000"/>
              </a:lnSpc>
              <a:spcBef>
                <a:spcPts val="11"/>
              </a:spcBef>
              <a:buClr>
                <a:srgbClr val="7e0000"/>
              </a:buClr>
              <a:buFont typeface="Arial"/>
              <a:buChar char="•"/>
            </a:pPr>
            <a:r>
              <a:rPr b="0" lang="en-US" sz="1800" spc="4" strike="noStrike">
                <a:solidFill>
                  <a:srgbClr val="7e0000"/>
                </a:solidFill>
                <a:latin typeface="Calibri"/>
                <a:ea typeface="DejaVu Sans"/>
              </a:rPr>
              <a:t>the available theories do not explain (or engender)  anything resembling human-level general  intelligence</a:t>
            </a:r>
            <a:endParaRPr b="0" lang="en-US" sz="1800" spc="-1" strike="noStrike">
              <a:latin typeface="Arial"/>
            </a:endParaRPr>
          </a:p>
          <a:p>
            <a:pPr marL="355680" indent="-342000">
              <a:lnSpc>
                <a:spcPct val="100000"/>
              </a:lnSpc>
              <a:spcBef>
                <a:spcPts val="1559"/>
              </a:spcBef>
              <a:buClr>
                <a:srgbClr val="000000"/>
              </a:buClr>
              <a:buFont typeface="Arial"/>
              <a:buChar char="•"/>
            </a:pPr>
            <a:r>
              <a:rPr b="0" lang="en-US" sz="2050" spc="4" strike="noStrike">
                <a:solidFill>
                  <a:srgbClr val="000000"/>
                </a:solidFill>
                <a:latin typeface="Calibri"/>
                <a:ea typeface="DejaVu Sans"/>
              </a:rPr>
              <a:t>Hence,  all three fields share  one  principal direction: focus on understanding intelligent behavior</a:t>
            </a:r>
            <a:endParaRPr b="0" lang="en-US" sz="205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6726767F-4645-4012-8B0F-53F6CEB5D572}"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384" name="CustomShape 2"/>
          <p:cNvSpPr/>
          <p:nvPr/>
        </p:nvSpPr>
        <p:spPr>
          <a:xfrm>
            <a:off x="990720" y="722520"/>
            <a:ext cx="7721280" cy="1297080"/>
          </a:xfrm>
          <a:prstGeom prst="rect">
            <a:avLst/>
          </a:prstGeom>
          <a:noFill/>
          <a:ln w="51840">
            <a:noFill/>
          </a:ln>
        </p:spPr>
        <p:style>
          <a:lnRef idx="0"/>
          <a:fillRef idx="0"/>
          <a:effectRef idx="0"/>
          <a:fontRef idx="minor"/>
        </p:style>
        <p:txBody>
          <a:bodyPr lIns="0" rIns="0" tIns="0" bIns="0"/>
          <a:p>
            <a:pPr marL="821160">
              <a:lnSpc>
                <a:spcPts val="2429"/>
              </a:lnSpc>
            </a:pPr>
            <a:r>
              <a:rPr b="0" lang="en-US" sz="2500" spc="4" strike="noStrike">
                <a:solidFill>
                  <a:srgbClr val="000000"/>
                </a:solidFill>
                <a:latin typeface="Calibri"/>
                <a:ea typeface="DejaVu Sans"/>
              </a:rPr>
              <a:t>Thinking rationally:  Laws of Thought</a:t>
            </a:r>
            <a:endParaRPr b="0" lang="en-US" sz="2500" spc="-1" strike="noStrike">
              <a:latin typeface="Arial"/>
            </a:endParaRPr>
          </a:p>
        </p:txBody>
      </p:sp>
      <p:sp>
        <p:nvSpPr>
          <p:cNvPr id="385" name="CustomShape 3"/>
          <p:cNvSpPr/>
          <p:nvPr/>
        </p:nvSpPr>
        <p:spPr>
          <a:xfrm>
            <a:off x="534960" y="1447920"/>
            <a:ext cx="8341560" cy="5162400"/>
          </a:xfrm>
          <a:prstGeom prst="rect">
            <a:avLst/>
          </a:prstGeom>
          <a:noFill/>
          <a:ln>
            <a:noFill/>
          </a:ln>
        </p:spPr>
        <p:style>
          <a:lnRef idx="0"/>
          <a:fillRef idx="0"/>
          <a:effectRef idx="0"/>
          <a:fontRef idx="minor"/>
        </p:style>
        <p:txBody>
          <a:bodyPr lIns="0" rIns="0" tIns="0" bIns="0"/>
          <a:p>
            <a:pPr marL="216000" indent="-342000">
              <a:lnSpc>
                <a:spcPct val="100000"/>
              </a:lnSpc>
              <a:buClr>
                <a:srgbClr val="00007e"/>
              </a:buClr>
              <a:buFont typeface="Arial"/>
              <a:buChar char="•"/>
            </a:pPr>
            <a:r>
              <a:rPr b="0" lang="en-US" sz="2050" spc="4" strike="noStrike">
                <a:solidFill>
                  <a:srgbClr val="00007e"/>
                </a:solidFill>
                <a:latin typeface="Calibri"/>
                <a:ea typeface="DejaVu Sans"/>
              </a:rPr>
              <a:t>Normative </a:t>
            </a:r>
            <a:r>
              <a:rPr b="0" lang="en-US" sz="2050" spc="4" strike="noStrike">
                <a:solidFill>
                  <a:srgbClr val="000000"/>
                </a:solidFill>
                <a:latin typeface="Calibri"/>
                <a:ea typeface="DejaVu Sans"/>
              </a:rPr>
              <a:t>(or </a:t>
            </a:r>
            <a:r>
              <a:rPr b="0" lang="en-US" sz="2050" spc="4" strike="noStrike">
                <a:solidFill>
                  <a:srgbClr val="00007e"/>
                </a:solidFill>
                <a:latin typeface="Calibri"/>
                <a:ea typeface="DejaVu Sans"/>
              </a:rPr>
              <a:t>prescriptive</a:t>
            </a:r>
            <a:r>
              <a:rPr b="0" lang="en-US" sz="2050" spc="4" strike="noStrike">
                <a:solidFill>
                  <a:srgbClr val="000000"/>
                </a:solidFill>
                <a:latin typeface="Calibri"/>
                <a:ea typeface="DejaVu Sans"/>
              </a:rPr>
              <a:t>) rather than </a:t>
            </a:r>
            <a:r>
              <a:rPr b="0" lang="en-US" sz="2050" spc="4" strike="noStrike">
                <a:solidFill>
                  <a:srgbClr val="004b00"/>
                </a:solidFill>
                <a:latin typeface="Calibri"/>
                <a:ea typeface="DejaVu Sans"/>
              </a:rPr>
              <a:t>descriptive  </a:t>
            </a:r>
            <a:r>
              <a:rPr b="0" lang="en-US" sz="2050" spc="4" strike="noStrike">
                <a:solidFill>
                  <a:srgbClr val="000000"/>
                </a:solidFill>
                <a:latin typeface="Calibri"/>
                <a:ea typeface="DejaVu Sans"/>
              </a:rPr>
              <a:t>approach</a:t>
            </a:r>
            <a:endParaRPr b="0" lang="en-US" sz="2050" spc="-1" strike="noStrike">
              <a:latin typeface="Arial"/>
            </a:endParaRPr>
          </a:p>
          <a:p>
            <a:pPr>
              <a:lnSpc>
                <a:spcPct val="100000"/>
              </a:lnSpc>
            </a:pPr>
            <a:endParaRPr b="0" lang="en-US" sz="2050" spc="-1" strike="noStrike">
              <a:latin typeface="Arial"/>
            </a:endParaRPr>
          </a:p>
          <a:p>
            <a:pPr marL="216000" indent="-342000">
              <a:lnSpc>
                <a:spcPct val="100000"/>
              </a:lnSpc>
              <a:buClr>
                <a:srgbClr val="000000"/>
              </a:buClr>
              <a:buFont typeface="Arial"/>
              <a:buChar char="•"/>
            </a:pPr>
            <a:r>
              <a:rPr b="0" lang="en-US" sz="2050" spc="4" strike="noStrike">
                <a:solidFill>
                  <a:srgbClr val="000000"/>
                </a:solidFill>
                <a:latin typeface="Calibri"/>
                <a:ea typeface="DejaVu Sans"/>
              </a:rPr>
              <a:t>Aristotle: what are correct arguments/thought processes?</a:t>
            </a:r>
            <a:endParaRPr b="0" lang="en-US" sz="2050" spc="-1" strike="noStrike">
              <a:latin typeface="Arial"/>
            </a:endParaRPr>
          </a:p>
          <a:p>
            <a:pPr>
              <a:lnSpc>
                <a:spcPct val="100000"/>
              </a:lnSpc>
            </a:pPr>
            <a:endParaRPr b="0" lang="en-US" sz="2050" spc="-1" strike="noStrike">
              <a:latin typeface="Arial"/>
            </a:endParaRPr>
          </a:p>
          <a:p>
            <a:pPr marL="343080" indent="-342000">
              <a:lnSpc>
                <a:spcPct val="100000"/>
              </a:lnSpc>
              <a:buClr>
                <a:srgbClr val="000000"/>
              </a:buClr>
              <a:buFont typeface="Arial"/>
              <a:buChar char="•"/>
            </a:pPr>
            <a:r>
              <a:rPr b="0" lang="en-US" sz="2050" spc="4" strike="noStrike">
                <a:solidFill>
                  <a:srgbClr val="000000"/>
                </a:solidFill>
                <a:latin typeface="Calibri"/>
                <a:ea typeface="DejaVu Sans"/>
              </a:rPr>
              <a:t>Several  Greek  schools  developed  various forms of </a:t>
            </a:r>
            <a:r>
              <a:rPr b="0" lang="en-US" sz="2050" spc="4" strike="noStrike">
                <a:solidFill>
                  <a:srgbClr val="00007e"/>
                </a:solidFill>
                <a:latin typeface="Calibri"/>
                <a:ea typeface="DejaVu Sans"/>
              </a:rPr>
              <a:t>logic</a:t>
            </a:r>
            <a:r>
              <a:rPr b="0" lang="en-US" sz="2050" spc="4" strike="noStrike">
                <a:solidFill>
                  <a:srgbClr val="000000"/>
                </a:solidFill>
                <a:latin typeface="Calibri"/>
                <a:ea typeface="DejaVu Sans"/>
              </a:rPr>
              <a:t>:</a:t>
            </a:r>
            <a:endParaRPr b="0" lang="en-US" sz="2050" spc="-1" strike="noStrike">
              <a:latin typeface="Arial"/>
            </a:endParaRPr>
          </a:p>
          <a:p>
            <a:pPr marL="1144440" indent="-342000">
              <a:lnSpc>
                <a:spcPct val="100000"/>
              </a:lnSpc>
              <a:spcBef>
                <a:spcPts val="34"/>
              </a:spcBef>
              <a:buClr>
                <a:srgbClr val="7e0000"/>
              </a:buClr>
              <a:buFont typeface="Arial"/>
              <a:buChar char="•"/>
            </a:pPr>
            <a:r>
              <a:rPr b="0" lang="en-US" sz="1800" spc="4" strike="noStrike">
                <a:solidFill>
                  <a:srgbClr val="7e0000"/>
                </a:solidFill>
                <a:latin typeface="Calibri"/>
                <a:ea typeface="DejaVu Sans"/>
              </a:rPr>
              <a:t>notation </a:t>
            </a:r>
            <a:r>
              <a:rPr b="0" lang="en-US" sz="1800" spc="4" strike="noStrike">
                <a:solidFill>
                  <a:srgbClr val="000000"/>
                </a:solidFill>
                <a:latin typeface="Calibri"/>
                <a:ea typeface="DejaVu Sans"/>
              </a:rPr>
              <a:t>and  </a:t>
            </a:r>
            <a:r>
              <a:rPr b="0" lang="en-US" sz="1800" spc="4" strike="noStrike">
                <a:solidFill>
                  <a:srgbClr val="7e0000"/>
                </a:solidFill>
                <a:latin typeface="Calibri"/>
                <a:ea typeface="DejaVu Sans"/>
              </a:rPr>
              <a:t>rules of derivation </a:t>
            </a:r>
            <a:r>
              <a:rPr b="0" lang="en-US" sz="1800" spc="4" strike="noStrike">
                <a:solidFill>
                  <a:srgbClr val="000000"/>
                </a:solidFill>
                <a:latin typeface="Calibri"/>
                <a:ea typeface="DejaVu Sans"/>
              </a:rPr>
              <a:t>for thought</a:t>
            </a:r>
            <a:endParaRPr b="0" lang="en-US" sz="1800" spc="-1" strike="noStrike">
              <a:latin typeface="Arial"/>
            </a:endParaRPr>
          </a:p>
          <a:p>
            <a:pPr marL="1144440" indent="-342000">
              <a:lnSpc>
                <a:spcPct val="100000"/>
              </a:lnSpc>
              <a:spcBef>
                <a:spcPts val="34"/>
              </a:spcBef>
              <a:buClr>
                <a:srgbClr val="000000"/>
              </a:buClr>
              <a:buFont typeface="Arial"/>
              <a:buChar char="•"/>
            </a:pPr>
            <a:r>
              <a:rPr b="0" lang="en-US" sz="1800" spc="4" strike="noStrike">
                <a:solidFill>
                  <a:srgbClr val="000000"/>
                </a:solidFill>
                <a:latin typeface="Calibri"/>
                <a:ea typeface="DejaVu Sans"/>
              </a:rPr>
              <a:t>Will see more when we look at reasoning agents.</a:t>
            </a:r>
            <a:endParaRPr b="0" lang="en-US" sz="1800" spc="-1" strike="noStrike">
              <a:latin typeface="Arial"/>
            </a:endParaRPr>
          </a:p>
          <a:p>
            <a:pPr>
              <a:lnSpc>
                <a:spcPct val="100000"/>
              </a:lnSpc>
              <a:spcBef>
                <a:spcPts val="34"/>
              </a:spcBef>
            </a:pPr>
            <a:endParaRPr b="0" lang="en-US" sz="1800" spc="-1" strike="noStrike">
              <a:latin typeface="Arial"/>
            </a:endParaRPr>
          </a:p>
          <a:p>
            <a:pPr marL="1144440" indent="-342000">
              <a:lnSpc>
                <a:spcPct val="100000"/>
              </a:lnSpc>
              <a:spcBef>
                <a:spcPts val="20"/>
              </a:spcBef>
              <a:buClr>
                <a:srgbClr val="000000"/>
              </a:buClr>
              <a:buFont typeface="Arial"/>
              <a:buChar char="•"/>
            </a:pPr>
            <a:r>
              <a:rPr b="0" lang="en-US" sz="2050" spc="4" strike="noStrike">
                <a:solidFill>
                  <a:srgbClr val="000000"/>
                </a:solidFill>
                <a:latin typeface="Calibri"/>
                <a:ea typeface="DejaVu Sans"/>
              </a:rPr>
              <a:t>may  or may  not have  proceeded  the idea  of mechanization</a:t>
            </a:r>
            <a:endParaRPr b="0" lang="en-US" sz="2050" spc="-1" strike="noStrike">
              <a:latin typeface="Arial"/>
            </a:endParaRPr>
          </a:p>
          <a:p>
            <a:pPr lvl="1" marL="514440" indent="-170280">
              <a:lnSpc>
                <a:spcPct val="100000"/>
              </a:lnSpc>
              <a:spcBef>
                <a:spcPts val="20"/>
              </a:spcBef>
              <a:buClr>
                <a:srgbClr val="000000"/>
              </a:buClr>
              <a:buFont typeface="Arial"/>
              <a:buChar char="•"/>
            </a:pPr>
            <a:r>
              <a:rPr b="0" lang="en-US" sz="1800" spc="4" strike="noStrike">
                <a:solidFill>
                  <a:srgbClr val="000000"/>
                </a:solidFill>
                <a:latin typeface="Calibri"/>
                <a:ea typeface="DejaVu Sans"/>
              </a:rPr>
              <a:t>i.e. pure philosophy versus application orientation.</a:t>
            </a:r>
            <a:endParaRPr b="0" lang="en-US" sz="1800" spc="-1" strike="noStrike">
              <a:latin typeface="Arial"/>
            </a:endParaRPr>
          </a:p>
          <a:p>
            <a:pPr>
              <a:lnSpc>
                <a:spcPct val="100000"/>
              </a:lnSpc>
              <a:spcBef>
                <a:spcPts val="20"/>
              </a:spcBef>
            </a:pPr>
            <a:endParaRPr b="0" lang="en-US" sz="1800" spc="-1" strike="noStrike">
              <a:latin typeface="Arial"/>
            </a:endParaRPr>
          </a:p>
          <a:p>
            <a:pPr marL="1144440" indent="-342000">
              <a:lnSpc>
                <a:spcPct val="100000"/>
              </a:lnSpc>
              <a:buClr>
                <a:srgbClr val="000000"/>
              </a:buClr>
              <a:buFont typeface="Arial"/>
              <a:buChar char="•"/>
            </a:pPr>
            <a:r>
              <a:rPr b="0" lang="en-US" sz="2050" spc="4" strike="noStrike">
                <a:solidFill>
                  <a:srgbClr val="000000"/>
                </a:solidFill>
                <a:latin typeface="Calibri"/>
                <a:ea typeface="DejaVu Sans"/>
              </a:rPr>
              <a:t>Direct line through mathematics and philosophy to modern AI</a:t>
            </a:r>
            <a:endParaRPr b="0" lang="en-US" sz="2050" spc="-1" strike="noStrike">
              <a:latin typeface="Arial"/>
            </a:endParaRPr>
          </a:p>
          <a:p>
            <a:pPr>
              <a:lnSpc>
                <a:spcPct val="100000"/>
              </a:lnSpc>
            </a:pPr>
            <a:endParaRPr b="0" lang="en-US" sz="2050" spc="-1" strike="noStrike">
              <a:latin typeface="Arial"/>
            </a:endParaRPr>
          </a:p>
          <a:p>
            <a:pPr>
              <a:lnSpc>
                <a:spcPct val="163000"/>
              </a:lnSpc>
            </a:pPr>
            <a:r>
              <a:rPr b="0" lang="en-US" sz="2050" spc="4" strike="noStrike">
                <a:solidFill>
                  <a:srgbClr val="000000"/>
                </a:solidFill>
                <a:latin typeface="Calibri"/>
                <a:ea typeface="DejaVu Sans"/>
              </a:rPr>
              <a:t>Problems:</a:t>
            </a:r>
            <a:endParaRPr b="0" lang="en-US" sz="2050" spc="-1" strike="noStrike">
              <a:latin typeface="Arial"/>
            </a:endParaRPr>
          </a:p>
          <a:p>
            <a:pPr marL="744480" indent="-276840">
              <a:lnSpc>
                <a:spcPct val="100000"/>
              </a:lnSpc>
              <a:spcBef>
                <a:spcPts val="34"/>
              </a:spcBef>
              <a:buClr>
                <a:srgbClr val="000000"/>
              </a:buClr>
              <a:buFont typeface="Calibri"/>
              <a:buAutoNum type="arabicPeriod"/>
            </a:pPr>
            <a:r>
              <a:rPr b="0" lang="en-US" sz="1800" spc="4" strike="noStrike">
                <a:solidFill>
                  <a:srgbClr val="000000"/>
                </a:solidFill>
                <a:latin typeface="Calibri"/>
                <a:ea typeface="DejaVu Sans"/>
              </a:rPr>
              <a:t>Not all intelligent behavior  is  mediated  by  logical deliberation</a:t>
            </a:r>
            <a:endParaRPr b="0" lang="en-US" sz="1800" spc="-1" strike="noStrike">
              <a:latin typeface="Arial"/>
            </a:endParaRPr>
          </a:p>
          <a:p>
            <a:pPr marL="744480" indent="-276840">
              <a:lnSpc>
                <a:spcPct val="101000"/>
              </a:lnSpc>
              <a:spcBef>
                <a:spcPts val="11"/>
              </a:spcBef>
              <a:buClr>
                <a:srgbClr val="000000"/>
              </a:buClr>
              <a:buFont typeface="Calibri"/>
              <a:buAutoNum type="arabicPeriod"/>
            </a:pPr>
            <a:r>
              <a:rPr b="0" lang="en-US" sz="1800" spc="4" strike="noStrike">
                <a:solidFill>
                  <a:srgbClr val="004b00"/>
                </a:solidFill>
                <a:latin typeface="Calibri"/>
                <a:ea typeface="DejaVu Sans"/>
              </a:rPr>
              <a:t>Not goal driven.  What is the </a:t>
            </a:r>
            <a:r>
              <a:rPr b="0" lang="en-US" sz="1800" spc="4" strike="noStrike">
                <a:solidFill>
                  <a:srgbClr val="761114"/>
                </a:solidFill>
                <a:latin typeface="Calibri"/>
                <a:ea typeface="DejaVu Sans"/>
              </a:rPr>
              <a:t>purpose</a:t>
            </a:r>
            <a:r>
              <a:rPr b="0" lang="en-US" sz="1800" spc="4" strike="noStrike">
                <a:solidFill>
                  <a:srgbClr val="004b00"/>
                </a:solidFill>
                <a:latin typeface="Calibri"/>
                <a:ea typeface="DejaVu Sans"/>
              </a:rPr>
              <a:t> of thinking</a:t>
            </a:r>
            <a:r>
              <a:rPr b="0" lang="en-US" sz="1800" spc="4" strike="noStrike">
                <a:solidFill>
                  <a:srgbClr val="000000"/>
                </a:solidFill>
                <a:latin typeface="Calibri"/>
                <a:ea typeface="DejaVu Sans"/>
              </a:rPr>
              <a:t>? What thoughts </a:t>
            </a:r>
            <a:r>
              <a:rPr b="0" lang="en-US" sz="1800" spc="4" strike="noStrike">
                <a:solidFill>
                  <a:srgbClr val="7e0000"/>
                </a:solidFill>
                <a:latin typeface="Calibri"/>
                <a:ea typeface="DejaVu Sans"/>
              </a:rPr>
              <a:t>should </a:t>
            </a:r>
            <a:r>
              <a:rPr b="0" lang="en-US" sz="1800" spc="4" strike="noStrike">
                <a:solidFill>
                  <a:srgbClr val="000000"/>
                </a:solidFill>
                <a:latin typeface="Calibri"/>
                <a:ea typeface="DejaVu Sans"/>
              </a:rPr>
              <a:t>I have out of all the thoughts  (logical or otherwise) that I </a:t>
            </a:r>
            <a:r>
              <a:rPr b="0" lang="en-US" sz="1800" spc="4" strike="noStrike">
                <a:solidFill>
                  <a:srgbClr val="761114"/>
                </a:solidFill>
                <a:latin typeface="Calibri"/>
                <a:ea typeface="DejaVu Sans"/>
              </a:rPr>
              <a:t>could</a:t>
            </a:r>
            <a:r>
              <a:rPr b="0" lang="en-US" sz="1800" spc="4" strike="noStrike">
                <a:solidFill>
                  <a:srgbClr val="7e0000"/>
                </a:solidFill>
                <a:latin typeface="Calibri"/>
                <a:ea typeface="DejaVu Sans"/>
              </a:rPr>
              <a:t> </a:t>
            </a:r>
            <a:r>
              <a:rPr b="0" lang="en-US" sz="1800" spc="4" strike="noStrike">
                <a:solidFill>
                  <a:srgbClr val="000000"/>
                </a:solidFill>
                <a:latin typeface="Calibri"/>
                <a:ea typeface="DejaVu Sans"/>
              </a:rPr>
              <a:t>have?</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73897FF7-7419-48F8-AF96-94D67345D219}"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387" name="CustomShape 2"/>
          <p:cNvSpPr/>
          <p:nvPr/>
        </p:nvSpPr>
        <p:spPr>
          <a:xfrm>
            <a:off x="762120" y="457200"/>
            <a:ext cx="7721280" cy="1297080"/>
          </a:xfrm>
          <a:prstGeom prst="rect">
            <a:avLst/>
          </a:prstGeom>
          <a:noFill/>
          <a:ln w="51840">
            <a:noFill/>
          </a:ln>
        </p:spPr>
        <p:style>
          <a:lnRef idx="0"/>
          <a:fillRef idx="0"/>
          <a:effectRef idx="0"/>
          <a:fontRef idx="minor"/>
        </p:style>
        <p:txBody>
          <a:bodyPr lIns="0" rIns="0" tIns="0" bIns="0"/>
          <a:p>
            <a:pPr algn="ctr">
              <a:lnSpc>
                <a:spcPts val="2429"/>
              </a:lnSpc>
            </a:pPr>
            <a:r>
              <a:rPr b="0" lang="en-US" sz="2500" spc="4" strike="noStrike">
                <a:solidFill>
                  <a:srgbClr val="000000"/>
                </a:solidFill>
                <a:latin typeface="Calibri"/>
                <a:ea typeface="DejaVu Sans"/>
              </a:rPr>
              <a:t>Acting rationally: doing the “right” thing</a:t>
            </a:r>
            <a:endParaRPr b="0" lang="en-US" sz="2500" spc="-1" strike="noStrike">
              <a:latin typeface="Arial"/>
            </a:endParaRPr>
          </a:p>
        </p:txBody>
      </p:sp>
      <p:sp>
        <p:nvSpPr>
          <p:cNvPr id="388" name="CustomShape 3"/>
          <p:cNvSpPr/>
          <p:nvPr/>
        </p:nvSpPr>
        <p:spPr>
          <a:xfrm>
            <a:off x="533520" y="1143000"/>
            <a:ext cx="7349040" cy="6563160"/>
          </a:xfrm>
          <a:prstGeom prst="rect">
            <a:avLst/>
          </a:prstGeom>
          <a:noFill/>
          <a:ln>
            <a:noFill/>
          </a:ln>
        </p:spPr>
        <p:style>
          <a:lnRef idx="0"/>
          <a:fillRef idx="0"/>
          <a:effectRef idx="0"/>
          <a:fontRef idx="minor"/>
        </p:style>
        <p:txBody>
          <a:bodyPr lIns="0" rIns="0" tIns="0" bIns="0"/>
          <a:p>
            <a:pPr marL="355680" indent="-342000">
              <a:lnSpc>
                <a:spcPct val="100000"/>
              </a:lnSpc>
              <a:buClr>
                <a:srgbClr val="00007e"/>
              </a:buClr>
              <a:buFont typeface="Arial"/>
              <a:buChar char="•"/>
            </a:pPr>
            <a:r>
              <a:rPr b="0" lang="en-US" sz="2050" spc="4" strike="noStrike">
                <a:solidFill>
                  <a:srgbClr val="00007e"/>
                </a:solidFill>
                <a:latin typeface="Calibri"/>
                <a:ea typeface="DejaVu Sans"/>
              </a:rPr>
              <a:t>Rational </a:t>
            </a:r>
            <a:r>
              <a:rPr b="0" lang="en-US" sz="2050" spc="4" strike="noStrike">
                <a:solidFill>
                  <a:srgbClr val="000000"/>
                </a:solidFill>
                <a:latin typeface="Calibri"/>
                <a:ea typeface="DejaVu Sans"/>
              </a:rPr>
              <a:t>behavior:  doing "the right  thing” </a:t>
            </a:r>
            <a:endParaRPr b="0" lang="en-US" sz="2050" spc="-1" strike="noStrike">
              <a:latin typeface="Arial"/>
            </a:endParaRPr>
          </a:p>
          <a:p>
            <a:pPr lvl="1" marL="812880" indent="-342000">
              <a:lnSpc>
                <a:spcPct val="100000"/>
              </a:lnSpc>
              <a:buClr>
                <a:srgbClr val="000000"/>
              </a:buClr>
              <a:buFont typeface="Arial"/>
              <a:buChar char="•"/>
            </a:pPr>
            <a:r>
              <a:rPr b="0" lang="en-US" sz="1800" spc="4" strike="noStrike">
                <a:solidFill>
                  <a:srgbClr val="000000"/>
                </a:solidFill>
                <a:latin typeface="Calibri"/>
                <a:ea typeface="DejaVu Sans"/>
              </a:rPr>
              <a:t>Don’t worry about how humans perform it</a:t>
            </a:r>
            <a:endParaRPr b="0" lang="en-US" sz="1800" spc="-1" strike="noStrike">
              <a:latin typeface="Arial"/>
            </a:endParaRPr>
          </a:p>
          <a:p>
            <a:pPr lvl="1" marL="812880" indent="-342000">
              <a:lnSpc>
                <a:spcPct val="100000"/>
              </a:lnSpc>
              <a:buClr>
                <a:srgbClr val="000000"/>
              </a:buClr>
              <a:buFont typeface="Arial"/>
              <a:buChar char="•"/>
            </a:pPr>
            <a:r>
              <a:rPr b="0" lang="en-US" sz="1800" spc="4" strike="noStrike">
                <a:solidFill>
                  <a:srgbClr val="000000"/>
                </a:solidFill>
                <a:latin typeface="Calibri"/>
                <a:ea typeface="DejaVu Sans"/>
              </a:rPr>
              <a:t>Don’t worry about logical truth</a:t>
            </a:r>
            <a:endParaRPr b="0" lang="en-US" sz="1800" spc="-1" strike="noStrike">
              <a:latin typeface="Arial"/>
            </a:endParaRPr>
          </a:p>
          <a:p>
            <a:pPr lvl="1" marL="812880" indent="-342000">
              <a:lnSpc>
                <a:spcPct val="100000"/>
              </a:lnSpc>
              <a:buClr>
                <a:srgbClr val="000000"/>
              </a:buClr>
              <a:buFont typeface="Arial"/>
              <a:buChar char="•"/>
            </a:pPr>
            <a:r>
              <a:rPr b="0" lang="en-US" sz="1800" spc="4" strike="noStrike">
                <a:solidFill>
                  <a:srgbClr val="000000"/>
                </a:solidFill>
                <a:latin typeface="Calibri"/>
                <a:ea typeface="DejaVu Sans"/>
              </a:rPr>
              <a:t>Focus on results:</a:t>
            </a:r>
            <a:endParaRPr b="0" lang="en-US" sz="1800" spc="-1" strike="noStrike">
              <a:latin typeface="Arial"/>
            </a:endParaRPr>
          </a:p>
          <a:p>
            <a:pPr>
              <a:lnSpc>
                <a:spcPct val="100000"/>
              </a:lnSpc>
            </a:pPr>
            <a:endParaRPr b="0" lang="en-US" sz="1800" spc="-1" strike="noStrike">
              <a:latin typeface="Arial"/>
            </a:endParaRPr>
          </a:p>
          <a:p>
            <a:pPr marL="687240">
              <a:lnSpc>
                <a:spcPct val="100000"/>
              </a:lnSpc>
            </a:pPr>
            <a:r>
              <a:rPr b="0" lang="en-US" sz="2050" spc="4" strike="noStrike">
                <a:solidFill>
                  <a:srgbClr val="761114"/>
                </a:solidFill>
                <a:latin typeface="Calibri"/>
                <a:ea typeface="DejaVu Sans"/>
              </a:rPr>
              <a:t>The right thing: </a:t>
            </a:r>
            <a:r>
              <a:rPr b="0" lang="en-US" sz="2050" spc="4" strike="noStrike">
                <a:solidFill>
                  <a:srgbClr val="000000"/>
                </a:solidFill>
                <a:latin typeface="Calibri"/>
                <a:ea typeface="DejaVu Sans"/>
              </a:rPr>
              <a:t>that which is expected to </a:t>
            </a:r>
            <a:endParaRPr b="0" lang="en-US" sz="2050" spc="-1" strike="noStrike">
              <a:latin typeface="Arial"/>
            </a:endParaRPr>
          </a:p>
          <a:p>
            <a:pPr marL="687240">
              <a:lnSpc>
                <a:spcPct val="100000"/>
              </a:lnSpc>
            </a:pPr>
            <a:r>
              <a:rPr b="0" lang="en-US" sz="2050" spc="4" strike="noStrike">
                <a:solidFill>
                  <a:srgbClr val="000000"/>
                </a:solidFill>
                <a:latin typeface="Calibri"/>
                <a:ea typeface="DejaVu Sans"/>
              </a:rPr>
              <a:t>maximize goal achievement, given the available</a:t>
            </a:r>
            <a:endParaRPr b="0" lang="en-US" sz="2050" spc="-1" strike="noStrike">
              <a:latin typeface="Arial"/>
            </a:endParaRPr>
          </a:p>
          <a:p>
            <a:pPr marL="687240">
              <a:lnSpc>
                <a:spcPct val="100000"/>
              </a:lnSpc>
            </a:pPr>
            <a:r>
              <a:rPr b="0" lang="en-US" sz="2050" spc="4" strike="noStrike">
                <a:solidFill>
                  <a:srgbClr val="000000"/>
                </a:solidFill>
                <a:latin typeface="Calibri"/>
                <a:ea typeface="DejaVu Sans"/>
              </a:rPr>
              <a:t> </a:t>
            </a:r>
            <a:r>
              <a:rPr b="0" lang="en-US" sz="2050" spc="4" strike="noStrike">
                <a:solidFill>
                  <a:srgbClr val="000000"/>
                </a:solidFill>
                <a:latin typeface="Calibri"/>
                <a:ea typeface="DejaVu Sans"/>
              </a:rPr>
              <a:t>information.</a:t>
            </a:r>
            <a:endParaRPr b="0" lang="en-US" sz="2050" spc="-1" strike="noStrike">
              <a:latin typeface="Arial"/>
            </a:endParaRPr>
          </a:p>
          <a:p>
            <a:pPr marL="687240">
              <a:lnSpc>
                <a:spcPct val="100000"/>
              </a:lnSpc>
            </a:pPr>
            <a:endParaRPr b="0" lang="en-US" sz="2050" spc="-1" strike="noStrike">
              <a:latin typeface="Arial"/>
            </a:endParaRPr>
          </a:p>
          <a:p>
            <a:pPr marL="355680" indent="-342000">
              <a:lnSpc>
                <a:spcPct val="100000"/>
              </a:lnSpc>
              <a:buClr>
                <a:srgbClr val="000000"/>
              </a:buClr>
              <a:buFont typeface="Arial"/>
              <a:buChar char="•"/>
            </a:pPr>
            <a:r>
              <a:rPr b="0" lang="en-US" sz="2050" spc="4" strike="noStrike">
                <a:solidFill>
                  <a:srgbClr val="000000"/>
                </a:solidFill>
                <a:latin typeface="Calibri"/>
                <a:ea typeface="DejaVu Sans"/>
              </a:rPr>
              <a:t>Doesn’t necessarily involve thinking</a:t>
            </a:r>
            <a:endParaRPr b="0" lang="en-US" sz="2050" spc="-1" strike="noStrike">
              <a:latin typeface="Arial"/>
            </a:endParaRPr>
          </a:p>
          <a:p>
            <a:pPr lvl="1" marL="812880" indent="-342000">
              <a:lnSpc>
                <a:spcPct val="100000"/>
              </a:lnSpc>
              <a:buClr>
                <a:srgbClr val="000000"/>
              </a:buClr>
              <a:buFont typeface="Arial"/>
              <a:buChar char="•"/>
            </a:pPr>
            <a:r>
              <a:rPr b="0" lang="en-US" sz="2050" spc="4" strike="noStrike">
                <a:solidFill>
                  <a:srgbClr val="000000"/>
                </a:solidFill>
                <a:latin typeface="Calibri"/>
                <a:ea typeface="DejaVu Sans"/>
              </a:rPr>
              <a:t>e.g., blinking reflex…but  thinking should be  in the service  of rational  action</a:t>
            </a:r>
            <a:endParaRPr b="0" lang="en-US" sz="2050" spc="-1" strike="noStrike">
              <a:latin typeface="Arial"/>
            </a:endParaRPr>
          </a:p>
          <a:p>
            <a:pPr>
              <a:lnSpc>
                <a:spcPct val="100000"/>
              </a:lnSpc>
            </a:pPr>
            <a:endParaRPr b="0" lang="en-US" sz="2050" spc="-1" strike="noStrike">
              <a:latin typeface="Arial"/>
            </a:endParaRPr>
          </a:p>
          <a:p>
            <a:pPr marL="355680" indent="-342000">
              <a:lnSpc>
                <a:spcPct val="100000"/>
              </a:lnSpc>
              <a:buClr>
                <a:srgbClr val="000000"/>
              </a:buClr>
              <a:buFont typeface="Arial"/>
              <a:buChar char="•"/>
            </a:pPr>
            <a:r>
              <a:rPr b="0" lang="en-US" sz="2050" spc="4" strike="noStrike">
                <a:solidFill>
                  <a:srgbClr val="000000"/>
                </a:solidFill>
                <a:latin typeface="Calibri"/>
                <a:ea typeface="DejaVu Sans"/>
              </a:rPr>
              <a:t>This course in AI is about </a:t>
            </a:r>
            <a:r>
              <a:rPr b="0" i="1" lang="en-US" sz="2050" spc="4" strike="noStrike">
                <a:solidFill>
                  <a:srgbClr val="000000"/>
                </a:solidFill>
                <a:latin typeface="Calibri"/>
                <a:ea typeface="DejaVu Sans"/>
              </a:rPr>
              <a:t>engineering</a:t>
            </a:r>
            <a:endParaRPr b="0" lang="en-US" sz="2050" spc="-1" strike="noStrike">
              <a:latin typeface="Arial"/>
            </a:endParaRPr>
          </a:p>
          <a:p>
            <a:pPr lvl="1" marL="812880" indent="-342000">
              <a:lnSpc>
                <a:spcPct val="100000"/>
              </a:lnSpc>
              <a:buClr>
                <a:srgbClr val="000000"/>
              </a:buClr>
              <a:buFont typeface="Arial"/>
              <a:buChar char="•"/>
            </a:pPr>
            <a:r>
              <a:rPr b="0" lang="en-US" sz="1800" spc="4" strike="noStrike">
                <a:solidFill>
                  <a:srgbClr val="000000"/>
                </a:solidFill>
                <a:latin typeface="Calibri"/>
                <a:ea typeface="DejaVu Sans"/>
              </a:rPr>
              <a:t>About how to build it, how to make it happen</a:t>
            </a:r>
            <a:endParaRPr b="0" lang="en-US" sz="1800" spc="-1" strike="noStrike">
              <a:latin typeface="Arial"/>
            </a:endParaRPr>
          </a:p>
          <a:p>
            <a:pPr lvl="1" marL="812880" indent="-342000">
              <a:lnSpc>
                <a:spcPct val="100000"/>
              </a:lnSpc>
              <a:buClr>
                <a:srgbClr val="000000"/>
              </a:buClr>
              <a:buFont typeface="Arial"/>
              <a:buChar char="•"/>
            </a:pPr>
            <a:r>
              <a:rPr b="0" lang="en-US" sz="1800" spc="4" strike="noStrike">
                <a:solidFill>
                  <a:srgbClr val="000000"/>
                </a:solidFill>
                <a:latin typeface="Calibri"/>
                <a:ea typeface="DejaVu Sans"/>
              </a:rPr>
              <a:t>Not about philosophy…or even theory of cognition</a:t>
            </a:r>
            <a:endParaRPr b="0" lang="en-US" sz="1800" spc="-1" strike="noStrike">
              <a:latin typeface="Arial"/>
            </a:endParaRPr>
          </a:p>
          <a:p>
            <a:pPr>
              <a:lnSpc>
                <a:spcPct val="100000"/>
              </a:lnSpc>
            </a:pPr>
            <a:endParaRPr b="0" lang="en-US" sz="1800" spc="-1" strike="noStrike">
              <a:latin typeface="Arial"/>
            </a:endParaRPr>
          </a:p>
          <a:p>
            <a:pPr marL="355680" indent="-342000">
              <a:lnSpc>
                <a:spcPct val="100000"/>
              </a:lnSpc>
              <a:buClr>
                <a:srgbClr val="000000"/>
              </a:buClr>
              <a:buFont typeface="Arial"/>
              <a:buChar char="•"/>
            </a:pPr>
            <a:r>
              <a:rPr b="0" lang="en-US" sz="2050" spc="4" strike="noStrike">
                <a:solidFill>
                  <a:srgbClr val="000000"/>
                </a:solidFill>
                <a:latin typeface="Calibri"/>
                <a:ea typeface="DejaVu Sans"/>
              </a:rPr>
              <a:t>Thus:  we will focus on this practical view of AI.  </a:t>
            </a:r>
            <a:endParaRPr b="0" lang="en-US" sz="2050" spc="-1" strike="noStrike">
              <a:latin typeface="Arial"/>
            </a:endParaRPr>
          </a:p>
          <a:p>
            <a:pPr lvl="1" marL="812880" indent="-342000">
              <a:lnSpc>
                <a:spcPct val="100000"/>
              </a:lnSpc>
              <a:buClr>
                <a:srgbClr val="000000"/>
              </a:buClr>
              <a:buFont typeface="Arial"/>
              <a:buChar char="•"/>
            </a:pPr>
            <a:r>
              <a:rPr b="0" lang="en-US" sz="1800" spc="4" strike="noStrike">
                <a:solidFill>
                  <a:srgbClr val="000000"/>
                </a:solidFill>
                <a:latin typeface="Calibri"/>
                <a:ea typeface="DejaVu Sans"/>
              </a:rPr>
              <a:t>How can we make the machine intelligently solve problems?</a:t>
            </a:r>
            <a:endParaRPr b="0" lang="en-US" sz="1800" spc="-1" strike="noStrike">
              <a:latin typeface="Arial"/>
            </a:endParaRPr>
          </a:p>
          <a:p>
            <a:pPr lvl="1" marL="812880" indent="-342000">
              <a:lnSpc>
                <a:spcPct val="100000"/>
              </a:lnSpc>
              <a:buClr>
                <a:srgbClr val="000000"/>
              </a:buClr>
              <a:buFont typeface="Arial"/>
              <a:buChar char="•"/>
            </a:pPr>
            <a:r>
              <a:rPr b="0" lang="en-US" sz="1800" spc="4" strike="noStrike">
                <a:solidFill>
                  <a:srgbClr val="000000"/>
                </a:solidFill>
                <a:latin typeface="Calibri"/>
                <a:ea typeface="DejaVu Sans"/>
              </a:rPr>
              <a:t>Formally:  Designing </a:t>
            </a:r>
            <a:r>
              <a:rPr b="1" lang="en-US" sz="1800" spc="4" strike="noStrike">
                <a:solidFill>
                  <a:srgbClr val="000000"/>
                </a:solidFill>
                <a:latin typeface="Calibri"/>
                <a:ea typeface="DejaVu Sans"/>
              </a:rPr>
              <a:t>agents </a:t>
            </a:r>
            <a:r>
              <a:rPr b="0" lang="en-US" sz="1800" spc="4" strike="noStrike">
                <a:solidFill>
                  <a:srgbClr val="000000"/>
                </a:solidFill>
                <a:latin typeface="Calibri"/>
                <a:ea typeface="DejaVu Sans"/>
              </a:rPr>
              <a:t>that act rationally</a:t>
            </a:r>
            <a:endParaRPr b="0" lang="en-US" sz="1800" spc="-1" strike="noStrike">
              <a:latin typeface="Arial"/>
            </a:endParaRPr>
          </a:p>
          <a:p>
            <a:pPr marL="9360">
              <a:lnSpc>
                <a:spcPct val="100000"/>
              </a:lnSpc>
            </a:pP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701F988F-B857-4C52-9776-9F36A24D5D07}"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390" name="CustomShape 2"/>
          <p:cNvSpPr/>
          <p:nvPr/>
        </p:nvSpPr>
        <p:spPr>
          <a:xfrm>
            <a:off x="685800" y="685800"/>
            <a:ext cx="7721280" cy="1297080"/>
          </a:xfrm>
          <a:prstGeom prst="rect">
            <a:avLst/>
          </a:prstGeom>
          <a:noFill/>
          <a:ln w="51840">
            <a:noFill/>
          </a:ln>
        </p:spPr>
        <p:style>
          <a:lnRef idx="0"/>
          <a:fillRef idx="0"/>
          <a:effectRef idx="0"/>
          <a:fontRef idx="minor"/>
        </p:style>
        <p:txBody>
          <a:bodyPr lIns="0" rIns="0" tIns="0" bIns="0"/>
          <a:p>
            <a:pPr algn="ctr">
              <a:lnSpc>
                <a:spcPts val="2429"/>
              </a:lnSpc>
            </a:pPr>
            <a:r>
              <a:rPr b="0" lang="en-US" sz="2500" spc="4" strike="noStrike">
                <a:solidFill>
                  <a:srgbClr val="000000"/>
                </a:solidFill>
                <a:latin typeface="Calibri"/>
                <a:ea typeface="DejaVu Sans"/>
              </a:rPr>
              <a:t>Rational agents</a:t>
            </a:r>
            <a:endParaRPr b="0" lang="en-US" sz="2500" spc="-1" strike="noStrike">
              <a:latin typeface="Arial"/>
            </a:endParaRPr>
          </a:p>
        </p:txBody>
      </p:sp>
      <p:sp>
        <p:nvSpPr>
          <p:cNvPr id="391" name="CustomShape 3"/>
          <p:cNvSpPr/>
          <p:nvPr/>
        </p:nvSpPr>
        <p:spPr>
          <a:xfrm>
            <a:off x="496440" y="1425600"/>
            <a:ext cx="8875080" cy="5755320"/>
          </a:xfrm>
          <a:prstGeom prst="rect">
            <a:avLst/>
          </a:prstGeom>
          <a:noFill/>
          <a:ln>
            <a:noFill/>
          </a:ln>
        </p:spPr>
        <p:style>
          <a:lnRef idx="0"/>
          <a:fillRef idx="0"/>
          <a:effectRef idx="0"/>
          <a:fontRef idx="minor"/>
        </p:style>
        <p:txBody>
          <a:bodyPr lIns="0" rIns="0" tIns="0" bIns="0"/>
          <a:p>
            <a:pPr marL="216000" indent="-342000">
              <a:lnSpc>
                <a:spcPct val="100000"/>
              </a:lnSpc>
              <a:buClr>
                <a:srgbClr val="000000"/>
              </a:buClr>
              <a:buFont typeface="Arial"/>
              <a:buChar char="•"/>
            </a:pPr>
            <a:r>
              <a:rPr b="0" lang="en-US" sz="2050" spc="4" strike="noStrike">
                <a:solidFill>
                  <a:srgbClr val="000000"/>
                </a:solidFill>
                <a:latin typeface="Calibri"/>
                <a:ea typeface="DejaVu Sans"/>
              </a:rPr>
              <a:t>An </a:t>
            </a:r>
            <a:r>
              <a:rPr b="0" lang="en-US" sz="2050" spc="4" strike="noStrike">
                <a:solidFill>
                  <a:srgbClr val="00007e"/>
                </a:solidFill>
                <a:latin typeface="Calibri"/>
                <a:ea typeface="DejaVu Sans"/>
              </a:rPr>
              <a:t>agent </a:t>
            </a:r>
            <a:r>
              <a:rPr b="0" lang="en-US" sz="2050" spc="4" strike="noStrike">
                <a:solidFill>
                  <a:srgbClr val="000000"/>
                </a:solidFill>
                <a:latin typeface="Calibri"/>
                <a:ea typeface="DejaVu Sans"/>
              </a:rPr>
              <a:t>is an entity that perceives and acts</a:t>
            </a:r>
            <a:endParaRPr b="0" lang="en-US" sz="2050" spc="-1" strike="noStrike">
              <a:latin typeface="Arial"/>
            </a:endParaRPr>
          </a:p>
          <a:p>
            <a:pPr lvl="1" marL="514440" indent="-170280">
              <a:lnSpc>
                <a:spcPct val="100000"/>
              </a:lnSpc>
              <a:spcAft>
                <a:spcPts val="499"/>
              </a:spcAft>
              <a:buClr>
                <a:srgbClr val="000000"/>
              </a:buClr>
              <a:buFont typeface="Arial"/>
              <a:buChar char="•"/>
            </a:pPr>
            <a:r>
              <a:rPr b="0" lang="en-US" sz="1800" spc="4" strike="noStrike">
                <a:solidFill>
                  <a:srgbClr val="000000"/>
                </a:solidFill>
                <a:latin typeface="Calibri"/>
                <a:ea typeface="DejaVu Sans"/>
              </a:rPr>
              <a:t>This course  is  about designing  </a:t>
            </a:r>
            <a:r>
              <a:rPr b="0" lang="en-US" sz="1800" spc="4" strike="noStrike">
                <a:solidFill>
                  <a:srgbClr val="00007e"/>
                </a:solidFill>
                <a:latin typeface="Calibri"/>
                <a:ea typeface="DejaVu Sans"/>
              </a:rPr>
              <a:t>rational agents</a:t>
            </a:r>
            <a:endParaRPr b="0" lang="en-US" sz="1800" spc="-1" strike="noStrike">
              <a:latin typeface="Arial"/>
            </a:endParaRPr>
          </a:p>
          <a:p>
            <a:pPr lvl="1" marL="514440" indent="-170280">
              <a:lnSpc>
                <a:spcPct val="100000"/>
              </a:lnSpc>
              <a:spcAft>
                <a:spcPts val="499"/>
              </a:spcAft>
              <a:buClr>
                <a:srgbClr val="000000"/>
              </a:buClr>
              <a:buFont typeface="Arial"/>
              <a:buChar char="•"/>
            </a:pPr>
            <a:r>
              <a:rPr b="0" lang="en-US" sz="1800" spc="4" strike="noStrike">
                <a:solidFill>
                  <a:srgbClr val="000000"/>
                </a:solidFill>
                <a:latin typeface="Calibri"/>
                <a:ea typeface="DejaVu Sans"/>
              </a:rPr>
              <a:t>Defn:  a software agent that acts to achieve best </a:t>
            </a:r>
            <a:r>
              <a:rPr b="0" i="1" lang="en-US" sz="1800" spc="4" strike="noStrike">
                <a:solidFill>
                  <a:srgbClr val="761114"/>
                </a:solidFill>
                <a:latin typeface="Calibri"/>
                <a:ea typeface="DejaVu Sans"/>
              </a:rPr>
              <a:t>expected</a:t>
            </a:r>
            <a:r>
              <a:rPr b="0" lang="en-US" sz="1800" spc="4" strike="noStrike">
                <a:solidFill>
                  <a:srgbClr val="000000"/>
                </a:solidFill>
                <a:latin typeface="Calibri"/>
                <a:ea typeface="DejaVu Sans"/>
              </a:rPr>
              <a:t> outcome modulo:</a:t>
            </a:r>
            <a:endParaRPr b="0" lang="en-US" sz="1800" spc="-1" strike="noStrike">
              <a:latin typeface="Arial"/>
            </a:endParaRPr>
          </a:p>
          <a:p>
            <a:pPr lvl="2" marL="971640" indent="-170280">
              <a:lnSpc>
                <a:spcPct val="100000"/>
              </a:lnSpc>
              <a:spcAft>
                <a:spcPts val="499"/>
              </a:spcAft>
              <a:buClr>
                <a:srgbClr val="000000"/>
              </a:buClr>
              <a:buFont typeface="Arial"/>
              <a:buChar char="•"/>
            </a:pPr>
            <a:r>
              <a:rPr b="0" lang="en-US" sz="1600" spc="4" strike="noStrike">
                <a:solidFill>
                  <a:srgbClr val="000000"/>
                </a:solidFill>
                <a:latin typeface="Calibri"/>
                <a:ea typeface="DejaVu Sans"/>
              </a:rPr>
              <a:t>Available knowledge at that moment</a:t>
            </a:r>
            <a:endParaRPr b="0" lang="en-US" sz="1600" spc="-1" strike="noStrike">
              <a:latin typeface="Arial"/>
            </a:endParaRPr>
          </a:p>
          <a:p>
            <a:pPr lvl="2" marL="971640" indent="-170280">
              <a:lnSpc>
                <a:spcPct val="100000"/>
              </a:lnSpc>
              <a:spcAft>
                <a:spcPts val="499"/>
              </a:spcAft>
              <a:buClr>
                <a:srgbClr val="000000"/>
              </a:buClr>
              <a:buFont typeface="Arial"/>
              <a:buChar char="•"/>
            </a:pPr>
            <a:r>
              <a:rPr b="0" lang="en-US" sz="1600" spc="4" strike="noStrike">
                <a:solidFill>
                  <a:srgbClr val="000000"/>
                </a:solidFill>
                <a:latin typeface="Calibri"/>
                <a:ea typeface="DejaVu Sans"/>
              </a:rPr>
              <a:t>Uncertainty of knowledge that it does have</a:t>
            </a:r>
            <a:endParaRPr b="0" lang="en-US" sz="1600" spc="-1" strike="noStrike">
              <a:latin typeface="Arial"/>
            </a:endParaRPr>
          </a:p>
          <a:p>
            <a:pPr lvl="1" marL="514440" indent="-170280">
              <a:lnSpc>
                <a:spcPct val="100000"/>
              </a:lnSpc>
              <a:spcAft>
                <a:spcPts val="499"/>
              </a:spcAft>
              <a:buClr>
                <a:srgbClr val="000000"/>
              </a:buClr>
              <a:buFont typeface="Arial"/>
              <a:buChar char="•"/>
            </a:pPr>
            <a:r>
              <a:rPr b="0" lang="en-US" sz="1800" spc="4" strike="noStrike">
                <a:solidFill>
                  <a:srgbClr val="000000"/>
                </a:solidFill>
                <a:latin typeface="Calibri"/>
                <a:ea typeface="DejaVu Sans"/>
              </a:rPr>
              <a:t>Or often, realistically:  </a:t>
            </a:r>
            <a:r>
              <a:rPr b="0" lang="en-US" sz="1800" spc="4" strike="noStrike">
                <a:solidFill>
                  <a:srgbClr val="761114"/>
                </a:solidFill>
                <a:latin typeface="Calibri"/>
                <a:ea typeface="DejaVu Sans"/>
              </a:rPr>
              <a:t>Limited rationality</a:t>
            </a:r>
            <a:r>
              <a:rPr b="0" lang="en-US" sz="1800" spc="4" strike="noStrike">
                <a:solidFill>
                  <a:srgbClr val="000000"/>
                </a:solidFill>
                <a:latin typeface="Calibri"/>
                <a:ea typeface="DejaVu Sans"/>
              </a:rPr>
              <a:t>:  take the most rational action </a:t>
            </a:r>
            <a:r>
              <a:rPr b="0" i="1" lang="en-US" sz="1800" spc="4" strike="noStrike">
                <a:solidFill>
                  <a:srgbClr val="000000"/>
                </a:solidFill>
                <a:latin typeface="Calibri"/>
                <a:ea typeface="DejaVu Sans"/>
              </a:rPr>
              <a:t>given some time limit to act.</a:t>
            </a:r>
            <a:endParaRPr b="0" lang="en-US" sz="1800" spc="-1" strike="noStrike">
              <a:latin typeface="Arial"/>
            </a:endParaRPr>
          </a:p>
          <a:p>
            <a:pPr marL="355680" indent="-342000">
              <a:lnSpc>
                <a:spcPct val="100000"/>
              </a:lnSpc>
              <a:spcBef>
                <a:spcPts val="1559"/>
              </a:spcBef>
              <a:buClr>
                <a:srgbClr val="000000"/>
              </a:buClr>
              <a:buFont typeface="Arial"/>
              <a:buChar char="•"/>
            </a:pPr>
            <a:r>
              <a:rPr b="0" lang="en-US" sz="2050" spc="4" strike="noStrike">
                <a:solidFill>
                  <a:srgbClr val="000000"/>
                </a:solidFill>
                <a:latin typeface="Calibri"/>
                <a:ea typeface="DejaVu Sans"/>
              </a:rPr>
              <a:t>Abstractly, an  agent is  a  function from percept histories to  actions:</a:t>
            </a:r>
            <a:endParaRPr b="0" lang="en-US" sz="2050" spc="-1" strike="noStrike">
              <a:latin typeface="Arial"/>
            </a:endParaRPr>
          </a:p>
          <a:p>
            <a:pPr marL="1087560">
              <a:lnSpc>
                <a:spcPct val="100000"/>
              </a:lnSpc>
              <a:spcBef>
                <a:spcPts val="1559"/>
              </a:spcBef>
            </a:pPr>
            <a:r>
              <a:rPr b="0" lang="en-US" sz="2050" spc="4" strike="noStrike">
                <a:solidFill>
                  <a:srgbClr val="000000"/>
                </a:solidFill>
                <a:latin typeface="Calibri"/>
                <a:ea typeface="DejaVu Sans"/>
              </a:rPr>
              <a:t>f : P</a:t>
            </a:r>
            <a:r>
              <a:rPr b="0" lang="en-US" sz="2100" spc="4" strike="noStrike" baseline="33000">
                <a:solidFill>
                  <a:srgbClr val="000000"/>
                </a:solidFill>
                <a:latin typeface="Calibri"/>
                <a:ea typeface="DejaVu Sans"/>
              </a:rPr>
              <a:t>∗  </a:t>
            </a:r>
            <a:r>
              <a:rPr b="0" lang="en-US" sz="2050" spc="4" strike="noStrike">
                <a:solidFill>
                  <a:srgbClr val="000000"/>
                </a:solidFill>
                <a:latin typeface="Calibri"/>
                <a:ea typeface="DejaVu Sans"/>
              </a:rPr>
              <a:t>→ A</a:t>
            </a:r>
            <a:endParaRPr b="0" lang="en-US" sz="2050" spc="-1" strike="noStrike">
              <a:latin typeface="Arial"/>
            </a:endParaRPr>
          </a:p>
          <a:p>
            <a:pPr marL="355680" indent="-342000">
              <a:lnSpc>
                <a:spcPct val="101000"/>
              </a:lnSpc>
              <a:spcBef>
                <a:spcPts val="1536"/>
              </a:spcBef>
              <a:buClr>
                <a:srgbClr val="000000"/>
              </a:buClr>
              <a:buFont typeface="Arial"/>
              <a:buChar char="•"/>
            </a:pPr>
            <a:r>
              <a:rPr b="0" lang="en-US" sz="2050" spc="4" strike="noStrike">
                <a:solidFill>
                  <a:srgbClr val="000000"/>
                </a:solidFill>
                <a:latin typeface="Calibri"/>
                <a:ea typeface="DejaVu Sans"/>
              </a:rPr>
              <a:t>For any given class of environments and tasks, we seek the agent (or class of agents) with the best performance</a:t>
            </a:r>
            <a:endParaRPr b="0" lang="en-US" sz="2050" spc="-1" strike="noStrike">
              <a:latin typeface="Arial"/>
            </a:endParaRPr>
          </a:p>
          <a:p>
            <a:pPr marL="355680" indent="-342000">
              <a:lnSpc>
                <a:spcPct val="101000"/>
              </a:lnSpc>
              <a:spcBef>
                <a:spcPts val="1536"/>
              </a:spcBef>
              <a:buClr>
                <a:srgbClr val="000000"/>
              </a:buClr>
              <a:buFont typeface="Arial"/>
              <a:buChar char="•"/>
            </a:pPr>
            <a:r>
              <a:rPr b="0" lang="en-US" sz="2050" spc="4" strike="noStrike">
                <a:solidFill>
                  <a:srgbClr val="000000"/>
                </a:solidFill>
                <a:latin typeface="Calibri"/>
                <a:ea typeface="DejaVu Sans"/>
              </a:rPr>
              <a:t>Caveat: </a:t>
            </a:r>
            <a:r>
              <a:rPr b="0" lang="en-US" sz="2050" spc="4" strike="noStrike">
                <a:solidFill>
                  <a:srgbClr val="7e0000"/>
                </a:solidFill>
                <a:latin typeface="Calibri"/>
                <a:ea typeface="DejaVu Sans"/>
              </a:rPr>
              <a:t>computational limitations make  perfect rationality unachievable</a:t>
            </a:r>
            <a:endParaRPr b="0" lang="en-US" sz="2050" spc="-1" strike="noStrike">
              <a:latin typeface="Arial"/>
            </a:endParaRPr>
          </a:p>
          <a:p>
            <a:pPr lvl="1" marL="812880" indent="-342000">
              <a:lnSpc>
                <a:spcPct val="100000"/>
              </a:lnSpc>
              <a:spcBef>
                <a:spcPts val="34"/>
              </a:spcBef>
              <a:buClr>
                <a:srgbClr val="000000"/>
              </a:buClr>
              <a:buFont typeface="Arial"/>
              <a:buChar char="•"/>
            </a:pPr>
            <a:r>
              <a:rPr b="0" lang="en-US" sz="1800" spc="4" strike="noStrike">
                <a:solidFill>
                  <a:srgbClr val="000000"/>
                </a:solidFill>
                <a:latin typeface="Calibri"/>
                <a:ea typeface="DejaVu Sans"/>
              </a:rPr>
              <a:t>→ </a:t>
            </a:r>
            <a:r>
              <a:rPr b="0" lang="en-US" sz="1800" spc="4" strike="noStrike">
                <a:solidFill>
                  <a:srgbClr val="000000"/>
                </a:solidFill>
                <a:latin typeface="Calibri"/>
                <a:ea typeface="DejaVu Sans"/>
              </a:rPr>
              <a:t>design  best </a:t>
            </a:r>
            <a:r>
              <a:rPr b="0" lang="en-US" sz="1800" spc="4" strike="noStrike">
                <a:solidFill>
                  <a:srgbClr val="004b00"/>
                </a:solidFill>
                <a:latin typeface="Calibri"/>
                <a:ea typeface="DejaVu Sans"/>
              </a:rPr>
              <a:t>program  </a:t>
            </a:r>
            <a:r>
              <a:rPr b="0" i="1" lang="en-US" sz="1800" spc="4" strike="noStrike">
                <a:solidFill>
                  <a:srgbClr val="000000"/>
                </a:solidFill>
                <a:latin typeface="Calibri"/>
                <a:ea typeface="DejaVu Sans"/>
              </a:rPr>
              <a:t>for given  machine/situational resources</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F8E3054D-43EB-47B2-8FEC-805420461A7A}" type="slidenum">
              <a:rPr b="1" lang="en-US" sz="800" spc="4" strike="noStrike">
                <a:solidFill>
                  <a:srgbClr val="000000"/>
                </a:solidFill>
                <a:latin typeface="Calibri"/>
                <a:ea typeface="DejaVu Sans"/>
              </a:rPr>
              <a:t>&lt;number&gt;</a:t>
            </a:fld>
            <a:endParaRPr b="0" lang="en-US" sz="800" spc="-1" strike="noStrike">
              <a:latin typeface="Arial"/>
            </a:endParaRPr>
          </a:p>
        </p:txBody>
      </p:sp>
      <p:sp>
        <p:nvSpPr>
          <p:cNvPr id="393" name="CustomShape 2"/>
          <p:cNvSpPr/>
          <p:nvPr/>
        </p:nvSpPr>
        <p:spPr>
          <a:xfrm>
            <a:off x="685800" y="685800"/>
            <a:ext cx="7721280" cy="1297080"/>
          </a:xfrm>
          <a:prstGeom prst="rect">
            <a:avLst/>
          </a:prstGeom>
          <a:noFill/>
          <a:ln w="51840">
            <a:noFill/>
          </a:ln>
        </p:spPr>
        <p:style>
          <a:lnRef idx="0"/>
          <a:fillRef idx="0"/>
          <a:effectRef idx="0"/>
          <a:fontRef idx="minor"/>
        </p:style>
        <p:txBody>
          <a:bodyPr lIns="0" rIns="0" tIns="0" bIns="0"/>
          <a:p>
            <a:pPr algn="ctr">
              <a:lnSpc>
                <a:spcPts val="2429"/>
              </a:lnSpc>
            </a:pPr>
            <a:r>
              <a:rPr b="1" lang="en-US" sz="2500" spc="4" strike="noStrike">
                <a:solidFill>
                  <a:srgbClr val="000000"/>
                </a:solidFill>
                <a:latin typeface="Calibri"/>
                <a:ea typeface="DejaVu Sans"/>
              </a:rPr>
              <a:t>AI prehistory:  Influences</a:t>
            </a:r>
            <a:endParaRPr b="0" lang="en-US" sz="2500" spc="-1" strike="noStrike">
              <a:latin typeface="Arial"/>
            </a:endParaRPr>
          </a:p>
        </p:txBody>
      </p:sp>
      <p:graphicFrame>
        <p:nvGraphicFramePr>
          <p:cNvPr id="394" name="Table 3"/>
          <p:cNvGraphicFramePr/>
          <p:nvPr/>
        </p:nvGraphicFramePr>
        <p:xfrm>
          <a:off x="533520" y="1371600"/>
          <a:ext cx="8533800" cy="5305680"/>
        </p:xfrm>
        <a:graphic>
          <a:graphicData uri="http://schemas.openxmlformats.org/drawingml/2006/table">
            <a:tbl>
              <a:tblPr/>
              <a:tblGrid>
                <a:gridCol w="2424240"/>
                <a:gridCol w="6109920"/>
              </a:tblGrid>
              <a:tr h="914760">
                <a:tc>
                  <a:txBody>
                    <a:bodyPr/>
                    <a:p>
                      <a:pPr>
                        <a:lnSpc>
                          <a:spcPct val="100000"/>
                        </a:lnSpc>
                      </a:pPr>
                      <a:r>
                        <a:rPr b="1" lang="en-US" sz="1800" spc="-1" strike="noStrike">
                          <a:solidFill>
                            <a:srgbClr val="000000"/>
                          </a:solidFill>
                          <a:latin typeface="Calibri"/>
                        </a:rPr>
                        <a:t>Philosophy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logic, methods of reasoning,  mind as  physical system foundations of learning, language,  rationality</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14760">
                <a:tc>
                  <a:txBody>
                    <a:bodyPr/>
                    <a:p>
                      <a:pPr>
                        <a:lnSpc>
                          <a:spcPct val="100000"/>
                        </a:lnSpc>
                      </a:pPr>
                      <a:r>
                        <a:rPr b="1" lang="en-US" sz="1800" spc="-1" strike="noStrike">
                          <a:solidFill>
                            <a:srgbClr val="000000"/>
                          </a:solidFill>
                          <a:latin typeface="Calibri"/>
                        </a:rPr>
                        <a:t>Mathematics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formal representation and  proof, concept of algorithms, computation, (un)decidability, (in)tractability,  probability</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14760">
                <a:tc>
                  <a:txBody>
                    <a:bodyPr/>
                    <a:p>
                      <a:pPr>
                        <a:lnSpc>
                          <a:spcPct val="100000"/>
                        </a:lnSpc>
                      </a:pPr>
                      <a:r>
                        <a:rPr b="1" lang="en-US" sz="1800" spc="-1" strike="noStrike">
                          <a:solidFill>
                            <a:srgbClr val="000000"/>
                          </a:solidFill>
                          <a:latin typeface="Calibri"/>
                        </a:rPr>
                        <a:t>Psychology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Adaptation, phenomena of perception and motor control    experimental techniques  (psychophysics, etc.)</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14760">
                <a:tc>
                  <a:txBody>
                    <a:bodyPr/>
                    <a:p>
                      <a:pPr>
                        <a:lnSpc>
                          <a:spcPct val="100000"/>
                        </a:lnSpc>
                      </a:pPr>
                      <a:r>
                        <a:rPr b="1" lang="en-US" sz="1800" spc="-1" strike="noStrike">
                          <a:solidFill>
                            <a:srgbClr val="000000"/>
                          </a:solidFill>
                          <a:latin typeface="Calibri"/>
                        </a:rPr>
                        <a:t>Economics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formal theory of rational decisions (decision theory), Game theory, Max-Min strategies, Adversarial reasoning</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Linguistics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knowledge representation,   grammar (for NLP)</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Neuroscience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Model of plastic physical substrate for mental  activity</a:t>
                      </a:r>
                      <a:endParaRPr b="0" lang="en-US" sz="1800" spc="-1" strike="noStrike">
                        <a:latin typeface="Arial"/>
                      </a:endParaRPr>
                    </a:p>
                    <a:p>
                      <a:pPr>
                        <a:lnSpc>
                          <a:spcPct val="100000"/>
                        </a:lnSpc>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Control Theory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homeostatic systems, stability, simple optimal agent  designs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9F395163-1711-43AA-B199-D1BD84795ED0}" type="slidenum">
              <a:rPr b="1" lang="en-US" sz="800" spc="4" strike="noStrike">
                <a:solidFill>
                  <a:srgbClr val="000000"/>
                </a:solidFill>
                <a:latin typeface="Calibri"/>
                <a:ea typeface="DejaVu Sans"/>
              </a:rPr>
              <a:t>&lt;number&gt;</a:t>
            </a:fld>
            <a:endParaRPr b="0" lang="en-US" sz="800" spc="-1" strike="noStrike">
              <a:latin typeface="Arial"/>
            </a:endParaRPr>
          </a:p>
        </p:txBody>
      </p:sp>
      <p:sp>
        <p:nvSpPr>
          <p:cNvPr id="396" name="CustomShape 2"/>
          <p:cNvSpPr/>
          <p:nvPr/>
        </p:nvSpPr>
        <p:spPr>
          <a:xfrm>
            <a:off x="685800" y="455760"/>
            <a:ext cx="7721280" cy="1297080"/>
          </a:xfrm>
          <a:prstGeom prst="rect">
            <a:avLst/>
          </a:prstGeom>
          <a:noFill/>
          <a:ln w="51840">
            <a:noFill/>
          </a:ln>
        </p:spPr>
        <p:style>
          <a:lnRef idx="0"/>
          <a:fillRef idx="0"/>
          <a:effectRef idx="0"/>
          <a:fontRef idx="minor"/>
        </p:style>
        <p:txBody>
          <a:bodyPr lIns="0" rIns="0" tIns="0" bIns="0"/>
          <a:p>
            <a:pPr algn="ctr">
              <a:lnSpc>
                <a:spcPts val="2429"/>
              </a:lnSpc>
            </a:pPr>
            <a:r>
              <a:rPr b="1" lang="en-US" sz="2500" spc="4" strike="noStrike">
                <a:solidFill>
                  <a:srgbClr val="000000"/>
                </a:solidFill>
                <a:latin typeface="Calibri"/>
                <a:ea typeface="DejaVu Sans"/>
              </a:rPr>
              <a:t>Brief glance:  history of AI</a:t>
            </a:r>
            <a:endParaRPr b="0" lang="en-US" sz="2500" spc="-1" strike="noStrike">
              <a:latin typeface="Arial"/>
            </a:endParaRPr>
          </a:p>
        </p:txBody>
      </p:sp>
      <p:graphicFrame>
        <p:nvGraphicFramePr>
          <p:cNvPr id="397" name="Table 3"/>
          <p:cNvGraphicFramePr/>
          <p:nvPr/>
        </p:nvGraphicFramePr>
        <p:xfrm>
          <a:off x="533520" y="1025280"/>
          <a:ext cx="8533800" cy="5947920"/>
        </p:xfrm>
        <a:graphic>
          <a:graphicData uri="http://schemas.openxmlformats.org/drawingml/2006/table">
            <a:tbl>
              <a:tblPr/>
              <a:tblGrid>
                <a:gridCol w="1371600"/>
                <a:gridCol w="7162560"/>
              </a:tblGrid>
              <a:tr h="366120">
                <a:tc>
                  <a:txBody>
                    <a:bodyPr/>
                    <a:p>
                      <a:pPr>
                        <a:lnSpc>
                          <a:spcPct val="100000"/>
                        </a:lnSpc>
                      </a:pPr>
                      <a:r>
                        <a:rPr b="1" lang="en-US" sz="1800" spc="-1" strike="noStrike">
                          <a:solidFill>
                            <a:srgbClr val="000000"/>
                          </a:solidFill>
                          <a:latin typeface="Calibri"/>
                        </a:rPr>
                        <a:t>1943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McCulloch &amp; Pitts: Boolean circuit model of brain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1950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Turing’s “Computing Machinery  and Intelligence”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1952-69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Look Ma, no hands!  Early automatons…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1950s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Early AI programs, including Samuel’s checkers program,  Newell &amp; Simon’s Logic Theorist, Gelernter’s Geometry Engine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1956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1" strike="noStrike">
                          <a:solidFill>
                            <a:srgbClr val="000000"/>
                          </a:solidFill>
                          <a:latin typeface="Calibri"/>
                        </a:rPr>
                        <a:t>Dartmouth meeting: “Artificial Intelligence” adopted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1965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Universal solver: Robinson’s  complete algorithm for logical  reasoning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1966-74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AI discovers computational complexity  </a:t>
                      </a:r>
                      <a:endParaRPr b="0" lang="en-US" sz="1800" spc="-1" strike="noStrike">
                        <a:latin typeface="Arial"/>
                      </a:endParaRPr>
                    </a:p>
                    <a:p>
                      <a:pPr>
                        <a:lnSpc>
                          <a:spcPct val="100000"/>
                        </a:lnSpc>
                      </a:pPr>
                      <a:r>
                        <a:rPr b="0" lang="en-US" sz="1800" spc="4" strike="noStrike">
                          <a:solidFill>
                            <a:srgbClr val="000000"/>
                          </a:solidFill>
                          <a:latin typeface="Calibri"/>
                        </a:rPr>
                        <a:t>Neural network research  almost disappears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1969-79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Early development  of knowledge-based systems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1980-1988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Expert systems  industry booms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1988-93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Expert systems  industry busts:  “AI Winter”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1985-95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Neural networks  concepts resuscitated…a new way forward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xBody>
                    <a:bodyPr/>
                    <a:p>
                      <a:pPr>
                        <a:lnSpc>
                          <a:spcPct val="100000"/>
                        </a:lnSpc>
                      </a:pPr>
                      <a:r>
                        <a:rPr b="1" lang="en-US" sz="1800" spc="-1" strike="noStrike">
                          <a:solidFill>
                            <a:srgbClr val="000000"/>
                          </a:solidFill>
                          <a:latin typeface="Calibri"/>
                        </a:rPr>
                        <a:t>1988-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Resurgence of probability; general increase in technical depth  </a:t>
                      </a:r>
                      <a:endParaRPr b="0" lang="en-US" sz="1800" spc="-1" strike="noStrike">
                        <a:latin typeface="Arial"/>
                      </a:endParaRPr>
                    </a:p>
                    <a:p>
                      <a:pPr>
                        <a:lnSpc>
                          <a:spcPct val="100000"/>
                        </a:lnSpc>
                      </a:pPr>
                      <a:r>
                        <a:rPr b="0" lang="en-US" sz="1800" spc="4" strike="noStrike">
                          <a:solidFill>
                            <a:srgbClr val="000000"/>
                          </a:solidFill>
                          <a:latin typeface="Calibri"/>
                        </a:rPr>
                        <a:t>“</a:t>
                      </a:r>
                      <a:r>
                        <a:rPr b="0" lang="en-US" sz="1800" spc="4" strike="noStrike">
                          <a:solidFill>
                            <a:srgbClr val="000000"/>
                          </a:solidFill>
                          <a:latin typeface="Calibri"/>
                        </a:rPr>
                        <a:t>Nouvelle AI”: ALife, GAs,  soft computing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nSpc>
                          <a:spcPct val="100000"/>
                        </a:lnSpc>
                      </a:pPr>
                      <a:r>
                        <a:rPr b="1" lang="en-US" sz="1800" spc="-1" strike="noStrike">
                          <a:solidFill>
                            <a:srgbClr val="000000"/>
                          </a:solidFill>
                          <a:latin typeface="Calibri"/>
                        </a:rPr>
                        <a:t>1995-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Agents, agents, everywhere  . . .</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5400">
                <a:tc>
                  <a:txBody>
                    <a:bodyPr/>
                    <a:p>
                      <a:pPr>
                        <a:lnSpc>
                          <a:spcPct val="100000"/>
                        </a:lnSpc>
                      </a:pPr>
                      <a:r>
                        <a:rPr b="1" lang="en-US" sz="1800" spc="-1" strike="noStrike">
                          <a:solidFill>
                            <a:srgbClr val="000000"/>
                          </a:solidFill>
                          <a:latin typeface="Calibri"/>
                        </a:rPr>
                        <a:t>2003-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1800" spc="4" strike="noStrike">
                          <a:solidFill>
                            <a:srgbClr val="000000"/>
                          </a:solidFill>
                          <a:latin typeface="Calibri"/>
                        </a:rPr>
                        <a:t>Human-level AI back on the agenda (the next bubble?)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3ABAC44A-0EAE-43D3-8B6E-101016D7765E}"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399" name="CustomShape 2"/>
          <p:cNvSpPr/>
          <p:nvPr/>
        </p:nvSpPr>
        <p:spPr>
          <a:xfrm>
            <a:off x="304920" y="838080"/>
            <a:ext cx="6171120" cy="1297080"/>
          </a:xfrm>
          <a:prstGeom prst="rect">
            <a:avLst/>
          </a:prstGeom>
          <a:noFill/>
          <a:ln w="51840">
            <a:noFill/>
          </a:ln>
        </p:spPr>
        <p:style>
          <a:lnRef idx="0"/>
          <a:fillRef idx="0"/>
          <a:effectRef idx="0"/>
          <a:fontRef idx="minor"/>
        </p:style>
        <p:txBody>
          <a:bodyPr lIns="0" rIns="0" tIns="0" bIns="0"/>
          <a:p>
            <a:pPr algn="ctr">
              <a:lnSpc>
                <a:spcPts val="2409"/>
              </a:lnSpc>
            </a:pPr>
            <a:r>
              <a:rPr b="1" lang="en-US" sz="2500" spc="4" strike="noStrike">
                <a:solidFill>
                  <a:srgbClr val="000000"/>
                </a:solidFill>
                <a:latin typeface="Calibri"/>
                <a:ea typeface="DejaVu Sans"/>
              </a:rPr>
              <a:t>Quick quiz: How much do you know about AI?</a:t>
            </a:r>
            <a:endParaRPr b="0" lang="en-US" sz="2500" spc="-1" strike="noStrike">
              <a:latin typeface="Arial"/>
            </a:endParaRPr>
          </a:p>
        </p:txBody>
      </p:sp>
      <p:sp>
        <p:nvSpPr>
          <p:cNvPr id="400" name="CustomShape 3"/>
          <p:cNvSpPr/>
          <p:nvPr/>
        </p:nvSpPr>
        <p:spPr>
          <a:xfrm>
            <a:off x="496440" y="1606680"/>
            <a:ext cx="7884360" cy="5039280"/>
          </a:xfrm>
          <a:prstGeom prst="rect">
            <a:avLst/>
          </a:prstGeom>
          <a:noFill/>
          <a:ln>
            <a:noFill/>
          </a:ln>
        </p:spPr>
        <p:style>
          <a:lnRef idx="0"/>
          <a:fillRef idx="0"/>
          <a:effectRef idx="0"/>
          <a:fontRef idx="minor"/>
        </p:style>
        <p:txBody>
          <a:bodyPr lIns="0" rIns="0" tIns="0" bIns="0"/>
          <a:p>
            <a:pPr marL="12600">
              <a:lnSpc>
                <a:spcPct val="100000"/>
              </a:lnSpc>
            </a:pPr>
            <a:r>
              <a:rPr b="0" lang="en-US" sz="2050" spc="4" strike="noStrike">
                <a:solidFill>
                  <a:srgbClr val="000000"/>
                </a:solidFill>
                <a:latin typeface="Calibri"/>
                <a:ea typeface="DejaVu Sans"/>
              </a:rPr>
              <a:t>Which of the following can  be  done  at present?</a:t>
            </a:r>
            <a:endParaRPr b="0" lang="en-US" sz="205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Play a  decent  game  of table tennis</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Drive safely along a  curving mountain  road</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Drive safely in rush downtown phoenix</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Buy a  week’s  worth of groceries  on  the web</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Buy a  week’s  worth of groceries  at Bashas</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Play a  decent  game  of bridge</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Beat world champions in GO</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Discover and  prove  a  new  mathematical theorem</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Design and execute a  research  program in molecular   biology</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Give  competent legal  advice in a  specialized  area  of law</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Converse  successfully  with another person  for an hour</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Perform a  complex surgical  operation</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Unload any  dishwasher  and  put everything away</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Write an  intentionally funny story</a:t>
            </a:r>
            <a:endParaRPr b="0" lang="en-US" sz="1800" spc="-1" strike="noStrike">
              <a:latin typeface="Arial"/>
            </a:endParaRPr>
          </a:p>
        </p:txBody>
      </p:sp>
      <p:pic>
        <p:nvPicPr>
          <p:cNvPr id="401" name="Picture 10" descr=""/>
          <p:cNvPicPr/>
          <p:nvPr/>
        </p:nvPicPr>
        <p:blipFill>
          <a:blip r:embed="rId1"/>
          <a:stretch/>
        </p:blipFill>
        <p:spPr>
          <a:xfrm>
            <a:off x="6820920" y="330480"/>
            <a:ext cx="2970720" cy="20952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BCC8C007-F22B-486D-8B55-314FAE55BD11}"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403" name="CustomShape 2"/>
          <p:cNvSpPr/>
          <p:nvPr/>
        </p:nvSpPr>
        <p:spPr>
          <a:xfrm>
            <a:off x="554400" y="838080"/>
            <a:ext cx="7721280" cy="1297080"/>
          </a:xfrm>
          <a:prstGeom prst="rect">
            <a:avLst/>
          </a:prstGeom>
          <a:noFill/>
          <a:ln w="51840">
            <a:noFill/>
          </a:ln>
        </p:spPr>
        <p:style>
          <a:lnRef idx="0"/>
          <a:fillRef idx="0"/>
          <a:effectRef idx="0"/>
          <a:fontRef idx="minor"/>
        </p:style>
        <p:txBody>
          <a:bodyPr lIns="0" rIns="0" tIns="0" bIns="0"/>
          <a:p>
            <a:pPr algn="ctr">
              <a:lnSpc>
                <a:spcPts val="2409"/>
              </a:lnSpc>
            </a:pPr>
            <a:r>
              <a:rPr b="1" lang="en-US" sz="2500" spc="4" strike="noStrike">
                <a:solidFill>
                  <a:srgbClr val="000000"/>
                </a:solidFill>
                <a:latin typeface="Calibri"/>
                <a:ea typeface="DejaVu Sans"/>
              </a:rPr>
              <a:t>State of the art</a:t>
            </a:r>
            <a:endParaRPr b="0" lang="en-US" sz="2500" spc="-1" strike="noStrike">
              <a:latin typeface="Arial"/>
            </a:endParaRPr>
          </a:p>
        </p:txBody>
      </p:sp>
      <p:sp>
        <p:nvSpPr>
          <p:cNvPr id="404" name="CustomShape 3"/>
          <p:cNvSpPr/>
          <p:nvPr/>
        </p:nvSpPr>
        <p:spPr>
          <a:xfrm>
            <a:off x="496440" y="1606680"/>
            <a:ext cx="7884360" cy="5778000"/>
          </a:xfrm>
          <a:prstGeom prst="rect">
            <a:avLst/>
          </a:prstGeom>
          <a:noFill/>
          <a:ln>
            <a:noFill/>
          </a:ln>
        </p:spPr>
        <p:style>
          <a:lnRef idx="0"/>
          <a:fillRef idx="0"/>
          <a:effectRef idx="0"/>
          <a:fontRef idx="minor"/>
        </p:style>
        <p:txBody>
          <a:bodyPr lIns="0" rIns="0" tIns="0" bIns="0"/>
          <a:p>
            <a:pPr marL="12600">
              <a:lnSpc>
                <a:spcPct val="100000"/>
              </a:lnSpc>
            </a:pPr>
            <a:r>
              <a:rPr b="0" lang="en-US" sz="2050" spc="4" strike="noStrike">
                <a:solidFill>
                  <a:srgbClr val="000000"/>
                </a:solidFill>
                <a:latin typeface="Calibri"/>
                <a:ea typeface="DejaVu Sans"/>
              </a:rPr>
              <a:t>Which of the following can  be  done  at present?</a:t>
            </a:r>
            <a:endParaRPr b="0" lang="en-US" sz="2050" spc="-1" strike="noStrike">
              <a:latin typeface="Arial"/>
            </a:endParaRPr>
          </a:p>
          <a:p>
            <a:pPr marL="355680" indent="-342000">
              <a:lnSpc>
                <a:spcPct val="100000"/>
              </a:lnSpc>
              <a:spcBef>
                <a:spcPts val="1559"/>
              </a:spcBef>
              <a:buClr>
                <a:srgbClr val="00b050"/>
              </a:buClr>
              <a:buFont typeface="Arial"/>
              <a:buChar char="•"/>
            </a:pPr>
            <a:r>
              <a:rPr b="0" lang="en-US" sz="2050" spc="4" strike="noStrike">
                <a:solidFill>
                  <a:srgbClr val="00b050"/>
                </a:solidFill>
                <a:latin typeface="Calibri"/>
                <a:ea typeface="DejaVu Sans"/>
              </a:rPr>
              <a:t>Play a  decent  game  of table tennis</a:t>
            </a:r>
            <a:br/>
            <a:r>
              <a:rPr b="0" lang="en-US" sz="2050" spc="4" strike="noStrike">
                <a:solidFill>
                  <a:srgbClr val="00b050"/>
                </a:solidFill>
                <a:latin typeface="Calibri"/>
                <a:ea typeface="DejaVu Sans"/>
              </a:rPr>
              <a:t>(Kuka Robotics, 2014)</a:t>
            </a: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a:lnSpc>
                <a:spcPct val="100000"/>
              </a:lnSpc>
              <a:spcBef>
                <a:spcPts val="1559"/>
              </a:spcBef>
            </a:pPr>
            <a:endParaRPr b="0" lang="en-US" sz="2050" spc="-1" strike="noStrike">
              <a:latin typeface="Arial"/>
            </a:endParaRPr>
          </a:p>
          <a:p>
            <a:pPr marL="355680" indent="-342000">
              <a:lnSpc>
                <a:spcPct val="100000"/>
              </a:lnSpc>
              <a:spcBef>
                <a:spcPts val="1559"/>
              </a:spcBef>
              <a:buClr>
                <a:srgbClr val="1f497d"/>
              </a:buClr>
              <a:buFont typeface="Arial"/>
              <a:buChar char="•"/>
            </a:pPr>
            <a:r>
              <a:rPr b="0" lang="en-US" sz="1200" spc="4" strike="noStrike">
                <a:solidFill>
                  <a:srgbClr val="1f497d"/>
                </a:solidFill>
                <a:latin typeface="Calibri"/>
                <a:ea typeface="DejaVu Sans"/>
              </a:rPr>
              <a:t>Truth:  No, it can’t really beat Timo Boll.  But robots can play decent parlor ping-pong…and are getting better. See:</a:t>
            </a:r>
            <a:br/>
            <a:r>
              <a:rPr b="0" lang="en-US" sz="1200" spc="4" strike="noStrike">
                <a:solidFill>
                  <a:srgbClr val="1f497d"/>
                </a:solidFill>
                <a:latin typeface="Calibri"/>
                <a:ea typeface="DejaVu Sans"/>
              </a:rPr>
              <a:t> https://spectrum.ieee.org/automaton/robotics/industrial-robots/robots-playing-ping-pong-whats-real-and-whats-not</a:t>
            </a:r>
            <a:endParaRPr b="0" lang="en-US" sz="1200" spc="-1" strike="noStrike">
              <a:latin typeface="Arial"/>
            </a:endParaRPr>
          </a:p>
        </p:txBody>
      </p:sp>
      <p:pic>
        <p:nvPicPr>
          <p:cNvPr id="405" name="Picture 10" descr=""/>
          <p:cNvPicPr/>
          <p:nvPr/>
        </p:nvPicPr>
        <p:blipFill>
          <a:blip r:embed="rId1"/>
          <a:stretch/>
        </p:blipFill>
        <p:spPr>
          <a:xfrm>
            <a:off x="6820920" y="330480"/>
            <a:ext cx="2970720" cy="2095200"/>
          </a:xfrm>
          <a:prstGeom prst="rect">
            <a:avLst/>
          </a:prstGeom>
          <a:ln>
            <a:noFill/>
          </a:ln>
        </p:spPr>
      </p:pic>
      <p:pic>
        <p:nvPicPr>
          <p:cNvPr id="406" name="Add-in 3" descr=""/>
          <p:cNvPicPr/>
          <p:nvPr/>
        </p:nvPicPr>
        <p:blipFill>
          <a:blip r:embed="rId2"/>
          <a:stretch/>
        </p:blipFill>
        <p:spPr>
          <a:xfrm>
            <a:off x="1253520" y="2856600"/>
            <a:ext cx="7009200" cy="38469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2E5284D0-CBF5-4D8C-A87A-42905A92BF49}"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408" name="CustomShape 2"/>
          <p:cNvSpPr/>
          <p:nvPr/>
        </p:nvSpPr>
        <p:spPr>
          <a:xfrm>
            <a:off x="554400" y="838080"/>
            <a:ext cx="7721280" cy="1297080"/>
          </a:xfrm>
          <a:prstGeom prst="rect">
            <a:avLst/>
          </a:prstGeom>
          <a:noFill/>
          <a:ln w="51840">
            <a:noFill/>
          </a:ln>
        </p:spPr>
        <p:style>
          <a:lnRef idx="0"/>
          <a:fillRef idx="0"/>
          <a:effectRef idx="0"/>
          <a:fontRef idx="minor"/>
        </p:style>
        <p:txBody>
          <a:bodyPr lIns="0" rIns="0" tIns="0" bIns="0"/>
          <a:p>
            <a:pPr algn="ctr">
              <a:lnSpc>
                <a:spcPts val="2409"/>
              </a:lnSpc>
            </a:pPr>
            <a:r>
              <a:rPr b="1" lang="en-US" sz="2500" spc="4" strike="noStrike">
                <a:solidFill>
                  <a:srgbClr val="000000"/>
                </a:solidFill>
                <a:latin typeface="Calibri"/>
                <a:ea typeface="DejaVu Sans"/>
              </a:rPr>
              <a:t>State of the art</a:t>
            </a:r>
            <a:endParaRPr b="0" lang="en-US" sz="2500" spc="-1" strike="noStrike">
              <a:latin typeface="Arial"/>
            </a:endParaRPr>
          </a:p>
        </p:txBody>
      </p:sp>
      <p:sp>
        <p:nvSpPr>
          <p:cNvPr id="409" name="CustomShape 3"/>
          <p:cNvSpPr/>
          <p:nvPr/>
        </p:nvSpPr>
        <p:spPr>
          <a:xfrm>
            <a:off x="496440" y="1606680"/>
            <a:ext cx="7884360" cy="5039280"/>
          </a:xfrm>
          <a:prstGeom prst="rect">
            <a:avLst/>
          </a:prstGeom>
          <a:noFill/>
          <a:ln>
            <a:noFill/>
          </a:ln>
        </p:spPr>
        <p:style>
          <a:lnRef idx="0"/>
          <a:fillRef idx="0"/>
          <a:effectRef idx="0"/>
          <a:fontRef idx="minor"/>
        </p:style>
        <p:txBody>
          <a:bodyPr lIns="0" rIns="0" tIns="0" bIns="0"/>
          <a:p>
            <a:pPr marL="12600">
              <a:lnSpc>
                <a:spcPct val="100000"/>
              </a:lnSpc>
            </a:pPr>
            <a:r>
              <a:rPr b="0" lang="en-US" sz="2050" spc="4" strike="noStrike">
                <a:solidFill>
                  <a:srgbClr val="000000"/>
                </a:solidFill>
                <a:latin typeface="Calibri"/>
                <a:ea typeface="DejaVu Sans"/>
              </a:rPr>
              <a:t>Which of the following can  be  done  at present?</a:t>
            </a:r>
            <a:endParaRPr b="0" lang="en-US" sz="2050" spc="-1" strike="noStrike">
              <a:latin typeface="Arial"/>
            </a:endParaRPr>
          </a:p>
          <a:p>
            <a:pPr marL="355680" indent="-342000">
              <a:lnSpc>
                <a:spcPct val="100000"/>
              </a:lnSpc>
              <a:spcBef>
                <a:spcPts val="499"/>
              </a:spcBef>
              <a:buClr>
                <a:srgbClr val="00b050"/>
              </a:buClr>
              <a:buFont typeface="Arial"/>
              <a:buChar char="•"/>
            </a:pPr>
            <a:r>
              <a:rPr b="0" lang="en-US" sz="1800" spc="4" strike="noStrike">
                <a:solidFill>
                  <a:srgbClr val="00b050"/>
                </a:solidFill>
                <a:latin typeface="Calibri"/>
                <a:ea typeface="DejaVu Sans"/>
              </a:rPr>
              <a:t>Play a  decent  game  of table tennis</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Drive safely along a  curving mountain  road</a:t>
            </a:r>
            <a:endParaRPr b="0" lang="en-US" sz="1800" spc="-1" strike="noStrike">
              <a:latin typeface="Arial"/>
            </a:endParaRPr>
          </a:p>
          <a:p>
            <a:pPr marL="355680" indent="-342000">
              <a:lnSpc>
                <a:spcPct val="100000"/>
              </a:lnSpc>
              <a:spcBef>
                <a:spcPts val="499"/>
              </a:spcBef>
              <a:buClr>
                <a:srgbClr val="ff0000"/>
              </a:buClr>
              <a:buFont typeface="Arial"/>
              <a:buChar char="•"/>
            </a:pPr>
            <a:r>
              <a:rPr b="0" lang="en-US" sz="1800" spc="4" strike="noStrike">
                <a:solidFill>
                  <a:srgbClr val="ff0000"/>
                </a:solidFill>
                <a:latin typeface="Calibri"/>
                <a:ea typeface="DejaVu Sans"/>
              </a:rPr>
              <a:t>Drive safely in rush downtown phoenix</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Buy a  week’s  worth of groceries  on  the web</a:t>
            </a:r>
            <a:endParaRPr b="0" lang="en-US" sz="1800" spc="-1" strike="noStrike">
              <a:latin typeface="Arial"/>
            </a:endParaRPr>
          </a:p>
          <a:p>
            <a:pPr marL="355680" indent="-342000">
              <a:lnSpc>
                <a:spcPct val="100000"/>
              </a:lnSpc>
              <a:spcBef>
                <a:spcPts val="499"/>
              </a:spcBef>
              <a:buClr>
                <a:srgbClr val="ff0000"/>
              </a:buClr>
              <a:buFont typeface="Arial"/>
              <a:buChar char="•"/>
            </a:pPr>
            <a:r>
              <a:rPr b="0" lang="en-US" sz="1800" spc="4" strike="noStrike">
                <a:solidFill>
                  <a:srgbClr val="ff0000"/>
                </a:solidFill>
                <a:latin typeface="Calibri"/>
                <a:ea typeface="DejaVu Sans"/>
              </a:rPr>
              <a:t>Buy a  week’s  worth of groceries  at Bashas</a:t>
            </a:r>
            <a:endParaRPr b="0" lang="en-US" sz="1800" spc="-1" strike="noStrike">
              <a:latin typeface="Arial"/>
            </a:endParaRPr>
          </a:p>
          <a:p>
            <a:pPr marL="355680" indent="-342000">
              <a:lnSpc>
                <a:spcPct val="100000"/>
              </a:lnSpc>
              <a:spcBef>
                <a:spcPts val="499"/>
              </a:spcBef>
              <a:buClr>
                <a:srgbClr val="000000"/>
              </a:buClr>
              <a:buFont typeface="Arial"/>
              <a:buChar char="•"/>
            </a:pPr>
            <a:r>
              <a:rPr b="0" lang="en-US" sz="1800" spc="4" strike="noStrike">
                <a:solidFill>
                  <a:srgbClr val="000000"/>
                </a:solidFill>
                <a:latin typeface="Calibri"/>
                <a:ea typeface="DejaVu Sans"/>
              </a:rPr>
              <a:t>Play a  decent  game  of bridge</a:t>
            </a:r>
            <a:endParaRPr b="0" lang="en-US" sz="1800" spc="-1" strike="noStrike">
              <a:latin typeface="Arial"/>
            </a:endParaRPr>
          </a:p>
          <a:p>
            <a:pPr marL="355680" indent="-342000">
              <a:lnSpc>
                <a:spcPct val="100000"/>
              </a:lnSpc>
              <a:spcBef>
                <a:spcPts val="499"/>
              </a:spcBef>
              <a:buClr>
                <a:srgbClr val="00b050"/>
              </a:buClr>
              <a:buFont typeface="Arial"/>
              <a:buChar char="•"/>
            </a:pPr>
            <a:r>
              <a:rPr b="0" lang="en-US" sz="1800" spc="4" strike="noStrike">
                <a:solidFill>
                  <a:srgbClr val="00b050"/>
                </a:solidFill>
                <a:latin typeface="Calibri"/>
                <a:ea typeface="DejaVu Sans"/>
              </a:rPr>
              <a:t>    </a:t>
            </a:r>
            <a:r>
              <a:rPr b="0" lang="en-US" sz="1800" spc="4" strike="noStrike">
                <a:solidFill>
                  <a:srgbClr val="00b050"/>
                </a:solidFill>
                <a:latin typeface="Calibri"/>
                <a:ea typeface="DejaVu Sans"/>
              </a:rPr>
              <a:t>Beat world champions in GO</a:t>
            </a:r>
            <a:endParaRPr b="0" lang="en-US" sz="1800" spc="-1" strike="noStrike">
              <a:latin typeface="Arial"/>
            </a:endParaRPr>
          </a:p>
          <a:p>
            <a:pPr marL="355680" indent="-342000">
              <a:lnSpc>
                <a:spcPct val="100000"/>
              </a:lnSpc>
              <a:spcBef>
                <a:spcPts val="499"/>
              </a:spcBef>
              <a:buClr>
                <a:srgbClr val="e46c0a"/>
              </a:buClr>
              <a:buFont typeface="Arial"/>
              <a:buChar char="•"/>
            </a:pPr>
            <a:r>
              <a:rPr b="0" lang="en-US" sz="1800" spc="4" strike="noStrike">
                <a:solidFill>
                  <a:srgbClr val="e46c0a"/>
                </a:solidFill>
                <a:latin typeface="Calibri"/>
                <a:ea typeface="DejaVu Sans"/>
              </a:rPr>
              <a:t>Discover and  prove a new mathematical theorem</a:t>
            </a:r>
            <a:endParaRPr b="0" lang="en-US" sz="1800" spc="-1" strike="noStrike">
              <a:latin typeface="Arial"/>
            </a:endParaRPr>
          </a:p>
          <a:p>
            <a:pPr marL="355680" indent="-342000">
              <a:lnSpc>
                <a:spcPct val="100000"/>
              </a:lnSpc>
              <a:spcBef>
                <a:spcPts val="499"/>
              </a:spcBef>
              <a:buClr>
                <a:srgbClr val="e46c0a"/>
              </a:buClr>
              <a:buFont typeface="Arial"/>
              <a:buChar char="•"/>
            </a:pPr>
            <a:r>
              <a:rPr b="0" lang="en-US" sz="1800" spc="4" strike="noStrike">
                <a:solidFill>
                  <a:srgbClr val="e46c0a"/>
                </a:solidFill>
                <a:latin typeface="Calibri"/>
                <a:ea typeface="DejaVu Sans"/>
              </a:rPr>
              <a:t>Design and execute a research program in molecular  biology</a:t>
            </a:r>
            <a:endParaRPr b="0" lang="en-US" sz="1800" spc="-1" strike="noStrike">
              <a:latin typeface="Arial"/>
            </a:endParaRPr>
          </a:p>
          <a:p>
            <a:pPr marL="355680" indent="-342000">
              <a:lnSpc>
                <a:spcPct val="100000"/>
              </a:lnSpc>
              <a:spcBef>
                <a:spcPts val="499"/>
              </a:spcBef>
              <a:buClr>
                <a:srgbClr val="00b050"/>
              </a:buClr>
              <a:buFont typeface="Arial"/>
              <a:buChar char="•"/>
            </a:pPr>
            <a:r>
              <a:rPr b="0" lang="en-US" sz="1800" spc="4" strike="noStrike">
                <a:solidFill>
                  <a:srgbClr val="00b050"/>
                </a:solidFill>
                <a:latin typeface="Calibri"/>
                <a:ea typeface="DejaVu Sans"/>
              </a:rPr>
              <a:t>Give  competent legal  advice in a  specialized  area  of law</a:t>
            </a:r>
            <a:endParaRPr b="0" lang="en-US" sz="1800" spc="-1" strike="noStrike">
              <a:latin typeface="Arial"/>
            </a:endParaRPr>
          </a:p>
          <a:p>
            <a:pPr marL="355680" indent="-342000">
              <a:lnSpc>
                <a:spcPct val="100000"/>
              </a:lnSpc>
              <a:spcBef>
                <a:spcPts val="499"/>
              </a:spcBef>
              <a:buClr>
                <a:srgbClr val="ff0000"/>
              </a:buClr>
              <a:buFont typeface="Arial"/>
              <a:buChar char="•"/>
            </a:pPr>
            <a:r>
              <a:rPr b="0" lang="en-US" sz="1800" spc="4" strike="noStrike">
                <a:solidFill>
                  <a:srgbClr val="ff0000"/>
                </a:solidFill>
                <a:latin typeface="Calibri"/>
                <a:ea typeface="DejaVu Sans"/>
              </a:rPr>
              <a:t>Converse  successfully  with another person  for an hour</a:t>
            </a:r>
            <a:endParaRPr b="0" lang="en-US" sz="1800" spc="-1" strike="noStrike">
              <a:latin typeface="Arial"/>
            </a:endParaRPr>
          </a:p>
          <a:p>
            <a:pPr marL="355680" indent="-342000">
              <a:lnSpc>
                <a:spcPct val="100000"/>
              </a:lnSpc>
              <a:spcBef>
                <a:spcPts val="499"/>
              </a:spcBef>
              <a:buClr>
                <a:srgbClr val="f79646"/>
              </a:buClr>
              <a:buFont typeface="Arial"/>
              <a:buChar char="•"/>
            </a:pPr>
            <a:r>
              <a:rPr b="0" lang="en-US" sz="1800" spc="4" strike="noStrike">
                <a:solidFill>
                  <a:srgbClr val="f79646"/>
                </a:solidFill>
                <a:latin typeface="Calibri"/>
                <a:ea typeface="DejaVu Sans"/>
              </a:rPr>
              <a:t>Perform a  complex surgical  operation</a:t>
            </a:r>
            <a:endParaRPr b="0" lang="en-US" sz="1800" spc="-1" strike="noStrike">
              <a:latin typeface="Arial"/>
            </a:endParaRPr>
          </a:p>
          <a:p>
            <a:pPr marL="355680" indent="-342000">
              <a:lnSpc>
                <a:spcPct val="100000"/>
              </a:lnSpc>
              <a:spcBef>
                <a:spcPts val="499"/>
              </a:spcBef>
              <a:buClr>
                <a:srgbClr val="ff0000"/>
              </a:buClr>
              <a:buFont typeface="Arial"/>
              <a:buChar char="•"/>
            </a:pPr>
            <a:r>
              <a:rPr b="0" lang="en-US" sz="1800" spc="4" strike="noStrike">
                <a:solidFill>
                  <a:srgbClr val="ff0000"/>
                </a:solidFill>
                <a:latin typeface="Calibri"/>
                <a:ea typeface="DejaVu Sans"/>
              </a:rPr>
              <a:t>Unload any  dishwasher  and  put everything away</a:t>
            </a:r>
            <a:endParaRPr b="0" lang="en-US" sz="1800" spc="-1" strike="noStrike">
              <a:latin typeface="Arial"/>
            </a:endParaRPr>
          </a:p>
          <a:p>
            <a:pPr marL="355680" indent="-342000">
              <a:lnSpc>
                <a:spcPct val="100000"/>
              </a:lnSpc>
              <a:spcBef>
                <a:spcPts val="499"/>
              </a:spcBef>
              <a:buClr>
                <a:srgbClr val="ff0000"/>
              </a:buClr>
              <a:buFont typeface="Arial"/>
              <a:buChar char="•"/>
            </a:pPr>
            <a:r>
              <a:rPr b="0" lang="en-US" sz="1800" spc="4" strike="noStrike">
                <a:solidFill>
                  <a:srgbClr val="ff0000"/>
                </a:solidFill>
                <a:latin typeface="Calibri"/>
                <a:ea typeface="DejaVu Sans"/>
              </a:rPr>
              <a:t>Write an  intentionally funny story</a:t>
            </a:r>
            <a:endParaRPr b="0" lang="en-US" sz="1800" spc="-1" strike="noStrike">
              <a:latin typeface="Arial"/>
            </a:endParaRPr>
          </a:p>
        </p:txBody>
      </p:sp>
      <p:pic>
        <p:nvPicPr>
          <p:cNvPr id="410" name="Picture 10" descr=""/>
          <p:cNvPicPr/>
          <p:nvPr/>
        </p:nvPicPr>
        <p:blipFill>
          <a:blip r:embed="rId1"/>
          <a:stretch/>
        </p:blipFill>
        <p:spPr>
          <a:xfrm>
            <a:off x="6820920" y="330480"/>
            <a:ext cx="2970720" cy="2095200"/>
          </a:xfrm>
          <a:prstGeom prst="rect">
            <a:avLst/>
          </a:prstGeom>
          <a:ln>
            <a:noFill/>
          </a:ln>
        </p:spPr>
      </p:pic>
      <p:pic>
        <p:nvPicPr>
          <p:cNvPr id="411" name="Picture 3" descr=""/>
          <p:cNvPicPr/>
          <p:nvPr/>
        </p:nvPicPr>
        <p:blipFill>
          <a:blip r:embed="rId2"/>
          <a:stretch/>
        </p:blipFill>
        <p:spPr>
          <a:xfrm>
            <a:off x="685800" y="4038120"/>
            <a:ext cx="379800" cy="2275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5D407987-905A-4A01-97BF-8D5985905180}"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413" name="CustomShape 2"/>
          <p:cNvSpPr/>
          <p:nvPr/>
        </p:nvSpPr>
        <p:spPr>
          <a:xfrm>
            <a:off x="534960" y="1010880"/>
            <a:ext cx="7721280" cy="1297080"/>
          </a:xfrm>
          <a:prstGeom prst="rect">
            <a:avLst/>
          </a:prstGeom>
          <a:noFill/>
          <a:ln w="51840">
            <a:noFill/>
          </a:ln>
        </p:spPr>
        <p:style>
          <a:lnRef idx="0"/>
          <a:fillRef idx="0"/>
          <a:effectRef idx="0"/>
          <a:fontRef idx="minor"/>
        </p:style>
        <p:txBody>
          <a:bodyPr lIns="0" rIns="0" tIns="0" bIns="0"/>
          <a:p>
            <a:pPr algn="ctr">
              <a:lnSpc>
                <a:spcPts val="2429"/>
              </a:lnSpc>
            </a:pPr>
            <a:r>
              <a:rPr b="1" lang="en-US" sz="2500" spc="4" strike="noStrike">
                <a:solidFill>
                  <a:srgbClr val="000000"/>
                </a:solidFill>
                <a:latin typeface="Calibri"/>
                <a:ea typeface="DejaVu Sans"/>
              </a:rPr>
              <a:t>Unintentionally funny stories:  The best AI can do…</a:t>
            </a:r>
            <a:endParaRPr b="0" lang="en-US" sz="2500" spc="-1" strike="noStrike">
              <a:latin typeface="Arial"/>
            </a:endParaRPr>
          </a:p>
        </p:txBody>
      </p:sp>
      <p:sp>
        <p:nvSpPr>
          <p:cNvPr id="414" name="CustomShape 3"/>
          <p:cNvSpPr/>
          <p:nvPr/>
        </p:nvSpPr>
        <p:spPr>
          <a:xfrm>
            <a:off x="496440" y="1619640"/>
            <a:ext cx="7793640" cy="4992120"/>
          </a:xfrm>
          <a:prstGeom prst="rect">
            <a:avLst/>
          </a:prstGeom>
          <a:noFill/>
          <a:ln>
            <a:noFill/>
          </a:ln>
        </p:spPr>
        <p:style>
          <a:lnRef idx="0"/>
          <a:fillRef idx="0"/>
          <a:effectRef idx="0"/>
          <a:fontRef idx="minor"/>
        </p:style>
        <p:txBody>
          <a:bodyPr lIns="0" rIns="0" tIns="0" bIns="0"/>
          <a:p>
            <a:pPr marL="12600" algn="just">
              <a:lnSpc>
                <a:spcPct val="101000"/>
              </a:lnSpc>
            </a:pPr>
            <a:r>
              <a:rPr b="0" lang="en-US" sz="2050" spc="4" strike="noStrike">
                <a:solidFill>
                  <a:srgbClr val="000000"/>
                </a:solidFill>
                <a:latin typeface="Calibri"/>
                <a:ea typeface="DejaVu Sans"/>
              </a:rPr>
              <a:t>One day Joe Bear was hungry. He asked his friend Irving Bird where some honey was. Irving told him there was a beehive in the oak tree. Joe threatened to hit Irving if he didn’t tell him where some honey was.  The  End.</a:t>
            </a:r>
            <a:endParaRPr b="0" lang="en-US" sz="2050" spc="-1" strike="noStrike">
              <a:latin typeface="Arial"/>
            </a:endParaRPr>
          </a:p>
          <a:p>
            <a:pPr marL="12600" algn="just">
              <a:lnSpc>
                <a:spcPct val="101000"/>
              </a:lnSpc>
            </a:pPr>
            <a:endParaRPr b="0" lang="en-US" sz="2050" spc="-1" strike="noStrike">
              <a:latin typeface="Arial"/>
            </a:endParaRPr>
          </a:p>
          <a:p>
            <a:pPr marL="12600" algn="just">
              <a:lnSpc>
                <a:spcPct val="101000"/>
              </a:lnSpc>
              <a:spcBef>
                <a:spcPts val="1531"/>
              </a:spcBef>
            </a:pPr>
            <a:r>
              <a:rPr b="0" lang="en-US" sz="2050" spc="4" strike="noStrike">
                <a:solidFill>
                  <a:srgbClr val="000000"/>
                </a:solidFill>
                <a:latin typeface="Calibri"/>
                <a:ea typeface="DejaVu Sans"/>
              </a:rPr>
              <a:t>Henry Squirrel was thirsty. He walked over to the river bank where his good friend Bill Bird was sitting. Henry slipped and fell in the river. Gravity  drowned.  The End.</a:t>
            </a:r>
            <a:endParaRPr b="0" lang="en-US" sz="2050" spc="-1" strike="noStrike">
              <a:latin typeface="Arial"/>
            </a:endParaRPr>
          </a:p>
          <a:p>
            <a:pPr marL="12600" algn="just">
              <a:lnSpc>
                <a:spcPct val="101000"/>
              </a:lnSpc>
              <a:spcBef>
                <a:spcPts val="1531"/>
              </a:spcBef>
            </a:pPr>
            <a:endParaRPr b="0" lang="en-US" sz="2050" spc="-1" strike="noStrike">
              <a:latin typeface="Arial"/>
            </a:endParaRPr>
          </a:p>
          <a:p>
            <a:pPr marL="12600" algn="just">
              <a:lnSpc>
                <a:spcPct val="101000"/>
              </a:lnSpc>
              <a:spcBef>
                <a:spcPts val="1525"/>
              </a:spcBef>
            </a:pPr>
            <a:r>
              <a:rPr b="0" lang="en-US" sz="2050" spc="4" strike="noStrike">
                <a:solidFill>
                  <a:srgbClr val="000000"/>
                </a:solidFill>
                <a:latin typeface="Calibri"/>
                <a:ea typeface="DejaVu Sans"/>
              </a:rPr>
              <a:t>Once upon a time there was a dishonest fox and a vain crow. One day the  crow was sitting in his tree, holding a piece of cheese in his mouth. He  noticed that he was holding the piece of cheese. He became hungry, and  swallowed  the cheese.  The fox walked  over  to the crow.  The  End.</a:t>
            </a:r>
            <a:endParaRPr b="0" lang="en-US" sz="205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2EC6F0F4-149C-47BA-84B6-3FC31A02B649}" type="slidenum">
              <a:rPr b="0" lang="en-US" sz="800" spc="12" strike="noStrike">
                <a:solidFill>
                  <a:srgbClr val="000000"/>
                </a:solidFill>
                <a:latin typeface="Cambria Regular"/>
                <a:ea typeface="DejaVu Sans"/>
              </a:rPr>
              <a:t>&lt;number&gt;</a:t>
            </a:fld>
            <a:endParaRPr b="0" lang="en-US" sz="800" spc="-1" strike="noStrike">
              <a:latin typeface="Arial"/>
            </a:endParaRPr>
          </a:p>
        </p:txBody>
      </p:sp>
      <p:sp>
        <p:nvSpPr>
          <p:cNvPr id="163" name="CustomShape 2"/>
          <p:cNvSpPr/>
          <p:nvPr/>
        </p:nvSpPr>
        <p:spPr>
          <a:xfrm>
            <a:off x="534960" y="1010880"/>
            <a:ext cx="7721280" cy="1297080"/>
          </a:xfrm>
          <a:prstGeom prst="rect">
            <a:avLst/>
          </a:prstGeom>
          <a:noFill/>
          <a:ln w="51840">
            <a:noFill/>
          </a:ln>
        </p:spPr>
        <p:style>
          <a:lnRef idx="0"/>
          <a:fillRef idx="0"/>
          <a:effectRef idx="0"/>
          <a:fontRef idx="minor"/>
        </p:style>
        <p:txBody>
          <a:bodyPr lIns="0" rIns="0" tIns="0" bIns="0"/>
          <a:p>
            <a:pPr algn="ctr">
              <a:lnSpc>
                <a:spcPts val="2409"/>
              </a:lnSpc>
            </a:pPr>
            <a:r>
              <a:rPr b="1" lang="en-US" sz="2500" spc="313" strike="noStrike">
                <a:solidFill>
                  <a:srgbClr val="000000"/>
                </a:solidFill>
                <a:latin typeface="Cambria Regular"/>
                <a:ea typeface="DejaVu Sans"/>
              </a:rPr>
              <a:t>Chapter Outline</a:t>
            </a:r>
            <a:endParaRPr b="0" lang="en-US" sz="2500" spc="-1" strike="noStrike">
              <a:latin typeface="Arial"/>
            </a:endParaRPr>
          </a:p>
        </p:txBody>
      </p:sp>
      <p:sp>
        <p:nvSpPr>
          <p:cNvPr id="164" name="CustomShape 3"/>
          <p:cNvSpPr/>
          <p:nvPr/>
        </p:nvSpPr>
        <p:spPr>
          <a:xfrm>
            <a:off x="534960" y="2057400"/>
            <a:ext cx="5750640" cy="1920240"/>
          </a:xfrm>
          <a:prstGeom prst="rect">
            <a:avLst/>
          </a:prstGeom>
          <a:noFill/>
          <a:ln>
            <a:noFill/>
          </a:ln>
        </p:spPr>
        <p:style>
          <a:lnRef idx="0"/>
          <a:fillRef idx="0"/>
          <a:effectRef idx="0"/>
          <a:fontRef idx="minor"/>
        </p:style>
        <p:txBody>
          <a:bodyPr lIns="0" rIns="0" tIns="0" bIns="0"/>
          <a:p>
            <a:pPr marL="355680" indent="-342000">
              <a:lnSpc>
                <a:spcPct val="100000"/>
              </a:lnSpc>
              <a:buClr>
                <a:srgbClr val="000000"/>
              </a:buClr>
              <a:buFont typeface="Arial"/>
              <a:buChar char="•"/>
            </a:pPr>
            <a:r>
              <a:rPr b="0" lang="en-US" sz="2000" spc="4" strike="noStrike">
                <a:solidFill>
                  <a:srgbClr val="000000"/>
                </a:solidFill>
                <a:latin typeface="Arial"/>
                <a:ea typeface="Arial"/>
              </a:rPr>
              <a:t>Motivations to study AI…</a:t>
            </a:r>
            <a:endParaRPr b="0" lang="en-US" sz="2000" spc="-1" strike="noStrike">
              <a:latin typeface="Arial"/>
            </a:endParaRPr>
          </a:p>
          <a:p>
            <a:pPr>
              <a:lnSpc>
                <a:spcPct val="100000"/>
              </a:lnSpc>
            </a:pPr>
            <a:endParaRPr b="0" lang="en-US" sz="2000" spc="-1" strike="noStrike">
              <a:latin typeface="Arial"/>
            </a:endParaRPr>
          </a:p>
          <a:p>
            <a:pPr marL="355680" indent="-342000">
              <a:lnSpc>
                <a:spcPct val="100000"/>
              </a:lnSpc>
              <a:buClr>
                <a:srgbClr val="000000"/>
              </a:buClr>
              <a:buFont typeface="Arial"/>
              <a:buChar char="•"/>
            </a:pPr>
            <a:r>
              <a:rPr b="0" lang="en-US" sz="2000" spc="4" strike="noStrike">
                <a:solidFill>
                  <a:srgbClr val="000000"/>
                </a:solidFill>
                <a:latin typeface="Arial"/>
                <a:ea typeface="Arial"/>
              </a:rPr>
              <a:t>What is AI anyway?</a:t>
            </a:r>
            <a:endParaRPr b="0" lang="en-US" sz="2000" spc="-1" strike="noStrike">
              <a:latin typeface="Arial"/>
            </a:endParaRPr>
          </a:p>
          <a:p>
            <a:pPr marL="355680" indent="-342000">
              <a:lnSpc>
                <a:spcPct val="100000"/>
              </a:lnSpc>
              <a:spcBef>
                <a:spcPts val="1559"/>
              </a:spcBef>
              <a:buClr>
                <a:srgbClr val="000000"/>
              </a:buClr>
              <a:buFont typeface="Arial"/>
              <a:buChar char="•"/>
            </a:pPr>
            <a:r>
              <a:rPr b="0" lang="en-US" sz="2000" spc="4" strike="noStrike">
                <a:solidFill>
                  <a:srgbClr val="000000"/>
                </a:solidFill>
                <a:latin typeface="Arial"/>
                <a:ea typeface="Arial"/>
              </a:rPr>
              <a:t>A brief history of the field</a:t>
            </a:r>
            <a:endParaRPr b="0" lang="en-US" sz="2000" spc="-1" strike="noStrike">
              <a:latin typeface="Arial"/>
            </a:endParaRPr>
          </a:p>
          <a:p>
            <a:pPr marL="355680" indent="-342000">
              <a:lnSpc>
                <a:spcPct val="100000"/>
              </a:lnSpc>
              <a:spcBef>
                <a:spcPts val="1559"/>
              </a:spcBef>
              <a:buClr>
                <a:srgbClr val="000000"/>
              </a:buClr>
              <a:buFont typeface="Arial"/>
              <a:buChar char="•"/>
            </a:pPr>
            <a:r>
              <a:rPr b="0" lang="en-US" sz="2000" spc="4" strike="noStrike">
                <a:solidFill>
                  <a:srgbClr val="000000"/>
                </a:solidFill>
                <a:latin typeface="Arial"/>
                <a:ea typeface="Arial"/>
              </a:rPr>
              <a:t>The state of the art</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609480" y="609480"/>
            <a:ext cx="6931440" cy="42984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ea typeface="DejaVu Sans"/>
              </a:rPr>
              <a:t>Natural Language Processing</a:t>
            </a:r>
            <a:endParaRPr b="0" lang="en-US" sz="2800" spc="-1" strike="noStrike">
              <a:latin typeface="Arial"/>
            </a:endParaRPr>
          </a:p>
        </p:txBody>
      </p:sp>
      <p:pic>
        <p:nvPicPr>
          <p:cNvPr id="416" name="Picture 4" descr=""/>
          <p:cNvPicPr/>
          <p:nvPr/>
        </p:nvPicPr>
        <p:blipFill>
          <a:blip r:embed="rId1"/>
          <a:stretch/>
        </p:blipFill>
        <p:spPr>
          <a:xfrm>
            <a:off x="0" y="1523880"/>
            <a:ext cx="9476640" cy="550404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609480" y="609480"/>
            <a:ext cx="6931440" cy="42984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ea typeface="DejaVu Sans"/>
              </a:rPr>
              <a:t>Computer Vision</a:t>
            </a:r>
            <a:endParaRPr b="0" lang="en-US" sz="2800" spc="-1" strike="noStrike">
              <a:latin typeface="Arial"/>
            </a:endParaRPr>
          </a:p>
        </p:txBody>
      </p:sp>
      <p:pic>
        <p:nvPicPr>
          <p:cNvPr id="418" name="Picture 1" descr=""/>
          <p:cNvPicPr/>
          <p:nvPr/>
        </p:nvPicPr>
        <p:blipFill>
          <a:blip r:embed="rId1"/>
          <a:stretch/>
        </p:blipFill>
        <p:spPr>
          <a:xfrm>
            <a:off x="228600" y="1295280"/>
            <a:ext cx="9414360" cy="60508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609480" y="609480"/>
            <a:ext cx="6931440" cy="42984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ea typeface="DejaVu Sans"/>
              </a:rPr>
              <a:t>Robotics</a:t>
            </a:r>
            <a:endParaRPr b="0" lang="en-US" sz="2800" spc="-1" strike="noStrike">
              <a:latin typeface="Arial"/>
            </a:endParaRPr>
          </a:p>
        </p:txBody>
      </p:sp>
      <p:pic>
        <p:nvPicPr>
          <p:cNvPr id="420" name="Picture 4" descr=""/>
          <p:cNvPicPr/>
          <p:nvPr/>
        </p:nvPicPr>
        <p:blipFill>
          <a:blip r:embed="rId1"/>
          <a:stretch/>
        </p:blipFill>
        <p:spPr>
          <a:xfrm>
            <a:off x="634320" y="1523880"/>
            <a:ext cx="8695800" cy="543456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534960" y="1010880"/>
            <a:ext cx="8987400" cy="42984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ea typeface="DejaVu Sans"/>
              </a:rPr>
              <a:t>Logic and Decision Making</a:t>
            </a:r>
            <a:endParaRPr b="0" lang="en-US" sz="2800" spc="-1" strike="noStrike">
              <a:latin typeface="Arial"/>
            </a:endParaRPr>
          </a:p>
        </p:txBody>
      </p:sp>
      <p:sp>
        <p:nvSpPr>
          <p:cNvPr id="422" name="CustomShape 2"/>
          <p:cNvSpPr/>
          <p:nvPr/>
        </p:nvSpPr>
        <p:spPr>
          <a:xfrm>
            <a:off x="543960" y="1613160"/>
            <a:ext cx="8867880" cy="5415840"/>
          </a:xfrm>
          <a:prstGeom prst="rect">
            <a:avLst/>
          </a:prstGeom>
          <a:noFill/>
          <a:ln>
            <a:noFill/>
          </a:ln>
        </p:spPr>
        <p:style>
          <a:lnRef idx="0"/>
          <a:fillRef idx="0"/>
          <a:effectRef idx="0"/>
          <a:fontRef idx="minor"/>
        </p:style>
        <p:txBody>
          <a:bodyPr lIns="0" rIns="0" tIns="0" bIns="0"/>
          <a:p>
            <a:pPr marL="285840" indent="-284760">
              <a:lnSpc>
                <a:spcPct val="100000"/>
              </a:lnSpc>
              <a:buClr>
                <a:srgbClr val="1f497d"/>
              </a:buClr>
              <a:buFont typeface="Arial"/>
              <a:buChar char="•"/>
            </a:pPr>
            <a:r>
              <a:rPr b="0" lang="en-US" sz="2000" spc="-1" strike="noStrike">
                <a:solidFill>
                  <a:srgbClr val="1f497d"/>
                </a:solidFill>
                <a:latin typeface="Cambria Regular"/>
                <a:ea typeface="DejaVu Sans"/>
              </a:rPr>
              <a:t>Logical Systems</a:t>
            </a:r>
            <a:endParaRPr b="0" lang="en-US" sz="20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Theorem Provers</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NASA Fault diagnosis </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Question answering (Prolog +++)</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Ex:  Proved Robbins Conjecture, unsolved for decades.</a:t>
            </a:r>
            <a:endParaRPr b="0" lang="en-US" sz="1800" spc="-1" strike="noStrike">
              <a:latin typeface="Arial"/>
            </a:endParaRPr>
          </a:p>
          <a:p>
            <a:pPr>
              <a:lnSpc>
                <a:spcPct val="100000"/>
              </a:lnSpc>
            </a:pPr>
            <a:endParaRPr b="0" lang="en-US" sz="1800" spc="-1" strike="noStrike">
              <a:latin typeface="Arial"/>
            </a:endParaRPr>
          </a:p>
          <a:p>
            <a:pPr marL="285840" indent="-284760">
              <a:lnSpc>
                <a:spcPct val="100000"/>
              </a:lnSpc>
              <a:buClr>
                <a:srgbClr val="1f497d"/>
              </a:buClr>
              <a:buFont typeface="Arial"/>
              <a:buChar char="•"/>
            </a:pPr>
            <a:r>
              <a:rPr b="0" lang="en-US" sz="2000" spc="-1" strike="noStrike">
                <a:solidFill>
                  <a:srgbClr val="1f497d"/>
                </a:solidFill>
                <a:latin typeface="Cambria Regular"/>
                <a:ea typeface="DejaVu Sans"/>
              </a:rPr>
              <a:t>Solution Methods:</a:t>
            </a:r>
            <a:endParaRPr b="0" lang="en-US" sz="20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Deduction Systems</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Constraint satisfaction models</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Satisfaction solvers (huge advances!)</a:t>
            </a:r>
            <a:endParaRPr b="0" lang="en-US" sz="1800" spc="-1" strike="noStrike">
              <a:latin typeface="Arial"/>
            </a:endParaRPr>
          </a:p>
          <a:p>
            <a:pPr>
              <a:lnSpc>
                <a:spcPct val="100000"/>
              </a:lnSpc>
            </a:pPr>
            <a:endParaRPr b="0" lang="en-US" sz="1800" spc="-1" strike="noStrike">
              <a:latin typeface="Arial"/>
            </a:endParaRPr>
          </a:p>
          <a:p>
            <a:pPr marL="285840" indent="-284760">
              <a:lnSpc>
                <a:spcPct val="100000"/>
              </a:lnSpc>
              <a:buClr>
                <a:srgbClr val="1f497d"/>
              </a:buClr>
              <a:buFont typeface="Arial"/>
              <a:buChar char="•"/>
            </a:pPr>
            <a:r>
              <a:rPr b="0" lang="en-US" sz="2000" spc="-1" strike="noStrike">
                <a:solidFill>
                  <a:srgbClr val="1f497d"/>
                </a:solidFill>
                <a:latin typeface="Cambria Regular"/>
                <a:ea typeface="DejaVu Sans"/>
              </a:rPr>
              <a:t>Decision Support, Planning</a:t>
            </a:r>
            <a:endParaRPr b="0" lang="en-US" sz="20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Scheduling (e.g. airline routing, military)</a:t>
            </a:r>
            <a:endParaRPr b="0" lang="en-US" sz="18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Ex: During 1991 Gulf War, US forces deployed AI logistics planning/scheduling for 50k vehicles, cargos, etc.</a:t>
            </a:r>
            <a:endParaRPr b="0" lang="en-US" sz="16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Route planning (Google Maps)</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Medical Diagnosis (e.g. Pathfinder sys)</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Automated help desks</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Fraud detection</a:t>
            </a:r>
            <a:endParaRPr b="0" lang="en-US" sz="1800" spc="-1" strike="noStrike">
              <a:latin typeface="Arial"/>
            </a:endParaRPr>
          </a:p>
        </p:txBody>
      </p:sp>
      <p:pic>
        <p:nvPicPr>
          <p:cNvPr id="423" name="Picture 4" descr=""/>
          <p:cNvPicPr/>
          <p:nvPr/>
        </p:nvPicPr>
        <p:blipFill>
          <a:blip r:embed="rId1"/>
          <a:stretch/>
        </p:blipFill>
        <p:spPr>
          <a:xfrm>
            <a:off x="6515640" y="2971800"/>
            <a:ext cx="2996280" cy="224676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534960" y="1010880"/>
            <a:ext cx="8987400" cy="42984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ea typeface="DejaVu Sans"/>
              </a:rPr>
              <a:t>Game Playing</a:t>
            </a:r>
            <a:endParaRPr b="0" lang="en-US" sz="2800" spc="-1" strike="noStrike">
              <a:latin typeface="Arial"/>
            </a:endParaRPr>
          </a:p>
        </p:txBody>
      </p:sp>
      <p:sp>
        <p:nvSpPr>
          <p:cNvPr id="425" name="CustomShape 2"/>
          <p:cNvSpPr/>
          <p:nvPr/>
        </p:nvSpPr>
        <p:spPr>
          <a:xfrm>
            <a:off x="543960" y="1613160"/>
            <a:ext cx="5932080" cy="5969880"/>
          </a:xfrm>
          <a:prstGeom prst="rect">
            <a:avLst/>
          </a:prstGeom>
          <a:noFill/>
          <a:ln>
            <a:noFill/>
          </a:ln>
        </p:spPr>
        <p:style>
          <a:lnRef idx="0"/>
          <a:fillRef idx="0"/>
          <a:effectRef idx="0"/>
          <a:fontRef idx="minor"/>
        </p:style>
        <p:txBody>
          <a:bodyPr lIns="0" rIns="0" tIns="0" bIns="0"/>
          <a:p>
            <a:pPr marL="285840" indent="-284760">
              <a:lnSpc>
                <a:spcPct val="100000"/>
              </a:lnSpc>
              <a:buClr>
                <a:srgbClr val="1f497d"/>
              </a:buClr>
              <a:buFont typeface="Arial"/>
              <a:buChar char="•"/>
            </a:pPr>
            <a:r>
              <a:rPr b="0" lang="en-US" sz="2000" spc="-1" strike="noStrike">
                <a:solidFill>
                  <a:srgbClr val="1f497d"/>
                </a:solidFill>
                <a:latin typeface="Cambria Regular"/>
                <a:ea typeface="DejaVu Sans"/>
              </a:rPr>
              <a:t>May 1997:  IBM Deep Blue rules chess</a:t>
            </a:r>
            <a:endParaRPr b="0" lang="en-US" sz="20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Beats Gary Kasparov, world champion</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First match won against a world champion</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Integrates “intelligent creative play”</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Examines 2M boards…per second.</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Humans understood 99.9% of Deep Blue’s moves.</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Can do about the same with decent cluster today…</a:t>
            </a:r>
            <a:endParaRPr b="0" lang="en-US" sz="1800" spc="-1" strike="noStrike">
              <a:latin typeface="Arial"/>
            </a:endParaRPr>
          </a:p>
          <a:p>
            <a:pPr>
              <a:lnSpc>
                <a:spcPct val="100000"/>
              </a:lnSpc>
            </a:pPr>
            <a:endParaRPr b="0" lang="en-US" sz="1800" spc="-1" strike="noStrike">
              <a:latin typeface="Arial"/>
            </a:endParaRPr>
          </a:p>
          <a:p>
            <a:pPr marL="285840" indent="-284760">
              <a:lnSpc>
                <a:spcPct val="100000"/>
              </a:lnSpc>
              <a:buClr>
                <a:srgbClr val="1f497d"/>
              </a:buClr>
              <a:buFont typeface="Arial"/>
              <a:buChar char="•"/>
            </a:pPr>
            <a:r>
              <a:rPr b="0" lang="en-US" sz="2000" spc="-1" strike="noStrike">
                <a:solidFill>
                  <a:srgbClr val="1f497d"/>
                </a:solidFill>
                <a:latin typeface="Cambria Regular"/>
                <a:ea typeface="DejaVu Sans"/>
              </a:rPr>
              <a:t>2005:  Machines can’t play GO</a:t>
            </a:r>
            <a:endParaRPr b="0" lang="en-US" sz="20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Several orders of magnitude harder than chess computationally</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Human experts scoff at machines chances. Very weak play.</a:t>
            </a:r>
            <a:endParaRPr b="0" lang="en-US" sz="1800" spc="-1" strike="noStrike">
              <a:latin typeface="Arial"/>
            </a:endParaRPr>
          </a:p>
          <a:p>
            <a:pPr>
              <a:lnSpc>
                <a:spcPct val="100000"/>
              </a:lnSpc>
            </a:pPr>
            <a:endParaRPr b="0" lang="en-US" sz="1800" spc="-1" strike="noStrike">
              <a:latin typeface="Arial"/>
            </a:endParaRPr>
          </a:p>
          <a:p>
            <a:pPr marL="285840" indent="-284760">
              <a:lnSpc>
                <a:spcPct val="100000"/>
              </a:lnSpc>
              <a:buClr>
                <a:srgbClr val="1f497d"/>
              </a:buClr>
              <a:buFont typeface="Arial"/>
              <a:buChar char="•"/>
            </a:pPr>
            <a:r>
              <a:rPr b="0" lang="en-US" sz="2000" spc="-1" strike="noStrike">
                <a:solidFill>
                  <a:srgbClr val="1f497d"/>
                </a:solidFill>
                <a:latin typeface="Cambria Regular"/>
                <a:ea typeface="DejaVu Sans"/>
              </a:rPr>
              <a:t>2016: IBMs GO spanks world champions</a:t>
            </a:r>
            <a:endParaRPr b="0" lang="en-US" sz="20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Secretly entered in online tournament</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Beats the world champion…four times in a row.</a:t>
            </a:r>
            <a:endParaRPr b="0" lang="en-US" sz="1800" spc="-1" strike="noStrike">
              <a:latin typeface="Arial"/>
            </a:endParaRPr>
          </a:p>
          <a:p>
            <a:pPr>
              <a:lnSpc>
                <a:spcPct val="100000"/>
              </a:lnSpc>
            </a:pPr>
            <a:endParaRPr b="0" lang="en-US" sz="1800" spc="-1" strike="noStrike">
              <a:latin typeface="Arial"/>
            </a:endParaRPr>
          </a:p>
          <a:p>
            <a:pPr marL="285840" indent="-284760">
              <a:lnSpc>
                <a:spcPct val="100000"/>
              </a:lnSpc>
              <a:buClr>
                <a:srgbClr val="1f497d"/>
              </a:buClr>
              <a:buFont typeface="Arial"/>
              <a:buChar char="•"/>
            </a:pPr>
            <a:r>
              <a:rPr b="0" lang="en-US" sz="2000" spc="-1" strike="noStrike">
                <a:solidFill>
                  <a:srgbClr val="1f497d"/>
                </a:solidFill>
                <a:latin typeface="Cambria Regular"/>
                <a:ea typeface="DejaVu Sans"/>
              </a:rPr>
              <a:t>Open questions: </a:t>
            </a:r>
            <a:endParaRPr b="0" lang="en-US" sz="20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How can human compete at all?  How does “slow” human cognition do it? </a:t>
            </a:r>
            <a:endParaRPr b="0" lang="en-US" sz="1800" spc="-1" strike="noStrike">
              <a:latin typeface="Arial"/>
            </a:endParaRPr>
          </a:p>
        </p:txBody>
      </p:sp>
      <p:pic>
        <p:nvPicPr>
          <p:cNvPr id="426" name="Picture 2" descr=""/>
          <p:cNvPicPr/>
          <p:nvPr/>
        </p:nvPicPr>
        <p:blipFill>
          <a:blip r:embed="rId1"/>
          <a:stretch/>
        </p:blipFill>
        <p:spPr>
          <a:xfrm>
            <a:off x="6629400" y="1613160"/>
            <a:ext cx="2615760" cy="37328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543960" y="685800"/>
            <a:ext cx="8987400" cy="42984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000000"/>
                </a:solidFill>
                <a:latin typeface="Arial"/>
                <a:ea typeface="DejaVu Sans"/>
              </a:rPr>
              <a:t>The new </a:t>
            </a:r>
            <a:r>
              <a:rPr b="1" lang="en-US" sz="2800" spc="-1" strike="noStrike">
                <a:solidFill>
                  <a:srgbClr val="1f497d"/>
                </a:solidFill>
                <a:latin typeface="Arial"/>
                <a:ea typeface="DejaVu Sans"/>
              </a:rPr>
              <a:t>Difficult Ethics </a:t>
            </a:r>
            <a:r>
              <a:rPr b="1" lang="en-US" sz="2800" spc="-1" strike="noStrike">
                <a:solidFill>
                  <a:srgbClr val="000000"/>
                </a:solidFill>
                <a:latin typeface="Arial"/>
                <a:ea typeface="DejaVu Sans"/>
              </a:rPr>
              <a:t>of AI</a:t>
            </a:r>
            <a:endParaRPr b="0" lang="en-US" sz="2800" spc="-1" strike="noStrike">
              <a:latin typeface="Arial"/>
            </a:endParaRPr>
          </a:p>
        </p:txBody>
      </p:sp>
      <p:sp>
        <p:nvSpPr>
          <p:cNvPr id="428" name="CustomShape 2"/>
          <p:cNvSpPr/>
          <p:nvPr/>
        </p:nvSpPr>
        <p:spPr>
          <a:xfrm>
            <a:off x="543960" y="1371600"/>
            <a:ext cx="9208800" cy="5908320"/>
          </a:xfrm>
          <a:prstGeom prst="rect">
            <a:avLst/>
          </a:prstGeom>
          <a:noFill/>
          <a:ln>
            <a:noFill/>
          </a:ln>
        </p:spPr>
        <p:style>
          <a:lnRef idx="0"/>
          <a:fillRef idx="0"/>
          <a:effectRef idx="0"/>
          <a:fontRef idx="minor"/>
        </p:style>
        <p:txBody>
          <a:bodyPr lIns="0" rIns="0" tIns="0" bIns="0"/>
          <a:p>
            <a:pPr marL="285840" indent="-284760">
              <a:lnSpc>
                <a:spcPct val="100000"/>
              </a:lnSpc>
              <a:buClr>
                <a:srgbClr val="1f497d"/>
              </a:buClr>
              <a:buFont typeface="Arial"/>
              <a:buChar char="•"/>
            </a:pPr>
            <a:r>
              <a:rPr b="0" lang="en-US" sz="2400" spc="-1" strike="noStrike">
                <a:solidFill>
                  <a:srgbClr val="1f497d"/>
                </a:solidFill>
                <a:latin typeface="Cambria Regular"/>
                <a:ea typeface="DejaVu Sans"/>
              </a:rPr>
              <a:t>AI will pose some hard questions for us all … soon…</a:t>
            </a:r>
            <a:endParaRPr b="0" lang="en-US" sz="2400" spc="-1" strike="noStrike">
              <a:latin typeface="Arial"/>
            </a:endParaRPr>
          </a:p>
          <a:p>
            <a:pPr>
              <a:lnSpc>
                <a:spcPct val="100000"/>
              </a:lnSpc>
            </a:pPr>
            <a:endParaRPr b="0" lang="en-US" sz="2400" spc="-1" strike="noStrike">
              <a:latin typeface="Arial"/>
            </a:endParaRPr>
          </a:p>
          <a:p>
            <a:pPr lvl="1" marL="743040" indent="-284760">
              <a:lnSpc>
                <a:spcPct val="100000"/>
              </a:lnSpc>
              <a:buClr>
                <a:srgbClr val="000000"/>
              </a:buClr>
              <a:buFont typeface="Arial"/>
              <a:buChar char="•"/>
            </a:pPr>
            <a:r>
              <a:rPr b="0" lang="en-US" sz="2200" spc="-1" strike="noStrike">
                <a:solidFill>
                  <a:srgbClr val="1f497d"/>
                </a:solidFill>
                <a:latin typeface="Calibri"/>
                <a:ea typeface="DejaVu Sans"/>
              </a:rPr>
              <a:t>Who is liable if a robot driver has an accident?</a:t>
            </a:r>
            <a:endParaRPr b="0" lang="en-US" sz="22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a:t>
            </a:r>
            <a:r>
              <a:rPr b="0" lang="en-US" sz="1600" spc="-1" strike="noStrike">
                <a:solidFill>
                  <a:srgbClr val="1f497d"/>
                </a:solidFill>
                <a:latin typeface="Calibri"/>
                <a:ea typeface="DejaVu Sans"/>
              </a:rPr>
              <a:t>Self-Driving Tesla Was Involved in Fatal Crash, U.S. Says”, NY-Times, 6/30/2016</a:t>
            </a:r>
            <a:endParaRPr b="0" lang="en-US" sz="1600" spc="-1" strike="noStrike">
              <a:latin typeface="Arial"/>
            </a:endParaRPr>
          </a:p>
          <a:p>
            <a:pPr>
              <a:lnSpc>
                <a:spcPct val="100000"/>
              </a:lnSpc>
            </a:pPr>
            <a:endParaRPr b="0" lang="en-US" sz="1600" spc="-1" strike="noStrike">
              <a:latin typeface="Arial"/>
            </a:endParaRPr>
          </a:p>
          <a:p>
            <a:pPr lvl="1" marL="743040" indent="-284760">
              <a:lnSpc>
                <a:spcPct val="100000"/>
              </a:lnSpc>
              <a:buClr>
                <a:srgbClr val="000000"/>
              </a:buClr>
              <a:buFont typeface="Arial"/>
              <a:buChar char="•"/>
            </a:pPr>
            <a:r>
              <a:rPr b="0" lang="en-US" sz="2200" spc="-1" strike="noStrike">
                <a:solidFill>
                  <a:srgbClr val="1f497d"/>
                </a:solidFill>
                <a:latin typeface="Calibri"/>
                <a:ea typeface="DejaVu Sans"/>
              </a:rPr>
              <a:t>Will you like the decisions that machines make? Is rational always right?</a:t>
            </a:r>
            <a:endParaRPr b="0" lang="en-US" sz="22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a:t>
            </a:r>
            <a:r>
              <a:rPr b="0" lang="en-US" sz="1600" spc="-1" strike="noStrike">
                <a:solidFill>
                  <a:srgbClr val="1f497d"/>
                </a:solidFill>
                <a:latin typeface="Calibri"/>
                <a:ea typeface="DejaVu Sans"/>
              </a:rPr>
              <a:t>Self-driving cars programmed to decide who dies in a crash”, USA Today, 11/23/17</a:t>
            </a:r>
            <a:endParaRPr b="0" lang="en-US" sz="1600" spc="-1" strike="noStrike">
              <a:latin typeface="Arial"/>
            </a:endParaRPr>
          </a:p>
          <a:p>
            <a:pPr>
              <a:lnSpc>
                <a:spcPct val="100000"/>
              </a:lnSpc>
            </a:pPr>
            <a:endParaRPr b="0" lang="en-US" sz="1600" spc="-1" strike="noStrike">
              <a:latin typeface="Arial"/>
            </a:endParaRPr>
          </a:p>
          <a:p>
            <a:pPr lvl="1" marL="743040" indent="-284760">
              <a:lnSpc>
                <a:spcPct val="100000"/>
              </a:lnSpc>
              <a:buClr>
                <a:srgbClr val="000000"/>
              </a:buClr>
              <a:buFont typeface="Arial"/>
              <a:buChar char="•"/>
            </a:pPr>
            <a:r>
              <a:rPr b="0" lang="en-US" sz="2200" spc="-1" strike="noStrike">
                <a:solidFill>
                  <a:srgbClr val="1f497d"/>
                </a:solidFill>
                <a:latin typeface="Calibri"/>
                <a:ea typeface="DejaVu Sans"/>
              </a:rPr>
              <a:t>Societal effects of…well… “human obsolescence”? </a:t>
            </a:r>
            <a:endParaRPr b="0" lang="en-US" sz="22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What will large people do when the work is done by machines?</a:t>
            </a:r>
            <a:endParaRPr b="0" lang="en-US" sz="16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How will it re-distribute social power structures?  </a:t>
            </a:r>
            <a:endParaRPr b="0" lang="en-US" sz="16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Colossal restructuring of human life.  Whole model is built around work…</a:t>
            </a:r>
            <a:endParaRPr b="0" lang="en-US" sz="1600" spc="-1" strike="noStrike">
              <a:latin typeface="Arial"/>
            </a:endParaRPr>
          </a:p>
          <a:p>
            <a:pPr>
              <a:lnSpc>
                <a:spcPct val="100000"/>
              </a:lnSpc>
            </a:pPr>
            <a:endParaRPr b="0" lang="en-US" sz="1600" spc="-1" strike="noStrike">
              <a:latin typeface="Arial"/>
            </a:endParaRPr>
          </a:p>
          <a:p>
            <a:pPr lvl="1" marL="743040" indent="-284760">
              <a:lnSpc>
                <a:spcPct val="100000"/>
              </a:lnSpc>
              <a:buClr>
                <a:srgbClr val="000000"/>
              </a:buClr>
              <a:buFont typeface="Arial"/>
              <a:buChar char="•"/>
            </a:pPr>
            <a:r>
              <a:rPr b="0" lang="en-US" sz="2200" spc="-1" strike="noStrike">
                <a:solidFill>
                  <a:srgbClr val="1f497d"/>
                </a:solidFill>
                <a:latin typeface="Calibri"/>
                <a:ea typeface="DejaVu Sans"/>
              </a:rPr>
              <a:t>Will machines surpass human intelligence?  What will we do with superintelligent machines? </a:t>
            </a:r>
            <a:endParaRPr b="0" lang="en-US" sz="22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the “singularity”</a:t>
            </a:r>
            <a:endParaRPr b="0" lang="en-US" sz="16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Make Terminators?  Save the human race? </a:t>
            </a:r>
            <a:endParaRPr b="0" lang="en-US" sz="1600" spc="-1" strike="noStrike">
              <a:latin typeface="Arial"/>
            </a:endParaRPr>
          </a:p>
          <a:p>
            <a:pPr>
              <a:lnSpc>
                <a:spcPct val="100000"/>
              </a:lnSpc>
            </a:pPr>
            <a:endParaRPr b="0" lang="en-US" sz="1600" spc="-1" strike="noStrike">
              <a:latin typeface="Arial"/>
            </a:endParaRPr>
          </a:p>
          <a:p>
            <a:pPr lvl="1" marL="743040" indent="-284760">
              <a:lnSpc>
                <a:spcPct val="100000"/>
              </a:lnSpc>
              <a:buClr>
                <a:srgbClr val="000000"/>
              </a:buClr>
              <a:buFont typeface="Arial"/>
              <a:buChar char="•"/>
            </a:pPr>
            <a:r>
              <a:rPr b="0" lang="en-US" sz="2200" spc="-1" strike="noStrike">
                <a:solidFill>
                  <a:srgbClr val="1f497d"/>
                </a:solidFill>
                <a:latin typeface="Calibri"/>
                <a:ea typeface="DejaVu Sans"/>
              </a:rPr>
              <a:t>Would intelligent machines have conscious existence?  Legal rights?  </a:t>
            </a:r>
            <a:endParaRPr b="0" lang="en-US" sz="22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Do human rights attach to biology… or cognition?</a:t>
            </a:r>
            <a:endParaRPr b="0" lang="en-US" sz="1600" spc="-1" strike="noStrike">
              <a:latin typeface="Arial"/>
            </a:endParaRPr>
          </a:p>
          <a:p>
            <a:pPr>
              <a:lnSpc>
                <a:spcPct val="100000"/>
              </a:lnSpc>
            </a:pPr>
            <a:endParaRPr b="0" lang="en-US" sz="16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155520" y="457200"/>
            <a:ext cx="8987400" cy="379800"/>
          </a:xfrm>
          <a:prstGeom prst="rect">
            <a:avLst/>
          </a:prstGeom>
          <a:noFill/>
          <a:ln>
            <a:noFill/>
          </a:ln>
        </p:spPr>
        <p:style>
          <a:lnRef idx="0"/>
          <a:fillRef idx="0"/>
          <a:effectRef idx="0"/>
          <a:fontRef idx="minor"/>
        </p:style>
        <p:txBody>
          <a:bodyPr lIns="0" rIns="0" tIns="0" bIns="0"/>
          <a:p>
            <a:pPr algn="ctr">
              <a:lnSpc>
                <a:spcPct val="100000"/>
              </a:lnSpc>
            </a:pPr>
            <a:r>
              <a:rPr b="1" lang="en-US" sz="2500" spc="-1" strike="noStrike">
                <a:solidFill>
                  <a:srgbClr val="000000"/>
                </a:solidFill>
                <a:latin typeface="Arial"/>
                <a:ea typeface="DejaVu Sans"/>
              </a:rPr>
              <a:t>Thought experiment:   Rationality wins?  Always?</a:t>
            </a:r>
            <a:endParaRPr b="0" lang="en-US" sz="2500" spc="-1" strike="noStrike">
              <a:latin typeface="Arial"/>
            </a:endParaRPr>
          </a:p>
        </p:txBody>
      </p:sp>
      <p:sp>
        <p:nvSpPr>
          <p:cNvPr id="430" name="CustomShape 2"/>
          <p:cNvSpPr/>
          <p:nvPr/>
        </p:nvSpPr>
        <p:spPr>
          <a:xfrm>
            <a:off x="534960" y="1067400"/>
            <a:ext cx="8607960" cy="6215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It’s a bright, sunny day and you’re zooming along alone in your spanking new self-driving vehicle. You’re looking at the window at the great scenery…because you can!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As you approach a rise in the road, heading south, a school bus appears, driving north, one driven by a human, and it veers sharply toward you. There is no time to stop safely, and no time for you to take control of the car. Does the car:</a:t>
            </a:r>
            <a:endParaRPr b="0" lang="en-US" sz="1800" spc="-1" strike="noStrike">
              <a:latin typeface="Arial"/>
            </a:endParaRPr>
          </a:p>
          <a:p>
            <a:pPr marL="687240" indent="-333720">
              <a:lnSpc>
                <a:spcPct val="100000"/>
              </a:lnSpc>
              <a:buClr>
                <a:srgbClr val="000000"/>
              </a:buClr>
              <a:buFont typeface="Calibri"/>
              <a:buAutoNum type="alphaUcPeriod"/>
            </a:pPr>
            <a:r>
              <a:rPr b="0" lang="en-US" sz="1800" spc="-1" strike="noStrike">
                <a:solidFill>
                  <a:srgbClr val="000000"/>
                </a:solidFill>
                <a:latin typeface="Calibri"/>
                <a:ea typeface="DejaVu Sans"/>
              </a:rPr>
              <a:t>Swerve sharply into the trees, possibly killing you but possibly saving the bus and its occupants? </a:t>
            </a:r>
            <a:endParaRPr b="0" lang="en-US" sz="1800" spc="-1" strike="noStrike">
              <a:latin typeface="Arial"/>
            </a:endParaRPr>
          </a:p>
          <a:p>
            <a:pPr marL="687240" indent="-333720">
              <a:lnSpc>
                <a:spcPct val="100000"/>
              </a:lnSpc>
              <a:buClr>
                <a:srgbClr val="000000"/>
              </a:buClr>
              <a:buFont typeface="Calibri"/>
              <a:buAutoNum type="alphaUcPeriod"/>
            </a:pPr>
            <a:r>
              <a:rPr b="0" lang="en-US" sz="1800" spc="-1" strike="noStrike">
                <a:solidFill>
                  <a:srgbClr val="000000"/>
                </a:solidFill>
                <a:latin typeface="Calibri"/>
                <a:ea typeface="DejaVu Sans"/>
              </a:rPr>
              <a:t>Perform a sharp evasive maneuver around the bus and into the oncoming lane, possibly saving you, but sending the bus and its driver swerving into the trees, killing her and some of the children on board?</a:t>
            </a:r>
            <a:endParaRPr b="0" lang="en-US" sz="1800" spc="-1" strike="noStrike">
              <a:latin typeface="Arial"/>
            </a:endParaRPr>
          </a:p>
          <a:p>
            <a:pPr marL="687240" indent="-333720">
              <a:lnSpc>
                <a:spcPct val="100000"/>
              </a:lnSpc>
              <a:buClr>
                <a:srgbClr val="000000"/>
              </a:buClr>
              <a:buFont typeface="Calibri"/>
              <a:buAutoNum type="alphaUcPeriod"/>
            </a:pPr>
            <a:r>
              <a:rPr b="0" lang="en-US" sz="1800" spc="-1" strike="noStrike">
                <a:solidFill>
                  <a:srgbClr val="000000"/>
                </a:solidFill>
                <a:latin typeface="Calibri"/>
                <a:ea typeface="DejaVu Sans"/>
              </a:rPr>
              <a:t>Hit the bus, possibly killing you as well as the driver and kids on the bus?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400" spc="-1" strike="noStrike">
                <a:solidFill>
                  <a:srgbClr val="1f497d"/>
                </a:solidFill>
                <a:latin typeface="Calibri"/>
                <a:ea typeface="DejaVu Sans"/>
              </a:rPr>
              <a:t>The existential question:  </a:t>
            </a:r>
            <a:endParaRPr b="0" lang="en-US" sz="2400" spc="-1" strike="noStrike">
              <a:latin typeface="Arial"/>
            </a:endParaRPr>
          </a:p>
          <a:p>
            <a:pPr>
              <a:lnSpc>
                <a:spcPct val="100000"/>
              </a:lnSpc>
            </a:pPr>
            <a:r>
              <a:rPr b="0" lang="en-US" sz="2000" spc="-1" strike="noStrike">
                <a:solidFill>
                  <a:srgbClr val="c00000"/>
                </a:solidFill>
                <a:latin typeface="Calibri"/>
                <a:ea typeface="DejaVu Sans"/>
              </a:rPr>
              <a:t>Who dies when the car is forced into a no win situation?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800" spc="-1" strike="noStrike">
                <a:solidFill>
                  <a:srgbClr val="000000"/>
                </a:solidFill>
                <a:latin typeface="Calibri"/>
                <a:ea typeface="DejaVu Sans"/>
              </a:rPr>
              <a:t>It’s unaddressed…even as legislation to allow masses of autonomous vehicles onto the road is moving through Congress.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2000" spc="-1" strike="noStrike">
                <a:solidFill>
                  <a:srgbClr val="1f497d"/>
                </a:solidFill>
                <a:latin typeface="Calibri"/>
                <a:ea typeface="DejaVu Sans"/>
              </a:rPr>
              <a:t>Fun quote: </a:t>
            </a:r>
            <a:endParaRPr b="0" lang="en-US" sz="2000" spc="-1" strike="noStrike">
              <a:latin typeface="Arial"/>
            </a:endParaRPr>
          </a:p>
          <a:p>
            <a:pPr>
              <a:lnSpc>
                <a:spcPct val="100000"/>
              </a:lnSpc>
            </a:pPr>
            <a:r>
              <a:rPr b="0" lang="en-US" sz="1600" spc="-1" strike="noStrike">
                <a:solidFill>
                  <a:srgbClr val="000000"/>
                </a:solidFill>
                <a:latin typeface="Calibri"/>
                <a:ea typeface="DejaVu Sans"/>
              </a:rPr>
              <a:t>Daimler: “our its autonomous vehicles would prioritize the lives of its passengers over anyone outside the car.”   Market cars based on their selfish life preservation algos?! </a:t>
            </a:r>
            <a:endParaRPr b="0" lang="en-US" sz="1600" spc="-1" strike="noStrike">
              <a:latin typeface="Arial"/>
            </a:endParaRPr>
          </a:p>
        </p:txBody>
      </p:sp>
      <p:sp>
        <p:nvSpPr>
          <p:cNvPr id="431" name="CustomShape 3"/>
          <p:cNvSpPr/>
          <p:nvPr/>
        </p:nvSpPr>
        <p:spPr>
          <a:xfrm>
            <a:off x="457200" y="7315200"/>
            <a:ext cx="8685720" cy="25704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Adapted from: https://www.usatoday.com/story/money/cars/2017/11/23/self-driving-cars-programmed-decide-who-dies-crash/891493001/</a:t>
            </a:r>
            <a:endParaRPr b="0" lang="en-US" sz="11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534960" y="1010880"/>
            <a:ext cx="8987400" cy="379800"/>
          </a:xfrm>
          <a:prstGeom prst="rect">
            <a:avLst/>
          </a:prstGeom>
          <a:noFill/>
          <a:ln>
            <a:noFill/>
          </a:ln>
        </p:spPr>
        <p:style>
          <a:lnRef idx="0"/>
          <a:fillRef idx="0"/>
          <a:effectRef idx="0"/>
          <a:fontRef idx="minor"/>
        </p:style>
        <p:txBody>
          <a:bodyPr lIns="0" rIns="0" tIns="0" bIns="0"/>
          <a:p>
            <a:pPr>
              <a:lnSpc>
                <a:spcPct val="100000"/>
              </a:lnSpc>
            </a:pPr>
            <a:r>
              <a:rPr b="0" lang="en-US" sz="2500" spc="-1" strike="noStrike">
                <a:solidFill>
                  <a:srgbClr val="000000"/>
                </a:solidFill>
                <a:latin typeface="Arial"/>
                <a:ea typeface="DejaVu Sans"/>
              </a:rPr>
              <a:t>Summary:  So where are we headed in the future? </a:t>
            </a:r>
            <a:endParaRPr b="0" lang="en-US" sz="2500" spc="-1" strike="noStrike">
              <a:latin typeface="Arial"/>
            </a:endParaRPr>
          </a:p>
        </p:txBody>
      </p:sp>
      <p:sp>
        <p:nvSpPr>
          <p:cNvPr id="433" name="CustomShape 2"/>
          <p:cNvSpPr/>
          <p:nvPr/>
        </p:nvSpPr>
        <p:spPr>
          <a:xfrm>
            <a:off x="502920" y="1787760"/>
            <a:ext cx="9019440" cy="5662080"/>
          </a:xfrm>
          <a:prstGeom prst="rect">
            <a:avLst/>
          </a:prstGeom>
          <a:noFill/>
          <a:ln>
            <a:noFill/>
          </a:ln>
        </p:spPr>
        <p:style>
          <a:lnRef idx="0"/>
          <a:fillRef idx="0"/>
          <a:effectRef idx="0"/>
          <a:fontRef idx="minor"/>
        </p:style>
        <p:txBody>
          <a:bodyPr lIns="0" rIns="0" tIns="0" bIns="0"/>
          <a:p>
            <a:pPr marL="285840" indent="-284760">
              <a:lnSpc>
                <a:spcPct val="100000"/>
              </a:lnSpc>
              <a:buClr>
                <a:srgbClr val="1f497d"/>
              </a:buClr>
              <a:buFont typeface="Arial"/>
              <a:buChar char="•"/>
            </a:pPr>
            <a:r>
              <a:rPr b="0" lang="en-US" sz="2000" spc="-1" strike="noStrike">
                <a:solidFill>
                  <a:srgbClr val="1f497d"/>
                </a:solidFill>
                <a:latin typeface="Cambria Regular"/>
                <a:ea typeface="DejaVu Sans"/>
              </a:rPr>
              <a:t>For sure:  Better task-specific agents</a:t>
            </a:r>
            <a:endParaRPr b="0" lang="en-US" sz="20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Focus on one fairly narrow aspect of AI puzzle:</a:t>
            </a:r>
            <a:endParaRPr b="0" lang="en-US" sz="18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Speech recognition (e.g. Siri, Alexa, etc.)</a:t>
            </a:r>
            <a:endParaRPr b="0" lang="en-US" sz="16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Handwriting recognition (tons of note-taking apps)</a:t>
            </a:r>
            <a:endParaRPr b="0" lang="en-US" sz="16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Search engines (Google, Amazon, etc.)</a:t>
            </a:r>
            <a:endParaRPr b="0" lang="en-US" sz="16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a:t>
            </a:r>
            <a:r>
              <a:rPr b="0" lang="en-US" sz="1600" spc="-1" strike="noStrike">
                <a:solidFill>
                  <a:srgbClr val="1f497d"/>
                </a:solidFill>
                <a:latin typeface="Calibri"/>
                <a:ea typeface="DejaVu Sans"/>
              </a:rPr>
              <a:t>Smart” data aggregators (content-based news aggregators)</a:t>
            </a:r>
            <a:endParaRPr b="0" lang="en-US" sz="16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Vision systems (Kinect, Facial recognition, security)</a:t>
            </a:r>
            <a:endParaRPr b="0" lang="en-US" sz="1600" spc="-1" strike="noStrike">
              <a:latin typeface="Arial"/>
            </a:endParaRPr>
          </a:p>
          <a:p>
            <a:pPr lvl="2" marL="1200240" indent="-284760">
              <a:lnSpc>
                <a:spcPct val="100000"/>
              </a:lnSpc>
              <a:buClr>
                <a:srgbClr val="000000"/>
              </a:buClr>
              <a:buFont typeface="Arial"/>
              <a:buChar char="•"/>
            </a:pPr>
            <a:r>
              <a:rPr b="0" lang="en-US" sz="1600" spc="-1" strike="noStrike">
                <a:solidFill>
                  <a:srgbClr val="1f497d"/>
                </a:solidFill>
                <a:latin typeface="Calibri"/>
                <a:ea typeface="DejaVu Sans"/>
              </a:rPr>
              <a:t>Games (self-adapting, automatic generation.  The holodeck…)</a:t>
            </a:r>
            <a:endParaRPr b="0" lang="en-US" sz="16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Continues clear trend of application-specific improvement in two decades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4760">
              <a:lnSpc>
                <a:spcPct val="100000"/>
              </a:lnSpc>
              <a:buClr>
                <a:srgbClr val="1f497d"/>
              </a:buClr>
              <a:buFont typeface="Arial"/>
              <a:buChar char="•"/>
            </a:pPr>
            <a:r>
              <a:rPr b="0" lang="en-US" sz="1800" spc="-1" strike="noStrike">
                <a:solidFill>
                  <a:srgbClr val="1f497d"/>
                </a:solidFill>
                <a:latin typeface="Cambria Regular"/>
                <a:ea typeface="DejaVu Sans"/>
              </a:rPr>
              <a:t>Human level AI  (HLAI)  ?? </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Many wizened AI gurus (McCarthy, Minsky, Winston, etc.) have complained</a:t>
            </a:r>
            <a:endParaRPr b="0" lang="en-US" sz="1800" spc="-1" strike="noStrike">
              <a:latin typeface="Arial"/>
            </a:endParaRPr>
          </a:p>
          <a:p>
            <a:pPr lvl="2" marL="1200240" indent="-284760">
              <a:lnSpc>
                <a:spcPct val="100000"/>
              </a:lnSpc>
              <a:buClr>
                <a:srgbClr val="000000"/>
              </a:buClr>
              <a:buFont typeface="Arial"/>
              <a:buChar char="•"/>
            </a:pPr>
            <a:r>
              <a:rPr b="0" lang="en-US" sz="1800" spc="-1" strike="noStrike">
                <a:solidFill>
                  <a:srgbClr val="1f497d"/>
                </a:solidFill>
                <a:latin typeface="Calibri"/>
                <a:ea typeface="DejaVu Sans"/>
              </a:rPr>
              <a:t>“</a:t>
            </a:r>
            <a:r>
              <a:rPr b="0" lang="en-US" sz="1800" spc="-1" strike="noStrike">
                <a:solidFill>
                  <a:srgbClr val="1f497d"/>
                </a:solidFill>
                <a:latin typeface="Calibri"/>
                <a:ea typeface="DejaVu Sans"/>
              </a:rPr>
              <a:t>these dog-n-pony tricks are not “real” AI</a:t>
            </a:r>
            <a:endParaRPr b="0" lang="en-US" sz="1800" spc="-1" strike="noStrike">
              <a:latin typeface="Arial"/>
            </a:endParaRPr>
          </a:p>
          <a:p>
            <a:pPr lvl="2" marL="1200240" indent="-284760">
              <a:lnSpc>
                <a:spcPct val="100000"/>
              </a:lnSpc>
              <a:buClr>
                <a:srgbClr val="000000"/>
              </a:buClr>
              <a:buFont typeface="Arial"/>
              <a:buChar char="•"/>
            </a:pPr>
            <a:r>
              <a:rPr b="0" lang="en-US" sz="1800" spc="-1" strike="noStrike">
                <a:solidFill>
                  <a:srgbClr val="1f497d"/>
                </a:solidFill>
                <a:latin typeface="Calibri"/>
                <a:ea typeface="DejaVu Sans"/>
              </a:rPr>
              <a:t>Need to return to broad goal of integrated, flexible, </a:t>
            </a:r>
            <a:r>
              <a:rPr b="0" i="1" lang="en-US" sz="1800" spc="-1" strike="noStrike">
                <a:solidFill>
                  <a:srgbClr val="1f497d"/>
                </a:solidFill>
                <a:latin typeface="Calibri"/>
                <a:ea typeface="DejaVu Sans"/>
              </a:rPr>
              <a:t>thinking</a:t>
            </a:r>
            <a:r>
              <a:rPr b="0" lang="en-US" sz="1800" spc="-1" strike="noStrike">
                <a:solidFill>
                  <a:srgbClr val="1f497d"/>
                </a:solidFill>
                <a:latin typeface="Calibri"/>
                <a:ea typeface="DejaVu Sans"/>
              </a:rPr>
              <a:t> machines</a:t>
            </a:r>
            <a:endParaRPr b="0" lang="en-US" sz="1800" spc="-1" strike="noStrike">
              <a:latin typeface="Arial"/>
            </a:endParaRPr>
          </a:p>
          <a:p>
            <a:pPr lvl="1" marL="743040" indent="-284760">
              <a:lnSpc>
                <a:spcPct val="100000"/>
              </a:lnSpc>
              <a:buClr>
                <a:srgbClr val="000000"/>
              </a:buClr>
              <a:buFont typeface="Arial"/>
              <a:buChar char="•"/>
            </a:pPr>
            <a:r>
              <a:rPr b="0" lang="en-US" sz="1800" spc="-1" strike="noStrike">
                <a:solidFill>
                  <a:srgbClr val="1f497d"/>
                </a:solidFill>
                <a:latin typeface="Calibri"/>
                <a:ea typeface="DejaVu Sans"/>
              </a:rPr>
              <a:t>Ex: Siri</a:t>
            </a:r>
            <a:endParaRPr b="0" lang="en-US" sz="1800" spc="-1" strike="noStrike">
              <a:latin typeface="Arial"/>
            </a:endParaRPr>
          </a:p>
          <a:p>
            <a:pPr lvl="2" marL="1200240" indent="-284760">
              <a:lnSpc>
                <a:spcPct val="100000"/>
              </a:lnSpc>
              <a:buClr>
                <a:srgbClr val="00b050"/>
              </a:buClr>
              <a:buFont typeface="Wingdings" charset="2"/>
              <a:buChar char=""/>
            </a:pPr>
            <a:r>
              <a:rPr b="0" lang="en-US" sz="1800" spc="-1" strike="noStrike">
                <a:solidFill>
                  <a:srgbClr val="00b050"/>
                </a:solidFill>
                <a:latin typeface="Calibri"/>
                <a:ea typeface="DejaVu Sans"/>
              </a:rPr>
              <a:t>Speech recognition</a:t>
            </a:r>
            <a:endParaRPr b="0" lang="en-US" sz="1800" spc="-1" strike="noStrike">
              <a:latin typeface="Arial"/>
            </a:endParaRPr>
          </a:p>
          <a:p>
            <a:pPr lvl="2" marL="1200240" indent="-284760">
              <a:lnSpc>
                <a:spcPct val="100000"/>
              </a:lnSpc>
              <a:buClr>
                <a:srgbClr val="00b050"/>
              </a:buClr>
              <a:buFont typeface="Wingdings" charset="2"/>
              <a:buChar char=""/>
            </a:pPr>
            <a:r>
              <a:rPr b="0" lang="en-US" sz="1800" spc="-1" strike="noStrike">
                <a:solidFill>
                  <a:srgbClr val="00b050"/>
                </a:solidFill>
                <a:latin typeface="Calibri"/>
                <a:ea typeface="DejaVu Sans"/>
              </a:rPr>
              <a:t>Intelligent search</a:t>
            </a:r>
            <a:endParaRPr b="0" lang="en-US" sz="1800" spc="-1" strike="noStrike">
              <a:latin typeface="Arial"/>
            </a:endParaRPr>
          </a:p>
          <a:p>
            <a:pPr lvl="2" marL="1200240" indent="-284760">
              <a:lnSpc>
                <a:spcPct val="100000"/>
              </a:lnSpc>
              <a:buClr>
                <a:srgbClr val="00b050"/>
              </a:buClr>
              <a:buFont typeface="Wingdings" charset="2"/>
              <a:buChar char=""/>
            </a:pPr>
            <a:r>
              <a:rPr b="0" lang="en-US" sz="1800" spc="-1" strike="noStrike">
                <a:solidFill>
                  <a:srgbClr val="00b050"/>
                </a:solidFill>
                <a:latin typeface="Calibri"/>
                <a:ea typeface="DejaVu Sans"/>
              </a:rPr>
              <a:t>Good speech production</a:t>
            </a:r>
            <a:endParaRPr b="0" lang="en-US" sz="1800" spc="-1" strike="noStrike">
              <a:latin typeface="Arial"/>
            </a:endParaRPr>
          </a:p>
          <a:p>
            <a:pPr lvl="2" marL="1200240" indent="-284760">
              <a:lnSpc>
                <a:spcPct val="100000"/>
              </a:lnSpc>
              <a:buClr>
                <a:srgbClr val="ff0000"/>
              </a:buClr>
              <a:buFont typeface="Wingdings" charset="2"/>
              <a:buChar char=""/>
            </a:pPr>
            <a:r>
              <a:rPr b="1" i="1" lang="en-US" sz="1800" spc="-1" strike="noStrike">
                <a:solidFill>
                  <a:srgbClr val="ff0000"/>
                </a:solidFill>
                <a:latin typeface="Calibri"/>
                <a:ea typeface="DejaVu Sans"/>
              </a:rPr>
              <a:t>Terrible “intelligence”!!!</a:t>
            </a:r>
            <a:endParaRPr b="0" lang="en-US" sz="1800" spc="-1" strike="noStrike">
              <a:latin typeface="Arial"/>
            </a:endParaRPr>
          </a:p>
          <a:p>
            <a:pPr>
              <a:lnSpc>
                <a:spcPct val="100000"/>
              </a:lnSpc>
            </a:pP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4" name="Picture 2" descr=""/>
          <p:cNvPicPr/>
          <p:nvPr/>
        </p:nvPicPr>
        <p:blipFill>
          <a:blip r:embed="rId1"/>
          <a:stretch/>
        </p:blipFill>
        <p:spPr>
          <a:xfrm>
            <a:off x="2219040" y="1657080"/>
            <a:ext cx="5479200" cy="547920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6320" y="685800"/>
            <a:ext cx="7721280" cy="129708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2" strike="noStrike">
                <a:solidFill>
                  <a:srgbClr val="000000"/>
                </a:solidFill>
                <a:latin typeface="Arial"/>
                <a:ea typeface="DejaVu Sans"/>
              </a:rPr>
              <a:t>So you wanna do AI?</a:t>
            </a:r>
            <a:endParaRPr b="0" lang="en-US" sz="2500" spc="-1" strike="noStrike">
              <a:latin typeface="Arial"/>
            </a:endParaRPr>
          </a:p>
        </p:txBody>
      </p:sp>
      <p:sp>
        <p:nvSpPr>
          <p:cNvPr id="166" name="CustomShape 2"/>
          <p:cNvSpPr/>
          <p:nvPr/>
        </p:nvSpPr>
        <p:spPr>
          <a:xfrm>
            <a:off x="838080" y="1408320"/>
            <a:ext cx="8457120" cy="5697000"/>
          </a:xfrm>
          <a:prstGeom prst="rect">
            <a:avLst/>
          </a:prstGeom>
          <a:noFill/>
          <a:ln>
            <a:noFill/>
          </a:ln>
        </p:spPr>
        <p:style>
          <a:lnRef idx="0"/>
          <a:fillRef idx="0"/>
          <a:effectRef idx="0"/>
          <a:fontRef idx="minor"/>
        </p:style>
        <p:txBody>
          <a:bodyPr lIns="0" rIns="0" tIns="0" bIns="0"/>
          <a:p>
            <a:pPr marL="355680" indent="-342000">
              <a:lnSpc>
                <a:spcPct val="101000"/>
              </a:lnSpc>
              <a:buClr>
                <a:srgbClr val="000000"/>
              </a:buClr>
              <a:buFont typeface="Arial"/>
              <a:buChar char="•"/>
            </a:pPr>
            <a:r>
              <a:rPr b="0" lang="en-US" sz="2000" spc="-1" strike="noStrike">
                <a:solidFill>
                  <a:srgbClr val="000000"/>
                </a:solidFill>
                <a:latin typeface="Arial"/>
                <a:ea typeface="DejaVu Sans"/>
              </a:rPr>
              <a:t>Why are you interested in AI personally? Why are you here?</a:t>
            </a:r>
            <a:endParaRPr b="0" lang="en-US" sz="2000" spc="-1" strike="noStrike">
              <a:latin typeface="Arial"/>
            </a:endParaRPr>
          </a:p>
          <a:p>
            <a:pPr lvl="1" marL="812880" indent="-342000">
              <a:lnSpc>
                <a:spcPct val="101000"/>
              </a:lnSpc>
              <a:spcBef>
                <a:spcPts val="601"/>
              </a:spcBef>
              <a:buClr>
                <a:srgbClr val="000000"/>
              </a:buClr>
              <a:buFont typeface="Wingdings" charset="2"/>
              <a:buChar char=""/>
            </a:pPr>
            <a:r>
              <a:rPr b="0" lang="en-US" sz="1600" spc="-1" strike="noStrike">
                <a:solidFill>
                  <a:srgbClr val="000000"/>
                </a:solidFill>
                <a:latin typeface="Arial"/>
                <a:ea typeface="DejaVu Sans"/>
              </a:rPr>
              <a:t>Because I think Artificial Insemination is key to our nation’s agricultural success?  (fail)</a:t>
            </a:r>
            <a:endParaRPr b="0" lang="en-US" sz="1600" spc="-1" strike="noStrike">
              <a:latin typeface="Arial"/>
            </a:endParaRPr>
          </a:p>
          <a:p>
            <a:pPr lvl="1" marL="812880" indent="-342000">
              <a:lnSpc>
                <a:spcPct val="101000"/>
              </a:lnSpc>
              <a:spcBef>
                <a:spcPts val="601"/>
              </a:spcBef>
              <a:buClr>
                <a:srgbClr val="000000"/>
              </a:buClr>
              <a:buFont typeface="Wingdings" charset="2"/>
              <a:buChar char=""/>
            </a:pPr>
            <a:r>
              <a:rPr b="0" lang="en-US" sz="1600" spc="-1" strike="noStrike">
                <a:solidFill>
                  <a:srgbClr val="000000"/>
                </a:solidFill>
                <a:latin typeface="Arial"/>
                <a:ea typeface="DejaVu Sans"/>
              </a:rPr>
              <a:t>I need another class to graduate</a:t>
            </a:r>
            <a:endParaRPr b="0" lang="en-US" sz="1600" spc="-1" strike="noStrike">
              <a:latin typeface="Arial"/>
            </a:endParaRPr>
          </a:p>
          <a:p>
            <a:pPr lvl="1" marL="812880" indent="-342000">
              <a:lnSpc>
                <a:spcPct val="101000"/>
              </a:lnSpc>
              <a:spcBef>
                <a:spcPts val="601"/>
              </a:spcBef>
              <a:buClr>
                <a:srgbClr val="000000"/>
              </a:buClr>
              <a:buFont typeface="Wingdings" charset="2"/>
              <a:buChar char=""/>
            </a:pPr>
            <a:r>
              <a:rPr b="0" lang="en-US" sz="1600" spc="-1" strike="noStrike">
                <a:solidFill>
                  <a:srgbClr val="000000"/>
                </a:solidFill>
                <a:latin typeface="Arial"/>
                <a:ea typeface="DejaVu Sans"/>
              </a:rPr>
              <a:t>???</a:t>
            </a: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pPr>
            <a:endParaRPr b="0" lang="en-US" sz="1600" spc="-1" strike="noStrike">
              <a:latin typeface="Arial"/>
            </a:endParaRPr>
          </a:p>
          <a:p>
            <a:pPr marL="355680" indent="-342000">
              <a:lnSpc>
                <a:spcPct val="101000"/>
              </a:lnSpc>
              <a:buClr>
                <a:srgbClr val="000000"/>
              </a:buClr>
              <a:buFont typeface="Arial"/>
              <a:buChar char="•"/>
            </a:pPr>
            <a:r>
              <a:rPr b="0" lang="en-US" sz="2000" spc="-1" strike="noStrike">
                <a:solidFill>
                  <a:srgbClr val="000000"/>
                </a:solidFill>
                <a:latin typeface="Arial"/>
                <a:ea typeface="DejaVu Sans"/>
              </a:rPr>
              <a:t>Why you should be interested…</a:t>
            </a:r>
            <a:endParaRPr b="0" lang="en-US" sz="2000" spc="-1" strike="noStrike">
              <a:latin typeface="Arial"/>
            </a:endParaRPr>
          </a:p>
          <a:p>
            <a:pPr lvl="1" marL="812880" indent="-342000">
              <a:lnSpc>
                <a:spcPct val="101000"/>
              </a:lnSpc>
              <a:buClr>
                <a:srgbClr val="000000"/>
              </a:buClr>
              <a:buFont typeface="Arial"/>
              <a:buChar char="•"/>
            </a:pPr>
            <a:r>
              <a:rPr b="0" lang="en-US" sz="1600" spc="-1" strike="noStrike">
                <a:solidFill>
                  <a:srgbClr val="000000"/>
                </a:solidFill>
                <a:latin typeface="Arial"/>
                <a:ea typeface="DejaVu Sans"/>
              </a:rPr>
              <a:t>Intelligence </a:t>
            </a:r>
            <a:r>
              <a:rPr b="0" i="1" lang="en-US" sz="1600" spc="-1" strike="noStrike">
                <a:solidFill>
                  <a:srgbClr val="000000"/>
                </a:solidFill>
                <a:latin typeface="Arial"/>
                <a:ea typeface="DejaVu Sans"/>
              </a:rPr>
              <a:t>defines us</a:t>
            </a:r>
            <a:r>
              <a:rPr b="0" lang="en-US" sz="1600" spc="-1" strike="noStrike">
                <a:solidFill>
                  <a:srgbClr val="000000"/>
                </a:solidFill>
                <a:latin typeface="Arial"/>
                <a:ea typeface="DejaVu Sans"/>
              </a:rPr>
              <a:t>, as human, as a species…</a:t>
            </a:r>
            <a:endParaRPr b="0" lang="en-US" sz="1600" spc="-1" strike="noStrike">
              <a:latin typeface="Arial"/>
            </a:endParaRPr>
          </a:p>
          <a:p>
            <a:pPr>
              <a:lnSpc>
                <a:spcPct val="101000"/>
              </a:lnSpc>
            </a:pPr>
            <a:endParaRPr b="0" lang="en-US" sz="1600" spc="-1" strike="noStrike">
              <a:latin typeface="Arial"/>
            </a:endParaRPr>
          </a:p>
          <a:p>
            <a:pPr>
              <a:lnSpc>
                <a:spcPct val="101000"/>
              </a:lnSpc>
            </a:pPr>
            <a:endParaRPr b="0" lang="en-US" sz="1600" spc="-1" strike="noStrike">
              <a:latin typeface="Arial"/>
            </a:endParaRPr>
          </a:p>
          <a:p>
            <a:pPr marL="355680" indent="-342000">
              <a:lnSpc>
                <a:spcPct val="101000"/>
              </a:lnSpc>
              <a:buClr>
                <a:srgbClr val="000000"/>
              </a:buClr>
              <a:buFont typeface="Arial"/>
              <a:buChar char="•"/>
            </a:pPr>
            <a:r>
              <a:rPr b="0" lang="en-US" sz="2000" spc="-1" strike="noStrike">
                <a:solidFill>
                  <a:srgbClr val="000000"/>
                </a:solidFill>
                <a:latin typeface="Arial"/>
                <a:ea typeface="DejaVu Sans"/>
              </a:rPr>
              <a:t>Opportunity…</a:t>
            </a:r>
            <a:endParaRPr b="0" lang="en-US" sz="2000" spc="-1" strike="noStrike">
              <a:latin typeface="Arial"/>
            </a:endParaRPr>
          </a:p>
          <a:p>
            <a:pPr lvl="1" marL="812880" indent="-342000">
              <a:lnSpc>
                <a:spcPct val="101000"/>
              </a:lnSpc>
              <a:buClr>
                <a:srgbClr val="000000"/>
              </a:buClr>
              <a:buFont typeface="Arial"/>
              <a:buChar char="•"/>
            </a:pPr>
            <a:r>
              <a:rPr b="0" lang="en-US" sz="1600" spc="-1" strike="noStrike">
                <a:solidFill>
                  <a:srgbClr val="000000"/>
                </a:solidFill>
                <a:latin typeface="Arial"/>
                <a:ea typeface="DejaVu Sans"/>
              </a:rPr>
              <a:t>AI will be huge…</a:t>
            </a:r>
            <a:endParaRPr b="0" lang="en-US" sz="1600" spc="-1" strike="noStrike">
              <a:latin typeface="Arial"/>
            </a:endParaRPr>
          </a:p>
          <a:p>
            <a:pPr lvl="1" marL="812880" indent="-342000">
              <a:lnSpc>
                <a:spcPct val="101000"/>
              </a:lnSpc>
              <a:buClr>
                <a:srgbClr val="000000"/>
              </a:buClr>
              <a:buFont typeface="Arial"/>
              <a:buChar char="•"/>
            </a:pPr>
            <a:r>
              <a:rPr b="0" lang="en-US" sz="1600" spc="-1" strike="noStrike">
                <a:solidFill>
                  <a:srgbClr val="000000"/>
                </a:solidFill>
                <a:latin typeface="Arial"/>
                <a:ea typeface="DejaVu Sans"/>
              </a:rPr>
              <a:t>AI vs Physics as a field…</a:t>
            </a:r>
            <a:endParaRPr b="0" lang="en-US" sz="1600" spc="-1" strike="noStrike">
              <a:latin typeface="Arial"/>
            </a:endParaRPr>
          </a:p>
          <a:p>
            <a:pPr>
              <a:lnSpc>
                <a:spcPct val="101000"/>
              </a:lnSpc>
            </a:pPr>
            <a:endParaRPr b="0" lang="en-US" sz="1600" spc="-1" strike="noStrike">
              <a:latin typeface="Arial"/>
            </a:endParaRPr>
          </a:p>
        </p:txBody>
      </p:sp>
      <p:sp>
        <p:nvSpPr>
          <p:cNvPr id="167" name="CustomShape 3"/>
          <p:cNvSpPr/>
          <p:nvPr/>
        </p:nvSpPr>
        <p:spPr>
          <a:xfrm>
            <a:off x="7620120" y="5181480"/>
            <a:ext cx="1980000" cy="9896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68" name="CustomShape 4"/>
          <p:cNvSpPr/>
          <p:nvPr/>
        </p:nvSpPr>
        <p:spPr>
          <a:xfrm>
            <a:off x="8151840" y="4800600"/>
            <a:ext cx="84348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Physics</a:t>
            </a:r>
            <a:endParaRPr b="0" lang="en-US" sz="1800" spc="-1" strike="noStrike">
              <a:latin typeface="Arial"/>
            </a:endParaRPr>
          </a:p>
        </p:txBody>
      </p:sp>
      <p:sp>
        <p:nvSpPr>
          <p:cNvPr id="169" name="CustomShape 5"/>
          <p:cNvSpPr/>
          <p:nvPr/>
        </p:nvSpPr>
        <p:spPr>
          <a:xfrm>
            <a:off x="8444880" y="6301440"/>
            <a:ext cx="37080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AI</a:t>
            </a:r>
            <a:endParaRPr b="0" lang="en-US" sz="1800" spc="-1" strike="noStrike">
              <a:latin typeface="Arial"/>
            </a:endParaRPr>
          </a:p>
        </p:txBody>
      </p:sp>
      <p:sp>
        <p:nvSpPr>
          <p:cNvPr id="170" name="CustomShape 6"/>
          <p:cNvSpPr/>
          <p:nvPr/>
        </p:nvSpPr>
        <p:spPr>
          <a:xfrm>
            <a:off x="7708680" y="5181480"/>
            <a:ext cx="1842840" cy="920880"/>
          </a:xfrm>
          <a:prstGeom prst="ellipse">
            <a:avLst/>
          </a:prstGeom>
          <a:solidFill>
            <a:schemeClr val="accent6">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Known</a:t>
            </a:r>
            <a:endParaRPr b="0" lang="en-US" sz="1800" spc="-1" strike="noStrike">
              <a:latin typeface="Arial"/>
            </a:endParaRPr>
          </a:p>
        </p:txBody>
      </p:sp>
      <p:sp>
        <p:nvSpPr>
          <p:cNvPr id="171" name="CustomShape 7"/>
          <p:cNvSpPr/>
          <p:nvPr/>
        </p:nvSpPr>
        <p:spPr>
          <a:xfrm>
            <a:off x="7827840" y="6648120"/>
            <a:ext cx="1980000" cy="9896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72" name="CustomShape 8"/>
          <p:cNvSpPr/>
          <p:nvPr/>
        </p:nvSpPr>
        <p:spPr>
          <a:xfrm>
            <a:off x="8331840" y="6730560"/>
            <a:ext cx="708840" cy="353880"/>
          </a:xfrm>
          <a:prstGeom prst="ellipse">
            <a:avLst/>
          </a:prstGeom>
          <a:solidFill>
            <a:schemeClr val="accent6">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00" spc="-1" strike="noStrike">
                <a:solidFill>
                  <a:srgbClr val="000000"/>
                </a:solidFill>
                <a:latin typeface="Calibri"/>
                <a:ea typeface="DejaVu Sans"/>
              </a:rPr>
              <a:t>Known</a:t>
            </a:r>
            <a:endParaRPr b="0" lang="en-US" sz="800" spc="-1" strike="noStrike">
              <a:latin typeface="Arial"/>
            </a:endParaRPr>
          </a:p>
        </p:txBody>
      </p:sp>
      <p:sp>
        <p:nvSpPr>
          <p:cNvPr id="173" name="CustomShape 9"/>
          <p:cNvSpPr/>
          <p:nvPr/>
        </p:nvSpPr>
        <p:spPr>
          <a:xfrm>
            <a:off x="6883560" y="6210000"/>
            <a:ext cx="10749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Unknown</a:t>
            </a:r>
            <a:endParaRPr b="0" lang="en-US" sz="1800" spc="-1" strike="noStrike">
              <a:latin typeface="Arial"/>
            </a:endParaRPr>
          </a:p>
        </p:txBody>
      </p:sp>
      <p:sp>
        <p:nvSpPr>
          <p:cNvPr id="174" name="CustomShape 10"/>
          <p:cNvSpPr/>
          <p:nvPr/>
        </p:nvSpPr>
        <p:spPr>
          <a:xfrm flipV="1">
            <a:off x="7591320" y="5984280"/>
            <a:ext cx="205920" cy="3038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75" name="CustomShape 11"/>
          <p:cNvSpPr/>
          <p:nvPr/>
        </p:nvSpPr>
        <p:spPr>
          <a:xfrm>
            <a:off x="7620120" y="6586920"/>
            <a:ext cx="606240" cy="6292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6320" y="685800"/>
            <a:ext cx="7721280" cy="129708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2" strike="noStrike">
                <a:solidFill>
                  <a:srgbClr val="000000"/>
                </a:solidFill>
                <a:latin typeface="Arial"/>
                <a:ea typeface="DejaVu Sans"/>
              </a:rPr>
              <a:t>What is Artificial Intelligence?</a:t>
            </a:r>
            <a:endParaRPr b="0" lang="en-US" sz="2500" spc="-1" strike="noStrike">
              <a:latin typeface="Arial"/>
            </a:endParaRPr>
          </a:p>
        </p:txBody>
      </p:sp>
      <p:sp>
        <p:nvSpPr>
          <p:cNvPr id="177" name="CustomShape 2"/>
          <p:cNvSpPr/>
          <p:nvPr/>
        </p:nvSpPr>
        <p:spPr>
          <a:xfrm>
            <a:off x="838080" y="1408320"/>
            <a:ext cx="8457120" cy="923040"/>
          </a:xfrm>
          <a:prstGeom prst="rect">
            <a:avLst/>
          </a:prstGeom>
          <a:noFill/>
          <a:ln>
            <a:noFill/>
          </a:ln>
        </p:spPr>
        <p:style>
          <a:lnRef idx="0"/>
          <a:fillRef idx="0"/>
          <a:effectRef idx="0"/>
          <a:fontRef idx="minor"/>
        </p:style>
        <p:txBody>
          <a:bodyPr lIns="0" rIns="0" tIns="0" bIns="0"/>
          <a:p>
            <a:pPr marL="355680" indent="-342000">
              <a:lnSpc>
                <a:spcPct val="101000"/>
              </a:lnSpc>
              <a:buClr>
                <a:srgbClr val="000000"/>
              </a:buClr>
              <a:buFont typeface="Arial"/>
              <a:buChar char="•"/>
            </a:pPr>
            <a:r>
              <a:rPr b="0" lang="en-US" sz="2000" spc="-1" strike="noStrike">
                <a:solidFill>
                  <a:srgbClr val="000000"/>
                </a:solidFill>
                <a:latin typeface="Arial"/>
                <a:ea typeface="DejaVu Sans"/>
              </a:rPr>
              <a:t>We could start by looking at (supposed) areas of application…</a:t>
            </a:r>
            <a:endParaRPr b="0" lang="en-US" sz="2000" spc="-1" strike="noStrike">
              <a:latin typeface="Arial"/>
            </a:endParaRPr>
          </a:p>
          <a:p>
            <a:pPr marL="355680" indent="-342000">
              <a:lnSpc>
                <a:spcPct val="101000"/>
              </a:lnSpc>
              <a:buClr>
                <a:srgbClr val="000000"/>
              </a:buClr>
              <a:buFont typeface="Arial"/>
              <a:buChar char="•"/>
            </a:pPr>
            <a:r>
              <a:rPr b="0" lang="en-US" sz="2000" spc="-1" strike="noStrike">
                <a:solidFill>
                  <a:srgbClr val="000000"/>
                </a:solidFill>
                <a:latin typeface="Arial"/>
                <a:ea typeface="DejaVu Sans"/>
              </a:rPr>
              <a:t>                 … </a:t>
            </a:r>
            <a:r>
              <a:rPr b="0" lang="en-US" sz="2000" spc="-1" strike="noStrike">
                <a:solidFill>
                  <a:srgbClr val="000000"/>
                </a:solidFill>
                <a:latin typeface="Arial"/>
                <a:ea typeface="DejaVu Sans"/>
              </a:rPr>
              <a:t>and there are plenty…</a:t>
            </a:r>
            <a:endParaRPr b="0" lang="en-US" sz="2000" spc="-1" strike="noStrike">
              <a:latin typeface="Arial"/>
            </a:endParaRPr>
          </a:p>
        </p:txBody>
      </p:sp>
      <p:sp>
        <p:nvSpPr>
          <p:cNvPr id="178" name="CustomShape 3"/>
          <p:cNvSpPr/>
          <p:nvPr/>
        </p:nvSpPr>
        <p:spPr>
          <a:xfrm>
            <a:off x="279000" y="4593600"/>
            <a:ext cx="1522800" cy="69804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Simulation and Modeling</a:t>
            </a:r>
            <a:endParaRPr b="0" lang="en-US" sz="1400" spc="-1" strike="noStrike">
              <a:latin typeface="Arial"/>
            </a:endParaRPr>
          </a:p>
        </p:txBody>
      </p:sp>
      <p:sp>
        <p:nvSpPr>
          <p:cNvPr id="179" name="CustomShape 4"/>
          <p:cNvSpPr/>
          <p:nvPr/>
        </p:nvSpPr>
        <p:spPr>
          <a:xfrm>
            <a:off x="1686240" y="5339520"/>
            <a:ext cx="1141920" cy="54576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Soft Robotics</a:t>
            </a:r>
            <a:endParaRPr b="0" lang="en-US" sz="1400" spc="-1" strike="noStrike">
              <a:latin typeface="Arial"/>
            </a:endParaRPr>
          </a:p>
        </p:txBody>
      </p:sp>
      <p:sp>
        <p:nvSpPr>
          <p:cNvPr id="180" name="CustomShape 5"/>
          <p:cNvSpPr/>
          <p:nvPr/>
        </p:nvSpPr>
        <p:spPr>
          <a:xfrm>
            <a:off x="4624200" y="5391000"/>
            <a:ext cx="1599120" cy="76104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Natural Language Generation</a:t>
            </a:r>
            <a:endParaRPr b="0" lang="en-US" sz="1400" spc="-1" strike="noStrike">
              <a:latin typeface="Arial"/>
            </a:endParaRPr>
          </a:p>
        </p:txBody>
      </p:sp>
      <p:sp>
        <p:nvSpPr>
          <p:cNvPr id="181" name="CustomShape 6"/>
          <p:cNvSpPr/>
          <p:nvPr/>
        </p:nvSpPr>
        <p:spPr>
          <a:xfrm>
            <a:off x="5346000" y="3985920"/>
            <a:ext cx="1721160" cy="45360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Audio/Speech Analytics</a:t>
            </a:r>
            <a:endParaRPr b="0" lang="en-US" sz="1400" spc="-1" strike="noStrike">
              <a:latin typeface="Arial"/>
            </a:endParaRPr>
          </a:p>
        </p:txBody>
      </p:sp>
      <p:sp>
        <p:nvSpPr>
          <p:cNvPr id="182" name="CustomShape 7"/>
          <p:cNvSpPr/>
          <p:nvPr/>
        </p:nvSpPr>
        <p:spPr>
          <a:xfrm>
            <a:off x="6781680" y="5762520"/>
            <a:ext cx="1218240" cy="6667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Image Analytics</a:t>
            </a:r>
            <a:endParaRPr b="0" lang="en-US" sz="1400" spc="-1" strike="noStrike">
              <a:latin typeface="Arial"/>
            </a:endParaRPr>
          </a:p>
        </p:txBody>
      </p:sp>
      <p:sp>
        <p:nvSpPr>
          <p:cNvPr id="183" name="CustomShape 8"/>
          <p:cNvSpPr/>
          <p:nvPr/>
        </p:nvSpPr>
        <p:spPr>
          <a:xfrm>
            <a:off x="6934320" y="4655520"/>
            <a:ext cx="1446840" cy="6667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Virtual Personal Assistants</a:t>
            </a:r>
            <a:endParaRPr b="0" lang="en-US" sz="1400" spc="-1" strike="noStrike">
              <a:latin typeface="Arial"/>
            </a:endParaRPr>
          </a:p>
        </p:txBody>
      </p:sp>
      <p:sp>
        <p:nvSpPr>
          <p:cNvPr id="184" name="CustomShape 9"/>
          <p:cNvSpPr/>
          <p:nvPr/>
        </p:nvSpPr>
        <p:spPr>
          <a:xfrm>
            <a:off x="8001000" y="3548160"/>
            <a:ext cx="1117440" cy="6667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Graph Analysis</a:t>
            </a:r>
            <a:endParaRPr b="0" lang="en-US" sz="1400" spc="-1" strike="noStrike">
              <a:latin typeface="Arial"/>
            </a:endParaRPr>
          </a:p>
        </p:txBody>
      </p:sp>
      <p:sp>
        <p:nvSpPr>
          <p:cNvPr id="185" name="CustomShape 10"/>
          <p:cNvSpPr/>
          <p:nvPr/>
        </p:nvSpPr>
        <p:spPr>
          <a:xfrm>
            <a:off x="4648320" y="2932200"/>
            <a:ext cx="1827720" cy="6667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Knowledge Representation</a:t>
            </a:r>
            <a:endParaRPr b="0" lang="en-US" sz="1400" spc="-1" strike="noStrike">
              <a:latin typeface="Arial"/>
            </a:endParaRPr>
          </a:p>
        </p:txBody>
      </p:sp>
      <p:sp>
        <p:nvSpPr>
          <p:cNvPr id="186" name="CustomShape 11"/>
          <p:cNvSpPr/>
          <p:nvPr/>
        </p:nvSpPr>
        <p:spPr>
          <a:xfrm>
            <a:off x="549720" y="3309120"/>
            <a:ext cx="1472760" cy="8179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Social Networks</a:t>
            </a:r>
            <a:endParaRPr b="0" lang="en-US" sz="1400" spc="-1" strike="noStrike">
              <a:latin typeface="Arial"/>
            </a:endParaRPr>
          </a:p>
          <a:p>
            <a:pPr algn="ctr">
              <a:lnSpc>
                <a:spcPct val="100000"/>
              </a:lnSpc>
            </a:pPr>
            <a:r>
              <a:rPr b="0" lang="en-US" sz="1400" spc="-1" strike="noStrike">
                <a:solidFill>
                  <a:srgbClr val="000000"/>
                </a:solidFill>
                <a:latin typeface="Calibri"/>
                <a:ea typeface="DejaVu Sans"/>
              </a:rPr>
              <a:t>Analysis</a:t>
            </a:r>
            <a:endParaRPr b="0" lang="en-US" sz="1400" spc="-1" strike="noStrike">
              <a:latin typeface="Arial"/>
            </a:endParaRPr>
          </a:p>
        </p:txBody>
      </p:sp>
      <p:sp>
        <p:nvSpPr>
          <p:cNvPr id="187" name="CustomShape 12"/>
          <p:cNvSpPr/>
          <p:nvPr/>
        </p:nvSpPr>
        <p:spPr>
          <a:xfrm>
            <a:off x="3365640" y="3528000"/>
            <a:ext cx="1141920" cy="8431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Deep Q&amp;A systems</a:t>
            </a:r>
            <a:endParaRPr b="0" lang="en-US" sz="1400" spc="-1" strike="noStrike">
              <a:latin typeface="Arial"/>
            </a:endParaRPr>
          </a:p>
        </p:txBody>
      </p:sp>
      <p:sp>
        <p:nvSpPr>
          <p:cNvPr id="188" name="CustomShape 13"/>
          <p:cNvSpPr/>
          <p:nvPr/>
        </p:nvSpPr>
        <p:spPr>
          <a:xfrm>
            <a:off x="2362320" y="6873120"/>
            <a:ext cx="1904040" cy="51444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Recommender Systems</a:t>
            </a:r>
            <a:endParaRPr b="0" lang="en-US" sz="1400" spc="-1" strike="noStrike">
              <a:latin typeface="Arial"/>
            </a:endParaRPr>
          </a:p>
        </p:txBody>
      </p:sp>
      <p:sp>
        <p:nvSpPr>
          <p:cNvPr id="189" name="CustomShape 14"/>
          <p:cNvSpPr/>
          <p:nvPr/>
        </p:nvSpPr>
        <p:spPr>
          <a:xfrm>
            <a:off x="5181480" y="6594840"/>
            <a:ext cx="1370520" cy="74016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Natural Language Processing</a:t>
            </a:r>
            <a:endParaRPr b="0" lang="en-US" sz="1400" spc="-1" strike="noStrike">
              <a:latin typeface="Arial"/>
            </a:endParaRPr>
          </a:p>
        </p:txBody>
      </p:sp>
      <p:sp>
        <p:nvSpPr>
          <p:cNvPr id="190" name="CustomShape 15"/>
          <p:cNvSpPr/>
          <p:nvPr/>
        </p:nvSpPr>
        <p:spPr>
          <a:xfrm>
            <a:off x="1040760" y="6205320"/>
            <a:ext cx="1117440" cy="6667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Smart Vehicles</a:t>
            </a:r>
            <a:endParaRPr b="0" lang="en-US" sz="1400" spc="-1" strike="noStrike">
              <a:latin typeface="Arial"/>
            </a:endParaRPr>
          </a:p>
        </p:txBody>
      </p:sp>
      <p:sp>
        <p:nvSpPr>
          <p:cNvPr id="191" name="CustomShape 16"/>
          <p:cNvSpPr/>
          <p:nvPr/>
        </p:nvSpPr>
        <p:spPr>
          <a:xfrm>
            <a:off x="3566520" y="4593600"/>
            <a:ext cx="1675440" cy="43200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Visualization</a:t>
            </a:r>
            <a:endParaRPr b="0" lang="en-US" sz="1400" spc="-1" strike="noStrike">
              <a:latin typeface="Arial"/>
            </a:endParaRPr>
          </a:p>
        </p:txBody>
      </p:sp>
      <p:sp>
        <p:nvSpPr>
          <p:cNvPr id="192" name="CustomShape 17"/>
          <p:cNvSpPr/>
          <p:nvPr/>
        </p:nvSpPr>
        <p:spPr>
          <a:xfrm>
            <a:off x="2815200" y="5771880"/>
            <a:ext cx="1396440" cy="68940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Machine Learning</a:t>
            </a:r>
            <a:endParaRPr b="0" lang="en-US" sz="1400" spc="-1" strike="noStrike">
              <a:latin typeface="Arial"/>
            </a:endParaRPr>
          </a:p>
        </p:txBody>
      </p:sp>
      <p:sp>
        <p:nvSpPr>
          <p:cNvPr id="193" name="CustomShape 18"/>
          <p:cNvSpPr/>
          <p:nvPr/>
        </p:nvSpPr>
        <p:spPr>
          <a:xfrm>
            <a:off x="7543800" y="6756840"/>
            <a:ext cx="1251000" cy="57816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Deep Learning</a:t>
            </a:r>
            <a:endParaRPr b="0" lang="en-US" sz="1400" spc="-1" strike="noStrike">
              <a:latin typeface="Arial"/>
            </a:endParaRPr>
          </a:p>
        </p:txBody>
      </p:sp>
      <p:sp>
        <p:nvSpPr>
          <p:cNvPr id="194" name="CustomShape 19"/>
          <p:cNvSpPr/>
          <p:nvPr/>
        </p:nvSpPr>
        <p:spPr>
          <a:xfrm>
            <a:off x="2037240" y="4275360"/>
            <a:ext cx="1117440" cy="66672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000000"/>
                </a:solidFill>
                <a:latin typeface="Calibri"/>
                <a:ea typeface="DejaVu Sans"/>
              </a:rPr>
              <a:t>IOT, Smart homes</a:t>
            </a:r>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6320" y="685800"/>
            <a:ext cx="7721280" cy="129708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2" strike="noStrike">
                <a:solidFill>
                  <a:srgbClr val="000000"/>
                </a:solidFill>
                <a:latin typeface="Arial"/>
                <a:ea typeface="DejaVu Sans"/>
              </a:rPr>
              <a:t>What is Artificial Intelligence?</a:t>
            </a:r>
            <a:endParaRPr b="0" lang="en-US" sz="2500" spc="-1" strike="noStrike">
              <a:latin typeface="Arial"/>
            </a:endParaRPr>
          </a:p>
        </p:txBody>
      </p:sp>
      <p:sp>
        <p:nvSpPr>
          <p:cNvPr id="196" name="CustomShape 2"/>
          <p:cNvSpPr/>
          <p:nvPr/>
        </p:nvSpPr>
        <p:spPr>
          <a:xfrm>
            <a:off x="838080" y="1408320"/>
            <a:ext cx="8457120" cy="615240"/>
          </a:xfrm>
          <a:prstGeom prst="rect">
            <a:avLst/>
          </a:prstGeom>
          <a:noFill/>
          <a:ln>
            <a:noFill/>
          </a:ln>
        </p:spPr>
        <p:style>
          <a:lnRef idx="0"/>
          <a:fillRef idx="0"/>
          <a:effectRef idx="0"/>
          <a:fontRef idx="minor"/>
        </p:style>
        <p:txBody>
          <a:bodyPr lIns="0" rIns="0" tIns="0" bIns="0"/>
          <a:p>
            <a:pPr marL="355680" indent="-342000">
              <a:lnSpc>
                <a:spcPct val="101000"/>
              </a:lnSpc>
              <a:buClr>
                <a:srgbClr val="000000"/>
              </a:buClr>
              <a:buFont typeface="Arial"/>
              <a:buChar char="•"/>
            </a:pPr>
            <a:r>
              <a:rPr b="0" lang="en-US" sz="2000" spc="-1" strike="noStrike">
                <a:solidFill>
                  <a:srgbClr val="000000"/>
                </a:solidFill>
                <a:latin typeface="Arial"/>
                <a:ea typeface="DejaVu Sans"/>
              </a:rPr>
              <a:t>Or maybe see what sorts of companies are working on what…</a:t>
            </a:r>
            <a:endParaRPr b="0" lang="en-US" sz="2000" spc="-1" strike="noStrike">
              <a:latin typeface="Arial"/>
            </a:endParaRPr>
          </a:p>
        </p:txBody>
      </p:sp>
      <p:pic>
        <p:nvPicPr>
          <p:cNvPr id="197" name="Picture 2" descr=""/>
          <p:cNvPicPr/>
          <p:nvPr/>
        </p:nvPicPr>
        <p:blipFill>
          <a:blip r:embed="rId1"/>
          <a:stretch/>
        </p:blipFill>
        <p:spPr>
          <a:xfrm>
            <a:off x="495360" y="2171880"/>
            <a:ext cx="9142920" cy="5142600"/>
          </a:xfrm>
          <a:prstGeom prst="rect">
            <a:avLst/>
          </a:prstGeom>
          <a:ln>
            <a:noFill/>
          </a:ln>
        </p:spPr>
      </p:pic>
      <p:sp>
        <p:nvSpPr>
          <p:cNvPr id="198" name="CustomShape 3"/>
          <p:cNvSpPr/>
          <p:nvPr/>
        </p:nvSpPr>
        <p:spPr>
          <a:xfrm>
            <a:off x="859680" y="7341480"/>
            <a:ext cx="1913040" cy="226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900" spc="-1" strike="noStrike">
                <a:solidFill>
                  <a:srgbClr val="000000"/>
                </a:solidFill>
                <a:latin typeface="Calibri"/>
                <a:ea typeface="DejaVu Sans"/>
              </a:rPr>
              <a:t>Credit: http://www.techforkorea.com</a:t>
            </a:r>
            <a:endParaRPr b="0" lang="en-US" sz="9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76320" y="685800"/>
            <a:ext cx="7721280" cy="129708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2" strike="noStrike">
                <a:solidFill>
                  <a:srgbClr val="000000"/>
                </a:solidFill>
                <a:latin typeface="Arial"/>
                <a:ea typeface="DejaVu Sans"/>
              </a:rPr>
              <a:t>What is Artificial Intelligence?</a:t>
            </a:r>
            <a:endParaRPr b="0" lang="en-US" sz="2500" spc="-1" strike="noStrike">
              <a:latin typeface="Arial"/>
            </a:endParaRPr>
          </a:p>
        </p:txBody>
      </p:sp>
      <p:sp>
        <p:nvSpPr>
          <p:cNvPr id="200" name="CustomShape 2"/>
          <p:cNvSpPr/>
          <p:nvPr/>
        </p:nvSpPr>
        <p:spPr>
          <a:xfrm>
            <a:off x="838080" y="1408320"/>
            <a:ext cx="8457120" cy="615240"/>
          </a:xfrm>
          <a:prstGeom prst="rect">
            <a:avLst/>
          </a:prstGeom>
          <a:noFill/>
          <a:ln>
            <a:noFill/>
          </a:ln>
        </p:spPr>
        <p:style>
          <a:lnRef idx="0"/>
          <a:fillRef idx="0"/>
          <a:effectRef idx="0"/>
          <a:fontRef idx="minor"/>
        </p:style>
        <p:txBody>
          <a:bodyPr lIns="0" rIns="0" tIns="0" bIns="0"/>
          <a:p>
            <a:pPr marL="355680" indent="-342000">
              <a:lnSpc>
                <a:spcPct val="101000"/>
              </a:lnSpc>
              <a:buClr>
                <a:srgbClr val="000000"/>
              </a:buClr>
              <a:buFont typeface="Arial"/>
              <a:buChar char="•"/>
            </a:pPr>
            <a:r>
              <a:rPr b="0" lang="en-US" sz="2000" spc="-1" strike="noStrike">
                <a:solidFill>
                  <a:srgbClr val="000000"/>
                </a:solidFill>
                <a:latin typeface="Arial"/>
                <a:ea typeface="DejaVu Sans"/>
              </a:rPr>
              <a:t>Hmmm, or maybe we could boil this down to some key “topic areas”…</a:t>
            </a:r>
            <a:endParaRPr b="0" lang="en-US" sz="2000" spc="-1" strike="noStrike">
              <a:latin typeface="Arial"/>
            </a:endParaRPr>
          </a:p>
        </p:txBody>
      </p:sp>
      <p:sp>
        <p:nvSpPr>
          <p:cNvPr id="201" name="CustomShape 3"/>
          <p:cNvSpPr/>
          <p:nvPr/>
        </p:nvSpPr>
        <p:spPr>
          <a:xfrm>
            <a:off x="3505320" y="3657600"/>
            <a:ext cx="2665800" cy="2437200"/>
          </a:xfrm>
          <a:prstGeom prst="ellipse">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Artificial Intelligence</a:t>
            </a:r>
            <a:endParaRPr b="0" lang="en-US" sz="2800" spc="-1" strike="noStrike">
              <a:latin typeface="Arial"/>
            </a:endParaRPr>
          </a:p>
        </p:txBody>
      </p:sp>
      <p:sp>
        <p:nvSpPr>
          <p:cNvPr id="202" name="CustomShape 4"/>
          <p:cNvSpPr/>
          <p:nvPr/>
        </p:nvSpPr>
        <p:spPr>
          <a:xfrm>
            <a:off x="2057400" y="3276720"/>
            <a:ext cx="1980000" cy="129420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Robotics</a:t>
            </a:r>
            <a:endParaRPr b="0" lang="en-US" sz="1800" spc="-1" strike="noStrike">
              <a:latin typeface="Arial"/>
            </a:endParaRPr>
          </a:p>
        </p:txBody>
      </p:sp>
      <p:sp>
        <p:nvSpPr>
          <p:cNvPr id="203" name="CustomShape 5"/>
          <p:cNvSpPr/>
          <p:nvPr/>
        </p:nvSpPr>
        <p:spPr>
          <a:xfrm>
            <a:off x="3548520" y="2395080"/>
            <a:ext cx="2208600" cy="127836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Neural</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Networks</a:t>
            </a:r>
            <a:endParaRPr b="0" lang="en-US" sz="1800" spc="-1" strike="noStrike">
              <a:latin typeface="Arial"/>
            </a:endParaRPr>
          </a:p>
        </p:txBody>
      </p:sp>
      <p:sp>
        <p:nvSpPr>
          <p:cNvPr id="204" name="CustomShape 6"/>
          <p:cNvSpPr/>
          <p:nvPr/>
        </p:nvSpPr>
        <p:spPr>
          <a:xfrm>
            <a:off x="5467320" y="3124080"/>
            <a:ext cx="1580040" cy="121824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Planning</a:t>
            </a:r>
            <a:endParaRPr b="0" lang="en-US" sz="1800" spc="-1" strike="noStrike">
              <a:latin typeface="Arial"/>
            </a:endParaRPr>
          </a:p>
        </p:txBody>
      </p:sp>
      <p:sp>
        <p:nvSpPr>
          <p:cNvPr id="205" name="CustomShape 7"/>
          <p:cNvSpPr/>
          <p:nvPr/>
        </p:nvSpPr>
        <p:spPr>
          <a:xfrm>
            <a:off x="5791320" y="4361760"/>
            <a:ext cx="1580040" cy="121824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Machine</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Learning</a:t>
            </a:r>
            <a:endParaRPr b="0" lang="en-US" sz="1800" spc="-1" strike="noStrike">
              <a:latin typeface="Arial"/>
            </a:endParaRPr>
          </a:p>
        </p:txBody>
      </p:sp>
      <p:sp>
        <p:nvSpPr>
          <p:cNvPr id="206" name="CustomShape 8"/>
          <p:cNvSpPr/>
          <p:nvPr/>
        </p:nvSpPr>
        <p:spPr>
          <a:xfrm>
            <a:off x="5053320" y="5581080"/>
            <a:ext cx="1980000" cy="138888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Natural</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Language</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Processing</a:t>
            </a:r>
            <a:endParaRPr b="0" lang="en-US" sz="1800" spc="-1" strike="noStrike">
              <a:latin typeface="Arial"/>
            </a:endParaRPr>
          </a:p>
        </p:txBody>
      </p:sp>
      <p:sp>
        <p:nvSpPr>
          <p:cNvPr id="207" name="CustomShape 9"/>
          <p:cNvSpPr/>
          <p:nvPr/>
        </p:nvSpPr>
        <p:spPr>
          <a:xfrm>
            <a:off x="3162240" y="5815440"/>
            <a:ext cx="1751400" cy="120564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Computer </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Vision</a:t>
            </a:r>
            <a:endParaRPr b="0" lang="en-US" sz="1800" spc="-1" strike="noStrike">
              <a:latin typeface="Arial"/>
            </a:endParaRPr>
          </a:p>
        </p:txBody>
      </p:sp>
      <p:sp>
        <p:nvSpPr>
          <p:cNvPr id="208" name="CustomShape 10"/>
          <p:cNvSpPr/>
          <p:nvPr/>
        </p:nvSpPr>
        <p:spPr>
          <a:xfrm>
            <a:off x="1597680" y="4572000"/>
            <a:ext cx="2323080" cy="1354320"/>
          </a:xfrm>
          <a:prstGeom prst="ellipse">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Knowledge</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Representation</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6320" y="685800"/>
            <a:ext cx="7721280" cy="1297080"/>
          </a:xfrm>
          <a:prstGeom prst="rect">
            <a:avLst/>
          </a:prstGeom>
          <a:noFill/>
          <a:ln w="51840">
            <a:solidFill>
              <a:srgbClr val="ffffff"/>
            </a:solidFill>
            <a:round/>
          </a:ln>
        </p:spPr>
        <p:style>
          <a:lnRef idx="0"/>
          <a:fillRef idx="0"/>
          <a:effectRef idx="0"/>
          <a:fontRef idx="minor"/>
        </p:style>
        <p:txBody>
          <a:bodyPr lIns="0" rIns="0" tIns="0" bIns="0"/>
          <a:p>
            <a:pPr marL="1150560">
              <a:lnSpc>
                <a:spcPts val="2429"/>
              </a:lnSpc>
            </a:pPr>
            <a:r>
              <a:rPr b="1" lang="en-US" sz="2500" spc="162" strike="noStrike">
                <a:solidFill>
                  <a:srgbClr val="000000"/>
                </a:solidFill>
                <a:latin typeface="Arial"/>
                <a:ea typeface="DejaVu Sans"/>
              </a:rPr>
              <a:t>What is Artificial Intelligence?</a:t>
            </a:r>
            <a:endParaRPr b="0" lang="en-US" sz="2500" spc="-1" strike="noStrike">
              <a:latin typeface="Arial"/>
            </a:endParaRPr>
          </a:p>
        </p:txBody>
      </p:sp>
      <p:sp>
        <p:nvSpPr>
          <p:cNvPr id="210" name="CustomShape 2"/>
          <p:cNvSpPr/>
          <p:nvPr/>
        </p:nvSpPr>
        <p:spPr>
          <a:xfrm>
            <a:off x="838080" y="1408320"/>
            <a:ext cx="8457120" cy="3161880"/>
          </a:xfrm>
          <a:prstGeom prst="rect">
            <a:avLst/>
          </a:prstGeom>
          <a:noFill/>
          <a:ln>
            <a:noFill/>
          </a:ln>
        </p:spPr>
        <p:style>
          <a:lnRef idx="0"/>
          <a:fillRef idx="0"/>
          <a:effectRef idx="0"/>
          <a:fontRef idx="minor"/>
        </p:style>
        <p:txBody>
          <a:bodyPr lIns="0" rIns="0" tIns="0" bIns="0"/>
          <a:p>
            <a:pPr marL="355680" indent="-342000">
              <a:lnSpc>
                <a:spcPct val="101000"/>
              </a:lnSpc>
              <a:buClr>
                <a:srgbClr val="000000"/>
              </a:buClr>
              <a:buFont typeface="Arial"/>
              <a:buChar char="•"/>
            </a:pPr>
            <a:r>
              <a:rPr b="0" lang="en-US" sz="2000" spc="-1" strike="noStrike">
                <a:solidFill>
                  <a:srgbClr val="000000"/>
                </a:solidFill>
                <a:latin typeface="Arial"/>
                <a:ea typeface="DejaVu Sans"/>
              </a:rPr>
              <a:t>We’re still not at the heart of it…</a:t>
            </a:r>
            <a:endParaRPr b="0" lang="en-US" sz="2000" spc="-1" strike="noStrike">
              <a:latin typeface="Arial"/>
            </a:endParaRPr>
          </a:p>
          <a:p>
            <a:pPr>
              <a:lnSpc>
                <a:spcPct val="101000"/>
              </a:lnSpc>
            </a:pPr>
            <a:endParaRPr b="0" lang="en-US" sz="2000" spc="-1" strike="noStrike">
              <a:latin typeface="Arial"/>
            </a:endParaRPr>
          </a:p>
          <a:p>
            <a:pPr marL="355680" indent="-342000">
              <a:lnSpc>
                <a:spcPct val="101000"/>
              </a:lnSpc>
              <a:buClr>
                <a:srgbClr val="000000"/>
              </a:buClr>
              <a:buFont typeface="Arial"/>
              <a:buChar char="•"/>
            </a:pPr>
            <a:r>
              <a:rPr b="1" lang="en-US" sz="2000" spc="-1" strike="noStrike">
                <a:solidFill>
                  <a:srgbClr val="000000"/>
                </a:solidFill>
                <a:latin typeface="Arial"/>
                <a:ea typeface="DejaVu Sans"/>
              </a:rPr>
              <a:t>WHAT IS INTELLIGENCE REALLY? </a:t>
            </a:r>
            <a:endParaRPr b="0" lang="en-US" sz="2000" spc="-1" strike="noStrike">
              <a:latin typeface="Arial"/>
            </a:endParaRPr>
          </a:p>
          <a:p>
            <a:pPr lvl="1" marL="812880" indent="-342000">
              <a:lnSpc>
                <a:spcPct val="101000"/>
              </a:lnSpc>
              <a:spcBef>
                <a:spcPts val="601"/>
              </a:spcBef>
              <a:buClr>
                <a:srgbClr val="000000"/>
              </a:buClr>
              <a:buFont typeface="Wingdings" charset="2"/>
              <a:buChar char=""/>
            </a:pPr>
            <a:r>
              <a:rPr b="0" lang="en-US" sz="1600" spc="-1" strike="sngStrike">
                <a:solidFill>
                  <a:srgbClr val="000000"/>
                </a:solidFill>
                <a:latin typeface="Arial"/>
                <a:ea typeface="DejaVu Sans"/>
              </a:rPr>
              <a:t>Uhh…well…ya know…</a:t>
            </a:r>
            <a:r>
              <a:rPr b="0" i="1" lang="en-US" sz="1600" spc="-1" strike="sngStrike">
                <a:solidFill>
                  <a:srgbClr val="000000"/>
                </a:solidFill>
                <a:latin typeface="Arial"/>
                <a:ea typeface="DejaVu Sans"/>
              </a:rPr>
              <a:t>thinking</a:t>
            </a:r>
            <a:r>
              <a:rPr b="0" lang="en-US" sz="1600" spc="-1" strike="noStrike">
                <a:solidFill>
                  <a:srgbClr val="000000"/>
                </a:solidFill>
                <a:latin typeface="Arial"/>
                <a:ea typeface="DejaVu Sans"/>
              </a:rPr>
              <a:t>.   Too vague!</a:t>
            </a:r>
            <a:endParaRPr b="0" lang="en-US" sz="1600" spc="-1" strike="noStrike">
              <a:latin typeface="Arial"/>
            </a:endParaRPr>
          </a:p>
          <a:p>
            <a:pPr lvl="1" marL="812880" indent="-342000">
              <a:lnSpc>
                <a:spcPct val="101000"/>
              </a:lnSpc>
              <a:spcBef>
                <a:spcPts val="601"/>
              </a:spcBef>
              <a:buClr>
                <a:srgbClr val="000000"/>
              </a:buClr>
              <a:buFont typeface="Wingdings" charset="2"/>
              <a:buChar char=""/>
            </a:pPr>
            <a:r>
              <a:rPr b="0" lang="en-US" sz="1600" spc="-1" strike="noStrike">
                <a:solidFill>
                  <a:srgbClr val="000000"/>
                </a:solidFill>
                <a:latin typeface="Arial"/>
                <a:ea typeface="DejaVu Sans"/>
              </a:rPr>
              <a:t> </a:t>
            </a: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spcBef>
                <a:spcPts val="601"/>
              </a:spcBef>
            </a:pPr>
            <a:endParaRPr b="0" lang="en-US" sz="1600" spc="-1" strike="noStrike">
              <a:latin typeface="Arial"/>
            </a:endParaRPr>
          </a:p>
          <a:p>
            <a:pPr>
              <a:lnSpc>
                <a:spcPct val="101000"/>
              </a:lnSpc>
            </a:pPr>
            <a:endParaRPr b="0" lang="en-US" sz="1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34960" y="1010880"/>
            <a:ext cx="7721280" cy="305640"/>
          </a:xfrm>
          <a:prstGeom prst="rect">
            <a:avLst/>
          </a:prstGeom>
          <a:noFill/>
          <a:ln w="51840">
            <a:noFill/>
          </a:ln>
        </p:spPr>
        <p:style>
          <a:lnRef idx="0"/>
          <a:fillRef idx="0"/>
          <a:effectRef idx="0"/>
          <a:fontRef idx="minor"/>
        </p:style>
        <p:txBody>
          <a:bodyPr lIns="0" rIns="0" tIns="0" bIns="0"/>
          <a:p>
            <a:pPr algn="ctr">
              <a:lnSpc>
                <a:spcPts val="2409"/>
              </a:lnSpc>
            </a:pPr>
            <a:r>
              <a:rPr b="0" lang="en-US" sz="2500" spc="4" strike="noStrike">
                <a:solidFill>
                  <a:srgbClr val="000000"/>
                </a:solidFill>
                <a:latin typeface="Calibri"/>
                <a:ea typeface="DejaVu Sans"/>
              </a:rPr>
              <a:t>What is AI?</a:t>
            </a:r>
            <a:endParaRPr b="0" lang="en-US" sz="2500" spc="-1" strike="noStrike">
              <a:latin typeface="Arial"/>
            </a:endParaRPr>
          </a:p>
        </p:txBody>
      </p:sp>
      <p:sp>
        <p:nvSpPr>
          <p:cNvPr id="212" name="CustomShape 2"/>
          <p:cNvSpPr/>
          <p:nvPr/>
        </p:nvSpPr>
        <p:spPr>
          <a:xfrm>
            <a:off x="1547280" y="4048920"/>
            <a:ext cx="8062200" cy="1715040"/>
          </a:xfrm>
          <a:prstGeom prst="rect">
            <a:avLst/>
          </a:prstGeom>
          <a:noFill/>
          <a:ln>
            <a:noFill/>
          </a:ln>
        </p:spPr>
        <p:style>
          <a:lnRef idx="0"/>
          <a:fillRef idx="0"/>
          <a:effectRef idx="0"/>
          <a:fontRef idx="minor"/>
        </p:style>
        <p:txBody>
          <a:bodyPr lIns="0" rIns="0" tIns="0" bIns="0"/>
          <a:p>
            <a:pPr marL="12600">
              <a:lnSpc>
                <a:spcPct val="110000"/>
              </a:lnSpc>
            </a:pPr>
            <a:r>
              <a:rPr b="0" lang="en-US" sz="2050" spc="4" strike="noStrike">
                <a:solidFill>
                  <a:srgbClr val="0070c0"/>
                </a:solidFill>
                <a:latin typeface="Calibri"/>
                <a:ea typeface="DejaVu Sans"/>
              </a:rPr>
              <a:t>Systems that think like humans</a:t>
            </a:r>
            <a:r>
              <a:rPr b="0" lang="en-US" sz="2050" spc="4" strike="noStrike">
                <a:solidFill>
                  <a:srgbClr val="0070c0"/>
                </a:solidFill>
                <a:latin typeface="Calibri"/>
                <a:ea typeface="DejaVu Sans"/>
              </a:rPr>
              <a:t>	</a:t>
            </a:r>
            <a:r>
              <a:rPr b="0" lang="en-US" sz="2050" spc="4" strike="noStrike">
                <a:solidFill>
                  <a:srgbClr val="0070c0"/>
                </a:solidFill>
                <a:latin typeface="Calibri"/>
                <a:ea typeface="DejaVu Sans"/>
              </a:rPr>
              <a:t>  Systems that think rationally </a:t>
            </a:r>
            <a:endParaRPr b="0" lang="en-US" sz="2050" spc="-1" strike="noStrike">
              <a:latin typeface="Arial"/>
            </a:endParaRPr>
          </a:p>
          <a:p>
            <a:pPr marL="12600">
              <a:lnSpc>
                <a:spcPct val="110000"/>
              </a:lnSpc>
            </a:pPr>
            <a:endParaRPr b="0" lang="en-US" sz="2050" spc="-1" strike="noStrike">
              <a:latin typeface="Arial"/>
            </a:endParaRPr>
          </a:p>
          <a:p>
            <a:pPr marL="12600">
              <a:lnSpc>
                <a:spcPct val="110000"/>
              </a:lnSpc>
            </a:pPr>
            <a:endParaRPr b="0" lang="en-US" sz="2050" spc="-1" strike="noStrike">
              <a:latin typeface="Arial"/>
            </a:endParaRPr>
          </a:p>
          <a:p>
            <a:pPr marL="12600">
              <a:lnSpc>
                <a:spcPct val="110000"/>
              </a:lnSpc>
            </a:pPr>
            <a:endParaRPr b="0" lang="en-US" sz="2050" spc="-1" strike="noStrike">
              <a:latin typeface="Arial"/>
            </a:endParaRPr>
          </a:p>
          <a:p>
            <a:pPr marL="12600">
              <a:lnSpc>
                <a:spcPct val="110000"/>
              </a:lnSpc>
            </a:pPr>
            <a:r>
              <a:rPr b="0" lang="en-US" sz="2050" spc="4" strike="noStrike">
                <a:solidFill>
                  <a:srgbClr val="0070c0"/>
                </a:solidFill>
                <a:latin typeface="Calibri"/>
                <a:ea typeface="DejaVu Sans"/>
              </a:rPr>
              <a:t> </a:t>
            </a:r>
            <a:r>
              <a:rPr b="0" lang="en-US" sz="2050" spc="4" strike="noStrike">
                <a:solidFill>
                  <a:srgbClr val="0070c0"/>
                </a:solidFill>
                <a:latin typeface="Calibri"/>
                <a:ea typeface="DejaVu Sans"/>
              </a:rPr>
              <a:t>Systems that act like humans</a:t>
            </a:r>
            <a:r>
              <a:rPr b="0" lang="en-US" sz="2050" spc="4" strike="noStrike">
                <a:solidFill>
                  <a:srgbClr val="0070c0"/>
                </a:solidFill>
                <a:latin typeface="Calibri"/>
                <a:ea typeface="DejaVu Sans"/>
              </a:rPr>
              <a:t>	</a:t>
            </a:r>
            <a:r>
              <a:rPr b="0" lang="en-US" sz="2050" spc="4" strike="noStrike">
                <a:solidFill>
                  <a:srgbClr val="0070c0"/>
                </a:solidFill>
                <a:latin typeface="Calibri"/>
                <a:ea typeface="DejaVu Sans"/>
              </a:rPr>
              <a:t>         Systems that act rationally</a:t>
            </a:r>
            <a:endParaRPr b="0" lang="en-US" sz="2050" spc="-1" strike="noStrike">
              <a:latin typeface="Arial"/>
            </a:endParaRPr>
          </a:p>
        </p:txBody>
      </p:sp>
      <p:sp>
        <p:nvSpPr>
          <p:cNvPr id="213" name="CustomShape 3"/>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97D88167-7515-4678-B342-CABE5D808AFC}"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214" name="Line 4"/>
          <p:cNvSpPr/>
          <p:nvPr/>
        </p:nvSpPr>
        <p:spPr>
          <a:xfrm>
            <a:off x="5257800" y="3363120"/>
            <a:ext cx="360" cy="3200400"/>
          </a:xfrm>
          <a:prstGeom prst="line">
            <a:avLst/>
          </a:prstGeom>
          <a:ln>
            <a:round/>
          </a:ln>
        </p:spPr>
        <p:style>
          <a:lnRef idx="3">
            <a:schemeClr val="dk1"/>
          </a:lnRef>
          <a:fillRef idx="0">
            <a:schemeClr val="dk1"/>
          </a:fillRef>
          <a:effectRef idx="2">
            <a:schemeClr val="dk1"/>
          </a:effectRef>
          <a:fontRef idx="minor"/>
        </p:style>
      </p:sp>
      <p:sp>
        <p:nvSpPr>
          <p:cNvPr id="215" name="Line 5"/>
          <p:cNvSpPr/>
          <p:nvPr/>
        </p:nvSpPr>
        <p:spPr>
          <a:xfrm>
            <a:off x="1242360" y="4916520"/>
            <a:ext cx="7696440" cy="360"/>
          </a:xfrm>
          <a:prstGeom prst="line">
            <a:avLst/>
          </a:prstGeom>
          <a:ln>
            <a:round/>
          </a:ln>
        </p:spPr>
        <p:style>
          <a:lnRef idx="3">
            <a:schemeClr val="dk1"/>
          </a:lnRef>
          <a:fillRef idx="0">
            <a:schemeClr val="dk1"/>
          </a:fillRef>
          <a:effectRef idx="2">
            <a:schemeClr val="dk1"/>
          </a:effectRef>
          <a:fontRef idx="minor"/>
        </p:style>
      </p:sp>
      <p:sp>
        <p:nvSpPr>
          <p:cNvPr id="216" name="CustomShape 6"/>
          <p:cNvSpPr/>
          <p:nvPr/>
        </p:nvSpPr>
        <p:spPr>
          <a:xfrm>
            <a:off x="1103040" y="1752480"/>
            <a:ext cx="7677720" cy="881280"/>
          </a:xfrm>
          <a:prstGeom prst="rect">
            <a:avLst/>
          </a:prstGeom>
          <a:noFill/>
          <a:ln>
            <a:noFill/>
          </a:ln>
        </p:spPr>
        <p:style>
          <a:lnRef idx="0"/>
          <a:fillRef idx="0"/>
          <a:effectRef idx="0"/>
          <a:fontRef idx="minor"/>
        </p:style>
        <p:txBody>
          <a:bodyPr wrap="none" lIns="90000" rIns="90000" tIns="45000" bIns="45000"/>
          <a:p>
            <a:pPr marL="285840" indent="-284760">
              <a:lnSpc>
                <a:spcPct val="100000"/>
              </a:lnSpc>
              <a:buClr>
                <a:srgbClr val="000000"/>
              </a:buClr>
              <a:buFont typeface="Arial"/>
              <a:buChar char="•"/>
            </a:pPr>
            <a:r>
              <a:rPr b="0" lang="en-US" sz="2000" spc="-1" strike="noStrike">
                <a:solidFill>
                  <a:srgbClr val="000000"/>
                </a:solidFill>
                <a:latin typeface="Calibri"/>
                <a:ea typeface="DejaVu Sans"/>
              </a:rPr>
              <a:t>At the core, it’s about software systems that…</a:t>
            </a:r>
            <a:r>
              <a:rPr b="0" i="1" lang="en-US" sz="2000" spc="-1" strike="noStrike">
                <a:solidFill>
                  <a:srgbClr val="000000"/>
                </a:solidFill>
                <a:latin typeface="Calibri"/>
                <a:ea typeface="DejaVu Sans"/>
              </a:rPr>
              <a:t>behave in a certain way.</a:t>
            </a:r>
            <a:endParaRPr b="0" lang="en-US" sz="2000" spc="-1" strike="noStrike">
              <a:latin typeface="Arial"/>
            </a:endParaRPr>
          </a:p>
          <a:p>
            <a:pPr lvl="1" marL="743040" indent="-284760">
              <a:lnSpc>
                <a:spcPct val="100000"/>
              </a:lnSpc>
              <a:buClr>
                <a:srgbClr val="000000"/>
              </a:buClr>
              <a:buFont typeface="Arial"/>
              <a:buChar char="•"/>
            </a:pPr>
            <a:r>
              <a:rPr b="0" lang="en-US" sz="1600" spc="-1" strike="noStrike">
                <a:solidFill>
                  <a:srgbClr val="000000"/>
                </a:solidFill>
                <a:latin typeface="Calibri"/>
                <a:ea typeface="DejaVu Sans"/>
              </a:rPr>
              <a:t>Historically, we can discern four different perspectives</a:t>
            </a:r>
            <a:endParaRPr b="0" lang="en-US" sz="1600" spc="-1" strike="noStrike">
              <a:latin typeface="Arial"/>
            </a:endParaRPr>
          </a:p>
          <a:p>
            <a:pPr lvl="1" marL="743040" indent="-284760">
              <a:lnSpc>
                <a:spcPct val="100000"/>
              </a:lnSpc>
              <a:buClr>
                <a:srgbClr val="000000"/>
              </a:buClr>
              <a:buFont typeface="Arial"/>
              <a:buChar char="•"/>
            </a:pPr>
            <a:r>
              <a:rPr b="0" lang="en-US" sz="1600" spc="-1" strike="noStrike">
                <a:solidFill>
                  <a:srgbClr val="000000"/>
                </a:solidFill>
                <a:latin typeface="Calibri"/>
                <a:ea typeface="DejaVu Sans"/>
              </a:rPr>
              <a:t>Similar functionally…but quite different philosophically </a:t>
            </a:r>
            <a:endParaRPr b="0" lang="en-US" sz="1600" spc="-1" strike="noStrike">
              <a:latin typeface="Arial"/>
            </a:endParaRPr>
          </a:p>
        </p:txBody>
      </p:sp>
      <p:sp>
        <p:nvSpPr>
          <p:cNvPr id="217" name="CustomShape 7"/>
          <p:cNvSpPr/>
          <p:nvPr/>
        </p:nvSpPr>
        <p:spPr>
          <a:xfrm>
            <a:off x="2147400" y="2854080"/>
            <a:ext cx="2131200" cy="33300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latin typeface="Calibri"/>
                <a:ea typeface="DejaVu Sans"/>
              </a:rPr>
              <a:t>“</a:t>
            </a:r>
            <a:r>
              <a:rPr b="0" i="1" lang="en-US" sz="1600" spc="-1" strike="noStrike">
                <a:solidFill>
                  <a:srgbClr val="000000"/>
                </a:solidFill>
                <a:latin typeface="Calibri"/>
                <a:ea typeface="DejaVu Sans"/>
              </a:rPr>
              <a:t>performance” (fidelity)</a:t>
            </a:r>
            <a:endParaRPr b="0" lang="en-US" sz="1600" spc="-1" strike="noStrike">
              <a:latin typeface="Arial"/>
            </a:endParaRPr>
          </a:p>
        </p:txBody>
      </p:sp>
      <p:sp>
        <p:nvSpPr>
          <p:cNvPr id="218" name="CustomShape 8"/>
          <p:cNvSpPr/>
          <p:nvPr/>
        </p:nvSpPr>
        <p:spPr>
          <a:xfrm>
            <a:off x="6127560" y="2854080"/>
            <a:ext cx="2071800" cy="33300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latin typeface="Calibri"/>
                <a:ea typeface="DejaVu Sans"/>
              </a:rPr>
              <a:t>“</a:t>
            </a:r>
            <a:r>
              <a:rPr b="0" i="1" lang="en-US" sz="1600" spc="-1" strike="noStrike">
                <a:solidFill>
                  <a:srgbClr val="000000"/>
                </a:solidFill>
                <a:latin typeface="Calibri"/>
                <a:ea typeface="DejaVu Sans"/>
              </a:rPr>
              <a:t>competence” (fidelity)</a:t>
            </a:r>
            <a:endParaRPr b="0" lang="en-US" sz="1600" spc="-1" strike="noStrike">
              <a:latin typeface="Arial"/>
            </a:endParaRPr>
          </a:p>
        </p:txBody>
      </p:sp>
      <p:sp>
        <p:nvSpPr>
          <p:cNvPr id="219" name="CustomShape 9"/>
          <p:cNvSpPr/>
          <p:nvPr/>
        </p:nvSpPr>
        <p:spPr>
          <a:xfrm>
            <a:off x="0" y="4191120"/>
            <a:ext cx="1029240" cy="33300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latin typeface="Calibri"/>
                <a:ea typeface="DejaVu Sans"/>
              </a:rPr>
              <a:t>Reasoning</a:t>
            </a:r>
            <a:endParaRPr b="0" lang="en-US" sz="1600" spc="-1" strike="noStrike">
              <a:latin typeface="Arial"/>
            </a:endParaRPr>
          </a:p>
        </p:txBody>
      </p:sp>
      <p:sp>
        <p:nvSpPr>
          <p:cNvPr id="220" name="CustomShape 10"/>
          <p:cNvSpPr/>
          <p:nvPr/>
        </p:nvSpPr>
        <p:spPr>
          <a:xfrm>
            <a:off x="163800" y="5445360"/>
            <a:ext cx="701640" cy="33300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600" spc="-1" strike="noStrike">
                <a:solidFill>
                  <a:srgbClr val="000000"/>
                </a:solidFill>
                <a:latin typeface="Calibri"/>
                <a:ea typeface="DejaVu Sans"/>
              </a:rPr>
              <a:t>Acting</a:t>
            </a:r>
            <a:endParaRPr b="0" lang="en-US"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34960" y="1010880"/>
            <a:ext cx="7721280" cy="1297080"/>
          </a:xfrm>
          <a:prstGeom prst="rect">
            <a:avLst/>
          </a:prstGeom>
          <a:noFill/>
          <a:ln w="51840">
            <a:noFill/>
          </a:ln>
        </p:spPr>
        <p:style>
          <a:lnRef idx="0"/>
          <a:fillRef idx="0"/>
          <a:effectRef idx="0"/>
          <a:fontRef idx="minor"/>
        </p:style>
        <p:txBody>
          <a:bodyPr lIns="0" rIns="0" tIns="0" bIns="0"/>
          <a:p>
            <a:pPr marL="1167120">
              <a:lnSpc>
                <a:spcPts val="2429"/>
              </a:lnSpc>
            </a:pPr>
            <a:r>
              <a:rPr b="0" lang="en-US" sz="2500" spc="4" strike="noStrike">
                <a:solidFill>
                  <a:srgbClr val="000000"/>
                </a:solidFill>
                <a:latin typeface="Calibri"/>
                <a:ea typeface="DejaVu Sans"/>
              </a:rPr>
              <a:t>Acting humanly: The Turing test</a:t>
            </a:r>
            <a:endParaRPr b="0" lang="en-US" sz="2500" spc="-1" strike="noStrike">
              <a:latin typeface="Arial"/>
            </a:endParaRPr>
          </a:p>
        </p:txBody>
      </p:sp>
      <p:sp>
        <p:nvSpPr>
          <p:cNvPr id="222" name="CustomShape 2"/>
          <p:cNvSpPr/>
          <p:nvPr/>
        </p:nvSpPr>
        <p:spPr>
          <a:xfrm>
            <a:off x="496440" y="1637280"/>
            <a:ext cx="7232760" cy="867240"/>
          </a:xfrm>
          <a:prstGeom prst="rect">
            <a:avLst/>
          </a:prstGeom>
          <a:noFill/>
          <a:ln>
            <a:noFill/>
          </a:ln>
        </p:spPr>
        <p:style>
          <a:lnRef idx="0"/>
          <a:fillRef idx="0"/>
          <a:effectRef idx="0"/>
          <a:fontRef idx="minor"/>
        </p:style>
        <p:txBody>
          <a:bodyPr lIns="0" rIns="0" tIns="0" bIns="0"/>
          <a:p>
            <a:pPr marL="12600">
              <a:lnSpc>
                <a:spcPct val="100000"/>
              </a:lnSpc>
            </a:pPr>
            <a:r>
              <a:rPr b="0" lang="en-US" sz="2050" spc="4" strike="noStrike">
                <a:solidFill>
                  <a:srgbClr val="000000"/>
                </a:solidFill>
                <a:latin typeface="Calibri"/>
                <a:ea typeface="DejaVu Sans"/>
              </a:rPr>
              <a:t>Turing (1950) “Computing machinery  and  intelligence”:</a:t>
            </a:r>
            <a:endParaRPr b="0" lang="en-US" sz="2050" spc="-1" strike="noStrike">
              <a:latin typeface="Arial"/>
            </a:endParaRPr>
          </a:p>
          <a:p>
            <a:pPr lvl="1" marL="812880" indent="-342000">
              <a:lnSpc>
                <a:spcPct val="100000"/>
              </a:lnSpc>
              <a:spcBef>
                <a:spcPts val="34"/>
              </a:spcBef>
              <a:buClr>
                <a:srgbClr val="000000"/>
              </a:buClr>
              <a:buFont typeface="Arial"/>
              <a:buChar char="•"/>
            </a:pPr>
            <a:r>
              <a:rPr b="0" lang="en-US" sz="1800" spc="4" strike="noStrike">
                <a:solidFill>
                  <a:srgbClr val="000000"/>
                </a:solidFill>
                <a:latin typeface="Calibri"/>
                <a:ea typeface="DejaVu Sans"/>
              </a:rPr>
              <a:t>“</a:t>
            </a:r>
            <a:r>
              <a:rPr b="0" lang="en-US" sz="1800" spc="4" strike="noStrike">
                <a:solidFill>
                  <a:srgbClr val="ff00ff"/>
                </a:solidFill>
                <a:latin typeface="Calibri"/>
                <a:ea typeface="DejaVu Sans"/>
              </a:rPr>
              <a:t>Can machines  think</a:t>
            </a:r>
            <a:r>
              <a:rPr b="0" lang="en-US" sz="1800" spc="4" strike="noStrike">
                <a:solidFill>
                  <a:srgbClr val="000000"/>
                </a:solidFill>
                <a:latin typeface="Calibri"/>
                <a:ea typeface="DejaVu Sans"/>
              </a:rPr>
              <a:t>?”  −→ “</a:t>
            </a:r>
            <a:r>
              <a:rPr b="0" lang="en-US" sz="1800" spc="4" strike="noStrike">
                <a:solidFill>
                  <a:srgbClr val="004b00"/>
                </a:solidFill>
                <a:latin typeface="Calibri"/>
                <a:ea typeface="DejaVu Sans"/>
              </a:rPr>
              <a:t>Can machines  behave intelligently</a:t>
            </a:r>
            <a:r>
              <a:rPr b="0" lang="en-US" sz="1800" spc="4" strike="noStrike">
                <a:solidFill>
                  <a:srgbClr val="000000"/>
                </a:solidFill>
                <a:latin typeface="Calibri"/>
                <a:ea typeface="DejaVu Sans"/>
              </a:rPr>
              <a:t>?”</a:t>
            </a:r>
            <a:endParaRPr b="0" lang="en-US" sz="1800" spc="-1" strike="noStrike">
              <a:latin typeface="Arial"/>
            </a:endParaRPr>
          </a:p>
          <a:p>
            <a:pPr lvl="1" marL="812880" indent="-342000">
              <a:lnSpc>
                <a:spcPct val="100000"/>
              </a:lnSpc>
              <a:spcBef>
                <a:spcPts val="20"/>
              </a:spcBef>
              <a:buClr>
                <a:srgbClr val="000000"/>
              </a:buClr>
              <a:buFont typeface="Arial"/>
              <a:buChar char="•"/>
            </a:pPr>
            <a:r>
              <a:rPr b="0" lang="en-US" sz="1800" spc="4" strike="noStrike">
                <a:solidFill>
                  <a:srgbClr val="000000"/>
                </a:solidFill>
                <a:latin typeface="Calibri"/>
                <a:ea typeface="DejaVu Sans"/>
              </a:rPr>
              <a:t>Operational test for intelligent behavior:  the </a:t>
            </a:r>
            <a:r>
              <a:rPr b="0" lang="en-US" sz="1800" spc="4" strike="noStrike">
                <a:solidFill>
                  <a:srgbClr val="00007e"/>
                </a:solidFill>
                <a:latin typeface="Calibri"/>
                <a:ea typeface="DejaVu Sans"/>
              </a:rPr>
              <a:t>Imitation  Game</a:t>
            </a:r>
            <a:endParaRPr b="0" lang="en-US" sz="1800" spc="-1" strike="noStrike">
              <a:latin typeface="Arial"/>
            </a:endParaRPr>
          </a:p>
        </p:txBody>
      </p:sp>
      <p:sp>
        <p:nvSpPr>
          <p:cNvPr id="223" name="CustomShape 3"/>
          <p:cNvSpPr/>
          <p:nvPr/>
        </p:nvSpPr>
        <p:spPr>
          <a:xfrm>
            <a:off x="3855960" y="33418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4" name="CustomShape 4"/>
          <p:cNvSpPr/>
          <p:nvPr/>
        </p:nvSpPr>
        <p:spPr>
          <a:xfrm>
            <a:off x="3855960" y="34196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5" name="CustomShape 5"/>
          <p:cNvSpPr/>
          <p:nvPr/>
        </p:nvSpPr>
        <p:spPr>
          <a:xfrm>
            <a:off x="3855960" y="34002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6" name="CustomShape 6"/>
          <p:cNvSpPr/>
          <p:nvPr/>
        </p:nvSpPr>
        <p:spPr>
          <a:xfrm>
            <a:off x="3855960" y="33807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7" name="CustomShape 7"/>
          <p:cNvSpPr/>
          <p:nvPr/>
        </p:nvSpPr>
        <p:spPr>
          <a:xfrm>
            <a:off x="3855960" y="33613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8" name="CustomShape 8"/>
          <p:cNvSpPr/>
          <p:nvPr/>
        </p:nvSpPr>
        <p:spPr>
          <a:xfrm>
            <a:off x="3855960" y="34653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29" name="CustomShape 9"/>
          <p:cNvSpPr/>
          <p:nvPr/>
        </p:nvSpPr>
        <p:spPr>
          <a:xfrm>
            <a:off x="3855960" y="35431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0" name="CustomShape 10"/>
          <p:cNvSpPr/>
          <p:nvPr/>
        </p:nvSpPr>
        <p:spPr>
          <a:xfrm>
            <a:off x="3855960" y="35236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1" name="CustomShape 11"/>
          <p:cNvSpPr/>
          <p:nvPr/>
        </p:nvSpPr>
        <p:spPr>
          <a:xfrm>
            <a:off x="3855960" y="35042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2" name="CustomShape 12"/>
          <p:cNvSpPr/>
          <p:nvPr/>
        </p:nvSpPr>
        <p:spPr>
          <a:xfrm>
            <a:off x="3855960" y="34848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3" name="CustomShape 13"/>
          <p:cNvSpPr/>
          <p:nvPr/>
        </p:nvSpPr>
        <p:spPr>
          <a:xfrm>
            <a:off x="3855960" y="35884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4" name="CustomShape 14"/>
          <p:cNvSpPr/>
          <p:nvPr/>
        </p:nvSpPr>
        <p:spPr>
          <a:xfrm>
            <a:off x="3855960" y="36468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5" name="CustomShape 15"/>
          <p:cNvSpPr/>
          <p:nvPr/>
        </p:nvSpPr>
        <p:spPr>
          <a:xfrm>
            <a:off x="3855960" y="36273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6" name="CustomShape 16"/>
          <p:cNvSpPr/>
          <p:nvPr/>
        </p:nvSpPr>
        <p:spPr>
          <a:xfrm>
            <a:off x="3855960" y="36079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7" name="CustomShape 17"/>
          <p:cNvSpPr/>
          <p:nvPr/>
        </p:nvSpPr>
        <p:spPr>
          <a:xfrm>
            <a:off x="3855960" y="36986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38" name="CustomShape 18"/>
          <p:cNvSpPr/>
          <p:nvPr/>
        </p:nvSpPr>
        <p:spPr>
          <a:xfrm>
            <a:off x="3855960" y="3727800"/>
            <a:ext cx="26280" cy="360"/>
          </a:xfrm>
          <a:custGeom>
            <a:avLst/>
            <a:gdLst/>
            <a:ahLst/>
            <a:rect l="l" t="t" r="r" b="b"/>
            <a:pathLst>
              <a:path w="27304" h="0">
                <a:moveTo>
                  <a:pt x="0" y="0"/>
                </a:moveTo>
                <a:lnTo>
                  <a:pt x="26828" y="0"/>
                </a:lnTo>
              </a:path>
            </a:pathLst>
          </a:custGeom>
          <a:noFill/>
          <a:ln w="46440">
            <a:solidFill>
              <a:srgbClr val="000000"/>
            </a:solidFill>
            <a:round/>
          </a:ln>
        </p:spPr>
        <p:style>
          <a:lnRef idx="0"/>
          <a:fillRef idx="0"/>
          <a:effectRef idx="0"/>
          <a:fontRef idx="minor"/>
        </p:style>
      </p:sp>
      <p:sp>
        <p:nvSpPr>
          <p:cNvPr id="239" name="CustomShape 19"/>
          <p:cNvSpPr/>
          <p:nvPr/>
        </p:nvSpPr>
        <p:spPr>
          <a:xfrm>
            <a:off x="3817080" y="334800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0" name="CustomShape 20"/>
          <p:cNvSpPr/>
          <p:nvPr/>
        </p:nvSpPr>
        <p:spPr>
          <a:xfrm>
            <a:off x="3817080" y="342576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1" name="CustomShape 21"/>
          <p:cNvSpPr/>
          <p:nvPr/>
        </p:nvSpPr>
        <p:spPr>
          <a:xfrm>
            <a:off x="3817080" y="34196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42" name="CustomShape 22"/>
          <p:cNvSpPr/>
          <p:nvPr/>
        </p:nvSpPr>
        <p:spPr>
          <a:xfrm>
            <a:off x="3817080" y="338688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3" name="CustomShape 23"/>
          <p:cNvSpPr/>
          <p:nvPr/>
        </p:nvSpPr>
        <p:spPr>
          <a:xfrm>
            <a:off x="3817080" y="336744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4" name="CustomShape 24"/>
          <p:cNvSpPr/>
          <p:nvPr/>
        </p:nvSpPr>
        <p:spPr>
          <a:xfrm>
            <a:off x="3817080" y="344520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5" name="CustomShape 25"/>
          <p:cNvSpPr/>
          <p:nvPr/>
        </p:nvSpPr>
        <p:spPr>
          <a:xfrm>
            <a:off x="3817080" y="352332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6" name="CustomShape 26"/>
          <p:cNvSpPr/>
          <p:nvPr/>
        </p:nvSpPr>
        <p:spPr>
          <a:xfrm>
            <a:off x="3817080" y="350352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7" name="CustomShape 27"/>
          <p:cNvSpPr/>
          <p:nvPr/>
        </p:nvSpPr>
        <p:spPr>
          <a:xfrm>
            <a:off x="3817080" y="348408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48" name="CustomShape 28"/>
          <p:cNvSpPr/>
          <p:nvPr/>
        </p:nvSpPr>
        <p:spPr>
          <a:xfrm>
            <a:off x="3817080" y="34783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49" name="CustomShape 29"/>
          <p:cNvSpPr/>
          <p:nvPr/>
        </p:nvSpPr>
        <p:spPr>
          <a:xfrm>
            <a:off x="3817080" y="356220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0" name="CustomShape 30"/>
          <p:cNvSpPr/>
          <p:nvPr/>
        </p:nvSpPr>
        <p:spPr>
          <a:xfrm>
            <a:off x="3817080" y="358164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1" name="CustomShape 31"/>
          <p:cNvSpPr/>
          <p:nvPr/>
        </p:nvSpPr>
        <p:spPr>
          <a:xfrm>
            <a:off x="3817080" y="35560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2" name="CustomShape 32"/>
          <p:cNvSpPr/>
          <p:nvPr/>
        </p:nvSpPr>
        <p:spPr>
          <a:xfrm>
            <a:off x="3791160" y="35431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3" name="CustomShape 33"/>
          <p:cNvSpPr/>
          <p:nvPr/>
        </p:nvSpPr>
        <p:spPr>
          <a:xfrm>
            <a:off x="3791160" y="354924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4" name="CustomShape 34"/>
          <p:cNvSpPr/>
          <p:nvPr/>
        </p:nvSpPr>
        <p:spPr>
          <a:xfrm>
            <a:off x="3791160" y="356868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5" name="CustomShape 35"/>
          <p:cNvSpPr/>
          <p:nvPr/>
        </p:nvSpPr>
        <p:spPr>
          <a:xfrm>
            <a:off x="3791160" y="36014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6" name="CustomShape 36"/>
          <p:cNvSpPr/>
          <p:nvPr/>
        </p:nvSpPr>
        <p:spPr>
          <a:xfrm>
            <a:off x="3791160" y="35236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7" name="CustomShape 37"/>
          <p:cNvSpPr/>
          <p:nvPr/>
        </p:nvSpPr>
        <p:spPr>
          <a:xfrm>
            <a:off x="3791160" y="343224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58" name="CustomShape 38"/>
          <p:cNvSpPr/>
          <p:nvPr/>
        </p:nvSpPr>
        <p:spPr>
          <a:xfrm>
            <a:off x="3791160" y="34653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59" name="CustomShape 39"/>
          <p:cNvSpPr/>
          <p:nvPr/>
        </p:nvSpPr>
        <p:spPr>
          <a:xfrm>
            <a:off x="3791160" y="347112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60" name="CustomShape 40"/>
          <p:cNvSpPr/>
          <p:nvPr/>
        </p:nvSpPr>
        <p:spPr>
          <a:xfrm>
            <a:off x="3791160" y="349056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61" name="CustomShape 41"/>
          <p:cNvSpPr/>
          <p:nvPr/>
        </p:nvSpPr>
        <p:spPr>
          <a:xfrm>
            <a:off x="3791160" y="339336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62" name="CustomShape 42"/>
          <p:cNvSpPr/>
          <p:nvPr/>
        </p:nvSpPr>
        <p:spPr>
          <a:xfrm>
            <a:off x="3791160" y="33872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3" name="CustomShape 43"/>
          <p:cNvSpPr/>
          <p:nvPr/>
        </p:nvSpPr>
        <p:spPr>
          <a:xfrm>
            <a:off x="3791160" y="341280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64" name="CustomShape 44"/>
          <p:cNvSpPr/>
          <p:nvPr/>
        </p:nvSpPr>
        <p:spPr>
          <a:xfrm>
            <a:off x="3791160" y="3364560"/>
            <a:ext cx="26280" cy="360"/>
          </a:xfrm>
          <a:custGeom>
            <a:avLst/>
            <a:gdLst/>
            <a:ahLst/>
            <a:rect l="l" t="t" r="r" b="b"/>
            <a:pathLst>
              <a:path w="27304" h="0">
                <a:moveTo>
                  <a:pt x="0" y="0"/>
                </a:moveTo>
                <a:lnTo>
                  <a:pt x="26827" y="0"/>
                </a:lnTo>
              </a:path>
            </a:pathLst>
          </a:custGeom>
          <a:noFill/>
          <a:ln w="33480">
            <a:solidFill>
              <a:srgbClr val="000000"/>
            </a:solidFill>
            <a:round/>
          </a:ln>
        </p:spPr>
        <p:style>
          <a:lnRef idx="0"/>
          <a:fillRef idx="0"/>
          <a:effectRef idx="0"/>
          <a:fontRef idx="minor"/>
        </p:style>
      </p:sp>
      <p:sp>
        <p:nvSpPr>
          <p:cNvPr id="265" name="CustomShape 45"/>
          <p:cNvSpPr/>
          <p:nvPr/>
        </p:nvSpPr>
        <p:spPr>
          <a:xfrm>
            <a:off x="3765240" y="35496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6" name="CustomShape 46"/>
          <p:cNvSpPr/>
          <p:nvPr/>
        </p:nvSpPr>
        <p:spPr>
          <a:xfrm>
            <a:off x="3765240" y="35690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7" name="CustomShape 47"/>
          <p:cNvSpPr/>
          <p:nvPr/>
        </p:nvSpPr>
        <p:spPr>
          <a:xfrm>
            <a:off x="3765240" y="35884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8" name="CustomShape 48"/>
          <p:cNvSpPr/>
          <p:nvPr/>
        </p:nvSpPr>
        <p:spPr>
          <a:xfrm>
            <a:off x="3765240" y="36079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69" name="CustomShape 49"/>
          <p:cNvSpPr/>
          <p:nvPr/>
        </p:nvSpPr>
        <p:spPr>
          <a:xfrm>
            <a:off x="3765240" y="35301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0" name="CustomShape 50"/>
          <p:cNvSpPr/>
          <p:nvPr/>
        </p:nvSpPr>
        <p:spPr>
          <a:xfrm>
            <a:off x="3765240" y="34524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1" name="CustomShape 51"/>
          <p:cNvSpPr/>
          <p:nvPr/>
        </p:nvSpPr>
        <p:spPr>
          <a:xfrm>
            <a:off x="3765240" y="34718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2" name="CustomShape 52"/>
          <p:cNvSpPr/>
          <p:nvPr/>
        </p:nvSpPr>
        <p:spPr>
          <a:xfrm>
            <a:off x="3765240" y="34912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3" name="CustomShape 53"/>
          <p:cNvSpPr/>
          <p:nvPr/>
        </p:nvSpPr>
        <p:spPr>
          <a:xfrm>
            <a:off x="3765240" y="35107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4" name="CustomShape 54"/>
          <p:cNvSpPr/>
          <p:nvPr/>
        </p:nvSpPr>
        <p:spPr>
          <a:xfrm>
            <a:off x="3765240" y="34131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5" name="CustomShape 55"/>
          <p:cNvSpPr/>
          <p:nvPr/>
        </p:nvSpPr>
        <p:spPr>
          <a:xfrm>
            <a:off x="3765240" y="33937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6" name="CustomShape 56"/>
          <p:cNvSpPr/>
          <p:nvPr/>
        </p:nvSpPr>
        <p:spPr>
          <a:xfrm>
            <a:off x="3765240" y="34329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77" name="CustomShape 57"/>
          <p:cNvSpPr/>
          <p:nvPr/>
        </p:nvSpPr>
        <p:spPr>
          <a:xfrm>
            <a:off x="3765240" y="3371040"/>
            <a:ext cx="26280" cy="360"/>
          </a:xfrm>
          <a:custGeom>
            <a:avLst/>
            <a:gdLst/>
            <a:ahLst/>
            <a:rect l="l" t="t" r="r" b="b"/>
            <a:pathLst>
              <a:path w="27304" h="0">
                <a:moveTo>
                  <a:pt x="0" y="0"/>
                </a:moveTo>
                <a:lnTo>
                  <a:pt x="26827" y="0"/>
                </a:lnTo>
              </a:path>
            </a:pathLst>
          </a:custGeom>
          <a:noFill/>
          <a:ln w="33480">
            <a:solidFill>
              <a:srgbClr val="000000"/>
            </a:solidFill>
            <a:round/>
          </a:ln>
        </p:spPr>
        <p:style>
          <a:lnRef idx="0"/>
          <a:fillRef idx="0"/>
          <a:effectRef idx="0"/>
          <a:fontRef idx="minor"/>
        </p:style>
      </p:sp>
      <p:sp>
        <p:nvSpPr>
          <p:cNvPr id="278" name="CustomShape 58"/>
          <p:cNvSpPr/>
          <p:nvPr/>
        </p:nvSpPr>
        <p:spPr>
          <a:xfrm>
            <a:off x="3817080" y="3620880"/>
            <a:ext cx="2628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279" name="CustomShape 59"/>
          <p:cNvSpPr/>
          <p:nvPr/>
        </p:nvSpPr>
        <p:spPr>
          <a:xfrm>
            <a:off x="3768840" y="3617640"/>
            <a:ext cx="44640" cy="24840"/>
          </a:xfrm>
          <a:custGeom>
            <a:avLst/>
            <a:gdLst/>
            <a:ahLst/>
            <a:rect l="l" t="t" r="r" b="b"/>
            <a:pathLst>
              <a:path w="45720" h="26035">
                <a:moveTo>
                  <a:pt x="25946" y="0"/>
                </a:moveTo>
                <a:lnTo>
                  <a:pt x="25946" y="6489"/>
                </a:lnTo>
                <a:lnTo>
                  <a:pt x="0" y="6489"/>
                </a:lnTo>
                <a:lnTo>
                  <a:pt x="0" y="25946"/>
                </a:lnTo>
                <a:lnTo>
                  <a:pt x="45402" y="25946"/>
                </a:lnTo>
                <a:lnTo>
                  <a:pt x="45402" y="0"/>
                </a:lnTo>
                <a:lnTo>
                  <a:pt x="25946" y="0"/>
                </a:lnTo>
                <a:close/>
              </a:path>
            </a:pathLst>
          </a:custGeom>
          <a:noFill/>
          <a:ln w="7200">
            <a:solidFill>
              <a:srgbClr val="000000"/>
            </a:solidFill>
            <a:round/>
          </a:ln>
        </p:spPr>
        <p:style>
          <a:lnRef idx="0"/>
          <a:fillRef idx="0"/>
          <a:effectRef idx="0"/>
          <a:fontRef idx="minor"/>
        </p:style>
      </p:sp>
      <p:sp>
        <p:nvSpPr>
          <p:cNvPr id="280" name="CustomShape 60"/>
          <p:cNvSpPr/>
          <p:nvPr/>
        </p:nvSpPr>
        <p:spPr>
          <a:xfrm>
            <a:off x="3765240" y="33483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81" name="CustomShape 61"/>
          <p:cNvSpPr/>
          <p:nvPr/>
        </p:nvSpPr>
        <p:spPr>
          <a:xfrm>
            <a:off x="3738960" y="352332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2" name="CustomShape 62"/>
          <p:cNvSpPr/>
          <p:nvPr/>
        </p:nvSpPr>
        <p:spPr>
          <a:xfrm>
            <a:off x="3738960" y="35560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83" name="CustomShape 63"/>
          <p:cNvSpPr/>
          <p:nvPr/>
        </p:nvSpPr>
        <p:spPr>
          <a:xfrm>
            <a:off x="3738960" y="35755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84" name="CustomShape 64"/>
          <p:cNvSpPr/>
          <p:nvPr/>
        </p:nvSpPr>
        <p:spPr>
          <a:xfrm>
            <a:off x="3738960" y="350352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5" name="CustomShape 65"/>
          <p:cNvSpPr/>
          <p:nvPr/>
        </p:nvSpPr>
        <p:spPr>
          <a:xfrm>
            <a:off x="3738960" y="342576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6" name="CustomShape 66"/>
          <p:cNvSpPr/>
          <p:nvPr/>
        </p:nvSpPr>
        <p:spPr>
          <a:xfrm>
            <a:off x="3738960" y="344520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7" name="CustomShape 67"/>
          <p:cNvSpPr/>
          <p:nvPr/>
        </p:nvSpPr>
        <p:spPr>
          <a:xfrm>
            <a:off x="3738960" y="34783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88" name="CustomShape 68"/>
          <p:cNvSpPr/>
          <p:nvPr/>
        </p:nvSpPr>
        <p:spPr>
          <a:xfrm>
            <a:off x="3738960" y="348408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89" name="CustomShape 69"/>
          <p:cNvSpPr/>
          <p:nvPr/>
        </p:nvSpPr>
        <p:spPr>
          <a:xfrm>
            <a:off x="3738960" y="338688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90" name="CustomShape 70"/>
          <p:cNvSpPr/>
          <p:nvPr/>
        </p:nvSpPr>
        <p:spPr>
          <a:xfrm>
            <a:off x="3738960" y="336744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91" name="CustomShape 71"/>
          <p:cNvSpPr/>
          <p:nvPr/>
        </p:nvSpPr>
        <p:spPr>
          <a:xfrm>
            <a:off x="3738960" y="34196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92" name="CustomShape 72"/>
          <p:cNvSpPr/>
          <p:nvPr/>
        </p:nvSpPr>
        <p:spPr>
          <a:xfrm>
            <a:off x="3738960" y="3354840"/>
            <a:ext cx="2628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293" name="CustomShape 73"/>
          <p:cNvSpPr/>
          <p:nvPr/>
        </p:nvSpPr>
        <p:spPr>
          <a:xfrm>
            <a:off x="3738960" y="3601440"/>
            <a:ext cx="2628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294" name="CustomShape 74"/>
          <p:cNvSpPr/>
          <p:nvPr/>
        </p:nvSpPr>
        <p:spPr>
          <a:xfrm>
            <a:off x="3713040" y="3374280"/>
            <a:ext cx="2628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295" name="CustomShape 75"/>
          <p:cNvSpPr/>
          <p:nvPr/>
        </p:nvSpPr>
        <p:spPr>
          <a:xfrm>
            <a:off x="3726720" y="3393360"/>
            <a:ext cx="360" cy="181800"/>
          </a:xfrm>
          <a:custGeom>
            <a:avLst/>
            <a:gdLst/>
            <a:ahLst/>
            <a:rect l="l" t="t" r="r" b="b"/>
            <a:pathLst>
              <a:path w="0" h="182879">
                <a:moveTo>
                  <a:pt x="0" y="0"/>
                </a:moveTo>
                <a:lnTo>
                  <a:pt x="0" y="182489"/>
                </a:lnTo>
              </a:path>
            </a:pathLst>
          </a:custGeom>
          <a:noFill/>
          <a:ln w="27000">
            <a:solidFill>
              <a:srgbClr val="000000"/>
            </a:solidFill>
            <a:round/>
          </a:ln>
        </p:spPr>
        <p:style>
          <a:lnRef idx="0"/>
          <a:fillRef idx="0"/>
          <a:effectRef idx="0"/>
          <a:fontRef idx="minor"/>
        </p:style>
      </p:sp>
      <p:sp>
        <p:nvSpPr>
          <p:cNvPr id="296" name="CustomShape 76"/>
          <p:cNvSpPr/>
          <p:nvPr/>
        </p:nvSpPr>
        <p:spPr>
          <a:xfrm>
            <a:off x="3817080" y="37375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297" name="CustomShape 77"/>
          <p:cNvSpPr/>
          <p:nvPr/>
        </p:nvSpPr>
        <p:spPr>
          <a:xfrm>
            <a:off x="3817080" y="370476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98" name="CustomShape 78"/>
          <p:cNvSpPr/>
          <p:nvPr/>
        </p:nvSpPr>
        <p:spPr>
          <a:xfrm>
            <a:off x="3817080" y="368532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299" name="CustomShape 79"/>
          <p:cNvSpPr/>
          <p:nvPr/>
        </p:nvSpPr>
        <p:spPr>
          <a:xfrm>
            <a:off x="3791160" y="37375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00" name="CustomShape 80"/>
          <p:cNvSpPr/>
          <p:nvPr/>
        </p:nvSpPr>
        <p:spPr>
          <a:xfrm>
            <a:off x="3791160" y="370476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01" name="CustomShape 81"/>
          <p:cNvSpPr/>
          <p:nvPr/>
        </p:nvSpPr>
        <p:spPr>
          <a:xfrm>
            <a:off x="3791160" y="368532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02" name="CustomShape 82"/>
          <p:cNvSpPr/>
          <p:nvPr/>
        </p:nvSpPr>
        <p:spPr>
          <a:xfrm>
            <a:off x="3765240" y="371808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03" name="CustomShape 83"/>
          <p:cNvSpPr/>
          <p:nvPr/>
        </p:nvSpPr>
        <p:spPr>
          <a:xfrm>
            <a:off x="3738960" y="37375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04" name="CustomShape 84"/>
          <p:cNvSpPr/>
          <p:nvPr/>
        </p:nvSpPr>
        <p:spPr>
          <a:xfrm>
            <a:off x="3738960" y="370476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05" name="CustomShape 85"/>
          <p:cNvSpPr/>
          <p:nvPr/>
        </p:nvSpPr>
        <p:spPr>
          <a:xfrm>
            <a:off x="3738960" y="368532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06" name="CustomShape 86"/>
          <p:cNvSpPr/>
          <p:nvPr/>
        </p:nvSpPr>
        <p:spPr>
          <a:xfrm>
            <a:off x="3697560" y="3306240"/>
            <a:ext cx="200160" cy="472680"/>
          </a:xfrm>
          <a:custGeom>
            <a:avLst/>
            <a:gdLst/>
            <a:ahLst/>
            <a:rect l="l" t="t" r="r" b="b"/>
            <a:pathLst>
              <a:path w="201295" h="473710">
                <a:moveTo>
                  <a:pt x="201062" y="473469"/>
                </a:moveTo>
                <a:lnTo>
                  <a:pt x="201062" y="0"/>
                </a:lnTo>
                <a:lnTo>
                  <a:pt x="0" y="0"/>
                </a:lnTo>
                <a:lnTo>
                  <a:pt x="0" y="473469"/>
                </a:lnTo>
                <a:lnTo>
                  <a:pt x="201062" y="473469"/>
                </a:lnTo>
                <a:close/>
              </a:path>
            </a:pathLst>
          </a:custGeom>
          <a:noFill/>
          <a:ln w="7200">
            <a:solidFill>
              <a:srgbClr val="000000"/>
            </a:solidFill>
            <a:round/>
          </a:ln>
        </p:spPr>
        <p:style>
          <a:lnRef idx="0"/>
          <a:fillRef idx="0"/>
          <a:effectRef idx="0"/>
          <a:fontRef idx="minor"/>
        </p:style>
      </p:sp>
      <p:sp>
        <p:nvSpPr>
          <p:cNvPr id="307" name="CustomShape 87"/>
          <p:cNvSpPr/>
          <p:nvPr/>
        </p:nvSpPr>
        <p:spPr>
          <a:xfrm>
            <a:off x="3868920" y="3303000"/>
            <a:ext cx="19800" cy="360"/>
          </a:xfrm>
          <a:custGeom>
            <a:avLst/>
            <a:gdLst/>
            <a:ahLst/>
            <a:rect l="l" t="t" r="r" b="b"/>
            <a:pathLst>
              <a:path w="20954" h="0">
                <a:moveTo>
                  <a:pt x="0" y="0"/>
                </a:moveTo>
                <a:lnTo>
                  <a:pt x="20342" y="0"/>
                </a:lnTo>
              </a:path>
            </a:pathLst>
          </a:custGeom>
          <a:noFill/>
          <a:ln w="13680">
            <a:solidFill>
              <a:srgbClr val="000000"/>
            </a:solidFill>
            <a:round/>
          </a:ln>
        </p:spPr>
        <p:style>
          <a:lnRef idx="0"/>
          <a:fillRef idx="0"/>
          <a:effectRef idx="0"/>
          <a:fontRef idx="minor"/>
        </p:style>
      </p:sp>
      <p:sp>
        <p:nvSpPr>
          <p:cNvPr id="308" name="CustomShape 88"/>
          <p:cNvSpPr/>
          <p:nvPr/>
        </p:nvSpPr>
        <p:spPr>
          <a:xfrm>
            <a:off x="3868920" y="3782880"/>
            <a:ext cx="19800" cy="360"/>
          </a:xfrm>
          <a:custGeom>
            <a:avLst/>
            <a:gdLst/>
            <a:ahLst/>
            <a:rect l="l" t="t" r="r" b="b"/>
            <a:pathLst>
              <a:path w="20954" h="0">
                <a:moveTo>
                  <a:pt x="0" y="0"/>
                </a:moveTo>
                <a:lnTo>
                  <a:pt x="20342" y="0"/>
                </a:lnTo>
              </a:path>
            </a:pathLst>
          </a:custGeom>
          <a:noFill/>
          <a:ln w="13680">
            <a:solidFill>
              <a:srgbClr val="000000"/>
            </a:solidFill>
            <a:round/>
          </a:ln>
        </p:spPr>
        <p:style>
          <a:lnRef idx="0"/>
          <a:fillRef idx="0"/>
          <a:effectRef idx="0"/>
          <a:fontRef idx="minor"/>
        </p:style>
      </p:sp>
      <p:sp>
        <p:nvSpPr>
          <p:cNvPr id="309" name="CustomShape 89"/>
          <p:cNvSpPr/>
          <p:nvPr/>
        </p:nvSpPr>
        <p:spPr>
          <a:xfrm>
            <a:off x="3810600" y="3813840"/>
            <a:ext cx="27000" cy="16560"/>
          </a:xfrm>
          <a:custGeom>
            <a:avLst/>
            <a:gdLst/>
            <a:ahLst/>
            <a:rect l="l" t="t" r="r" b="b"/>
            <a:pathLst>
              <a:path w="27939" h="17779">
                <a:moveTo>
                  <a:pt x="0" y="4508"/>
                </a:moveTo>
                <a:lnTo>
                  <a:pt x="25552" y="0"/>
                </a:lnTo>
                <a:lnTo>
                  <a:pt x="27800" y="12776"/>
                </a:lnTo>
                <a:lnTo>
                  <a:pt x="2247" y="17284"/>
                </a:lnTo>
                <a:lnTo>
                  <a:pt x="0" y="4508"/>
                </a:lnTo>
                <a:close/>
              </a:path>
            </a:pathLst>
          </a:custGeom>
          <a:noFill/>
          <a:ln w="7200">
            <a:solidFill>
              <a:srgbClr val="000000"/>
            </a:solidFill>
            <a:round/>
          </a:ln>
        </p:spPr>
        <p:style>
          <a:lnRef idx="0"/>
          <a:fillRef idx="0"/>
          <a:effectRef idx="0"/>
          <a:fontRef idx="minor"/>
        </p:style>
      </p:sp>
      <p:sp>
        <p:nvSpPr>
          <p:cNvPr id="310" name="CustomShape 90"/>
          <p:cNvSpPr/>
          <p:nvPr/>
        </p:nvSpPr>
        <p:spPr>
          <a:xfrm>
            <a:off x="3813120" y="3826800"/>
            <a:ext cx="27000" cy="16560"/>
          </a:xfrm>
          <a:custGeom>
            <a:avLst/>
            <a:gdLst/>
            <a:ahLst/>
            <a:rect l="l" t="t" r="r" b="b"/>
            <a:pathLst>
              <a:path w="27939" h="17779">
                <a:moveTo>
                  <a:pt x="0" y="4508"/>
                </a:moveTo>
                <a:lnTo>
                  <a:pt x="25552" y="0"/>
                </a:lnTo>
                <a:lnTo>
                  <a:pt x="27813" y="12776"/>
                </a:lnTo>
                <a:lnTo>
                  <a:pt x="2260" y="17284"/>
                </a:lnTo>
                <a:lnTo>
                  <a:pt x="0" y="4508"/>
                </a:lnTo>
                <a:close/>
              </a:path>
            </a:pathLst>
          </a:custGeom>
          <a:noFill/>
          <a:ln w="7200">
            <a:solidFill>
              <a:srgbClr val="000000"/>
            </a:solidFill>
            <a:round/>
          </a:ln>
        </p:spPr>
        <p:style>
          <a:lnRef idx="0"/>
          <a:fillRef idx="0"/>
          <a:effectRef idx="0"/>
          <a:fontRef idx="minor"/>
        </p:style>
      </p:sp>
      <p:sp>
        <p:nvSpPr>
          <p:cNvPr id="311" name="CustomShape 91"/>
          <p:cNvSpPr/>
          <p:nvPr/>
        </p:nvSpPr>
        <p:spPr>
          <a:xfrm>
            <a:off x="3815280" y="3839400"/>
            <a:ext cx="27000" cy="16560"/>
          </a:xfrm>
          <a:custGeom>
            <a:avLst/>
            <a:gdLst/>
            <a:ahLst/>
            <a:rect l="l" t="t" r="r" b="b"/>
            <a:pathLst>
              <a:path w="27939" h="17779">
                <a:moveTo>
                  <a:pt x="0" y="4508"/>
                </a:moveTo>
                <a:lnTo>
                  <a:pt x="25552" y="0"/>
                </a:lnTo>
                <a:lnTo>
                  <a:pt x="27800" y="12776"/>
                </a:lnTo>
                <a:lnTo>
                  <a:pt x="2247" y="17284"/>
                </a:lnTo>
                <a:lnTo>
                  <a:pt x="0" y="4508"/>
                </a:lnTo>
                <a:close/>
              </a:path>
            </a:pathLst>
          </a:custGeom>
          <a:noFill/>
          <a:ln w="7200">
            <a:solidFill>
              <a:srgbClr val="000000"/>
            </a:solidFill>
            <a:round/>
          </a:ln>
        </p:spPr>
        <p:style>
          <a:lnRef idx="0"/>
          <a:fillRef idx="0"/>
          <a:effectRef idx="0"/>
          <a:fontRef idx="minor"/>
        </p:style>
      </p:sp>
      <p:sp>
        <p:nvSpPr>
          <p:cNvPr id="312" name="CustomShape 92"/>
          <p:cNvSpPr/>
          <p:nvPr/>
        </p:nvSpPr>
        <p:spPr>
          <a:xfrm>
            <a:off x="3844800" y="3824280"/>
            <a:ext cx="7920" cy="12960"/>
          </a:xfrm>
          <a:custGeom>
            <a:avLst/>
            <a:gdLst/>
            <a:ahLst/>
            <a:rect l="l" t="t" r="r" b="b"/>
            <a:pathLst>
              <a:path w="8889" h="13970">
                <a:moveTo>
                  <a:pt x="0" y="1130"/>
                </a:moveTo>
                <a:lnTo>
                  <a:pt x="6388" y="0"/>
                </a:lnTo>
                <a:lnTo>
                  <a:pt x="8636" y="12776"/>
                </a:lnTo>
                <a:lnTo>
                  <a:pt x="2260" y="13906"/>
                </a:lnTo>
                <a:lnTo>
                  <a:pt x="0" y="1130"/>
                </a:lnTo>
                <a:close/>
              </a:path>
            </a:pathLst>
          </a:custGeom>
          <a:noFill/>
          <a:ln w="7200">
            <a:solidFill>
              <a:srgbClr val="000000"/>
            </a:solidFill>
            <a:round/>
          </a:ln>
        </p:spPr>
        <p:style>
          <a:lnRef idx="0"/>
          <a:fillRef idx="0"/>
          <a:effectRef idx="0"/>
          <a:fontRef idx="minor"/>
        </p:style>
      </p:sp>
      <p:sp>
        <p:nvSpPr>
          <p:cNvPr id="313" name="CustomShape 93"/>
          <p:cNvSpPr/>
          <p:nvPr/>
        </p:nvSpPr>
        <p:spPr>
          <a:xfrm>
            <a:off x="3764880" y="3806280"/>
            <a:ext cx="84600" cy="63720"/>
          </a:xfrm>
          <a:custGeom>
            <a:avLst/>
            <a:gdLst/>
            <a:ahLst/>
            <a:rect l="l" t="t" r="r" b="b"/>
            <a:pathLst>
              <a:path w="85725" h="64770">
                <a:moveTo>
                  <a:pt x="76644" y="0"/>
                </a:moveTo>
                <a:lnTo>
                  <a:pt x="85661" y="51092"/>
                </a:lnTo>
                <a:lnTo>
                  <a:pt x="9004" y="64617"/>
                </a:lnTo>
                <a:lnTo>
                  <a:pt x="0" y="13512"/>
                </a:lnTo>
                <a:lnTo>
                  <a:pt x="76644" y="0"/>
                </a:lnTo>
                <a:close/>
              </a:path>
            </a:pathLst>
          </a:custGeom>
          <a:noFill/>
          <a:ln w="7200">
            <a:solidFill>
              <a:srgbClr val="000000"/>
            </a:solidFill>
            <a:round/>
          </a:ln>
        </p:spPr>
        <p:style>
          <a:lnRef idx="0"/>
          <a:fillRef idx="0"/>
          <a:effectRef idx="0"/>
          <a:fontRef idx="minor"/>
        </p:style>
      </p:sp>
      <p:sp>
        <p:nvSpPr>
          <p:cNvPr id="314" name="CustomShape 94"/>
          <p:cNvSpPr/>
          <p:nvPr/>
        </p:nvSpPr>
        <p:spPr>
          <a:xfrm>
            <a:off x="3852360" y="3786120"/>
            <a:ext cx="77040" cy="73080"/>
          </a:xfrm>
          <a:custGeom>
            <a:avLst/>
            <a:gdLst/>
            <a:ahLst/>
            <a:rect l="l" t="t" r="r" b="b"/>
            <a:pathLst>
              <a:path w="78104" h="74295">
                <a:moveTo>
                  <a:pt x="0" y="45478"/>
                </a:moveTo>
                <a:lnTo>
                  <a:pt x="1447" y="45161"/>
                </a:lnTo>
                <a:lnTo>
                  <a:pt x="2895" y="44831"/>
                </a:lnTo>
                <a:lnTo>
                  <a:pt x="5803" y="44196"/>
                </a:lnTo>
                <a:lnTo>
                  <a:pt x="10312" y="49034"/>
                </a:lnTo>
                <a:lnTo>
                  <a:pt x="13212" y="52508"/>
                </a:lnTo>
                <a:lnTo>
                  <a:pt x="16466" y="56778"/>
                </a:lnTo>
                <a:lnTo>
                  <a:pt x="20044" y="61326"/>
                </a:lnTo>
                <a:lnTo>
                  <a:pt x="23917" y="65636"/>
                </a:lnTo>
                <a:lnTo>
                  <a:pt x="28054" y="69189"/>
                </a:lnTo>
                <a:lnTo>
                  <a:pt x="35153" y="74193"/>
                </a:lnTo>
                <a:lnTo>
                  <a:pt x="43218" y="73863"/>
                </a:lnTo>
                <a:lnTo>
                  <a:pt x="50634" y="72250"/>
                </a:lnTo>
                <a:lnTo>
                  <a:pt x="58051" y="70637"/>
                </a:lnTo>
                <a:lnTo>
                  <a:pt x="64833" y="67741"/>
                </a:lnTo>
                <a:lnTo>
                  <a:pt x="69342" y="64185"/>
                </a:lnTo>
                <a:lnTo>
                  <a:pt x="73863" y="60642"/>
                </a:lnTo>
                <a:lnTo>
                  <a:pt x="76111" y="56451"/>
                </a:lnTo>
                <a:lnTo>
                  <a:pt x="77089" y="50965"/>
                </a:lnTo>
                <a:lnTo>
                  <a:pt x="78054" y="45478"/>
                </a:lnTo>
                <a:lnTo>
                  <a:pt x="77724" y="38709"/>
                </a:lnTo>
                <a:lnTo>
                  <a:pt x="77406" y="31610"/>
                </a:lnTo>
                <a:lnTo>
                  <a:pt x="77089" y="24511"/>
                </a:lnTo>
                <a:lnTo>
                  <a:pt x="76758" y="17094"/>
                </a:lnTo>
                <a:lnTo>
                  <a:pt x="75476" y="11772"/>
                </a:lnTo>
                <a:lnTo>
                  <a:pt x="74180" y="6451"/>
                </a:lnTo>
                <a:lnTo>
                  <a:pt x="71920" y="3225"/>
                </a:lnTo>
                <a:lnTo>
                  <a:pt x="68694" y="1778"/>
                </a:lnTo>
                <a:lnTo>
                  <a:pt x="65468" y="330"/>
                </a:lnTo>
                <a:lnTo>
                  <a:pt x="61277" y="647"/>
                </a:lnTo>
                <a:lnTo>
                  <a:pt x="57569" y="3060"/>
                </a:lnTo>
                <a:lnTo>
                  <a:pt x="53860" y="5486"/>
                </a:lnTo>
                <a:lnTo>
                  <a:pt x="50634" y="10007"/>
                </a:lnTo>
                <a:lnTo>
                  <a:pt x="47244" y="12420"/>
                </a:lnTo>
                <a:lnTo>
                  <a:pt x="43865" y="14833"/>
                </a:lnTo>
                <a:lnTo>
                  <a:pt x="40309" y="15163"/>
                </a:lnTo>
                <a:lnTo>
                  <a:pt x="37414" y="14198"/>
                </a:lnTo>
                <a:lnTo>
                  <a:pt x="27571" y="1447"/>
                </a:lnTo>
                <a:lnTo>
                  <a:pt x="27089" y="0"/>
                </a:lnTo>
              </a:path>
            </a:pathLst>
          </a:custGeom>
          <a:noFill/>
          <a:ln w="14760">
            <a:solidFill>
              <a:srgbClr val="000000"/>
            </a:solidFill>
            <a:round/>
          </a:ln>
        </p:spPr>
        <p:style>
          <a:lnRef idx="0"/>
          <a:fillRef idx="0"/>
          <a:effectRef idx="0"/>
          <a:fontRef idx="minor"/>
        </p:style>
      </p:sp>
      <p:sp>
        <p:nvSpPr>
          <p:cNvPr id="315" name="CustomShape 95"/>
          <p:cNvSpPr/>
          <p:nvPr/>
        </p:nvSpPr>
        <p:spPr>
          <a:xfrm>
            <a:off x="3879360" y="3286800"/>
            <a:ext cx="70200" cy="21240"/>
          </a:xfrm>
          <a:custGeom>
            <a:avLst/>
            <a:gdLst/>
            <a:ahLst/>
            <a:rect l="l" t="t" r="r" b="b"/>
            <a:pathLst>
              <a:path w="71120" h="22225">
                <a:moveTo>
                  <a:pt x="0" y="13550"/>
                </a:moveTo>
                <a:lnTo>
                  <a:pt x="965" y="11290"/>
                </a:lnTo>
                <a:lnTo>
                  <a:pt x="1930" y="9029"/>
                </a:lnTo>
                <a:lnTo>
                  <a:pt x="3873" y="4521"/>
                </a:lnTo>
                <a:lnTo>
                  <a:pt x="7416" y="2260"/>
                </a:lnTo>
                <a:lnTo>
                  <a:pt x="10972" y="0"/>
                </a:lnTo>
                <a:lnTo>
                  <a:pt x="16129" y="0"/>
                </a:lnTo>
                <a:lnTo>
                  <a:pt x="20485" y="2260"/>
                </a:lnTo>
                <a:lnTo>
                  <a:pt x="24841" y="4521"/>
                </a:lnTo>
                <a:lnTo>
                  <a:pt x="28384" y="9029"/>
                </a:lnTo>
                <a:lnTo>
                  <a:pt x="32423" y="12903"/>
                </a:lnTo>
                <a:lnTo>
                  <a:pt x="36449" y="16776"/>
                </a:lnTo>
                <a:lnTo>
                  <a:pt x="40970" y="20002"/>
                </a:lnTo>
                <a:lnTo>
                  <a:pt x="45313" y="20967"/>
                </a:lnTo>
                <a:lnTo>
                  <a:pt x="49669" y="21932"/>
                </a:lnTo>
                <a:lnTo>
                  <a:pt x="53860" y="20650"/>
                </a:lnTo>
                <a:lnTo>
                  <a:pt x="58064" y="19037"/>
                </a:lnTo>
                <a:lnTo>
                  <a:pt x="62255" y="17424"/>
                </a:lnTo>
                <a:lnTo>
                  <a:pt x="66446" y="15481"/>
                </a:lnTo>
                <a:lnTo>
                  <a:pt x="68541" y="14516"/>
                </a:lnTo>
                <a:lnTo>
                  <a:pt x="70637" y="13550"/>
                </a:lnTo>
              </a:path>
            </a:pathLst>
          </a:custGeom>
          <a:noFill/>
          <a:ln w="14760">
            <a:solidFill>
              <a:srgbClr val="000000"/>
            </a:solidFill>
            <a:round/>
          </a:ln>
        </p:spPr>
        <p:style>
          <a:lnRef idx="0"/>
          <a:fillRef idx="0"/>
          <a:effectRef idx="0"/>
          <a:fontRef idx="minor"/>
        </p:style>
      </p:sp>
      <p:sp>
        <p:nvSpPr>
          <p:cNvPr id="316" name="CustomShape 96"/>
          <p:cNvSpPr/>
          <p:nvPr/>
        </p:nvSpPr>
        <p:spPr>
          <a:xfrm>
            <a:off x="3940560" y="3252960"/>
            <a:ext cx="470880" cy="588960"/>
          </a:xfrm>
          <a:custGeom>
            <a:avLst/>
            <a:gdLst/>
            <a:ahLst/>
            <a:rect l="l" t="t" r="r" b="b"/>
            <a:pathLst>
              <a:path w="471804" h="589914">
                <a:moveTo>
                  <a:pt x="0" y="0"/>
                </a:moveTo>
                <a:lnTo>
                  <a:pt x="0" y="589622"/>
                </a:lnTo>
                <a:lnTo>
                  <a:pt x="471703" y="530656"/>
                </a:lnTo>
                <a:lnTo>
                  <a:pt x="471703" y="58966"/>
                </a:lnTo>
                <a:lnTo>
                  <a:pt x="0" y="0"/>
                </a:lnTo>
                <a:close/>
              </a:path>
            </a:pathLst>
          </a:custGeom>
          <a:solidFill>
            <a:srgbClr val="7e7e7e"/>
          </a:solidFill>
          <a:ln>
            <a:noFill/>
          </a:ln>
        </p:spPr>
        <p:style>
          <a:lnRef idx="0"/>
          <a:fillRef idx="0"/>
          <a:effectRef idx="0"/>
          <a:fontRef idx="minor"/>
        </p:style>
      </p:sp>
      <p:sp>
        <p:nvSpPr>
          <p:cNvPr id="317" name="CustomShape 97"/>
          <p:cNvSpPr/>
          <p:nvPr/>
        </p:nvSpPr>
        <p:spPr>
          <a:xfrm>
            <a:off x="3940560" y="3252960"/>
            <a:ext cx="470880" cy="588960"/>
          </a:xfrm>
          <a:custGeom>
            <a:avLst/>
            <a:gdLst/>
            <a:ahLst/>
            <a:rect l="l" t="t" r="r" b="b"/>
            <a:pathLst>
              <a:path w="471804" h="589914">
                <a:moveTo>
                  <a:pt x="471703" y="58966"/>
                </a:moveTo>
                <a:lnTo>
                  <a:pt x="471703" y="530656"/>
                </a:lnTo>
                <a:lnTo>
                  <a:pt x="0" y="589622"/>
                </a:lnTo>
                <a:lnTo>
                  <a:pt x="0" y="0"/>
                </a:lnTo>
                <a:lnTo>
                  <a:pt x="471703" y="58966"/>
                </a:lnTo>
                <a:close/>
              </a:path>
            </a:pathLst>
          </a:custGeom>
          <a:noFill/>
          <a:ln w="7200">
            <a:solidFill>
              <a:srgbClr val="000000"/>
            </a:solidFill>
            <a:round/>
          </a:ln>
        </p:spPr>
        <p:style>
          <a:lnRef idx="0"/>
          <a:fillRef idx="0"/>
          <a:effectRef idx="0"/>
          <a:fontRef idx="minor"/>
        </p:style>
      </p:sp>
      <p:sp>
        <p:nvSpPr>
          <p:cNvPr id="318" name="CustomShape 98"/>
          <p:cNvSpPr/>
          <p:nvPr/>
        </p:nvSpPr>
        <p:spPr>
          <a:xfrm>
            <a:off x="5657040" y="3325680"/>
            <a:ext cx="26280" cy="26280"/>
          </a:xfrm>
          <a:custGeom>
            <a:avLst/>
            <a:gdLst/>
            <a:ahLst/>
            <a:rect l="l" t="t" r="r" b="b"/>
            <a:pathLst>
              <a:path w="27304" h="27304">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19" name="CustomShape 99"/>
          <p:cNvSpPr/>
          <p:nvPr/>
        </p:nvSpPr>
        <p:spPr>
          <a:xfrm>
            <a:off x="5657040" y="3020760"/>
            <a:ext cx="26280" cy="26280"/>
          </a:xfrm>
          <a:custGeom>
            <a:avLst/>
            <a:gdLst/>
            <a:ahLst/>
            <a:rect l="l" t="t" r="r" b="b"/>
            <a:pathLst>
              <a:path w="27304" h="27305">
                <a:moveTo>
                  <a:pt x="0" y="26828"/>
                </a:moveTo>
                <a:lnTo>
                  <a:pt x="26828" y="26828"/>
                </a:lnTo>
                <a:lnTo>
                  <a:pt x="26828" y="0"/>
                </a:lnTo>
                <a:lnTo>
                  <a:pt x="0" y="0"/>
                </a:lnTo>
                <a:lnTo>
                  <a:pt x="0" y="26828"/>
                </a:lnTo>
                <a:close/>
              </a:path>
            </a:pathLst>
          </a:custGeom>
          <a:solidFill>
            <a:srgbClr val="000000"/>
          </a:solidFill>
          <a:ln>
            <a:noFill/>
          </a:ln>
        </p:spPr>
        <p:style>
          <a:lnRef idx="0"/>
          <a:fillRef idx="0"/>
          <a:effectRef idx="0"/>
          <a:fontRef idx="minor"/>
        </p:style>
      </p:sp>
      <p:sp>
        <p:nvSpPr>
          <p:cNvPr id="320" name="CustomShape 100"/>
          <p:cNvSpPr/>
          <p:nvPr/>
        </p:nvSpPr>
        <p:spPr>
          <a:xfrm>
            <a:off x="5657040" y="29822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1" name="CustomShape 101"/>
          <p:cNvSpPr/>
          <p:nvPr/>
        </p:nvSpPr>
        <p:spPr>
          <a:xfrm>
            <a:off x="5657040" y="2953080"/>
            <a:ext cx="26280" cy="360"/>
          </a:xfrm>
          <a:custGeom>
            <a:avLst/>
            <a:gdLst/>
            <a:ahLst/>
            <a:rect l="l" t="t" r="r" b="b"/>
            <a:pathLst>
              <a:path w="27304" h="0">
                <a:moveTo>
                  <a:pt x="0" y="0"/>
                </a:moveTo>
                <a:lnTo>
                  <a:pt x="26828" y="0"/>
                </a:lnTo>
              </a:path>
            </a:pathLst>
          </a:custGeom>
          <a:noFill/>
          <a:ln w="46440">
            <a:solidFill>
              <a:srgbClr val="000000"/>
            </a:solidFill>
            <a:round/>
          </a:ln>
        </p:spPr>
        <p:style>
          <a:lnRef idx="0"/>
          <a:fillRef idx="0"/>
          <a:effectRef idx="0"/>
          <a:fontRef idx="minor"/>
        </p:style>
      </p:sp>
      <p:sp>
        <p:nvSpPr>
          <p:cNvPr id="322" name="CustomShape 102"/>
          <p:cNvSpPr/>
          <p:nvPr/>
        </p:nvSpPr>
        <p:spPr>
          <a:xfrm>
            <a:off x="5725440" y="3037320"/>
            <a:ext cx="44640" cy="24840"/>
          </a:xfrm>
          <a:custGeom>
            <a:avLst/>
            <a:gdLst/>
            <a:ahLst/>
            <a:rect l="l" t="t" r="r" b="b"/>
            <a:pathLst>
              <a:path w="45720" h="26035">
                <a:moveTo>
                  <a:pt x="19456" y="25933"/>
                </a:moveTo>
                <a:lnTo>
                  <a:pt x="19456" y="19456"/>
                </a:lnTo>
                <a:lnTo>
                  <a:pt x="45402" y="19456"/>
                </a:lnTo>
                <a:lnTo>
                  <a:pt x="45402" y="0"/>
                </a:lnTo>
                <a:lnTo>
                  <a:pt x="0" y="0"/>
                </a:lnTo>
                <a:lnTo>
                  <a:pt x="0" y="25933"/>
                </a:lnTo>
                <a:lnTo>
                  <a:pt x="19456" y="25933"/>
                </a:lnTo>
                <a:close/>
              </a:path>
            </a:pathLst>
          </a:custGeom>
          <a:noFill/>
          <a:ln w="7200">
            <a:solidFill>
              <a:srgbClr val="000000"/>
            </a:solidFill>
            <a:round/>
          </a:ln>
        </p:spPr>
        <p:style>
          <a:lnRef idx="0"/>
          <a:fillRef idx="0"/>
          <a:effectRef idx="0"/>
          <a:fontRef idx="minor"/>
        </p:style>
      </p:sp>
      <p:sp>
        <p:nvSpPr>
          <p:cNvPr id="323" name="CustomShape 103"/>
          <p:cNvSpPr/>
          <p:nvPr/>
        </p:nvSpPr>
        <p:spPr>
          <a:xfrm>
            <a:off x="5747760" y="333252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4" name="CustomShape 104"/>
          <p:cNvSpPr/>
          <p:nvPr/>
        </p:nvSpPr>
        <p:spPr>
          <a:xfrm>
            <a:off x="5773680" y="3326040"/>
            <a:ext cx="26280" cy="360"/>
          </a:xfrm>
          <a:custGeom>
            <a:avLst/>
            <a:gdLst/>
            <a:ahLst/>
            <a:rect l="l" t="t" r="r" b="b"/>
            <a:pathLst>
              <a:path w="27304" h="0">
                <a:moveTo>
                  <a:pt x="0" y="0"/>
                </a:moveTo>
                <a:lnTo>
                  <a:pt x="26828" y="0"/>
                </a:lnTo>
              </a:path>
            </a:pathLst>
          </a:custGeom>
          <a:noFill/>
          <a:ln w="39960">
            <a:solidFill>
              <a:srgbClr val="000000"/>
            </a:solidFill>
            <a:round/>
          </a:ln>
        </p:spPr>
        <p:style>
          <a:lnRef idx="0"/>
          <a:fillRef idx="0"/>
          <a:effectRef idx="0"/>
          <a:fontRef idx="minor"/>
        </p:style>
      </p:sp>
      <p:sp>
        <p:nvSpPr>
          <p:cNvPr id="325" name="CustomShape 105"/>
          <p:cNvSpPr/>
          <p:nvPr/>
        </p:nvSpPr>
        <p:spPr>
          <a:xfrm>
            <a:off x="5695920" y="29433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6" name="CustomShape 106"/>
          <p:cNvSpPr/>
          <p:nvPr/>
        </p:nvSpPr>
        <p:spPr>
          <a:xfrm>
            <a:off x="5695920" y="29628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7" name="CustomShape 107"/>
          <p:cNvSpPr/>
          <p:nvPr/>
        </p:nvSpPr>
        <p:spPr>
          <a:xfrm>
            <a:off x="5695920" y="29822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8" name="CustomShape 108"/>
          <p:cNvSpPr/>
          <p:nvPr/>
        </p:nvSpPr>
        <p:spPr>
          <a:xfrm>
            <a:off x="5721840" y="29433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29" name="CustomShape 109"/>
          <p:cNvSpPr/>
          <p:nvPr/>
        </p:nvSpPr>
        <p:spPr>
          <a:xfrm>
            <a:off x="5721840" y="29628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0" name="CustomShape 110"/>
          <p:cNvSpPr/>
          <p:nvPr/>
        </p:nvSpPr>
        <p:spPr>
          <a:xfrm>
            <a:off x="5721840" y="29822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1" name="CustomShape 111"/>
          <p:cNvSpPr/>
          <p:nvPr/>
        </p:nvSpPr>
        <p:spPr>
          <a:xfrm>
            <a:off x="5747760" y="29628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2" name="CustomShape 112"/>
          <p:cNvSpPr/>
          <p:nvPr/>
        </p:nvSpPr>
        <p:spPr>
          <a:xfrm>
            <a:off x="5773680" y="294336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3" name="CustomShape 113"/>
          <p:cNvSpPr/>
          <p:nvPr/>
        </p:nvSpPr>
        <p:spPr>
          <a:xfrm>
            <a:off x="5773680" y="296280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sp>
        <p:nvSpPr>
          <p:cNvPr id="334" name="CustomShape 114"/>
          <p:cNvSpPr/>
          <p:nvPr/>
        </p:nvSpPr>
        <p:spPr>
          <a:xfrm>
            <a:off x="5773680" y="2982240"/>
            <a:ext cx="26280" cy="360"/>
          </a:xfrm>
          <a:custGeom>
            <a:avLst/>
            <a:gdLst/>
            <a:ahLst/>
            <a:rect l="l" t="t" r="r" b="b"/>
            <a:pathLst>
              <a:path w="27304" h="0">
                <a:moveTo>
                  <a:pt x="0" y="0"/>
                </a:moveTo>
                <a:lnTo>
                  <a:pt x="26828" y="0"/>
                </a:lnTo>
              </a:path>
            </a:pathLst>
          </a:custGeom>
          <a:noFill/>
          <a:ln w="27000">
            <a:solidFill>
              <a:srgbClr val="000000"/>
            </a:solidFill>
            <a:round/>
          </a:ln>
        </p:spPr>
        <p:style>
          <a:lnRef idx="0"/>
          <a:fillRef idx="0"/>
          <a:effectRef idx="0"/>
          <a:fontRef idx="minor"/>
        </p:style>
      </p:sp>
      <p:graphicFrame>
        <p:nvGraphicFramePr>
          <p:cNvPr id="335" name="Table 115"/>
          <p:cNvGraphicFramePr/>
          <p:nvPr/>
        </p:nvGraphicFramePr>
        <p:xfrm>
          <a:off x="5637240" y="2897640"/>
          <a:ext cx="200520" cy="1204920"/>
        </p:xfrm>
        <a:graphic>
          <a:graphicData uri="http://schemas.openxmlformats.org/drawingml/2006/table">
            <a:tbl>
              <a:tblPr/>
              <a:tblGrid>
                <a:gridCol w="200880"/>
              </a:tblGrid>
              <a:tr h="428760">
                <a:tc>
                  <a:tcPr marL="91440" marR="91440">
                    <a:lnL w="7200">
                      <a:solidFill>
                        <a:srgbClr val="000000"/>
                      </a:solidFill>
                    </a:lnL>
                    <a:lnR w="7200">
                      <a:solidFill>
                        <a:srgbClr val="000000"/>
                      </a:solidFill>
                    </a:lnR>
                    <a:lnT w="7200">
                      <a:solidFill>
                        <a:srgbClr val="000000"/>
                      </a:solidFill>
                    </a:lnT>
                    <a:lnB w="26640">
                      <a:solidFill>
                        <a:srgbClr val="000000"/>
                      </a:solidFill>
                    </a:lnB>
                    <a:noFill/>
                  </a:tcPr>
                </a:tc>
              </a:tr>
              <a:tr h="428760">
                <a:tc>
                  <a:tcPr marL="91440" marR="91440">
                    <a:lnL w="7200">
                      <a:solidFill>
                        <a:srgbClr val="000000"/>
                      </a:solidFill>
                    </a:lnL>
                    <a:lnR w="46080">
                      <a:solidFill>
                        <a:srgbClr val="000000"/>
                      </a:solidFill>
                    </a:lnR>
                    <a:lnT w="26640">
                      <a:solidFill>
                        <a:srgbClr val="000000"/>
                      </a:solidFill>
                    </a:lnT>
                    <a:lnB w="26640">
                      <a:solidFill>
                        <a:srgbClr val="000000"/>
                      </a:solidFill>
                    </a:lnB>
                    <a:noFill/>
                  </a:tcPr>
                </a:tc>
              </a:tr>
              <a:tr h="347760">
                <a:tc>
                  <a:tcPr marL="91440" marR="91440">
                    <a:lnL w="7200">
                      <a:solidFill>
                        <a:srgbClr val="000000"/>
                      </a:solidFill>
                    </a:lnL>
                    <a:lnR w="46080">
                      <a:solidFill>
                        <a:srgbClr val="000000"/>
                      </a:solidFill>
                    </a:lnR>
                    <a:lnT w="26640">
                      <a:solidFill>
                        <a:srgbClr val="000000"/>
                      </a:solidFill>
                    </a:lnT>
                    <a:lnB w="7200">
                      <a:solidFill>
                        <a:srgbClr val="000000"/>
                      </a:solidFill>
                    </a:lnB>
                    <a:noFill/>
                  </a:tcPr>
                </a:tc>
              </a:tr>
            </a:tbl>
          </a:graphicData>
        </a:graphic>
      </p:graphicFrame>
      <p:sp>
        <p:nvSpPr>
          <p:cNvPr id="336" name="CustomShape 116"/>
          <p:cNvSpPr/>
          <p:nvPr/>
        </p:nvSpPr>
        <p:spPr>
          <a:xfrm>
            <a:off x="5700960" y="2849760"/>
            <a:ext cx="27000" cy="16560"/>
          </a:xfrm>
          <a:custGeom>
            <a:avLst/>
            <a:gdLst/>
            <a:ahLst/>
            <a:rect l="l" t="t" r="r" b="b"/>
            <a:pathLst>
              <a:path w="27939" h="17780">
                <a:moveTo>
                  <a:pt x="27800" y="12776"/>
                </a:moveTo>
                <a:lnTo>
                  <a:pt x="2247" y="17272"/>
                </a:lnTo>
                <a:lnTo>
                  <a:pt x="0" y="4508"/>
                </a:lnTo>
                <a:lnTo>
                  <a:pt x="25539" y="0"/>
                </a:lnTo>
                <a:lnTo>
                  <a:pt x="27800" y="12776"/>
                </a:lnTo>
                <a:close/>
              </a:path>
            </a:pathLst>
          </a:custGeom>
          <a:noFill/>
          <a:ln w="7200">
            <a:solidFill>
              <a:srgbClr val="000000"/>
            </a:solidFill>
            <a:round/>
          </a:ln>
        </p:spPr>
        <p:style>
          <a:lnRef idx="0"/>
          <a:fillRef idx="0"/>
          <a:effectRef idx="0"/>
          <a:fontRef idx="minor"/>
        </p:style>
      </p:sp>
      <p:sp>
        <p:nvSpPr>
          <p:cNvPr id="337" name="CustomShape 117"/>
          <p:cNvSpPr/>
          <p:nvPr/>
        </p:nvSpPr>
        <p:spPr>
          <a:xfrm>
            <a:off x="5698800" y="2837160"/>
            <a:ext cx="27000" cy="16560"/>
          </a:xfrm>
          <a:custGeom>
            <a:avLst/>
            <a:gdLst/>
            <a:ahLst/>
            <a:rect l="l" t="t" r="r" b="b"/>
            <a:pathLst>
              <a:path w="27939" h="17780">
                <a:moveTo>
                  <a:pt x="27800" y="12776"/>
                </a:moveTo>
                <a:lnTo>
                  <a:pt x="2260" y="17284"/>
                </a:lnTo>
                <a:lnTo>
                  <a:pt x="0" y="4508"/>
                </a:lnTo>
                <a:lnTo>
                  <a:pt x="25552" y="0"/>
                </a:lnTo>
                <a:lnTo>
                  <a:pt x="27800" y="12776"/>
                </a:lnTo>
                <a:close/>
              </a:path>
            </a:pathLst>
          </a:custGeom>
          <a:noFill/>
          <a:ln w="7200">
            <a:solidFill>
              <a:srgbClr val="000000"/>
            </a:solidFill>
            <a:round/>
          </a:ln>
        </p:spPr>
        <p:style>
          <a:lnRef idx="0"/>
          <a:fillRef idx="0"/>
          <a:effectRef idx="0"/>
          <a:fontRef idx="minor"/>
        </p:style>
      </p:sp>
      <p:sp>
        <p:nvSpPr>
          <p:cNvPr id="338" name="CustomShape 118"/>
          <p:cNvSpPr/>
          <p:nvPr/>
        </p:nvSpPr>
        <p:spPr>
          <a:xfrm>
            <a:off x="5696640" y="2824200"/>
            <a:ext cx="27000" cy="16560"/>
          </a:xfrm>
          <a:custGeom>
            <a:avLst/>
            <a:gdLst/>
            <a:ahLst/>
            <a:rect l="l" t="t" r="r" b="b"/>
            <a:pathLst>
              <a:path w="27939" h="17780">
                <a:moveTo>
                  <a:pt x="27800" y="12776"/>
                </a:moveTo>
                <a:lnTo>
                  <a:pt x="2247" y="17284"/>
                </a:lnTo>
                <a:lnTo>
                  <a:pt x="0" y="4508"/>
                </a:lnTo>
                <a:lnTo>
                  <a:pt x="25552" y="0"/>
                </a:lnTo>
                <a:lnTo>
                  <a:pt x="27800" y="12776"/>
                </a:lnTo>
                <a:close/>
              </a:path>
            </a:pathLst>
          </a:custGeom>
          <a:noFill/>
          <a:ln w="7200">
            <a:solidFill>
              <a:srgbClr val="000000"/>
            </a:solidFill>
            <a:round/>
          </a:ln>
        </p:spPr>
        <p:style>
          <a:lnRef idx="0"/>
          <a:fillRef idx="0"/>
          <a:effectRef idx="0"/>
          <a:fontRef idx="minor"/>
        </p:style>
      </p:sp>
      <p:sp>
        <p:nvSpPr>
          <p:cNvPr id="339" name="CustomShape 119"/>
          <p:cNvSpPr/>
          <p:nvPr/>
        </p:nvSpPr>
        <p:spPr>
          <a:xfrm>
            <a:off x="5685840" y="2842560"/>
            <a:ext cx="7920" cy="12960"/>
          </a:xfrm>
          <a:custGeom>
            <a:avLst/>
            <a:gdLst/>
            <a:ahLst/>
            <a:rect l="l" t="t" r="r" b="b"/>
            <a:pathLst>
              <a:path w="8889" h="13969">
                <a:moveTo>
                  <a:pt x="8648" y="12776"/>
                </a:moveTo>
                <a:lnTo>
                  <a:pt x="2260" y="13906"/>
                </a:lnTo>
                <a:lnTo>
                  <a:pt x="0" y="1130"/>
                </a:lnTo>
                <a:lnTo>
                  <a:pt x="6388" y="0"/>
                </a:lnTo>
                <a:lnTo>
                  <a:pt x="8648" y="12776"/>
                </a:lnTo>
                <a:close/>
              </a:path>
            </a:pathLst>
          </a:custGeom>
          <a:noFill/>
          <a:ln w="7200">
            <a:solidFill>
              <a:srgbClr val="000000"/>
            </a:solidFill>
            <a:round/>
          </a:ln>
        </p:spPr>
        <p:style>
          <a:lnRef idx="0"/>
          <a:fillRef idx="0"/>
          <a:effectRef idx="0"/>
          <a:fontRef idx="minor"/>
        </p:style>
      </p:sp>
      <p:sp>
        <p:nvSpPr>
          <p:cNvPr id="340" name="CustomShape 120"/>
          <p:cNvSpPr/>
          <p:nvPr/>
        </p:nvSpPr>
        <p:spPr>
          <a:xfrm>
            <a:off x="5689080" y="2810160"/>
            <a:ext cx="84600" cy="63720"/>
          </a:xfrm>
          <a:custGeom>
            <a:avLst/>
            <a:gdLst/>
            <a:ahLst/>
            <a:rect l="l" t="t" r="r" b="b"/>
            <a:pathLst>
              <a:path w="85725" h="64769">
                <a:moveTo>
                  <a:pt x="9017" y="64617"/>
                </a:moveTo>
                <a:lnTo>
                  <a:pt x="0" y="13512"/>
                </a:lnTo>
                <a:lnTo>
                  <a:pt x="76644" y="0"/>
                </a:lnTo>
                <a:lnTo>
                  <a:pt x="85661" y="51104"/>
                </a:lnTo>
                <a:lnTo>
                  <a:pt x="9017" y="64617"/>
                </a:lnTo>
                <a:close/>
              </a:path>
            </a:pathLst>
          </a:custGeom>
          <a:noFill/>
          <a:ln w="7200">
            <a:solidFill>
              <a:srgbClr val="000000"/>
            </a:solidFill>
            <a:round/>
          </a:ln>
        </p:spPr>
        <p:style>
          <a:lnRef idx="0"/>
          <a:fillRef idx="0"/>
          <a:effectRef idx="0"/>
          <a:fontRef idx="minor"/>
        </p:style>
      </p:sp>
      <p:sp>
        <p:nvSpPr>
          <p:cNvPr id="341" name="CustomShape 121"/>
          <p:cNvSpPr/>
          <p:nvPr/>
        </p:nvSpPr>
        <p:spPr>
          <a:xfrm>
            <a:off x="5609160" y="2820960"/>
            <a:ext cx="77040" cy="73080"/>
          </a:xfrm>
          <a:custGeom>
            <a:avLst/>
            <a:gdLst/>
            <a:ahLst/>
            <a:rect l="l" t="t" r="r" b="b"/>
            <a:pathLst>
              <a:path w="78104" h="74294">
                <a:moveTo>
                  <a:pt x="78054" y="28714"/>
                </a:moveTo>
                <a:lnTo>
                  <a:pt x="76606" y="29032"/>
                </a:lnTo>
                <a:lnTo>
                  <a:pt x="75158" y="29349"/>
                </a:lnTo>
                <a:lnTo>
                  <a:pt x="72250" y="29997"/>
                </a:lnTo>
                <a:lnTo>
                  <a:pt x="67729" y="25158"/>
                </a:lnTo>
                <a:lnTo>
                  <a:pt x="64834" y="21684"/>
                </a:lnTo>
                <a:lnTo>
                  <a:pt x="61581" y="17414"/>
                </a:lnTo>
                <a:lnTo>
                  <a:pt x="58003" y="12866"/>
                </a:lnTo>
                <a:lnTo>
                  <a:pt x="54132" y="8556"/>
                </a:lnTo>
                <a:lnTo>
                  <a:pt x="49999" y="5003"/>
                </a:lnTo>
                <a:lnTo>
                  <a:pt x="42900" y="0"/>
                </a:lnTo>
                <a:lnTo>
                  <a:pt x="34836" y="330"/>
                </a:lnTo>
                <a:lnTo>
                  <a:pt x="27419" y="1943"/>
                </a:lnTo>
                <a:lnTo>
                  <a:pt x="20002" y="3556"/>
                </a:lnTo>
                <a:lnTo>
                  <a:pt x="13220" y="6451"/>
                </a:lnTo>
                <a:lnTo>
                  <a:pt x="8712" y="10007"/>
                </a:lnTo>
                <a:lnTo>
                  <a:pt x="4191" y="13550"/>
                </a:lnTo>
                <a:lnTo>
                  <a:pt x="1930" y="17741"/>
                </a:lnTo>
                <a:lnTo>
                  <a:pt x="965" y="23228"/>
                </a:lnTo>
                <a:lnTo>
                  <a:pt x="0" y="28714"/>
                </a:lnTo>
                <a:lnTo>
                  <a:pt x="317" y="35483"/>
                </a:lnTo>
                <a:lnTo>
                  <a:pt x="647" y="42583"/>
                </a:lnTo>
                <a:lnTo>
                  <a:pt x="965" y="49669"/>
                </a:lnTo>
                <a:lnTo>
                  <a:pt x="1282" y="57099"/>
                </a:lnTo>
                <a:lnTo>
                  <a:pt x="2578" y="62420"/>
                </a:lnTo>
                <a:lnTo>
                  <a:pt x="3873" y="67741"/>
                </a:lnTo>
                <a:lnTo>
                  <a:pt x="6121" y="70967"/>
                </a:lnTo>
                <a:lnTo>
                  <a:pt x="9347" y="72415"/>
                </a:lnTo>
                <a:lnTo>
                  <a:pt x="12573" y="73863"/>
                </a:lnTo>
                <a:lnTo>
                  <a:pt x="16776" y="73545"/>
                </a:lnTo>
                <a:lnTo>
                  <a:pt x="20485" y="71120"/>
                </a:lnTo>
                <a:lnTo>
                  <a:pt x="24193" y="68707"/>
                </a:lnTo>
                <a:lnTo>
                  <a:pt x="27419" y="64185"/>
                </a:lnTo>
                <a:lnTo>
                  <a:pt x="30797" y="61772"/>
                </a:lnTo>
                <a:lnTo>
                  <a:pt x="34188" y="59347"/>
                </a:lnTo>
                <a:lnTo>
                  <a:pt x="37731" y="59029"/>
                </a:lnTo>
                <a:lnTo>
                  <a:pt x="40640" y="59994"/>
                </a:lnTo>
                <a:lnTo>
                  <a:pt x="43548" y="60960"/>
                </a:lnTo>
                <a:lnTo>
                  <a:pt x="50965" y="74193"/>
                </a:lnTo>
              </a:path>
            </a:pathLst>
          </a:custGeom>
          <a:noFill/>
          <a:ln w="14760">
            <a:solidFill>
              <a:srgbClr val="000000"/>
            </a:solidFill>
            <a:round/>
          </a:ln>
        </p:spPr>
        <p:style>
          <a:lnRef idx="0"/>
          <a:fillRef idx="0"/>
          <a:effectRef idx="0"/>
          <a:fontRef idx="minor"/>
        </p:style>
      </p:sp>
      <p:sp>
        <p:nvSpPr>
          <p:cNvPr id="342" name="CustomShape 122"/>
          <p:cNvSpPr/>
          <p:nvPr/>
        </p:nvSpPr>
        <p:spPr>
          <a:xfrm>
            <a:off x="5589720" y="3372480"/>
            <a:ext cx="70200" cy="21240"/>
          </a:xfrm>
          <a:custGeom>
            <a:avLst/>
            <a:gdLst/>
            <a:ahLst/>
            <a:rect l="l" t="t" r="r" b="b"/>
            <a:pathLst>
              <a:path w="71120" h="22225">
                <a:moveTo>
                  <a:pt x="70637" y="8382"/>
                </a:moveTo>
                <a:lnTo>
                  <a:pt x="69672" y="10642"/>
                </a:lnTo>
                <a:lnTo>
                  <a:pt x="68694" y="12890"/>
                </a:lnTo>
                <a:lnTo>
                  <a:pt x="66763" y="17411"/>
                </a:lnTo>
                <a:lnTo>
                  <a:pt x="63220" y="19672"/>
                </a:lnTo>
                <a:lnTo>
                  <a:pt x="59664" y="21932"/>
                </a:lnTo>
                <a:lnTo>
                  <a:pt x="54508" y="21932"/>
                </a:lnTo>
                <a:lnTo>
                  <a:pt x="50152" y="19672"/>
                </a:lnTo>
                <a:lnTo>
                  <a:pt x="45796" y="17411"/>
                </a:lnTo>
                <a:lnTo>
                  <a:pt x="42252" y="12890"/>
                </a:lnTo>
                <a:lnTo>
                  <a:pt x="38214" y="9029"/>
                </a:lnTo>
                <a:lnTo>
                  <a:pt x="34188" y="5156"/>
                </a:lnTo>
                <a:lnTo>
                  <a:pt x="29667" y="1930"/>
                </a:lnTo>
                <a:lnTo>
                  <a:pt x="25311" y="965"/>
                </a:lnTo>
                <a:lnTo>
                  <a:pt x="20955" y="0"/>
                </a:lnTo>
                <a:lnTo>
                  <a:pt x="16764" y="1282"/>
                </a:lnTo>
                <a:lnTo>
                  <a:pt x="12573" y="2895"/>
                </a:lnTo>
                <a:lnTo>
                  <a:pt x="8382" y="4508"/>
                </a:lnTo>
                <a:lnTo>
                  <a:pt x="4191" y="6438"/>
                </a:lnTo>
                <a:lnTo>
                  <a:pt x="2095" y="7416"/>
                </a:lnTo>
                <a:lnTo>
                  <a:pt x="0" y="8382"/>
                </a:lnTo>
              </a:path>
            </a:pathLst>
          </a:custGeom>
          <a:noFill/>
          <a:ln w="14760">
            <a:solidFill>
              <a:srgbClr val="000000"/>
            </a:solidFill>
            <a:round/>
          </a:ln>
        </p:spPr>
        <p:style>
          <a:lnRef idx="0"/>
          <a:fillRef idx="0"/>
          <a:effectRef idx="0"/>
          <a:fontRef idx="minor"/>
        </p:style>
      </p:sp>
      <p:sp>
        <p:nvSpPr>
          <p:cNvPr id="343" name="CustomShape 123"/>
          <p:cNvSpPr/>
          <p:nvPr/>
        </p:nvSpPr>
        <p:spPr>
          <a:xfrm>
            <a:off x="5127120" y="2838600"/>
            <a:ext cx="470880" cy="588960"/>
          </a:xfrm>
          <a:custGeom>
            <a:avLst/>
            <a:gdLst/>
            <a:ahLst/>
            <a:rect l="l" t="t" r="r" b="b"/>
            <a:pathLst>
              <a:path w="471804" h="589914">
                <a:moveTo>
                  <a:pt x="0" y="58953"/>
                </a:moveTo>
                <a:lnTo>
                  <a:pt x="0" y="530656"/>
                </a:lnTo>
                <a:lnTo>
                  <a:pt x="471703" y="589622"/>
                </a:lnTo>
                <a:lnTo>
                  <a:pt x="471703" y="0"/>
                </a:lnTo>
                <a:lnTo>
                  <a:pt x="0" y="58953"/>
                </a:lnTo>
                <a:close/>
              </a:path>
            </a:pathLst>
          </a:custGeom>
          <a:solidFill>
            <a:srgbClr val="7e7e7e"/>
          </a:solidFill>
          <a:ln>
            <a:noFill/>
          </a:ln>
        </p:spPr>
        <p:style>
          <a:lnRef idx="0"/>
          <a:fillRef idx="0"/>
          <a:effectRef idx="0"/>
          <a:fontRef idx="minor"/>
        </p:style>
      </p:sp>
      <p:sp>
        <p:nvSpPr>
          <p:cNvPr id="344" name="CustomShape 124"/>
          <p:cNvSpPr/>
          <p:nvPr/>
        </p:nvSpPr>
        <p:spPr>
          <a:xfrm>
            <a:off x="5127120" y="2838600"/>
            <a:ext cx="470880" cy="588960"/>
          </a:xfrm>
          <a:custGeom>
            <a:avLst/>
            <a:gdLst/>
            <a:ahLst/>
            <a:rect l="l" t="t" r="r" b="b"/>
            <a:pathLst>
              <a:path w="471804" h="589914">
                <a:moveTo>
                  <a:pt x="0" y="530656"/>
                </a:moveTo>
                <a:lnTo>
                  <a:pt x="0" y="58953"/>
                </a:lnTo>
                <a:lnTo>
                  <a:pt x="471703" y="0"/>
                </a:lnTo>
                <a:lnTo>
                  <a:pt x="471703" y="589622"/>
                </a:lnTo>
                <a:lnTo>
                  <a:pt x="0" y="530656"/>
                </a:lnTo>
                <a:close/>
              </a:path>
            </a:pathLst>
          </a:custGeom>
          <a:noFill/>
          <a:ln w="7200">
            <a:solidFill>
              <a:srgbClr val="000000"/>
            </a:solidFill>
            <a:round/>
          </a:ln>
        </p:spPr>
        <p:style>
          <a:lnRef idx="0"/>
          <a:fillRef idx="0"/>
          <a:effectRef idx="0"/>
          <a:fontRef idx="minor"/>
        </p:style>
      </p:sp>
      <p:sp>
        <p:nvSpPr>
          <p:cNvPr id="345" name="CustomShape 125"/>
          <p:cNvSpPr/>
          <p:nvPr/>
        </p:nvSpPr>
        <p:spPr>
          <a:xfrm>
            <a:off x="3291840" y="3371040"/>
            <a:ext cx="57960" cy="353160"/>
          </a:xfrm>
          <a:custGeom>
            <a:avLst/>
            <a:gdLst/>
            <a:ahLst/>
            <a:rect l="l" t="t" r="r" b="b"/>
            <a:pathLst>
              <a:path w="59054" h="354329">
                <a:moveTo>
                  <a:pt x="58962" y="353776"/>
                </a:moveTo>
                <a:lnTo>
                  <a:pt x="58962" y="0"/>
                </a:lnTo>
                <a:lnTo>
                  <a:pt x="0" y="0"/>
                </a:lnTo>
                <a:lnTo>
                  <a:pt x="0" y="353776"/>
                </a:lnTo>
                <a:lnTo>
                  <a:pt x="58962" y="353776"/>
                </a:lnTo>
                <a:close/>
              </a:path>
            </a:pathLst>
          </a:custGeom>
          <a:solidFill>
            <a:srgbClr val="7e7e7e"/>
          </a:solidFill>
          <a:ln>
            <a:noFill/>
          </a:ln>
        </p:spPr>
        <p:style>
          <a:lnRef idx="0"/>
          <a:fillRef idx="0"/>
          <a:effectRef idx="0"/>
          <a:fontRef idx="minor"/>
        </p:style>
      </p:sp>
      <p:sp>
        <p:nvSpPr>
          <p:cNvPr id="346" name="CustomShape 126"/>
          <p:cNvSpPr/>
          <p:nvPr/>
        </p:nvSpPr>
        <p:spPr>
          <a:xfrm>
            <a:off x="3291840" y="3371040"/>
            <a:ext cx="57960" cy="353160"/>
          </a:xfrm>
          <a:custGeom>
            <a:avLst/>
            <a:gdLst/>
            <a:ahLst/>
            <a:rect l="l" t="t" r="r" b="b"/>
            <a:pathLst>
              <a:path w="59054" h="354329">
                <a:moveTo>
                  <a:pt x="58962" y="353776"/>
                </a:moveTo>
                <a:lnTo>
                  <a:pt x="58962" y="0"/>
                </a:lnTo>
                <a:lnTo>
                  <a:pt x="0" y="0"/>
                </a:lnTo>
                <a:lnTo>
                  <a:pt x="0" y="353776"/>
                </a:lnTo>
                <a:lnTo>
                  <a:pt x="58962" y="353776"/>
                </a:lnTo>
                <a:close/>
              </a:path>
            </a:pathLst>
          </a:custGeom>
          <a:noFill/>
          <a:ln w="7200">
            <a:solidFill>
              <a:srgbClr val="000000"/>
            </a:solidFill>
            <a:round/>
          </a:ln>
        </p:spPr>
        <p:style>
          <a:lnRef idx="0"/>
          <a:fillRef idx="0"/>
          <a:effectRef idx="0"/>
          <a:fontRef idx="minor"/>
        </p:style>
      </p:sp>
      <p:sp>
        <p:nvSpPr>
          <p:cNvPr id="347" name="CustomShape 127"/>
          <p:cNvSpPr/>
          <p:nvPr/>
        </p:nvSpPr>
        <p:spPr>
          <a:xfrm>
            <a:off x="3115080" y="3252960"/>
            <a:ext cx="176040" cy="588960"/>
          </a:xfrm>
          <a:custGeom>
            <a:avLst/>
            <a:gdLst/>
            <a:ahLst/>
            <a:rect l="l" t="t" r="r" b="b"/>
            <a:pathLst>
              <a:path w="177164" h="589914">
                <a:moveTo>
                  <a:pt x="176888" y="589626"/>
                </a:moveTo>
                <a:lnTo>
                  <a:pt x="176888" y="0"/>
                </a:lnTo>
                <a:lnTo>
                  <a:pt x="0" y="0"/>
                </a:lnTo>
                <a:lnTo>
                  <a:pt x="0" y="589626"/>
                </a:lnTo>
                <a:lnTo>
                  <a:pt x="176888" y="589626"/>
                </a:lnTo>
                <a:close/>
              </a:path>
            </a:pathLst>
          </a:custGeom>
          <a:solidFill>
            <a:srgbClr val="7e7e7e"/>
          </a:solidFill>
          <a:ln>
            <a:noFill/>
          </a:ln>
        </p:spPr>
        <p:style>
          <a:lnRef idx="0"/>
          <a:fillRef idx="0"/>
          <a:effectRef idx="0"/>
          <a:fontRef idx="minor"/>
        </p:style>
      </p:sp>
      <p:sp>
        <p:nvSpPr>
          <p:cNvPr id="348" name="CustomShape 128"/>
          <p:cNvSpPr/>
          <p:nvPr/>
        </p:nvSpPr>
        <p:spPr>
          <a:xfrm>
            <a:off x="3115080" y="3252960"/>
            <a:ext cx="176040" cy="588960"/>
          </a:xfrm>
          <a:custGeom>
            <a:avLst/>
            <a:gdLst/>
            <a:ahLst/>
            <a:rect l="l" t="t" r="r" b="b"/>
            <a:pathLst>
              <a:path w="177164" h="589914">
                <a:moveTo>
                  <a:pt x="176888" y="589626"/>
                </a:moveTo>
                <a:lnTo>
                  <a:pt x="176888" y="0"/>
                </a:lnTo>
                <a:lnTo>
                  <a:pt x="0" y="0"/>
                </a:lnTo>
                <a:lnTo>
                  <a:pt x="0" y="589626"/>
                </a:lnTo>
                <a:lnTo>
                  <a:pt x="176888" y="589626"/>
                </a:lnTo>
                <a:close/>
              </a:path>
            </a:pathLst>
          </a:custGeom>
          <a:noFill/>
          <a:ln w="7200">
            <a:solidFill>
              <a:srgbClr val="000000"/>
            </a:solidFill>
            <a:round/>
          </a:ln>
        </p:spPr>
        <p:style>
          <a:lnRef idx="0"/>
          <a:fillRef idx="0"/>
          <a:effectRef idx="0"/>
          <a:fontRef idx="minor"/>
        </p:style>
      </p:sp>
      <p:sp>
        <p:nvSpPr>
          <p:cNvPr id="349" name="CustomShape 129"/>
          <p:cNvSpPr/>
          <p:nvPr/>
        </p:nvSpPr>
        <p:spPr>
          <a:xfrm>
            <a:off x="3291840" y="3488760"/>
            <a:ext cx="176040" cy="117000"/>
          </a:xfrm>
          <a:custGeom>
            <a:avLst/>
            <a:gdLst/>
            <a:ahLst/>
            <a:rect l="l" t="t" r="r" b="b"/>
            <a:pathLst>
              <a:path w="177164" h="118110">
                <a:moveTo>
                  <a:pt x="0" y="0"/>
                </a:moveTo>
                <a:lnTo>
                  <a:pt x="0" y="117919"/>
                </a:lnTo>
                <a:lnTo>
                  <a:pt x="176885" y="58953"/>
                </a:lnTo>
                <a:lnTo>
                  <a:pt x="0" y="0"/>
                </a:lnTo>
                <a:close/>
              </a:path>
            </a:pathLst>
          </a:custGeom>
          <a:solidFill>
            <a:srgbClr val="7e7e7e"/>
          </a:solidFill>
          <a:ln>
            <a:noFill/>
          </a:ln>
        </p:spPr>
        <p:style>
          <a:lnRef idx="0"/>
          <a:fillRef idx="0"/>
          <a:effectRef idx="0"/>
          <a:fontRef idx="minor"/>
        </p:style>
      </p:sp>
      <p:sp>
        <p:nvSpPr>
          <p:cNvPr id="350" name="CustomShape 130"/>
          <p:cNvSpPr/>
          <p:nvPr/>
        </p:nvSpPr>
        <p:spPr>
          <a:xfrm>
            <a:off x="3291840" y="3488760"/>
            <a:ext cx="176040" cy="117000"/>
          </a:xfrm>
          <a:custGeom>
            <a:avLst/>
            <a:gdLst/>
            <a:ahLst/>
            <a:rect l="l" t="t" r="r" b="b"/>
            <a:pathLst>
              <a:path w="177164" h="118110">
                <a:moveTo>
                  <a:pt x="0" y="117919"/>
                </a:moveTo>
                <a:lnTo>
                  <a:pt x="176885" y="58953"/>
                </a:lnTo>
                <a:lnTo>
                  <a:pt x="0" y="0"/>
                </a:lnTo>
                <a:lnTo>
                  <a:pt x="0" y="117919"/>
                </a:lnTo>
                <a:close/>
              </a:path>
            </a:pathLst>
          </a:custGeom>
          <a:noFill/>
          <a:ln w="7200">
            <a:solidFill>
              <a:srgbClr val="000000"/>
            </a:solidFill>
            <a:round/>
          </a:ln>
        </p:spPr>
        <p:style>
          <a:lnRef idx="0"/>
          <a:fillRef idx="0"/>
          <a:effectRef idx="0"/>
          <a:fontRef idx="minor"/>
        </p:style>
      </p:sp>
      <p:sp>
        <p:nvSpPr>
          <p:cNvPr id="351" name="CustomShape 131"/>
          <p:cNvSpPr/>
          <p:nvPr/>
        </p:nvSpPr>
        <p:spPr>
          <a:xfrm>
            <a:off x="3056040" y="3371040"/>
            <a:ext cx="353160" cy="353160"/>
          </a:xfrm>
          <a:custGeom>
            <a:avLst/>
            <a:gdLst/>
            <a:ahLst/>
            <a:rect l="l" t="t" r="r" b="b"/>
            <a:pathLst>
              <a:path w="354329" h="354329">
                <a:moveTo>
                  <a:pt x="176885" y="0"/>
                </a:moveTo>
                <a:lnTo>
                  <a:pt x="176885" y="353783"/>
                </a:lnTo>
                <a:lnTo>
                  <a:pt x="181675" y="353720"/>
                </a:lnTo>
                <a:lnTo>
                  <a:pt x="223176" y="347666"/>
                </a:lnTo>
                <a:lnTo>
                  <a:pt x="260960" y="332567"/>
                </a:lnTo>
                <a:lnTo>
                  <a:pt x="293858" y="309594"/>
                </a:lnTo>
                <a:lnTo>
                  <a:pt x="320701" y="279915"/>
                </a:lnTo>
                <a:lnTo>
                  <a:pt x="340319" y="244701"/>
                </a:lnTo>
                <a:lnTo>
                  <a:pt x="351543" y="205120"/>
                </a:lnTo>
                <a:lnTo>
                  <a:pt x="353783" y="176885"/>
                </a:lnTo>
                <a:lnTo>
                  <a:pt x="353720" y="172096"/>
                </a:lnTo>
                <a:lnTo>
                  <a:pt x="347666" y="130600"/>
                </a:lnTo>
                <a:lnTo>
                  <a:pt x="332567" y="92819"/>
                </a:lnTo>
                <a:lnTo>
                  <a:pt x="309594" y="59922"/>
                </a:lnTo>
                <a:lnTo>
                  <a:pt x="279915" y="33081"/>
                </a:lnTo>
                <a:lnTo>
                  <a:pt x="244701" y="13463"/>
                </a:lnTo>
                <a:lnTo>
                  <a:pt x="205120" y="2240"/>
                </a:lnTo>
                <a:lnTo>
                  <a:pt x="176885" y="0"/>
                </a:lnTo>
                <a:close/>
                <a:moveTo>
                  <a:pt x="0" y="176885"/>
                </a:moveTo>
                <a:lnTo>
                  <a:pt x="4977" y="218727"/>
                </a:lnTo>
                <a:lnTo>
                  <a:pt x="19128" y="256982"/>
                </a:lnTo>
                <a:lnTo>
                  <a:pt x="38462" y="287030"/>
                </a:lnTo>
                <a:lnTo>
                  <a:pt x="38462" y="66751"/>
                </a:lnTo>
                <a:lnTo>
                  <a:pt x="17139" y="100834"/>
                </a:lnTo>
                <a:lnTo>
                  <a:pt x="3949" y="139541"/>
                </a:lnTo>
                <a:lnTo>
                  <a:pt x="0" y="176885"/>
                </a:lnTo>
                <a:close/>
              </a:path>
            </a:pathLst>
          </a:custGeom>
          <a:solidFill>
            <a:srgbClr val="7e7e7e"/>
          </a:solidFill>
          <a:ln>
            <a:noFill/>
          </a:ln>
        </p:spPr>
        <p:style>
          <a:lnRef idx="0"/>
          <a:fillRef idx="0"/>
          <a:effectRef idx="0"/>
          <a:fontRef idx="minor"/>
        </p:style>
      </p:sp>
      <p:sp>
        <p:nvSpPr>
          <p:cNvPr id="352" name="CustomShape 132"/>
          <p:cNvSpPr/>
          <p:nvPr/>
        </p:nvSpPr>
        <p:spPr>
          <a:xfrm>
            <a:off x="3056040" y="3371040"/>
            <a:ext cx="353160" cy="353160"/>
          </a:xfrm>
          <a:custGeom>
            <a:avLst/>
            <a:gdLst/>
            <a:ahLst/>
            <a:rect l="l" t="t" r="r" b="b"/>
            <a:pathLst>
              <a:path w="354329" h="354329">
                <a:moveTo>
                  <a:pt x="353783" y="176885"/>
                </a:moveTo>
                <a:lnTo>
                  <a:pt x="348806" y="135049"/>
                </a:lnTo>
                <a:lnTo>
                  <a:pt x="334655" y="96797"/>
                </a:lnTo>
                <a:lnTo>
                  <a:pt x="312499" y="63300"/>
                </a:lnTo>
                <a:lnTo>
                  <a:pt x="283507" y="35728"/>
                </a:lnTo>
                <a:lnTo>
                  <a:pt x="248850" y="15250"/>
                </a:lnTo>
                <a:lnTo>
                  <a:pt x="209697" y="3036"/>
                </a:lnTo>
                <a:lnTo>
                  <a:pt x="176885" y="0"/>
                </a:lnTo>
                <a:lnTo>
                  <a:pt x="172096" y="63"/>
                </a:lnTo>
                <a:lnTo>
                  <a:pt x="130600" y="6117"/>
                </a:lnTo>
                <a:lnTo>
                  <a:pt x="92819" y="21215"/>
                </a:lnTo>
                <a:lnTo>
                  <a:pt x="59922" y="44188"/>
                </a:lnTo>
                <a:lnTo>
                  <a:pt x="33081" y="73865"/>
                </a:lnTo>
                <a:lnTo>
                  <a:pt x="13463" y="109077"/>
                </a:lnTo>
                <a:lnTo>
                  <a:pt x="2240" y="148653"/>
                </a:lnTo>
                <a:lnTo>
                  <a:pt x="0" y="176885"/>
                </a:lnTo>
                <a:lnTo>
                  <a:pt x="63" y="181675"/>
                </a:lnTo>
                <a:lnTo>
                  <a:pt x="6117" y="223176"/>
                </a:lnTo>
                <a:lnTo>
                  <a:pt x="21215" y="260960"/>
                </a:lnTo>
                <a:lnTo>
                  <a:pt x="44188" y="293858"/>
                </a:lnTo>
                <a:lnTo>
                  <a:pt x="73865" y="320701"/>
                </a:lnTo>
                <a:lnTo>
                  <a:pt x="109077" y="340319"/>
                </a:lnTo>
                <a:lnTo>
                  <a:pt x="148653" y="351543"/>
                </a:lnTo>
                <a:lnTo>
                  <a:pt x="176885" y="353783"/>
                </a:lnTo>
                <a:lnTo>
                  <a:pt x="181675" y="353720"/>
                </a:lnTo>
                <a:lnTo>
                  <a:pt x="223176" y="347666"/>
                </a:lnTo>
                <a:lnTo>
                  <a:pt x="260960" y="332567"/>
                </a:lnTo>
                <a:lnTo>
                  <a:pt x="293858" y="309594"/>
                </a:lnTo>
                <a:lnTo>
                  <a:pt x="320701" y="279915"/>
                </a:lnTo>
                <a:lnTo>
                  <a:pt x="340319" y="244701"/>
                </a:lnTo>
                <a:lnTo>
                  <a:pt x="351543" y="205120"/>
                </a:lnTo>
                <a:lnTo>
                  <a:pt x="353783" y="176885"/>
                </a:lnTo>
              </a:path>
            </a:pathLst>
          </a:custGeom>
          <a:noFill/>
          <a:ln w="7200">
            <a:solidFill>
              <a:srgbClr val="000000"/>
            </a:solidFill>
            <a:round/>
          </a:ln>
        </p:spPr>
        <p:style>
          <a:lnRef idx="0"/>
          <a:fillRef idx="0"/>
          <a:effectRef idx="0"/>
          <a:fontRef idx="minor"/>
        </p:style>
      </p:sp>
      <p:sp>
        <p:nvSpPr>
          <p:cNvPr id="353" name="CustomShape 133"/>
          <p:cNvSpPr/>
          <p:nvPr/>
        </p:nvSpPr>
        <p:spPr>
          <a:xfrm>
            <a:off x="3291840" y="3252960"/>
            <a:ext cx="353160" cy="117000"/>
          </a:xfrm>
          <a:custGeom>
            <a:avLst/>
            <a:gdLst/>
            <a:ahLst/>
            <a:rect l="l" t="t" r="r" b="b"/>
            <a:pathLst>
              <a:path w="354329" h="118110">
                <a:moveTo>
                  <a:pt x="353776" y="117925"/>
                </a:moveTo>
                <a:lnTo>
                  <a:pt x="353776" y="0"/>
                </a:lnTo>
                <a:lnTo>
                  <a:pt x="0" y="0"/>
                </a:lnTo>
                <a:lnTo>
                  <a:pt x="0" y="117925"/>
                </a:lnTo>
                <a:lnTo>
                  <a:pt x="353776" y="117925"/>
                </a:lnTo>
                <a:close/>
              </a:path>
            </a:pathLst>
          </a:custGeom>
          <a:solidFill>
            <a:srgbClr val="7e7e7e"/>
          </a:solidFill>
          <a:ln>
            <a:noFill/>
          </a:ln>
        </p:spPr>
        <p:style>
          <a:lnRef idx="0"/>
          <a:fillRef idx="0"/>
          <a:effectRef idx="0"/>
          <a:fontRef idx="minor"/>
        </p:style>
      </p:sp>
      <p:sp>
        <p:nvSpPr>
          <p:cNvPr id="354" name="CustomShape 134"/>
          <p:cNvSpPr/>
          <p:nvPr/>
        </p:nvSpPr>
        <p:spPr>
          <a:xfrm>
            <a:off x="3291840" y="3252960"/>
            <a:ext cx="353160" cy="117000"/>
          </a:xfrm>
          <a:custGeom>
            <a:avLst/>
            <a:gdLst/>
            <a:ahLst/>
            <a:rect l="l" t="t" r="r" b="b"/>
            <a:pathLst>
              <a:path w="354329" h="118110">
                <a:moveTo>
                  <a:pt x="353776" y="117925"/>
                </a:moveTo>
                <a:lnTo>
                  <a:pt x="353776" y="0"/>
                </a:lnTo>
                <a:lnTo>
                  <a:pt x="0" y="0"/>
                </a:lnTo>
                <a:lnTo>
                  <a:pt x="0" y="117925"/>
                </a:lnTo>
                <a:lnTo>
                  <a:pt x="353776" y="117925"/>
                </a:lnTo>
                <a:close/>
              </a:path>
            </a:pathLst>
          </a:custGeom>
          <a:noFill/>
          <a:ln w="7200">
            <a:solidFill>
              <a:srgbClr val="000000"/>
            </a:solidFill>
            <a:round/>
          </a:ln>
        </p:spPr>
        <p:style>
          <a:lnRef idx="0"/>
          <a:fillRef idx="0"/>
          <a:effectRef idx="0"/>
          <a:fontRef idx="minor"/>
        </p:style>
      </p:sp>
      <p:sp>
        <p:nvSpPr>
          <p:cNvPr id="355" name="CustomShape 135"/>
          <p:cNvSpPr/>
          <p:nvPr/>
        </p:nvSpPr>
        <p:spPr>
          <a:xfrm>
            <a:off x="3291840" y="3724560"/>
            <a:ext cx="353160" cy="117000"/>
          </a:xfrm>
          <a:custGeom>
            <a:avLst/>
            <a:gdLst/>
            <a:ahLst/>
            <a:rect l="l" t="t" r="r" b="b"/>
            <a:pathLst>
              <a:path w="354329" h="118110">
                <a:moveTo>
                  <a:pt x="353776" y="117925"/>
                </a:moveTo>
                <a:lnTo>
                  <a:pt x="353776" y="0"/>
                </a:lnTo>
                <a:lnTo>
                  <a:pt x="0" y="0"/>
                </a:lnTo>
                <a:lnTo>
                  <a:pt x="0" y="117925"/>
                </a:lnTo>
                <a:lnTo>
                  <a:pt x="353776" y="117925"/>
                </a:lnTo>
                <a:close/>
              </a:path>
            </a:pathLst>
          </a:custGeom>
          <a:solidFill>
            <a:srgbClr val="7e7e7e"/>
          </a:solidFill>
          <a:ln>
            <a:noFill/>
          </a:ln>
        </p:spPr>
        <p:style>
          <a:lnRef idx="0"/>
          <a:fillRef idx="0"/>
          <a:effectRef idx="0"/>
          <a:fontRef idx="minor"/>
        </p:style>
      </p:sp>
      <p:sp>
        <p:nvSpPr>
          <p:cNvPr id="356" name="CustomShape 136"/>
          <p:cNvSpPr/>
          <p:nvPr/>
        </p:nvSpPr>
        <p:spPr>
          <a:xfrm>
            <a:off x="3291840" y="3724560"/>
            <a:ext cx="353160" cy="117000"/>
          </a:xfrm>
          <a:custGeom>
            <a:avLst/>
            <a:gdLst/>
            <a:ahLst/>
            <a:rect l="l" t="t" r="r" b="b"/>
            <a:pathLst>
              <a:path w="354329" h="118110">
                <a:moveTo>
                  <a:pt x="353776" y="117925"/>
                </a:moveTo>
                <a:lnTo>
                  <a:pt x="353776" y="0"/>
                </a:lnTo>
                <a:lnTo>
                  <a:pt x="0" y="0"/>
                </a:lnTo>
                <a:lnTo>
                  <a:pt x="0" y="117925"/>
                </a:lnTo>
                <a:lnTo>
                  <a:pt x="353776" y="117925"/>
                </a:lnTo>
                <a:close/>
              </a:path>
            </a:pathLst>
          </a:custGeom>
          <a:noFill/>
          <a:ln w="7200">
            <a:solidFill>
              <a:srgbClr val="000000"/>
            </a:solidFill>
            <a:round/>
          </a:ln>
        </p:spPr>
        <p:style>
          <a:lnRef idx="0"/>
          <a:fillRef idx="0"/>
          <a:effectRef idx="0"/>
          <a:fontRef idx="minor"/>
        </p:style>
      </p:sp>
      <p:sp>
        <p:nvSpPr>
          <p:cNvPr id="357" name="CustomShape 137"/>
          <p:cNvSpPr/>
          <p:nvPr/>
        </p:nvSpPr>
        <p:spPr>
          <a:xfrm>
            <a:off x="6181200" y="2958120"/>
            <a:ext cx="57960" cy="353160"/>
          </a:xfrm>
          <a:custGeom>
            <a:avLst/>
            <a:gdLst/>
            <a:ahLst/>
            <a:rect l="l" t="t" r="r" b="b"/>
            <a:pathLst>
              <a:path w="59054" h="354329">
                <a:moveTo>
                  <a:pt x="58962" y="353776"/>
                </a:moveTo>
                <a:lnTo>
                  <a:pt x="58962" y="0"/>
                </a:lnTo>
                <a:lnTo>
                  <a:pt x="0" y="0"/>
                </a:lnTo>
                <a:lnTo>
                  <a:pt x="0" y="353776"/>
                </a:lnTo>
                <a:lnTo>
                  <a:pt x="58962" y="353776"/>
                </a:lnTo>
                <a:close/>
              </a:path>
            </a:pathLst>
          </a:custGeom>
          <a:solidFill>
            <a:srgbClr val="7e7e7e"/>
          </a:solidFill>
          <a:ln>
            <a:noFill/>
          </a:ln>
        </p:spPr>
        <p:style>
          <a:lnRef idx="0"/>
          <a:fillRef idx="0"/>
          <a:effectRef idx="0"/>
          <a:fontRef idx="minor"/>
        </p:style>
      </p:sp>
      <p:sp>
        <p:nvSpPr>
          <p:cNvPr id="358" name="CustomShape 138"/>
          <p:cNvSpPr/>
          <p:nvPr/>
        </p:nvSpPr>
        <p:spPr>
          <a:xfrm>
            <a:off x="6181200" y="2958120"/>
            <a:ext cx="57960" cy="353160"/>
          </a:xfrm>
          <a:custGeom>
            <a:avLst/>
            <a:gdLst/>
            <a:ahLst/>
            <a:rect l="l" t="t" r="r" b="b"/>
            <a:pathLst>
              <a:path w="59054" h="354329">
                <a:moveTo>
                  <a:pt x="58962" y="353776"/>
                </a:moveTo>
                <a:lnTo>
                  <a:pt x="58962" y="0"/>
                </a:lnTo>
                <a:lnTo>
                  <a:pt x="0" y="0"/>
                </a:lnTo>
                <a:lnTo>
                  <a:pt x="0" y="353776"/>
                </a:lnTo>
                <a:lnTo>
                  <a:pt x="58962" y="353776"/>
                </a:lnTo>
                <a:close/>
              </a:path>
            </a:pathLst>
          </a:custGeom>
          <a:noFill/>
          <a:ln w="7200">
            <a:solidFill>
              <a:srgbClr val="000000"/>
            </a:solidFill>
            <a:round/>
          </a:ln>
        </p:spPr>
        <p:style>
          <a:lnRef idx="0"/>
          <a:fillRef idx="0"/>
          <a:effectRef idx="0"/>
          <a:fontRef idx="minor"/>
        </p:style>
      </p:sp>
      <p:sp>
        <p:nvSpPr>
          <p:cNvPr id="359" name="CustomShape 139"/>
          <p:cNvSpPr/>
          <p:nvPr/>
        </p:nvSpPr>
        <p:spPr>
          <a:xfrm>
            <a:off x="6240240" y="2840400"/>
            <a:ext cx="176040" cy="588960"/>
          </a:xfrm>
          <a:custGeom>
            <a:avLst/>
            <a:gdLst/>
            <a:ahLst/>
            <a:rect l="l" t="t" r="r" b="b"/>
            <a:pathLst>
              <a:path w="177164" h="589914">
                <a:moveTo>
                  <a:pt x="176888" y="589626"/>
                </a:moveTo>
                <a:lnTo>
                  <a:pt x="176888" y="0"/>
                </a:lnTo>
                <a:lnTo>
                  <a:pt x="0" y="0"/>
                </a:lnTo>
                <a:lnTo>
                  <a:pt x="0" y="589626"/>
                </a:lnTo>
                <a:lnTo>
                  <a:pt x="176888" y="589626"/>
                </a:lnTo>
                <a:close/>
              </a:path>
            </a:pathLst>
          </a:custGeom>
          <a:solidFill>
            <a:srgbClr val="7e7e7e"/>
          </a:solidFill>
          <a:ln>
            <a:noFill/>
          </a:ln>
        </p:spPr>
        <p:style>
          <a:lnRef idx="0"/>
          <a:fillRef idx="0"/>
          <a:effectRef idx="0"/>
          <a:fontRef idx="minor"/>
        </p:style>
      </p:sp>
      <p:sp>
        <p:nvSpPr>
          <p:cNvPr id="360" name="CustomShape 140"/>
          <p:cNvSpPr/>
          <p:nvPr/>
        </p:nvSpPr>
        <p:spPr>
          <a:xfrm>
            <a:off x="6240240" y="2840400"/>
            <a:ext cx="176040" cy="588960"/>
          </a:xfrm>
          <a:custGeom>
            <a:avLst/>
            <a:gdLst/>
            <a:ahLst/>
            <a:rect l="l" t="t" r="r" b="b"/>
            <a:pathLst>
              <a:path w="177164" h="589914">
                <a:moveTo>
                  <a:pt x="176888" y="589626"/>
                </a:moveTo>
                <a:lnTo>
                  <a:pt x="176888" y="0"/>
                </a:lnTo>
                <a:lnTo>
                  <a:pt x="0" y="0"/>
                </a:lnTo>
                <a:lnTo>
                  <a:pt x="0" y="589626"/>
                </a:lnTo>
                <a:lnTo>
                  <a:pt x="176888" y="589626"/>
                </a:lnTo>
                <a:close/>
              </a:path>
            </a:pathLst>
          </a:custGeom>
          <a:noFill/>
          <a:ln w="7200">
            <a:solidFill>
              <a:srgbClr val="000000"/>
            </a:solidFill>
            <a:round/>
          </a:ln>
        </p:spPr>
        <p:style>
          <a:lnRef idx="0"/>
          <a:fillRef idx="0"/>
          <a:effectRef idx="0"/>
          <a:fontRef idx="minor"/>
        </p:style>
      </p:sp>
      <p:sp>
        <p:nvSpPr>
          <p:cNvPr id="361" name="CustomShape 141"/>
          <p:cNvSpPr/>
          <p:nvPr/>
        </p:nvSpPr>
        <p:spPr>
          <a:xfrm>
            <a:off x="6063120" y="3076200"/>
            <a:ext cx="176040" cy="117000"/>
          </a:xfrm>
          <a:custGeom>
            <a:avLst/>
            <a:gdLst/>
            <a:ahLst/>
            <a:rect l="l" t="t" r="r" b="b"/>
            <a:pathLst>
              <a:path w="177164" h="118110">
                <a:moveTo>
                  <a:pt x="0" y="58953"/>
                </a:moveTo>
                <a:lnTo>
                  <a:pt x="176898" y="117919"/>
                </a:lnTo>
                <a:lnTo>
                  <a:pt x="176898" y="0"/>
                </a:lnTo>
                <a:lnTo>
                  <a:pt x="0" y="58953"/>
                </a:lnTo>
                <a:close/>
              </a:path>
            </a:pathLst>
          </a:custGeom>
          <a:solidFill>
            <a:srgbClr val="7e7e7e"/>
          </a:solidFill>
          <a:ln>
            <a:noFill/>
          </a:ln>
        </p:spPr>
        <p:style>
          <a:lnRef idx="0"/>
          <a:fillRef idx="0"/>
          <a:effectRef idx="0"/>
          <a:fontRef idx="minor"/>
        </p:style>
      </p:sp>
      <p:sp>
        <p:nvSpPr>
          <p:cNvPr id="362" name="CustomShape 142"/>
          <p:cNvSpPr/>
          <p:nvPr/>
        </p:nvSpPr>
        <p:spPr>
          <a:xfrm>
            <a:off x="6063120" y="3076200"/>
            <a:ext cx="176040" cy="117000"/>
          </a:xfrm>
          <a:custGeom>
            <a:avLst/>
            <a:gdLst/>
            <a:ahLst/>
            <a:rect l="l" t="t" r="r" b="b"/>
            <a:pathLst>
              <a:path w="177164" h="118110">
                <a:moveTo>
                  <a:pt x="176898" y="0"/>
                </a:moveTo>
                <a:lnTo>
                  <a:pt x="0" y="58953"/>
                </a:lnTo>
                <a:lnTo>
                  <a:pt x="176898" y="117919"/>
                </a:lnTo>
                <a:lnTo>
                  <a:pt x="176898" y="0"/>
                </a:lnTo>
                <a:close/>
              </a:path>
            </a:pathLst>
          </a:custGeom>
          <a:noFill/>
          <a:ln w="7200">
            <a:solidFill>
              <a:srgbClr val="000000"/>
            </a:solidFill>
            <a:round/>
          </a:ln>
        </p:spPr>
        <p:style>
          <a:lnRef idx="0"/>
          <a:fillRef idx="0"/>
          <a:effectRef idx="0"/>
          <a:fontRef idx="minor"/>
        </p:style>
      </p:sp>
      <p:sp>
        <p:nvSpPr>
          <p:cNvPr id="363" name="CustomShape 143"/>
          <p:cNvSpPr/>
          <p:nvPr/>
        </p:nvSpPr>
        <p:spPr>
          <a:xfrm>
            <a:off x="6122160" y="2958120"/>
            <a:ext cx="353160" cy="353160"/>
          </a:xfrm>
          <a:custGeom>
            <a:avLst/>
            <a:gdLst/>
            <a:ahLst/>
            <a:rect l="l" t="t" r="r" b="b"/>
            <a:pathLst>
              <a:path w="354329" h="354329">
                <a:moveTo>
                  <a:pt x="0" y="176885"/>
                </a:moveTo>
                <a:lnTo>
                  <a:pt x="4977" y="218727"/>
                </a:lnTo>
                <a:lnTo>
                  <a:pt x="19128" y="256982"/>
                </a:lnTo>
                <a:lnTo>
                  <a:pt x="41283" y="290481"/>
                </a:lnTo>
                <a:lnTo>
                  <a:pt x="70273" y="318054"/>
                </a:lnTo>
                <a:lnTo>
                  <a:pt x="104928" y="338533"/>
                </a:lnTo>
                <a:lnTo>
                  <a:pt x="144077" y="350746"/>
                </a:lnTo>
                <a:lnTo>
                  <a:pt x="176885" y="353783"/>
                </a:lnTo>
                <a:lnTo>
                  <a:pt x="181675" y="353720"/>
                </a:lnTo>
                <a:lnTo>
                  <a:pt x="223175" y="347666"/>
                </a:lnTo>
                <a:lnTo>
                  <a:pt x="260957" y="332567"/>
                </a:lnTo>
                <a:lnTo>
                  <a:pt x="293853" y="309594"/>
                </a:lnTo>
                <a:lnTo>
                  <a:pt x="320693" y="279915"/>
                </a:lnTo>
                <a:lnTo>
                  <a:pt x="340308" y="244701"/>
                </a:lnTo>
                <a:lnTo>
                  <a:pt x="351530" y="205120"/>
                </a:lnTo>
                <a:lnTo>
                  <a:pt x="353771" y="176885"/>
                </a:lnTo>
                <a:lnTo>
                  <a:pt x="353707" y="172096"/>
                </a:lnTo>
                <a:lnTo>
                  <a:pt x="347654" y="130600"/>
                </a:lnTo>
                <a:lnTo>
                  <a:pt x="332557" y="92819"/>
                </a:lnTo>
                <a:lnTo>
                  <a:pt x="309586" y="59922"/>
                </a:lnTo>
                <a:lnTo>
                  <a:pt x="279911" y="33081"/>
                </a:lnTo>
                <a:lnTo>
                  <a:pt x="244699" y="13463"/>
                </a:lnTo>
                <a:lnTo>
                  <a:pt x="205120" y="2240"/>
                </a:lnTo>
                <a:lnTo>
                  <a:pt x="176885" y="0"/>
                </a:lnTo>
                <a:lnTo>
                  <a:pt x="172096" y="63"/>
                </a:lnTo>
                <a:lnTo>
                  <a:pt x="130600" y="6117"/>
                </a:lnTo>
                <a:lnTo>
                  <a:pt x="92819" y="21215"/>
                </a:lnTo>
                <a:lnTo>
                  <a:pt x="59922" y="44188"/>
                </a:lnTo>
                <a:lnTo>
                  <a:pt x="33081" y="73865"/>
                </a:lnTo>
                <a:lnTo>
                  <a:pt x="13463" y="109077"/>
                </a:lnTo>
                <a:lnTo>
                  <a:pt x="2240" y="148653"/>
                </a:lnTo>
                <a:lnTo>
                  <a:pt x="0" y="176885"/>
                </a:lnTo>
                <a:close/>
              </a:path>
            </a:pathLst>
          </a:custGeom>
          <a:solidFill>
            <a:srgbClr val="7e7e7e"/>
          </a:solidFill>
          <a:ln>
            <a:noFill/>
          </a:ln>
        </p:spPr>
        <p:style>
          <a:lnRef idx="0"/>
          <a:fillRef idx="0"/>
          <a:effectRef idx="0"/>
          <a:fontRef idx="minor"/>
        </p:style>
      </p:sp>
      <p:sp>
        <p:nvSpPr>
          <p:cNvPr id="364" name="CustomShape 144"/>
          <p:cNvSpPr/>
          <p:nvPr/>
        </p:nvSpPr>
        <p:spPr>
          <a:xfrm>
            <a:off x="6122160" y="2958120"/>
            <a:ext cx="353160" cy="353160"/>
          </a:xfrm>
          <a:custGeom>
            <a:avLst/>
            <a:gdLst/>
            <a:ahLst/>
            <a:rect l="l" t="t" r="r" b="b"/>
            <a:pathLst>
              <a:path w="354329" h="354329">
                <a:moveTo>
                  <a:pt x="0" y="176885"/>
                </a:moveTo>
                <a:lnTo>
                  <a:pt x="4977" y="218727"/>
                </a:lnTo>
                <a:lnTo>
                  <a:pt x="19128" y="256982"/>
                </a:lnTo>
                <a:lnTo>
                  <a:pt x="41283" y="290481"/>
                </a:lnTo>
                <a:lnTo>
                  <a:pt x="70273" y="318054"/>
                </a:lnTo>
                <a:lnTo>
                  <a:pt x="104928" y="338533"/>
                </a:lnTo>
                <a:lnTo>
                  <a:pt x="144077" y="350746"/>
                </a:lnTo>
                <a:lnTo>
                  <a:pt x="176885" y="353783"/>
                </a:lnTo>
                <a:lnTo>
                  <a:pt x="181675" y="353720"/>
                </a:lnTo>
                <a:lnTo>
                  <a:pt x="223175" y="347666"/>
                </a:lnTo>
                <a:lnTo>
                  <a:pt x="260957" y="332567"/>
                </a:lnTo>
                <a:lnTo>
                  <a:pt x="293853" y="309594"/>
                </a:lnTo>
                <a:lnTo>
                  <a:pt x="320693" y="279915"/>
                </a:lnTo>
                <a:lnTo>
                  <a:pt x="340308" y="244701"/>
                </a:lnTo>
                <a:lnTo>
                  <a:pt x="351530" y="205120"/>
                </a:lnTo>
                <a:lnTo>
                  <a:pt x="353771" y="176885"/>
                </a:lnTo>
                <a:lnTo>
                  <a:pt x="353707" y="172096"/>
                </a:lnTo>
                <a:lnTo>
                  <a:pt x="347654" y="130600"/>
                </a:lnTo>
                <a:lnTo>
                  <a:pt x="332557" y="92819"/>
                </a:lnTo>
                <a:lnTo>
                  <a:pt x="309586" y="59922"/>
                </a:lnTo>
                <a:lnTo>
                  <a:pt x="279911" y="33081"/>
                </a:lnTo>
                <a:lnTo>
                  <a:pt x="244699" y="13463"/>
                </a:lnTo>
                <a:lnTo>
                  <a:pt x="205120" y="2240"/>
                </a:lnTo>
                <a:lnTo>
                  <a:pt x="176885" y="0"/>
                </a:lnTo>
                <a:lnTo>
                  <a:pt x="172096" y="63"/>
                </a:lnTo>
                <a:lnTo>
                  <a:pt x="130600" y="6117"/>
                </a:lnTo>
                <a:lnTo>
                  <a:pt x="92819" y="21215"/>
                </a:lnTo>
                <a:lnTo>
                  <a:pt x="59922" y="44188"/>
                </a:lnTo>
                <a:lnTo>
                  <a:pt x="33081" y="73865"/>
                </a:lnTo>
                <a:lnTo>
                  <a:pt x="13463" y="109077"/>
                </a:lnTo>
                <a:lnTo>
                  <a:pt x="2240" y="148653"/>
                </a:lnTo>
                <a:lnTo>
                  <a:pt x="0" y="176885"/>
                </a:lnTo>
              </a:path>
            </a:pathLst>
          </a:custGeom>
          <a:noFill/>
          <a:ln w="7200">
            <a:solidFill>
              <a:srgbClr val="000000"/>
            </a:solidFill>
            <a:round/>
          </a:ln>
        </p:spPr>
        <p:style>
          <a:lnRef idx="0"/>
          <a:fillRef idx="0"/>
          <a:effectRef idx="0"/>
          <a:fontRef idx="minor"/>
        </p:style>
      </p:sp>
      <p:sp>
        <p:nvSpPr>
          <p:cNvPr id="365" name="CustomShape 145"/>
          <p:cNvSpPr/>
          <p:nvPr/>
        </p:nvSpPr>
        <p:spPr>
          <a:xfrm>
            <a:off x="5886360" y="3312000"/>
            <a:ext cx="353160" cy="117000"/>
          </a:xfrm>
          <a:custGeom>
            <a:avLst/>
            <a:gdLst/>
            <a:ahLst/>
            <a:rect l="l" t="t" r="r" b="b"/>
            <a:pathLst>
              <a:path w="354329" h="118110">
                <a:moveTo>
                  <a:pt x="353776" y="117925"/>
                </a:moveTo>
                <a:lnTo>
                  <a:pt x="353776" y="0"/>
                </a:lnTo>
                <a:lnTo>
                  <a:pt x="0" y="0"/>
                </a:lnTo>
                <a:lnTo>
                  <a:pt x="0" y="117925"/>
                </a:lnTo>
                <a:lnTo>
                  <a:pt x="353776" y="117925"/>
                </a:lnTo>
                <a:close/>
              </a:path>
            </a:pathLst>
          </a:custGeom>
          <a:solidFill>
            <a:srgbClr val="7e7e7e"/>
          </a:solidFill>
          <a:ln>
            <a:noFill/>
          </a:ln>
        </p:spPr>
        <p:style>
          <a:lnRef idx="0"/>
          <a:fillRef idx="0"/>
          <a:effectRef idx="0"/>
          <a:fontRef idx="minor"/>
        </p:style>
      </p:sp>
      <p:sp>
        <p:nvSpPr>
          <p:cNvPr id="366" name="CustomShape 146"/>
          <p:cNvSpPr/>
          <p:nvPr/>
        </p:nvSpPr>
        <p:spPr>
          <a:xfrm>
            <a:off x="5886360" y="3312000"/>
            <a:ext cx="353160" cy="117000"/>
          </a:xfrm>
          <a:custGeom>
            <a:avLst/>
            <a:gdLst/>
            <a:ahLst/>
            <a:rect l="l" t="t" r="r" b="b"/>
            <a:pathLst>
              <a:path w="354329" h="118110">
                <a:moveTo>
                  <a:pt x="353776" y="117925"/>
                </a:moveTo>
                <a:lnTo>
                  <a:pt x="353776" y="0"/>
                </a:lnTo>
                <a:lnTo>
                  <a:pt x="0" y="0"/>
                </a:lnTo>
                <a:lnTo>
                  <a:pt x="0" y="117925"/>
                </a:lnTo>
                <a:lnTo>
                  <a:pt x="353776" y="117925"/>
                </a:lnTo>
                <a:close/>
              </a:path>
            </a:pathLst>
          </a:custGeom>
          <a:noFill/>
          <a:ln w="7200">
            <a:solidFill>
              <a:srgbClr val="000000"/>
            </a:solidFill>
            <a:round/>
          </a:ln>
        </p:spPr>
        <p:style>
          <a:lnRef idx="0"/>
          <a:fillRef idx="0"/>
          <a:effectRef idx="0"/>
          <a:fontRef idx="minor"/>
        </p:style>
      </p:sp>
      <p:sp>
        <p:nvSpPr>
          <p:cNvPr id="367" name="CustomShape 147"/>
          <p:cNvSpPr/>
          <p:nvPr/>
        </p:nvSpPr>
        <p:spPr>
          <a:xfrm>
            <a:off x="5886360" y="2840400"/>
            <a:ext cx="353160" cy="117000"/>
          </a:xfrm>
          <a:custGeom>
            <a:avLst/>
            <a:gdLst/>
            <a:ahLst/>
            <a:rect l="l" t="t" r="r" b="b"/>
            <a:pathLst>
              <a:path w="354329" h="118110">
                <a:moveTo>
                  <a:pt x="353776" y="117925"/>
                </a:moveTo>
                <a:lnTo>
                  <a:pt x="353776" y="0"/>
                </a:lnTo>
                <a:lnTo>
                  <a:pt x="0" y="0"/>
                </a:lnTo>
                <a:lnTo>
                  <a:pt x="0" y="117925"/>
                </a:lnTo>
                <a:lnTo>
                  <a:pt x="353776" y="117925"/>
                </a:lnTo>
                <a:close/>
              </a:path>
            </a:pathLst>
          </a:custGeom>
          <a:solidFill>
            <a:srgbClr val="7e7e7e"/>
          </a:solidFill>
          <a:ln>
            <a:noFill/>
          </a:ln>
        </p:spPr>
        <p:style>
          <a:lnRef idx="0"/>
          <a:fillRef idx="0"/>
          <a:effectRef idx="0"/>
          <a:fontRef idx="minor"/>
        </p:style>
      </p:sp>
      <p:sp>
        <p:nvSpPr>
          <p:cNvPr id="368" name="CustomShape 148"/>
          <p:cNvSpPr/>
          <p:nvPr/>
        </p:nvSpPr>
        <p:spPr>
          <a:xfrm>
            <a:off x="5886360" y="2840400"/>
            <a:ext cx="353160" cy="117000"/>
          </a:xfrm>
          <a:custGeom>
            <a:avLst/>
            <a:gdLst/>
            <a:ahLst/>
            <a:rect l="l" t="t" r="r" b="b"/>
            <a:pathLst>
              <a:path w="354329" h="118110">
                <a:moveTo>
                  <a:pt x="353776" y="117925"/>
                </a:moveTo>
                <a:lnTo>
                  <a:pt x="353776" y="0"/>
                </a:lnTo>
                <a:lnTo>
                  <a:pt x="0" y="0"/>
                </a:lnTo>
                <a:lnTo>
                  <a:pt x="0" y="117925"/>
                </a:lnTo>
                <a:lnTo>
                  <a:pt x="353776" y="117925"/>
                </a:lnTo>
                <a:close/>
              </a:path>
            </a:pathLst>
          </a:custGeom>
          <a:noFill/>
          <a:ln w="7200">
            <a:solidFill>
              <a:srgbClr val="000000"/>
            </a:solidFill>
            <a:round/>
          </a:ln>
        </p:spPr>
        <p:style>
          <a:lnRef idx="0"/>
          <a:fillRef idx="0"/>
          <a:effectRef idx="0"/>
          <a:fontRef idx="minor"/>
        </p:style>
      </p:sp>
      <p:sp>
        <p:nvSpPr>
          <p:cNvPr id="369" name="CustomShape 149"/>
          <p:cNvSpPr/>
          <p:nvPr/>
        </p:nvSpPr>
        <p:spPr>
          <a:xfrm>
            <a:off x="5119920" y="3724560"/>
            <a:ext cx="1296360" cy="353520"/>
          </a:xfrm>
          <a:prstGeom prst="rect">
            <a:avLst/>
          </a:prstGeom>
          <a:solidFill>
            <a:srgbClr val="7e7e7e"/>
          </a:solidFill>
          <a:ln w="7200">
            <a:solidFill>
              <a:srgbClr val="000000"/>
            </a:solidFill>
            <a:round/>
          </a:ln>
        </p:spPr>
        <p:style>
          <a:lnRef idx="0"/>
          <a:fillRef idx="0"/>
          <a:effectRef idx="0"/>
          <a:fontRef idx="minor"/>
        </p:style>
        <p:txBody>
          <a:bodyPr lIns="0" rIns="0" tIns="3960" bIns="0"/>
          <a:p>
            <a:pPr>
              <a:lnSpc>
                <a:spcPct val="100000"/>
              </a:lnSpc>
              <a:spcBef>
                <a:spcPts val="31"/>
              </a:spcBef>
            </a:pPr>
            <a:endParaRPr b="0" lang="en-US" sz="1800" spc="-1" strike="noStrike">
              <a:latin typeface="Arial"/>
            </a:endParaRPr>
          </a:p>
          <a:p>
            <a:pPr marL="266760">
              <a:lnSpc>
                <a:spcPct val="100000"/>
              </a:lnSpc>
            </a:pPr>
            <a:r>
              <a:rPr b="1" lang="en-US" sz="1200" spc="4" strike="noStrike">
                <a:solidFill>
                  <a:srgbClr val="000000"/>
                </a:solidFill>
                <a:latin typeface="Calibri"/>
                <a:ea typeface="DejaVu Sans"/>
              </a:rPr>
              <a:t>AI SYSTEM</a:t>
            </a:r>
            <a:endParaRPr b="0" lang="en-US" sz="1200" spc="-1" strike="noStrike">
              <a:latin typeface="Arial"/>
            </a:endParaRPr>
          </a:p>
        </p:txBody>
      </p:sp>
      <p:sp>
        <p:nvSpPr>
          <p:cNvPr id="370" name="CustomShape 150"/>
          <p:cNvSpPr/>
          <p:nvPr/>
        </p:nvSpPr>
        <p:spPr>
          <a:xfrm>
            <a:off x="6481800" y="2949840"/>
            <a:ext cx="600120" cy="182160"/>
          </a:xfrm>
          <a:prstGeom prst="rect">
            <a:avLst/>
          </a:prstGeom>
          <a:noFill/>
          <a:ln>
            <a:noFill/>
          </a:ln>
        </p:spPr>
        <p:style>
          <a:lnRef idx="0"/>
          <a:fillRef idx="0"/>
          <a:effectRef idx="0"/>
          <a:fontRef idx="minor"/>
        </p:style>
        <p:txBody>
          <a:bodyPr lIns="0" rIns="0" tIns="0" bIns="0"/>
          <a:p>
            <a:pPr marL="12600">
              <a:lnSpc>
                <a:spcPct val="100000"/>
              </a:lnSpc>
            </a:pPr>
            <a:r>
              <a:rPr b="1" lang="en-US" sz="1200" spc="4" strike="noStrike">
                <a:solidFill>
                  <a:srgbClr val="000000"/>
                </a:solidFill>
                <a:latin typeface="Calibri"/>
                <a:ea typeface="DejaVu Sans"/>
              </a:rPr>
              <a:t>HUMAN</a:t>
            </a:r>
            <a:endParaRPr b="0" lang="en-US" sz="1200" spc="-1" strike="noStrike">
              <a:latin typeface="Arial"/>
            </a:endParaRPr>
          </a:p>
        </p:txBody>
      </p:sp>
      <p:sp>
        <p:nvSpPr>
          <p:cNvPr id="371" name="CustomShape 151"/>
          <p:cNvSpPr/>
          <p:nvPr/>
        </p:nvSpPr>
        <p:spPr>
          <a:xfrm>
            <a:off x="4471200" y="2663280"/>
            <a:ext cx="57960" cy="1827000"/>
          </a:xfrm>
          <a:custGeom>
            <a:avLst/>
            <a:gdLst/>
            <a:ahLst/>
            <a:rect l="l" t="t" r="r" b="b"/>
            <a:pathLst>
              <a:path w="59054" h="1828164">
                <a:moveTo>
                  <a:pt x="58962" y="1827847"/>
                </a:moveTo>
                <a:lnTo>
                  <a:pt x="58962" y="0"/>
                </a:lnTo>
                <a:lnTo>
                  <a:pt x="0" y="0"/>
                </a:lnTo>
                <a:lnTo>
                  <a:pt x="0" y="1827847"/>
                </a:lnTo>
                <a:lnTo>
                  <a:pt x="58962" y="1827847"/>
                </a:lnTo>
                <a:close/>
              </a:path>
            </a:pathLst>
          </a:custGeom>
          <a:solidFill>
            <a:srgbClr val="bebebe"/>
          </a:solidFill>
          <a:ln>
            <a:noFill/>
          </a:ln>
        </p:spPr>
        <p:style>
          <a:lnRef idx="0"/>
          <a:fillRef idx="0"/>
          <a:effectRef idx="0"/>
          <a:fontRef idx="minor"/>
        </p:style>
      </p:sp>
      <p:sp>
        <p:nvSpPr>
          <p:cNvPr id="372" name="CustomShape 152"/>
          <p:cNvSpPr/>
          <p:nvPr/>
        </p:nvSpPr>
        <p:spPr>
          <a:xfrm>
            <a:off x="4471200" y="2663280"/>
            <a:ext cx="57960" cy="1827000"/>
          </a:xfrm>
          <a:custGeom>
            <a:avLst/>
            <a:gdLst/>
            <a:ahLst/>
            <a:rect l="l" t="t" r="r" b="b"/>
            <a:pathLst>
              <a:path w="59054" h="1828164">
                <a:moveTo>
                  <a:pt x="58962" y="1827847"/>
                </a:moveTo>
                <a:lnTo>
                  <a:pt x="58962" y="0"/>
                </a:lnTo>
                <a:lnTo>
                  <a:pt x="0" y="0"/>
                </a:lnTo>
                <a:lnTo>
                  <a:pt x="0" y="1827847"/>
                </a:lnTo>
                <a:lnTo>
                  <a:pt x="58962" y="1827847"/>
                </a:lnTo>
                <a:close/>
              </a:path>
            </a:pathLst>
          </a:custGeom>
          <a:noFill/>
          <a:ln w="7200">
            <a:solidFill>
              <a:srgbClr val="000000"/>
            </a:solidFill>
            <a:round/>
          </a:ln>
        </p:spPr>
        <p:style>
          <a:lnRef idx="0"/>
          <a:fillRef idx="0"/>
          <a:effectRef idx="0"/>
          <a:fontRef idx="minor"/>
        </p:style>
      </p:sp>
      <p:sp>
        <p:nvSpPr>
          <p:cNvPr id="373" name="CustomShape 153"/>
          <p:cNvSpPr/>
          <p:nvPr/>
        </p:nvSpPr>
        <p:spPr>
          <a:xfrm>
            <a:off x="4412160" y="3547800"/>
            <a:ext cx="235080" cy="360"/>
          </a:xfrm>
          <a:custGeom>
            <a:avLst/>
            <a:gdLst/>
            <a:ahLst/>
            <a:rect l="l" t="t" r="r" b="b"/>
            <a:pathLst>
              <a:path w="236220" h="0">
                <a:moveTo>
                  <a:pt x="0" y="0"/>
                </a:moveTo>
                <a:lnTo>
                  <a:pt x="235851" y="0"/>
                </a:lnTo>
              </a:path>
            </a:pathLst>
          </a:custGeom>
          <a:noFill/>
          <a:ln w="21960">
            <a:solidFill>
              <a:srgbClr val="000000"/>
            </a:solidFill>
            <a:round/>
          </a:ln>
        </p:spPr>
        <p:style>
          <a:lnRef idx="0"/>
          <a:fillRef idx="0"/>
          <a:effectRef idx="0"/>
          <a:fontRef idx="minor"/>
        </p:style>
      </p:sp>
      <p:sp>
        <p:nvSpPr>
          <p:cNvPr id="374" name="CustomShape 154"/>
          <p:cNvSpPr/>
          <p:nvPr/>
        </p:nvSpPr>
        <p:spPr>
          <a:xfrm>
            <a:off x="4657680" y="3414600"/>
            <a:ext cx="166680" cy="273960"/>
          </a:xfrm>
          <a:prstGeom prst="rect">
            <a:avLst/>
          </a:prstGeom>
          <a:noFill/>
          <a:ln>
            <a:noFill/>
          </a:ln>
        </p:spPr>
        <p:style>
          <a:lnRef idx="0"/>
          <a:fillRef idx="0"/>
          <a:effectRef idx="0"/>
          <a:fontRef idx="minor"/>
        </p:style>
        <p:txBody>
          <a:bodyPr lIns="0" rIns="0" tIns="0" bIns="0"/>
          <a:p>
            <a:pPr marL="12600">
              <a:lnSpc>
                <a:spcPct val="100000"/>
              </a:lnSpc>
            </a:pPr>
            <a:r>
              <a:rPr b="1" lang="en-US" sz="1800" spc="4" strike="noStrike">
                <a:solidFill>
                  <a:srgbClr val="000000"/>
                </a:solidFill>
                <a:latin typeface="Calibri"/>
                <a:ea typeface="DejaVu Sans"/>
              </a:rPr>
              <a:t>?</a:t>
            </a:r>
            <a:endParaRPr b="0" lang="en-US" sz="1800" spc="-1" strike="noStrike">
              <a:latin typeface="Arial"/>
            </a:endParaRPr>
          </a:p>
        </p:txBody>
      </p:sp>
      <p:sp>
        <p:nvSpPr>
          <p:cNvPr id="375" name="CustomShape 155"/>
          <p:cNvSpPr/>
          <p:nvPr/>
        </p:nvSpPr>
        <p:spPr>
          <a:xfrm>
            <a:off x="4825080" y="3135240"/>
            <a:ext cx="294120" cy="353160"/>
          </a:xfrm>
          <a:custGeom>
            <a:avLst/>
            <a:gdLst/>
            <a:ahLst/>
            <a:rect l="l" t="t" r="r" b="b"/>
            <a:pathLst>
              <a:path w="295275" h="354329">
                <a:moveTo>
                  <a:pt x="0" y="353783"/>
                </a:moveTo>
                <a:lnTo>
                  <a:pt x="19659" y="343954"/>
                </a:lnTo>
                <a:lnTo>
                  <a:pt x="22331" y="342615"/>
                </a:lnTo>
                <a:lnTo>
                  <a:pt x="58114" y="322037"/>
                </a:lnTo>
                <a:lnTo>
                  <a:pt x="87781" y="298119"/>
                </a:lnTo>
                <a:lnTo>
                  <a:pt x="113516" y="267575"/>
                </a:lnTo>
                <a:lnTo>
                  <a:pt x="133159" y="233455"/>
                </a:lnTo>
                <a:lnTo>
                  <a:pt x="150270" y="195424"/>
                </a:lnTo>
                <a:lnTo>
                  <a:pt x="165768" y="156242"/>
                </a:lnTo>
                <a:lnTo>
                  <a:pt x="167637" y="151401"/>
                </a:lnTo>
                <a:lnTo>
                  <a:pt x="169498" y="146590"/>
                </a:lnTo>
                <a:lnTo>
                  <a:pt x="183962" y="110514"/>
                </a:lnTo>
                <a:lnTo>
                  <a:pt x="200472" y="74145"/>
                </a:lnTo>
                <a:lnTo>
                  <a:pt x="219340" y="40579"/>
                </a:lnTo>
                <a:lnTo>
                  <a:pt x="246514" y="10767"/>
                </a:lnTo>
                <a:lnTo>
                  <a:pt x="284988" y="0"/>
                </a:lnTo>
                <a:lnTo>
                  <a:pt x="294817" y="0"/>
                </a:lnTo>
              </a:path>
            </a:pathLst>
          </a:custGeom>
          <a:noFill/>
          <a:ln w="21960">
            <a:solidFill>
              <a:srgbClr val="000000"/>
            </a:solidFill>
            <a:round/>
          </a:ln>
        </p:spPr>
        <p:style>
          <a:lnRef idx="0"/>
          <a:fillRef idx="0"/>
          <a:effectRef idx="0"/>
          <a:fontRef idx="minor"/>
        </p:style>
      </p:sp>
      <p:sp>
        <p:nvSpPr>
          <p:cNvPr id="376" name="CustomShape 156"/>
          <p:cNvSpPr/>
          <p:nvPr/>
        </p:nvSpPr>
        <p:spPr>
          <a:xfrm>
            <a:off x="4825080" y="3665880"/>
            <a:ext cx="294120" cy="353160"/>
          </a:xfrm>
          <a:custGeom>
            <a:avLst/>
            <a:gdLst/>
            <a:ahLst/>
            <a:rect l="l" t="t" r="r" b="b"/>
            <a:pathLst>
              <a:path w="295275" h="354329">
                <a:moveTo>
                  <a:pt x="0" y="0"/>
                </a:moveTo>
                <a:lnTo>
                  <a:pt x="19659" y="9829"/>
                </a:lnTo>
                <a:lnTo>
                  <a:pt x="22331" y="11168"/>
                </a:lnTo>
                <a:lnTo>
                  <a:pt x="58114" y="31746"/>
                </a:lnTo>
                <a:lnTo>
                  <a:pt x="87781" y="55664"/>
                </a:lnTo>
                <a:lnTo>
                  <a:pt x="113516" y="86206"/>
                </a:lnTo>
                <a:lnTo>
                  <a:pt x="133159" y="120322"/>
                </a:lnTo>
                <a:lnTo>
                  <a:pt x="150270" y="158355"/>
                </a:lnTo>
                <a:lnTo>
                  <a:pt x="165768" y="197540"/>
                </a:lnTo>
                <a:lnTo>
                  <a:pt x="167637" y="202381"/>
                </a:lnTo>
                <a:lnTo>
                  <a:pt x="169498" y="207192"/>
                </a:lnTo>
                <a:lnTo>
                  <a:pt x="183962" y="243269"/>
                </a:lnTo>
                <a:lnTo>
                  <a:pt x="200472" y="279638"/>
                </a:lnTo>
                <a:lnTo>
                  <a:pt x="219340" y="313204"/>
                </a:lnTo>
                <a:lnTo>
                  <a:pt x="246514" y="343010"/>
                </a:lnTo>
                <a:lnTo>
                  <a:pt x="284988" y="353771"/>
                </a:lnTo>
                <a:lnTo>
                  <a:pt x="294817" y="353771"/>
                </a:lnTo>
              </a:path>
            </a:pathLst>
          </a:custGeom>
          <a:noFill/>
          <a:ln w="21960">
            <a:solidFill>
              <a:srgbClr val="000000"/>
            </a:solidFill>
            <a:round/>
          </a:ln>
        </p:spPr>
        <p:style>
          <a:lnRef idx="0"/>
          <a:fillRef idx="0"/>
          <a:effectRef idx="0"/>
          <a:fontRef idx="minor"/>
        </p:style>
      </p:sp>
      <p:sp>
        <p:nvSpPr>
          <p:cNvPr id="377" name="CustomShape 157"/>
          <p:cNvSpPr/>
          <p:nvPr/>
        </p:nvSpPr>
        <p:spPr>
          <a:xfrm>
            <a:off x="1688400" y="3365280"/>
            <a:ext cx="1279800" cy="309240"/>
          </a:xfrm>
          <a:prstGeom prst="rect">
            <a:avLst/>
          </a:prstGeom>
          <a:noFill/>
          <a:ln>
            <a:noFill/>
          </a:ln>
        </p:spPr>
        <p:style>
          <a:lnRef idx="0"/>
          <a:fillRef idx="0"/>
          <a:effectRef idx="0"/>
          <a:fontRef idx="minor"/>
        </p:style>
        <p:txBody>
          <a:bodyPr lIns="0" rIns="0" tIns="0" bIns="0"/>
          <a:p>
            <a:pPr marL="12600" indent="344160">
              <a:lnSpc>
                <a:spcPts val="1219"/>
              </a:lnSpc>
            </a:pPr>
            <a:r>
              <a:rPr b="1" lang="en-US" sz="1200" spc="4" strike="noStrike">
                <a:solidFill>
                  <a:srgbClr val="000000"/>
                </a:solidFill>
                <a:latin typeface="Calibri"/>
                <a:ea typeface="DejaVu Sans"/>
              </a:rPr>
              <a:t>HUMAN  INTERROGATOR</a:t>
            </a:r>
            <a:endParaRPr b="0" lang="en-US" sz="1200" spc="-1" strike="noStrike">
              <a:latin typeface="Arial"/>
            </a:endParaRPr>
          </a:p>
        </p:txBody>
      </p:sp>
      <p:sp>
        <p:nvSpPr>
          <p:cNvPr id="378" name="CustomShape 158"/>
          <p:cNvSpPr/>
          <p:nvPr/>
        </p:nvSpPr>
        <p:spPr>
          <a:xfrm>
            <a:off x="8147520" y="7217280"/>
            <a:ext cx="158400" cy="4507200"/>
          </a:xfrm>
          <a:prstGeom prst="rect">
            <a:avLst/>
          </a:prstGeom>
          <a:noFill/>
          <a:ln>
            <a:noFill/>
          </a:ln>
        </p:spPr>
        <p:style>
          <a:lnRef idx="0"/>
          <a:fillRef idx="0"/>
          <a:effectRef idx="0"/>
          <a:fontRef idx="minor"/>
        </p:style>
        <p:txBody>
          <a:bodyPr lIns="0" rIns="0" tIns="0" bIns="0"/>
          <a:p>
            <a:pPr marL="25560">
              <a:lnSpc>
                <a:spcPts val="884"/>
              </a:lnSpc>
            </a:pPr>
            <a:fld id="{9144E8A0-35EC-4CBF-AD53-532C59D6A819}" type="slidenum">
              <a:rPr b="0" lang="en-US" sz="800" spc="4" strike="noStrike">
                <a:solidFill>
                  <a:srgbClr val="000000"/>
                </a:solidFill>
                <a:latin typeface="Calibri"/>
                <a:ea typeface="DejaVu Sans"/>
              </a:rPr>
              <a:t>&lt;number&gt;</a:t>
            </a:fld>
            <a:endParaRPr b="0" lang="en-US" sz="800" spc="-1" strike="noStrike">
              <a:latin typeface="Arial"/>
            </a:endParaRPr>
          </a:p>
        </p:txBody>
      </p:sp>
      <p:sp>
        <p:nvSpPr>
          <p:cNvPr id="379" name="CustomShape 159"/>
          <p:cNvSpPr/>
          <p:nvPr/>
        </p:nvSpPr>
        <p:spPr>
          <a:xfrm>
            <a:off x="496440" y="4587480"/>
            <a:ext cx="7379640" cy="2995560"/>
          </a:xfrm>
          <a:prstGeom prst="rect">
            <a:avLst/>
          </a:prstGeom>
          <a:noFill/>
          <a:ln>
            <a:noFill/>
          </a:ln>
        </p:spPr>
        <p:style>
          <a:lnRef idx="0"/>
          <a:fillRef idx="0"/>
          <a:effectRef idx="0"/>
          <a:fontRef idx="minor"/>
        </p:style>
        <p:txBody>
          <a:bodyPr lIns="0" rIns="0" tIns="0" bIns="0"/>
          <a:p>
            <a:pPr marL="378360" indent="-364680">
              <a:lnSpc>
                <a:spcPct val="100000"/>
              </a:lnSpc>
              <a:buClr>
                <a:srgbClr val="000000"/>
              </a:buClr>
              <a:buFont typeface="Arial"/>
              <a:buChar char="•"/>
            </a:pPr>
            <a:r>
              <a:rPr b="0" lang="en-US" sz="2050" spc="4" strike="noStrike">
                <a:solidFill>
                  <a:srgbClr val="000000"/>
                </a:solidFill>
                <a:latin typeface="Calibri"/>
                <a:ea typeface="DejaVu Sans"/>
              </a:rPr>
              <a:t>Predicted that by  2000, a  machine  might have  a  30%  chance of  fooling a  lay person  for 5  minutes</a:t>
            </a:r>
            <a:endParaRPr b="0" lang="en-US" sz="2050" spc="-1" strike="noStrike">
              <a:latin typeface="Arial"/>
            </a:endParaRPr>
          </a:p>
          <a:p>
            <a:pPr marL="355680" indent="-342000">
              <a:lnSpc>
                <a:spcPct val="100000"/>
              </a:lnSpc>
              <a:spcBef>
                <a:spcPts val="26"/>
              </a:spcBef>
              <a:buClr>
                <a:srgbClr val="000000"/>
              </a:buClr>
              <a:buFont typeface="Arial"/>
              <a:buChar char="•"/>
            </a:pPr>
            <a:r>
              <a:rPr b="0" lang="en-US" sz="2050" spc="4" strike="noStrike">
                <a:solidFill>
                  <a:srgbClr val="000000"/>
                </a:solidFill>
                <a:latin typeface="Calibri"/>
                <a:ea typeface="DejaVu Sans"/>
              </a:rPr>
              <a:t>Anticipated all major arguments  against AI in following 50   years</a:t>
            </a:r>
            <a:endParaRPr b="0" lang="en-US" sz="2050" spc="-1" strike="noStrike">
              <a:latin typeface="Arial"/>
            </a:endParaRPr>
          </a:p>
          <a:p>
            <a:pPr marL="378360" indent="-364680">
              <a:lnSpc>
                <a:spcPct val="100000"/>
              </a:lnSpc>
              <a:spcBef>
                <a:spcPts val="11"/>
              </a:spcBef>
              <a:buClr>
                <a:srgbClr val="000000"/>
              </a:buClr>
              <a:buFont typeface="Arial"/>
              <a:buChar char="•"/>
            </a:pPr>
            <a:r>
              <a:rPr b="0" lang="en-US" sz="2050" spc="4" strike="noStrike">
                <a:solidFill>
                  <a:srgbClr val="000000"/>
                </a:solidFill>
                <a:latin typeface="Calibri"/>
                <a:ea typeface="DejaVu Sans"/>
              </a:rPr>
              <a:t>Suggested  major components  of AI: knowledge representation, reasoning, language  understanding, learning</a:t>
            </a:r>
            <a:endParaRPr b="0" lang="en-US" sz="2050" spc="-1" strike="noStrike">
              <a:latin typeface="Arial"/>
            </a:endParaRPr>
          </a:p>
          <a:p>
            <a:pPr marL="12600">
              <a:lnSpc>
                <a:spcPct val="100000"/>
              </a:lnSpc>
              <a:spcBef>
                <a:spcPts val="720"/>
              </a:spcBef>
            </a:pPr>
            <a:endParaRPr b="0" lang="en-US" sz="2050" spc="-1" strike="noStrike">
              <a:latin typeface="Arial"/>
            </a:endParaRPr>
          </a:p>
          <a:p>
            <a:pPr marL="1144440" indent="-1130760">
              <a:lnSpc>
                <a:spcPct val="100000"/>
              </a:lnSpc>
              <a:spcBef>
                <a:spcPts val="720"/>
              </a:spcBef>
            </a:pPr>
            <a:r>
              <a:rPr b="1" lang="en-US" sz="2050" spc="4" strike="noStrike">
                <a:solidFill>
                  <a:srgbClr val="000000"/>
                </a:solidFill>
                <a:latin typeface="Calibri"/>
                <a:ea typeface="DejaVu Sans"/>
              </a:rPr>
              <a:t>Problem:</a:t>
            </a:r>
            <a:r>
              <a:rPr b="0" lang="en-US" sz="2050" spc="4" strike="noStrike">
                <a:solidFill>
                  <a:srgbClr val="000000"/>
                </a:solidFill>
                <a:latin typeface="Calibri"/>
                <a:ea typeface="DejaVu Sans"/>
              </a:rPr>
              <a:t> Turing test is not </a:t>
            </a:r>
            <a:r>
              <a:rPr b="0" lang="en-US" sz="2050" spc="4" strike="noStrike">
                <a:solidFill>
                  <a:srgbClr val="7e0000"/>
                </a:solidFill>
                <a:latin typeface="Calibri"/>
                <a:ea typeface="DejaVu Sans"/>
              </a:rPr>
              <a:t>reproducible</a:t>
            </a:r>
            <a:r>
              <a:rPr b="0" lang="en-US" sz="2050" spc="4" strike="noStrike">
                <a:solidFill>
                  <a:srgbClr val="000000"/>
                </a:solidFill>
                <a:latin typeface="Calibri"/>
                <a:ea typeface="DejaVu Sans"/>
              </a:rPr>
              <a:t>, </a:t>
            </a:r>
            <a:r>
              <a:rPr b="0" lang="en-US" sz="2050" spc="4" strike="noStrike">
                <a:solidFill>
                  <a:srgbClr val="7e0000"/>
                </a:solidFill>
                <a:latin typeface="Calibri"/>
                <a:ea typeface="DejaVu Sans"/>
              </a:rPr>
              <a:t>constructive</a:t>
            </a:r>
            <a:r>
              <a:rPr b="0" lang="en-US" sz="2050" spc="4" strike="noStrike">
                <a:solidFill>
                  <a:srgbClr val="000000"/>
                </a:solidFill>
                <a:latin typeface="Calibri"/>
                <a:ea typeface="DejaVu Sans"/>
              </a:rPr>
              <a:t>, or  amenable  to </a:t>
            </a:r>
            <a:r>
              <a:rPr b="0" lang="en-US" sz="2050" spc="4" strike="noStrike">
                <a:solidFill>
                  <a:srgbClr val="7e0000"/>
                </a:solidFill>
                <a:latin typeface="Calibri"/>
                <a:ea typeface="DejaVu Sans"/>
              </a:rPr>
              <a:t>mathematical analysis</a:t>
            </a:r>
            <a:endParaRPr b="0" lang="en-US" sz="205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789</TotalTime>
  <Application>LibreOffice/6.0.7.3$Linux_X86_64 LibreOffice_project/00m0$Build-3</Application>
  <Words>2410</Words>
  <Paragraphs>377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2017-01-28T00:34:41Z</dcterms:created>
  <dc:creator/>
  <dc:description/>
  <dc:language>en-US</dc:language>
  <cp:lastModifiedBy/>
  <dcterms:modified xsi:type="dcterms:W3CDTF">2023-01-22T21:38:59Z</dcterms:modified>
  <cp:revision>52</cp:revision>
  <dc:subject/>
  <dc:title>Artificial Intelligence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