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4" r:id="rId17"/>
    <p:sldId id="286" r:id="rId18"/>
    <p:sldId id="288" r:id="rId19"/>
    <p:sldId id="289" r:id="rId20"/>
    <p:sldId id="291" r:id="rId21"/>
    <p:sldId id="292" r:id="rId22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-640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3T17:26:38.728"/>
    </inkml:context>
    <inkml:brush xml:id="br0">
      <inkml:brushProperty name="width" value="0.09086" units="cm"/>
      <inkml:brushProperty name="height" value="0.09086" units="cm"/>
    </inkml:brush>
  </inkml:definitions>
  <inkml:trace contextRef="#ctx0" brushRef="#br0">5472 364 8355,'16'-32'13,"-4"-5"0,-6 1 0,-4 2 156,-2 3 0,-8 3 1,-6-2-1,-8 6 0,-13 3 1,-9 3-1,-13 0 1,-9 2-4,-15 4 0,-4 2 0,34 7 0,-1 2-139,0-2 0,-1-1 0,-7 1 0,-1 0 0,-4 4 0,0 0 0,-1 2 0,-1 0-105,0 3 0,-1 1 0,-7 1 0,-2 2 0,0 0 0,-1 2 0,-5 1 0,0 0 108,-1 1 1,0 1 0,-5 2 0,-2 2 0,0 3 0,-1 0 0,-2 1 0,0-1 0,-2 1 0,0 0 0,1 0 0,0 1 0,-1 1 0,0 2 0,2 1 0,0 1 0,0 2 0,0 3 0,3-1 0,0 2 0,0 3 0,0 1 0,3 0 0,1 1 0,-2 1 0,2 1 0,1-1 0,0 1 0,1 0 0,0 2 0,5 0 0,1 1 0,2 2 0,2 1 0,4 1 0,1 1 0,1 2 0,2 1 0,5-1 0,3-1 0,4 1 0,3-1 104,5 0 1,3-1 0,5-2 0,3-1 0,6 1 0,2-1-1,2-2 1,3-1-283,-13 41 1,10-12 0,13 2 70,7-5 0,21 9 0,11-10 0,10-2 0,11-3 110,5-5 1,15-3-1,-26-28 1,3-1-1,1 0 1,3-2-1,1 0 1,3-1-1,3-1 1,3-2-1,2 0 1,1-1 0,6 0-1,1-2 1,4 0-1,2-1 1,6-1-1,2 0 1,2-1-1,1-2 121,4 0 1,0-2-1,5 0 1,2-1-1,-29-5 1,1 1-1,1-1 1,3-1 0,0 0-1,0 0-249,2-1 1,-1-1 0,3-1 0,6-2 0,1-1 0,0-1-1,-4-1 1,0 0 0,-1 0 0,2-1 0,1-1 0,-1 1 85,0-1 1,0 0 0,0-1 0,5-1 0,0-1 0,0 0 0,1-1 0,0 0-1,1 0 1,-2-1 0,1-1 0,-1 0-11,0 1 1,0-1-1,0-1 1,2-1 0,0 0-1,-1 0 1,-1-1 0,-1 0-1,0 0 1,-1 0 0,0 0-1,-1-1 1,1-1 0,0 0-1,0 0 4,-1 0 1,0 0 0,-2-1-1,-5 0 1,-3 0 0,2-1-1,3 1 1,1-1 0,-1 0 38,-3-1 0,-1 0 1,0-1-1,0 0 1,-1 0-1,-1-2 0,-3 0 1,-3-2-1,0 1 1,28-12-1,-2 1 60,-6 2 0,-2-1 0,-5 0 1,-2-1-1,-7 4 0,-1 0 0,-4 0 1,-3-1-67,-4 2 0,-3-2 0,-4-4 1,-3-1-1,-6 3 0,-3-1 1,29-34 34,-9-1 1,-17-1 0,-9-2-1,-10-1-17,-12-5 0,-16 4 0,-14-6 0,-14 2-27,-13 1 0,12 35 0,-6 3 0,-4 1 0,-3 3 0,-6 0 0,-1 1-9,-5-1 1,-2 2-1,-7 1 1,-3 3 0,-3-1-1,-2 1 1,-4 2-1,-1 2-55,-5 1 0,-2 1 1,-2 2-1,-2 2 1,27 8-1,-1 1 1,0 1-1,-32-3 1,0 0-62,2 3 1,0 0 0,0-1-1,0 2 1,6 5 0,0 2-52,4-1 0,0 2 1,2 0-1,1 2 1,1 1-1,0 2 0,1 2 1,0 2-1,4 2 1,1 2-384,1 2 0,2 2 1,5 2-1,1 1 0,1 1 1,1 2-1,1 2 1,2 1-427,2 0 0,1 2 975,1 4 0,1 1 0,0-1 0,1 3 0,0 3 0,3 2 0,0 1 0,3 1 0,1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3T17:27:33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19 433 9628,'0'18'0,"0"2"0,0 5 0,0 7 1185,0 8 0,-2 1 0,-2 7 0,-2 3-414,2 1 1,2-3-734,2-1 1,0-7-1,2 1 1,2-4 0,2-3 11,-2-5 0,4 2 1,-2-7-1,0-5 1,0-4-251,0-4 0,3-6-249,-3 6 0,-4-10 1,4-2 190,-4-10 0,-2-6 0,0-4 0,0-4-50,0-7 0,0-5 1,0-4-1,0-7-150,0-5 0,6-7 1,0-14-1,-2-2-321,-2-3 0,-2-3 1,-2-6 219,-4 2 0,4 10 0,-4 3 740,4 9 0,2 17 1,0 9-1,0 11-396,0 6 1,2 10-1,2 6 832,2 8 0,2 6 0,-2 10 0,6 2 31,4 2 1,2 7 0,3-5 0,1 2-343,2 5 1,0-5-1,-5 0 1,-1-2-125,0-3 0,-2-3 0,-4 0 0,-6 2-192,-4 2 1,-2 1 0,-2-7 0,-4-2-572,-6-4 1,-10 4 0,-2-4 0,-1 3 0,1-1-653,0-2 1,-8-8 0,3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3T17:28:26.44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19 91 31432,'-11'-2'-1545,"5"-4"-152,4 4 0,4-6 1,4 8-1,9 0 1926,7 0 1,6 6 0,10 0 0,5-2 0,3-2 0,3-2 0,1 0 0,5-2 148,4-4 0,3 4 0,-1-4 0,3 2-126,1-2 0,6 4 0,-5-4 0,7 4-85,6 2 0,-4-6 1,8 0-1,-3 2-55,-1 2 1,10 2-1,-14 0 1,4 0-113,2 0 0,5 0 0,-1 0 0,4 0 96,2 0 1,6 0-1,2 0 1,0 0 303,0 0 1,-47-3 0,1 0-1,-1 0 1,-1 0 0,3 0-1,-1 2-378,2-1 0,-1 2 1,3 0-1,0 0 0,-2 0 1,1 0-1,-2-1 0,1 0-21,1-2 0,1 0 0,-3 2 0,1 0 0,4-2 0,1-1 0,0 3 0,-1 0-5,2 1 1,0 0 0,3 0 0,1 0 0,-4 0 0,-1 0 0,3 0 0,-1 0 5,2 0 0,0 0 1,1 1-1,1 0 1,-1 1-1,-1 1 1,-1 0-1,0 0-1,0-2 0,-1 2 0,-2 1 0,-1 2 0,2-1 0,-1 0 0,0 1 0,0 0 2,-4 0 1,1 0 0,3-3 0,1 0 0,-5 3 0,-1 0 0,2 0 0,-1 0 8,0 0 0,-1-2 0,4 2 1,0-1-1,-6-3 0,1 0 1,0 1-1,1 0-8,1-1 0,1 0 0,0-1 0,-1 0 0,0-1 0,-1 0 0,2 0 0,-1 0-8,2 0 0,-1 0 0,0 0 0,0 0 1,-4 0-1,-1 0 0,-2 0 0,1 0-44,48 0 0,-2 0 1,-4 0 32,4 0 1,-4 6 0,6 0 0,-2-2 0,0-2-18,-2-2 0,-3 2 0,-1 2 0,-2 2 24,-4-2 1,10 0-1,-6 0 1,-2 2 7,-6-2 0,6 4 0,-1-2 0,-1 0-22,-2 3 0,2-7 1,-4 6-1,0-2-11,-1 0 1,-1 0-1,-6-6 1,-2 2 14,-5 4 0,5-4 0,-6 4 1,-1-4-29,-3-2 1,-6 0 0,-5-2 0,-3-2-117,-3-2 0,-2-2 0,-5 4 77,-1-2 0,-5 0 0,-1 4 0,2-2 0,0-2-88,-1 2 1,-3-1 0,-6 1-58,3-2 1,-1 0 0,-8 8 244,-4 4 1,-2-4-1,-6 6-708,2 1 1,0-5-190,-6 8 1,0-6 366,0 6 0,-8-8 0,-2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3T17:28:27.24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 32684,'18'0'0,"0"0"0,3 0-4,3 0 1,4 0-1,10 0 1,3 0 0,3 0-1,3 0 1,3 0 0,5 2-1,3 2-78,3 2 1,10 2 0,-1-4 0,9 2 39,4-2 0,4 4 0,8 0 0,4 0 25,-49-4 1,1 0 0,1 2 0,1 0 0,5-1 0,1-1 0,3 0 0,2 0 11,1-1 0,1 2 1,5 1-1,1 0 0,0-3 1,0 0-1,3-1 0,1 0 15,2-1 0,0 0 0,2-1 0,2 0 0,1 1 0,1 0 1,-1 1-1,0 0-11,1 1 1,0 0 0,-3 0 0,-1 0 0,-2-3 0,0 0-1,-1 0 1,-1 0-8,-1 0 0,0 0 0,2 1 0,-1 0 1,0 1-1,0 0 0,-2 1 0,-1 0-4,-2-1 1,0 0 0,0 0 0,-1-2 0,-3 0 0,0 0 0,-2 0 0,1 0 10,-1 0 0,-1 0 1,0 0-1,0 0 1,-1 0-1,1 0 1,-2 0-1,-1 0-8,-3 0 1,-1 0 0,3 0 0,0 0 0,-8 0 0,-1 0 0,48 2 16,-4 4 0,-9-4 1,-5 6-1,-8-1 16,-2-1 0,-9 6 0,-1-4 0,-6 0-24,-7 0 0,-4-2 0,-7-4 0,-1 2-3,1 2 1,-9 0 0,-4-6 0,-4 0-197,-1 0-148,-9 8 1,-6 0-1,-14 5 1,-9-7 346,-1-4 0,-2-2 0,-2 0 0,-7 0 0,-3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3T17:27:05.6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2508 598 10079,'-7'15'0,"-1"3"0,-2 8 0,-2 8 1368,2 9 1,-6 9 0,4 9 0,-2 0-881,2 1 1,-3-5-1,9 3-499,2-3 1,2-11 0,2-3-1,0-7-490,0-5 0,0-5 361,0-8 1,6-10-1,0-8 1,0-10-265,3-6 1,-7-10-1,4-5 1,-4-3-247,-2-2 1,0-9 0,-2-3 0,-2-5 114,-3-1 1,-5-3 0,6-2 695,2-1 0,2 1 1,0 11-1,-2 7 511,-2 9 1,0 0 0,8 7 0,4 3-1,6 4-391,4 6 1,11-4 0,7 4-1,10-5 358,11-1 0,12 0 0,-1 0 1,3 0-698,-2-1 0,1 3 0,-7 2 0,-4 4-801,-7 2 0,-5-4 0,-9 6 0,-2 2-987,-3 2 1,-5 2 794,-8 0 1,0 0 0,0 0 0</inkml:trace>
  <inkml:trace contextRef="#ctx0" brushRef="#br0" timeOffset="350">2580 817 8888,'-18'20'0,"2"-6"976,4-4 1,8-6-1,14 6 1,10-2-1,8-4-958,11-2 1,7-10 0,17-4 0,8-4-941,5-2 0,9 0 1,-8 0-1,-4-1-43,-5 1 1,-17 2 0,-5 4 0,-11 6 801,-11 4 1,-14 4-1,-10 4 253,-10 6 1,-14 10-1,-9 4 1,-7 5 218,-8 7 1,1 1 0,1 7-1,1-2-103,5-3 0,9-5 0,7-3 0,6-5 1637,6-2 1,4-2 0,10-7-1376,4-5 0,6-4 1,12-8-1,7 0-298,3 0 1,8-6 0,1-2 0,-3-2-173,-1-5 0,-5-7 0,-4-2 1,-8 2 43,-7 1 0,-5 3 0,-6 0 0,0 2-727,-6 4 0,0-4 0,-10 4 0,-3-5-1867,-1-1 1,-2 0 1824,0 0 0,0 0 0,0-1 0</inkml:trace>
  <inkml:trace contextRef="#ctx0" brushRef="#br0" timeOffset="582">3417 1017 8813,'28'8'645,"-4"4"1,-10-2 0,-3 2-1,-3 2 1,-4 2 0,-2 3 333,-2-1 0,0-6 0,0 0-367,0 2-533,0-6 1,0-2 0,0-14-41,0-10 1,6-6 0,0-10 0,0-1-36,2-3 1,-4-13 0,8-1-1,2-7-733,2 1 1,3 5 0,-1 9 0,0 9 174,0 7 1,0 10-1,1 8-562,-1 2 0,-6 10 88,0 10 0,0 12 0,6 4 0</inkml:trace>
  <inkml:trace contextRef="#ctx0" brushRef="#br0" timeOffset="1092">4799 471 8971,'-8'0'2774,"-4"12"0,-5 17-2248,-1 11 0,0 4 1,0 7-1,2-3-416,4 3 0,3-7 1,9-1-1,3-7 0,3-5-92,6-7 1,-2-4-1,4-4-14,6-4 0,0 2 0,9-8 0,-3-1 0,-2-5-247,2-7 0,-5-5-59,3-12 0,-4 4 0,-2-6 0,0 1 0,-1-1 3,-5-2 0,2 0 0,-8-5 0,0 3-75,2-2 0,-6 5 0,4 3 409,-4 4 0,-2 14 154,0 12 1,0 6 0,0 16 0,2-1 0,4-5-7,6-2 0,5-2 1,3-2-1,4-2-156,6-1 1,5-9 0,1 2 0,0-6-446,1-6 1,-1 2 0,-2-7-502,-3 3 1,1-4 0,-8 4-2558,-1-2 3080,-11-2 1,12-6-1,-4 0 1</inkml:trace>
  <inkml:trace contextRef="#ctx0" brushRef="#br0" timeOffset="1399">5944 235 7044,'15'0'1105,"-9"0"1,-14 2 461,-13 4 1,-3 4 0,-10 8 0,-5 0-1138,1 1 1,0 1 0,1 2-457,1 2 1,8 0 0,3-5 15,5-1 1,4 0 0,4 0 0,8 0 128,8 1 0,12-1 0,10 0 0,3 0-98,3 0 0,2 0 0,3-1 0,-1-3-100,0-2 0,-5-2 1,-1 4-1,0-2-30,-2 2 1,-7 3 0,-11 1 75,-2 0 1,-4 0 0,-12 0 0,-8 1 41,-7-1 1,-9-6 0,2-2 0,-5 0-535,-1 0 1,0-6 0,-1 4-1023,1 0 0,6-6 0,-1 4 400,-1-4 0,-2-2 0,-3 0 1</inkml:trace>
  <inkml:trace contextRef="#ctx0" brushRef="#br0" timeOffset="1725">4181 1417 8853,'-7'12'1268,"1"0"0,10-8 0,17 2 1,15-4-694,17-2 0,17-10 0,19-6 0,-39 4 0,1 0-422,6-2 1,1-1 0,6 1-1,2 0 1,1-2 0,1 0 0,1 1-1,-1-1-156,3 0 0,0 0 0,-4 2 0,-1 0 0,-1 0 1,-2 0-1,-6 0 0,-1 1 95,-6 2 1,-1 0-1,46-7 1,-17 4-1,-5 4-346,-10 2 0,-5-1 1,-15 5-1,-5-2-1039,-5 2 0,-7 2 0,-8 2-3590,0 0 4883,0 8 0,-8 0 0,-3 5 0,-5-7 0</inkml:trace>
  <inkml:trace contextRef="#ctx0" brushRef="#br0" timeOffset="2866">6654 35 8355,'0'-18'4915,"0"7"0,6 5-5480,0 12 1,6-1 0,-6 7-1,-2 2-1439,-2 2-44,-2 2 1,-8 8 0,-2 3 0</inkml:trace>
  <inkml:trace contextRef="#ctx0" brushRef="#br0" timeOffset="2992">6799 380 8355,'-10'18'0,"2"1"3271,0-1-1614,6 0 1,-6-6 0,8 0 0,2 2-2178,4 3 1,-2-5 0,6 0-1939,-2 2 0,6 2 1,-4 2-1</inkml:trace>
  <inkml:trace contextRef="#ctx0" brushRef="#br0" timeOffset="-1860">1907 2290 8341,'0'-10'491,"2"1"1,3 11 0,1 5-190,-2 5 1,4-2-1,-2 4 1,-2 4 13,-2 4 0,-2 9 0,0-3 0,0 2 91,0 3 0,0 11 0,0-6 0,-2 3-268,-4-3 1,4 7 0,-4-13 0,2-2-75,-2-1 0,2 1 0,-7-6 0,3-2 0,2-1-66,-2-3 0,6-6-4,-4 0 1,-2-10-50,2-2 1,0-8 0,6-12-1,0-5-160,0-5 0,2-6 0,2-7 0,4-3-128,2-1 0,0-17 1,4 1-1,-1-4 0,-1-3-346,-2-1 1,6 0 0,-4 7 0,4 9 851,2 11 0,-3 7 1,-1 7-59,0 6 1,12 6 0,-8 5 0,2 5 65,1 0 1,-3 6 0,0-4-1,0 6-22,0 6 0,-1 6 0,-5 13 1,-6 5-75,-4 4 1,-12 11 0,-6 3 0,-9 3-3,-3-3 1,4 7-1,-5-9 1,3-5-1,4-3 43,2-6 0,4-7 1,3-1-65,7-4 0,4-2 0,2 0 0,2 1 1,4-1 28,7 0 0,5 0 1,4 0 236,2 1 1,7-1-1,-5 0 1,0 0 106,0 0 0,5 0 1,-7 1-1,-4-1-80,-6 0 1,-6-6 0,-8 0 0,0 2-198,0 3 0,-10 1 0,-6 0 0,-8 0-419,-4 0 0,-5 0 0,-7 1 1,-1-1-1,5-2-13,4-4 1,1-4 0,-3-8 0,4 0-970,5 0 0,5 0 1,2 0-526,0 0 717,8 0 0,-6-8 0,6-2 0</inkml:trace>
  <inkml:trace contextRef="#ctx0" brushRef="#br0" timeOffset="-1523">2380 2690 8756,'10'0'1507,"-4"8"0,-10 4-1674,-2 4 1,2 2-1,10-2 235,6-3 0,11-5 0,1-8 0,-2 0-4,-2 0 1,5 0 0,-1-2 0,-2-2 392,-2-3 1,5-5 0,1 4 0,0-2-249,0-4 0,5-2 0,-5-2 0,0 0-105,0-1 1,-3 1 0,-9 0 0,-4 0-96,-2 0 1,-2-1-1,-6 1 1,-2 2-178,-4 4 1,-6 4 0,-12 8 73,-7 0 0,-3 4 0,-2 6 0,-1 12 1,1 9 56,-1 7 0,7 2 0,2-3 1,4-1-20,7 0 1,7-1-1,10-5 1,2-6-405,4-3 1,7-5-1,11-4 1,6-6-516,4-4 1,11-4 0,3-6-1,5-8 446,1-7 0,1-9 0,0 4 1</inkml:trace>
  <inkml:trace contextRef="#ctx0" brushRef="#br0" timeOffset="-1242">3344 2344 8355,'-2'-10'831,"-4"6"0,-8 6 0,-6 8-368,-5 6 0,-7 0 0,4 15 0,-3 1-222,1 2 0,8 3 0,-2-3 0,5-3-281,7-7 1,4-4-1,8-2-43,0 0 1,8-6 0,4-1 0,7-3-44,5-4 1,-2 4 0,6-2 0,-1 0 115,-5 2 1,4-4 0,-2 6-1,-3 0 262,-7 0 1,-6-4 0,-8 9 0,0 3 0,-2 4 0,-4 0 0,-8-2 225,-9-1 0,1 3-218,-8-4 0,6 4 0,-5-12-387,3 0 0,-4 5 0,6-9 0,-1-2-2299,-1-2 0,6-12 0,-4-7 1760,3-5 0,3-2 0,0 6 1</inkml:trace>
  <inkml:trace contextRef="#ctx0" brushRef="#br0" timeOffset="-917">3944 1744 8355,'-8'10'1146,"6"12"1,-4 1-194,4 9 0,0 4 0,-2 17 0,-2 5 0,2 5-374,2 6 1,2 2-1,0 1 1,2-1-493,4-4 1,-4 3-1,4-5 1,-4-2 15,-2-9 0,0-1 1,0-13-1,0-3-846,0-5 0,0-10 0,-2 2 1,-2-3-1336,-2-3 1,-2-8 0,2-4-719,-6-4 2605,-5-18 1,-1 4 0,0-15 0</inkml:trace>
  <inkml:trace contextRef="#ctx0" brushRef="#br0" timeOffset="-777">3726 2635 8355,'-18'-16'1754,"0"4"2783,-1 4-3886,9 8 0,18-6 0,19-2 0,9 0-673,6-1 0,9-5 0,-3 2 1,5-4-1306,1-2 0,-1 0 0,-4-1 1,-9 1 13,-8 0 1,-5 6 0,-9 0 765,0-2 1,-8 6 0,-2 0 0</inkml:trace>
  <inkml:trace contextRef="#ctx0" brushRef="#br0" timeOffset="21961">2271 3653 9398,'-10'9'2467,"-4"7"-2131,8 8 0,-6 8 0,4 1 0,0 7-256,-1 9 0,-3 3 0,4 3 0,0-1 0,0 1 0,4-3 0,2-3 0,2-7-60,0-3 0,6-9 0,2-2-53,2-2 1,8-3 0,9-11 0,-1-6 0,2-4-11,1-2 1,-5-2 0,6-4-1,0-6-223,-1-5 0,-3-7 0,-8-2 0,0 0 1,1-3-154,-1 1 1,-2 6 0,-4-2 0,-6 3 208,-4 3 1,-4 2 0,-4 4-1,-6 8 391,-4 8 1,0 8 0,1 12-1,5 5 185,2-1 1,2 4-1,6-8 1,2-1 1,4-3 1,12-10 0,13-4-1,5-6 1,5-6-27,1-6 1,4-4-567,-9-2 0,7-1 1,-13-1-1,-3-2-404,0-2 0,-14-3 0,2 5 0,-5-2-23,-7 2 0,-2 0 1,-2-1-1,-2-3-28,-4-2 1,3-3-1,-5-5 1</inkml:trace>
  <inkml:trace contextRef="#ctx0" brushRef="#br0" timeOffset="22794">3380 3635 8355,'10'-8'65,"-1"4"1,-11-6 0,-7 2 0,-7 6 0,-10 8 0,-6 12 651,-7 10 1,-7 9 0,1 3-414,-1 3 1,12 1 0,1-5 0,9-3 102,8-8 0,8 0 0,-2-3 0,2-1-236,4 2 1,10-12-1,4 5 1,4-3-159,4 0 0,-8 2 0,12-2 0,1-2-100,-3-1 1,0-1 0,-4 6-1,-2 0-176,-2 0 1,-8 0-1,3 1 1,-5-1-1,-2 0-418,0 0 0,-9-8 470,-3-4 0,4-12 0,2-6 111,4-4 1,10-8-1,6-3 1,7 1 157,3 0 0,8-4 0,-2 5 0,5 3 254,1 2 1,1 2 0,-1 2 0,0 1 0,1 3-17,-1-2 0,0-2 0,-1 0 0,-3 2-410,-2 2 0,-7 1 315,1-1 1,-14-2-704,-10 8 0,-14 2 0,-12 10 0,-3 6-33,-3 4 0,6 3 0,1-1 0,5 0 757,2 0 1,2 0 0,4 1-1,6-1-49,4 0 0,6-2 1,6-4-1,10-6-61,6-4 0,7-4 1,7-2-1,4-4-350,3-2 1,-7-4 0,5-8 0,-3-3-183,1 3 0,-1 0 1,-8 0-1,-1-3 113,-3 3 0,-8 2 1,1 2-1,-7 0 508,-4-1 1,-8 1 298,2 0 0,-4 10 0,-4 10 0,-2 14 229,-2 13 0,-2 5 0,4 2 1,-2-1-368,2-5 0,2 2 0,2-6 0,2 1-328,4-1 0,-4-2 0,4-6 16,-4 1 0,-4-7 0,-4-2-226,-6-2 1,-11-2 0,-1-6 0,2 0-644,2 0 1,1-8 0,1-4 0,0-2-415,0 2 0,0-13 0,0 5 0</inkml:trace>
  <inkml:trace contextRef="#ctx0" brushRef="#br0" timeOffset="19186">5763 1817 8355,'-27'-12'53,"-3"0"0,-4 8 1,-5-3 296,-3 5 1,-5 4-1,-7 7 1,-1 9 196,1 10 0,-1 8 1,3 7-1,3 7-197,7 9 1,5-2 0,7 3 0,8-3 0,8-3-155,8 1 0,4-3 0,2-3 0,2-7-153,4-3 0,4-5 0,8-2 0,0-3-499,0-3 0,0 4 0,-1-6 0,-3-1-371,-2-3 0,-8-2 1,2 0-2184,-4 0 2568,-2 1 0,-16-9 0,-4-2 0</inkml:trace>
  <inkml:trace contextRef="#ctx0" brushRef="#br0" timeOffset="19762">4908 2617 8355,'-10'8'125,"4"4"1,14-4-1,10-2 365,10-4 0,15-2 0,5 0 0,7-2-573,5-4 0,5-4 0,6-8 1,-5 2-456,-5 4 1,-6-4 0,-7 5 0,-8-1 43,-7 0 0,-7 8 0,-8-2 758,0 4 0,-7 10 0,-7 4 386,-8 4 1,-7 9 0,-7-1 0,2 0-350,4 2 0,-4-5 1,6 3-1,0-4-396,4-2 0,4-6 144,2 0 0,2-7 0,4 1 1,4-6-616,0-6 0,4-5 1,-6-7-1,0 0 210,0 0 0,4 0 1,-6-3-1,0-1 71,3-2 0,-7-8 0,6 1 0,-2-3 187,0-2 1,8 7 0,-4 5-1,0 4 404,-4 2 1,4 8 228,2 4 0,-2 12 1,1 6-1,-3 6-144,-4 6 1,-2 4 0,-2 9 0,0-1-270,0 1 0,2-1 0,2-2 0,2-3 84,-2-7 0,4-4 0,0-4 0,0-2-1006,0-2 1,0-7 501,-2 1 0,2-12 1,7-7-1,-5-5 97,-2-6 0,6 2 0,-2-9 1,6-1 33,6-2 1,-1-9 0,7 1-1,2 2 47,3 1 0,-1 5 0,-2 3 0,-3 9 490,-3 8 0,4 0 0,-6 8 0,1 2-187,1 2 1,-6 2 0,4 0 0,-3 0-464,-3 0 1,0 0 0,0 0-1,0 0-949,1 0 942,-1 0 0,0 0 0,0 0 0</inkml:trace>
  <inkml:trace contextRef="#ctx0" brushRef="#br0" timeOffset="19992">6544 2290 7943,'13'0'49,"-1"0"0,-16 2 1,-2 4-1,-9 6 1,-7 4 912,-8 2 1,0 8 0,-13 3-467,5-1 0,-3 6 1,3-5-1,6-1-187,3-4 0,7-4 0,10-1-157,6-1 1,6-8 0,6-4 0,6-4 10,4-2 1,9 0 0,1 0 0,0 0-109,0 0 0,5 0 0,-5 0 1,0 0-112,0 0 1,-1 6 0,-9 2 0,-2 2-72,-2 4 0,-8 3 0,0 1 1,-8 0-167,-8 0 1,-6 0 0,-4 0 0,-5 1-411,-1-1 1,6-8 0,-2-2-1316,3 0 1,5-16 1591,4-4 0,4-12 0,8-13 0</inkml:trace>
  <inkml:trace contextRef="#ctx0" brushRef="#br0" timeOffset="20261">6908 2071 9154,'28'-10'0,"-3"6"950,-5 8 0,-10 8 0,-4 13 0,-4 7 1,-4 6-1,-4 7-661,-6 1 1,-10 1 0,-3 3 0,1-1-728,-2 1 0,6 1 0,-5-3 1,5-5-2,2-5 0,-2-10 0,0-3 0,-1-7 90,5-6 0,2 2 0,-2-10 400,4-6 1,4-6 0,10-12 0,2-2 62,2-3 1,14-7 0,-2 4 0,5-3 100,3 1 0,4 2 1,10-4-1,3 3-169,-3 3 0,1 2 0,-1 6 0,1 1-385,-7 5 1,2-2-1,-7 8 1,-1 2 0,-4 2-2694,-4 2 2353,-2 0 1,1 0 0,-1 0 0</inkml:trace>
  <inkml:trace contextRef="#ctx0" brushRef="#br0" timeOffset="23768">5381 3781 8275,'0'-18'-955,"-6"3"721,0 9 1,-1 2-1,7 16 1,0 3 0,0 1-186,0 2 419,0 0 0,0 0 0,0 0 0</inkml:trace>
  <inkml:trace contextRef="#ctx0" brushRef="#br0" timeOffset="24094">5453 3817 8355,'6'-18'113,"1"0"1,-1 6 451,-6 0 0,2 5 1,4-3 423,6 2 0,4 2 0,2 6-640,0 0 1,1 6 0,-1 0-259,0-2 0,0-2-172,0-2 1,-10 0-1,-8 0-362,-10 0 1,-16 6 0,-8 3 0,-9 1-61,-3 4 0,-1 0 0,-1 0 1,3-2 647,1 2 1,12 5 0,-3 3 0,7 2 0,6 0 610,1 3 1,11-5 0,4 6-400,4-2 1,10 5 0,7-7 0,7-2-243,8-2 1,12-10-1,7-4 1,6-4-441,5-2 1,-1-2 0,3-2-1,-5-4-615,-11-2 1,-5 0 0,-7-4 0,-4 4-359,-5 2 0,-13-6 807,-6 2 1,-12-5 0,-4-1 0</inkml:trace>
  <inkml:trace contextRef="#ctx0" brushRef="#br0" timeOffset="24167">5726 3926 8355,'-10'-12'-604,"4"0"0,12 2 1,6-2-1,4 6 552,3 4 1,-1 2-1,0 0 1</inkml:trace>
  <inkml:trace contextRef="#ctx0" brushRef="#br0" timeOffset="24510">6054 3653 8676,'0'19'661,"0"1"1,0 2 0,0 2-216,0-1 1,0 5 0,0 2 0,0 4 292,0 3 1,0-3-1,0-1 1,2-5-607,4-2 1,-4-2 0,6-5-233,0-1 1,2-2 0,8-4-385,0-6 1,-6-6-1,-2-6-333,-1-6 1,-3-4 0,-4-2-1,2-1-179,2 1 0,2-2 0,-4-2 0,4-3 451,2 3 0,-4 8 544,6 2 0,-6 8 0,6-2 0,-6 10 0,7 2 0,-1 8 0,6-4 0</inkml:trace>
  <inkml:trace contextRef="#ctx0" brushRef="#br0" timeOffset="24980">6181 3981 8355,'2'10'1175,"4"-4"0,-2-10 1,8-4-894,2-2 1,2 0 0,3-5 0,-3 3 130,-4-2 0,4-2-717,-4-2 0,-4 0 0,-2-1-173,-4 1 1,-2 0 0,0 0-1,0 0-177,0 0 1,-2 1-1,-2 3-655,-2 2 0,-2 8 1132,2-2 0,-4 12 0,-8 4 1</inkml:trace>
  <inkml:trace contextRef="#ctx0" brushRef="#br0" timeOffset="25452">6344 3744 8587,'0'19'827,"0"-1"0,2 0 1,5 0-1,3 0-772,0 0 1,6 1 0,-4-1-1,4 0 23,2 0 0,1 0 0,-1-1 0,0-3-1198,0-2 0,-6-2 0,-2 4 0,0-4 566,1-2 0,1-2 0,6-6 0</inkml:trace>
  <inkml:trace contextRef="#ctx0" brushRef="#br0" timeOffset="25827">6690 3708 8533,'-10'18'167,"-4"0"0,8 3 1,2 1-1,2 2 1,2-2-285,0-2 1,6-1-1,2-1 148,2 0 0,2-2 0,6-4 264,0-6 1,-6-4 166,1-2 0,-3-2-287,2-4 0,-4-4 0,-6-8 1,2 0-51,2 0 1,0-1 0,-6-1-1,2-2-186,4-2 0,-4-9 0,6 3 0,0-6-118,4-7 1,5 5 0,1-4-1,0 3 306,0 3 1,0 8 0,1 3-157,-1 5 1,0 10-243,0 4 0,-6 4 1,-2 4-1,0 2-459,1 2 1,-5 8 0,6-2-120,2 4 0,2 3 725,2-1 0,0 0 0,1 0 0</inkml:trace>
  <inkml:trace contextRef="#ctx0" brushRef="#br0" timeOffset="26583">7163 3563 8679,'-6'20'414,"0"4"1,0 2-1,6 7 1,0-5-1,0 0 1,0-2-4,0 1 0,2 3 1,2-6-1,4-2-116,2-1 1,0-9 0,4-2-145,-2-2 1,0-2-1,6-10 1,-1-6-1,-3-8 1,-4-2-578,-2-1 1,6-3 0,-4-2 0,2-2-525,0-5 0,1-3 0,5-5 0,0-1 364,0 2 1,0 1 0,1 5 0,-3 4 571,-4 5 1,4 7 655,-4 6 1,2 6-486,-2 12 1,-2 4 0,-5 8-1,3 2 1,0 3-21,0 1 1,6-6-1,-2-6 1,4 0-173,2-2 0,1 5 0,-1-7 0,0 0 43,0 0 1,0-2 0,0-6 0,1 0 231,-1 0 0,-6-6 0,0-2 0,2-2-45,2-4 1,1-3 0,-3-3 0,-2-2-27,2-2 0,2-3 0,2 5 0,-2-2-429,-3 2 0,-3 8-117,-4 1 1,-14 11 0,-4 2 431,-15 11 1,-7 13 0,-2 6 0,1 4 0,5 1-33,6-5 0,5-2 0,5-5 0,4 1 618,2-2 0,4-2 0,10-2 0,6-1-358,4-5 1,3 2 0,1-8 0,2-2-289,2-2 0,9-2 1,-5-2-1,2-4-117,1-6 0,-3-4 0,4-3 0,-4 1-105,-1 0 1,-1-6-1,-4 0 1,4-1-330,3-1 1,-7 0 0,2-4 0,-6 5-92,-5 5 1,-3 4 777,-4 4 0,-4 6 0,6 10 0,-2 4 209,0 2 0,2 2 0,-2 4 0,6-2 1,4-4 40,3-1 1,7 3 0,4-6-1,2-2-104,-1-2 0,7 4 1,-6 0-1,1-2-180,1-2 1,-6-2 0,1 0 0,-3 0-26,-4 0 1,4 2 0,-1 2 0,-3 4-104,-2 2 0,-2 0 1,1 4-1,1-1-345,4 1 1,-10-6 0,4 0-1,-2-2-1276,1 0 1,-5 0 984,0-6 1,-2-2 0,4-4-1,-4-6 20,-2-4 0,-2-4 624,-6-5 1,8-3 0,3-8 0</inkml:trace>
  <inkml:trace contextRef="#ctx0" brushRef="#br0" timeOffset="26884">9236 2399 8355,'6'18'522,"0"0"0,0 14 0,-6 7-37,0 5 1,0 5 0,0 7-1,0 5 244,0 6 0,2-3 0,2 1-717,2-2 1,0-1 0,-6-3 0,0-1-247,0-5 1,-2-1 0,-4-9 0,-6-3 0,-4-3 67,-2-7 0,-9-4 0,-1-8 0,-2-1-580,-1-5 0,7-4 1,-4-8-1,2-2 415,3-4 1,9-12-1,4-13 1,2-3 702,4-2 0,2-1 0,2 3 0,2 1 572,4 3 0,4 6 0,10-4 1,3 1-401,1 5 0,6 8 0,-4 4 0,3 0-510,3 0 0,4 6 0,5-4 0,3 2-589,3-1 1,-1 1 0,3 6 0,-7 0-3631,-3 0 3333,5 0 0,-6-8 0,7-2 1</inkml:trace>
  <inkml:trace contextRef="#ctx0" brushRef="#br0" timeOffset="43354">3562 5272 8355,'16'-2'272,"-3"-4"418,-7-6 0,2 2 1,-2-3 29,-2-1 0,4-2-559,-2-2 0,0 6 0,-4 2 251,4 2 0,-4 0-469,4 2 1,-6 3-1,-8-3-205,-10 4 1,-10 13 0,-15 9 0,-5 14 44,-5 13 1,-1 5 0,-1 5 0,2 1 205,5 3 0,4-3 0,11-9 0,7-7 238,8-3 0,12-11 0,2-4 0,10-6 64,12-5 0,10-5 0,13-8 0,3-2-178,3-4 0,-1-7 0,5-9 0,-5-4-246,-2-2 1,5-3 0,-7-5 0,-3 2-151,-7 3 1,-4-3 0,-7 6-1,-1-1 170,-4 5 1,-10 4 213,0 2 0,-4 16 1,-4 10-1,-2 10 24,-2 6 1,-6 9 0,6-5-1,2 2-117,2 1 0,4-9 0,4 2 0,6-6-435,4-6 0,4 2 0,3-7 1,1-3-782,-2-2 1,0-2-1,0-2 615,3-5 1,-7 3-1,-8-8 578,-2-2 1,6-10-1,-4-4 1</inkml:trace>
  <inkml:trace contextRef="#ctx0" brushRef="#br0" timeOffset="43561">4235 4708 7718,'-18'28'281,"0"9"1,0-1 0,1 11 0,3 5 495,2 3 0,8 1 0,-2 1 0,4 1 0,2-3-618,0-2 1,2 1-1,2-11 1,4-5-989,2-6 0,-6 3 1,2-5-1,-6 2-927,-6-1 0,-4-7 1554,-8-12 0,0 4 0,0-6 1</inkml:trace>
  <inkml:trace contextRef="#ctx0" brushRef="#br0" timeOffset="43913">4053 5454 8922,'12'-16'681,"0"3"1,-5-3-1,7 4 1,4-4-1,6-4-464,4-4 0,11 1 0,9-7 0,3-2-724,-3-3 0,5-1 0,-7 0 0,1-3 0,-7-1-66,-8-3 1,1-1 0,-9 4-1,-4-5-40,-6-1 1,-6-1 0,-8-1 0,0 5 549,0 5 0,-2 12 0,-4 9 560,-6 15 0,-4 19 1,-4 17-1,-2 10 143,-3 11 1,1 18-1,6 1 1,0 5-70,0 2 1,1-2-1,5-9 1,6-5-316,4-10 1,4-9-1,6-9 1,9-3-413,5-4 1,8-6-1,-6-11 71,-1-7 1,3-4-1,0-4 1,0-6 0,1-9 70,-5-5 0,4-4 1,0 4-1,1-3 184,-1 3 1,-2 4-1,-6 6 1,1 6-630,-1 4 0,0 2 0,0 2 0,0 6-508,0 10 0,7 0 0,-1 7 1,-2-7 491,-2-6 1,7-4-1,1-8 1</inkml:trace>
  <inkml:trace contextRef="#ctx0" brushRef="#br0" timeOffset="44534">6508 4908 9000,'0'-18'3136,"0"6"-3144,0 0 0,-4 8 0,-6 0-32,-8 8 1,-19 6-1,-1 10 1,-6 4 0,-7 7-1,-1 3 1,-3 2 0,2 1 141,5-1 0,4 6 0,9 1 0,5-3 0,8-1 369,7-3 1,7-2 0,8-1-472,0-3 0,15-8 0,7 1 0,8-7-666,8-4 0,11-8 1,-1 2-1,7-6-91,6-6 0,-3-4 0,7-8 0,0-1 0,-3 1 372,1 0 0,-3-8 0,-7-3 0,-5-1 542,-5 0 0,-11 0 0,-4-5 1,-3 5 460,-9 6 0,-6 3 0,-12 5-149,-4 4 0,-6 4 1,-14 12-1,-11 8 336,-9 12 0,-5 11 0,3 5 0,5 3-444,5-3 0,10-4 0,5-3 0,7-5-259,4-2 1,10-3 0,4-11 0,14-6 0,13-4 0,5-2 0,4-2 0,5-6 0,3-9-149,1-5 0,-3-4 0,-8 4 1,1-3 0,-3-1 1,-4 4-1,-5-4 0,-5-1-1004,-2 1 1,-8-4 0,-4 6 310,-4 1 0,-10 3 0,-4 2-320,-4 0 1,-2 8 0,0 2 0</inkml:trace>
  <inkml:trace contextRef="#ctx0" brushRef="#br0" timeOffset="44863">7472 4926 8653,'10'-18'674,"-4"2"0,-12 4 0,-6 6 55,-4 4 1,-11 4-1,-3 6 1,-4 10-636,-3 10 1,9 5 0,4-1 0,6-2-62,6 3 0,3-5 0,9 0 0,3-1 207,3-5 0,10-2 0,10-4 0,2-2 37,5-2 0,-1-6 0,0 5 0,-3-3-12,-3-4 1,0-2-1,-4 0-231,3 4 0,-7-4 0,-8 6-190,-2 0 0,-12 2 0,-14 8 0,-11 0-226,-5 1 0,-4-1 1,-3-2-1,-1-2-412,1-2 0,3-8 1,4 2-1,3-4-1265,7-2 1071,4-16 0,2-4 0,0-16 1</inkml:trace>
  <inkml:trace contextRef="#ctx0" brushRef="#br0" timeOffset="45354">7890 4235 10443,'-28'47'740,"2"1"1,9 1 0,3 13 0,4 13 0,2 8-718,4 0 1,2-6 0,2-7 0,0 3 0,2-2-55,4-2 0,12-11 0,13 1 0,3-9-1409,2-7 0,1-7 58,-1-6 0,-8-3 0,-1-9 0</inkml:trace>
  <inkml:trace contextRef="#ctx0" brushRef="#br0" timeOffset="45537">7799 4781 8355,'0'-28'705,"8"9"0,6 11 433,9 0 0,1 4 0,10-6 0,7 0 1,3 2-1219,7 0 1,7-4 0,5 4 0,2 0-1707,3-1 0,1-3 327,-2 6 1,3-8 0,-5 4 0</inkml:trace>
  <inkml:trace contextRef="#ctx0" brushRef="#br0" timeOffset="48789">4362 6872 8701,'19'0'482,"-7"-2"1,0-4 0,2-4 0,0-2 161,-2 0 0,2 0-332,-8-7 1,2 1 0,-3 0-1,1 0 1,-2 0-156,-2-1 0,-8 1 0,-2 2 0,-3 2-92,-3 2 0,-4 2 0,-4-2 0,-4 6-154,-3 4 1,-3 4 0,-10 6 0,-5 10-102,1 10 0,-5 6 0,9 3 1,1 1 146,3 5 0,4-5 1,5 2-1,9-7 170,6-9 1,10 2 0,0-3 0,8-5-125,8-4 0,10-10 0,4 2 0,3-4-529,3-2 1,8 0 0,3-2 169,-3-4 1,5 2 0,-3-8 0,-1-2 0,-5-3 32,-6-1 0,3 2 0,-9 2 0,-4 2 756,-6-2 257,2 6 1,-14 2 0,4 14 0,-6 8-111,-6 6 0,4 10 1,-4-3-1,4 1-444,2 0 1,2 1 0,4 3-1,4-2-5,1-2 1,5-7 0,-4 3-1,4-2-17,2 0 0,0 1 0,1-7 0,-3 0-162,-4 0 1,-4 0 0,-8 1-192,0-1 0,-2 2 1,-6 2-1,-10 5-359,-11 1 0,-13 2 0,-7 6 0,-5-1 0,-5-3-216,-1-2 0,-5-7-327,10 1 0,-11-12 0,9-4 1</inkml:trace>
  <inkml:trace contextRef="#ctx0" brushRef="#br0" timeOffset="49164">5272 6108 8355,'28'-18'623,"-2"0"1,-8 0-396,0 0 1,1 6-66,-1-1 0,-8 11 0,-6 2 0,-8 10 0,-12 11 0,-10 9 0,-13 14 652,-5 13 1,1 2-1,-5 9 1,-1 7-518,3 8 0,7 0 0,11 0 0,4-3 0,8-5-172,8-6 0,6-7 0,4-9 0,4-4-303,6-7 0,6-6 1,4-5-1,5-7-182,1-4 0,0-2 0,4-2 1,-1-1-212,1-3 0,-4-8 1,1 2-1,-1-2 1,0 0-469,5 2 1,-7 0 0,-2-6 382,-4 0 0,-2 0 0,1 0 0</inkml:trace>
  <inkml:trace contextRef="#ctx0" brushRef="#br0" timeOffset="49680">5708 6672 9075,'0'18'1215,"-6"0"0,0 1 0,0-1-920,-2 0 0,6 6 0,-4 0 0,4-1-108,2-3 0,0-2 1,0 0-33,0 0 0,0-5-126,0-1 1,0-6-96,0 6 0,2-10 40,4-2 0,-2-10 1,6-12-1,0-3-22,0 3 1,0-6-1,4-2 1,-4-5-154,-2-1 1,7-1 0,-3 1 0,2 0-267,-2-1 1,4 3 0,-6 2 0,2 3 215,1 3 0,-1 8 0,6 6 1,0 0 210,0 2 0,-6-1 0,2 7 0,5-2 168,3 2 0,2 2 0,-6 2 389,1 0 0,-1 10 1,-2 7-1,-2 7-77,-2 4 0,-8 2 0,2 7 0,-6 1-169,-6 5 0,2-3 0,-8 6 0,0-1-192,2-5 0,-4-9 0,8-7 0,2-4-520,2-2 1,4-8 0,4-4-1,6-4 1,4-4-1365,2-4 1,6-10 642,1-8 1,7-8 0,-4 3 0</inkml:trace>
  <inkml:trace contextRef="#ctx0" brushRef="#br0" timeOffset="50016">6399 5817 8630,'8'19'988,"-4"-5"0,8 2 0,2 4-423,3 0 1,9 9 0,4 1 0,4 4-239,3 3 0,5 5 0,1 3 0,-1-1 53,3 0 1,-13 7 0,4-3 0,-3 5 136,-5 2 0,-2-1 0,-8 3 0,-1-1-138,-5-1 1,2 9 0,-8-9 0,-2 2-235,-2-1 0,-8-9 0,-2-5 1,-2-4-169,-4-1 0,3-9 1,-1-4-1,-2-3-156,-2-3 1,4-6 0,0-2 0,-2-2-1265,-3-4 1,-1 4-1,0 0 1,-2 2-695,-4 4 0,3 3 0,-5 1 0</inkml:trace>
  <inkml:trace contextRef="#ctx0" brushRef="#br0" timeOffset="85453">1617 1544 8355,'0'-34'-1055,"0"3"990,0 7 1,-3 4 0,-1 2 0,-4 0 0,-2 1 0,-2 3 459,2 2 1,-6 8 0,4-2 0,-4 4 0,-3 2 0,-1 2 0,-2 4-1,-4 8 494,-3 8 1,5 15 0,-6 11-577,-2 5 1,-3 18-1,-1 11 1,18-35 0,1 1-229,2 3 0,0 1 1,-2 11-1,2 2 1,2-3-1,2 1 0,-1 4 1,1 1-1,1 2 1,0 0-135,1 0 1,0 1 0,0 0-1,0 0 1,0-2 0,0-1-45,-1-4 0,1-1 0,4-3 0,0-2 0,2-6 1,0-1-1,3 42 0,6-13-387,6-13 0,5-10 0,1-9 0,2-5-247,4-5 0,-2-4 1,9-3-1,1-7-176,2-4 0,3-10 1,-3-4 902,-4-4 0,5-2 0,-5 0 0,0 0 0,-5 0 0,-9 0 0</inkml:trace>
  <inkml:trace contextRef="#ctx0" brushRef="#br0" timeOffset="85902">871 1362 8305,'-26'-6'82,"-5"0"1,3 0 0,-2 10 0,-1 6-1,-1 14 1,-2 13 115,-5 13 1,-11 33 0,24-35 0,-1 3 0,-3 9-1,0 3-22,-3 8 0,1 2 0,2 6 1,1 4-1,-2 6 0,0 3 0,10-27 1,1 1-1,0 1-88,0 5 0,-1 1 1,2 1-1,0 0 0,1 1 1,2 0-1,1 0 0,2 1 1,1-1-1,0-2 1,2-1-1,1-1 17,-1 29 0,2-2 0,2-5 0,4-4 1,4-11-1,4-4 0,2-7 0,2-3-170,3-10 0,3-3 0,3-4 0,4-3 0,26 29 0,5-11-129,7-9 1,-3-3-1,9-5 1,0-3-927,-3-3 1,7 5-1,-6-11 1,-3-1 1119,-7 2 0,-3-12 0,-9-1 0,-3-1 0,-1 0 0,-3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3T17:28:58.9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173 744 8924,'-11'-6'5110,"-1"1"-4590,9-1 0,1 14 0,9 1-208,3 1 1,3 3-1,10-5 1,6 0-208,4-1 0,15-3 1,6-10-1,3-7-209,3-8 0,-4 0 0,-10-6 0,-6 2-484,-3 4 1,-16 1 0,-6 3 0,-7 0-252,-10 0 1,-13 7-1,-18 4 646,-11 4 1,-4 4 0,-14 6 0,1 7 0,-1 8 260,-3 4 0,5 2 0,5 8 0,5 1 519,4 2 0,15 6 0,2-5 0,10-3-558,7-1 1,5-3 0,10 1 0,7-2-752,7-5 1,20-5 0,3-9 0,10-5-40,8-1 0,3-4 0,10-10 0,2-5-830,2-5 1464,8-1 0,-12-16 0,6-3 0</inkml:trace>
  <inkml:trace contextRef="#ctx0" brushRef="#br0" timeOffset="246">1125 761 8032,'17'-34'0,"0"-1"189,0 1 1,-7 1 0,-4 4 0,-4 6 0,-4 6 858,-4 5 0,-9 5 0,-10 11 0,-4 7-734,-8 12 1,1 16 0,-8 7 0,1 4-350,5 1 0,3-1 0,9-5 0,6-9 137,7-5 0,9-10 1,0 2-1,10-6-152,11-5 0,2 1 1,8-7-1,0-2-78,0-2 1,0-2 0,2 0 0,-4 0 710,0 0 0,-6 0 0,2 2-106,-7 4 0,-9 3 0,-10 8 1,-7 3-297,-3 3 1,-16-4 0,-4 6 0,-1-2-554,-1 0 0,-1 0 0,1-8 0,5-1-815,-1-3 1,8-7-1010,2 2 0,4-19 0,2-7 1</inkml:trace>
  <inkml:trace contextRef="#ctx0" brushRef="#br0" timeOffset="480">1522 295 9047,'10'-18'1439,"-2"11"0,-10 7 1,-4 11-1,-4 12-959,1 12 0,-7 15 1,7 13-1,-1 2-559,4-1 0,4 3 0,2-3 0,0 1-297,0-2 1,2-5 0,2-12 0,2-8-1461,-2-7 1,4-6-1,-3-8-1232,-1 1 2918,-2-9 0,-10-9 0,-1-9 1</inkml:trace>
  <inkml:trace contextRef="#ctx0" brushRef="#br0" timeOffset="1386">1436 1021 8355,'0'-27'0,"0"2"0,0 2 199,0 0 1,0 0 0,2 7 504,4 5 1,-3-4 0,9 5 0,1-2 0,5 1-229,5-3 0,-2 5 1,10-3-1,3 1-837,5 1 0,1-5 0,-5 3 0,1-3 166,4-2 0,-5 5 0,0 2 0,-9 1-178,-1-1 1,-11 6 0,1 1 0,-5 8-1,-6 13 1,-2 9-1332,-2 5 1,-8 5 4241,-4 3 0,-1-2 0,0 9-1892,1 1 0,6-6 0,-3-4 1,1-7-901,4-8 1,2-4-1,2-1-30,0-1 1,8-7 0,3-7-528,5-6 1,-7-13 0,-1-9 0,-2-2 29,0-3 0,-1-5 1,-3-5-1,2-6 208,2-4 0,5-2 1,-3 0-1,0 0 368,-1 0 0,5 14 0,-4 5 325,1 6 1,-3 6 123,6 9 0,-7 7 0,5 10 220,-2 7 0,3 3 0,-3 3 0,1 1 257,5 4 0,-1-4 1,1 6-1,-3-2-154,3 0 1,-7 2 0,1-4 0,-2 2-282,0-2 0,-1 4 1,-5-2-1,0-1-123,0-3 0,0-2-183,0 0 0,0-5 0,2-2 19,4-3 1,-4-3-1,6-10 1,-1-5-330,5-5 0,3-3 1,3-2-1,-1-4-268,0-2 1,2 6 0,3-2 0,1 6 813,-2 5 0,-2-1 0,-2 7 395,1 2 0,-7 10 0,-1 5 1,-3 7-293,-3 5 1,-2-2-1,-2 6 1,0-2-188,0-4 0,6-2 0,2-2-376,1 1 1,3-7 0,5-1 0,0-2-98,1-5 1,-1-8 0,0-7 0,2-3-88,4-3 1,-1-5-1,5-2 1,-1 0 222,1 0 1,2 2 0,4 6-1,-4 0 485,-6-1 1,-4 9 0,-2 3 0,0 4 179,1 2 0,-7 0 0,1 2 0,1 2-349,3 2 0,1 5 0,2-5 0,2-2-172,2-2 0,2-2 1,-4 0-1,3-2 57,-3-4 1,-2 2 0,-2-7-261,0-3 1,-1-1 85,-5-2 1,-11 7 0,-11 6 0,-5 8 229,-1 8 1,-6 5 0,-2 4 0,0 4 144,0 2 1,4-4-1,8 4 1,3-2 111,2-4 0,4-2 1,10-3-234,6-5 0,9-3 1,4-8-1,0 0-109,0 0 1,4-2 0,-6-2 0,-2-4 93,-2-1 1,-2-1 0,-1-3 75,-5 1 0,3 10 118,-9 2 1,1 8 0,-6 9-439,0 0 0,8-5 0,5-2 0,8-3-1045,8-3 1,6-4 0,3-6 0,3-5 120,-3-5 1,4-3 334,-1-4 0,-9-4 0,-7-7 0</inkml:trace>
  <inkml:trace contextRef="#ctx0" brushRef="#br0" timeOffset="1571">3788 1 9308,'-12'9'1007,"1"9"0,-1 14 0,-3 14 0,3 6 0,6 8 0,5 7-996,1 6 1,1 2-1,5-6-645,6 0 1,3-13 0,2-4 0,1-4 0,-3-4-411,-3-4 1,-5-5-1,-9-6 1,-3-6 325,-7-4 1,-3-3 0,-5-3 677,-3-2 1,4-7-1,-6 4 1</inkml:trace>
  <inkml:trace contextRef="#ctx0" brushRef="#br0" timeOffset="1946">3632 917 7263,'-6'-34'-293,"1"-1"0,6 0 1,11 3-1,3 1 0,3 4 925,-1 2 0,0-4 1,2 8-1,3 4 101,1 3 1,7 5 0,-1-5-1,4 5 1,3 1-258,5 4 0,-3 2 0,8 2-415,2 0 1,-5 0 0,-3 0 0,-5 0 60,-7 0 1,-5 2 0,-11 4-92,-6 5 0,-6 7 0,-6 3 0,-6 2 75,-3-2 0,-2 4 1,1-2-1,5 0 69,5 2 0,4-6 0,2 4 0,2-5 103,4-7 1,9 5-1,10-7 1,0 1-55,0-4 1,6-4-1,-2-2 1,5-2-279,7-4 1,-3-4 0,8-7 0,0 0-678,-1-1 1,-5 1 0,-9-2 0,-6-2-923,-6-2 1,-6-6-1,-15 6 1373,-3 2 0,-13 3 0,-11 7 0,-7 7 0,-6 8 485,-4 7 0,-1 12 1,13 4-1,1 2 995,4 0 0,6-2 0,12 2 0,7-6-874,8-4 0,13-2 0,12-1 0,5-3-1045,7-1 0,1-9 0,6 3 0,-4-4-618,-1-2 0,1-8 474,-10-3 1,5-4 0,-12-3 0</inkml:trace>
  <inkml:trace contextRef="#ctx0" brushRef="#br0" timeOffset="2115">3511 381 10750,'-25'0'2036,"10"2"1,3 2-1,18 2 1,15-3-1804,14-1 0,9-2 0,15 0 0,12 0-383,14 0 0,9 0 1,-41 0-1,0-2 1,0 1-1,0-1-1489,-2-1 1,1 0-1,6-4 1,0 0 0,47-2-1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3T17:28:56.3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7162 70 8355,'8'-27'406,"1"4"1,9 12 0,1 5 900,4 4 0,-4 12 0,4 7 0,-5 12 0,-7 9 0,-7 10-471,-8 8 1,-2 7-1,-9 10-1014,-4 2 1,-2 12 0,3-7 0,1-5 0,2-7-1,1-11 1,3-5 0,-1-8-883,3-9 1,-7-2 484,5-10 1,3-10 328,2-13 0,4-8 0,4-11 0,4-2 133,5-2 1,5 0 0,3 6 0,4-1 281,6 1 0,4 7 0,1 5 1,1 5-1,1 5 129,5 7 0,-7 11 0,1 4 267,-10 0 1,-8 7 0,-5-1 0,-7 5-202,-3 1 0,-9-3 0,-7-1 1,-5 0-356,-4-1 1,-8-7-1,2-4 1,-3-4-206,-3-1 1,0-9-1,1-1 1,-1-2-681,1-1 0,1 1 1,2-8-1,2-2-1446,-1-1 1,-3-9-1,-2 5 1</inkml:trace>
  <inkml:trace contextRef="#ctx0" brushRef="#br0" timeOffset="224">8217 606 10216,'10'2'1667,"-7"4"0,-6 9 1,-9 10-1103,-3 10 0,-8 17 0,-4 2 1,-2 5 162,-2 6 1,-9 3 0,9 1 0,2-2-1233,2-3 1,-1-7 0,6-11 0,5-7-2395,4-9 1,7-7 0,-6-11 960,-1-6 1432,5-20 1,-7-13-1,5-17 1</inkml:trace>
  <inkml:trace contextRef="#ctx0" brushRef="#br0" timeOffset="331">7802 1142 8550,'0'-61'0,"0"3"0,0 4 1116,0 3 0,0 12 0,0 6 173,0 7 1,8 14-1,1 16-948,1 11 0,5 14 0,-3 2 0,3 5-769,2 5 1,8-3 0,4-7-2031,4-2 0,1-16 1,1 2-1</inkml:trace>
  <inkml:trace contextRef="#ctx0" brushRef="#br0" timeOffset="-17946">27 508 8355,'-12'12'610,"2"2"0,6 7 0,10 7 0,14 8 73,13 7 1,7-3 0,17 9 0,5 1 0,9 3 0,6 3 0,-1 3-520,-1 1 1,-35-25 0,-1-1-1,1-1 1,-1 1 0,-1 1-1,-1 1-23,-3-1 1,0 2-1,1 3 1,-3 1-1,-4 1 1,-2 1-1,-1 2 1,-3 1-100,0 2 0,-4 1 0,-5 1 0,-3 1 0,-2 3 0,0 1 0,-2-1 0,-2-1-124,-1-1 1,-2-1-1,0 2 1,-2-1 0,-7 45-1,-8-4 1,-9-4-192,-3-4 0,-4-8 0,-9 1 43,-1-3 0,-7-10 0,5-7 1,0-7-331,-1-9 1,3-5 0,7-7-1,5-6-1610,6-3 732,4-11 0,1 6 0,1-6 0</inkml:trace>
  <inkml:trace contextRef="#ctx0" brushRef="#br0" timeOffset="-17238">1627 726 8574,'-12'19'341,"0"-1"0,2 2 0,-2 2 1,4 4-1,2 3 0,0 3 1,2 2-1,2 3 105,2-1 1,-6-6 0,0 1 0,2-1 0,2-2-717,2-3 0,0-5 0,0-2-18,0 0 46,0 0 0,8-12 1,4-10-111,4-12 0,4-14 0,2 2 0,3-3 95,-3 1 1,6-6-1,0-5 1,1 5 183,-5 4 0,-4 9 0,-2-1 0,0 6 459,1 6 1,-7 4-13,0 8 0,-8 8 1,2 4-1,-4 4-316,-2 2 1,0 0-1,0 1 1,0-1-787,0 0 1,2 0-349,4 0 0,-4 0 0,6 1 0</inkml:trace>
  <inkml:trace contextRef="#ctx0" brushRef="#br0" timeOffset="-16845">1646 435 8757,'-8'13'395,"-5"-1"0,-1-6 1,0 6-1,2 2 1,0 2-727,2 2 1,2 1 0,6-1-1,-2 0 1,-2 0-672,2 0 0,4 0 666,6 1 0,4-9 0,8-2 0</inkml:trace>
  <inkml:trace contextRef="#ctx0" brushRef="#br0" timeOffset="-16520">1900 854 9027,'-6'18'1040,"0"0"1,-8 6 0,4 3-789,0 1 1,-4-4-1,6 6 1,-1 1-1,1-3-94,4-4 0,2 2 0,2-1 0,-2-1-407,-4 2 0,4-12 0,-4 5-416,4-3 0,4-8 421,4-2 1,2-6 0,6-4 0,-3-4-51,-3-2 1,6-2 0,-2-9 0,2-1 209,-2-2 1,6-8 0,-2 1 0,7-1 118,-1 2 0,0-3 1,0 9-1,3 2 511,-3 2 1,-2 9 0,-2 5-298,0 4 1,-5 6-1,-3 7 1,-2 11-301,-4 10 0,-2-4 1,-2 11-1,0-3 1,0-6-476,0-1 1,0 1 0,2-6-1,4-4-519,6-5 1,4 1 0,2-6 0</inkml:trace>
  <inkml:trace contextRef="#ctx0" brushRef="#br0" timeOffset="-16187">3191 126 8355,'-26'12'0,"-4"1"240,-5 1 0,-15 10 0,-3 6 433,3 5 1,-3 9 0,9 5 0,1 3 0,3 1-300,6-5 0,9 5 0,3-7 1,8 1-371,8-5 1,4 2 0,4-1 0,2-3 0,4-1 0,0-3-1,0 0 1,-2 1-947,2-1 0,-6 0 1,5 1-1,-7-3-788,-7-3 1,3 1 1474,-8-8 0,-8 0 0,-8-5 1</inkml:trace>
  <inkml:trace contextRef="#ctx0" brushRef="#br0" timeOffset="-15871">2519 1035 8355,'8'-22'0,"4"4"0,4 4 0,2-4 0,2 2 619,5 3 1,3-1-44,8 8 0,9-6 0,3 6 1,5 2-1,-1 2 0,-3 2-752,-7 0 1,-6 0-1,-5 0 1,-7 0-749,-4 0 0,-8 6 0,-2 2 334,-1 2 1,-14 2 0,-9 7 474,-2-1 1,-12-6 0,8-2 0,-3 0 477,3 0 0,-8-6 222,10 2 0,2-4-358,3-2 1,18 0 0,1-2-227,8-4 0,4 4 0,0-4 0,0 4 62,0 2 1,-5-6-2121,-1 0 307,0 0 1489,-2 6 1,-2-2 260,-8-4 0,0 4 0,0-6 0</inkml:trace>
  <inkml:trace contextRef="#ctx0" brushRef="#br0" timeOffset="-14304">3810 963 13736,'-8'18'0,"-5"0"0,-1 0 0,0 0 0,4 3 0,0 1 0,2 2 0,0-2 0,4-1 0,2-3 0,2 0 0,0 0 0,2-2 0,2-6 0,4-10 0,2-10 0,4-6 0,2-4 0,2-2 0,1-5 0,1-1 0,2-4 0,4-3 0,1-1 0,1 0 0,0 1 0,2 5 0,-1 6 0,-5 4 0,-4 3 0,-2 5 0,1 6 0,-3 6 0,-4 6 0,-6 9 0,-4 7 0,-4 6 0,-2 2 0,-4 1 0,0 1 0,-2 2 0,2 1 0,-1-5 0,3-6 0,0-4 0,0-1 0,4-3 0,6-4-2001,8-6 1,5-12-1,1-4 1</inkml:trace>
  <inkml:trace contextRef="#ctx0" brushRef="#br0" timeOffset="-13177">3319 981 8362,'0'-18'0,"0"0"0,-2 1 68,-4 5 1,4 2 0,-7 6 0,1-2-1,-4 2 1,-4 2 0,-2 2 0,0 0 215,0 0 1,-7 2-1,-1 6 1,0 8-45,-1 7 1,-3 7 0,6-6 0,2 0 357,1 3 1,5-1 0,4 6 0,6-2-274,4 3 0,2-7 0,2-2 0,4-3-277,6-3 1,4 0 0,5-2 0,3-4 103,6-6 1,5-6-1,1-6 1,0-6-22,1-4 0,-1-4 0,-2-5 0,-3-3-314,-7 0 0,-4-4 0,-4 5 1,-4 1-464,-5 0 0,-7-5 1,-7 7-1,-5 2-42,-4 2 0,-8 4 0,-2 3 0,-1 7-259,1 4 1,-10 12 360,5 9 0,-7-1 0,10 8 0</inkml:trace>
  <inkml:trace contextRef="#ctx0" brushRef="#br0" timeOffset="-12619">3519 1217 9097,'-17'2'919,"5"4"1,4-2 0,6 7 0,-2-1 0,-2 0 0,4 2-731,6-2 1,0-2 0,8-8-1,2-2 1,3-4-105,1-6 0,-6-10 0,0-5 0,2-1-232,2-4 0,3-3-158,-1-1 0,0-2 0,0-3 0,0-1 0,0 1-30,1 3 0,-3 2 0,-4 1 0,-6 5-4304,-4 6 4046,-2 12 0,0-5 0,0 7 0</inkml:trace>
  <inkml:trace contextRef="#ctx0" brushRef="#br0" timeOffset="-11435">4373 1017 13077,'-2'-6'853,"8"0"0,8 0-666,5-2 1,5 0 0,2-6 0,2 0-115,5-7 1,-1 3 0,-2-6-1,-5 4-660,-5 2 1,-4-1 0,-4 1-171,-6 0 1,-6 8 0,-8 4 0,-10 4 370,-10 2 1,-7 16-1,-1 8 1,0 9 788,-1 3 1,1 6 0,-1 3-1,5-1-239,8 1 1,2-5-1,16-7 1,2-5-201,2-2 1,12-4 0,8-10-1,10-5-207,6-5 1,11-4-1,1-5 1,3-5 25,-1-4 0,-1-8 0,1 0 0,-3-1 373,-1-1 0,-5 4 0,3-6 0,-4 1 19,-1 5 1,-7 10-1,-2 6 12,-1 4 1,-5 4 0,-10 4 0,-6 6 8,-4 4 0,0 2 0,2 1 1,4-1-426,2 0 1,3-6-1,5-2 1,0-2-33,0-4 0,8-2 0,3-2 0,1 0 10,0 0 1,-1-6 0,3-2-1,-2 0 227,2 0 0,-5-4 0,-3 6 1,-4 2-370,-2 2 1,1 0 0,-1-2-499,0-2 1,-6 0 668,0 6 0,-10-8 228,-2-5 1,-10-1 0,-12 2 0,-4 6 195,-3 4 0,5 2 0,-6 2 0,-3 4 464,-1 6 0,4 13 0,-1 5 0,1 6-310,2 7 1,4-5 0,12 2 0,5-7-148,5-9 1,13-4 0,7-4-1,12-3-402,10-7 0,3-14 1,9-11-1,3-9 41,-5-6 1,3-5-1,-11-3 1,1-7 582,1-3 1,-11-3-1,1 1 1,-4-1-263,-1 1 1,-13-3 0,2-2 0,-2-3-80,0-3 1,8-1-1,1-7 1,-1 0-9,2 0 0,-4 1 0,7 3 0,-5 10 827,-8 17 1,-6 16-374,-10 20 1,-8 20 0,-8 32 0,-10 25 0,7-24 0,-1 3-438,-2 8 1,0 1 0,1 1-1,2 1 1,-1 5 0,1 0-1,4-4 1,2-1-191,2-3 0,4-1 1,4-6-1,2-1 0,1 41 1,12-12-2368,10-11 0,6-5 1,9-8-1</inkml:trace>
  <inkml:trace contextRef="#ctx0" brushRef="#br0" timeOffset="5117">2666 2491 8355,'0'-17'17,"2"2"-65,4 3 1,-3-3-589,9 3 0,-8-3 0,4-3 1</inkml:trace>
  <inkml:trace contextRef="#ctx0" brushRef="#br0" timeOffset="5331">3219 1609 8355,'-17'31'1300,"0"4"1,-8 7-283,-4 21 0,2 1 0,0 11 1,0-2-1,0 0 0,-3 0-781,-3-6 1,6 6 0,2-8 0,4 1-979,4 1 0,-5 0 0,13 0 0,-3-3-689,1-7 1,7-7 0,-2-9 0,4-13 528,2-6 1,-7-13 0,-3-1 0</inkml:trace>
  <inkml:trace contextRef="#ctx0" brushRef="#br0" timeOffset="5751">2718 2353 13635,'23'0'0,"2"0"144,2 0 1,11 0 0,12 2 0,6 2-209,0 1 0,-3 9 0,-3-3 1,-4 5-1011,-5 1 1,-5 0-1,-3 1 1,-4-3 775,-6-4 1,-4 3-1,-4-6 1,-1-1 658,-3 1 1,-7 0-1,2-3 44,-4 7 1,-10-2-1,-3 3 1,-3 4-61,3 4 1,-5 4 0,7-2 0,-1 4-67,4 0 1,4 4 0,6-8-1,6-2 30,7-2 1,14-9-1,2-4 1,5-4-112,1-2 1,-1-8 0,-2-5 0,1-7-13,-4-3 0,-10 0 0,-2 4 0,-8-2-163,-7-2 1,-4-2 0,-4 4-1,-4-2-172,-5 2 0,-7-1 1,-5 1-1,-5-2 0,-5 4-917,-2 6 0,1-1 0,-1 8 364,1 3 1,1 3 0,4 5-493,6 7 1,4 3 0,1 2 0</inkml:trace>
  <inkml:trace contextRef="#ctx0" brushRef="#br0" timeOffset="6384">4862 2301 8448,'17'-17'66,"1"-1"0,5 1 0,0 0 0,0-1 0,0 1 267,0 0 1,-2 0 0,-7 1 0,-5 3 736,-1 1 0,-4 8-1106,-10-1 1,-11 7 0,-14 11-1,-7 14-43,-9 9 1,-3 18 0,-1 0-1,1 4 190,3 1 1,1-3 0,14-10-1,9-6 1,9-5-100,7-6 1,3-4-163,9-8 1,13-7 0,11-6 0,3-10 0,5-10-292,3-5 1,-1-9-1,5 3 304,-2 0 1,4-10-1,-7 6 1,-5 1-42,-3-3 1,-10 8 0,0 2 0,-6 4 806,-3 2-253,-8-1 1,4 18-1,-10 12 1,-2 15-1,-4 9 744,-2 5 0,-1 12 1,-8 1-865,-4 6 1,2 3 0,-8 6 0,-2 0-308,-2 1 1,-1-3-1,-1-4 1,-1-5-201,-5-4 0,5-10 1,-5-4-1,5-5-485,1-6 1,3-4 0,1-10-1,4-2 156,2-1 1,2-8 0,6 0 0,1-8-361,5-8 1,-5-18-1,7-7 1</inkml:trace>
  <inkml:trace contextRef="#ctx0" brushRef="#br0" timeOffset="6653">5277 2578 8355,'64'-39'190,"-13"5"1,-6 5 550,-11 0 1,-7 6-1,-23 13-109,-16 10 0,-7 18 1,-11 14-1,-3 9-433,2 3 1,2 2 0,2 2 0,8-6 69,6-7 0,9-10 0,0 2 0,8-4-122,7-8 1,12-5 0,6-10-1,6 0-6,5 0 1,2-14 0,5-3 0,-5-4-126,0-4 1,-5-2-1,1-6 1,-9 4-58,-12 6 1,-1-2 0,-11 2 0,-1 0-302,-2-2 0,-12 6 0,-5-4 0,-8 4-1530,-4 2 1,4 1 0,-6 5 943,-1 5 1,5-4-1,0 1 1</inkml:trace>
  <inkml:trace contextRef="#ctx0" brushRef="#br0" timeOffset="7064">6246 2491 11031,'0'-17'0,"2"0"103,3-1 0,-3 7 0,4-1 0,-6-1 81,-6-3 1,-3 7-1,-11 3 1,-1 6 24,-2 6 0,-11 5 1,3 12-1,0 6 90,-2 4 0,3 9 1,-1 4-1,4 2-301,2-2 0,8 1 1,7-13-1,3-5-118,3-2 0,4-10 0,5 0 0,7-9 65,3-6 1,8-2-1,2-2 1,2-6-202,4-9 1,0-2 0,-1-10 0,-3 0 57,-2 2 0,-2 0 0,-5 6 0,-3-2 873,-3 2 0,-3 4 0,-5 3-489,2 3 0,2 15 0,-5 1 92,3 9 0,8 9 0,-3 0 0,4-2-766,3-2 0,7-9 1,4-4-1,5-4-764,7-2 1,-5-2-1,6-6 1,-1-7 371,-1-6 0,-2-4 0,-7 2 864,-2-6 1,-8-4 0,4-2 0</inkml:trace>
  <inkml:trace contextRef="#ctx0" brushRef="#br0" timeOffset="7289">6799 1644 13537,'0'34'0,"0"1"945,0 0 0,0 7 1,0 4-1,0 4-420,0 2 0,6 7 0,0 7 1,-3 5-197,-1 4 0,-2 3 0,0-6 0,0-7-207,0-4 0,0-5 1,2-8-1,2-6-651,2-5 0,5 1 0,-3-11 0,2 0-631,3-4 1,-3-5-1,1-7 1,3-3-4295,1-1 4633,-5-5 1,5-2-1,-5-9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3T17:29:04.8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102 8 8355,'10'-8'2999,"5"8"-1877,-3 0 0,-3 10 0,1 13 0,-2 10-704,-5 11 1,5 4 0,-2 17 0,-2 6 0,-2 6-303,-2 2 0,-2 5 0,-2-3 1,-4 4-86,-1 1 0,-9-1 1,-5-5-1,2-8-37,2-13 0,4-9 0,1-15 1,3-3-134,-3-3 1,5-6 0,-1-9-239,2-3 0,4-9 216,10-2 0,6-13 0,9-12 1,4-2-137,2-4 0,7-7 1,7-5-1,-3 1 10,-1 0 1,-3 1 0,3 9 0,-1 3 325,-1 6 0,3 4 0,-9 3 0,2 5-157,-2 5 0,1 6 1,-9 8-1,-3 9 0,-7 8 144,-3 2 0,-2 11 0,-6-3 569,0 1 0,0 1 1,-2-3-1,-2-1-172,-2-4 0,0 2 1,6-8-118,0-2 0,0-2-997,0-2 0,2-7-1927,4-4 1,2-12 1138,3-6 0,5-3 0,-7-2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13T17:29:05.2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450 208 9955,'-17'10'0,"-2"9"0,-4 16 1609,-6 14 1,-6 7-1,-5 11 1,-6 6-1009,-4 4 0,6 6 0,3 7 1,7 3-1,5-3-496,6-2 1,11-17 0,7-9 0,3-12-899,2-10 0,13-9 0,6-4 0,5-4-745,1-8 0,5 1 1,-3-9-1,2 1-1706,0 0 2863,-8-3 1,4 3 0,-8 2 0</inkml:trace>
  <inkml:trace contextRef="#ctx0" brushRef="#br0" timeOffset="483">779 692 9815,'0'18'1806,"-6"9"0,0 7 0,3 8-1813,1 3 0,2 3 0,0-6 0,0 0 102,0 0 1,0-1 0,0-7 0,0-1 45,0-4 0,0-4-32,0-8 0,2-9 0,3-8-258,7-10 0,-2-11 0,1-4 0,2-2-138,3-4 0,7-7 0,2-4 0,2-2 76,4-4 0,1-2 0,3-2 0,-1 0-174,1 0 0,-2 4 0,-3 8 0,-3 11 1120,-2 8 0,-2 5-249,-5 5 1,-9 11-1,-3 13 1,-4 8-106,-2 8 1,0 11 0,2 7-1,2 1 115,1-2 1,1 4 0,-6-4-1,2 2-571,4-2 0,-4-4 0,5-9 0,-1-2-581,0-3 0,2-6 1,-3 1-523,7-4 1,-2-10 0,1-5-1627,3-8 1639,1-13 0,-5-10 0,-3-7 0</inkml:trace>
  <inkml:trace contextRef="#ctx0" brushRef="#br0" timeOffset="737">1592 1 8355,'9'7'2619,"7"13"-1373,-5 14 1,10 1-1,4 7 1,0-2-1,2 3 388,0 1 0,2 2-1028,6 6 0,-1 0-169,1 0 513,-8-8-444,5 13 0,-5-11 442,8 12 1,-8-2-401,-4 1 1,-10-1-274,-1 8 1,-8-1-209,1 6 1,-10 0-787,-7 1 0,-5-7 0,-6-2 0,-4 1 1,-2-3 72,0 1 1,-5 3 645,-7-5 0,1-2 0,5-6 0,1-2 0,-1 0 0,1-2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87626" y="2487167"/>
            <a:ext cx="588314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 </a:t>
            </a:r>
            <a:r>
              <a:rPr spc="25" dirty="0"/>
              <a:t>4, </a:t>
            </a:r>
            <a:r>
              <a:rPr spc="10" dirty="0"/>
              <a:t>Sections</a:t>
            </a:r>
            <a:r>
              <a:rPr spc="155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 </a:t>
            </a:r>
            <a:r>
              <a:rPr spc="25" dirty="0"/>
              <a:t>4, </a:t>
            </a:r>
            <a:r>
              <a:rPr spc="10" dirty="0"/>
              <a:t>Sections</a:t>
            </a:r>
            <a:r>
              <a:rPr spc="155" dirty="0"/>
              <a:t> </a:t>
            </a:r>
            <a:r>
              <a:rPr spc="15" dirty="0"/>
              <a:t>1–2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 </a:t>
            </a:r>
            <a:r>
              <a:rPr spc="25" dirty="0"/>
              <a:t>4, </a:t>
            </a:r>
            <a:r>
              <a:rPr spc="10" dirty="0"/>
              <a:t>Sections</a:t>
            </a:r>
            <a:r>
              <a:rPr spc="155" dirty="0"/>
              <a:t> </a:t>
            </a:r>
            <a:r>
              <a:rPr spc="15" dirty="0"/>
              <a:t>1–2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 </a:t>
            </a:r>
            <a:r>
              <a:rPr spc="25" dirty="0"/>
              <a:t>4, </a:t>
            </a:r>
            <a:r>
              <a:rPr spc="10" dirty="0"/>
              <a:t>Sections</a:t>
            </a:r>
            <a:r>
              <a:rPr spc="155" dirty="0"/>
              <a:t> </a:t>
            </a:r>
            <a:r>
              <a:rPr spc="15" dirty="0"/>
              <a:t>1–2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 </a:t>
            </a:r>
            <a:r>
              <a:rPr spc="25" dirty="0"/>
              <a:t>4, </a:t>
            </a:r>
            <a:r>
              <a:rPr spc="10" dirty="0"/>
              <a:t>Sections</a:t>
            </a:r>
            <a:r>
              <a:rPr spc="155" dirty="0"/>
              <a:t> </a:t>
            </a:r>
            <a:r>
              <a:rPr spc="15" dirty="0"/>
              <a:t>1–2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2302" y="964438"/>
            <a:ext cx="3193795" cy="396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564" y="1422445"/>
            <a:ext cx="9065270" cy="3528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28790" y="7217305"/>
            <a:ext cx="1139825" cy="115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 </a:t>
            </a:r>
            <a:r>
              <a:rPr lang="en-US" spc="25" dirty="0"/>
              <a:t>3</a:t>
            </a:r>
            <a:r>
              <a:rPr spc="25" dirty="0"/>
              <a:t>, </a:t>
            </a:r>
            <a:r>
              <a:rPr spc="10" dirty="0"/>
              <a:t>Sections</a:t>
            </a:r>
            <a:r>
              <a:rPr spc="155" dirty="0"/>
              <a:t> </a:t>
            </a:r>
            <a:r>
              <a:rPr lang="en-US" spc="15" dirty="0"/>
              <a:t>3.5+</a:t>
            </a:r>
            <a:endParaRPr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6837" y="7217305"/>
            <a:ext cx="159384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Arial"/>
          <a:ea typeface="+mj-ea"/>
          <a:cs typeface="Arial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76400" y="2514600"/>
            <a:ext cx="675157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380" dirty="0"/>
              <a:t>Informed </a:t>
            </a:r>
            <a:r>
              <a:rPr sz="2800" b="1" spc="425" dirty="0"/>
              <a:t>search</a:t>
            </a:r>
            <a:r>
              <a:rPr sz="2800" b="1" spc="160" dirty="0"/>
              <a:t> </a:t>
            </a:r>
            <a:r>
              <a:rPr sz="2800" b="1" spc="43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0" y="3940047"/>
            <a:ext cx="59435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Chapter </a:t>
            </a:r>
            <a:r>
              <a:rPr lang="en-US" sz="2800" b="1" dirty="0">
                <a:latin typeface="Arial"/>
                <a:cs typeface="Arial"/>
              </a:rPr>
              <a:t>3</a:t>
            </a:r>
            <a:r>
              <a:rPr sz="2800" b="1" dirty="0">
                <a:latin typeface="Arial"/>
                <a:cs typeface="Arial"/>
              </a:rPr>
              <a:t>, </a:t>
            </a:r>
            <a:endParaRPr lang="en-US" sz="2800" b="1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Sections </a:t>
            </a:r>
            <a:r>
              <a:rPr lang="en-US" sz="1600" dirty="0">
                <a:latin typeface="Arial"/>
                <a:cs typeface="Arial"/>
              </a:rPr>
              <a:t>3.5 to end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  <p:sp>
        <p:nvSpPr>
          <p:cNvPr id="6" name="TextBox 5"/>
          <p:cNvSpPr txBox="1"/>
          <p:nvPr/>
        </p:nvSpPr>
        <p:spPr>
          <a:xfrm>
            <a:off x="2548775" y="6703006"/>
            <a:ext cx="429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(Adapted from Stuart </a:t>
            </a:r>
            <a:r>
              <a:rPr lang="en-US" sz="1200" dirty="0" err="1"/>
              <a:t>Russel</a:t>
            </a:r>
            <a:r>
              <a:rPr lang="en-US" sz="1200" dirty="0"/>
              <a:t>, Dan Klein, and others. Thanks guys!)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117" y="991768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975" y="997102"/>
            <a:ext cx="0" cy="408940"/>
          </a:xfrm>
          <a:custGeom>
            <a:avLst/>
            <a:gdLst/>
            <a:ahLst/>
            <a:cxnLst/>
            <a:rect l="l" t="t" r="r" b="b"/>
            <a:pathLst>
              <a:path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7217" y="1029868"/>
            <a:ext cx="7698105" cy="0"/>
          </a:xfrm>
          <a:custGeom>
            <a:avLst/>
            <a:gdLst/>
            <a:ahLst/>
            <a:cxnLst/>
            <a:rect l="l" t="t" r="r" b="b"/>
            <a:pathLst>
              <a:path w="7698105">
                <a:moveTo>
                  <a:pt x="0" y="0"/>
                </a:moveTo>
                <a:lnTo>
                  <a:pt x="7697723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4075" y="1035202"/>
            <a:ext cx="0" cy="332740"/>
          </a:xfrm>
          <a:custGeom>
            <a:avLst/>
            <a:gdLst/>
            <a:ahLst/>
            <a:cxnLst/>
            <a:rect l="l" t="t" r="r" b="b"/>
            <a:pathLst>
              <a:path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38526" y="868426"/>
            <a:ext cx="3657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697" baseline="-16666" dirty="0">
                <a:latin typeface="Arial"/>
                <a:cs typeface="Arial"/>
              </a:rPr>
              <a:t>A</a:t>
            </a:r>
            <a:r>
              <a:rPr sz="1400" i="1" spc="-155" dirty="0">
                <a:latin typeface="Meiryo"/>
                <a:cs typeface="Meiryo"/>
              </a:rPr>
              <a:t>∗</a:t>
            </a:r>
            <a:endParaRPr sz="1400" dirty="0">
              <a:latin typeface="Meiryo"/>
              <a:cs typeface="Meiry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295" dirty="0"/>
              <a:t>search</a:t>
            </a:r>
            <a:r>
              <a:rPr spc="215" dirty="0"/>
              <a:t> </a:t>
            </a:r>
            <a:r>
              <a:rPr spc="330" dirty="0"/>
              <a:t>example</a:t>
            </a:r>
          </a:p>
        </p:txBody>
      </p:sp>
      <p:sp>
        <p:nvSpPr>
          <p:cNvPr id="8" name="object 8"/>
          <p:cNvSpPr/>
          <p:nvPr/>
        </p:nvSpPr>
        <p:spPr>
          <a:xfrm>
            <a:off x="8238083" y="1035202"/>
            <a:ext cx="0" cy="332740"/>
          </a:xfrm>
          <a:custGeom>
            <a:avLst/>
            <a:gdLst/>
            <a:ahLst/>
            <a:cxnLst/>
            <a:rect l="l" t="t" r="r" b="b"/>
            <a:pathLst>
              <a:path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7217" y="1372768"/>
            <a:ext cx="7698105" cy="0"/>
          </a:xfrm>
          <a:custGeom>
            <a:avLst/>
            <a:gdLst/>
            <a:ahLst/>
            <a:cxnLst/>
            <a:rect l="l" t="t" r="r" b="b"/>
            <a:pathLst>
              <a:path w="7698105">
                <a:moveTo>
                  <a:pt x="0" y="0"/>
                </a:moveTo>
                <a:lnTo>
                  <a:pt x="7697723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76183" y="997102"/>
            <a:ext cx="0" cy="408940"/>
          </a:xfrm>
          <a:custGeom>
            <a:avLst/>
            <a:gdLst/>
            <a:ahLst/>
            <a:cxnLst/>
            <a:rect l="l" t="t" r="r" b="b"/>
            <a:pathLst>
              <a:path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9117" y="1410868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3985" y="2169667"/>
            <a:ext cx="2658110" cy="432434"/>
          </a:xfrm>
          <a:custGeom>
            <a:avLst/>
            <a:gdLst/>
            <a:ahLst/>
            <a:cxnLst/>
            <a:rect l="l" t="t" r="r" b="b"/>
            <a:pathLst>
              <a:path w="2658110" h="432435">
                <a:moveTo>
                  <a:pt x="0" y="432130"/>
                </a:moveTo>
                <a:lnTo>
                  <a:pt x="26576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31638" y="2169667"/>
            <a:ext cx="749300" cy="432434"/>
          </a:xfrm>
          <a:custGeom>
            <a:avLst/>
            <a:gdLst/>
            <a:ahLst/>
            <a:cxn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1638" y="2169667"/>
            <a:ext cx="3054350" cy="432434"/>
          </a:xfrm>
          <a:custGeom>
            <a:avLst/>
            <a:gdLst/>
            <a:ahLst/>
            <a:cxn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56321" y="2602229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5" h="259714">
                <a:moveTo>
                  <a:pt x="893089" y="129628"/>
                </a:moveTo>
                <a:lnTo>
                  <a:pt x="875916" y="93905"/>
                </a:lnTo>
                <a:lnTo>
                  <a:pt x="843855" y="70401"/>
                </a:lnTo>
                <a:lnTo>
                  <a:pt x="809259" y="54004"/>
                </a:lnTo>
                <a:lnTo>
                  <a:pt x="771481" y="40714"/>
                </a:lnTo>
                <a:lnTo>
                  <a:pt x="733120" y="30213"/>
                </a:lnTo>
                <a:lnTo>
                  <a:pt x="690696" y="21075"/>
                </a:lnTo>
                <a:lnTo>
                  <a:pt x="650570" y="14292"/>
                </a:lnTo>
                <a:lnTo>
                  <a:pt x="607933" y="8725"/>
                </a:lnTo>
                <a:lnTo>
                  <a:pt x="569602" y="4985"/>
                </a:lnTo>
                <a:lnTo>
                  <a:pt x="529809" y="2249"/>
                </a:lnTo>
                <a:lnTo>
                  <a:pt x="488731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4"/>
                </a:lnTo>
                <a:lnTo>
                  <a:pt x="117114" y="42116"/>
                </a:lnTo>
                <a:lnTo>
                  <a:pt x="80005" y="55570"/>
                </a:lnTo>
                <a:lnTo>
                  <a:pt x="43313" y="73866"/>
                </a:lnTo>
                <a:lnTo>
                  <a:pt x="12016" y="99631"/>
                </a:lnTo>
                <a:lnTo>
                  <a:pt x="0" y="129628"/>
                </a:lnTo>
                <a:lnTo>
                  <a:pt x="55" y="131690"/>
                </a:lnTo>
                <a:lnTo>
                  <a:pt x="19083" y="167243"/>
                </a:lnTo>
                <a:lnTo>
                  <a:pt x="52319" y="190575"/>
                </a:lnTo>
                <a:lnTo>
                  <a:pt x="87725" y="206812"/>
                </a:lnTo>
                <a:lnTo>
                  <a:pt x="126161" y="219937"/>
                </a:lnTo>
                <a:lnTo>
                  <a:pt x="165052" y="230274"/>
                </a:lnTo>
                <a:lnTo>
                  <a:pt x="202387" y="238194"/>
                </a:lnTo>
                <a:lnTo>
                  <a:pt x="242513" y="244978"/>
                </a:lnTo>
                <a:lnTo>
                  <a:pt x="285150" y="250544"/>
                </a:lnTo>
                <a:lnTo>
                  <a:pt x="323482" y="254285"/>
                </a:lnTo>
                <a:lnTo>
                  <a:pt x="363276" y="257020"/>
                </a:lnTo>
                <a:lnTo>
                  <a:pt x="404355" y="258699"/>
                </a:lnTo>
                <a:lnTo>
                  <a:pt x="446544" y="259270"/>
                </a:lnTo>
                <a:lnTo>
                  <a:pt x="453645" y="259254"/>
                </a:lnTo>
                <a:lnTo>
                  <a:pt x="495659" y="258495"/>
                </a:lnTo>
                <a:lnTo>
                  <a:pt x="536535" y="256636"/>
                </a:lnTo>
                <a:lnTo>
                  <a:pt x="576097" y="253730"/>
                </a:lnTo>
                <a:lnTo>
                  <a:pt x="614167" y="249826"/>
                </a:lnTo>
                <a:lnTo>
                  <a:pt x="656462" y="244081"/>
                </a:lnTo>
                <a:lnTo>
                  <a:pt x="696207" y="237130"/>
                </a:lnTo>
                <a:lnTo>
                  <a:pt x="738146" y="227814"/>
                </a:lnTo>
                <a:lnTo>
                  <a:pt x="775970" y="217151"/>
                </a:lnTo>
                <a:lnTo>
                  <a:pt x="813080" y="203697"/>
                </a:lnTo>
                <a:lnTo>
                  <a:pt x="849774" y="185399"/>
                </a:lnTo>
                <a:lnTo>
                  <a:pt x="881071" y="159630"/>
                </a:lnTo>
                <a:lnTo>
                  <a:pt x="893089" y="129628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66056" y="1907209"/>
            <a:ext cx="893089" cy="259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30165" y="1931187"/>
            <a:ext cx="35687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7625" y="2602229"/>
            <a:ext cx="4200591" cy="961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86901" y="2626207"/>
            <a:ext cx="37401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26392" y="2602229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5" h="259714">
                <a:moveTo>
                  <a:pt x="893089" y="129628"/>
                </a:moveTo>
                <a:lnTo>
                  <a:pt x="875917" y="93905"/>
                </a:lnTo>
                <a:lnTo>
                  <a:pt x="843857" y="70401"/>
                </a:lnTo>
                <a:lnTo>
                  <a:pt x="809262" y="54004"/>
                </a:lnTo>
                <a:lnTo>
                  <a:pt x="771486" y="40714"/>
                </a:lnTo>
                <a:lnTo>
                  <a:pt x="733126" y="30213"/>
                </a:lnTo>
                <a:lnTo>
                  <a:pt x="690701" y="21075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4"/>
                </a:lnTo>
                <a:lnTo>
                  <a:pt x="117114" y="42116"/>
                </a:lnTo>
                <a:lnTo>
                  <a:pt x="80005" y="55570"/>
                </a:lnTo>
                <a:lnTo>
                  <a:pt x="43313" y="73866"/>
                </a:lnTo>
                <a:lnTo>
                  <a:pt x="12016" y="99631"/>
                </a:lnTo>
                <a:lnTo>
                  <a:pt x="0" y="129628"/>
                </a:lnTo>
                <a:lnTo>
                  <a:pt x="55" y="131690"/>
                </a:lnTo>
                <a:lnTo>
                  <a:pt x="19083" y="167243"/>
                </a:lnTo>
                <a:lnTo>
                  <a:pt x="52319" y="190575"/>
                </a:lnTo>
                <a:lnTo>
                  <a:pt x="87725" y="206812"/>
                </a:lnTo>
                <a:lnTo>
                  <a:pt x="126161" y="219937"/>
                </a:lnTo>
                <a:lnTo>
                  <a:pt x="165052" y="230274"/>
                </a:lnTo>
                <a:lnTo>
                  <a:pt x="202387" y="238194"/>
                </a:lnTo>
                <a:lnTo>
                  <a:pt x="242513" y="244978"/>
                </a:lnTo>
                <a:lnTo>
                  <a:pt x="285150" y="250544"/>
                </a:lnTo>
                <a:lnTo>
                  <a:pt x="323482" y="254285"/>
                </a:lnTo>
                <a:lnTo>
                  <a:pt x="363276" y="257020"/>
                </a:lnTo>
                <a:lnTo>
                  <a:pt x="404355" y="258699"/>
                </a:lnTo>
                <a:lnTo>
                  <a:pt x="446544" y="259270"/>
                </a:lnTo>
                <a:lnTo>
                  <a:pt x="453645" y="259254"/>
                </a:lnTo>
                <a:lnTo>
                  <a:pt x="495661" y="258495"/>
                </a:lnTo>
                <a:lnTo>
                  <a:pt x="536539" y="256636"/>
                </a:lnTo>
                <a:lnTo>
                  <a:pt x="576102" y="253730"/>
                </a:lnTo>
                <a:lnTo>
                  <a:pt x="614172" y="249826"/>
                </a:lnTo>
                <a:lnTo>
                  <a:pt x="656468" y="244081"/>
                </a:lnTo>
                <a:lnTo>
                  <a:pt x="696212" y="237130"/>
                </a:lnTo>
                <a:lnTo>
                  <a:pt x="738151" y="227814"/>
                </a:lnTo>
                <a:lnTo>
                  <a:pt x="775974" y="217151"/>
                </a:lnTo>
                <a:lnTo>
                  <a:pt x="813083" y="203697"/>
                </a:lnTo>
                <a:lnTo>
                  <a:pt x="849776" y="185399"/>
                </a:lnTo>
                <a:lnTo>
                  <a:pt x="881072" y="159630"/>
                </a:lnTo>
                <a:lnTo>
                  <a:pt x="893089" y="129628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05771" y="3323590"/>
            <a:ext cx="77152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10" dirty="0">
                <a:latin typeface="Arial"/>
                <a:cs typeface="Arial"/>
              </a:rPr>
              <a:t>Rimnicu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Vilcea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 </a:t>
            </a:r>
            <a:r>
              <a:rPr spc="25" dirty="0"/>
              <a:t>4, </a:t>
            </a:r>
            <a:r>
              <a:rPr spc="10" dirty="0"/>
              <a:t>Sections</a:t>
            </a:r>
            <a:r>
              <a:rPr spc="155" dirty="0"/>
              <a:t> </a:t>
            </a:r>
            <a:r>
              <a:rPr spc="15" dirty="0"/>
              <a:t>1–2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sp>
        <p:nvSpPr>
          <p:cNvPr id="22" name="object 22"/>
          <p:cNvSpPr txBox="1"/>
          <p:nvPr/>
        </p:nvSpPr>
        <p:spPr>
          <a:xfrm>
            <a:off x="544779" y="3315563"/>
            <a:ext cx="26295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1869" algn="l"/>
                <a:tab pos="2093595" algn="l"/>
              </a:tabLst>
            </a:pPr>
            <a:r>
              <a:rPr sz="1200" spc="15" dirty="0">
                <a:latin typeface="Arial"/>
                <a:cs typeface="Arial"/>
              </a:rPr>
              <a:t>Arad	Fagaras	Oradea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64061" y="2565295"/>
            <a:ext cx="99250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6210">
              <a:lnSpc>
                <a:spcPct val="133300"/>
              </a:lnSpc>
            </a:pPr>
            <a:r>
              <a:rPr sz="1200" spc="15" dirty="0">
                <a:latin typeface="Arial"/>
                <a:cs typeface="Arial"/>
              </a:rPr>
              <a:t>Timisoara  447=118+329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39678" y="2565295"/>
            <a:ext cx="905510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5265">
              <a:lnSpc>
                <a:spcPct val="133300"/>
              </a:lnSpc>
            </a:pPr>
            <a:r>
              <a:rPr sz="1200" spc="15" dirty="0">
                <a:latin typeface="Arial"/>
                <a:cs typeface="Arial"/>
              </a:rPr>
              <a:t>Zerind  449=75+374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8346" y="3559318"/>
            <a:ext cx="427418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5695" algn="l"/>
                <a:tab pos="3293745" algn="l"/>
              </a:tabLst>
            </a:pPr>
            <a:r>
              <a:rPr sz="1200" spc="15" dirty="0">
                <a:latin typeface="Arial"/>
                <a:cs typeface="Arial"/>
              </a:rPr>
              <a:t>646=280+366	415=239+176 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671=291+380	413=220+193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117" y="991768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975" y="997102"/>
            <a:ext cx="0" cy="408940"/>
          </a:xfrm>
          <a:custGeom>
            <a:avLst/>
            <a:gdLst/>
            <a:ahLst/>
            <a:cxnLst/>
            <a:rect l="l" t="t" r="r" b="b"/>
            <a:pathLst>
              <a:path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7217" y="1029868"/>
            <a:ext cx="7698105" cy="0"/>
          </a:xfrm>
          <a:custGeom>
            <a:avLst/>
            <a:gdLst/>
            <a:ahLst/>
            <a:cxnLst/>
            <a:rect l="l" t="t" r="r" b="b"/>
            <a:pathLst>
              <a:path w="7698105">
                <a:moveTo>
                  <a:pt x="0" y="0"/>
                </a:moveTo>
                <a:lnTo>
                  <a:pt x="7697723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4075" y="1035202"/>
            <a:ext cx="0" cy="332740"/>
          </a:xfrm>
          <a:custGeom>
            <a:avLst/>
            <a:gdLst/>
            <a:ahLst/>
            <a:cxnLst/>
            <a:rect l="l" t="t" r="r" b="b"/>
            <a:pathLst>
              <a:path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38526" y="868426"/>
            <a:ext cx="3657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697" baseline="-16666" dirty="0">
                <a:latin typeface="Arial"/>
                <a:cs typeface="Arial"/>
              </a:rPr>
              <a:t>A</a:t>
            </a:r>
            <a:r>
              <a:rPr sz="1400" i="1" spc="-155" dirty="0">
                <a:latin typeface="Meiryo"/>
                <a:cs typeface="Meiryo"/>
              </a:rPr>
              <a:t>∗</a:t>
            </a:r>
            <a:endParaRPr sz="1400" dirty="0">
              <a:latin typeface="Meiryo"/>
              <a:cs typeface="Meiry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295" dirty="0"/>
              <a:t>search</a:t>
            </a:r>
            <a:r>
              <a:rPr spc="215" dirty="0"/>
              <a:t> </a:t>
            </a:r>
            <a:r>
              <a:rPr spc="330" dirty="0"/>
              <a:t>example</a:t>
            </a:r>
          </a:p>
        </p:txBody>
      </p:sp>
      <p:sp>
        <p:nvSpPr>
          <p:cNvPr id="8" name="object 8"/>
          <p:cNvSpPr/>
          <p:nvPr/>
        </p:nvSpPr>
        <p:spPr>
          <a:xfrm>
            <a:off x="8238083" y="1035202"/>
            <a:ext cx="0" cy="332740"/>
          </a:xfrm>
          <a:custGeom>
            <a:avLst/>
            <a:gdLst/>
            <a:ahLst/>
            <a:cxnLst/>
            <a:rect l="l" t="t" r="r" b="b"/>
            <a:pathLst>
              <a:path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7217" y="1372768"/>
            <a:ext cx="7698105" cy="0"/>
          </a:xfrm>
          <a:custGeom>
            <a:avLst/>
            <a:gdLst/>
            <a:ahLst/>
            <a:cxnLst/>
            <a:rect l="l" t="t" r="r" b="b"/>
            <a:pathLst>
              <a:path w="7698105">
                <a:moveTo>
                  <a:pt x="0" y="0"/>
                </a:moveTo>
                <a:lnTo>
                  <a:pt x="7697723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76183" y="997102"/>
            <a:ext cx="0" cy="408940"/>
          </a:xfrm>
          <a:custGeom>
            <a:avLst/>
            <a:gdLst/>
            <a:ahLst/>
            <a:cxnLst/>
            <a:rect l="l" t="t" r="r" b="b"/>
            <a:pathLst>
              <a:path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9117" y="1410868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3985" y="2169667"/>
            <a:ext cx="2658110" cy="432434"/>
          </a:xfrm>
          <a:custGeom>
            <a:avLst/>
            <a:gdLst/>
            <a:ahLst/>
            <a:cxnLst/>
            <a:rect l="l" t="t" r="r" b="b"/>
            <a:pathLst>
              <a:path w="2658110" h="432435">
                <a:moveTo>
                  <a:pt x="0" y="432130"/>
                </a:moveTo>
                <a:lnTo>
                  <a:pt x="26576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31638" y="2169667"/>
            <a:ext cx="749300" cy="432434"/>
          </a:xfrm>
          <a:custGeom>
            <a:avLst/>
            <a:gdLst/>
            <a:ahLst/>
            <a:cxn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1638" y="2169667"/>
            <a:ext cx="3054350" cy="432434"/>
          </a:xfrm>
          <a:custGeom>
            <a:avLst/>
            <a:gdLst/>
            <a:ahLst/>
            <a:cxn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56321" y="2602229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5" h="259714">
                <a:moveTo>
                  <a:pt x="893089" y="129628"/>
                </a:moveTo>
                <a:lnTo>
                  <a:pt x="875916" y="93905"/>
                </a:lnTo>
                <a:lnTo>
                  <a:pt x="843855" y="70401"/>
                </a:lnTo>
                <a:lnTo>
                  <a:pt x="809259" y="54004"/>
                </a:lnTo>
                <a:lnTo>
                  <a:pt x="771481" y="40714"/>
                </a:lnTo>
                <a:lnTo>
                  <a:pt x="733120" y="30213"/>
                </a:lnTo>
                <a:lnTo>
                  <a:pt x="690696" y="21075"/>
                </a:lnTo>
                <a:lnTo>
                  <a:pt x="650570" y="14292"/>
                </a:lnTo>
                <a:lnTo>
                  <a:pt x="607933" y="8725"/>
                </a:lnTo>
                <a:lnTo>
                  <a:pt x="569602" y="4985"/>
                </a:lnTo>
                <a:lnTo>
                  <a:pt x="529809" y="2249"/>
                </a:lnTo>
                <a:lnTo>
                  <a:pt x="488731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4"/>
                </a:lnTo>
                <a:lnTo>
                  <a:pt x="117114" y="42116"/>
                </a:lnTo>
                <a:lnTo>
                  <a:pt x="80005" y="55570"/>
                </a:lnTo>
                <a:lnTo>
                  <a:pt x="43313" y="73866"/>
                </a:lnTo>
                <a:lnTo>
                  <a:pt x="12016" y="99631"/>
                </a:lnTo>
                <a:lnTo>
                  <a:pt x="0" y="129628"/>
                </a:lnTo>
                <a:lnTo>
                  <a:pt x="55" y="131690"/>
                </a:lnTo>
                <a:lnTo>
                  <a:pt x="19083" y="167243"/>
                </a:lnTo>
                <a:lnTo>
                  <a:pt x="52319" y="190575"/>
                </a:lnTo>
                <a:lnTo>
                  <a:pt x="87725" y="206812"/>
                </a:lnTo>
                <a:lnTo>
                  <a:pt x="126161" y="219937"/>
                </a:lnTo>
                <a:lnTo>
                  <a:pt x="165052" y="230274"/>
                </a:lnTo>
                <a:lnTo>
                  <a:pt x="202387" y="238194"/>
                </a:lnTo>
                <a:lnTo>
                  <a:pt x="242513" y="244978"/>
                </a:lnTo>
                <a:lnTo>
                  <a:pt x="285150" y="250544"/>
                </a:lnTo>
                <a:lnTo>
                  <a:pt x="323482" y="254285"/>
                </a:lnTo>
                <a:lnTo>
                  <a:pt x="363276" y="257020"/>
                </a:lnTo>
                <a:lnTo>
                  <a:pt x="404355" y="258699"/>
                </a:lnTo>
                <a:lnTo>
                  <a:pt x="446544" y="259270"/>
                </a:lnTo>
                <a:lnTo>
                  <a:pt x="453645" y="259254"/>
                </a:lnTo>
                <a:lnTo>
                  <a:pt x="495659" y="258495"/>
                </a:lnTo>
                <a:lnTo>
                  <a:pt x="536535" y="256636"/>
                </a:lnTo>
                <a:lnTo>
                  <a:pt x="576097" y="253730"/>
                </a:lnTo>
                <a:lnTo>
                  <a:pt x="614167" y="249826"/>
                </a:lnTo>
                <a:lnTo>
                  <a:pt x="656462" y="244081"/>
                </a:lnTo>
                <a:lnTo>
                  <a:pt x="696207" y="237130"/>
                </a:lnTo>
                <a:lnTo>
                  <a:pt x="738146" y="227814"/>
                </a:lnTo>
                <a:lnTo>
                  <a:pt x="775970" y="217151"/>
                </a:lnTo>
                <a:lnTo>
                  <a:pt x="813080" y="203697"/>
                </a:lnTo>
                <a:lnTo>
                  <a:pt x="849774" y="185399"/>
                </a:lnTo>
                <a:lnTo>
                  <a:pt x="881071" y="159630"/>
                </a:lnTo>
                <a:lnTo>
                  <a:pt x="893089" y="129628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66056" y="1907209"/>
            <a:ext cx="893089" cy="259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30165" y="1931187"/>
            <a:ext cx="35687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7625" y="2602229"/>
            <a:ext cx="4586289" cy="1394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86901" y="2626207"/>
            <a:ext cx="37401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26392" y="2602229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5" h="259714">
                <a:moveTo>
                  <a:pt x="893089" y="129628"/>
                </a:moveTo>
                <a:lnTo>
                  <a:pt x="875917" y="93905"/>
                </a:lnTo>
                <a:lnTo>
                  <a:pt x="843857" y="70401"/>
                </a:lnTo>
                <a:lnTo>
                  <a:pt x="809262" y="54004"/>
                </a:lnTo>
                <a:lnTo>
                  <a:pt x="771486" y="40714"/>
                </a:lnTo>
                <a:lnTo>
                  <a:pt x="733126" y="30213"/>
                </a:lnTo>
                <a:lnTo>
                  <a:pt x="690701" y="21075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4"/>
                </a:lnTo>
                <a:lnTo>
                  <a:pt x="117114" y="42116"/>
                </a:lnTo>
                <a:lnTo>
                  <a:pt x="80005" y="55570"/>
                </a:lnTo>
                <a:lnTo>
                  <a:pt x="43313" y="73866"/>
                </a:lnTo>
                <a:lnTo>
                  <a:pt x="12016" y="99631"/>
                </a:lnTo>
                <a:lnTo>
                  <a:pt x="0" y="129628"/>
                </a:lnTo>
                <a:lnTo>
                  <a:pt x="55" y="131690"/>
                </a:lnTo>
                <a:lnTo>
                  <a:pt x="19083" y="167243"/>
                </a:lnTo>
                <a:lnTo>
                  <a:pt x="52319" y="190575"/>
                </a:lnTo>
                <a:lnTo>
                  <a:pt x="87725" y="206812"/>
                </a:lnTo>
                <a:lnTo>
                  <a:pt x="126161" y="219937"/>
                </a:lnTo>
                <a:lnTo>
                  <a:pt x="165052" y="230274"/>
                </a:lnTo>
                <a:lnTo>
                  <a:pt x="202387" y="238194"/>
                </a:lnTo>
                <a:lnTo>
                  <a:pt x="242513" y="244978"/>
                </a:lnTo>
                <a:lnTo>
                  <a:pt x="285150" y="250544"/>
                </a:lnTo>
                <a:lnTo>
                  <a:pt x="323482" y="254285"/>
                </a:lnTo>
                <a:lnTo>
                  <a:pt x="363276" y="257020"/>
                </a:lnTo>
                <a:lnTo>
                  <a:pt x="404355" y="258699"/>
                </a:lnTo>
                <a:lnTo>
                  <a:pt x="446544" y="259270"/>
                </a:lnTo>
                <a:lnTo>
                  <a:pt x="453645" y="259254"/>
                </a:lnTo>
                <a:lnTo>
                  <a:pt x="495661" y="258495"/>
                </a:lnTo>
                <a:lnTo>
                  <a:pt x="536539" y="256636"/>
                </a:lnTo>
                <a:lnTo>
                  <a:pt x="576102" y="253730"/>
                </a:lnTo>
                <a:lnTo>
                  <a:pt x="614172" y="249826"/>
                </a:lnTo>
                <a:lnTo>
                  <a:pt x="656468" y="244081"/>
                </a:lnTo>
                <a:lnTo>
                  <a:pt x="696212" y="237130"/>
                </a:lnTo>
                <a:lnTo>
                  <a:pt x="738151" y="227814"/>
                </a:lnTo>
                <a:lnTo>
                  <a:pt x="775974" y="217151"/>
                </a:lnTo>
                <a:lnTo>
                  <a:pt x="813083" y="203697"/>
                </a:lnTo>
                <a:lnTo>
                  <a:pt x="849776" y="185399"/>
                </a:lnTo>
                <a:lnTo>
                  <a:pt x="881072" y="159630"/>
                </a:lnTo>
                <a:lnTo>
                  <a:pt x="893089" y="129628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64061" y="2565295"/>
            <a:ext cx="99250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6210">
              <a:lnSpc>
                <a:spcPct val="133300"/>
              </a:lnSpc>
            </a:pPr>
            <a:r>
              <a:rPr sz="1200" spc="15" dirty="0">
                <a:latin typeface="Arial"/>
                <a:cs typeface="Arial"/>
              </a:rPr>
              <a:t>Timisoara  447=118+329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9678" y="2565295"/>
            <a:ext cx="905510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5265">
              <a:lnSpc>
                <a:spcPct val="133300"/>
              </a:lnSpc>
            </a:pPr>
            <a:r>
              <a:rPr sz="1200" spc="15" dirty="0">
                <a:latin typeface="Arial"/>
                <a:cs typeface="Arial"/>
              </a:rPr>
              <a:t>Zerind  449=75+374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08603" y="3332098"/>
            <a:ext cx="77152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10" dirty="0">
                <a:latin typeface="Arial"/>
                <a:cs typeface="Arial"/>
              </a:rPr>
              <a:t>Rimnicu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Vilcea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13441" y="3568128"/>
            <a:ext cx="1945005" cy="434975"/>
          </a:xfrm>
          <a:custGeom>
            <a:avLst/>
            <a:gdLst/>
            <a:ahLst/>
            <a:cxnLst/>
            <a:rect l="l" t="t" r="r" b="b"/>
            <a:pathLst>
              <a:path w="1945004" h="434975">
                <a:moveTo>
                  <a:pt x="0" y="0"/>
                </a:moveTo>
                <a:lnTo>
                  <a:pt x="1945005" y="4344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29241" y="3998582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5" h="259714">
                <a:moveTo>
                  <a:pt x="893076" y="129641"/>
                </a:moveTo>
                <a:lnTo>
                  <a:pt x="875904" y="93917"/>
                </a:lnTo>
                <a:lnTo>
                  <a:pt x="843845" y="70411"/>
                </a:lnTo>
                <a:lnTo>
                  <a:pt x="809249" y="54012"/>
                </a:lnTo>
                <a:lnTo>
                  <a:pt x="771473" y="40721"/>
                </a:lnTo>
                <a:lnTo>
                  <a:pt x="733113" y="30219"/>
                </a:lnTo>
                <a:lnTo>
                  <a:pt x="690689" y="21079"/>
                </a:lnTo>
                <a:lnTo>
                  <a:pt x="650563" y="14294"/>
                </a:lnTo>
                <a:lnTo>
                  <a:pt x="607926" y="8727"/>
                </a:lnTo>
                <a:lnTo>
                  <a:pt x="569594" y="4986"/>
                </a:lnTo>
                <a:lnTo>
                  <a:pt x="529800" y="2250"/>
                </a:lnTo>
                <a:lnTo>
                  <a:pt x="488720" y="571"/>
                </a:lnTo>
                <a:lnTo>
                  <a:pt x="446532" y="0"/>
                </a:lnTo>
                <a:lnTo>
                  <a:pt x="439431" y="16"/>
                </a:lnTo>
                <a:lnTo>
                  <a:pt x="397417" y="775"/>
                </a:lnTo>
                <a:lnTo>
                  <a:pt x="356541" y="2634"/>
                </a:lnTo>
                <a:lnTo>
                  <a:pt x="316980" y="5541"/>
                </a:lnTo>
                <a:lnTo>
                  <a:pt x="278910" y="9445"/>
                </a:lnTo>
                <a:lnTo>
                  <a:pt x="236616" y="15191"/>
                </a:lnTo>
                <a:lnTo>
                  <a:pt x="196873" y="22143"/>
                </a:lnTo>
                <a:lnTo>
                  <a:pt x="154935" y="31459"/>
                </a:lnTo>
                <a:lnTo>
                  <a:pt x="117113" y="42123"/>
                </a:lnTo>
                <a:lnTo>
                  <a:pt x="80004" y="55578"/>
                </a:lnTo>
                <a:lnTo>
                  <a:pt x="43312" y="73877"/>
                </a:lnTo>
                <a:lnTo>
                  <a:pt x="12016" y="99643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4" y="206825"/>
                </a:lnTo>
                <a:lnTo>
                  <a:pt x="126160" y="219950"/>
                </a:lnTo>
                <a:lnTo>
                  <a:pt x="165050" y="230287"/>
                </a:lnTo>
                <a:lnTo>
                  <a:pt x="202384" y="238207"/>
                </a:lnTo>
                <a:lnTo>
                  <a:pt x="242509" y="244990"/>
                </a:lnTo>
                <a:lnTo>
                  <a:pt x="285144" y="250557"/>
                </a:lnTo>
                <a:lnTo>
                  <a:pt x="323475" y="254298"/>
                </a:lnTo>
                <a:lnTo>
                  <a:pt x="363267" y="257033"/>
                </a:lnTo>
                <a:lnTo>
                  <a:pt x="404345" y="258712"/>
                </a:lnTo>
                <a:lnTo>
                  <a:pt x="446532" y="259283"/>
                </a:lnTo>
                <a:lnTo>
                  <a:pt x="453632" y="259267"/>
                </a:lnTo>
                <a:lnTo>
                  <a:pt x="495649" y="258507"/>
                </a:lnTo>
                <a:lnTo>
                  <a:pt x="536526" y="256649"/>
                </a:lnTo>
                <a:lnTo>
                  <a:pt x="576089" y="253742"/>
                </a:lnTo>
                <a:lnTo>
                  <a:pt x="614160" y="249839"/>
                </a:lnTo>
                <a:lnTo>
                  <a:pt x="656455" y="244094"/>
                </a:lnTo>
                <a:lnTo>
                  <a:pt x="696200" y="237143"/>
                </a:lnTo>
                <a:lnTo>
                  <a:pt x="738139" y="227827"/>
                </a:lnTo>
                <a:lnTo>
                  <a:pt x="775961" y="217164"/>
                </a:lnTo>
                <a:lnTo>
                  <a:pt x="813071" y="203710"/>
                </a:lnTo>
                <a:lnTo>
                  <a:pt x="849763" y="185411"/>
                </a:lnTo>
                <a:lnTo>
                  <a:pt x="881059" y="159643"/>
                </a:lnTo>
                <a:lnTo>
                  <a:pt x="893076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05071" y="3998582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7"/>
                </a:lnTo>
                <a:lnTo>
                  <a:pt x="843857" y="70411"/>
                </a:lnTo>
                <a:lnTo>
                  <a:pt x="809262" y="54012"/>
                </a:lnTo>
                <a:lnTo>
                  <a:pt x="771486" y="40721"/>
                </a:lnTo>
                <a:lnTo>
                  <a:pt x="733126" y="30219"/>
                </a:lnTo>
                <a:lnTo>
                  <a:pt x="690701" y="21079"/>
                </a:lnTo>
                <a:lnTo>
                  <a:pt x="650575" y="14294"/>
                </a:lnTo>
                <a:lnTo>
                  <a:pt x="607938" y="8727"/>
                </a:lnTo>
                <a:lnTo>
                  <a:pt x="569607" y="4986"/>
                </a:lnTo>
                <a:lnTo>
                  <a:pt x="529813" y="2250"/>
                </a:lnTo>
                <a:lnTo>
                  <a:pt x="488733" y="571"/>
                </a:lnTo>
                <a:lnTo>
                  <a:pt x="446544" y="0"/>
                </a:lnTo>
                <a:lnTo>
                  <a:pt x="439444" y="16"/>
                </a:lnTo>
                <a:lnTo>
                  <a:pt x="397429" y="775"/>
                </a:lnTo>
                <a:lnTo>
                  <a:pt x="356553" y="2634"/>
                </a:lnTo>
                <a:lnTo>
                  <a:pt x="316992" y="5541"/>
                </a:lnTo>
                <a:lnTo>
                  <a:pt x="278921" y="9445"/>
                </a:lnTo>
                <a:lnTo>
                  <a:pt x="236626" y="15191"/>
                </a:lnTo>
                <a:lnTo>
                  <a:pt x="196882" y="22143"/>
                </a:lnTo>
                <a:lnTo>
                  <a:pt x="154942" y="31459"/>
                </a:lnTo>
                <a:lnTo>
                  <a:pt x="117119" y="42123"/>
                </a:lnTo>
                <a:lnTo>
                  <a:pt x="80008" y="55578"/>
                </a:lnTo>
                <a:lnTo>
                  <a:pt x="43315" y="73877"/>
                </a:lnTo>
                <a:lnTo>
                  <a:pt x="12017" y="99643"/>
                </a:lnTo>
                <a:lnTo>
                  <a:pt x="0" y="129641"/>
                </a:lnTo>
                <a:lnTo>
                  <a:pt x="55" y="131703"/>
                </a:lnTo>
                <a:lnTo>
                  <a:pt x="19084" y="167256"/>
                </a:lnTo>
                <a:lnTo>
                  <a:pt x="52321" y="190588"/>
                </a:lnTo>
                <a:lnTo>
                  <a:pt x="87729" y="206825"/>
                </a:lnTo>
                <a:lnTo>
                  <a:pt x="126166" y="219950"/>
                </a:lnTo>
                <a:lnTo>
                  <a:pt x="165058" y="230287"/>
                </a:lnTo>
                <a:lnTo>
                  <a:pt x="202393" y="238207"/>
                </a:lnTo>
                <a:lnTo>
                  <a:pt x="242519" y="244990"/>
                </a:lnTo>
                <a:lnTo>
                  <a:pt x="285155" y="250557"/>
                </a:lnTo>
                <a:lnTo>
                  <a:pt x="323486" y="254298"/>
                </a:lnTo>
                <a:lnTo>
                  <a:pt x="363279" y="257033"/>
                </a:lnTo>
                <a:lnTo>
                  <a:pt x="404357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7075" y="3998582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5" h="259714">
                <a:moveTo>
                  <a:pt x="893076" y="129641"/>
                </a:moveTo>
                <a:lnTo>
                  <a:pt x="875904" y="93917"/>
                </a:lnTo>
                <a:lnTo>
                  <a:pt x="843845" y="70411"/>
                </a:lnTo>
                <a:lnTo>
                  <a:pt x="809250" y="54012"/>
                </a:lnTo>
                <a:lnTo>
                  <a:pt x="771474" y="40721"/>
                </a:lnTo>
                <a:lnTo>
                  <a:pt x="733115" y="30219"/>
                </a:lnTo>
                <a:lnTo>
                  <a:pt x="690692" y="21079"/>
                </a:lnTo>
                <a:lnTo>
                  <a:pt x="650567" y="14294"/>
                </a:lnTo>
                <a:lnTo>
                  <a:pt x="607931" y="8727"/>
                </a:lnTo>
                <a:lnTo>
                  <a:pt x="569601" y="4986"/>
                </a:lnTo>
                <a:lnTo>
                  <a:pt x="529809" y="2250"/>
                </a:lnTo>
                <a:lnTo>
                  <a:pt x="488731" y="571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4"/>
                </a:lnTo>
                <a:lnTo>
                  <a:pt x="316987" y="5541"/>
                </a:lnTo>
                <a:lnTo>
                  <a:pt x="278916" y="9445"/>
                </a:lnTo>
                <a:lnTo>
                  <a:pt x="236621" y="15191"/>
                </a:lnTo>
                <a:lnTo>
                  <a:pt x="196876" y="22143"/>
                </a:lnTo>
                <a:lnTo>
                  <a:pt x="154937" y="31459"/>
                </a:lnTo>
                <a:lnTo>
                  <a:pt x="117114" y="42123"/>
                </a:lnTo>
                <a:lnTo>
                  <a:pt x="80005" y="55578"/>
                </a:lnTo>
                <a:lnTo>
                  <a:pt x="43313" y="73877"/>
                </a:lnTo>
                <a:lnTo>
                  <a:pt x="12016" y="99643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59" y="258507"/>
                </a:lnTo>
                <a:lnTo>
                  <a:pt x="536535" y="256649"/>
                </a:lnTo>
                <a:lnTo>
                  <a:pt x="576096" y="253742"/>
                </a:lnTo>
                <a:lnTo>
                  <a:pt x="614165" y="249839"/>
                </a:lnTo>
                <a:lnTo>
                  <a:pt x="656459" y="244094"/>
                </a:lnTo>
                <a:lnTo>
                  <a:pt x="696203" y="237143"/>
                </a:lnTo>
                <a:lnTo>
                  <a:pt x="738141" y="227827"/>
                </a:lnTo>
                <a:lnTo>
                  <a:pt x="775963" y="217164"/>
                </a:lnTo>
                <a:lnTo>
                  <a:pt x="813071" y="203710"/>
                </a:lnTo>
                <a:lnTo>
                  <a:pt x="849763" y="185411"/>
                </a:lnTo>
                <a:lnTo>
                  <a:pt x="881059" y="159643"/>
                </a:lnTo>
                <a:lnTo>
                  <a:pt x="893076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66904" y="3957101"/>
            <a:ext cx="3170555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5265">
              <a:lnSpc>
                <a:spcPct val="135800"/>
              </a:lnSpc>
              <a:tabLst>
                <a:tab pos="1375410" algn="l"/>
                <a:tab pos="2190115" algn="l"/>
                <a:tab pos="2510155" algn="l"/>
              </a:tabLst>
            </a:pPr>
            <a:r>
              <a:rPr sz="1200" spc="15" dirty="0">
                <a:latin typeface="Arial"/>
                <a:cs typeface="Arial"/>
              </a:rPr>
              <a:t>Craiova	</a:t>
            </a:r>
            <a:r>
              <a:rPr sz="1200" spc="10" dirty="0">
                <a:latin typeface="Arial"/>
                <a:cs typeface="Arial"/>
              </a:rPr>
              <a:t>Pitesti		Sibiu  </a:t>
            </a:r>
            <a:r>
              <a:rPr sz="1800" spc="22" baseline="2314" dirty="0">
                <a:latin typeface="Arial"/>
                <a:cs typeface="Arial"/>
              </a:rPr>
              <a:t>526=366+160</a:t>
            </a:r>
            <a:r>
              <a:rPr sz="1800" baseline="2314" dirty="0">
                <a:latin typeface="Arial"/>
                <a:cs typeface="Arial"/>
              </a:rPr>
              <a:t>  </a:t>
            </a:r>
            <a:r>
              <a:rPr sz="1800" spc="-217" baseline="2314" dirty="0">
                <a:latin typeface="Arial"/>
                <a:cs typeface="Arial"/>
              </a:rPr>
              <a:t> </a:t>
            </a:r>
            <a:r>
              <a:rPr sz="1800" spc="22" baseline="2314" dirty="0">
                <a:latin typeface="Arial"/>
                <a:cs typeface="Arial"/>
              </a:rPr>
              <a:t>417=317+100</a:t>
            </a:r>
            <a:r>
              <a:rPr sz="1800" baseline="2314" dirty="0">
                <a:latin typeface="Arial"/>
                <a:cs typeface="Arial"/>
              </a:rPr>
              <a:t>	</a:t>
            </a:r>
            <a:r>
              <a:rPr sz="1200" spc="15" dirty="0">
                <a:latin typeface="Arial"/>
                <a:cs typeface="Arial"/>
              </a:rPr>
              <a:t>553=300+253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 </a:t>
            </a:r>
            <a:r>
              <a:rPr spc="25" dirty="0"/>
              <a:t>4, </a:t>
            </a:r>
            <a:r>
              <a:rPr spc="10" dirty="0"/>
              <a:t>Sections</a:t>
            </a:r>
            <a:r>
              <a:rPr spc="155" dirty="0"/>
              <a:t> </a:t>
            </a:r>
            <a:r>
              <a:rPr spc="15" dirty="0"/>
              <a:t>1–2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29" name="object 29"/>
          <p:cNvSpPr txBox="1"/>
          <p:nvPr/>
        </p:nvSpPr>
        <p:spPr>
          <a:xfrm>
            <a:off x="218346" y="3254664"/>
            <a:ext cx="3172460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6390">
              <a:lnSpc>
                <a:spcPct val="133300"/>
              </a:lnSpc>
              <a:tabLst>
                <a:tab pos="1115695" algn="l"/>
                <a:tab pos="1318260" algn="l"/>
                <a:tab pos="2419985" algn="l"/>
              </a:tabLst>
            </a:pPr>
            <a:r>
              <a:rPr sz="1200" spc="15" dirty="0">
                <a:latin typeface="Arial"/>
                <a:cs typeface="Arial"/>
              </a:rPr>
              <a:t>Arad		Fagaras	Oradea  646=280+366	415=239+176 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671=291+380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117" y="991768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975" y="997102"/>
            <a:ext cx="0" cy="408940"/>
          </a:xfrm>
          <a:custGeom>
            <a:avLst/>
            <a:gdLst/>
            <a:ahLst/>
            <a:cxnLst/>
            <a:rect l="l" t="t" r="r" b="b"/>
            <a:pathLst>
              <a:path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7217" y="1029868"/>
            <a:ext cx="7698105" cy="0"/>
          </a:xfrm>
          <a:custGeom>
            <a:avLst/>
            <a:gdLst/>
            <a:ahLst/>
            <a:cxnLst/>
            <a:rect l="l" t="t" r="r" b="b"/>
            <a:pathLst>
              <a:path w="7698105">
                <a:moveTo>
                  <a:pt x="0" y="0"/>
                </a:moveTo>
                <a:lnTo>
                  <a:pt x="7697723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4075" y="1035202"/>
            <a:ext cx="0" cy="332740"/>
          </a:xfrm>
          <a:custGeom>
            <a:avLst/>
            <a:gdLst/>
            <a:ahLst/>
            <a:cxnLst/>
            <a:rect l="l" t="t" r="r" b="b"/>
            <a:pathLst>
              <a:path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38526" y="868426"/>
            <a:ext cx="3657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697" baseline="-16666" dirty="0">
                <a:latin typeface="Arial"/>
                <a:cs typeface="Arial"/>
              </a:rPr>
              <a:t>A</a:t>
            </a:r>
            <a:r>
              <a:rPr sz="1400" i="1" spc="-155" dirty="0">
                <a:latin typeface="Meiryo"/>
                <a:cs typeface="Meiryo"/>
              </a:rPr>
              <a:t>∗</a:t>
            </a:r>
            <a:endParaRPr sz="1400" dirty="0">
              <a:latin typeface="Meiryo"/>
              <a:cs typeface="Meiry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295" dirty="0"/>
              <a:t>search</a:t>
            </a:r>
            <a:r>
              <a:rPr spc="215" dirty="0"/>
              <a:t> </a:t>
            </a:r>
            <a:r>
              <a:rPr spc="330" dirty="0"/>
              <a:t>example</a:t>
            </a:r>
          </a:p>
        </p:txBody>
      </p:sp>
      <p:sp>
        <p:nvSpPr>
          <p:cNvPr id="8" name="object 8"/>
          <p:cNvSpPr/>
          <p:nvPr/>
        </p:nvSpPr>
        <p:spPr>
          <a:xfrm>
            <a:off x="8238083" y="1035202"/>
            <a:ext cx="0" cy="332740"/>
          </a:xfrm>
          <a:custGeom>
            <a:avLst/>
            <a:gdLst/>
            <a:ahLst/>
            <a:cxnLst/>
            <a:rect l="l" t="t" r="r" b="b"/>
            <a:pathLst>
              <a:path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7217" y="1372768"/>
            <a:ext cx="7698105" cy="0"/>
          </a:xfrm>
          <a:custGeom>
            <a:avLst/>
            <a:gdLst/>
            <a:ahLst/>
            <a:cxnLst/>
            <a:rect l="l" t="t" r="r" b="b"/>
            <a:pathLst>
              <a:path w="7698105">
                <a:moveTo>
                  <a:pt x="0" y="0"/>
                </a:moveTo>
                <a:lnTo>
                  <a:pt x="7697723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76183" y="997102"/>
            <a:ext cx="0" cy="408940"/>
          </a:xfrm>
          <a:custGeom>
            <a:avLst/>
            <a:gdLst/>
            <a:ahLst/>
            <a:cxnLst/>
            <a:rect l="l" t="t" r="r" b="b"/>
            <a:pathLst>
              <a:path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9117" y="1410868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1742" y="3546144"/>
            <a:ext cx="533400" cy="432434"/>
          </a:xfrm>
          <a:custGeom>
            <a:avLst/>
            <a:gdLst/>
            <a:ahLst/>
            <a:cxnLst/>
            <a:rect l="l" t="t" r="r" b="b"/>
            <a:pathLst>
              <a:path w="533400" h="432435">
                <a:moveTo>
                  <a:pt x="532968" y="0"/>
                </a:moveTo>
                <a:lnTo>
                  <a:pt x="0" y="4321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4710" y="3546144"/>
            <a:ext cx="525780" cy="432434"/>
          </a:xfrm>
          <a:custGeom>
            <a:avLst/>
            <a:gdLst/>
            <a:ahLst/>
            <a:cxnLst/>
            <a:rect l="l" t="t" r="r" b="b"/>
            <a:pathLst>
              <a:path w="525780" h="432435">
                <a:moveTo>
                  <a:pt x="0" y="0"/>
                </a:moveTo>
                <a:lnTo>
                  <a:pt x="525767" y="4321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73985" y="2169667"/>
            <a:ext cx="2658110" cy="432434"/>
          </a:xfrm>
          <a:custGeom>
            <a:avLst/>
            <a:gdLst/>
            <a:ahLst/>
            <a:cxnLst/>
            <a:rect l="l" t="t" r="r" b="b"/>
            <a:pathLst>
              <a:path w="2658110" h="432435">
                <a:moveTo>
                  <a:pt x="0" y="432130"/>
                </a:moveTo>
                <a:lnTo>
                  <a:pt x="26576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31638" y="2169667"/>
            <a:ext cx="749300" cy="432434"/>
          </a:xfrm>
          <a:custGeom>
            <a:avLst/>
            <a:gdLst/>
            <a:ahLst/>
            <a:cxn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31638" y="2169667"/>
            <a:ext cx="3054350" cy="432434"/>
          </a:xfrm>
          <a:custGeom>
            <a:avLst/>
            <a:gdLst/>
            <a:ahLst/>
            <a:cxn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56321" y="2602229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6" y="93912"/>
                </a:lnTo>
                <a:lnTo>
                  <a:pt x="843855" y="70405"/>
                </a:lnTo>
                <a:lnTo>
                  <a:pt x="809259" y="54006"/>
                </a:lnTo>
                <a:lnTo>
                  <a:pt x="771481" y="40716"/>
                </a:lnTo>
                <a:lnTo>
                  <a:pt x="733120" y="30215"/>
                </a:lnTo>
                <a:lnTo>
                  <a:pt x="690696" y="21076"/>
                </a:lnTo>
                <a:lnTo>
                  <a:pt x="650570" y="14292"/>
                </a:lnTo>
                <a:lnTo>
                  <a:pt x="607933" y="8725"/>
                </a:lnTo>
                <a:lnTo>
                  <a:pt x="569602" y="4985"/>
                </a:lnTo>
                <a:lnTo>
                  <a:pt x="529809" y="2249"/>
                </a:lnTo>
                <a:lnTo>
                  <a:pt x="488731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59" y="258507"/>
                </a:lnTo>
                <a:lnTo>
                  <a:pt x="536535" y="256649"/>
                </a:lnTo>
                <a:lnTo>
                  <a:pt x="576097" y="253742"/>
                </a:lnTo>
                <a:lnTo>
                  <a:pt x="614167" y="249839"/>
                </a:lnTo>
                <a:lnTo>
                  <a:pt x="656462" y="244094"/>
                </a:lnTo>
                <a:lnTo>
                  <a:pt x="696207" y="237143"/>
                </a:lnTo>
                <a:lnTo>
                  <a:pt x="738146" y="227827"/>
                </a:lnTo>
                <a:lnTo>
                  <a:pt x="775970" y="217164"/>
                </a:lnTo>
                <a:lnTo>
                  <a:pt x="813080" y="203710"/>
                </a:lnTo>
                <a:lnTo>
                  <a:pt x="849774" y="185411"/>
                </a:lnTo>
                <a:lnTo>
                  <a:pt x="881071" y="159643"/>
                </a:lnTo>
                <a:lnTo>
                  <a:pt x="893089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6056" y="1907209"/>
            <a:ext cx="893089" cy="259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30165" y="1931187"/>
            <a:ext cx="35687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7625" y="2602229"/>
            <a:ext cx="4583444" cy="1604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86901" y="2626220"/>
            <a:ext cx="37401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26392" y="2602229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9284" y="3990073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4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5126" y="3990073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4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05771" y="3323577"/>
            <a:ext cx="77152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10" dirty="0">
                <a:latin typeface="Arial"/>
                <a:cs typeface="Arial"/>
              </a:rPr>
              <a:t>Rimnicu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Vilcea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24304" y="3315563"/>
            <a:ext cx="6007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Fagaras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10609" y="3559606"/>
            <a:ext cx="1945005" cy="434975"/>
          </a:xfrm>
          <a:custGeom>
            <a:avLst/>
            <a:gdLst/>
            <a:ahLst/>
            <a:cxnLst/>
            <a:rect l="l" t="t" r="r" b="b"/>
            <a:pathLst>
              <a:path w="1945004" h="434975">
                <a:moveTo>
                  <a:pt x="0" y="0"/>
                </a:moveTo>
                <a:lnTo>
                  <a:pt x="1944992" y="4344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26396" y="3990073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02239" y="3990073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04230" y="3990073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2"/>
                </a:lnTo>
                <a:lnTo>
                  <a:pt x="19083" y="167251"/>
                </a:lnTo>
                <a:lnTo>
                  <a:pt x="52319" y="190582"/>
                </a:lnTo>
                <a:lnTo>
                  <a:pt x="87725" y="206819"/>
                </a:lnTo>
                <a:lnTo>
                  <a:pt x="126161" y="219945"/>
                </a:lnTo>
                <a:lnTo>
                  <a:pt x="165052" y="230283"/>
                </a:lnTo>
                <a:lnTo>
                  <a:pt x="202387" y="238203"/>
                </a:lnTo>
                <a:lnTo>
                  <a:pt x="242513" y="244988"/>
                </a:lnTo>
                <a:lnTo>
                  <a:pt x="285150" y="250555"/>
                </a:lnTo>
                <a:lnTo>
                  <a:pt x="323482" y="254297"/>
                </a:lnTo>
                <a:lnTo>
                  <a:pt x="363276" y="257032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8"/>
                </a:lnTo>
                <a:lnTo>
                  <a:pt x="576102" y="253741"/>
                </a:lnTo>
                <a:lnTo>
                  <a:pt x="614172" y="249838"/>
                </a:lnTo>
                <a:lnTo>
                  <a:pt x="656468" y="244091"/>
                </a:lnTo>
                <a:lnTo>
                  <a:pt x="696212" y="237140"/>
                </a:lnTo>
                <a:lnTo>
                  <a:pt x="738151" y="227823"/>
                </a:lnTo>
                <a:lnTo>
                  <a:pt x="775974" y="217159"/>
                </a:lnTo>
                <a:lnTo>
                  <a:pt x="813083" y="203704"/>
                </a:lnTo>
                <a:lnTo>
                  <a:pt x="849776" y="185406"/>
                </a:lnTo>
                <a:lnTo>
                  <a:pt x="881072" y="159639"/>
                </a:lnTo>
                <a:lnTo>
                  <a:pt x="893089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64067" y="2565308"/>
            <a:ext cx="99250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6210">
              <a:lnSpc>
                <a:spcPct val="133300"/>
              </a:lnSpc>
            </a:pPr>
            <a:r>
              <a:rPr sz="1200" spc="15" dirty="0">
                <a:latin typeface="Arial"/>
                <a:cs typeface="Arial"/>
              </a:rPr>
              <a:t>Timisoara  447=118+329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 </a:t>
            </a:r>
            <a:r>
              <a:rPr spc="25" dirty="0"/>
              <a:t>4, </a:t>
            </a:r>
            <a:r>
              <a:rPr spc="10" dirty="0"/>
              <a:t>Sections</a:t>
            </a:r>
            <a:r>
              <a:rPr spc="155" dirty="0"/>
              <a:t> </a:t>
            </a:r>
            <a:r>
              <a:rPr spc="15" dirty="0"/>
              <a:t>1–2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32" name="object 32"/>
          <p:cNvSpPr txBox="1"/>
          <p:nvPr/>
        </p:nvSpPr>
        <p:spPr>
          <a:xfrm>
            <a:off x="7639685" y="2565308"/>
            <a:ext cx="905510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5265">
              <a:lnSpc>
                <a:spcPct val="133300"/>
              </a:lnSpc>
            </a:pPr>
            <a:r>
              <a:rPr sz="1200" spc="15" dirty="0">
                <a:latin typeface="Arial"/>
                <a:cs typeface="Arial"/>
              </a:rPr>
              <a:t>Zerind  449=75+374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8353" y="3254664"/>
            <a:ext cx="99250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6390">
              <a:lnSpc>
                <a:spcPct val="133300"/>
              </a:lnSpc>
            </a:pPr>
            <a:r>
              <a:rPr sz="1200" spc="15" dirty="0">
                <a:latin typeface="Arial"/>
                <a:cs typeface="Arial"/>
              </a:rPr>
              <a:t>Arad  646=280+366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6949" y="3953151"/>
            <a:ext cx="99250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9405">
              <a:lnSpc>
                <a:spcPct val="133300"/>
              </a:lnSpc>
            </a:pPr>
            <a:r>
              <a:rPr sz="1200" spc="10" dirty="0">
                <a:latin typeface="Arial"/>
                <a:cs typeface="Arial"/>
              </a:rPr>
              <a:t>Sibiu  </a:t>
            </a:r>
            <a:r>
              <a:rPr sz="1200" spc="15" dirty="0">
                <a:latin typeface="Arial"/>
                <a:cs typeface="Arial"/>
              </a:rPr>
              <a:t>591=338+253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34189" y="3953151"/>
            <a:ext cx="81851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085">
              <a:lnSpc>
                <a:spcPct val="133300"/>
              </a:lnSpc>
            </a:pPr>
            <a:r>
              <a:rPr sz="1200" spc="15" dirty="0">
                <a:latin typeface="Arial"/>
                <a:cs typeface="Arial"/>
              </a:rPr>
              <a:t>Bucharest  450=450+0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41893" y="3948592"/>
            <a:ext cx="992505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9405">
              <a:lnSpc>
                <a:spcPct val="135800"/>
              </a:lnSpc>
            </a:pPr>
            <a:r>
              <a:rPr sz="1200" spc="10" dirty="0">
                <a:latin typeface="Arial"/>
                <a:cs typeface="Arial"/>
              </a:rPr>
              <a:t>Sibiu  </a:t>
            </a:r>
            <a:r>
              <a:rPr sz="1200" spc="15" dirty="0">
                <a:latin typeface="Arial"/>
                <a:cs typeface="Arial"/>
              </a:rPr>
              <a:t>553=300+253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64062" y="3957736"/>
            <a:ext cx="2068830" cy="49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5265">
              <a:lnSpc>
                <a:spcPct val="130800"/>
              </a:lnSpc>
              <a:tabLst>
                <a:tab pos="1375410" algn="l"/>
              </a:tabLst>
            </a:pPr>
            <a:r>
              <a:rPr sz="1200" spc="15" dirty="0">
                <a:latin typeface="Arial"/>
                <a:cs typeface="Arial"/>
              </a:rPr>
              <a:t>Craiova	</a:t>
            </a:r>
            <a:r>
              <a:rPr sz="1200" spc="10" dirty="0">
                <a:latin typeface="Arial"/>
                <a:cs typeface="Arial"/>
              </a:rPr>
              <a:t>Pitesti  </a:t>
            </a:r>
            <a:r>
              <a:rPr sz="1200" spc="15" dirty="0">
                <a:latin typeface="Arial"/>
                <a:cs typeface="Arial"/>
              </a:rPr>
              <a:t>526=366+160 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417=317+100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97737" y="3254664"/>
            <a:ext cx="99250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7965">
              <a:lnSpc>
                <a:spcPct val="133300"/>
              </a:lnSpc>
            </a:pPr>
            <a:r>
              <a:rPr sz="1200" spc="15" dirty="0">
                <a:latin typeface="Arial"/>
                <a:cs typeface="Arial"/>
              </a:rPr>
              <a:t>Oradea  671=291+380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91729" y="3546144"/>
            <a:ext cx="533400" cy="432434"/>
          </a:xfrm>
          <a:custGeom>
            <a:avLst/>
            <a:gdLst/>
            <a:ahLst/>
            <a:cxnLst/>
            <a:rect l="l" t="t" r="r" b="b"/>
            <a:pathLst>
              <a:path w="533400" h="432435">
                <a:moveTo>
                  <a:pt x="532980" y="0"/>
                </a:moveTo>
                <a:lnTo>
                  <a:pt x="0" y="4321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4710" y="3546144"/>
            <a:ext cx="525780" cy="432434"/>
          </a:xfrm>
          <a:custGeom>
            <a:avLst/>
            <a:gdLst/>
            <a:ahLst/>
            <a:cxnLst/>
            <a:rect l="l" t="t" r="r" b="b"/>
            <a:pathLst>
              <a:path w="525780" h="432435">
                <a:moveTo>
                  <a:pt x="0" y="0"/>
                </a:moveTo>
                <a:lnTo>
                  <a:pt x="525767" y="4321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73985" y="2169655"/>
            <a:ext cx="2658110" cy="432434"/>
          </a:xfrm>
          <a:custGeom>
            <a:avLst/>
            <a:gdLst/>
            <a:ahLst/>
            <a:cxnLst/>
            <a:rect l="l" t="t" r="r" b="b"/>
            <a:pathLst>
              <a:path w="2658110" h="432435">
                <a:moveTo>
                  <a:pt x="0" y="432142"/>
                </a:moveTo>
                <a:lnTo>
                  <a:pt x="26576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31638" y="2169655"/>
            <a:ext cx="749300" cy="432434"/>
          </a:xfrm>
          <a:custGeom>
            <a:avLst/>
            <a:gdLst/>
            <a:ahLst/>
            <a:cxn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31638" y="2169655"/>
            <a:ext cx="3054350" cy="432434"/>
          </a:xfrm>
          <a:custGeom>
            <a:avLst/>
            <a:gdLst/>
            <a:ahLst/>
            <a:cxn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56321" y="2602217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6" y="93917"/>
                </a:lnTo>
                <a:lnTo>
                  <a:pt x="843855" y="70411"/>
                </a:lnTo>
                <a:lnTo>
                  <a:pt x="809259" y="54012"/>
                </a:lnTo>
                <a:lnTo>
                  <a:pt x="771481" y="40721"/>
                </a:lnTo>
                <a:lnTo>
                  <a:pt x="733120" y="30219"/>
                </a:lnTo>
                <a:lnTo>
                  <a:pt x="690696" y="21079"/>
                </a:lnTo>
                <a:lnTo>
                  <a:pt x="650570" y="14294"/>
                </a:lnTo>
                <a:lnTo>
                  <a:pt x="607933" y="8727"/>
                </a:lnTo>
                <a:lnTo>
                  <a:pt x="569602" y="4986"/>
                </a:lnTo>
                <a:lnTo>
                  <a:pt x="529809" y="2250"/>
                </a:lnTo>
                <a:lnTo>
                  <a:pt x="488731" y="571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4"/>
                </a:lnTo>
                <a:lnTo>
                  <a:pt x="316987" y="5541"/>
                </a:lnTo>
                <a:lnTo>
                  <a:pt x="278916" y="9445"/>
                </a:lnTo>
                <a:lnTo>
                  <a:pt x="236621" y="15191"/>
                </a:lnTo>
                <a:lnTo>
                  <a:pt x="196876" y="22143"/>
                </a:lnTo>
                <a:lnTo>
                  <a:pt x="154937" y="31459"/>
                </a:lnTo>
                <a:lnTo>
                  <a:pt x="117114" y="42123"/>
                </a:lnTo>
                <a:lnTo>
                  <a:pt x="80005" y="55578"/>
                </a:lnTo>
                <a:lnTo>
                  <a:pt x="43313" y="73877"/>
                </a:lnTo>
                <a:lnTo>
                  <a:pt x="12016" y="99643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59" y="258507"/>
                </a:lnTo>
                <a:lnTo>
                  <a:pt x="536535" y="256649"/>
                </a:lnTo>
                <a:lnTo>
                  <a:pt x="576097" y="253742"/>
                </a:lnTo>
                <a:lnTo>
                  <a:pt x="614167" y="249839"/>
                </a:lnTo>
                <a:lnTo>
                  <a:pt x="656462" y="244094"/>
                </a:lnTo>
                <a:lnTo>
                  <a:pt x="696207" y="237143"/>
                </a:lnTo>
                <a:lnTo>
                  <a:pt x="738146" y="227827"/>
                </a:lnTo>
                <a:lnTo>
                  <a:pt x="775970" y="217164"/>
                </a:lnTo>
                <a:lnTo>
                  <a:pt x="813080" y="203710"/>
                </a:lnTo>
                <a:lnTo>
                  <a:pt x="849774" y="185411"/>
                </a:lnTo>
                <a:lnTo>
                  <a:pt x="881071" y="159643"/>
                </a:lnTo>
                <a:lnTo>
                  <a:pt x="893089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6056" y="1907209"/>
            <a:ext cx="893089" cy="259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30165" y="1931187"/>
            <a:ext cx="35687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7625" y="2602217"/>
            <a:ext cx="4583444" cy="13861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86901" y="2626207"/>
            <a:ext cx="37401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26392" y="2602217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7"/>
                </a:lnTo>
                <a:lnTo>
                  <a:pt x="843857" y="70411"/>
                </a:lnTo>
                <a:lnTo>
                  <a:pt x="809262" y="54012"/>
                </a:lnTo>
                <a:lnTo>
                  <a:pt x="771486" y="40721"/>
                </a:lnTo>
                <a:lnTo>
                  <a:pt x="733126" y="30219"/>
                </a:lnTo>
                <a:lnTo>
                  <a:pt x="690701" y="21079"/>
                </a:lnTo>
                <a:lnTo>
                  <a:pt x="650575" y="14294"/>
                </a:lnTo>
                <a:lnTo>
                  <a:pt x="607938" y="8727"/>
                </a:lnTo>
                <a:lnTo>
                  <a:pt x="569607" y="4986"/>
                </a:lnTo>
                <a:lnTo>
                  <a:pt x="529813" y="2250"/>
                </a:lnTo>
                <a:lnTo>
                  <a:pt x="488733" y="571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4"/>
                </a:lnTo>
                <a:lnTo>
                  <a:pt x="316987" y="5541"/>
                </a:lnTo>
                <a:lnTo>
                  <a:pt x="278916" y="9445"/>
                </a:lnTo>
                <a:lnTo>
                  <a:pt x="236621" y="15191"/>
                </a:lnTo>
                <a:lnTo>
                  <a:pt x="196876" y="22143"/>
                </a:lnTo>
                <a:lnTo>
                  <a:pt x="154937" y="31459"/>
                </a:lnTo>
                <a:lnTo>
                  <a:pt x="117114" y="42123"/>
                </a:lnTo>
                <a:lnTo>
                  <a:pt x="80005" y="55578"/>
                </a:lnTo>
                <a:lnTo>
                  <a:pt x="43313" y="73877"/>
                </a:lnTo>
                <a:lnTo>
                  <a:pt x="12016" y="99643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9284" y="3990060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4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5126" y="3990060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4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1756" y="4733124"/>
            <a:ext cx="111125" cy="147955"/>
          </a:xfrm>
          <a:custGeom>
            <a:avLst/>
            <a:gdLst/>
            <a:ahLst/>
            <a:cxnLst/>
            <a:rect l="l" t="t" r="r" b="b"/>
            <a:pathLst>
              <a:path w="111125" h="147954">
                <a:moveTo>
                  <a:pt x="0" y="0"/>
                </a:moveTo>
                <a:lnTo>
                  <a:pt x="0" y="147434"/>
                </a:lnTo>
                <a:lnTo>
                  <a:pt x="110566" y="73723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81756" y="4733124"/>
            <a:ext cx="111125" cy="147955"/>
          </a:xfrm>
          <a:custGeom>
            <a:avLst/>
            <a:gdLst/>
            <a:ahLst/>
            <a:cxnLst/>
            <a:rect l="l" t="t" r="r" b="b"/>
            <a:pathLst>
              <a:path w="111125" h="147954">
                <a:moveTo>
                  <a:pt x="110566" y="73723"/>
                </a:moveTo>
                <a:lnTo>
                  <a:pt x="0" y="147434"/>
                </a:lnTo>
                <a:lnTo>
                  <a:pt x="0" y="0"/>
                </a:lnTo>
                <a:lnTo>
                  <a:pt x="110566" y="73723"/>
                </a:lnTo>
                <a:close/>
              </a:path>
            </a:pathLst>
          </a:custGeom>
          <a:ln w="2611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05771" y="3312223"/>
            <a:ext cx="77152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10" dirty="0">
                <a:latin typeface="Arial"/>
                <a:cs typeface="Arial"/>
              </a:rPr>
              <a:t>Rimnicu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Vilcea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24304" y="3304197"/>
            <a:ext cx="6007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Fagaras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10609" y="3559619"/>
            <a:ext cx="1945005" cy="434975"/>
          </a:xfrm>
          <a:custGeom>
            <a:avLst/>
            <a:gdLst/>
            <a:ahLst/>
            <a:cxnLst/>
            <a:rect l="l" t="t" r="r" b="b"/>
            <a:pathLst>
              <a:path w="1945004" h="434975">
                <a:moveTo>
                  <a:pt x="0" y="0"/>
                </a:moveTo>
                <a:lnTo>
                  <a:pt x="1944992" y="4344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13339" y="3977003"/>
            <a:ext cx="3097038" cy="972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27168" y="4014050"/>
            <a:ext cx="45212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Pitesti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sp>
        <p:nvSpPr>
          <p:cNvPr id="32" name="object 32"/>
          <p:cNvSpPr txBox="1"/>
          <p:nvPr/>
        </p:nvSpPr>
        <p:spPr>
          <a:xfrm>
            <a:off x="3355466" y="4640272"/>
            <a:ext cx="81851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085">
              <a:lnSpc>
                <a:spcPct val="133300"/>
              </a:lnSpc>
            </a:pPr>
            <a:r>
              <a:rPr sz="1200" spc="15" dirty="0">
                <a:latin typeface="Arial"/>
                <a:cs typeface="Arial"/>
              </a:rPr>
              <a:t>Bucharest  418=418+0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64062" y="2565295"/>
            <a:ext cx="99250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6210">
              <a:lnSpc>
                <a:spcPct val="133300"/>
              </a:lnSpc>
            </a:pPr>
            <a:r>
              <a:rPr sz="1200" spc="15" dirty="0">
                <a:latin typeface="Arial"/>
                <a:cs typeface="Arial"/>
              </a:rPr>
              <a:t>Timisoara  447=118+329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39680" y="2565295"/>
            <a:ext cx="905510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5265">
              <a:lnSpc>
                <a:spcPct val="133300"/>
              </a:lnSpc>
            </a:pPr>
            <a:r>
              <a:rPr sz="1200" spc="15" dirty="0">
                <a:latin typeface="Arial"/>
                <a:cs typeface="Arial"/>
              </a:rPr>
              <a:t>Zerind  449=75+374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8347" y="3254664"/>
            <a:ext cx="99250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6390">
              <a:lnSpc>
                <a:spcPct val="133300"/>
              </a:lnSpc>
            </a:pPr>
            <a:r>
              <a:rPr sz="1200" spc="15" dirty="0">
                <a:latin typeface="Arial"/>
                <a:cs typeface="Arial"/>
              </a:rPr>
              <a:t>Arad  646=280+366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6943" y="3953139"/>
            <a:ext cx="99250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9405">
              <a:lnSpc>
                <a:spcPct val="133300"/>
              </a:lnSpc>
            </a:pPr>
            <a:r>
              <a:rPr sz="1200" spc="10" dirty="0">
                <a:latin typeface="Arial"/>
                <a:cs typeface="Arial"/>
              </a:rPr>
              <a:t>Sibiu  </a:t>
            </a:r>
            <a:r>
              <a:rPr sz="1200" spc="15" dirty="0">
                <a:latin typeface="Arial"/>
                <a:cs typeface="Arial"/>
              </a:rPr>
              <a:t>591=338+253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34184" y="3953139"/>
            <a:ext cx="81851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">
              <a:lnSpc>
                <a:spcPct val="133300"/>
              </a:lnSpc>
            </a:pPr>
            <a:r>
              <a:rPr sz="1200" spc="15" dirty="0">
                <a:latin typeface="Arial"/>
                <a:cs typeface="Arial"/>
              </a:rPr>
              <a:t>Bucharest  450=450+0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64056" y="3957723"/>
            <a:ext cx="992505" cy="49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5265">
              <a:lnSpc>
                <a:spcPct val="130800"/>
              </a:lnSpc>
            </a:pPr>
            <a:r>
              <a:rPr sz="1200" spc="15" dirty="0">
                <a:latin typeface="Arial"/>
                <a:cs typeface="Arial"/>
              </a:rPr>
              <a:t>Craiova  526=366+160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41888" y="3948579"/>
            <a:ext cx="992505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9405">
              <a:lnSpc>
                <a:spcPct val="135800"/>
              </a:lnSpc>
            </a:pPr>
            <a:r>
              <a:rPr sz="1200" spc="10" dirty="0">
                <a:latin typeface="Arial"/>
                <a:cs typeface="Arial"/>
              </a:rPr>
              <a:t>Sibiu  </a:t>
            </a:r>
            <a:r>
              <a:rPr sz="1200" spc="15" dirty="0">
                <a:latin typeface="Arial"/>
                <a:cs typeface="Arial"/>
              </a:rPr>
              <a:t>553=300+253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39904" y="4640285"/>
            <a:ext cx="99250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5265">
              <a:lnSpc>
                <a:spcPct val="133300"/>
              </a:lnSpc>
            </a:pPr>
            <a:r>
              <a:rPr sz="1200" spc="15" dirty="0">
                <a:latin typeface="Arial"/>
                <a:cs typeface="Arial"/>
              </a:rPr>
              <a:t>Craiova  615=455+160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41888" y="4709211"/>
            <a:ext cx="99250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ct val="100000"/>
              </a:lnSpc>
            </a:pPr>
            <a:r>
              <a:rPr sz="1100" spc="-110" dirty="0">
                <a:latin typeface="Arial"/>
                <a:cs typeface="Arial"/>
              </a:rPr>
              <a:t>Rimnicu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Vilcea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607=414+193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97731" y="3254664"/>
            <a:ext cx="99250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7965">
              <a:lnSpc>
                <a:spcPct val="133300"/>
              </a:lnSpc>
            </a:pPr>
            <a:r>
              <a:rPr sz="1200" spc="15" dirty="0">
                <a:latin typeface="Arial"/>
                <a:cs typeface="Arial"/>
              </a:rPr>
              <a:t>Oradea  671=291+380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A* Search Example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38200"/>
            <a:ext cx="7722234" cy="338234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23315" algn="ctr">
              <a:lnSpc>
                <a:spcPts val="2565"/>
              </a:lnSpc>
              <a:tabLst>
                <a:tab pos="3875404" algn="l"/>
              </a:tabLst>
            </a:pPr>
            <a:r>
              <a:rPr dirty="0"/>
              <a:t>Optimality of A</a:t>
            </a:r>
            <a:r>
              <a:rPr sz="2100" i="1" baseline="29761" dirty="0">
                <a:latin typeface="Meiryo"/>
                <a:cs typeface="Meiryo"/>
              </a:rPr>
              <a:t>∗	</a:t>
            </a:r>
            <a:endParaRPr sz="1800" dirty="0">
              <a:latin typeface="Meiryo"/>
              <a:cs typeface="Meiry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1981200"/>
            <a:ext cx="7792720" cy="838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dirty="0">
                <a:latin typeface="Arial"/>
                <a:cs typeface="Arial"/>
              </a:rPr>
              <a:t>Suppose some suboptimal goal </a:t>
            </a:r>
            <a:r>
              <a:rPr i="1" dirty="0">
                <a:solidFill>
                  <a:srgbClr val="990099"/>
                </a:solidFill>
                <a:latin typeface="Arial"/>
                <a:cs typeface="Arial"/>
              </a:rPr>
              <a:t>G</a:t>
            </a:r>
            <a:r>
              <a:rPr baseline="-11904" dirty="0">
                <a:solidFill>
                  <a:srgbClr val="990099"/>
                </a:solidFill>
                <a:latin typeface="Georgia"/>
                <a:cs typeface="Georgia"/>
              </a:rPr>
              <a:t>2 </a:t>
            </a:r>
            <a:r>
              <a:rPr dirty="0">
                <a:latin typeface="Arial"/>
                <a:cs typeface="Arial"/>
              </a:rPr>
              <a:t>has been generated and is in the queue. </a:t>
            </a:r>
            <a:endParaRPr lang="en-US" dirty="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</a:pPr>
            <a:endParaRPr lang="en-US" dirty="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</a:pPr>
            <a:r>
              <a:rPr dirty="0">
                <a:latin typeface="Arial"/>
                <a:cs typeface="Arial"/>
              </a:rPr>
              <a:t>Let </a:t>
            </a:r>
            <a:r>
              <a:rPr i="1" dirty="0">
                <a:solidFill>
                  <a:srgbClr val="990099"/>
                </a:solidFill>
                <a:latin typeface="Arial"/>
                <a:cs typeface="Arial"/>
              </a:rPr>
              <a:t>n </a:t>
            </a:r>
            <a:r>
              <a:rPr dirty="0">
                <a:latin typeface="Arial"/>
                <a:cs typeface="Arial"/>
              </a:rPr>
              <a:t>be an unexpanded node on a shortest path to an optimal goal </a:t>
            </a:r>
            <a:r>
              <a:rPr i="1" dirty="0">
                <a:solidFill>
                  <a:srgbClr val="990099"/>
                </a:solidFill>
                <a:latin typeface="Arial"/>
                <a:cs typeface="Arial"/>
              </a:rPr>
              <a:t>G</a:t>
            </a:r>
            <a:r>
              <a:rPr baseline="-11904" dirty="0">
                <a:solidFill>
                  <a:srgbClr val="990099"/>
                </a:solidFill>
                <a:latin typeface="Georgia"/>
                <a:cs typeface="Georgia"/>
              </a:rPr>
              <a:t>1</a:t>
            </a:r>
            <a:r>
              <a:rPr dirty="0">
                <a:latin typeface="Arial"/>
                <a:cs typeface="Arial"/>
              </a:rPr>
              <a:t>.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438562"/>
              </p:ext>
            </p:extLst>
          </p:nvPr>
        </p:nvGraphicFramePr>
        <p:xfrm>
          <a:off x="762000" y="5334000"/>
          <a:ext cx="4629642" cy="1104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491"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772160" algn="l"/>
                        </a:tabLst>
                      </a:pPr>
                      <a:r>
                        <a:rPr sz="2050" i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50" i="1" spc="-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50" i="1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100" spc="75" baseline="-11904" dirty="0">
                          <a:latin typeface="Georgia"/>
                          <a:cs typeface="Georgia"/>
                        </a:rPr>
                        <a:t>2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)	=</a:t>
                      </a:r>
                    </a:p>
                    <a:p>
                      <a:pPr marR="577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50" i="1" dirty="0">
                          <a:latin typeface="Arial"/>
                          <a:cs typeface="Arial"/>
                        </a:rPr>
                        <a:t>&gt;</a:t>
                      </a:r>
                      <a:endParaRPr sz="20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50" i="1" spc="-5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50" spc="-5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50" i="1" spc="-5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100" spc="-75" baseline="-11904" dirty="0">
                          <a:latin typeface="Georgia"/>
                          <a:cs typeface="Georgia"/>
                        </a:rPr>
                        <a:t>2</a:t>
                      </a:r>
                      <a:r>
                        <a:rPr sz="2050" spc="-50" dirty="0">
                          <a:latin typeface="Arial"/>
                          <a:cs typeface="Arial"/>
                        </a:rPr>
                        <a:t>)</a:t>
                      </a:r>
                      <a:endParaRPr sz="2050" dirty="0">
                        <a:latin typeface="Arial"/>
                        <a:cs typeface="Arial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50" i="1" spc="-1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50" spc="-1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50" i="1" spc="-1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100" spc="-22" baseline="-11904" dirty="0">
                          <a:latin typeface="Georgia"/>
                          <a:cs typeface="Georgia"/>
                        </a:rPr>
                        <a:t>1</a:t>
                      </a:r>
                      <a:r>
                        <a:rPr sz="2050" spc="-15" dirty="0">
                          <a:latin typeface="Arial"/>
                          <a:cs typeface="Arial"/>
                        </a:rPr>
                        <a:t>)</a:t>
                      </a:r>
                      <a:endParaRPr sz="20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50" spc="-114" dirty="0">
                          <a:latin typeface="Arial"/>
                          <a:cs typeface="Arial"/>
                        </a:rPr>
                        <a:t>since </a:t>
                      </a:r>
                      <a:r>
                        <a:rPr sz="2050" i="1" spc="-2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05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50" i="1" spc="-2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100" spc="-37" baseline="-11904" dirty="0">
                          <a:latin typeface="Georgia"/>
                          <a:cs typeface="Georgia"/>
                        </a:rPr>
                        <a:t>2</a:t>
                      </a:r>
                      <a:r>
                        <a:rPr sz="2050" spc="-25" dirty="0">
                          <a:latin typeface="Arial"/>
                          <a:cs typeface="Arial"/>
                        </a:rPr>
                        <a:t>) </a:t>
                      </a:r>
                      <a:r>
                        <a:rPr sz="2050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-175" dirty="0">
                          <a:latin typeface="Arial"/>
                          <a:cs typeface="Arial"/>
                        </a:rPr>
                        <a:t>0</a:t>
                      </a:r>
                      <a:endParaRPr sz="2050" dirty="0">
                        <a:latin typeface="Arial"/>
                        <a:cs typeface="Arial"/>
                      </a:endParaRPr>
                    </a:p>
                    <a:p>
                      <a:pPr marL="3079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50" spc="-114" dirty="0">
                          <a:latin typeface="Arial"/>
                          <a:cs typeface="Arial"/>
                        </a:rPr>
                        <a:t>since </a:t>
                      </a:r>
                      <a:r>
                        <a:rPr sz="2050" i="1" spc="-4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100" spc="-60" baseline="-11904" dirty="0">
                          <a:latin typeface="Georgia"/>
                          <a:cs typeface="Georgia"/>
                        </a:rPr>
                        <a:t>2  </a:t>
                      </a:r>
                      <a:r>
                        <a:rPr sz="2050" spc="-6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50" spc="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-70" dirty="0">
                          <a:latin typeface="Arial"/>
                          <a:cs typeface="Arial"/>
                        </a:rPr>
                        <a:t>suboptimal</a:t>
                      </a:r>
                      <a:endParaRPr sz="20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295">
                <a:tc>
                  <a:txBody>
                    <a:bodyPr/>
                    <a:lstStyle/>
                    <a:p>
                      <a:pPr marR="55244" algn="r">
                        <a:lnSpc>
                          <a:spcPts val="2385"/>
                        </a:lnSpc>
                      </a:pPr>
                      <a:r>
                        <a:rPr sz="2050" dirty="0">
                          <a:latin typeface="Lucida Sans Unicode"/>
                          <a:cs typeface="Lucida Sans Unicode"/>
                        </a:rPr>
                        <a:t>≥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385"/>
                        </a:lnSpc>
                      </a:pPr>
                      <a:r>
                        <a:rPr sz="2050" i="1" spc="42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50" i="1" spc="-4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-1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50" i="1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50" spc="-15" dirty="0">
                          <a:latin typeface="Arial"/>
                          <a:cs typeface="Arial"/>
                        </a:rPr>
                        <a:t>)</a:t>
                      </a:r>
                      <a:endParaRPr sz="20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2385"/>
                        </a:lnSpc>
                      </a:pPr>
                      <a:r>
                        <a:rPr sz="2050" spc="-114" dirty="0">
                          <a:latin typeface="Arial"/>
                          <a:cs typeface="Arial"/>
                        </a:rPr>
                        <a:t>since </a:t>
                      </a:r>
                      <a:r>
                        <a:rPr sz="2050" i="1" spc="25" dirty="0">
                          <a:latin typeface="Arial"/>
                          <a:cs typeface="Arial"/>
                        </a:rPr>
                        <a:t>h </a:t>
                      </a:r>
                      <a:r>
                        <a:rPr sz="2050" spc="-6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-90" dirty="0">
                          <a:latin typeface="Arial"/>
                          <a:cs typeface="Arial"/>
                        </a:rPr>
                        <a:t>admissible</a:t>
                      </a:r>
                      <a:endParaRPr sz="20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146837" y="7217305"/>
            <a:ext cx="159384" cy="115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33400" y="6705600"/>
            <a:ext cx="8266435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Since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f 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G</a:t>
            </a:r>
            <a:r>
              <a:rPr sz="2100" baseline="-11904" dirty="0">
                <a:solidFill>
                  <a:srgbClr val="990099"/>
                </a:solidFill>
                <a:latin typeface="Georgia"/>
                <a:cs typeface="Georgia"/>
              </a:rPr>
              <a:t>2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)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&gt; f 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latin typeface="Arial"/>
                <a:cs typeface="Arial"/>
              </a:rPr>
              <a:t>, A</a:t>
            </a:r>
            <a:r>
              <a:rPr sz="2100" i="1" baseline="29761" dirty="0">
                <a:latin typeface="Meiryo"/>
                <a:cs typeface="Meiryo"/>
              </a:rPr>
              <a:t>∗ </a:t>
            </a:r>
            <a:r>
              <a:rPr sz="2050" dirty="0">
                <a:latin typeface="Arial"/>
                <a:cs typeface="Arial"/>
              </a:rPr>
              <a:t>will never select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G</a:t>
            </a:r>
            <a:r>
              <a:rPr sz="2100" baseline="-11904" dirty="0">
                <a:solidFill>
                  <a:srgbClr val="990099"/>
                </a:solidFill>
                <a:latin typeface="Georgia"/>
                <a:cs typeface="Georgia"/>
              </a:rPr>
              <a:t>2  </a:t>
            </a:r>
            <a:r>
              <a:rPr sz="2050" dirty="0">
                <a:latin typeface="Arial"/>
                <a:cs typeface="Arial"/>
              </a:rPr>
              <a:t>for expansion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38400" y="3124200"/>
            <a:ext cx="3917523" cy="1815644"/>
            <a:chOff x="2438400" y="2286000"/>
            <a:chExt cx="3917523" cy="1815644"/>
          </a:xfrm>
        </p:grpSpPr>
        <p:sp>
          <p:nvSpPr>
            <p:cNvPr id="3" name="object 3"/>
            <p:cNvSpPr txBox="1"/>
            <p:nvPr/>
          </p:nvSpPr>
          <p:spPr>
            <a:xfrm>
              <a:off x="2438400" y="3886200"/>
              <a:ext cx="285319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i="1" dirty="0">
                  <a:latin typeface="Times New Roman"/>
                  <a:cs typeface="Times New Roman"/>
                </a:rPr>
                <a:t>G</a:t>
              </a:r>
              <a:r>
                <a:rPr lang="en-US" sz="1400" i="1" baseline="-25000" dirty="0">
                  <a:latin typeface="Times New Roman"/>
                  <a:cs typeface="Times New Roman"/>
                </a:rPr>
                <a:t>1</a:t>
              </a:r>
              <a:endParaRPr sz="14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3082967" y="3151003"/>
              <a:ext cx="116205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i="1" dirty="0">
                  <a:latin typeface="Times New Roman"/>
                  <a:cs typeface="Times New Roman"/>
                </a:rPr>
                <a:t>n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141928" y="3872106"/>
              <a:ext cx="213995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i="1" dirty="0">
                  <a:latin typeface="Times New Roman"/>
                  <a:cs typeface="Times New Roman"/>
                </a:rPr>
                <a:t>G</a:t>
              </a:r>
              <a:r>
                <a:rPr sz="1500" i="1" baseline="-25000" dirty="0">
                  <a:latin typeface="Times New Roman"/>
                  <a:cs typeface="Times New Roman"/>
                </a:rPr>
                <a:t>2</a:t>
              </a:r>
              <a:endParaRPr sz="1500" baseline="-25000">
                <a:latin typeface="Times New Roman"/>
                <a:cs typeface="Times New Roman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386860" y="2533623"/>
              <a:ext cx="2310969" cy="4003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30840" y="3000488"/>
              <a:ext cx="2861070" cy="10986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64015" y="3920972"/>
              <a:ext cx="173355" cy="173355"/>
            </a:xfrm>
            <a:custGeom>
              <a:avLst/>
              <a:gdLst/>
              <a:ahLst/>
              <a:cxnLst/>
              <a:rect l="l" t="t" r="r" b="b"/>
              <a:pathLst>
                <a:path w="173355" h="173354">
                  <a:moveTo>
                    <a:pt x="153372" y="31859"/>
                  </a:moveTo>
                  <a:lnTo>
                    <a:pt x="153372" y="140885"/>
                  </a:lnTo>
                  <a:lnTo>
                    <a:pt x="156080" y="137382"/>
                  </a:lnTo>
                  <a:lnTo>
                    <a:pt x="171614" y="100382"/>
                  </a:lnTo>
                  <a:lnTo>
                    <a:pt x="172745" y="86372"/>
                  </a:lnTo>
                  <a:lnTo>
                    <a:pt x="172617" y="81633"/>
                  </a:lnTo>
                  <a:lnTo>
                    <a:pt x="160952" y="42779"/>
                  </a:lnTo>
                  <a:lnTo>
                    <a:pt x="153372" y="31859"/>
                  </a:lnTo>
                  <a:close/>
                </a:path>
                <a:path w="173355" h="173354">
                  <a:moveTo>
                    <a:pt x="86372" y="0"/>
                  </a:moveTo>
                  <a:lnTo>
                    <a:pt x="86372" y="172745"/>
                  </a:lnTo>
                  <a:lnTo>
                    <a:pt x="91111" y="172617"/>
                  </a:lnTo>
                  <a:lnTo>
                    <a:pt x="91111" y="127"/>
                  </a:lnTo>
                  <a:lnTo>
                    <a:pt x="86372" y="0"/>
                  </a:lnTo>
                  <a:close/>
                </a:path>
                <a:path w="173355" h="173354">
                  <a:moveTo>
                    <a:pt x="0" y="86372"/>
                  </a:moveTo>
                  <a:lnTo>
                    <a:pt x="9640" y="126065"/>
                  </a:lnTo>
                  <a:lnTo>
                    <a:pt x="19372" y="140885"/>
                  </a:lnTo>
                  <a:lnTo>
                    <a:pt x="19372" y="31859"/>
                  </a:lnTo>
                  <a:lnTo>
                    <a:pt x="1992" y="67844"/>
                  </a:lnTo>
                  <a:lnTo>
                    <a:pt x="0" y="8637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64015" y="3920972"/>
              <a:ext cx="173355" cy="173355"/>
            </a:xfrm>
            <a:custGeom>
              <a:avLst/>
              <a:gdLst/>
              <a:ahLst/>
              <a:cxnLst/>
              <a:rect l="l" t="t" r="r" b="b"/>
              <a:pathLst>
                <a:path w="173355" h="173354">
                  <a:moveTo>
                    <a:pt x="172745" y="86372"/>
                  </a:moveTo>
                  <a:lnTo>
                    <a:pt x="163104" y="46679"/>
                  </a:lnTo>
                  <a:lnTo>
                    <a:pt x="137382" y="16665"/>
                  </a:lnTo>
                  <a:lnTo>
                    <a:pt x="100382" y="1130"/>
                  </a:lnTo>
                  <a:lnTo>
                    <a:pt x="86372" y="0"/>
                  </a:lnTo>
                  <a:lnTo>
                    <a:pt x="81633" y="127"/>
                  </a:lnTo>
                  <a:lnTo>
                    <a:pt x="42779" y="11792"/>
                  </a:lnTo>
                  <a:lnTo>
                    <a:pt x="14136" y="39004"/>
                  </a:lnTo>
                  <a:lnTo>
                    <a:pt x="506" y="76961"/>
                  </a:lnTo>
                  <a:lnTo>
                    <a:pt x="0" y="86372"/>
                  </a:lnTo>
                  <a:lnTo>
                    <a:pt x="127" y="91111"/>
                  </a:lnTo>
                  <a:lnTo>
                    <a:pt x="11792" y="129966"/>
                  </a:lnTo>
                  <a:lnTo>
                    <a:pt x="39004" y="158609"/>
                  </a:lnTo>
                  <a:lnTo>
                    <a:pt x="76961" y="172238"/>
                  </a:lnTo>
                  <a:lnTo>
                    <a:pt x="86372" y="172745"/>
                  </a:lnTo>
                  <a:lnTo>
                    <a:pt x="91111" y="172617"/>
                  </a:lnTo>
                  <a:lnTo>
                    <a:pt x="129966" y="160952"/>
                  </a:lnTo>
                  <a:lnTo>
                    <a:pt x="158609" y="133740"/>
                  </a:lnTo>
                  <a:lnTo>
                    <a:pt x="172238" y="95783"/>
                  </a:lnTo>
                  <a:lnTo>
                    <a:pt x="172745" y="86372"/>
                  </a:lnTo>
                </a:path>
              </a:pathLst>
            </a:custGeom>
            <a:ln w="10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91000" y="2286000"/>
              <a:ext cx="548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/>
                  <a:cs typeface="Times New Roman"/>
                </a:rPr>
                <a:t>Start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8234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1285">
              <a:lnSpc>
                <a:spcPts val="2565"/>
              </a:lnSpc>
            </a:pPr>
            <a:r>
              <a:rPr spc="335" dirty="0"/>
              <a:t>Optimality </a:t>
            </a:r>
            <a:r>
              <a:rPr spc="170" dirty="0"/>
              <a:t>of </a:t>
            </a:r>
            <a:r>
              <a:rPr spc="160" dirty="0"/>
              <a:t>A</a:t>
            </a:r>
            <a:r>
              <a:rPr sz="2100" i="1" spc="240" baseline="29761" dirty="0">
                <a:latin typeface="Meiryo"/>
                <a:cs typeface="Meiryo"/>
              </a:rPr>
              <a:t>∗</a:t>
            </a:r>
            <a:endParaRPr sz="2500" dirty="0">
              <a:latin typeface="Meiryo"/>
              <a:cs typeface="Meiry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752600"/>
            <a:ext cx="7026275" cy="79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004B00"/>
                </a:solidFill>
                <a:latin typeface="Arial"/>
                <a:cs typeface="Arial"/>
              </a:rPr>
              <a:t>Lemma</a:t>
            </a:r>
            <a:r>
              <a:rPr sz="2050" dirty="0">
                <a:latin typeface="Arial"/>
                <a:cs typeface="Arial"/>
              </a:rPr>
              <a:t>:  A</a:t>
            </a:r>
            <a:r>
              <a:rPr sz="2100" i="1" baseline="29761" dirty="0">
                <a:latin typeface="Meiryo"/>
                <a:cs typeface="Meiryo"/>
              </a:rPr>
              <a:t>∗  </a:t>
            </a:r>
            <a:r>
              <a:rPr sz="2050" dirty="0">
                <a:latin typeface="Arial"/>
                <a:cs typeface="Arial"/>
              </a:rPr>
              <a:t>expands nodes in order of increasing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f</a:t>
            </a:r>
            <a:r>
              <a:rPr lang="en-US" sz="2050" i="1" dirty="0">
                <a:solidFill>
                  <a:srgbClr val="990099"/>
                </a:solidFill>
                <a:latin typeface="Arial"/>
                <a:cs typeface="Arial"/>
              </a:rPr>
              <a:t>-</a:t>
            </a:r>
            <a:r>
              <a:rPr sz="2050" dirty="0">
                <a:latin typeface="Arial"/>
                <a:cs typeface="Arial"/>
              </a:rPr>
              <a:t>value</a:t>
            </a:r>
            <a:r>
              <a:rPr sz="2100" i="1" baseline="29761" dirty="0">
                <a:latin typeface="Meiryo"/>
                <a:cs typeface="Meiryo"/>
              </a:rPr>
              <a:t>∗</a:t>
            </a:r>
            <a:endParaRPr sz="2100" baseline="29761" dirty="0">
              <a:latin typeface="Meiryo"/>
              <a:cs typeface="Meiryo"/>
            </a:endParaRPr>
          </a:p>
          <a:p>
            <a:pPr marL="12700" marR="5080" indent="-635">
              <a:lnSpc>
                <a:spcPct val="101000"/>
              </a:lnSpc>
              <a:spcBef>
                <a:spcPts val="1535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9558" y="3089338"/>
            <a:ext cx="13335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30" dirty="0"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908" y="3569885"/>
            <a:ext cx="110489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0" dirty="0">
                <a:latin typeface="Arial"/>
                <a:cs typeface="Arial"/>
              </a:rPr>
              <a:t>Z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5558" y="4018958"/>
            <a:ext cx="12573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5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8033" y="4932834"/>
            <a:ext cx="110489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0" dirty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4488" y="5287773"/>
            <a:ext cx="110489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0" dirty="0">
                <a:latin typeface="Arial"/>
                <a:cs typeface="Arial"/>
              </a:rPr>
              <a:t>L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9243" y="5757831"/>
            <a:ext cx="14097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30" dirty="0">
                <a:latin typeface="Arial"/>
                <a:cs typeface="Arial"/>
              </a:rPr>
              <a:t>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1544" y="6212146"/>
            <a:ext cx="12573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5" dirty="0">
                <a:latin typeface="Arial"/>
                <a:cs typeface="Arial"/>
              </a:rPr>
              <a:t>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6264" y="6400410"/>
            <a:ext cx="12573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5" dirty="0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1287" y="4959070"/>
            <a:ext cx="12573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5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3437" y="4436854"/>
            <a:ext cx="110489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0" dirty="0">
                <a:latin typeface="Arial"/>
                <a:cs typeface="Arial"/>
              </a:rPr>
              <a:t>F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7742" y="5219541"/>
            <a:ext cx="11811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5" dirty="0">
                <a:latin typeface="Arial"/>
                <a:cs typeface="Arial"/>
              </a:rPr>
              <a:t>P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9710" y="6567070"/>
            <a:ext cx="13335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30" dirty="0"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04591" y="6003491"/>
            <a:ext cx="12573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5" dirty="0">
                <a:latin typeface="Arial"/>
                <a:cs typeface="Arial"/>
              </a:rPr>
              <a:t>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31113" y="5810299"/>
            <a:ext cx="12573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5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66310" y="5632524"/>
            <a:ext cx="12573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5" dirty="0">
                <a:latin typeface="Arial"/>
                <a:cs typeface="Arial"/>
              </a:rPr>
              <a:t>H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61055" y="6306273"/>
            <a:ext cx="11811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5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13221" y="4562150"/>
            <a:ext cx="11811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5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09827" y="3930058"/>
            <a:ext cx="6413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10" dirty="0"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90084" y="3475743"/>
            <a:ext cx="12573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5" dirty="0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89760" y="4014190"/>
            <a:ext cx="415925" cy="246379"/>
          </a:xfrm>
          <a:custGeom>
            <a:avLst/>
            <a:gdLst/>
            <a:ahLst/>
            <a:cxnLst/>
            <a:rect l="l" t="t" r="r" b="b"/>
            <a:pathLst>
              <a:path w="415925" h="246379">
                <a:moveTo>
                  <a:pt x="415747" y="122948"/>
                </a:moveTo>
                <a:lnTo>
                  <a:pt x="405861" y="85374"/>
                </a:lnTo>
                <a:lnTo>
                  <a:pt x="381417" y="55241"/>
                </a:lnTo>
                <a:lnTo>
                  <a:pt x="348805" y="32567"/>
                </a:lnTo>
                <a:lnTo>
                  <a:pt x="312792" y="16785"/>
                </a:lnTo>
                <a:lnTo>
                  <a:pt x="271399" y="5846"/>
                </a:lnTo>
                <a:lnTo>
                  <a:pt x="231697" y="798"/>
                </a:lnTo>
                <a:lnTo>
                  <a:pt x="207873" y="0"/>
                </a:lnTo>
                <a:lnTo>
                  <a:pt x="201851" y="50"/>
                </a:lnTo>
                <a:lnTo>
                  <a:pt x="161015" y="3136"/>
                </a:lnTo>
                <a:lnTo>
                  <a:pt x="123052" y="10666"/>
                </a:lnTo>
                <a:lnTo>
                  <a:pt x="84201" y="24114"/>
                </a:lnTo>
                <a:lnTo>
                  <a:pt x="47690" y="44580"/>
                </a:lnTo>
                <a:lnTo>
                  <a:pt x="18035" y="72779"/>
                </a:lnTo>
                <a:lnTo>
                  <a:pt x="1350" y="108857"/>
                </a:lnTo>
                <a:lnTo>
                  <a:pt x="0" y="122948"/>
                </a:lnTo>
                <a:lnTo>
                  <a:pt x="85" y="126510"/>
                </a:lnTo>
                <a:lnTo>
                  <a:pt x="11708" y="163733"/>
                </a:lnTo>
                <a:lnTo>
                  <a:pt x="37490" y="193403"/>
                </a:lnTo>
                <a:lnTo>
                  <a:pt x="71108" y="215543"/>
                </a:lnTo>
                <a:lnTo>
                  <a:pt x="107858" y="230758"/>
                </a:lnTo>
                <a:lnTo>
                  <a:pt x="149841" y="241042"/>
                </a:lnTo>
                <a:lnTo>
                  <a:pt x="189937" y="245446"/>
                </a:lnTo>
                <a:lnTo>
                  <a:pt x="207873" y="245897"/>
                </a:lnTo>
                <a:lnTo>
                  <a:pt x="213895" y="245846"/>
                </a:lnTo>
                <a:lnTo>
                  <a:pt x="254731" y="242761"/>
                </a:lnTo>
                <a:lnTo>
                  <a:pt x="292694" y="235230"/>
                </a:lnTo>
                <a:lnTo>
                  <a:pt x="331545" y="221782"/>
                </a:lnTo>
                <a:lnTo>
                  <a:pt x="368056" y="201316"/>
                </a:lnTo>
                <a:lnTo>
                  <a:pt x="397712" y="173117"/>
                </a:lnTo>
                <a:lnTo>
                  <a:pt x="414396" y="137040"/>
                </a:lnTo>
                <a:lnTo>
                  <a:pt x="415747" y="122948"/>
                </a:lnTo>
                <a:close/>
              </a:path>
            </a:pathLst>
          </a:custGeom>
          <a:ln w="1975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83574" y="4250677"/>
            <a:ext cx="22097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Times New Roman"/>
                <a:cs typeface="Times New Roman"/>
              </a:rPr>
              <a:t>380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91745" y="4735098"/>
            <a:ext cx="22097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Times New Roman"/>
                <a:cs typeface="Times New Roman"/>
              </a:rPr>
              <a:t>400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42977" y="6100208"/>
            <a:ext cx="22097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Times New Roman"/>
                <a:cs typeface="Times New Roman"/>
              </a:rPr>
              <a:t>420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89721" y="3217024"/>
            <a:ext cx="257175" cy="430530"/>
          </a:xfrm>
          <a:custGeom>
            <a:avLst/>
            <a:gdLst/>
            <a:ahLst/>
            <a:cxnLst/>
            <a:rect l="l" t="t" r="r" b="b"/>
            <a:pathLst>
              <a:path w="257175" h="430529">
                <a:moveTo>
                  <a:pt x="257124" y="0"/>
                </a:moveTo>
                <a:lnTo>
                  <a:pt x="0" y="430301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95551" y="3668318"/>
            <a:ext cx="173355" cy="409575"/>
          </a:xfrm>
          <a:custGeom>
            <a:avLst/>
            <a:gdLst/>
            <a:ahLst/>
            <a:cxnLst/>
            <a:rect l="l" t="t" r="r" b="b"/>
            <a:pathLst>
              <a:path w="173355" h="409575">
                <a:moveTo>
                  <a:pt x="173177" y="0"/>
                </a:moveTo>
                <a:lnTo>
                  <a:pt x="0" y="409308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0305" y="4165130"/>
            <a:ext cx="0" cy="810260"/>
          </a:xfrm>
          <a:custGeom>
            <a:avLst/>
            <a:gdLst/>
            <a:ahLst/>
            <a:cxnLst/>
            <a:rect l="l" t="t" r="r" b="b"/>
            <a:pathLst>
              <a:path h="810260">
                <a:moveTo>
                  <a:pt x="0" y="809865"/>
                </a:moveTo>
                <a:lnTo>
                  <a:pt x="0" y="0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27047" y="5037937"/>
            <a:ext cx="787400" cy="341630"/>
          </a:xfrm>
          <a:custGeom>
            <a:avLst/>
            <a:gdLst/>
            <a:ahLst/>
            <a:cxnLst/>
            <a:rect l="l" t="t" r="r" b="b"/>
            <a:pathLst>
              <a:path w="787400" h="341629">
                <a:moveTo>
                  <a:pt x="0" y="0"/>
                </a:moveTo>
                <a:lnTo>
                  <a:pt x="787133" y="341096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14179" y="5429313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365428"/>
                </a:moveTo>
                <a:lnTo>
                  <a:pt x="0" y="0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19425" y="5867057"/>
            <a:ext cx="0" cy="382270"/>
          </a:xfrm>
          <a:custGeom>
            <a:avLst/>
            <a:gdLst/>
            <a:ahLst/>
            <a:cxnLst/>
            <a:rect l="l" t="t" r="r" b="b"/>
            <a:pathLst>
              <a:path h="382270">
                <a:moveTo>
                  <a:pt x="0" y="382002"/>
                </a:moveTo>
                <a:lnTo>
                  <a:pt x="0" y="0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35173" y="6307861"/>
            <a:ext cx="965835" cy="142240"/>
          </a:xfrm>
          <a:custGeom>
            <a:avLst/>
            <a:gdLst/>
            <a:ahLst/>
            <a:cxnLst/>
            <a:rect l="l" t="t" r="r" b="b"/>
            <a:pathLst>
              <a:path w="965835" h="142239">
                <a:moveTo>
                  <a:pt x="0" y="0"/>
                </a:moveTo>
                <a:lnTo>
                  <a:pt x="965555" y="141681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32797" y="5053685"/>
            <a:ext cx="189230" cy="1406525"/>
          </a:xfrm>
          <a:custGeom>
            <a:avLst/>
            <a:gdLst/>
            <a:ahLst/>
            <a:cxnLst/>
            <a:rect l="l" t="t" r="r" b="b"/>
            <a:pathLst>
              <a:path w="189229" h="1406525">
                <a:moveTo>
                  <a:pt x="188912" y="1406347"/>
                </a:moveTo>
                <a:lnTo>
                  <a:pt x="0" y="0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70427" y="4513186"/>
            <a:ext cx="252095" cy="478155"/>
          </a:xfrm>
          <a:custGeom>
            <a:avLst/>
            <a:gdLst/>
            <a:ahLst/>
            <a:cxnLst/>
            <a:rect l="l" t="t" r="r" b="b"/>
            <a:pathLst>
              <a:path w="252095" h="478154">
                <a:moveTo>
                  <a:pt x="251879" y="477532"/>
                </a:moveTo>
                <a:lnTo>
                  <a:pt x="0" y="0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242576" y="4237774"/>
            <a:ext cx="11811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5" dirty="0"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373083" y="3217024"/>
            <a:ext cx="882015" cy="1243965"/>
          </a:xfrm>
          <a:custGeom>
            <a:avLst/>
            <a:gdLst/>
            <a:ahLst/>
            <a:cxnLst/>
            <a:rect l="l" t="t" r="r" b="b"/>
            <a:pathLst>
              <a:path w="882014" h="1243964">
                <a:moveTo>
                  <a:pt x="881595" y="1243685"/>
                </a:moveTo>
                <a:lnTo>
                  <a:pt x="0" y="0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06054" y="4109123"/>
            <a:ext cx="1348740" cy="356870"/>
          </a:xfrm>
          <a:custGeom>
            <a:avLst/>
            <a:gdLst/>
            <a:ahLst/>
            <a:cxnLst/>
            <a:rect l="l" t="t" r="r" b="b"/>
            <a:pathLst>
              <a:path w="1348739" h="356870">
                <a:moveTo>
                  <a:pt x="0" y="0"/>
                </a:moveTo>
                <a:lnTo>
                  <a:pt x="1348625" y="356831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65170" y="4460709"/>
            <a:ext cx="1055370" cy="100330"/>
          </a:xfrm>
          <a:custGeom>
            <a:avLst/>
            <a:gdLst/>
            <a:ahLst/>
            <a:cxnLst/>
            <a:rect l="l" t="t" r="r" b="b"/>
            <a:pathLst>
              <a:path w="1055370" h="100329">
                <a:moveTo>
                  <a:pt x="0" y="0"/>
                </a:moveTo>
                <a:lnTo>
                  <a:pt x="1054773" y="99707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3790" y="5011699"/>
            <a:ext cx="944880" cy="451484"/>
          </a:xfrm>
          <a:custGeom>
            <a:avLst/>
            <a:gdLst/>
            <a:ahLst/>
            <a:cxnLst/>
            <a:rect l="l" t="t" r="r" b="b"/>
            <a:pathLst>
              <a:path w="944879" h="451485">
                <a:moveTo>
                  <a:pt x="0" y="0"/>
                </a:moveTo>
                <a:lnTo>
                  <a:pt x="944562" y="451294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21709" y="5473496"/>
            <a:ext cx="798195" cy="997585"/>
          </a:xfrm>
          <a:custGeom>
            <a:avLst/>
            <a:gdLst/>
            <a:ahLst/>
            <a:cxnLst/>
            <a:rect l="l" t="t" r="r" b="b"/>
            <a:pathLst>
              <a:path w="798195" h="997585">
                <a:moveTo>
                  <a:pt x="0" y="997038"/>
                </a:moveTo>
                <a:lnTo>
                  <a:pt x="797636" y="0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45583" y="5483986"/>
            <a:ext cx="882015" cy="525145"/>
          </a:xfrm>
          <a:custGeom>
            <a:avLst/>
            <a:gdLst/>
            <a:ahLst/>
            <a:cxnLst/>
            <a:rect l="l" t="t" r="r" b="b"/>
            <a:pathLst>
              <a:path w="882014" h="525145">
                <a:moveTo>
                  <a:pt x="0" y="0"/>
                </a:moveTo>
                <a:lnTo>
                  <a:pt x="881595" y="524764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56671" y="4555159"/>
            <a:ext cx="1081405" cy="1448435"/>
          </a:xfrm>
          <a:custGeom>
            <a:avLst/>
            <a:gdLst/>
            <a:ahLst/>
            <a:cxnLst/>
            <a:rect l="l" t="t" r="r" b="b"/>
            <a:pathLst>
              <a:path w="1081404" h="1448435">
                <a:moveTo>
                  <a:pt x="1080998" y="1448333"/>
                </a:moveTo>
                <a:lnTo>
                  <a:pt x="0" y="0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65102" y="6024486"/>
            <a:ext cx="362585" cy="624840"/>
          </a:xfrm>
          <a:custGeom>
            <a:avLst/>
            <a:gdLst/>
            <a:ahLst/>
            <a:cxnLst/>
            <a:rect l="l" t="t" r="r" b="b"/>
            <a:pathLst>
              <a:path w="362585" h="624840">
                <a:moveTo>
                  <a:pt x="362077" y="0"/>
                </a:moveTo>
                <a:lnTo>
                  <a:pt x="0" y="624465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32425" y="5756859"/>
            <a:ext cx="608965" cy="252095"/>
          </a:xfrm>
          <a:custGeom>
            <a:avLst/>
            <a:gdLst/>
            <a:ahLst/>
            <a:cxnLst/>
            <a:rect l="l" t="t" r="r" b="b"/>
            <a:pathLst>
              <a:path w="608964" h="252095">
                <a:moveTo>
                  <a:pt x="0" y="251891"/>
                </a:moveTo>
                <a:lnTo>
                  <a:pt x="608723" y="0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14617" y="574112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790" y="0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80466" y="5762116"/>
            <a:ext cx="267970" cy="608965"/>
          </a:xfrm>
          <a:custGeom>
            <a:avLst/>
            <a:gdLst/>
            <a:ahLst/>
            <a:cxnLst/>
            <a:rect l="l" t="t" r="r" b="b"/>
            <a:pathLst>
              <a:path w="267970" h="608964">
                <a:moveTo>
                  <a:pt x="0" y="0"/>
                </a:moveTo>
                <a:lnTo>
                  <a:pt x="267627" y="608711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67387" y="4670615"/>
            <a:ext cx="551180" cy="1055370"/>
          </a:xfrm>
          <a:custGeom>
            <a:avLst/>
            <a:gdLst/>
            <a:ahLst/>
            <a:cxnLst/>
            <a:rect l="l" t="t" r="r" b="b"/>
            <a:pathLst>
              <a:path w="551179" h="1055370">
                <a:moveTo>
                  <a:pt x="0" y="1054760"/>
                </a:moveTo>
                <a:lnTo>
                  <a:pt x="550989" y="0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6299" y="3941203"/>
            <a:ext cx="356870" cy="692785"/>
          </a:xfrm>
          <a:custGeom>
            <a:avLst/>
            <a:gdLst/>
            <a:ahLst/>
            <a:cxnLst/>
            <a:rect l="l" t="t" r="r" b="b"/>
            <a:pathLst>
              <a:path w="356870" h="692785">
                <a:moveTo>
                  <a:pt x="356831" y="692683"/>
                </a:moveTo>
                <a:lnTo>
                  <a:pt x="0" y="0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47867" y="3563378"/>
            <a:ext cx="682625" cy="356870"/>
          </a:xfrm>
          <a:custGeom>
            <a:avLst/>
            <a:gdLst/>
            <a:ahLst/>
            <a:cxnLst/>
            <a:rect l="l" t="t" r="r" b="b"/>
            <a:pathLst>
              <a:path w="682625" h="356870">
                <a:moveTo>
                  <a:pt x="682193" y="356831"/>
                </a:moveTo>
                <a:lnTo>
                  <a:pt x="0" y="0"/>
                </a:lnTo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55913" y="4066365"/>
            <a:ext cx="88900" cy="99060"/>
          </a:xfrm>
          <a:custGeom>
            <a:avLst/>
            <a:gdLst/>
            <a:ahLst/>
            <a:cxn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55913" y="4066365"/>
            <a:ext cx="88900" cy="99060"/>
          </a:xfrm>
          <a:custGeom>
            <a:avLst/>
            <a:gdLst/>
            <a:ahLst/>
            <a:cxn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55913" y="497499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55913" y="497499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65784" y="5340425"/>
            <a:ext cx="99060" cy="88900"/>
          </a:xfrm>
          <a:custGeom>
            <a:avLst/>
            <a:gdLst/>
            <a:ahLst/>
            <a:cxn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65784" y="5340425"/>
            <a:ext cx="99060" cy="88900"/>
          </a:xfrm>
          <a:custGeom>
            <a:avLst/>
            <a:gdLst/>
            <a:ahLst/>
            <a:cxn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65784" y="5794742"/>
            <a:ext cx="99060" cy="88900"/>
          </a:xfrm>
          <a:custGeom>
            <a:avLst/>
            <a:gdLst/>
            <a:ahLst/>
            <a:cxnLst/>
            <a:rect l="l" t="t" r="r" b="b"/>
            <a:pathLst>
              <a:path w="99060" h="88900">
                <a:moveTo>
                  <a:pt x="98764" y="88888"/>
                </a:moveTo>
                <a:lnTo>
                  <a:pt x="98764" y="0"/>
                </a:lnTo>
                <a:lnTo>
                  <a:pt x="0" y="0"/>
                </a:lnTo>
                <a:lnTo>
                  <a:pt x="0" y="88888"/>
                </a:lnTo>
                <a:lnTo>
                  <a:pt x="98764" y="8888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65784" y="5794742"/>
            <a:ext cx="99060" cy="88900"/>
          </a:xfrm>
          <a:custGeom>
            <a:avLst/>
            <a:gdLst/>
            <a:ahLst/>
            <a:cxnLst/>
            <a:rect l="l" t="t" r="r" b="b"/>
            <a:pathLst>
              <a:path w="99060" h="88900">
                <a:moveTo>
                  <a:pt x="98764" y="88888"/>
                </a:moveTo>
                <a:lnTo>
                  <a:pt x="98764" y="0"/>
                </a:lnTo>
                <a:lnTo>
                  <a:pt x="0" y="0"/>
                </a:lnTo>
                <a:lnTo>
                  <a:pt x="0" y="88888"/>
                </a:lnTo>
                <a:lnTo>
                  <a:pt x="98764" y="88888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65784" y="6249059"/>
            <a:ext cx="99060" cy="88900"/>
          </a:xfrm>
          <a:custGeom>
            <a:avLst/>
            <a:gdLst/>
            <a:ahLst/>
            <a:cxnLst/>
            <a:rect l="l" t="t" r="r" b="b"/>
            <a:pathLst>
              <a:path w="99060" h="88900">
                <a:moveTo>
                  <a:pt x="98764" y="88888"/>
                </a:moveTo>
                <a:lnTo>
                  <a:pt x="98764" y="0"/>
                </a:lnTo>
                <a:lnTo>
                  <a:pt x="0" y="0"/>
                </a:lnTo>
                <a:lnTo>
                  <a:pt x="0" y="88888"/>
                </a:lnTo>
                <a:lnTo>
                  <a:pt x="98764" y="8888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65784" y="6249059"/>
            <a:ext cx="99060" cy="88900"/>
          </a:xfrm>
          <a:custGeom>
            <a:avLst/>
            <a:gdLst/>
            <a:ahLst/>
            <a:cxnLst/>
            <a:rect l="l" t="t" r="r" b="b"/>
            <a:pathLst>
              <a:path w="99060" h="88900">
                <a:moveTo>
                  <a:pt x="98764" y="88888"/>
                </a:moveTo>
                <a:lnTo>
                  <a:pt x="98764" y="0"/>
                </a:lnTo>
                <a:lnTo>
                  <a:pt x="0" y="0"/>
                </a:lnTo>
                <a:lnTo>
                  <a:pt x="0" y="88888"/>
                </a:lnTo>
                <a:lnTo>
                  <a:pt x="98764" y="88888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73181" y="642683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8" y="88888"/>
                </a:moveTo>
                <a:lnTo>
                  <a:pt x="88888" y="0"/>
                </a:lnTo>
                <a:lnTo>
                  <a:pt x="0" y="0"/>
                </a:lnTo>
                <a:lnTo>
                  <a:pt x="0" y="88888"/>
                </a:lnTo>
                <a:lnTo>
                  <a:pt x="88888" y="8888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73181" y="642683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8" y="88888"/>
                </a:moveTo>
                <a:lnTo>
                  <a:pt x="88888" y="0"/>
                </a:lnTo>
                <a:lnTo>
                  <a:pt x="0" y="0"/>
                </a:lnTo>
                <a:lnTo>
                  <a:pt x="0" y="88888"/>
                </a:lnTo>
                <a:lnTo>
                  <a:pt x="88888" y="88888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85526" y="497499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85526" y="497499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18864" y="443179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8" y="88887"/>
                </a:moveTo>
                <a:lnTo>
                  <a:pt x="88888" y="0"/>
                </a:lnTo>
                <a:lnTo>
                  <a:pt x="0" y="0"/>
                </a:lnTo>
                <a:lnTo>
                  <a:pt x="0" y="88887"/>
                </a:lnTo>
                <a:lnTo>
                  <a:pt x="88888" y="888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18864" y="443179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8" y="88887"/>
                </a:moveTo>
                <a:lnTo>
                  <a:pt x="88888" y="0"/>
                </a:lnTo>
                <a:lnTo>
                  <a:pt x="0" y="0"/>
                </a:lnTo>
                <a:lnTo>
                  <a:pt x="0" y="88887"/>
                </a:lnTo>
                <a:lnTo>
                  <a:pt x="88888" y="88887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33688" y="3612048"/>
            <a:ext cx="88900" cy="99060"/>
          </a:xfrm>
          <a:custGeom>
            <a:avLst/>
            <a:gdLst/>
            <a:ahLst/>
            <a:cxn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33688" y="3612048"/>
            <a:ext cx="88900" cy="99060"/>
          </a:xfrm>
          <a:custGeom>
            <a:avLst/>
            <a:gdLst/>
            <a:ahLst/>
            <a:cxn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10230" y="3157731"/>
            <a:ext cx="88900" cy="99060"/>
          </a:xfrm>
          <a:custGeom>
            <a:avLst/>
            <a:gdLst/>
            <a:ahLst/>
            <a:cxn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310230" y="3157731"/>
            <a:ext cx="88900" cy="99060"/>
          </a:xfrm>
          <a:custGeom>
            <a:avLst/>
            <a:gdLst/>
            <a:ahLst/>
            <a:cxnLst/>
            <a:rect l="l" t="t" r="r" b="b"/>
            <a:pathLst>
              <a:path w="88900" h="99060">
                <a:moveTo>
                  <a:pt x="88887" y="98764"/>
                </a:moveTo>
                <a:lnTo>
                  <a:pt x="88887" y="0"/>
                </a:lnTo>
                <a:lnTo>
                  <a:pt x="0" y="0"/>
                </a:lnTo>
                <a:lnTo>
                  <a:pt x="0" y="98764"/>
                </a:lnTo>
                <a:lnTo>
                  <a:pt x="88887" y="98764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05274" y="452067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05274" y="452067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83048" y="5429312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483048" y="5429312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91682" y="597251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91682" y="597251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26256" y="6614489"/>
            <a:ext cx="99060" cy="88900"/>
          </a:xfrm>
          <a:custGeom>
            <a:avLst/>
            <a:gdLst/>
            <a:ahLst/>
            <a:cxn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26256" y="6614489"/>
            <a:ext cx="99060" cy="88900"/>
          </a:xfrm>
          <a:custGeom>
            <a:avLst/>
            <a:gdLst/>
            <a:ahLst/>
            <a:cxn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23778" y="5705855"/>
            <a:ext cx="99060" cy="88900"/>
          </a:xfrm>
          <a:custGeom>
            <a:avLst/>
            <a:gdLst/>
            <a:ahLst/>
            <a:cxn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23778" y="5705855"/>
            <a:ext cx="99060" cy="88900"/>
          </a:xfrm>
          <a:custGeom>
            <a:avLst/>
            <a:gdLst/>
            <a:ahLst/>
            <a:cxnLst/>
            <a:rect l="l" t="t" r="r" b="b"/>
            <a:pathLst>
              <a:path w="99060" h="88900">
                <a:moveTo>
                  <a:pt x="98764" y="88887"/>
                </a:moveTo>
                <a:lnTo>
                  <a:pt x="98764" y="0"/>
                </a:lnTo>
                <a:lnTo>
                  <a:pt x="0" y="0"/>
                </a:lnTo>
                <a:lnTo>
                  <a:pt x="0" y="88887"/>
                </a:lnTo>
                <a:lnTo>
                  <a:pt x="98764" y="88887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32408" y="570585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32408" y="570585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08951" y="633794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08951" y="633794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576859" y="4609569"/>
            <a:ext cx="88900" cy="99060"/>
          </a:xfrm>
          <a:custGeom>
            <a:avLst/>
            <a:gdLst/>
            <a:ahLst/>
            <a:cxnLst/>
            <a:rect l="l" t="t" r="r" b="b"/>
            <a:pathLst>
              <a:path w="88900" h="99060">
                <a:moveTo>
                  <a:pt x="88888" y="98764"/>
                </a:moveTo>
                <a:lnTo>
                  <a:pt x="88888" y="0"/>
                </a:lnTo>
                <a:lnTo>
                  <a:pt x="0" y="0"/>
                </a:lnTo>
                <a:lnTo>
                  <a:pt x="0" y="98764"/>
                </a:lnTo>
                <a:lnTo>
                  <a:pt x="88888" y="9876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76859" y="4609569"/>
            <a:ext cx="88900" cy="99060"/>
          </a:xfrm>
          <a:custGeom>
            <a:avLst/>
            <a:gdLst/>
            <a:ahLst/>
            <a:cxnLst/>
            <a:rect l="l" t="t" r="r" b="b"/>
            <a:pathLst>
              <a:path w="88900" h="99060">
                <a:moveTo>
                  <a:pt x="88888" y="98764"/>
                </a:moveTo>
                <a:lnTo>
                  <a:pt x="88888" y="0"/>
                </a:lnTo>
                <a:lnTo>
                  <a:pt x="0" y="0"/>
                </a:lnTo>
                <a:lnTo>
                  <a:pt x="0" y="98764"/>
                </a:lnTo>
                <a:lnTo>
                  <a:pt x="88888" y="98764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211429" y="388858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211429" y="388858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7" y="88887"/>
                </a:moveTo>
                <a:lnTo>
                  <a:pt x="88887" y="0"/>
                </a:lnTo>
                <a:lnTo>
                  <a:pt x="0" y="0"/>
                </a:lnTo>
                <a:lnTo>
                  <a:pt x="0" y="88887"/>
                </a:lnTo>
                <a:lnTo>
                  <a:pt x="88887" y="88887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80570" y="352315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80570" y="352315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87" y="88888"/>
                </a:moveTo>
                <a:lnTo>
                  <a:pt x="88887" y="0"/>
                </a:lnTo>
                <a:lnTo>
                  <a:pt x="0" y="0"/>
                </a:lnTo>
                <a:lnTo>
                  <a:pt x="0" y="88888"/>
                </a:lnTo>
                <a:lnTo>
                  <a:pt x="88887" y="88888"/>
                </a:lnTo>
                <a:close/>
              </a:path>
            </a:pathLst>
          </a:custGeom>
          <a:ln w="9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9525">
              <a:lnSpc>
                <a:spcPts val="2430"/>
              </a:lnSpc>
            </a:pPr>
            <a:r>
              <a:rPr spc="350" dirty="0"/>
              <a:t>Properties </a:t>
            </a:r>
            <a:r>
              <a:rPr spc="170" dirty="0"/>
              <a:t>of</a:t>
            </a:r>
            <a:r>
              <a:rPr spc="210" dirty="0"/>
              <a:t> </a:t>
            </a:r>
            <a:r>
              <a:rPr spc="160" dirty="0"/>
              <a:t>A</a:t>
            </a:r>
            <a:r>
              <a:rPr sz="2100" i="1" spc="240" baseline="29761" dirty="0">
                <a:latin typeface="Meiryo"/>
                <a:cs typeface="Meiryo"/>
              </a:rPr>
              <a:t>∗</a:t>
            </a:r>
            <a:endParaRPr sz="2100" baseline="29761">
              <a:latin typeface="Meiryo"/>
              <a:cs typeface="Meiry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1676400"/>
            <a:ext cx="8458200" cy="4800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FF00FF"/>
                </a:solidFill>
                <a:latin typeface="Arial"/>
                <a:cs typeface="Arial"/>
              </a:rPr>
              <a:t>Complete??</a:t>
            </a:r>
            <a:endParaRPr lang="en-US" sz="2050" dirty="0">
              <a:solidFill>
                <a:srgbClr val="99009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050" dirty="0">
              <a:latin typeface="Arial"/>
              <a:cs typeface="Arial"/>
            </a:endParaRPr>
          </a:p>
          <a:p>
            <a:pPr marL="12700" marR="1122680">
              <a:lnSpc>
                <a:spcPct val="163400"/>
              </a:lnSpc>
            </a:pPr>
            <a:r>
              <a:rPr sz="2050" dirty="0">
                <a:solidFill>
                  <a:srgbClr val="FF00FF"/>
                </a:solidFill>
                <a:latin typeface="Arial"/>
                <a:cs typeface="Arial"/>
              </a:rPr>
              <a:t>Time?? </a:t>
            </a:r>
            <a:endParaRPr lang="en-US" sz="2050" dirty="0">
              <a:solidFill>
                <a:srgbClr val="FF00FF"/>
              </a:solidFill>
              <a:latin typeface="Arial"/>
              <a:cs typeface="Arial"/>
            </a:endParaRPr>
          </a:p>
          <a:p>
            <a:pPr marL="12700" marR="1122680">
              <a:lnSpc>
                <a:spcPct val="163400"/>
              </a:lnSpc>
            </a:pPr>
            <a:endParaRPr lang="en-US" sz="2050" dirty="0">
              <a:solidFill>
                <a:srgbClr val="FF00FF"/>
              </a:solidFill>
              <a:latin typeface="Arial"/>
              <a:cs typeface="Arial"/>
            </a:endParaRPr>
          </a:p>
          <a:p>
            <a:pPr marL="12700" marR="1122680">
              <a:lnSpc>
                <a:spcPct val="163400"/>
              </a:lnSpc>
            </a:pPr>
            <a:r>
              <a:rPr sz="2050" dirty="0">
                <a:solidFill>
                  <a:srgbClr val="FF00FF"/>
                </a:solidFill>
                <a:latin typeface="Arial"/>
                <a:cs typeface="Arial"/>
              </a:rPr>
              <a:t>Space?? </a:t>
            </a:r>
            <a:endParaRPr lang="en-US" sz="2050" dirty="0">
              <a:solidFill>
                <a:srgbClr val="FF00FF"/>
              </a:solidFill>
              <a:latin typeface="Arial"/>
              <a:cs typeface="Arial"/>
            </a:endParaRPr>
          </a:p>
          <a:p>
            <a:pPr marL="12700" marR="1122680">
              <a:lnSpc>
                <a:spcPct val="163400"/>
              </a:lnSpc>
            </a:pPr>
            <a:endParaRPr lang="en-US" sz="2050" dirty="0">
              <a:latin typeface="Arial"/>
              <a:cs typeface="Arial"/>
            </a:endParaRPr>
          </a:p>
          <a:p>
            <a:pPr marL="12700" marR="1122680">
              <a:lnSpc>
                <a:spcPct val="163400"/>
              </a:lnSpc>
            </a:pPr>
            <a:endParaRPr sz="2050" dirty="0">
              <a:latin typeface="Arial"/>
              <a:cs typeface="Arial"/>
            </a:endParaRPr>
          </a:p>
          <a:p>
            <a:pPr marL="12700" marR="1645285">
              <a:lnSpc>
                <a:spcPct val="163400"/>
              </a:lnSpc>
            </a:pPr>
            <a:r>
              <a:rPr sz="2050" dirty="0">
                <a:solidFill>
                  <a:srgbClr val="FF00FF"/>
                </a:solidFill>
                <a:latin typeface="Arial"/>
                <a:cs typeface="Arial"/>
              </a:rPr>
              <a:t>Optimal?? </a:t>
            </a:r>
            <a:endParaRPr lang="en-US" sz="2050" dirty="0">
              <a:solidFill>
                <a:srgbClr val="FF00FF"/>
              </a:solidFill>
              <a:latin typeface="Arial"/>
              <a:cs typeface="Arial"/>
            </a:endParaRPr>
          </a:p>
          <a:p>
            <a:pPr marL="12700" marR="1645285">
              <a:lnSpc>
                <a:spcPct val="163400"/>
              </a:lnSpc>
            </a:pPr>
            <a:r>
              <a:rPr sz="2050" dirty="0">
                <a:latin typeface="Arial"/>
                <a:cs typeface="Arial"/>
              </a:rPr>
              <a:t>expands all nodes with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f 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)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&lt; C</a:t>
            </a:r>
            <a:r>
              <a:rPr sz="2100" i="1" baseline="29761" dirty="0">
                <a:solidFill>
                  <a:srgbClr val="990099"/>
                </a:solidFill>
                <a:latin typeface="Meiryo"/>
                <a:cs typeface="Meiryo"/>
              </a:rPr>
              <a:t>∗</a:t>
            </a:r>
            <a:endParaRPr sz="2100" baseline="29761" dirty="0">
              <a:latin typeface="Meiryo"/>
              <a:cs typeface="Meiryo"/>
            </a:endParaRPr>
          </a:p>
          <a:p>
            <a:pPr marL="630238" indent="-342900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r>
              <a:rPr dirty="0">
                <a:latin typeface="Arial"/>
                <a:cs typeface="Arial"/>
              </a:rPr>
              <a:t>A</a:t>
            </a:r>
            <a:r>
              <a:rPr i="1" baseline="29761" dirty="0">
                <a:latin typeface="Meiryo"/>
                <a:cs typeface="Meiryo"/>
              </a:rPr>
              <a:t>∗ </a:t>
            </a:r>
            <a:r>
              <a:rPr dirty="0">
                <a:latin typeface="Arial"/>
                <a:cs typeface="Arial"/>
              </a:rPr>
              <a:t>expands some nodes with </a:t>
            </a:r>
            <a:r>
              <a:rPr i="1" dirty="0">
                <a:solidFill>
                  <a:srgbClr val="990099"/>
                </a:solidFill>
                <a:latin typeface="Arial"/>
                <a:cs typeface="Arial"/>
              </a:rPr>
              <a:t>f </a:t>
            </a:r>
            <a:r>
              <a:rPr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i="1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990099"/>
                </a:solidFill>
                <a:latin typeface="Arial"/>
                <a:cs typeface="Arial"/>
              </a:rPr>
              <a:t>) = </a:t>
            </a:r>
            <a:r>
              <a:rPr i="1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i="1" baseline="29761" dirty="0">
                <a:solidFill>
                  <a:srgbClr val="990099"/>
                </a:solidFill>
                <a:latin typeface="Meiryo"/>
                <a:cs typeface="Meiryo"/>
              </a:rPr>
              <a:t>∗</a:t>
            </a:r>
            <a:endParaRPr baseline="29761" dirty="0">
              <a:latin typeface="Meiryo"/>
              <a:cs typeface="Meiryo"/>
            </a:endParaRPr>
          </a:p>
          <a:p>
            <a:pPr marL="630238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r>
              <a:rPr dirty="0">
                <a:latin typeface="Arial"/>
                <a:cs typeface="Arial"/>
              </a:rPr>
              <a:t>A</a:t>
            </a:r>
            <a:r>
              <a:rPr i="1" baseline="29761" dirty="0">
                <a:latin typeface="Meiryo"/>
                <a:cs typeface="Meiryo"/>
              </a:rPr>
              <a:t>∗ </a:t>
            </a:r>
            <a:r>
              <a:rPr dirty="0">
                <a:latin typeface="Arial"/>
                <a:cs typeface="Arial"/>
              </a:rPr>
              <a:t>expands no nodes with </a:t>
            </a:r>
            <a:r>
              <a:rPr i="1" dirty="0">
                <a:solidFill>
                  <a:srgbClr val="990099"/>
                </a:solidFill>
                <a:latin typeface="Arial"/>
                <a:cs typeface="Arial"/>
              </a:rPr>
              <a:t>f </a:t>
            </a:r>
            <a:r>
              <a:rPr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i="1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990099"/>
                </a:solidFill>
                <a:latin typeface="Arial"/>
                <a:cs typeface="Arial"/>
              </a:rPr>
              <a:t>) </a:t>
            </a:r>
            <a:r>
              <a:rPr i="1" dirty="0">
                <a:solidFill>
                  <a:srgbClr val="990099"/>
                </a:solidFill>
                <a:latin typeface="Arial"/>
                <a:cs typeface="Arial"/>
              </a:rPr>
              <a:t>&gt; C</a:t>
            </a:r>
            <a:r>
              <a:rPr i="1" baseline="29761" dirty="0">
                <a:solidFill>
                  <a:srgbClr val="990099"/>
                </a:solidFill>
                <a:latin typeface="Meiryo"/>
                <a:cs typeface="Meiryo"/>
              </a:rPr>
              <a:t>∗</a:t>
            </a:r>
            <a:endParaRPr baseline="29761" dirty="0">
              <a:latin typeface="Meiryo"/>
              <a:cs typeface="Meiry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46935">
              <a:lnSpc>
                <a:spcPts val="2410"/>
              </a:lnSpc>
            </a:pPr>
            <a:r>
              <a:rPr spc="295" dirty="0"/>
              <a:t>Admissible</a:t>
            </a:r>
            <a:r>
              <a:rPr spc="245" dirty="0"/>
              <a:t> </a:t>
            </a:r>
            <a:r>
              <a:rPr spc="290" dirty="0"/>
              <a:t>heuristics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6803"/>
            <a:ext cx="6329045" cy="1353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80" dirty="0">
                <a:latin typeface="Arial"/>
                <a:cs typeface="Arial"/>
              </a:rPr>
              <a:t>E.g., </a:t>
            </a:r>
            <a:r>
              <a:rPr sz="2050" spc="-114" dirty="0">
                <a:latin typeface="Arial"/>
                <a:cs typeface="Arial"/>
              </a:rPr>
              <a:t>for </a:t>
            </a:r>
            <a:r>
              <a:rPr sz="2050" spc="-125" dirty="0">
                <a:latin typeface="Arial"/>
                <a:cs typeface="Arial"/>
              </a:rPr>
              <a:t>the</a:t>
            </a:r>
            <a:r>
              <a:rPr sz="2050" spc="135" dirty="0">
                <a:latin typeface="Arial"/>
                <a:cs typeface="Arial"/>
              </a:rPr>
              <a:t> </a:t>
            </a:r>
            <a:r>
              <a:rPr sz="2050" spc="-120" dirty="0">
                <a:latin typeface="Arial"/>
                <a:cs typeface="Arial"/>
              </a:rPr>
              <a:t>8-puzzle: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i="1" spc="25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pc="37" baseline="-11904" dirty="0">
                <a:solidFill>
                  <a:srgbClr val="990099"/>
                </a:solidFill>
                <a:latin typeface="Georgia"/>
                <a:cs typeface="Georgia"/>
              </a:rPr>
              <a:t>1</a:t>
            </a:r>
            <a:r>
              <a:rPr spc="2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i="1" spc="25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pc="25" dirty="0">
                <a:solidFill>
                  <a:srgbClr val="990099"/>
                </a:solidFill>
                <a:latin typeface="Arial"/>
                <a:cs typeface="Arial"/>
              </a:rPr>
              <a:t>) </a:t>
            </a:r>
            <a:r>
              <a:rPr spc="15" dirty="0">
                <a:latin typeface="Arial"/>
                <a:cs typeface="Arial"/>
              </a:rPr>
              <a:t>= </a:t>
            </a:r>
            <a:r>
              <a:rPr spc="-145" dirty="0">
                <a:latin typeface="Arial"/>
                <a:cs typeface="Arial"/>
              </a:rPr>
              <a:t>number </a:t>
            </a:r>
            <a:r>
              <a:rPr spc="-105" dirty="0">
                <a:latin typeface="Arial"/>
                <a:cs typeface="Arial"/>
              </a:rPr>
              <a:t>of </a:t>
            </a:r>
            <a:r>
              <a:rPr spc="-125" dirty="0">
                <a:latin typeface="Arial"/>
                <a:cs typeface="Arial"/>
              </a:rPr>
              <a:t>misplaced</a:t>
            </a:r>
            <a:r>
              <a:rPr spc="215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tiles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i="1" spc="-10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pc="-15" baseline="-11904" dirty="0">
                <a:solidFill>
                  <a:srgbClr val="990099"/>
                </a:solidFill>
                <a:latin typeface="Georgia"/>
                <a:cs typeface="Georgia"/>
              </a:rPr>
              <a:t>2</a:t>
            </a:r>
            <a:r>
              <a:rPr spc="-1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i="1" spc="-10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pc="-10" dirty="0">
                <a:solidFill>
                  <a:srgbClr val="990099"/>
                </a:solidFill>
                <a:latin typeface="Arial"/>
                <a:cs typeface="Arial"/>
              </a:rPr>
              <a:t>) </a:t>
            </a:r>
            <a:r>
              <a:rPr spc="15" dirty="0">
                <a:latin typeface="Arial"/>
                <a:cs typeface="Arial"/>
              </a:rPr>
              <a:t>= </a:t>
            </a:r>
            <a:r>
              <a:rPr spc="-60" dirty="0">
                <a:latin typeface="Arial"/>
                <a:cs typeface="Arial"/>
              </a:rPr>
              <a:t>total </a:t>
            </a:r>
            <a:r>
              <a:rPr spc="-85" dirty="0">
                <a:solidFill>
                  <a:srgbClr val="00007E"/>
                </a:solidFill>
                <a:latin typeface="Arial"/>
                <a:cs typeface="Arial"/>
              </a:rPr>
              <a:t>Manhattan</a:t>
            </a:r>
            <a:r>
              <a:rPr spc="25" dirty="0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spc="-114" dirty="0">
                <a:latin typeface="Arial"/>
                <a:cs typeface="Arial"/>
              </a:rPr>
              <a:t>distance</a:t>
            </a:r>
            <a:endParaRPr dirty="0">
              <a:latin typeface="Arial"/>
              <a:cs typeface="Arial"/>
            </a:endParaRPr>
          </a:p>
          <a:p>
            <a:pPr marL="743585">
              <a:lnSpc>
                <a:spcPct val="100000"/>
              </a:lnSpc>
              <a:spcBef>
                <a:spcPts val="20"/>
              </a:spcBef>
            </a:pPr>
            <a:r>
              <a:rPr spc="-90" dirty="0">
                <a:latin typeface="Arial"/>
                <a:cs typeface="Arial"/>
              </a:rPr>
              <a:t>(i.e., </a:t>
            </a:r>
            <a:r>
              <a:rPr spc="-130" dirty="0">
                <a:latin typeface="Arial"/>
                <a:cs typeface="Arial"/>
              </a:rPr>
              <a:t>no.  </a:t>
            </a:r>
            <a:r>
              <a:rPr spc="-105" dirty="0">
                <a:latin typeface="Arial"/>
                <a:cs typeface="Arial"/>
              </a:rPr>
              <a:t>of </a:t>
            </a:r>
            <a:r>
              <a:rPr spc="-160" dirty="0">
                <a:latin typeface="Arial"/>
                <a:cs typeface="Arial"/>
              </a:rPr>
              <a:t>squares </a:t>
            </a:r>
            <a:r>
              <a:rPr spc="-125" dirty="0">
                <a:latin typeface="Arial"/>
                <a:cs typeface="Arial"/>
              </a:rPr>
              <a:t>from </a:t>
            </a:r>
            <a:r>
              <a:rPr spc="-145" dirty="0">
                <a:latin typeface="Arial"/>
                <a:cs typeface="Arial"/>
              </a:rPr>
              <a:t>desired </a:t>
            </a:r>
            <a:r>
              <a:rPr spc="-80" dirty="0">
                <a:latin typeface="Arial"/>
                <a:cs typeface="Arial"/>
              </a:rPr>
              <a:t>location </a:t>
            </a:r>
            <a:r>
              <a:rPr spc="-105" dirty="0">
                <a:latin typeface="Arial"/>
                <a:cs typeface="Arial"/>
              </a:rPr>
              <a:t>of </a:t>
            </a:r>
            <a:r>
              <a:rPr spc="-150" dirty="0">
                <a:latin typeface="Arial"/>
                <a:cs typeface="Arial"/>
              </a:rPr>
              <a:t>each </a:t>
            </a:r>
            <a:r>
              <a:rPr spc="270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tile)</a:t>
            </a:r>
            <a:endParaRPr dirty="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17</a:t>
            </a:fld>
            <a:endParaRPr spc="20" dirty="0"/>
          </a:p>
        </p:txBody>
      </p:sp>
      <p:sp>
        <p:nvSpPr>
          <p:cNvPr id="47" name="Rectangle 46"/>
          <p:cNvSpPr/>
          <p:nvPr/>
        </p:nvSpPr>
        <p:spPr>
          <a:xfrm>
            <a:off x="533400" y="5943600"/>
            <a:ext cx="113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5">
              <a:lnSpc>
                <a:spcPct val="100000"/>
              </a:lnSpc>
              <a:spcBef>
                <a:spcPts val="910"/>
              </a:spcBef>
            </a:pPr>
            <a:r>
              <a:rPr lang="mr-IN" i="1" spc="10" dirty="0">
                <a:solidFill>
                  <a:srgbClr val="FF00FF"/>
                </a:solidFill>
                <a:latin typeface="Arial"/>
                <a:cs typeface="Arial"/>
              </a:rPr>
              <a:t>h</a:t>
            </a:r>
            <a:r>
              <a:rPr lang="mr-IN" spc="15" baseline="-11904" dirty="0">
                <a:solidFill>
                  <a:srgbClr val="FF00FF"/>
                </a:solidFill>
                <a:latin typeface="Georgia"/>
                <a:cs typeface="Georgia"/>
              </a:rPr>
              <a:t>1</a:t>
            </a:r>
            <a:r>
              <a:rPr lang="mr-IN" spc="10" dirty="0">
                <a:solidFill>
                  <a:srgbClr val="FF00FF"/>
                </a:solidFill>
                <a:latin typeface="Arial"/>
                <a:cs typeface="Arial"/>
              </a:rPr>
              <a:t>(</a:t>
            </a:r>
            <a:r>
              <a:rPr lang="mr-IN" i="1" spc="10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r>
              <a:rPr lang="mr-IN" spc="10" dirty="0">
                <a:solidFill>
                  <a:srgbClr val="FF00FF"/>
                </a:solidFill>
                <a:latin typeface="Arial"/>
                <a:cs typeface="Arial"/>
              </a:rPr>
              <a:t>)</a:t>
            </a:r>
            <a:r>
              <a:rPr lang="mr-IN" spc="-8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lang="mr-IN" spc="-40" dirty="0">
                <a:solidFill>
                  <a:srgbClr val="FF00FF"/>
                </a:solidFill>
                <a:latin typeface="Arial"/>
                <a:cs typeface="Arial"/>
              </a:rPr>
              <a:t>=??</a:t>
            </a:r>
            <a:endParaRPr lang="mr-IN" dirty="0"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3400" y="6553200"/>
            <a:ext cx="1131888" cy="373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5">
              <a:lnSpc>
                <a:spcPts val="2195"/>
              </a:lnSpc>
            </a:pPr>
            <a:r>
              <a:rPr lang="mr-IN" i="1" spc="-25" dirty="0">
                <a:solidFill>
                  <a:srgbClr val="FF00FF"/>
                </a:solidFill>
                <a:latin typeface="Arial"/>
                <a:cs typeface="Arial"/>
              </a:rPr>
              <a:t>h</a:t>
            </a:r>
            <a:r>
              <a:rPr lang="mr-IN" spc="-37" baseline="-11904" dirty="0">
                <a:solidFill>
                  <a:srgbClr val="FF00FF"/>
                </a:solidFill>
                <a:latin typeface="Georgia"/>
                <a:cs typeface="Georgia"/>
              </a:rPr>
              <a:t>2</a:t>
            </a:r>
            <a:r>
              <a:rPr lang="mr-IN" spc="-25" dirty="0">
                <a:solidFill>
                  <a:srgbClr val="FF00FF"/>
                </a:solidFill>
                <a:latin typeface="Arial"/>
                <a:cs typeface="Arial"/>
              </a:rPr>
              <a:t>(</a:t>
            </a:r>
            <a:r>
              <a:rPr lang="mr-IN" i="1" spc="-25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r>
              <a:rPr lang="mr-IN" spc="-25" dirty="0">
                <a:solidFill>
                  <a:srgbClr val="FF00FF"/>
                </a:solidFill>
                <a:latin typeface="Arial"/>
                <a:cs typeface="Arial"/>
              </a:rPr>
              <a:t>)</a:t>
            </a:r>
            <a:r>
              <a:rPr lang="mr-IN" spc="-9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lang="mr-IN" spc="-40" dirty="0">
                <a:solidFill>
                  <a:srgbClr val="FF00FF"/>
                </a:solidFill>
                <a:latin typeface="Arial"/>
                <a:cs typeface="Arial"/>
              </a:rPr>
              <a:t>=??</a:t>
            </a:r>
            <a:endParaRPr lang="mr-IN" dirty="0">
              <a:latin typeface="Arial"/>
              <a:cs typeface="Aria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828800" y="3200400"/>
            <a:ext cx="4964989" cy="2512034"/>
            <a:chOff x="2089350" y="1524000"/>
            <a:chExt cx="4964989" cy="2512034"/>
          </a:xfrm>
        </p:grpSpPr>
        <p:sp>
          <p:nvSpPr>
            <p:cNvPr id="50" name="object 11"/>
            <p:cNvSpPr/>
            <p:nvPr/>
          </p:nvSpPr>
          <p:spPr>
            <a:xfrm>
              <a:off x="2895600" y="2286000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9"/>
            <p:cNvSpPr/>
            <p:nvPr/>
          </p:nvSpPr>
          <p:spPr>
            <a:xfrm>
              <a:off x="2089350" y="1524000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20"/>
            <p:cNvSpPr/>
            <p:nvPr/>
          </p:nvSpPr>
          <p:spPr>
            <a:xfrm>
              <a:off x="2089949" y="1531619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ln w="19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21"/>
            <p:cNvSpPr/>
            <p:nvPr/>
          </p:nvSpPr>
          <p:spPr>
            <a:xfrm>
              <a:off x="2099576" y="2172039"/>
              <a:ext cx="1974214" cy="19685"/>
            </a:xfrm>
            <a:custGeom>
              <a:avLst/>
              <a:gdLst/>
              <a:ahLst/>
              <a:cxn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22"/>
            <p:cNvSpPr/>
            <p:nvPr/>
          </p:nvSpPr>
          <p:spPr>
            <a:xfrm>
              <a:off x="2089949" y="2846158"/>
              <a:ext cx="1974214" cy="0"/>
            </a:xfrm>
            <a:custGeom>
              <a:avLst/>
              <a:gdLst/>
              <a:ahLst/>
              <a:cxnLst/>
              <a:rect l="l" t="t" r="r" b="b"/>
              <a:pathLst>
                <a:path w="1974214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ln w="19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23"/>
            <p:cNvSpPr/>
            <p:nvPr/>
          </p:nvSpPr>
          <p:spPr>
            <a:xfrm>
              <a:off x="2744800" y="1526806"/>
              <a:ext cx="0" cy="1984375"/>
            </a:xfrm>
            <a:custGeom>
              <a:avLst/>
              <a:gdLst/>
              <a:ahLst/>
              <a:cxnLst/>
              <a:rect l="l" t="t" r="r" b="b"/>
              <a:pathLst>
                <a:path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ln w="19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24"/>
            <p:cNvSpPr/>
            <p:nvPr/>
          </p:nvSpPr>
          <p:spPr>
            <a:xfrm>
              <a:off x="2089949" y="2181669"/>
              <a:ext cx="1984375" cy="0"/>
            </a:xfrm>
            <a:custGeom>
              <a:avLst/>
              <a:gdLst/>
              <a:ahLst/>
              <a:cxnLst/>
              <a:rect l="l" t="t" r="r" b="b"/>
              <a:pathLst>
                <a:path w="1984375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ln w="19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25"/>
            <p:cNvSpPr/>
            <p:nvPr/>
          </p:nvSpPr>
          <p:spPr>
            <a:xfrm>
              <a:off x="2089949" y="2846158"/>
              <a:ext cx="1974214" cy="0"/>
            </a:xfrm>
            <a:custGeom>
              <a:avLst/>
              <a:gdLst/>
              <a:ahLst/>
              <a:cxnLst/>
              <a:rect l="l" t="t" r="r" b="b"/>
              <a:pathLst>
                <a:path w="1974214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ln w="19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26"/>
            <p:cNvSpPr/>
            <p:nvPr/>
          </p:nvSpPr>
          <p:spPr>
            <a:xfrm>
              <a:off x="2744800" y="1526806"/>
              <a:ext cx="0" cy="1993900"/>
            </a:xfrm>
            <a:custGeom>
              <a:avLst/>
              <a:gdLst/>
              <a:ahLst/>
              <a:cxnLst/>
              <a:rect l="l" t="t" r="r" b="b"/>
              <a:pathLst>
                <a:path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ln w="19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26"/>
            <p:cNvSpPr/>
            <p:nvPr/>
          </p:nvSpPr>
          <p:spPr>
            <a:xfrm>
              <a:off x="3429000" y="1524000"/>
              <a:ext cx="0" cy="1993900"/>
            </a:xfrm>
            <a:custGeom>
              <a:avLst/>
              <a:gdLst/>
              <a:ahLst/>
              <a:cxnLst/>
              <a:rect l="l" t="t" r="r" b="b"/>
              <a:pathLst>
                <a:path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ln w="19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511645" y="2952390"/>
              <a:ext cx="495232" cy="4952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70361" y="2961023"/>
              <a:ext cx="495232" cy="4952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70997" y="1621460"/>
              <a:ext cx="495232" cy="4952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513551" y="2283416"/>
              <a:ext cx="495232" cy="4952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156293" y="2268088"/>
              <a:ext cx="495232" cy="4952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90859" y="1621460"/>
              <a:ext cx="495232" cy="4952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68461" y="2964253"/>
              <a:ext cx="495232" cy="4952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53121" y="1621460"/>
              <a:ext cx="495232" cy="4952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8" name="object 11"/>
            <p:cNvSpPr/>
            <p:nvPr/>
          </p:nvSpPr>
          <p:spPr>
            <a:xfrm>
              <a:off x="5875615" y="2286646"/>
              <a:ext cx="486409" cy="481965"/>
            </a:xfrm>
            <a:custGeom>
              <a:avLst/>
              <a:gdLst/>
              <a:ahLst/>
              <a:cxn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9"/>
            <p:cNvSpPr/>
            <p:nvPr/>
          </p:nvSpPr>
          <p:spPr>
            <a:xfrm>
              <a:off x="5069365" y="1524646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20"/>
            <p:cNvSpPr/>
            <p:nvPr/>
          </p:nvSpPr>
          <p:spPr>
            <a:xfrm>
              <a:off x="5069964" y="1532265"/>
              <a:ext cx="1984375" cy="1984375"/>
            </a:xfrm>
            <a:custGeom>
              <a:avLst/>
              <a:gdLst/>
              <a:ahLst/>
              <a:cxn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ln w="19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21"/>
            <p:cNvSpPr/>
            <p:nvPr/>
          </p:nvSpPr>
          <p:spPr>
            <a:xfrm>
              <a:off x="5079591" y="2172685"/>
              <a:ext cx="1974214" cy="19685"/>
            </a:xfrm>
            <a:custGeom>
              <a:avLst/>
              <a:gdLst/>
              <a:ahLst/>
              <a:cxn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22"/>
            <p:cNvSpPr/>
            <p:nvPr/>
          </p:nvSpPr>
          <p:spPr>
            <a:xfrm>
              <a:off x="5069964" y="2846804"/>
              <a:ext cx="1974214" cy="0"/>
            </a:xfrm>
            <a:custGeom>
              <a:avLst/>
              <a:gdLst/>
              <a:ahLst/>
              <a:cxnLst/>
              <a:rect l="l" t="t" r="r" b="b"/>
              <a:pathLst>
                <a:path w="1974214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ln w="19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23"/>
            <p:cNvSpPr/>
            <p:nvPr/>
          </p:nvSpPr>
          <p:spPr>
            <a:xfrm>
              <a:off x="5724815" y="1527452"/>
              <a:ext cx="0" cy="1984375"/>
            </a:xfrm>
            <a:custGeom>
              <a:avLst/>
              <a:gdLst/>
              <a:ahLst/>
              <a:cxnLst/>
              <a:rect l="l" t="t" r="r" b="b"/>
              <a:pathLst>
                <a:path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ln w="19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24"/>
            <p:cNvSpPr/>
            <p:nvPr/>
          </p:nvSpPr>
          <p:spPr>
            <a:xfrm>
              <a:off x="5069964" y="2182315"/>
              <a:ext cx="1984375" cy="0"/>
            </a:xfrm>
            <a:custGeom>
              <a:avLst/>
              <a:gdLst/>
              <a:ahLst/>
              <a:cxnLst/>
              <a:rect l="l" t="t" r="r" b="b"/>
              <a:pathLst>
                <a:path w="1984375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ln w="19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5"/>
            <p:cNvSpPr/>
            <p:nvPr/>
          </p:nvSpPr>
          <p:spPr>
            <a:xfrm>
              <a:off x="5069964" y="2846804"/>
              <a:ext cx="1974214" cy="0"/>
            </a:xfrm>
            <a:custGeom>
              <a:avLst/>
              <a:gdLst/>
              <a:ahLst/>
              <a:cxnLst/>
              <a:rect l="l" t="t" r="r" b="b"/>
              <a:pathLst>
                <a:path w="1974214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ln w="19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6"/>
            <p:cNvSpPr/>
            <p:nvPr/>
          </p:nvSpPr>
          <p:spPr>
            <a:xfrm>
              <a:off x="5724815" y="1527452"/>
              <a:ext cx="0" cy="1993900"/>
            </a:xfrm>
            <a:custGeom>
              <a:avLst/>
              <a:gdLst/>
              <a:ahLst/>
              <a:cxnLst/>
              <a:rect l="l" t="t" r="r" b="b"/>
              <a:pathLst>
                <a:path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ln w="19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6"/>
            <p:cNvSpPr/>
            <p:nvPr/>
          </p:nvSpPr>
          <p:spPr>
            <a:xfrm>
              <a:off x="6409015" y="1524646"/>
              <a:ext cx="0" cy="1993900"/>
            </a:xfrm>
            <a:custGeom>
              <a:avLst/>
              <a:gdLst/>
              <a:ahLst/>
              <a:cxnLst/>
              <a:rect l="l" t="t" r="r" b="b"/>
              <a:pathLst>
                <a:path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ln w="19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33766" y="1619199"/>
              <a:ext cx="495232" cy="4952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813348" y="2937708"/>
              <a:ext cx="495232" cy="4952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151012" y="2939970"/>
              <a:ext cx="495232" cy="4952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493566" y="2252114"/>
              <a:ext cx="495232" cy="4952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831230" y="2260747"/>
              <a:ext cx="495232" cy="4952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144931" y="2261070"/>
              <a:ext cx="495232" cy="4952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495473" y="1623074"/>
              <a:ext cx="495232" cy="4952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833136" y="1622106"/>
              <a:ext cx="495232" cy="4952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36222" y="3666056"/>
              <a:ext cx="117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Start State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48497" y="3666702"/>
              <a:ext cx="11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Goal State</a:t>
              </a:r>
            </a:p>
          </p:txBody>
        </p:sp>
      </p:grpSp>
      <p:sp>
        <p:nvSpPr>
          <p:cNvPr id="88" name="object 45"/>
          <p:cNvSpPr txBox="1"/>
          <p:nvPr/>
        </p:nvSpPr>
        <p:spPr>
          <a:xfrm>
            <a:off x="1676400" y="6019800"/>
            <a:ext cx="4175125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latin typeface="Arial"/>
                <a:cs typeface="Arial"/>
              </a:rPr>
              <a:t>6</a:t>
            </a:r>
            <a:endParaRPr lang="en-US" sz="2050" spc="-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50" spc="-70" dirty="0">
                <a:latin typeface="Arial"/>
                <a:cs typeface="Arial"/>
              </a:rPr>
              <a:t>4+0+3+3+1+0+2+1 </a:t>
            </a:r>
            <a:r>
              <a:rPr sz="2050" spc="15" dirty="0">
                <a:latin typeface="Arial"/>
                <a:cs typeface="Arial"/>
              </a:rPr>
              <a:t>=</a:t>
            </a:r>
            <a:r>
              <a:rPr sz="2050" spc="270" dirty="0">
                <a:latin typeface="Arial"/>
                <a:cs typeface="Arial"/>
              </a:rPr>
              <a:t> </a:t>
            </a:r>
            <a:r>
              <a:rPr sz="2050" spc="-150" dirty="0">
                <a:latin typeface="Arial"/>
                <a:cs typeface="Arial"/>
              </a:rPr>
              <a:t>14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18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10"/>
              </a:lnSpc>
            </a:pPr>
            <a:r>
              <a:rPr spc="340" dirty="0"/>
              <a:t>Dominance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828800"/>
            <a:ext cx="8382000" cy="5263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2050" dirty="0">
                <a:latin typeface="Arial"/>
                <a:cs typeface="Arial"/>
              </a:rPr>
              <a:t>If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2100" baseline="-11904" dirty="0">
                <a:solidFill>
                  <a:srgbClr val="990099"/>
                </a:solidFill>
                <a:latin typeface="Georgia"/>
                <a:cs typeface="Georgia"/>
              </a:rPr>
              <a:t>2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) 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≥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2100" baseline="-11904" dirty="0">
                <a:solidFill>
                  <a:srgbClr val="990099"/>
                </a:solidFill>
                <a:latin typeface="Georgia"/>
                <a:cs typeface="Georgia"/>
              </a:rPr>
              <a:t>1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) </a:t>
            </a:r>
            <a:r>
              <a:rPr sz="2050" dirty="0">
                <a:latin typeface="Arial"/>
                <a:cs typeface="Arial"/>
              </a:rPr>
              <a:t>for all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n </a:t>
            </a:r>
            <a:r>
              <a:rPr sz="2050" dirty="0">
                <a:latin typeface="Arial"/>
                <a:cs typeface="Arial"/>
              </a:rPr>
              <a:t>(both admissible)  </a:t>
            </a:r>
            <a:endParaRPr lang="en-US" sz="2050" dirty="0">
              <a:latin typeface="Arial"/>
              <a:cs typeface="Arial"/>
            </a:endParaRPr>
          </a:p>
          <a:p>
            <a:pPr marL="12700" marR="5080">
              <a:lnSpc>
                <a:spcPct val="101499"/>
              </a:lnSpc>
            </a:pPr>
            <a:r>
              <a:rPr lang="en-US" sz="2050" dirty="0">
                <a:latin typeface="Arial"/>
                <a:cs typeface="Arial"/>
              </a:rPr>
              <a:t>	</a:t>
            </a:r>
            <a:r>
              <a:rPr sz="2050" dirty="0">
                <a:latin typeface="Arial"/>
                <a:cs typeface="Arial"/>
              </a:rPr>
              <a:t>then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2100" baseline="-11904" dirty="0">
                <a:solidFill>
                  <a:srgbClr val="990099"/>
                </a:solidFill>
                <a:latin typeface="Georgia"/>
                <a:cs typeface="Georgia"/>
              </a:rPr>
              <a:t>2  </a:t>
            </a:r>
            <a:r>
              <a:rPr sz="2050" dirty="0">
                <a:solidFill>
                  <a:srgbClr val="00007E"/>
                </a:solidFill>
                <a:latin typeface="Arial"/>
                <a:cs typeface="Arial"/>
              </a:rPr>
              <a:t>dominates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2100" baseline="-11904" dirty="0">
                <a:solidFill>
                  <a:srgbClr val="990099"/>
                </a:solidFill>
                <a:latin typeface="Georgia"/>
                <a:cs typeface="Georgia"/>
              </a:rPr>
              <a:t>1  </a:t>
            </a:r>
            <a:r>
              <a:rPr sz="2050" dirty="0">
                <a:latin typeface="Arial"/>
                <a:cs typeface="Arial"/>
              </a:rPr>
              <a:t>and is better for  search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latin typeface="Arial"/>
                <a:cs typeface="Arial"/>
              </a:rPr>
              <a:t>Typical search costs:</a:t>
            </a:r>
          </a:p>
          <a:p>
            <a:pPr marL="1028700" indent="-285750">
              <a:lnSpc>
                <a:spcPct val="100000"/>
              </a:lnSpc>
              <a:spcBef>
                <a:spcPts val="1305"/>
              </a:spcBef>
              <a:tabLst>
                <a:tab pos="949325" algn="l"/>
              </a:tabLst>
            </a:pPr>
            <a:r>
              <a:rPr sz="2050" i="1" dirty="0">
                <a:latin typeface="Arial"/>
                <a:cs typeface="Arial"/>
              </a:rPr>
              <a:t>d </a:t>
            </a:r>
            <a:r>
              <a:rPr sz="2050" dirty="0">
                <a:latin typeface="Arial"/>
                <a:cs typeface="Arial"/>
              </a:rPr>
              <a:t>= 14	IDS = 3,473,941 nodes</a:t>
            </a:r>
            <a:endParaRPr lang="en-US" sz="2050" dirty="0">
              <a:latin typeface="Arial"/>
              <a:cs typeface="Arial"/>
            </a:endParaRPr>
          </a:p>
          <a:p>
            <a:pPr marL="1028700" indent="-28575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949325" algn="l"/>
              </a:tabLst>
            </a:pPr>
            <a:r>
              <a:rPr dirty="0">
                <a:latin typeface="Arial"/>
                <a:cs typeface="Arial"/>
              </a:rPr>
              <a:t>A</a:t>
            </a:r>
            <a:r>
              <a:rPr i="1" baseline="29761" dirty="0">
                <a:latin typeface="Meiryo"/>
                <a:cs typeface="Meiryo"/>
              </a:rPr>
              <a:t>∗</a:t>
            </a:r>
            <a:r>
              <a:rPr dirty="0">
                <a:latin typeface="Arial"/>
                <a:cs typeface="Arial"/>
              </a:rPr>
              <a:t>(</a:t>
            </a:r>
            <a:r>
              <a:rPr i="1" dirty="0">
                <a:latin typeface="Arial"/>
                <a:cs typeface="Arial"/>
              </a:rPr>
              <a:t>h</a:t>
            </a:r>
            <a:r>
              <a:rPr baseline="-11904" dirty="0">
                <a:latin typeface="Georgia"/>
                <a:cs typeface="Georgia"/>
              </a:rPr>
              <a:t>1</a:t>
            </a:r>
            <a:r>
              <a:rPr dirty="0">
                <a:latin typeface="Arial"/>
                <a:cs typeface="Arial"/>
              </a:rPr>
              <a:t>) = 539 nodes  </a:t>
            </a:r>
            <a:endParaRPr lang="en-US" dirty="0">
              <a:latin typeface="Arial"/>
              <a:cs typeface="Arial"/>
            </a:endParaRPr>
          </a:p>
          <a:p>
            <a:pPr marL="1028700" indent="-28575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949325" algn="l"/>
              </a:tabLst>
            </a:pPr>
            <a:r>
              <a:rPr dirty="0">
                <a:latin typeface="Arial"/>
                <a:cs typeface="Arial"/>
              </a:rPr>
              <a:t>A</a:t>
            </a:r>
            <a:r>
              <a:rPr i="1" baseline="29761" dirty="0">
                <a:latin typeface="Meiryo"/>
                <a:cs typeface="Meiryo"/>
              </a:rPr>
              <a:t>∗</a:t>
            </a:r>
            <a:r>
              <a:rPr dirty="0">
                <a:latin typeface="Arial"/>
                <a:cs typeface="Arial"/>
              </a:rPr>
              <a:t>(</a:t>
            </a:r>
            <a:r>
              <a:rPr i="1" dirty="0">
                <a:latin typeface="Arial"/>
                <a:cs typeface="Arial"/>
              </a:rPr>
              <a:t>h</a:t>
            </a:r>
            <a:r>
              <a:rPr baseline="-11904" dirty="0">
                <a:latin typeface="Georgia"/>
                <a:cs typeface="Georgia"/>
              </a:rPr>
              <a:t>2</a:t>
            </a:r>
            <a:r>
              <a:rPr dirty="0">
                <a:latin typeface="Arial"/>
                <a:cs typeface="Arial"/>
              </a:rPr>
              <a:t>) = 113 nodes</a:t>
            </a:r>
            <a:endParaRPr lang="en-US" dirty="0">
              <a:latin typeface="Arial"/>
              <a:cs typeface="Arial"/>
            </a:endParaRPr>
          </a:p>
          <a:p>
            <a:pPr marL="1028700" indent="-28575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949325" algn="l"/>
              </a:tabLst>
            </a:pPr>
            <a:endParaRPr lang="en-US" dirty="0">
              <a:latin typeface="Arial"/>
              <a:cs typeface="Arial"/>
            </a:endParaRPr>
          </a:p>
          <a:p>
            <a:pPr marL="1028700" indent="-285750">
              <a:lnSpc>
                <a:spcPct val="100000"/>
              </a:lnSpc>
              <a:spcBef>
                <a:spcPts val="1305"/>
              </a:spcBef>
              <a:tabLst>
                <a:tab pos="949325" algn="l"/>
              </a:tabLst>
            </a:pPr>
            <a:r>
              <a:rPr sz="2050" i="1" dirty="0">
                <a:latin typeface="Arial"/>
                <a:cs typeface="Arial"/>
              </a:rPr>
              <a:t>d </a:t>
            </a:r>
            <a:r>
              <a:rPr sz="2050" dirty="0">
                <a:latin typeface="Arial"/>
                <a:cs typeface="Arial"/>
              </a:rPr>
              <a:t>= 24	IDS </a:t>
            </a:r>
            <a:r>
              <a:rPr sz="2050" dirty="0">
                <a:latin typeface="Lucida Sans Unicode"/>
                <a:cs typeface="Lucida Sans Unicode"/>
              </a:rPr>
              <a:t>≈ </a:t>
            </a:r>
            <a:r>
              <a:rPr sz="2050" dirty="0">
                <a:latin typeface="Arial"/>
                <a:cs typeface="Arial"/>
              </a:rPr>
              <a:t>54,000,000,000 nodes</a:t>
            </a:r>
            <a:endParaRPr lang="en-US" sz="2050" dirty="0">
              <a:latin typeface="Arial"/>
              <a:cs typeface="Arial"/>
            </a:endParaRPr>
          </a:p>
          <a:p>
            <a:pPr marL="1028700" indent="-28575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949325" algn="l"/>
              </a:tabLst>
            </a:pPr>
            <a:r>
              <a:rPr dirty="0">
                <a:latin typeface="Arial"/>
                <a:cs typeface="Arial"/>
              </a:rPr>
              <a:t>A</a:t>
            </a:r>
            <a:r>
              <a:rPr i="1" baseline="29761" dirty="0">
                <a:latin typeface="Meiryo"/>
                <a:cs typeface="Meiryo"/>
              </a:rPr>
              <a:t>∗</a:t>
            </a:r>
            <a:r>
              <a:rPr dirty="0">
                <a:latin typeface="Arial"/>
                <a:cs typeface="Arial"/>
              </a:rPr>
              <a:t>(</a:t>
            </a:r>
            <a:r>
              <a:rPr i="1" dirty="0">
                <a:latin typeface="Arial"/>
                <a:cs typeface="Arial"/>
              </a:rPr>
              <a:t>h</a:t>
            </a:r>
            <a:r>
              <a:rPr baseline="-11904" dirty="0">
                <a:latin typeface="Georgia"/>
                <a:cs typeface="Georgia"/>
              </a:rPr>
              <a:t>1</a:t>
            </a:r>
            <a:r>
              <a:rPr dirty="0">
                <a:latin typeface="Arial"/>
                <a:cs typeface="Arial"/>
              </a:rPr>
              <a:t>) = 39,135 nodes </a:t>
            </a:r>
            <a:endParaRPr lang="en-US" dirty="0">
              <a:latin typeface="Arial"/>
              <a:cs typeface="Arial"/>
            </a:endParaRPr>
          </a:p>
          <a:p>
            <a:pPr marL="1028700" indent="-28575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949325" algn="l"/>
              </a:tabLst>
            </a:pPr>
            <a:r>
              <a:rPr dirty="0">
                <a:latin typeface="Arial"/>
                <a:cs typeface="Arial"/>
              </a:rPr>
              <a:t>A</a:t>
            </a:r>
            <a:r>
              <a:rPr i="1" baseline="29761" dirty="0">
                <a:latin typeface="Meiryo"/>
                <a:cs typeface="Meiryo"/>
              </a:rPr>
              <a:t>∗</a:t>
            </a:r>
            <a:r>
              <a:rPr dirty="0">
                <a:latin typeface="Arial"/>
                <a:cs typeface="Arial"/>
              </a:rPr>
              <a:t>(</a:t>
            </a:r>
            <a:r>
              <a:rPr i="1" dirty="0">
                <a:latin typeface="Arial"/>
                <a:cs typeface="Arial"/>
              </a:rPr>
              <a:t>h</a:t>
            </a:r>
            <a:r>
              <a:rPr baseline="-11904" dirty="0">
                <a:latin typeface="Georgia"/>
                <a:cs typeface="Georgia"/>
              </a:rPr>
              <a:t>2</a:t>
            </a:r>
            <a:r>
              <a:rPr dirty="0">
                <a:latin typeface="Arial"/>
                <a:cs typeface="Arial"/>
              </a:rPr>
              <a:t>) = 1,641 nodes</a:t>
            </a:r>
          </a:p>
          <a:p>
            <a:pPr marL="329565" marR="744855" indent="-317500">
              <a:lnSpc>
                <a:spcPts val="4020"/>
              </a:lnSpc>
              <a:spcBef>
                <a:spcPts val="400"/>
              </a:spcBef>
            </a:pPr>
            <a:r>
              <a:rPr sz="2050" dirty="0">
                <a:latin typeface="Arial"/>
                <a:cs typeface="Arial"/>
              </a:rPr>
              <a:t>Given any admissible heuristics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2100" i="1" baseline="-11904" dirty="0">
                <a:solidFill>
                  <a:srgbClr val="990099"/>
                </a:solidFill>
                <a:latin typeface="Calibri"/>
                <a:cs typeface="Calibri"/>
              </a:rPr>
              <a:t>a</a:t>
            </a:r>
            <a:r>
              <a:rPr sz="2050" dirty="0">
                <a:latin typeface="Arial"/>
                <a:cs typeface="Arial"/>
              </a:rPr>
              <a:t>,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2100" i="1" baseline="-11904" dirty="0">
                <a:solidFill>
                  <a:srgbClr val="990099"/>
                </a:solidFill>
                <a:latin typeface="Calibri"/>
                <a:cs typeface="Calibri"/>
              </a:rPr>
              <a:t>b</a:t>
            </a:r>
            <a:r>
              <a:rPr sz="2050" dirty="0">
                <a:latin typeface="Arial"/>
                <a:cs typeface="Arial"/>
              </a:rPr>
              <a:t>,  </a:t>
            </a:r>
            <a:endParaRPr lang="en-US" sz="2050" dirty="0">
              <a:latin typeface="Arial"/>
              <a:cs typeface="Arial"/>
            </a:endParaRPr>
          </a:p>
          <a:p>
            <a:pPr marL="329565" marR="744855" indent="-317500">
              <a:spcBef>
                <a:spcPts val="400"/>
              </a:spcBef>
            </a:pPr>
            <a:r>
              <a:rPr lang="en-US" sz="2050" i="1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) = max(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2100" i="1" baseline="-11904" dirty="0">
                <a:solidFill>
                  <a:srgbClr val="990099"/>
                </a:solidFill>
                <a:latin typeface="Calibri"/>
                <a:cs typeface="Calibri"/>
              </a:rPr>
              <a:t>a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, h</a:t>
            </a:r>
            <a:r>
              <a:rPr sz="2100" i="1" baseline="-11904" dirty="0">
                <a:solidFill>
                  <a:srgbClr val="990099"/>
                </a:solidFill>
                <a:latin typeface="Calibri"/>
                <a:cs typeface="Calibri"/>
              </a:rPr>
              <a:t>b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))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dirty="0">
                <a:latin typeface="Arial"/>
                <a:cs typeface="Arial"/>
              </a:rPr>
              <a:t>is also admissible and dominates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2100" i="1" baseline="-11904" dirty="0">
                <a:solidFill>
                  <a:srgbClr val="990099"/>
                </a:solidFill>
                <a:latin typeface="Calibri"/>
                <a:cs typeface="Calibri"/>
              </a:rPr>
              <a:t>a</a:t>
            </a:r>
            <a:r>
              <a:rPr sz="2050" dirty="0">
                <a:latin typeface="Arial"/>
                <a:cs typeface="Arial"/>
              </a:rPr>
              <a:t>,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2100" i="1" baseline="-11904" dirty="0">
                <a:solidFill>
                  <a:srgbClr val="990099"/>
                </a:solidFill>
                <a:latin typeface="Calibri"/>
                <a:cs typeface="Calibri"/>
              </a:rPr>
              <a:t>b</a:t>
            </a:r>
            <a:endParaRPr sz="2100" baseline="-11904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19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09190">
              <a:lnSpc>
                <a:spcPts val="2430"/>
              </a:lnSpc>
            </a:pPr>
            <a:r>
              <a:rPr spc="330" dirty="0"/>
              <a:t>Relaxed</a:t>
            </a:r>
            <a:r>
              <a:rPr spc="270" dirty="0"/>
              <a:t> </a:t>
            </a:r>
            <a:r>
              <a:rPr spc="33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905000"/>
            <a:ext cx="7791450" cy="4614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Admissible heuristics can be derived from the  </a:t>
            </a:r>
            <a:r>
              <a:rPr sz="2050" dirty="0">
                <a:solidFill>
                  <a:srgbClr val="7E0000"/>
                </a:solidFill>
                <a:latin typeface="Georgia"/>
                <a:cs typeface="Georgia"/>
              </a:rPr>
              <a:t>exact</a:t>
            </a:r>
            <a:r>
              <a:rPr lang="en-US" sz="2050" dirty="0">
                <a:solidFill>
                  <a:srgbClr val="7E0000"/>
                </a:solidFill>
                <a:latin typeface="Georgia"/>
                <a:cs typeface="Georgia"/>
              </a:rPr>
              <a:t> </a:t>
            </a:r>
            <a:r>
              <a:rPr sz="2050" dirty="0">
                <a:latin typeface="Arial"/>
                <a:cs typeface="Arial"/>
              </a:rPr>
              <a:t>solution cost of a </a:t>
            </a:r>
            <a:r>
              <a:rPr sz="2050" dirty="0">
                <a:solidFill>
                  <a:srgbClr val="7E0000"/>
                </a:solidFill>
                <a:latin typeface="Georgia"/>
                <a:cs typeface="Georgia"/>
              </a:rPr>
              <a:t>relaxed </a:t>
            </a:r>
            <a:r>
              <a:rPr sz="2050" dirty="0">
                <a:latin typeface="Arial"/>
                <a:cs typeface="Arial"/>
              </a:rPr>
              <a:t>version of the  problem</a:t>
            </a:r>
            <a:endParaRPr lang="en-US"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US"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US"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2050" dirty="0">
                <a:latin typeface="Arial"/>
                <a:cs typeface="Arial"/>
              </a:rPr>
              <a:t>E.g.:</a:t>
            </a:r>
            <a:endParaRPr sz="2050" dirty="0">
              <a:latin typeface="Arial"/>
              <a:cs typeface="Arial"/>
            </a:endParaRPr>
          </a:p>
          <a:p>
            <a:pPr marL="690563" marR="5080" indent="-285750">
              <a:spcBef>
                <a:spcPts val="400"/>
              </a:spcBef>
              <a:buFont typeface="Arial"/>
              <a:buChar char="•"/>
            </a:pPr>
            <a:r>
              <a:rPr dirty="0">
                <a:latin typeface="Arial"/>
                <a:cs typeface="Arial"/>
              </a:rPr>
              <a:t>If the rules of the 8-puzzle are relaxed so that a tile can move </a:t>
            </a:r>
            <a:r>
              <a:rPr dirty="0">
                <a:solidFill>
                  <a:srgbClr val="7E0000"/>
                </a:solidFill>
                <a:latin typeface="Georgia"/>
                <a:cs typeface="Georgia"/>
              </a:rPr>
              <a:t>anywhere</a:t>
            </a:r>
            <a:r>
              <a:rPr dirty="0">
                <a:latin typeface="Arial"/>
                <a:cs typeface="Arial"/>
              </a:rPr>
              <a:t>,  then </a:t>
            </a:r>
            <a:r>
              <a:rPr i="1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baseline="-11904" dirty="0">
                <a:solidFill>
                  <a:srgbClr val="990099"/>
                </a:solidFill>
                <a:latin typeface="Georgia"/>
                <a:cs typeface="Georgia"/>
              </a:rPr>
              <a:t>1</a:t>
            </a:r>
            <a:r>
              <a:rPr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i="1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990099"/>
                </a:solidFill>
                <a:latin typeface="Arial"/>
                <a:cs typeface="Arial"/>
              </a:rPr>
              <a:t>) </a:t>
            </a:r>
            <a:r>
              <a:rPr dirty="0">
                <a:latin typeface="Arial"/>
                <a:cs typeface="Arial"/>
              </a:rPr>
              <a:t>gives the shortest  solution</a:t>
            </a:r>
          </a:p>
          <a:p>
            <a:pPr marL="690563" marR="6985" indent="-285750">
              <a:spcBef>
                <a:spcPts val="400"/>
              </a:spcBef>
              <a:buFont typeface="Arial"/>
              <a:buChar char="•"/>
            </a:pPr>
            <a:r>
              <a:rPr dirty="0">
                <a:latin typeface="Arial"/>
                <a:cs typeface="Arial"/>
              </a:rPr>
              <a:t>If the rules are relaxed so that a tile can move to </a:t>
            </a:r>
            <a:r>
              <a:rPr dirty="0">
                <a:solidFill>
                  <a:srgbClr val="7E0000"/>
                </a:solidFill>
                <a:latin typeface="Georgia"/>
                <a:cs typeface="Georgia"/>
              </a:rPr>
              <a:t>any adjacent square</a:t>
            </a:r>
            <a:r>
              <a:rPr dirty="0">
                <a:latin typeface="Arial"/>
                <a:cs typeface="Arial"/>
              </a:rPr>
              <a:t>,  then </a:t>
            </a:r>
            <a:r>
              <a:rPr i="1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baseline="-11904" dirty="0">
                <a:solidFill>
                  <a:srgbClr val="990099"/>
                </a:solidFill>
                <a:latin typeface="Georgia"/>
                <a:cs typeface="Georgia"/>
              </a:rPr>
              <a:t>2</a:t>
            </a:r>
            <a:r>
              <a:rPr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i="1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990099"/>
                </a:solidFill>
                <a:latin typeface="Arial"/>
                <a:cs typeface="Arial"/>
              </a:rPr>
              <a:t>) </a:t>
            </a:r>
            <a:r>
              <a:rPr dirty="0">
                <a:latin typeface="Arial"/>
                <a:cs typeface="Arial"/>
              </a:rPr>
              <a:t>gives the shortest  solution</a:t>
            </a:r>
            <a:endParaRPr lang="en-US" dirty="0">
              <a:latin typeface="Arial"/>
              <a:cs typeface="Arial"/>
            </a:endParaRPr>
          </a:p>
          <a:p>
            <a:pPr marL="690563" marR="6985" indent="-285750">
              <a:spcBef>
                <a:spcPts val="400"/>
              </a:spcBef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690563" marR="6985" indent="-285750">
              <a:spcBef>
                <a:spcPts val="400"/>
              </a:spcBef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690563" marR="6985" indent="-285750">
              <a:spcBef>
                <a:spcPts val="400"/>
              </a:spcBef>
              <a:buFont typeface="Arial"/>
              <a:buChar char="•"/>
            </a:pPr>
            <a:endParaRPr dirty="0">
              <a:latin typeface="Arial"/>
              <a:cs typeface="Arial"/>
            </a:endParaRPr>
          </a:p>
          <a:p>
            <a:pPr marL="1254125" indent="-1254125" defTabSz="1254125">
              <a:lnSpc>
                <a:spcPct val="100000"/>
              </a:lnSpc>
              <a:spcBef>
                <a:spcPts val="1560"/>
              </a:spcBef>
            </a:pPr>
            <a:r>
              <a:rPr sz="2050" b="1" dirty="0">
                <a:latin typeface="Arial"/>
                <a:cs typeface="Arial"/>
              </a:rPr>
              <a:t>Key point:</a:t>
            </a:r>
            <a:r>
              <a:rPr sz="2050" dirty="0">
                <a:latin typeface="Arial"/>
                <a:cs typeface="Arial"/>
              </a:rPr>
              <a:t>  </a:t>
            </a:r>
            <a:r>
              <a:rPr lang="en-US" sz="2050" dirty="0">
                <a:latin typeface="Arial"/>
                <a:cs typeface="Arial"/>
              </a:rPr>
              <a:t>Cost (optimal solution to relaxed prob) &lt;= </a:t>
            </a:r>
            <a:br>
              <a:rPr lang="en-US" sz="2050" dirty="0">
                <a:latin typeface="Arial"/>
                <a:cs typeface="Arial"/>
              </a:rPr>
            </a:br>
            <a:r>
              <a:rPr lang="en-US" sz="2050" dirty="0">
                <a:latin typeface="Arial"/>
                <a:cs typeface="Arial"/>
              </a:rPr>
              <a:t>  Cost(actual problem)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10"/>
              </a:lnSpc>
            </a:pPr>
            <a:r>
              <a:rPr spc="32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8" y="1606803"/>
            <a:ext cx="4456431" cy="3008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1000" algn="l"/>
              </a:tabLst>
            </a:pPr>
            <a:r>
              <a:rPr sz="2050" spc="-125" dirty="0">
                <a:latin typeface="Lucida Sans Unicode"/>
                <a:cs typeface="Lucida Sans Unicode"/>
              </a:rPr>
              <a:t>♦	</a:t>
            </a:r>
            <a:r>
              <a:rPr sz="2050" spc="-70" dirty="0">
                <a:latin typeface="Arial"/>
                <a:cs typeface="Arial"/>
              </a:rPr>
              <a:t>Best-first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150" dirty="0">
                <a:latin typeface="Arial"/>
                <a:cs typeface="Arial"/>
              </a:rPr>
              <a:t>search</a:t>
            </a:r>
            <a:endParaRPr lang="en-US" sz="2050" spc="-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81000" algn="l"/>
              </a:tabLst>
            </a:pPr>
            <a:endParaRPr lang="en-US"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81000" algn="l"/>
              </a:tabLst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81000" algn="l"/>
              </a:tabLst>
            </a:pPr>
            <a:r>
              <a:rPr sz="2050" spc="-125" dirty="0">
                <a:latin typeface="Lucida Sans Unicode"/>
                <a:cs typeface="Lucida Sans Unicode"/>
              </a:rPr>
              <a:t>♦	</a:t>
            </a:r>
            <a:r>
              <a:rPr sz="2050" spc="-45" dirty="0">
                <a:latin typeface="Arial"/>
                <a:cs typeface="Arial"/>
              </a:rPr>
              <a:t>A</a:t>
            </a:r>
            <a:r>
              <a:rPr sz="2100" i="1" spc="-67" baseline="29761" dirty="0">
                <a:latin typeface="Meiryo"/>
                <a:cs typeface="Meiryo"/>
              </a:rPr>
              <a:t>∗</a:t>
            </a:r>
            <a:r>
              <a:rPr sz="2100" i="1" spc="172" baseline="29761" dirty="0">
                <a:latin typeface="Meiryo"/>
                <a:cs typeface="Meiryo"/>
              </a:rPr>
              <a:t> </a:t>
            </a:r>
            <a:r>
              <a:rPr sz="2050" spc="-150" dirty="0">
                <a:latin typeface="Arial"/>
                <a:cs typeface="Arial"/>
              </a:rPr>
              <a:t>search</a:t>
            </a:r>
            <a:r>
              <a:rPr lang="en-US" sz="2050" spc="-150" dirty="0">
                <a:latin typeface="Arial"/>
                <a:cs typeface="Arial"/>
              </a:rPr>
              <a:t> (and variants)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81000" algn="l"/>
              </a:tabLst>
            </a:pPr>
            <a:endParaRPr lang="en-US"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81000" algn="l"/>
              </a:tabLst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81000" algn="l"/>
              </a:tabLst>
            </a:pPr>
            <a:r>
              <a:rPr sz="2050" spc="-125" dirty="0">
                <a:latin typeface="Lucida Sans Unicode"/>
                <a:cs typeface="Lucida Sans Unicode"/>
              </a:rPr>
              <a:t>♦	</a:t>
            </a:r>
            <a:r>
              <a:rPr sz="2050" spc="-95" dirty="0">
                <a:latin typeface="Arial"/>
                <a:cs typeface="Arial"/>
              </a:rPr>
              <a:t>Heuristics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20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79730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05"/>
              </a:lnSpc>
            </a:pPr>
            <a:r>
              <a:rPr spc="409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676400"/>
            <a:ext cx="9144000" cy="5229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451100" indent="-342900" algn="just">
              <a:spcBef>
                <a:spcPts val="800"/>
              </a:spcBef>
              <a:buFont typeface="Arial"/>
              <a:buChar char="•"/>
            </a:pPr>
            <a:r>
              <a:rPr sz="2050" dirty="0">
                <a:latin typeface="Arial"/>
                <a:cs typeface="Arial"/>
              </a:rPr>
              <a:t>Heuristic functions estimate costs of shortest paths </a:t>
            </a:r>
            <a:endParaRPr lang="en-US" sz="2050" dirty="0">
              <a:latin typeface="Arial"/>
              <a:cs typeface="Arial"/>
            </a:endParaRPr>
          </a:p>
          <a:p>
            <a:pPr marL="355600" marR="2451100" indent="-342900" algn="just">
              <a:spcBef>
                <a:spcPts val="800"/>
              </a:spcBef>
              <a:buFont typeface="Arial"/>
              <a:buChar char="•"/>
            </a:pPr>
            <a:endParaRPr lang="en-US" sz="2050" dirty="0">
              <a:latin typeface="Arial"/>
              <a:cs typeface="Arial"/>
            </a:endParaRPr>
          </a:p>
          <a:p>
            <a:pPr marL="355600" marR="2451100" indent="-342900" algn="just">
              <a:spcBef>
                <a:spcPts val="800"/>
              </a:spcBef>
              <a:buFont typeface="Arial"/>
              <a:buChar char="•"/>
            </a:pPr>
            <a:r>
              <a:rPr sz="2050" dirty="0">
                <a:latin typeface="Arial"/>
                <a:cs typeface="Arial"/>
              </a:rPr>
              <a:t>Good heuristics can </a:t>
            </a:r>
            <a:r>
              <a:rPr sz="2050" b="1" i="1" dirty="0">
                <a:latin typeface="Arial"/>
                <a:cs typeface="Arial"/>
              </a:rPr>
              <a:t>dramatically</a:t>
            </a:r>
            <a:r>
              <a:rPr sz="2050" dirty="0">
                <a:latin typeface="Arial"/>
                <a:cs typeface="Arial"/>
              </a:rPr>
              <a:t> reduce search cost </a:t>
            </a:r>
            <a:endParaRPr lang="en-US" sz="2050" dirty="0">
              <a:latin typeface="Arial"/>
              <a:cs typeface="Arial"/>
            </a:endParaRPr>
          </a:p>
          <a:p>
            <a:pPr marL="12700" marR="2451100" algn="just">
              <a:spcBef>
                <a:spcPts val="800"/>
              </a:spcBef>
            </a:pPr>
            <a:endParaRPr lang="en-US" sz="2050" dirty="0">
              <a:latin typeface="Arial"/>
              <a:cs typeface="Arial"/>
            </a:endParaRPr>
          </a:p>
          <a:p>
            <a:pPr marL="355600" marR="2451100" indent="-342900" algn="just">
              <a:spcBef>
                <a:spcPts val="800"/>
              </a:spcBef>
              <a:buFont typeface="Arial"/>
              <a:buChar char="•"/>
            </a:pPr>
            <a:r>
              <a:rPr sz="2050" dirty="0">
                <a:latin typeface="Arial"/>
                <a:cs typeface="Arial"/>
              </a:rPr>
              <a:t>Greedy best-first search expands lowest 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endParaRPr lang="en-US" sz="2050" dirty="0">
              <a:latin typeface="Arial"/>
              <a:cs typeface="Arial"/>
            </a:endParaRPr>
          </a:p>
          <a:p>
            <a:pPr marL="812800" marR="2451100" lvl="1" indent="-342900" algn="just">
              <a:spcBef>
                <a:spcPts val="800"/>
              </a:spcBef>
              <a:buFont typeface="Arial"/>
              <a:buChar char="•"/>
            </a:pPr>
            <a:r>
              <a:rPr sz="2050" dirty="0">
                <a:latin typeface="Arial"/>
                <a:cs typeface="Arial"/>
              </a:rPr>
              <a:t>incomplete and not always  optimal</a:t>
            </a:r>
            <a:endParaRPr lang="en-US" sz="2050" dirty="0">
              <a:latin typeface="Arial"/>
              <a:cs typeface="Arial"/>
            </a:endParaRPr>
          </a:p>
          <a:p>
            <a:pPr marL="469900" marR="2451100" lvl="1" algn="just">
              <a:spcBef>
                <a:spcPts val="800"/>
              </a:spcBef>
            </a:pPr>
            <a:endParaRPr lang="en-US" sz="2050" dirty="0">
              <a:latin typeface="Arial"/>
              <a:cs typeface="Arial"/>
            </a:endParaRPr>
          </a:p>
          <a:p>
            <a:pPr marL="355600" marR="2451100" indent="-342900" algn="just">
              <a:spcBef>
                <a:spcPts val="800"/>
              </a:spcBef>
              <a:buFont typeface="Arial"/>
              <a:buChar char="•"/>
            </a:pPr>
            <a:r>
              <a:rPr sz="2050" dirty="0">
                <a:latin typeface="Arial"/>
                <a:cs typeface="Arial"/>
              </a:rPr>
              <a:t>A</a:t>
            </a:r>
            <a:r>
              <a:rPr sz="2100" i="1" baseline="29761" dirty="0">
                <a:latin typeface="Meiryo"/>
                <a:cs typeface="Meiryo"/>
              </a:rPr>
              <a:t>∗  </a:t>
            </a:r>
            <a:r>
              <a:rPr sz="2050" dirty="0">
                <a:latin typeface="Arial"/>
                <a:cs typeface="Arial"/>
              </a:rPr>
              <a:t>search expands lowest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g 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+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endParaRPr sz="2050" dirty="0">
              <a:latin typeface="Arial"/>
              <a:cs typeface="Arial"/>
            </a:endParaRPr>
          </a:p>
          <a:p>
            <a:pPr marL="1260475" lvl="2" indent="-342900">
              <a:spcBef>
                <a:spcPts val="800"/>
              </a:spcBef>
              <a:buFont typeface="Arial"/>
              <a:buChar char="•"/>
              <a:tabLst>
                <a:tab pos="584200" algn="l"/>
              </a:tabLst>
            </a:pPr>
            <a:r>
              <a:rPr sz="2050" dirty="0">
                <a:latin typeface="Arial"/>
                <a:cs typeface="Arial"/>
              </a:rPr>
              <a:t>complete and optimal</a:t>
            </a:r>
          </a:p>
          <a:p>
            <a:pPr marL="1260475" lvl="2" indent="-342900">
              <a:spcBef>
                <a:spcPts val="800"/>
              </a:spcBef>
              <a:buFont typeface="Arial"/>
              <a:buChar char="•"/>
              <a:tabLst>
                <a:tab pos="584200" algn="l"/>
              </a:tabLst>
            </a:pPr>
            <a:r>
              <a:rPr sz="2050" dirty="0">
                <a:latin typeface="Arial"/>
                <a:cs typeface="Arial"/>
              </a:rPr>
              <a:t>also optimally efficient (up to tie-breaks, for forward  search)</a:t>
            </a:r>
            <a:endParaRPr lang="en-US" sz="2050" dirty="0">
              <a:latin typeface="Arial"/>
              <a:cs typeface="Arial"/>
            </a:endParaRPr>
          </a:p>
          <a:p>
            <a:pPr marL="1260475" lvl="2" indent="-342900">
              <a:spcBef>
                <a:spcPts val="800"/>
              </a:spcBef>
              <a:buFont typeface="Arial"/>
              <a:buChar char="•"/>
              <a:tabLst>
                <a:tab pos="584200" algn="l"/>
              </a:tabLst>
            </a:pPr>
            <a:endParaRPr lang="en-US" sz="2050" dirty="0">
              <a:latin typeface="Arial"/>
              <a:cs typeface="Arial"/>
            </a:endParaRPr>
          </a:p>
          <a:p>
            <a:pPr marL="346075" indent="-342900">
              <a:spcBef>
                <a:spcPts val="800"/>
              </a:spcBef>
              <a:buFont typeface="Arial"/>
              <a:buChar char="•"/>
              <a:tabLst>
                <a:tab pos="584200" algn="l"/>
              </a:tabLst>
            </a:pPr>
            <a:r>
              <a:rPr sz="2050" dirty="0">
                <a:latin typeface="Arial"/>
                <a:cs typeface="Arial"/>
              </a:rPr>
              <a:t>Admissible heuristics can be derived from exact solution of relaxed  problems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54" y="1657141"/>
            <a:ext cx="5480286" cy="54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5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7722234" cy="321669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12975">
              <a:lnSpc>
                <a:spcPts val="2410"/>
              </a:lnSpc>
              <a:tabLst>
                <a:tab pos="3636645" algn="l"/>
              </a:tabLst>
            </a:pPr>
            <a:r>
              <a:rPr spc="295" dirty="0"/>
              <a:t>Review:	</a:t>
            </a:r>
            <a:r>
              <a:rPr spc="305" dirty="0"/>
              <a:t>Tree</a:t>
            </a:r>
            <a:r>
              <a:rPr spc="240" dirty="0"/>
              <a:t> </a:t>
            </a:r>
            <a:r>
              <a:rPr lang="en-US" spc="240" dirty="0"/>
              <a:t>and Graph </a:t>
            </a:r>
            <a:r>
              <a:rPr spc="29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524000"/>
            <a:ext cx="6629400" cy="1829568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422275" marR="1045210" indent="-273050">
              <a:lnSpc>
                <a:spcPct val="107600"/>
              </a:lnSpc>
              <a:spcBef>
                <a:spcPts val="530"/>
              </a:spcBef>
            </a:pPr>
            <a:r>
              <a:rPr sz="1400" dirty="0">
                <a:solidFill>
                  <a:srgbClr val="00007E"/>
                </a:solidFill>
                <a:latin typeface="Georgia"/>
                <a:cs typeface="Georgia"/>
              </a:rPr>
              <a:t>function </a:t>
            </a:r>
            <a:r>
              <a:rPr sz="1400" dirty="0">
                <a:solidFill>
                  <a:srgbClr val="B30000"/>
                </a:solidFill>
                <a:latin typeface="Arial"/>
                <a:cs typeface="Arial"/>
              </a:rPr>
              <a:t>Tree-Search</a:t>
            </a:r>
            <a:r>
              <a:rPr sz="1400" dirty="0">
                <a:latin typeface="Calibri"/>
                <a:cs typeface="Calibri"/>
              </a:rPr>
              <a:t>( 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problem, </a:t>
            </a: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frontier</a:t>
            </a:r>
            <a:r>
              <a:rPr sz="1400" dirty="0">
                <a:latin typeface="Calibri"/>
                <a:cs typeface="Calibri"/>
              </a:rPr>
              <a:t>) </a:t>
            </a:r>
            <a:r>
              <a:rPr sz="1400" dirty="0">
                <a:solidFill>
                  <a:srgbClr val="00007E"/>
                </a:solidFill>
                <a:latin typeface="Georgia"/>
                <a:cs typeface="Georgia"/>
              </a:rPr>
              <a:t>returns </a:t>
            </a:r>
            <a:r>
              <a:rPr sz="1400" dirty="0">
                <a:latin typeface="Calibri"/>
                <a:cs typeface="Calibri"/>
              </a:rPr>
              <a:t>a solution, or failure  </a:t>
            </a:r>
            <a:endParaRPr lang="en-US" sz="1400" dirty="0">
              <a:latin typeface="Calibri"/>
              <a:cs typeface="Calibri"/>
            </a:endParaRPr>
          </a:p>
          <a:p>
            <a:pPr marL="422275" marR="1045210" indent="-273050">
              <a:lnSpc>
                <a:spcPct val="107600"/>
              </a:lnSpc>
              <a:spcBef>
                <a:spcPts val="530"/>
              </a:spcBef>
            </a:pP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		        frontier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Arial"/>
                <a:cs typeface="Arial"/>
              </a:rPr>
              <a:t>← Insert</a:t>
            </a:r>
            <a:r>
              <a:rPr sz="1400" dirty="0">
                <a:latin typeface="Calibri"/>
                <a:cs typeface="Calibri"/>
              </a:rPr>
              <a:t>(</a:t>
            </a:r>
            <a:r>
              <a:rPr sz="1400" dirty="0">
                <a:latin typeface="Arial"/>
                <a:cs typeface="Arial"/>
              </a:rPr>
              <a:t>Make-Node</a:t>
            </a:r>
            <a:r>
              <a:rPr sz="1400" dirty="0">
                <a:latin typeface="Calibri"/>
                <a:cs typeface="Calibri"/>
              </a:rPr>
              <a:t>(</a:t>
            </a:r>
            <a:r>
              <a:rPr sz="1400" dirty="0">
                <a:latin typeface="Arial"/>
                <a:cs typeface="Arial"/>
              </a:rPr>
              <a:t>Initial-State</a:t>
            </a:r>
            <a:r>
              <a:rPr sz="1400" dirty="0">
                <a:latin typeface="Calibri"/>
                <a:cs typeface="Calibri"/>
              </a:rPr>
              <a:t>[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problem</a:t>
            </a:r>
            <a:r>
              <a:rPr sz="1400" dirty="0">
                <a:latin typeface="Calibri"/>
                <a:cs typeface="Calibri"/>
              </a:rPr>
              <a:t>]), </a:t>
            </a: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frontier</a:t>
            </a:r>
            <a:r>
              <a:rPr sz="1400" dirty="0">
                <a:latin typeface="Calibri"/>
                <a:cs typeface="Calibri"/>
              </a:rPr>
              <a:t>)  </a:t>
            </a:r>
            <a:endParaRPr lang="en-US" sz="1400" dirty="0">
              <a:latin typeface="Calibri"/>
              <a:cs typeface="Calibri"/>
            </a:endParaRPr>
          </a:p>
          <a:p>
            <a:pPr marL="422275" marR="1045210" indent="-273050">
              <a:lnSpc>
                <a:spcPct val="107600"/>
              </a:lnSpc>
              <a:spcBef>
                <a:spcPts val="530"/>
              </a:spcBef>
            </a:pPr>
            <a:r>
              <a:rPr lang="en-US" sz="1400" dirty="0">
                <a:solidFill>
                  <a:srgbClr val="00007E"/>
                </a:solidFill>
                <a:latin typeface="Calibri"/>
                <a:cs typeface="Calibri"/>
              </a:rPr>
              <a:t>		        </a:t>
            </a:r>
            <a:r>
              <a:rPr sz="1400" dirty="0">
                <a:solidFill>
                  <a:srgbClr val="00007E"/>
                </a:solidFill>
                <a:latin typeface="Georgia"/>
                <a:cs typeface="Georgia"/>
              </a:rPr>
              <a:t>loop do</a:t>
            </a:r>
            <a:endParaRPr sz="1400" dirty="0">
              <a:latin typeface="Georgia"/>
              <a:cs typeface="Georgia"/>
            </a:endParaRPr>
          </a:p>
          <a:p>
            <a:pPr marL="83375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00007E"/>
                </a:solidFill>
                <a:latin typeface="Georgia"/>
                <a:cs typeface="Georgia"/>
              </a:rPr>
              <a:t>if </a:t>
            </a: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frontier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empty  </a:t>
            </a:r>
            <a:r>
              <a:rPr sz="1400" dirty="0">
                <a:solidFill>
                  <a:srgbClr val="00007E"/>
                </a:solidFill>
                <a:latin typeface="Georgia"/>
                <a:cs typeface="Georgia"/>
              </a:rPr>
              <a:t>then return </a:t>
            </a:r>
            <a:r>
              <a:rPr sz="1400" dirty="0">
                <a:latin typeface="Calibri"/>
                <a:cs typeface="Calibri"/>
              </a:rPr>
              <a:t>failure</a:t>
            </a:r>
          </a:p>
          <a:p>
            <a:pPr marL="833755">
              <a:lnSpc>
                <a:spcPct val="100000"/>
              </a:lnSpc>
              <a:spcBef>
                <a:spcPts val="155"/>
              </a:spcBef>
            </a:pP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node </a:t>
            </a:r>
            <a:r>
              <a:rPr sz="1400" dirty="0">
                <a:latin typeface="Arial"/>
                <a:cs typeface="Arial"/>
              </a:rPr>
              <a:t>← Remove-Front</a:t>
            </a:r>
            <a:r>
              <a:rPr sz="1400" dirty="0">
                <a:latin typeface="Calibri"/>
                <a:cs typeface="Calibri"/>
              </a:rPr>
              <a:t>(</a:t>
            </a: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frontier</a:t>
            </a:r>
            <a:r>
              <a:rPr sz="1400" dirty="0">
                <a:latin typeface="Calibri"/>
                <a:cs typeface="Calibri"/>
              </a:rPr>
              <a:t>)</a:t>
            </a:r>
          </a:p>
          <a:p>
            <a:pPr marL="833755" marR="440690">
              <a:lnSpc>
                <a:spcPct val="107100"/>
              </a:lnSpc>
              <a:spcBef>
                <a:spcPts val="10"/>
              </a:spcBef>
            </a:pPr>
            <a:r>
              <a:rPr sz="1400" dirty="0">
                <a:solidFill>
                  <a:srgbClr val="00007E"/>
                </a:solidFill>
                <a:latin typeface="Georgia"/>
                <a:cs typeface="Georgia"/>
              </a:rPr>
              <a:t>if </a:t>
            </a:r>
            <a:r>
              <a:rPr sz="1400" dirty="0">
                <a:latin typeface="Arial"/>
                <a:cs typeface="Arial"/>
              </a:rPr>
              <a:t>Goal-Test</a:t>
            </a:r>
            <a:r>
              <a:rPr sz="1400" dirty="0">
                <a:latin typeface="Calibri"/>
                <a:cs typeface="Calibri"/>
              </a:rPr>
              <a:t>[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problem</a:t>
            </a:r>
            <a:r>
              <a:rPr sz="1400" dirty="0">
                <a:latin typeface="Calibri"/>
                <a:cs typeface="Calibri"/>
              </a:rPr>
              <a:t>] applied to </a:t>
            </a:r>
            <a:r>
              <a:rPr sz="1400" dirty="0">
                <a:latin typeface="Arial"/>
                <a:cs typeface="Arial"/>
              </a:rPr>
              <a:t>State</a:t>
            </a:r>
            <a:r>
              <a:rPr sz="1400" dirty="0">
                <a:latin typeface="Calibri"/>
                <a:cs typeface="Calibri"/>
              </a:rPr>
              <a:t>(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node</a:t>
            </a:r>
            <a:r>
              <a:rPr sz="1400" dirty="0">
                <a:latin typeface="Calibri"/>
                <a:cs typeface="Calibri"/>
              </a:rPr>
              <a:t>) succeeds </a:t>
            </a:r>
            <a:r>
              <a:rPr sz="1400" dirty="0">
                <a:solidFill>
                  <a:srgbClr val="00007E"/>
                </a:solidFill>
                <a:latin typeface="Georgia"/>
                <a:cs typeface="Georgia"/>
              </a:rPr>
              <a:t>return 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node  </a:t>
            </a:r>
            <a:endParaRPr lang="en-US" sz="1400" i="1" dirty="0">
              <a:solidFill>
                <a:srgbClr val="004B00"/>
              </a:solidFill>
              <a:latin typeface="Calibri"/>
              <a:cs typeface="Calibri"/>
            </a:endParaRPr>
          </a:p>
          <a:p>
            <a:pPr marL="833755" marR="440690">
              <a:lnSpc>
                <a:spcPct val="107100"/>
              </a:lnSpc>
              <a:spcBef>
                <a:spcPts val="10"/>
              </a:spcBef>
            </a:pP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frontier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Arial"/>
                <a:cs typeface="Arial"/>
              </a:rPr>
              <a:t>← InsertAll</a:t>
            </a:r>
            <a:r>
              <a:rPr sz="1400" dirty="0">
                <a:latin typeface="Calibri"/>
                <a:cs typeface="Calibri"/>
              </a:rPr>
              <a:t>(</a:t>
            </a:r>
            <a:r>
              <a:rPr sz="1400" dirty="0">
                <a:latin typeface="Arial"/>
                <a:cs typeface="Arial"/>
              </a:rPr>
              <a:t>Expand</a:t>
            </a:r>
            <a:r>
              <a:rPr sz="1400" dirty="0">
                <a:latin typeface="Calibri"/>
                <a:cs typeface="Calibri"/>
              </a:rPr>
              <a:t>(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node</a:t>
            </a:r>
            <a:r>
              <a:rPr sz="1400" dirty="0">
                <a:latin typeface="Calibri"/>
                <a:cs typeface="Calibri"/>
              </a:rPr>
              <a:t>, 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problem</a:t>
            </a:r>
            <a:r>
              <a:rPr sz="1400" dirty="0">
                <a:latin typeface="Calibri"/>
                <a:cs typeface="Calibri"/>
              </a:rPr>
              <a:t>), </a:t>
            </a: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frontier</a:t>
            </a:r>
            <a:r>
              <a:rPr sz="1400"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6858000"/>
            <a:ext cx="685800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60" dirty="0">
                <a:latin typeface="Arial"/>
                <a:cs typeface="Arial"/>
              </a:rPr>
              <a:t>A </a:t>
            </a:r>
            <a:r>
              <a:rPr sz="2050" spc="-110" dirty="0">
                <a:latin typeface="Arial"/>
                <a:cs typeface="Arial"/>
              </a:rPr>
              <a:t>strategy </a:t>
            </a:r>
            <a:r>
              <a:rPr sz="2050" spc="-95" dirty="0">
                <a:latin typeface="Arial"/>
                <a:cs typeface="Arial"/>
              </a:rPr>
              <a:t>is </a:t>
            </a:r>
            <a:r>
              <a:rPr sz="2050" spc="-140" dirty="0">
                <a:latin typeface="Arial"/>
                <a:cs typeface="Arial"/>
              </a:rPr>
              <a:t>defined </a:t>
            </a:r>
            <a:r>
              <a:rPr sz="2050" spc="-160" dirty="0">
                <a:latin typeface="Arial"/>
                <a:cs typeface="Arial"/>
              </a:rPr>
              <a:t>by </a:t>
            </a:r>
            <a:r>
              <a:rPr sz="2050" spc="-95" dirty="0">
                <a:latin typeface="Arial"/>
                <a:cs typeface="Arial"/>
              </a:rPr>
              <a:t>picking </a:t>
            </a:r>
            <a:r>
              <a:rPr sz="2050" spc="-125" dirty="0">
                <a:latin typeface="Arial"/>
                <a:cs typeface="Arial"/>
              </a:rPr>
              <a:t>the </a:t>
            </a:r>
            <a:r>
              <a:rPr sz="2050" spc="90" dirty="0">
                <a:solidFill>
                  <a:srgbClr val="7E0000"/>
                </a:solidFill>
                <a:latin typeface="Georgia"/>
                <a:cs typeface="Georgia"/>
              </a:rPr>
              <a:t>order </a:t>
            </a:r>
            <a:r>
              <a:rPr sz="2050" spc="50" dirty="0">
                <a:solidFill>
                  <a:srgbClr val="7E0000"/>
                </a:solidFill>
                <a:latin typeface="Georgia"/>
                <a:cs typeface="Georgia"/>
              </a:rPr>
              <a:t>of </a:t>
            </a:r>
            <a:r>
              <a:rPr sz="2050" spc="95" dirty="0">
                <a:solidFill>
                  <a:srgbClr val="7E0000"/>
                </a:solidFill>
                <a:latin typeface="Georgia"/>
                <a:cs typeface="Georgia"/>
              </a:rPr>
              <a:t>node </a:t>
            </a:r>
            <a:r>
              <a:rPr sz="2050" spc="80" dirty="0">
                <a:solidFill>
                  <a:srgbClr val="7E0000"/>
                </a:solidFill>
                <a:latin typeface="Georgia"/>
                <a:cs typeface="Georgia"/>
              </a:rPr>
              <a:t>expansion</a:t>
            </a:r>
            <a:endParaRPr sz="2050" dirty="0">
              <a:latin typeface="Georgia"/>
              <a:cs typeface="Georgia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609600" y="3733800"/>
            <a:ext cx="6553199" cy="2742418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R="734060">
              <a:lnSpc>
                <a:spcPct val="100000"/>
              </a:lnSpc>
              <a:spcBef>
                <a:spcPts val="685"/>
              </a:spcBef>
            </a:pPr>
            <a:r>
              <a:rPr sz="1400" dirty="0">
                <a:solidFill>
                  <a:srgbClr val="00007E"/>
                </a:solidFill>
                <a:latin typeface="Georgia"/>
                <a:cs typeface="Georgia"/>
              </a:rPr>
              <a:t>function </a:t>
            </a:r>
            <a:r>
              <a:rPr sz="1400" dirty="0">
                <a:solidFill>
                  <a:srgbClr val="B30000"/>
                </a:solidFill>
                <a:latin typeface="Times New Roman"/>
                <a:cs typeface="Times New Roman"/>
              </a:rPr>
              <a:t>Graph-Search</a:t>
            </a:r>
            <a:r>
              <a:rPr sz="1400" dirty="0">
                <a:latin typeface="Arial"/>
                <a:cs typeface="Arial"/>
              </a:rPr>
              <a:t>( 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problem, </a:t>
            </a: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frontier</a:t>
            </a:r>
            <a:r>
              <a:rPr sz="1400" dirty="0">
                <a:latin typeface="Arial"/>
                <a:cs typeface="Arial"/>
              </a:rPr>
              <a:t>) </a:t>
            </a:r>
            <a:r>
              <a:rPr sz="1400" dirty="0">
                <a:solidFill>
                  <a:srgbClr val="00007E"/>
                </a:solidFill>
                <a:latin typeface="Georgia"/>
                <a:cs typeface="Georgia"/>
              </a:rPr>
              <a:t>returns </a:t>
            </a:r>
            <a:r>
              <a:rPr sz="1400" dirty="0">
                <a:latin typeface="Arial"/>
                <a:cs typeface="Arial"/>
              </a:rPr>
              <a:t>a solution, or failure</a:t>
            </a:r>
          </a:p>
          <a:p>
            <a:pPr marL="422275">
              <a:lnSpc>
                <a:spcPct val="100000"/>
              </a:lnSpc>
              <a:spcBef>
                <a:spcPts val="865"/>
              </a:spcBef>
            </a:pP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closed </a:t>
            </a:r>
            <a:r>
              <a:rPr sz="1400" dirty="0">
                <a:latin typeface="Arial"/>
                <a:cs typeface="Arial"/>
              </a:rPr>
              <a:t>← an empty set</a:t>
            </a:r>
          </a:p>
          <a:p>
            <a:pPr marL="422275">
              <a:lnSpc>
                <a:spcPct val="100000"/>
              </a:lnSpc>
              <a:spcBef>
                <a:spcPts val="155"/>
              </a:spcBef>
            </a:pP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frontier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Arial"/>
                <a:cs typeface="Arial"/>
              </a:rPr>
              <a:t>← </a:t>
            </a:r>
            <a:r>
              <a:rPr sz="1400" dirty="0">
                <a:latin typeface="Times New Roman"/>
                <a:cs typeface="Times New Roman"/>
              </a:rPr>
              <a:t>Insert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dirty="0">
                <a:latin typeface="Times New Roman"/>
                <a:cs typeface="Times New Roman"/>
              </a:rPr>
              <a:t>Make-Node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dirty="0">
                <a:latin typeface="Times New Roman"/>
                <a:cs typeface="Times New Roman"/>
              </a:rPr>
              <a:t>Initial-State</a:t>
            </a:r>
            <a:r>
              <a:rPr sz="1400" dirty="0">
                <a:latin typeface="Arial"/>
                <a:cs typeface="Arial"/>
              </a:rPr>
              <a:t>[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problem</a:t>
            </a:r>
            <a:r>
              <a:rPr sz="1400" dirty="0">
                <a:latin typeface="Arial"/>
                <a:cs typeface="Arial"/>
              </a:rPr>
              <a:t>]), </a:t>
            </a: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frontier</a:t>
            </a:r>
            <a:r>
              <a:rPr sz="1400" dirty="0">
                <a:latin typeface="Arial"/>
                <a:cs typeface="Arial"/>
              </a:rPr>
              <a:t>)</a:t>
            </a:r>
          </a:p>
          <a:p>
            <a:pPr marL="422275">
              <a:lnSpc>
                <a:spcPct val="100000"/>
              </a:lnSpc>
              <a:spcBef>
                <a:spcPts val="155"/>
              </a:spcBef>
            </a:pPr>
            <a:r>
              <a:rPr sz="1400" dirty="0">
                <a:solidFill>
                  <a:srgbClr val="00007E"/>
                </a:solidFill>
                <a:latin typeface="Georgia"/>
                <a:cs typeface="Georgia"/>
              </a:rPr>
              <a:t>loop do</a:t>
            </a:r>
            <a:endParaRPr sz="1400" dirty="0">
              <a:latin typeface="Georgia"/>
              <a:cs typeface="Georgia"/>
            </a:endParaRPr>
          </a:p>
          <a:p>
            <a:pPr marL="83375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00007E"/>
                </a:solidFill>
                <a:latin typeface="Georgia"/>
                <a:cs typeface="Georgia"/>
              </a:rPr>
              <a:t>if </a:t>
            </a: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frontier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Arial"/>
                <a:cs typeface="Arial"/>
              </a:rPr>
              <a:t>is empty </a:t>
            </a:r>
            <a:r>
              <a:rPr sz="1400" dirty="0">
                <a:solidFill>
                  <a:srgbClr val="00007E"/>
                </a:solidFill>
                <a:latin typeface="Georgia"/>
                <a:cs typeface="Georgia"/>
              </a:rPr>
              <a:t>then return </a:t>
            </a:r>
            <a:r>
              <a:rPr sz="1400" dirty="0">
                <a:latin typeface="Arial"/>
                <a:cs typeface="Arial"/>
              </a:rPr>
              <a:t>failure</a:t>
            </a:r>
          </a:p>
          <a:p>
            <a:pPr marL="833755">
              <a:lnSpc>
                <a:spcPct val="100000"/>
              </a:lnSpc>
              <a:spcBef>
                <a:spcPts val="155"/>
              </a:spcBef>
            </a:pP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node </a:t>
            </a:r>
            <a:r>
              <a:rPr sz="1400" dirty="0">
                <a:latin typeface="Arial"/>
                <a:cs typeface="Arial"/>
              </a:rPr>
              <a:t>← </a:t>
            </a:r>
            <a:r>
              <a:rPr sz="1400" dirty="0">
                <a:latin typeface="Times New Roman"/>
                <a:cs typeface="Times New Roman"/>
              </a:rPr>
              <a:t>Remove-Front</a:t>
            </a:r>
            <a:r>
              <a:rPr sz="1400" dirty="0">
                <a:latin typeface="Arial"/>
                <a:cs typeface="Arial"/>
              </a:rPr>
              <a:t>(</a:t>
            </a: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frontier</a:t>
            </a:r>
            <a:r>
              <a:rPr sz="1400" dirty="0">
                <a:latin typeface="Arial"/>
                <a:cs typeface="Arial"/>
              </a:rPr>
              <a:t>)</a:t>
            </a:r>
          </a:p>
          <a:p>
            <a:pPr marL="833755">
              <a:lnSpc>
                <a:spcPct val="100000"/>
              </a:lnSpc>
              <a:spcBef>
                <a:spcPts val="155"/>
              </a:spcBef>
            </a:pPr>
            <a:r>
              <a:rPr sz="1400" dirty="0">
                <a:solidFill>
                  <a:srgbClr val="00007E"/>
                </a:solidFill>
                <a:latin typeface="Georgia"/>
                <a:cs typeface="Georgia"/>
              </a:rPr>
              <a:t>if </a:t>
            </a:r>
            <a:r>
              <a:rPr sz="1400" dirty="0">
                <a:latin typeface="Times New Roman"/>
                <a:cs typeface="Times New Roman"/>
              </a:rPr>
              <a:t>Goal-Test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problem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dirty="0">
                <a:latin typeface="Times New Roman"/>
                <a:cs typeface="Times New Roman"/>
              </a:rPr>
              <a:t>State</a:t>
            </a:r>
            <a:r>
              <a:rPr sz="1400" dirty="0">
                <a:latin typeface="Arial"/>
                <a:cs typeface="Arial"/>
              </a:rPr>
              <a:t>[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node</a:t>
            </a:r>
            <a:r>
              <a:rPr sz="1400" dirty="0">
                <a:latin typeface="Arial"/>
                <a:cs typeface="Arial"/>
              </a:rPr>
              <a:t>]) </a:t>
            </a:r>
            <a:r>
              <a:rPr sz="1400" dirty="0">
                <a:solidFill>
                  <a:srgbClr val="00007E"/>
                </a:solidFill>
                <a:latin typeface="Georgia"/>
                <a:cs typeface="Georgia"/>
              </a:rPr>
              <a:t>then return 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node</a:t>
            </a:r>
            <a:endParaRPr sz="1400" dirty="0">
              <a:latin typeface="Calibri"/>
              <a:cs typeface="Calibri"/>
            </a:endParaRPr>
          </a:p>
          <a:p>
            <a:pPr marL="83375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00007E"/>
                </a:solidFill>
                <a:latin typeface="Georgia"/>
                <a:cs typeface="Georgia"/>
              </a:rPr>
              <a:t>if </a:t>
            </a:r>
            <a:r>
              <a:rPr sz="1400" dirty="0">
                <a:latin typeface="Times New Roman"/>
                <a:cs typeface="Times New Roman"/>
              </a:rPr>
              <a:t>State</a:t>
            </a:r>
            <a:r>
              <a:rPr sz="1400" dirty="0">
                <a:latin typeface="Arial"/>
                <a:cs typeface="Arial"/>
              </a:rPr>
              <a:t>[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node</a:t>
            </a:r>
            <a:r>
              <a:rPr sz="1400" dirty="0">
                <a:latin typeface="Arial"/>
                <a:cs typeface="Arial"/>
              </a:rPr>
              <a:t>] is not in 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closed </a:t>
            </a:r>
            <a:r>
              <a:rPr sz="1400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endParaRPr sz="1400" dirty="0">
              <a:latin typeface="Georgia"/>
              <a:cs typeface="Georgia"/>
            </a:endParaRPr>
          </a:p>
          <a:p>
            <a:pPr marL="1245235">
              <a:lnSpc>
                <a:spcPct val="100000"/>
              </a:lnSpc>
              <a:spcBef>
                <a:spcPts val="155"/>
              </a:spcBef>
            </a:pPr>
            <a:r>
              <a:rPr sz="1400" dirty="0">
                <a:latin typeface="Arial"/>
                <a:cs typeface="Arial"/>
              </a:rPr>
              <a:t>add </a:t>
            </a:r>
            <a:r>
              <a:rPr sz="1400" dirty="0">
                <a:latin typeface="Times New Roman"/>
                <a:cs typeface="Times New Roman"/>
              </a:rPr>
              <a:t>State</a:t>
            </a:r>
            <a:r>
              <a:rPr sz="1400" dirty="0">
                <a:latin typeface="Arial"/>
                <a:cs typeface="Arial"/>
              </a:rPr>
              <a:t>[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node</a:t>
            </a:r>
            <a:r>
              <a:rPr sz="1400" dirty="0">
                <a:latin typeface="Arial"/>
                <a:cs typeface="Arial"/>
              </a:rPr>
              <a:t>] to 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closed</a:t>
            </a:r>
            <a:endParaRPr sz="1400" dirty="0">
              <a:latin typeface="Calibri"/>
              <a:cs typeface="Calibri"/>
            </a:endParaRPr>
          </a:p>
          <a:p>
            <a:pPr marL="1245235">
              <a:lnSpc>
                <a:spcPct val="100000"/>
              </a:lnSpc>
              <a:spcBef>
                <a:spcPts val="155"/>
              </a:spcBef>
            </a:pP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frontier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Arial"/>
                <a:cs typeface="Arial"/>
              </a:rPr>
              <a:t>← </a:t>
            </a:r>
            <a:r>
              <a:rPr sz="1400" dirty="0">
                <a:latin typeface="Times New Roman"/>
                <a:cs typeface="Times New Roman"/>
              </a:rPr>
              <a:t>InsertAll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dirty="0">
                <a:latin typeface="Times New Roman"/>
                <a:cs typeface="Times New Roman"/>
              </a:rPr>
              <a:t>Expand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node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i="1" dirty="0">
                <a:solidFill>
                  <a:srgbClr val="004B00"/>
                </a:solidFill>
                <a:latin typeface="Calibri"/>
                <a:cs typeface="Calibri"/>
              </a:rPr>
              <a:t>problem</a:t>
            </a:r>
            <a:r>
              <a:rPr sz="1400" dirty="0">
                <a:latin typeface="Arial"/>
                <a:cs typeface="Arial"/>
              </a:rPr>
              <a:t>), </a:t>
            </a: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frontier</a:t>
            </a:r>
            <a:r>
              <a:rPr sz="1400" dirty="0">
                <a:latin typeface="Arial"/>
                <a:cs typeface="Arial"/>
              </a:rPr>
              <a:t>)</a:t>
            </a:r>
          </a:p>
          <a:p>
            <a:pPr marL="422275">
              <a:lnSpc>
                <a:spcPct val="100000"/>
              </a:lnSpc>
              <a:spcBef>
                <a:spcPts val="145"/>
              </a:spcBef>
            </a:pPr>
            <a:r>
              <a:rPr sz="1400" dirty="0">
                <a:solidFill>
                  <a:srgbClr val="00007E"/>
                </a:solidFill>
                <a:latin typeface="Georgia"/>
                <a:cs typeface="Georgia"/>
              </a:rPr>
              <a:t>end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3175">
              <a:lnSpc>
                <a:spcPts val="2410"/>
              </a:lnSpc>
            </a:pPr>
            <a:r>
              <a:rPr spc="280" dirty="0"/>
              <a:t>Best-first</a:t>
            </a:r>
            <a:r>
              <a:rPr spc="210" dirty="0"/>
              <a:t> </a:t>
            </a:r>
            <a:r>
              <a:rPr spc="29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543009" y="1952183"/>
            <a:ext cx="8342658" cy="3986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50" dirty="0">
                <a:solidFill>
                  <a:srgbClr val="004B00"/>
                </a:solidFill>
                <a:latin typeface="Arial"/>
                <a:cs typeface="Arial"/>
              </a:rPr>
              <a:t>Plan</a:t>
            </a:r>
            <a:r>
              <a:rPr sz="2050" dirty="0">
                <a:latin typeface="Arial"/>
                <a:cs typeface="Arial"/>
              </a:rPr>
              <a:t>:  use an </a:t>
            </a:r>
            <a:r>
              <a:rPr sz="2050" dirty="0">
                <a:solidFill>
                  <a:srgbClr val="00007E"/>
                </a:solidFill>
                <a:latin typeface="Arial"/>
                <a:cs typeface="Arial"/>
              </a:rPr>
              <a:t>evaluation function </a:t>
            </a:r>
            <a:r>
              <a:rPr sz="2050" dirty="0">
                <a:latin typeface="Arial"/>
                <a:cs typeface="Arial"/>
              </a:rPr>
              <a:t>for each  node</a:t>
            </a: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Arial"/>
                <a:cs typeface="Arial"/>
              </a:rPr>
              <a:t>– estimate of “desirability”</a:t>
            </a:r>
            <a:endParaRPr lang="en-US" sz="2050" dirty="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Arial"/>
              <a:cs typeface="Arial"/>
            </a:endParaRPr>
          </a:p>
          <a:p>
            <a:pPr marL="12700" marR="1409065" indent="-635">
              <a:lnSpc>
                <a:spcPct val="163400"/>
              </a:lnSpc>
            </a:pPr>
            <a:r>
              <a:rPr sz="2050" dirty="0">
                <a:latin typeface="Lucida Sans Unicode"/>
                <a:cs typeface="Lucida Sans Unicode"/>
              </a:rPr>
              <a:t>⇒ </a:t>
            </a:r>
            <a:r>
              <a:rPr sz="2050" dirty="0">
                <a:latin typeface="Arial"/>
                <a:cs typeface="Arial"/>
              </a:rPr>
              <a:t>Expand most desirable unexpanded node  </a:t>
            </a:r>
            <a:endParaRPr lang="en-US" sz="2050" dirty="0">
              <a:latin typeface="Arial"/>
              <a:cs typeface="Arial"/>
            </a:endParaRPr>
          </a:p>
          <a:p>
            <a:pPr marL="12700" marR="1409065" indent="-635">
              <a:lnSpc>
                <a:spcPct val="163400"/>
              </a:lnSpc>
            </a:pPr>
            <a:endParaRPr lang="en-US" sz="2050" dirty="0">
              <a:latin typeface="Arial"/>
              <a:cs typeface="Arial"/>
            </a:endParaRPr>
          </a:p>
          <a:p>
            <a:pPr marL="12700" marR="1409065" indent="-635">
              <a:lnSpc>
                <a:spcPct val="163400"/>
              </a:lnSpc>
            </a:pPr>
            <a:r>
              <a:rPr sz="2050" dirty="0">
                <a:solidFill>
                  <a:srgbClr val="004B00"/>
                </a:solidFill>
                <a:latin typeface="Arial"/>
                <a:cs typeface="Arial"/>
              </a:rPr>
              <a:t>Implementation</a:t>
            </a:r>
            <a:r>
              <a:rPr sz="2050" dirty="0">
                <a:latin typeface="Arial"/>
                <a:cs typeface="Arial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2050" i="1" dirty="0">
                <a:solidFill>
                  <a:srgbClr val="004B00"/>
                </a:solidFill>
                <a:latin typeface="Calibri"/>
                <a:cs typeface="Calibri"/>
              </a:rPr>
              <a:t>	frontier</a:t>
            </a:r>
            <a:r>
              <a:rPr sz="2050" i="1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dirty="0">
                <a:latin typeface="Arial"/>
                <a:cs typeface="Arial"/>
              </a:rPr>
              <a:t>is a queue sorted in decreasing order of   desirability</a:t>
            </a: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050" dirty="0">
                <a:latin typeface="Arial"/>
                <a:cs typeface="Arial"/>
              </a:rPr>
              <a:t>Special cases:</a:t>
            </a:r>
          </a:p>
          <a:p>
            <a:pPr marL="630238" marR="3815715" indent="-342900">
              <a:lnSpc>
                <a:spcPts val="2500"/>
              </a:lnSpc>
              <a:spcBef>
                <a:spcPts val="75"/>
              </a:spcBef>
              <a:buFont typeface="Arial"/>
              <a:buChar char="•"/>
            </a:pPr>
            <a:r>
              <a:rPr sz="2050" dirty="0">
                <a:latin typeface="Arial"/>
                <a:cs typeface="Arial"/>
              </a:rPr>
              <a:t>greedy search  </a:t>
            </a:r>
            <a:endParaRPr lang="en-US" sz="2050" dirty="0">
              <a:latin typeface="Arial"/>
              <a:cs typeface="Arial"/>
            </a:endParaRPr>
          </a:p>
          <a:p>
            <a:pPr marL="630238" marR="3815715" indent="-342900">
              <a:lnSpc>
                <a:spcPts val="2500"/>
              </a:lnSpc>
              <a:spcBef>
                <a:spcPts val="75"/>
              </a:spcBef>
              <a:buFont typeface="Arial"/>
              <a:buChar char="•"/>
            </a:pPr>
            <a:r>
              <a:rPr sz="2050" dirty="0">
                <a:latin typeface="Arial"/>
                <a:cs typeface="Arial"/>
              </a:rPr>
              <a:t>A</a:t>
            </a:r>
            <a:r>
              <a:rPr sz="2100" i="1" baseline="29761" dirty="0">
                <a:latin typeface="Meiryo"/>
                <a:cs typeface="Meiryo"/>
              </a:rPr>
              <a:t>∗ </a:t>
            </a:r>
            <a:r>
              <a:rPr sz="2050" dirty="0">
                <a:latin typeface="Arial"/>
                <a:cs typeface="Arial"/>
              </a:rPr>
              <a:t>search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08956" y="1725743"/>
              <a:ext cx="2878560" cy="1119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2756" y="1709543"/>
                <a:ext cx="2910960" cy="11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6619636" y="2368703"/>
              <a:ext cx="118080" cy="42084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4156" y="2353210"/>
                <a:ext cx="148680" cy="451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4" name="Ink 83"/>
              <p14:cNvContentPartPr/>
              <p14:nvPr/>
            </p14:nvContentPartPr>
            <p14:xfrm>
              <a:off x="1912996" y="3467063"/>
              <a:ext cx="3692520" cy="9216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2476" y="3446543"/>
                <a:ext cx="37332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5" name="Ink 84"/>
              <p14:cNvContentPartPr/>
              <p14:nvPr/>
            </p14:nvContentPartPr>
            <p14:xfrm>
              <a:off x="2999476" y="3650303"/>
              <a:ext cx="2296800" cy="10512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79316" y="3629783"/>
                <a:ext cx="23374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8" name="Ink 88"/>
              <p14:cNvContentPartPr/>
              <p14:nvPr/>
            </p14:nvContentPartPr>
            <p14:xfrm>
              <a:off x="5632156" y="554663"/>
              <a:ext cx="3469320" cy="2795040"/>
            </p14:xfrm>
          </p:contentPart>
        </mc:Choice>
        <mc:Fallback>
          <p:pic>
            <p:nvPicPr>
              <p:cNvPr id="88" name="Ink 8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16676" y="539543"/>
                <a:ext cx="3499560" cy="28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8" name="Ink 128"/>
              <p14:cNvContentPartPr/>
              <p14:nvPr/>
            </p14:nvContentPartPr>
            <p14:xfrm>
              <a:off x="6074889" y="4819805"/>
              <a:ext cx="1724760" cy="453960"/>
            </p14:xfrm>
          </p:contentPart>
        </mc:Choice>
        <mc:Fallback>
          <p:pic>
            <p:nvPicPr>
              <p:cNvPr id="128" name="Ink 12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59769" y="4804685"/>
                <a:ext cx="175536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3" name="Ink 143"/>
              <p14:cNvContentPartPr/>
              <p14:nvPr/>
            </p14:nvContentPartPr>
            <p14:xfrm>
              <a:off x="2787076" y="4763645"/>
              <a:ext cx="2963093" cy="1200738"/>
            </p14:xfrm>
          </p:contentPart>
        </mc:Choice>
        <mc:Fallback>
          <p:pic>
            <p:nvPicPr>
              <p:cNvPr id="143" name="Ink 14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71955" y="4748523"/>
                <a:ext cx="2993696" cy="1230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5" name="Ink 144"/>
              <p14:cNvContentPartPr/>
              <p14:nvPr/>
            </p14:nvContentPartPr>
            <p14:xfrm>
              <a:off x="6137889" y="5526845"/>
              <a:ext cx="230040" cy="46296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2769" y="5511365"/>
                <a:ext cx="26064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9" name="Ink 149"/>
              <p14:cNvContentPartPr/>
              <p14:nvPr/>
            </p14:nvContentPartPr>
            <p14:xfrm>
              <a:off x="6547929" y="5436125"/>
              <a:ext cx="753120" cy="666360"/>
            </p14:xfrm>
          </p:contentPart>
        </mc:Choice>
        <mc:Fallback>
          <p:pic>
            <p:nvPicPr>
              <p:cNvPr id="149" name="Ink 14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32809" y="5421005"/>
                <a:ext cx="783360" cy="69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722234" cy="323807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7630">
              <a:lnSpc>
                <a:spcPts val="2430"/>
              </a:lnSpc>
            </a:pPr>
            <a:r>
              <a:rPr lang="en-US" dirty="0"/>
              <a:t>Example: </a:t>
            </a:r>
            <a:r>
              <a:rPr dirty="0"/>
              <a:t>Romania with step costs in km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7391400" y="1295400"/>
            <a:ext cx="1990433" cy="4561631"/>
            <a:chOff x="7353877" y="1797634"/>
            <a:chExt cx="1990433" cy="4561631"/>
          </a:xfrm>
        </p:grpSpPr>
        <p:sp>
          <p:nvSpPr>
            <p:cNvPr id="3" name="object 3"/>
            <p:cNvSpPr txBox="1"/>
            <p:nvPr/>
          </p:nvSpPr>
          <p:spPr>
            <a:xfrm>
              <a:off x="7430077" y="2178634"/>
              <a:ext cx="1371600" cy="418063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382270">
                <a:spcBef>
                  <a:spcPts val="20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Arad</a:t>
              </a:r>
              <a:endParaRPr lang="en-US" sz="1200" b="1" dirty="0">
                <a:latin typeface="Times New Roman"/>
                <a:cs typeface="Times New Roman"/>
              </a:endParaRPr>
            </a:p>
            <a:p>
              <a:pPr marL="12700" marR="382270">
                <a:spcBef>
                  <a:spcPts val="20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Buchares</a:t>
              </a:r>
              <a:r>
                <a:rPr lang="en-US" sz="1200" b="1" dirty="0">
                  <a:latin typeface="Times New Roman"/>
                  <a:cs typeface="Times New Roman"/>
                </a:rPr>
                <a:t>t</a:t>
              </a:r>
            </a:p>
            <a:p>
              <a:pPr marL="12700" marR="382270">
                <a:spcBef>
                  <a:spcPts val="20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Craiova</a:t>
              </a:r>
              <a:endParaRPr lang="en-US" sz="1200" b="1" dirty="0">
                <a:latin typeface="Times New Roman"/>
                <a:cs typeface="Times New Roman"/>
              </a:endParaRPr>
            </a:p>
            <a:p>
              <a:pPr marL="12700" marR="382270">
                <a:spcBef>
                  <a:spcPts val="20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Dobreta</a:t>
              </a:r>
              <a:endParaRPr lang="en-US" sz="1200" b="1" dirty="0">
                <a:latin typeface="Times New Roman"/>
                <a:cs typeface="Times New Roman"/>
              </a:endParaRPr>
            </a:p>
            <a:p>
              <a:pPr marL="12700" marR="382270">
                <a:spcBef>
                  <a:spcPts val="20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Eforie</a:t>
              </a:r>
              <a:endParaRPr lang="en-US" sz="1200" b="1" dirty="0">
                <a:latin typeface="Times New Roman"/>
                <a:cs typeface="Times New Roman"/>
              </a:endParaRPr>
            </a:p>
            <a:p>
              <a:pPr marL="12700" marR="382270">
                <a:spcBef>
                  <a:spcPts val="20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Fagaras</a:t>
              </a:r>
              <a:endParaRPr lang="en-US" sz="1200" b="1" dirty="0">
                <a:latin typeface="Times New Roman"/>
                <a:cs typeface="Times New Roman"/>
              </a:endParaRPr>
            </a:p>
            <a:p>
              <a:pPr marL="12700" marR="382270">
                <a:spcBef>
                  <a:spcPts val="20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Giurgiu</a:t>
              </a:r>
              <a:endParaRPr lang="en-US" sz="1200" b="1" dirty="0">
                <a:latin typeface="Times New Roman"/>
                <a:cs typeface="Times New Roman"/>
              </a:endParaRPr>
            </a:p>
            <a:p>
              <a:pPr marL="12700" marR="382270">
                <a:spcBef>
                  <a:spcPts val="20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Hirsova  </a:t>
              </a:r>
              <a:endParaRPr lang="en-US" sz="1200" b="1" dirty="0">
                <a:latin typeface="Times New Roman"/>
                <a:cs typeface="Times New Roman"/>
              </a:endParaRPr>
            </a:p>
            <a:p>
              <a:pPr marL="12700" marR="382270">
                <a:spcBef>
                  <a:spcPts val="20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Iasi</a:t>
              </a:r>
              <a:endParaRPr lang="en-US" sz="1200" b="1" dirty="0">
                <a:latin typeface="Times New Roman"/>
                <a:cs typeface="Times New Roman"/>
              </a:endParaRPr>
            </a:p>
            <a:p>
              <a:pPr marL="12700" marR="382270">
                <a:spcBef>
                  <a:spcPts val="20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Lugoj</a:t>
              </a:r>
              <a:endParaRPr lang="en-US" sz="1200" b="1" dirty="0">
                <a:latin typeface="Times New Roman"/>
                <a:cs typeface="Times New Roman"/>
              </a:endParaRPr>
            </a:p>
            <a:p>
              <a:pPr marL="12700" marR="382270">
                <a:spcBef>
                  <a:spcPts val="20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Mehadia</a:t>
              </a:r>
              <a:endParaRPr lang="en-US" sz="1200" b="1" dirty="0">
                <a:latin typeface="Times New Roman"/>
                <a:cs typeface="Times New Roman"/>
              </a:endParaRPr>
            </a:p>
            <a:p>
              <a:pPr marL="12700" marR="382270">
                <a:spcBef>
                  <a:spcPts val="20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Neamt</a:t>
              </a:r>
              <a:endParaRPr lang="en-US" sz="1200" b="1" dirty="0">
                <a:latin typeface="Times New Roman"/>
                <a:cs typeface="Times New Roman"/>
              </a:endParaRPr>
            </a:p>
            <a:p>
              <a:pPr marL="12700" marR="382270">
                <a:spcBef>
                  <a:spcPts val="20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Oradea</a:t>
              </a:r>
              <a:endParaRPr lang="en-US" sz="1200" b="1" dirty="0">
                <a:latin typeface="Times New Roman"/>
                <a:cs typeface="Times New Roman"/>
              </a:endParaRPr>
            </a:p>
            <a:p>
              <a:pPr marL="12700" marR="382270">
                <a:spcBef>
                  <a:spcPts val="20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Pitesti</a:t>
              </a:r>
              <a:endParaRPr lang="en-US" sz="1200" b="1" dirty="0">
                <a:latin typeface="Times New Roman"/>
                <a:cs typeface="Times New Roman"/>
              </a:endParaRPr>
            </a:p>
            <a:p>
              <a:pPr marL="12700" marR="382270">
                <a:spcBef>
                  <a:spcPts val="200"/>
                </a:spcBef>
              </a:pPr>
              <a:r>
                <a:rPr lang="en-US" sz="1200" b="1" dirty="0" err="1">
                  <a:latin typeface="Times New Roman"/>
                  <a:cs typeface="Times New Roman"/>
                </a:rPr>
                <a:t>R</a:t>
              </a:r>
              <a:r>
                <a:rPr sz="1200" b="1" dirty="0" err="1">
                  <a:latin typeface="Times New Roman"/>
                  <a:cs typeface="Times New Roman"/>
                </a:rPr>
                <a:t>imnicuVilcea</a:t>
              </a:r>
              <a:endParaRPr lang="en-US" sz="1200" b="1" dirty="0">
                <a:latin typeface="Times New Roman"/>
                <a:cs typeface="Times New Roman"/>
              </a:endParaRPr>
            </a:p>
            <a:p>
              <a:pPr marL="12700" marR="382270">
                <a:spcBef>
                  <a:spcPts val="20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Sibiu</a:t>
              </a:r>
              <a:endParaRPr lang="en-US" sz="1200" b="1" dirty="0">
                <a:latin typeface="Times New Roman"/>
                <a:cs typeface="Times New Roman"/>
              </a:endParaRPr>
            </a:p>
            <a:p>
              <a:pPr marL="12700" marR="382270">
                <a:spcBef>
                  <a:spcPts val="20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Timisoara</a:t>
              </a:r>
              <a:endParaRPr lang="en-US" sz="1200" b="1" dirty="0">
                <a:latin typeface="Times New Roman"/>
                <a:cs typeface="Times New Roman"/>
              </a:endParaRPr>
            </a:p>
            <a:p>
              <a:pPr marL="12700" marR="382270">
                <a:spcBef>
                  <a:spcPts val="20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Urziceni</a:t>
              </a:r>
              <a:endParaRPr lang="en-US" sz="1200" b="1" dirty="0">
                <a:latin typeface="Times New Roman"/>
                <a:cs typeface="Times New Roman"/>
              </a:endParaRPr>
            </a:p>
            <a:p>
              <a:pPr marL="12700" marR="382270">
                <a:spcBef>
                  <a:spcPts val="20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Vaslui</a:t>
              </a:r>
              <a:endParaRPr lang="en-US" sz="1200" b="1" dirty="0">
                <a:latin typeface="Times New Roman"/>
                <a:cs typeface="Times New Roman"/>
              </a:endParaRPr>
            </a:p>
            <a:p>
              <a:pPr marL="12700" marR="382270">
                <a:spcBef>
                  <a:spcPts val="20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Zerind</a:t>
              </a: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7353877" y="1797634"/>
              <a:ext cx="1990433" cy="33021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ts val="1230"/>
                </a:lnSpc>
              </a:pPr>
              <a:r>
                <a:rPr sz="1600" b="1" spc="10" dirty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Straight−line</a:t>
              </a:r>
              <a:r>
                <a:rPr sz="1600" b="1" spc="-75" dirty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 </a:t>
              </a:r>
              <a:r>
                <a:rPr sz="1600" b="1" spc="10" dirty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distance  to</a:t>
              </a:r>
              <a:r>
                <a:rPr sz="1600" b="1" spc="-80" dirty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 </a:t>
              </a:r>
              <a:r>
                <a:rPr sz="1600" b="1" spc="10" dirty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Bucharest</a:t>
              </a:r>
              <a:r>
                <a:rPr lang="en-US" sz="1600" b="1" spc="10" dirty="0">
                  <a:solidFill>
                    <a:schemeClr val="accent2">
                      <a:lumMod val="75000"/>
                    </a:schemeClr>
                  </a:solidFill>
                  <a:latin typeface="Times New Roman"/>
                  <a:cs typeface="Times New Roman"/>
                </a:rPr>
                <a:t> (SLD)</a:t>
              </a:r>
              <a:endParaRPr sz="16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8496877" y="2178634"/>
              <a:ext cx="343477" cy="418063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366</a:t>
              </a:r>
            </a:p>
            <a:p>
              <a:pPr marL="155575"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0</a:t>
              </a:r>
            </a:p>
            <a:p>
              <a:pPr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160</a:t>
              </a:r>
            </a:p>
            <a:p>
              <a:pPr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242</a:t>
              </a:r>
            </a:p>
            <a:p>
              <a:pPr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161</a:t>
              </a:r>
            </a:p>
            <a:p>
              <a:pPr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178</a:t>
              </a:r>
            </a:p>
            <a:p>
              <a:pPr marL="77470"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77</a:t>
              </a:r>
            </a:p>
            <a:p>
              <a:pPr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151</a:t>
              </a:r>
            </a:p>
            <a:p>
              <a:pPr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226</a:t>
              </a:r>
            </a:p>
            <a:p>
              <a:pPr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244</a:t>
              </a:r>
            </a:p>
            <a:p>
              <a:pPr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241</a:t>
              </a:r>
            </a:p>
            <a:p>
              <a:pPr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234</a:t>
              </a:r>
            </a:p>
            <a:p>
              <a:pPr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380</a:t>
              </a:r>
            </a:p>
            <a:p>
              <a:pPr marL="77470"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98</a:t>
              </a:r>
            </a:p>
            <a:p>
              <a:pPr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193</a:t>
              </a:r>
            </a:p>
            <a:p>
              <a:pPr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253</a:t>
              </a:r>
            </a:p>
            <a:p>
              <a:pPr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329</a:t>
              </a:r>
            </a:p>
            <a:p>
              <a:pPr marL="77470"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80</a:t>
              </a:r>
            </a:p>
            <a:p>
              <a:pPr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199</a:t>
              </a:r>
            </a:p>
            <a:p>
              <a:pPr algn="ctr">
                <a:spcBef>
                  <a:spcPts val="200"/>
                </a:spcBef>
              </a:pPr>
              <a:r>
                <a:rPr sz="1200" dirty="0">
                  <a:latin typeface="Times New Roman"/>
                  <a:cs typeface="Times New Roman"/>
                </a:rPr>
                <a:t>374</a:t>
              </a:r>
            </a:p>
          </p:txBody>
        </p:sp>
      </p:grpSp>
      <p:sp>
        <p:nvSpPr>
          <p:cNvPr id="111" name="object 1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381000" y="1447800"/>
            <a:ext cx="6517401" cy="3894776"/>
            <a:chOff x="215089" y="1900196"/>
            <a:chExt cx="6517401" cy="3894776"/>
          </a:xfrm>
        </p:grpSpPr>
        <p:sp>
          <p:nvSpPr>
            <p:cNvPr id="6" name="object 6"/>
            <p:cNvSpPr/>
            <p:nvPr/>
          </p:nvSpPr>
          <p:spPr>
            <a:xfrm>
              <a:off x="3302609" y="3522116"/>
              <a:ext cx="1169035" cy="1480185"/>
            </a:xfrm>
            <a:custGeom>
              <a:avLst/>
              <a:gdLst/>
              <a:ahLst/>
              <a:cxnLst/>
              <a:rect l="l" t="t" r="r" b="b"/>
              <a:pathLst>
                <a:path w="1169035" h="1480185">
                  <a:moveTo>
                    <a:pt x="0" y="0"/>
                  </a:moveTo>
                  <a:lnTo>
                    <a:pt x="1168831" y="1479626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099267" y="4790256"/>
              <a:ext cx="528320" cy="1644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5" dirty="0">
                  <a:latin typeface="Arial"/>
                  <a:cs typeface="Arial"/>
                </a:rPr>
                <a:t>Urziceni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231999" y="4646231"/>
              <a:ext cx="499745" cy="1644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5" dirty="0">
                  <a:latin typeface="Arial"/>
                  <a:cs typeface="Arial"/>
                </a:rPr>
                <a:t>Hirsova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6340695" y="5527240"/>
              <a:ext cx="391795" cy="1644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5" dirty="0">
                  <a:latin typeface="Arial"/>
                  <a:cs typeface="Arial"/>
                </a:rPr>
                <a:t>Eforie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338384" y="2140627"/>
              <a:ext cx="420370" cy="1644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10" dirty="0">
                  <a:latin typeface="Arial"/>
                  <a:cs typeface="Arial"/>
                </a:rPr>
                <a:t>Neamt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237642" y="1900196"/>
              <a:ext cx="471170" cy="1644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10" dirty="0">
                  <a:latin typeface="Arial"/>
                  <a:cs typeface="Arial"/>
                </a:rPr>
                <a:t>Oradea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951599" y="2460838"/>
              <a:ext cx="420370" cy="1644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5" dirty="0">
                  <a:latin typeface="Arial"/>
                  <a:cs typeface="Arial"/>
                </a:rPr>
                <a:t>Zerind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15089" y="2884192"/>
              <a:ext cx="320040" cy="153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5" dirty="0">
                  <a:solidFill>
                    <a:srgbClr val="FF0000"/>
                  </a:solidFill>
                  <a:latin typeface="Arial"/>
                  <a:cs typeface="Arial"/>
                </a:rPr>
                <a:t>Arad</a:t>
              </a:r>
              <a:endParaRPr sz="10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45652" y="3833859"/>
              <a:ext cx="636270" cy="1644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5" dirty="0">
                  <a:latin typeface="Arial"/>
                  <a:cs typeface="Arial"/>
                </a:rPr>
                <a:t>Timisoara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1660988" y="4291527"/>
              <a:ext cx="377190" cy="1644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5" dirty="0">
                  <a:latin typeface="Arial"/>
                  <a:cs typeface="Arial"/>
                </a:rPr>
                <a:t>Lugoj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695304" y="4783526"/>
              <a:ext cx="542925" cy="1644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10" dirty="0">
                  <a:latin typeface="Arial"/>
                  <a:cs typeface="Arial"/>
                </a:rPr>
                <a:t>Mehadia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902618" y="5275524"/>
              <a:ext cx="513715" cy="1644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5" dirty="0">
                  <a:latin typeface="Arial"/>
                  <a:cs typeface="Arial"/>
                </a:rPr>
                <a:t>Dobreta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713639" y="5492930"/>
              <a:ext cx="499745" cy="1644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5" dirty="0">
                  <a:latin typeface="Arial"/>
                  <a:cs typeface="Arial"/>
                </a:rPr>
                <a:t>Craiova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2152984" y="3170236"/>
              <a:ext cx="341630" cy="1644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5" dirty="0">
                  <a:latin typeface="Arial"/>
                  <a:cs typeface="Arial"/>
                </a:rPr>
                <a:t>Sibiu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131256" y="3198841"/>
              <a:ext cx="521334" cy="1644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5" dirty="0">
                  <a:latin typeface="Arial"/>
                  <a:cs typeface="Arial"/>
                </a:rPr>
                <a:t>Fagaras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3310286" y="4230196"/>
              <a:ext cx="413384" cy="1644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5" dirty="0">
                  <a:latin typeface="Arial"/>
                  <a:cs typeface="Arial"/>
                </a:rPr>
                <a:t>Pitesti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917353" y="3479181"/>
              <a:ext cx="406400" cy="1644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5" dirty="0">
                  <a:latin typeface="Arial"/>
                  <a:cs typeface="Arial"/>
                </a:rPr>
                <a:t>Vaslui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494000" y="2712580"/>
              <a:ext cx="241300" cy="1644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5" dirty="0">
                  <a:latin typeface="Arial"/>
                  <a:cs typeface="Arial"/>
                </a:rPr>
                <a:t>Iasi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2461919" y="3765207"/>
              <a:ext cx="944880" cy="1644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5" dirty="0">
                  <a:latin typeface="Arial"/>
                  <a:cs typeface="Arial"/>
                </a:rPr>
                <a:t>Rimnicu</a:t>
              </a:r>
              <a:r>
                <a:rPr sz="1000" b="1" spc="-45" dirty="0">
                  <a:latin typeface="Arial"/>
                  <a:cs typeface="Arial"/>
                </a:rPr>
                <a:t> </a:t>
              </a:r>
              <a:r>
                <a:rPr sz="1000" b="1" spc="5" dirty="0">
                  <a:latin typeface="Arial"/>
                  <a:cs typeface="Arial"/>
                </a:rPr>
                <a:t>Vilcea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557039" y="2443098"/>
              <a:ext cx="807085" cy="349250"/>
            </a:xfrm>
            <a:custGeom>
              <a:avLst/>
              <a:gdLst/>
              <a:ahLst/>
              <a:cxnLst/>
              <a:rect l="l" t="t" r="r" b="b"/>
              <a:pathLst>
                <a:path w="807085" h="349250">
                  <a:moveTo>
                    <a:pt x="806653" y="348970"/>
                  </a:moveTo>
                  <a:lnTo>
                    <a:pt x="0" y="0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86336" y="3604437"/>
              <a:ext cx="635635" cy="1127125"/>
            </a:xfrm>
            <a:custGeom>
              <a:avLst/>
              <a:gdLst/>
              <a:ahLst/>
              <a:cxnLst/>
              <a:rect l="l" t="t" r="r" b="b"/>
              <a:pathLst>
                <a:path w="635635" h="1127125">
                  <a:moveTo>
                    <a:pt x="0" y="1127023"/>
                  </a:moveTo>
                  <a:lnTo>
                    <a:pt x="635025" y="0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63692" y="2826397"/>
              <a:ext cx="457834" cy="704215"/>
            </a:xfrm>
            <a:custGeom>
              <a:avLst/>
              <a:gdLst/>
              <a:ahLst/>
              <a:cxnLst/>
              <a:rect l="l" t="t" r="r" b="b"/>
              <a:pathLst>
                <a:path w="457835" h="704214">
                  <a:moveTo>
                    <a:pt x="457669" y="703668"/>
                  </a:moveTo>
                  <a:lnTo>
                    <a:pt x="0" y="0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23534" y="4765776"/>
              <a:ext cx="843915" cy="0"/>
            </a:xfrm>
            <a:custGeom>
              <a:avLst/>
              <a:gdLst/>
              <a:ahLst/>
              <a:cxnLst/>
              <a:rect l="l" t="t" r="r" b="b"/>
              <a:pathLst>
                <a:path w="843914">
                  <a:moveTo>
                    <a:pt x="0" y="0"/>
                  </a:moveTo>
                  <a:lnTo>
                    <a:pt x="843819" y="0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01676" y="4725733"/>
              <a:ext cx="360680" cy="704215"/>
            </a:xfrm>
            <a:custGeom>
              <a:avLst/>
              <a:gdLst/>
              <a:ahLst/>
              <a:cxnLst/>
              <a:rect l="l" t="t" r="r" b="b"/>
              <a:pathLst>
                <a:path w="360679" h="704214">
                  <a:moveTo>
                    <a:pt x="0" y="0"/>
                  </a:moveTo>
                  <a:lnTo>
                    <a:pt x="360426" y="703668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2668" y="4765776"/>
              <a:ext cx="669925" cy="246379"/>
            </a:xfrm>
            <a:custGeom>
              <a:avLst/>
              <a:gdLst/>
              <a:ahLst/>
              <a:cxnLst/>
              <a:rect l="l" t="t" r="r" b="b"/>
              <a:pathLst>
                <a:path w="669925" h="246379">
                  <a:moveTo>
                    <a:pt x="0" y="245999"/>
                  </a:moveTo>
                  <a:lnTo>
                    <a:pt x="669340" y="0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33697" y="5046103"/>
              <a:ext cx="349250" cy="704215"/>
            </a:xfrm>
            <a:custGeom>
              <a:avLst/>
              <a:gdLst/>
              <a:ahLst/>
              <a:cxnLst/>
              <a:rect l="l" t="t" r="r" b="b"/>
              <a:pathLst>
                <a:path w="349250" h="704214">
                  <a:moveTo>
                    <a:pt x="348970" y="0"/>
                  </a:moveTo>
                  <a:lnTo>
                    <a:pt x="0" y="703668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98672" y="4514062"/>
              <a:ext cx="949960" cy="497840"/>
            </a:xfrm>
            <a:custGeom>
              <a:avLst/>
              <a:gdLst/>
              <a:ahLst/>
              <a:cxnLst/>
              <a:rect l="l" t="t" r="r" b="b"/>
              <a:pathLst>
                <a:path w="949960" h="497839">
                  <a:moveTo>
                    <a:pt x="0" y="0"/>
                  </a:moveTo>
                  <a:lnTo>
                    <a:pt x="949667" y="497713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57703" y="4554105"/>
              <a:ext cx="807085" cy="984250"/>
            </a:xfrm>
            <a:custGeom>
              <a:avLst/>
              <a:gdLst/>
              <a:ahLst/>
              <a:cxnLst/>
              <a:rect l="l" t="t" r="r" b="b"/>
              <a:pathLst>
                <a:path w="807085" h="984250">
                  <a:moveTo>
                    <a:pt x="0" y="983996"/>
                  </a:moveTo>
                  <a:lnTo>
                    <a:pt x="806640" y="0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05989" y="4022064"/>
              <a:ext cx="1024255" cy="492125"/>
            </a:xfrm>
            <a:custGeom>
              <a:avLst/>
              <a:gdLst/>
              <a:ahLst/>
              <a:cxnLst/>
              <a:rect l="l" t="t" r="r" b="b"/>
              <a:pathLst>
                <a:path w="1024254" h="492125">
                  <a:moveTo>
                    <a:pt x="0" y="0"/>
                  </a:moveTo>
                  <a:lnTo>
                    <a:pt x="1024039" y="491998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97061" y="3427095"/>
              <a:ext cx="1189990" cy="69215"/>
            </a:xfrm>
            <a:custGeom>
              <a:avLst/>
              <a:gdLst/>
              <a:ahLst/>
              <a:cxnLst/>
              <a:rect l="l" t="t" r="r" b="b"/>
              <a:pathLst>
                <a:path w="1189989" h="69214">
                  <a:moveTo>
                    <a:pt x="0" y="0"/>
                  </a:moveTo>
                  <a:lnTo>
                    <a:pt x="1189939" y="68643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11704" y="4056392"/>
              <a:ext cx="206375" cy="1447800"/>
            </a:xfrm>
            <a:custGeom>
              <a:avLst/>
              <a:gdLst/>
              <a:ahLst/>
              <a:cxnLst/>
              <a:rect l="l" t="t" r="r" b="b"/>
              <a:pathLst>
                <a:path w="206375" h="1447800">
                  <a:moveTo>
                    <a:pt x="205955" y="1447380"/>
                  </a:moveTo>
                  <a:lnTo>
                    <a:pt x="0" y="0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65020" y="5395074"/>
              <a:ext cx="1052830" cy="109220"/>
            </a:xfrm>
            <a:custGeom>
              <a:avLst/>
              <a:gdLst/>
              <a:ahLst/>
              <a:cxnLst/>
              <a:rect l="l" t="t" r="r" b="b"/>
              <a:pathLst>
                <a:path w="1052830" h="109220">
                  <a:moveTo>
                    <a:pt x="0" y="0"/>
                  </a:moveTo>
                  <a:lnTo>
                    <a:pt x="1052639" y="108699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30692" y="4903089"/>
              <a:ext cx="34925" cy="457834"/>
            </a:xfrm>
            <a:custGeom>
              <a:avLst/>
              <a:gdLst/>
              <a:ahLst/>
              <a:cxnLst/>
              <a:rect l="l" t="t" r="r" b="b"/>
              <a:pathLst>
                <a:path w="34925" h="457835">
                  <a:moveTo>
                    <a:pt x="34328" y="0"/>
                  </a:moveTo>
                  <a:lnTo>
                    <a:pt x="0" y="457669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79891" y="3427095"/>
              <a:ext cx="292100" cy="526415"/>
            </a:xfrm>
            <a:custGeom>
              <a:avLst/>
              <a:gdLst/>
              <a:ahLst/>
              <a:cxnLst/>
              <a:rect l="l" t="t" r="r" b="b"/>
              <a:pathLst>
                <a:path w="292100" h="526414">
                  <a:moveTo>
                    <a:pt x="291769" y="526313"/>
                  </a:moveTo>
                  <a:lnTo>
                    <a:pt x="0" y="0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9668" y="2969424"/>
              <a:ext cx="1407795" cy="423545"/>
            </a:xfrm>
            <a:custGeom>
              <a:avLst/>
              <a:gdLst/>
              <a:ahLst/>
              <a:cxnLst/>
              <a:rect l="l" t="t" r="r" b="b"/>
              <a:pathLst>
                <a:path w="1407795" h="423545">
                  <a:moveTo>
                    <a:pt x="0" y="0"/>
                  </a:moveTo>
                  <a:lnTo>
                    <a:pt x="1407337" y="423341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41666" y="2019757"/>
              <a:ext cx="915669" cy="1373505"/>
            </a:xfrm>
            <a:custGeom>
              <a:avLst/>
              <a:gdLst/>
              <a:ahLst/>
              <a:cxnLst/>
              <a:rect l="l" t="t" r="r" b="b"/>
              <a:pathLst>
                <a:path w="915669" h="1373504">
                  <a:moveTo>
                    <a:pt x="915339" y="1373009"/>
                  </a:moveTo>
                  <a:lnTo>
                    <a:pt x="0" y="0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0692" y="4411090"/>
              <a:ext cx="34925" cy="457834"/>
            </a:xfrm>
            <a:custGeom>
              <a:avLst/>
              <a:gdLst/>
              <a:ahLst/>
              <a:cxnLst/>
              <a:rect l="l" t="t" r="r" b="b"/>
              <a:pathLst>
                <a:path w="34925" h="457835">
                  <a:moveTo>
                    <a:pt x="0" y="0"/>
                  </a:moveTo>
                  <a:lnTo>
                    <a:pt x="34315" y="457669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3996" y="4022064"/>
              <a:ext cx="847090" cy="354965"/>
            </a:xfrm>
            <a:custGeom>
              <a:avLst/>
              <a:gdLst/>
              <a:ahLst/>
              <a:cxnLst/>
              <a:rect l="l" t="t" r="r" b="b"/>
              <a:pathLst>
                <a:path w="847090" h="354964">
                  <a:moveTo>
                    <a:pt x="0" y="0"/>
                  </a:moveTo>
                  <a:lnTo>
                    <a:pt x="846696" y="354698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5340" y="3003740"/>
              <a:ext cx="34925" cy="984250"/>
            </a:xfrm>
            <a:custGeom>
              <a:avLst/>
              <a:gdLst/>
              <a:ahLst/>
              <a:cxnLst/>
              <a:rect l="l" t="t" r="r" b="b"/>
              <a:pathLst>
                <a:path w="34925" h="984250">
                  <a:moveTo>
                    <a:pt x="0" y="0"/>
                  </a:moveTo>
                  <a:lnTo>
                    <a:pt x="34328" y="983996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5340" y="2477427"/>
              <a:ext cx="212090" cy="492125"/>
            </a:xfrm>
            <a:custGeom>
              <a:avLst/>
              <a:gdLst/>
              <a:ahLst/>
              <a:cxnLst/>
              <a:rect l="l" t="t" r="r" b="b"/>
              <a:pathLst>
                <a:path w="212090" h="492125">
                  <a:moveTo>
                    <a:pt x="211670" y="0"/>
                  </a:moveTo>
                  <a:lnTo>
                    <a:pt x="0" y="491998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7011" y="1985429"/>
              <a:ext cx="280670" cy="492125"/>
            </a:xfrm>
            <a:custGeom>
              <a:avLst/>
              <a:gdLst/>
              <a:ahLst/>
              <a:cxnLst/>
              <a:rect l="l" t="t" r="r" b="b"/>
              <a:pathLst>
                <a:path w="280669" h="492125">
                  <a:moveTo>
                    <a:pt x="280327" y="0"/>
                  </a:moveTo>
                  <a:lnTo>
                    <a:pt x="0" y="491998"/>
                  </a:lnTo>
                </a:path>
              </a:pathLst>
            </a:custGeom>
            <a:ln w="12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80480" y="5469451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80480" y="5469451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37351" y="3950543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37351" y="3950543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093647" y="5678277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93647" y="5678277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17698" y="469426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17698" y="469426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27163" y="4482597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27163" y="4482597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82660" y="237444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82660" y="237444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52665" y="3461415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52665" y="3461415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30685" y="4828710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30685" y="4828710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93499" y="5323566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93499" y="5323566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493499" y="4342440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93499" y="4342440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78160" y="2935089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78160" y="2935089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612488" y="3950543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12488" y="3950543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2688" y="2440246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2688" y="2440246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70158" y="194824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70158" y="194824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022696" y="3358444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22696" y="3358444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4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422039" y="5397949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422039" y="5397949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067354" y="469426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067354" y="4694268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765119" y="3520521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765119" y="3520521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323642" y="2754901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323642" y="2754901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4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14017" y="4974595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14017" y="4974595"/>
              <a:ext cx="106045" cy="106045"/>
            </a:xfrm>
            <a:custGeom>
              <a:avLst/>
              <a:gdLst/>
              <a:ahLst/>
              <a:cxnLst/>
              <a:rect l="l" t="t" r="r" b="b"/>
              <a:pathLst>
                <a:path w="106045" h="106045">
                  <a:moveTo>
                    <a:pt x="105836" y="105836"/>
                  </a:moveTo>
                  <a:lnTo>
                    <a:pt x="105836" y="0"/>
                  </a:lnTo>
                  <a:lnTo>
                    <a:pt x="0" y="0"/>
                  </a:lnTo>
                  <a:lnTo>
                    <a:pt x="0" y="105836"/>
                  </a:lnTo>
                  <a:lnTo>
                    <a:pt x="105836" y="105836"/>
                  </a:lnTo>
                  <a:close/>
                </a:path>
              </a:pathLst>
            </a:custGeom>
            <a:ln w="2595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7" name="object 87"/>
            <p:cNvSpPr txBox="1"/>
            <p:nvPr/>
          </p:nvSpPr>
          <p:spPr>
            <a:xfrm>
              <a:off x="800646" y="2009000"/>
              <a:ext cx="19367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71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88" name="object 88"/>
            <p:cNvSpPr txBox="1"/>
            <p:nvPr/>
          </p:nvSpPr>
          <p:spPr>
            <a:xfrm>
              <a:off x="536870" y="2540971"/>
              <a:ext cx="19367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75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89" name="object 89"/>
            <p:cNvSpPr txBox="1"/>
            <p:nvPr/>
          </p:nvSpPr>
          <p:spPr>
            <a:xfrm>
              <a:off x="372040" y="3357681"/>
              <a:ext cx="27749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118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90" name="object 90"/>
            <p:cNvSpPr txBox="1"/>
            <p:nvPr/>
          </p:nvSpPr>
          <p:spPr>
            <a:xfrm>
              <a:off x="913221" y="4155326"/>
              <a:ext cx="27749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111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91" name="object 91"/>
            <p:cNvSpPr txBox="1"/>
            <p:nvPr/>
          </p:nvSpPr>
          <p:spPr>
            <a:xfrm>
              <a:off x="1358161" y="4489164"/>
              <a:ext cx="19367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70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92" name="object 92"/>
            <p:cNvSpPr txBox="1"/>
            <p:nvPr/>
          </p:nvSpPr>
          <p:spPr>
            <a:xfrm>
              <a:off x="1354155" y="4978033"/>
              <a:ext cx="19367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75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93" name="object 93"/>
            <p:cNvSpPr txBox="1"/>
            <p:nvPr/>
          </p:nvSpPr>
          <p:spPr>
            <a:xfrm>
              <a:off x="1973738" y="5188327"/>
              <a:ext cx="27749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120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94" name="object 94"/>
            <p:cNvSpPr txBox="1"/>
            <p:nvPr/>
          </p:nvSpPr>
          <p:spPr>
            <a:xfrm>
              <a:off x="1644754" y="2475870"/>
              <a:ext cx="27749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151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95" name="object 95"/>
            <p:cNvSpPr txBox="1"/>
            <p:nvPr/>
          </p:nvSpPr>
          <p:spPr>
            <a:xfrm>
              <a:off x="1233131" y="2904817"/>
              <a:ext cx="27749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140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96" name="object 96"/>
            <p:cNvSpPr txBox="1"/>
            <p:nvPr/>
          </p:nvSpPr>
          <p:spPr>
            <a:xfrm>
              <a:off x="2692213" y="3211478"/>
              <a:ext cx="19367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99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97" name="object 97"/>
            <p:cNvSpPr txBox="1"/>
            <p:nvPr/>
          </p:nvSpPr>
          <p:spPr>
            <a:xfrm>
              <a:off x="2286966" y="3532038"/>
              <a:ext cx="19367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80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98" name="object 98"/>
            <p:cNvSpPr txBox="1"/>
            <p:nvPr/>
          </p:nvSpPr>
          <p:spPr>
            <a:xfrm>
              <a:off x="2790629" y="4255146"/>
              <a:ext cx="19367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97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99" name="object 99"/>
            <p:cNvSpPr txBox="1"/>
            <p:nvPr/>
          </p:nvSpPr>
          <p:spPr>
            <a:xfrm>
              <a:off x="3731857" y="4715526"/>
              <a:ext cx="27749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101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00" name="object 100"/>
            <p:cNvSpPr txBox="1"/>
            <p:nvPr/>
          </p:nvSpPr>
          <p:spPr>
            <a:xfrm>
              <a:off x="3981061" y="4119545"/>
              <a:ext cx="27749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211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01" name="object 101"/>
            <p:cNvSpPr txBox="1"/>
            <p:nvPr/>
          </p:nvSpPr>
          <p:spPr>
            <a:xfrm>
              <a:off x="3071735" y="4986054"/>
              <a:ext cx="27749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138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02" name="object 102"/>
            <p:cNvSpPr txBox="1"/>
            <p:nvPr/>
          </p:nvSpPr>
          <p:spPr>
            <a:xfrm>
              <a:off x="2572471" y="4668829"/>
              <a:ext cx="27749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146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03" name="object 103"/>
            <p:cNvSpPr txBox="1"/>
            <p:nvPr/>
          </p:nvSpPr>
          <p:spPr>
            <a:xfrm>
              <a:off x="4707764" y="4651788"/>
              <a:ext cx="19367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85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04" name="object 104"/>
            <p:cNvSpPr txBox="1"/>
            <p:nvPr/>
          </p:nvSpPr>
          <p:spPr>
            <a:xfrm>
              <a:off x="4258284" y="5095837"/>
              <a:ext cx="875030" cy="6991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29870">
                <a:lnSpc>
                  <a:spcPct val="100000"/>
                </a:lnSpc>
              </a:pPr>
              <a:r>
                <a:rPr sz="1000" b="1" spc="5" dirty="0">
                  <a:latin typeface="Arial"/>
                  <a:cs typeface="Arial"/>
                </a:rPr>
                <a:t>Bucharest</a:t>
              </a:r>
              <a:endParaRPr sz="1000" dirty="0">
                <a:latin typeface="Arial"/>
                <a:cs typeface="Arial"/>
              </a:endParaRPr>
            </a:p>
            <a:p>
              <a:pPr marR="504190" algn="ctr">
                <a:lnSpc>
                  <a:spcPct val="100000"/>
                </a:lnSpc>
                <a:spcBef>
                  <a:spcPts val="625"/>
                </a:spcBef>
              </a:pPr>
              <a:r>
                <a:rPr sz="1150" b="1" spc="20" dirty="0">
                  <a:latin typeface="Arial"/>
                  <a:cs typeface="Arial"/>
                </a:rPr>
                <a:t>90</a:t>
              </a:r>
              <a:endParaRPr sz="1150" dirty="0">
                <a:latin typeface="Arial"/>
                <a:cs typeface="Arial"/>
              </a:endParaRPr>
            </a:p>
            <a:p>
              <a:pPr marR="381635" algn="ctr">
                <a:lnSpc>
                  <a:spcPct val="100000"/>
                </a:lnSpc>
                <a:spcBef>
                  <a:spcPts val="1000"/>
                </a:spcBef>
              </a:pPr>
              <a:r>
                <a:rPr sz="1000" b="1" spc="5" dirty="0">
                  <a:latin typeface="Arial"/>
                  <a:cs typeface="Arial"/>
                </a:rPr>
                <a:t>Giurgiu</a:t>
              </a:r>
              <a:endParaRPr sz="1000" dirty="0">
                <a:latin typeface="Arial"/>
                <a:cs typeface="Arial"/>
              </a:endParaRPr>
            </a:p>
          </p:txBody>
        </p:sp>
        <p:sp>
          <p:nvSpPr>
            <p:cNvPr id="105" name="object 105"/>
            <p:cNvSpPr txBox="1"/>
            <p:nvPr/>
          </p:nvSpPr>
          <p:spPr>
            <a:xfrm>
              <a:off x="5608850" y="4507439"/>
              <a:ext cx="19367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98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06" name="object 106"/>
            <p:cNvSpPr txBox="1"/>
            <p:nvPr/>
          </p:nvSpPr>
          <p:spPr>
            <a:xfrm>
              <a:off x="5570666" y="4033872"/>
              <a:ext cx="27749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142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07" name="object 107"/>
            <p:cNvSpPr txBox="1"/>
            <p:nvPr/>
          </p:nvSpPr>
          <p:spPr>
            <a:xfrm>
              <a:off x="5664593" y="3006530"/>
              <a:ext cx="19367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92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08" name="object 108"/>
            <p:cNvSpPr txBox="1"/>
            <p:nvPr/>
          </p:nvSpPr>
          <p:spPr>
            <a:xfrm>
              <a:off x="4964783" y="2373442"/>
              <a:ext cx="19367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87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09" name="object 109"/>
            <p:cNvSpPr txBox="1"/>
            <p:nvPr/>
          </p:nvSpPr>
          <p:spPr>
            <a:xfrm>
              <a:off x="6357617" y="4922794"/>
              <a:ext cx="193675" cy="187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20" dirty="0">
                  <a:latin typeface="Arial"/>
                  <a:cs typeface="Arial"/>
                </a:rPr>
                <a:t>86</a:t>
              </a:r>
              <a:endParaRPr sz="1150">
                <a:latin typeface="Arial"/>
                <a:cs typeface="Arial"/>
              </a:endParaRPr>
            </a:p>
          </p:txBody>
        </p:sp>
      </p:grpSp>
      <p:sp>
        <p:nvSpPr>
          <p:cNvPr id="114" name="object 3"/>
          <p:cNvSpPr txBox="1"/>
          <p:nvPr/>
        </p:nvSpPr>
        <p:spPr>
          <a:xfrm>
            <a:off x="1676400" y="6019800"/>
            <a:ext cx="7096759" cy="1389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Evaluation function </a:t>
            </a:r>
            <a:r>
              <a:rPr sz="1600" i="1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1600" i="1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srgbClr val="990099"/>
                </a:solidFill>
                <a:latin typeface="Arial"/>
                <a:cs typeface="Arial"/>
              </a:rPr>
              <a:t>) 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dirty="0">
                <a:solidFill>
                  <a:srgbClr val="7E0000"/>
                </a:solidFill>
                <a:latin typeface="Georgia"/>
                <a:cs typeface="Georgia"/>
              </a:rPr>
              <a:t>h</a:t>
            </a:r>
            <a:r>
              <a:rPr sz="1600" dirty="0">
                <a:latin typeface="Arial"/>
                <a:cs typeface="Arial"/>
              </a:rPr>
              <a:t>euristic)</a:t>
            </a:r>
          </a:p>
          <a:p>
            <a:pPr marR="918844" algn="ctr">
              <a:lnSpc>
                <a:spcPct val="100000"/>
              </a:lnSpc>
              <a:spcBef>
                <a:spcPts val="35"/>
              </a:spcBef>
            </a:pPr>
            <a:r>
              <a:rPr sz="1600" dirty="0">
                <a:latin typeface="Arial"/>
                <a:cs typeface="Arial"/>
              </a:rPr>
              <a:t>= estimate of cost from </a:t>
            </a:r>
            <a:r>
              <a:rPr sz="1600" i="1" dirty="0">
                <a:solidFill>
                  <a:srgbClr val="990099"/>
                </a:solidFill>
                <a:latin typeface="Arial"/>
                <a:cs typeface="Arial"/>
              </a:rPr>
              <a:t>n </a:t>
            </a:r>
            <a:r>
              <a:rPr sz="1600" dirty="0">
                <a:latin typeface="Arial"/>
                <a:cs typeface="Arial"/>
              </a:rPr>
              <a:t>to the closest  goal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1600" dirty="0">
                <a:latin typeface="Arial"/>
                <a:cs typeface="Arial"/>
              </a:rPr>
              <a:t>		</a:t>
            </a:r>
            <a:r>
              <a:rPr sz="1600" dirty="0">
                <a:latin typeface="Arial"/>
                <a:cs typeface="Arial"/>
              </a:rPr>
              <a:t>E.g., </a:t>
            </a:r>
            <a:r>
              <a:rPr sz="1600" i="1" dirty="0">
                <a:solidFill>
                  <a:srgbClr val="990099"/>
                </a:solidFill>
                <a:latin typeface="Arial"/>
                <a:cs typeface="Arial"/>
              </a:rPr>
              <a:t>h</a:t>
            </a:r>
            <a:r>
              <a:rPr sz="1600" baseline="-11904" dirty="0">
                <a:solidFill>
                  <a:srgbClr val="990099"/>
                </a:solidFill>
                <a:latin typeface="Georgia"/>
                <a:cs typeface="Georgia"/>
              </a:rPr>
              <a:t>SLD</a:t>
            </a:r>
            <a:r>
              <a:rPr sz="160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1600" i="1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srgbClr val="990099"/>
                </a:solidFill>
                <a:latin typeface="Arial"/>
                <a:cs typeface="Arial"/>
              </a:rPr>
              <a:t>) </a:t>
            </a:r>
            <a:r>
              <a:rPr sz="1600" dirty="0">
                <a:latin typeface="Arial"/>
                <a:cs typeface="Arial"/>
              </a:rPr>
              <a:t>= straight-line distance from </a:t>
            </a:r>
            <a:r>
              <a:rPr sz="1600" i="1" dirty="0">
                <a:solidFill>
                  <a:srgbClr val="990099"/>
                </a:solidFill>
                <a:latin typeface="Arial"/>
                <a:cs typeface="Arial"/>
              </a:rPr>
              <a:t>n </a:t>
            </a:r>
            <a:r>
              <a:rPr sz="1600" dirty="0">
                <a:latin typeface="Arial"/>
                <a:cs typeface="Arial"/>
              </a:rPr>
              <a:t>to Bucharest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600" dirty="0">
                <a:latin typeface="Arial"/>
                <a:cs typeface="Arial"/>
              </a:rPr>
              <a:t>Greedy search expands the node that </a:t>
            </a:r>
            <a:r>
              <a:rPr sz="1600" dirty="0">
                <a:solidFill>
                  <a:srgbClr val="7E0000"/>
                </a:solidFill>
                <a:latin typeface="Georgia"/>
                <a:cs typeface="Georgia"/>
              </a:rPr>
              <a:t>appears </a:t>
            </a:r>
            <a:r>
              <a:rPr sz="1600" dirty="0">
                <a:latin typeface="Arial"/>
                <a:cs typeface="Arial"/>
              </a:rPr>
              <a:t>to be closest to   goal</a:t>
            </a:r>
          </a:p>
        </p:txBody>
      </p:sp>
      <p:sp>
        <p:nvSpPr>
          <p:cNvPr id="115" name="object 2"/>
          <p:cNvSpPr txBox="1">
            <a:spLocks/>
          </p:cNvSpPr>
          <p:nvPr/>
        </p:nvSpPr>
        <p:spPr>
          <a:xfrm>
            <a:off x="914401" y="5638800"/>
            <a:ext cx="2438400" cy="310983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ts val="2430"/>
              </a:lnSpc>
            </a:pPr>
            <a:r>
              <a:rPr lang="en-US" sz="1800" b="1" dirty="0"/>
              <a:t>Greedy search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50364">
              <a:lnSpc>
                <a:spcPts val="2430"/>
              </a:lnSpc>
            </a:pPr>
            <a:r>
              <a:rPr spc="350" dirty="0"/>
              <a:t>Properties </a:t>
            </a:r>
            <a:r>
              <a:rPr spc="170" dirty="0"/>
              <a:t>of </a:t>
            </a:r>
            <a:r>
              <a:rPr spc="320" dirty="0"/>
              <a:t>greedy</a:t>
            </a:r>
            <a:r>
              <a:rPr spc="365" dirty="0"/>
              <a:t> </a:t>
            </a:r>
            <a:r>
              <a:rPr spc="295" dirty="0"/>
              <a:t>search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600" y="2133600"/>
            <a:ext cx="8153400" cy="3533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 marR="2489835" indent="-731520">
              <a:lnSpc>
                <a:spcPct val="101000"/>
              </a:lnSpc>
            </a:pPr>
            <a:r>
              <a:rPr sz="2050" dirty="0">
                <a:solidFill>
                  <a:srgbClr val="FF00FF"/>
                </a:solidFill>
                <a:latin typeface="Arial"/>
                <a:cs typeface="Arial"/>
              </a:rPr>
              <a:t>Complete?? </a:t>
            </a:r>
            <a:endParaRPr lang="en-US" sz="2050" dirty="0">
              <a:solidFill>
                <a:srgbClr val="FF00FF"/>
              </a:solidFill>
              <a:latin typeface="Arial"/>
              <a:cs typeface="Arial"/>
            </a:endParaRPr>
          </a:p>
          <a:p>
            <a:pPr marL="744220" marR="2489835" indent="-731520">
              <a:lnSpc>
                <a:spcPct val="101000"/>
              </a:lnSpc>
            </a:pPr>
            <a:endParaRPr lang="en-US" sz="2050" dirty="0">
              <a:solidFill>
                <a:srgbClr val="FF00FF"/>
              </a:solidFill>
              <a:latin typeface="Arial"/>
              <a:cs typeface="Arial"/>
            </a:endParaRPr>
          </a:p>
          <a:p>
            <a:pPr marL="744220" marR="2489835" indent="-731520">
              <a:lnSpc>
                <a:spcPct val="101000"/>
              </a:lnSpc>
            </a:pP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ct val="163400"/>
              </a:lnSpc>
            </a:pPr>
            <a:r>
              <a:rPr sz="2050" dirty="0">
                <a:solidFill>
                  <a:srgbClr val="FF00FF"/>
                </a:solidFill>
                <a:latin typeface="Arial"/>
                <a:cs typeface="Arial"/>
              </a:rPr>
              <a:t>Time?? </a:t>
            </a:r>
            <a:endParaRPr lang="en-US" sz="2050" i="1" dirty="0">
              <a:solidFill>
                <a:srgbClr val="990099"/>
              </a:solidFill>
              <a:latin typeface="Arial"/>
              <a:cs typeface="Arial"/>
            </a:endParaRPr>
          </a:p>
          <a:p>
            <a:pPr marL="12700" marR="5080">
              <a:lnSpc>
                <a:spcPct val="163400"/>
              </a:lnSpc>
            </a:pPr>
            <a:endParaRPr lang="en-US" sz="2050" dirty="0">
              <a:latin typeface="Arial"/>
              <a:cs typeface="Arial"/>
            </a:endParaRPr>
          </a:p>
          <a:p>
            <a:pPr marL="12700" marR="5080">
              <a:lnSpc>
                <a:spcPct val="163400"/>
              </a:lnSpc>
            </a:pPr>
            <a:r>
              <a:rPr sz="2050" dirty="0"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F00FF"/>
                </a:solidFill>
                <a:latin typeface="Arial"/>
                <a:cs typeface="Arial"/>
              </a:rPr>
              <a:t>Space??  </a:t>
            </a:r>
            <a:endParaRPr lang="en-US" sz="2050" dirty="0">
              <a:latin typeface="Arial"/>
              <a:cs typeface="Arial"/>
            </a:endParaRPr>
          </a:p>
          <a:p>
            <a:pPr marL="12700" marR="5080">
              <a:lnSpc>
                <a:spcPct val="163400"/>
              </a:lnSpc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solidFill>
                  <a:srgbClr val="FF00FF"/>
                </a:solidFill>
                <a:latin typeface="Arial"/>
                <a:cs typeface="Arial"/>
              </a:rPr>
              <a:t>Optimal?? 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57200" y="1447800"/>
            <a:ext cx="8610600" cy="3459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12750">
              <a:lnSpc>
                <a:spcPct val="163400"/>
              </a:lnSpc>
            </a:pPr>
            <a:r>
              <a:rPr sz="2050" dirty="0">
                <a:solidFill>
                  <a:srgbClr val="004B00"/>
                </a:solidFill>
                <a:latin typeface="Arial"/>
                <a:cs typeface="Arial"/>
              </a:rPr>
              <a:t>Idea</a:t>
            </a:r>
            <a:r>
              <a:rPr sz="2050" dirty="0">
                <a:latin typeface="Arial"/>
                <a:cs typeface="Arial"/>
              </a:rPr>
              <a:t>: </a:t>
            </a:r>
            <a:endParaRPr lang="en-US" sz="2050" dirty="0">
              <a:latin typeface="Arial"/>
              <a:cs typeface="Arial"/>
            </a:endParaRPr>
          </a:p>
          <a:p>
            <a:pPr marL="687388" marR="412750" indent="-342900">
              <a:spcBef>
                <a:spcPts val="400"/>
              </a:spcBef>
              <a:buFont typeface="Arial"/>
              <a:buChar char="•"/>
            </a:pPr>
            <a:r>
              <a:rPr dirty="0">
                <a:latin typeface="Arial"/>
                <a:cs typeface="Arial"/>
              </a:rPr>
              <a:t>avoid expanding paths that are already expensive</a:t>
            </a:r>
            <a:endParaRPr lang="en-US" dirty="0">
              <a:latin typeface="Arial"/>
              <a:cs typeface="Arial"/>
            </a:endParaRPr>
          </a:p>
          <a:p>
            <a:pPr marL="687388" marR="412750" indent="-342900">
              <a:spcBef>
                <a:spcPts val="400"/>
              </a:spcBef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Work on paths that are “most promising” </a:t>
            </a:r>
          </a:p>
          <a:p>
            <a:pPr marL="687388" marR="412750" indent="-342900">
              <a:spcBef>
                <a:spcPts val="400"/>
              </a:spcBef>
              <a:buFont typeface="Arial"/>
              <a:buChar char="•"/>
            </a:pPr>
            <a:r>
              <a:rPr dirty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  <a:p>
            <a:pPr marL="687388" marR="412750" indent="-342900">
              <a:spcBef>
                <a:spcPts val="400"/>
              </a:spcBef>
              <a:buFont typeface="Arial"/>
              <a:buChar char="•"/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050" dirty="0">
                <a:latin typeface="Arial"/>
                <a:cs typeface="Arial"/>
              </a:rPr>
              <a:t>A</a:t>
            </a:r>
            <a:r>
              <a:rPr sz="2100" i="1" baseline="29761" dirty="0">
                <a:latin typeface="Meiryo"/>
                <a:cs typeface="Meiryo"/>
              </a:rPr>
              <a:t>∗  </a:t>
            </a:r>
            <a:r>
              <a:rPr sz="2050" dirty="0">
                <a:latin typeface="Arial"/>
                <a:cs typeface="Arial"/>
              </a:rPr>
              <a:t>search uses an </a:t>
            </a:r>
            <a:r>
              <a:rPr sz="2050" dirty="0">
                <a:solidFill>
                  <a:srgbClr val="FF0000"/>
                </a:solidFill>
                <a:latin typeface="Arial"/>
                <a:cs typeface="Arial"/>
              </a:rPr>
              <a:t>admissible</a:t>
            </a:r>
            <a:r>
              <a:rPr sz="2050" dirty="0">
                <a:solidFill>
                  <a:srgbClr val="00007E"/>
                </a:solidFill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heuristic</a:t>
            </a:r>
          </a:p>
          <a:p>
            <a:pPr marL="12700" marR="5080" indent="-635">
              <a:lnSpc>
                <a:spcPts val="4020"/>
              </a:lnSpc>
              <a:spcBef>
                <a:spcPts val="305"/>
              </a:spcBef>
            </a:pPr>
            <a:endParaRPr lang="en-US" sz="2050" dirty="0">
              <a:solidFill>
                <a:srgbClr val="004B00"/>
              </a:solidFill>
              <a:latin typeface="Arial"/>
              <a:cs typeface="Arial"/>
            </a:endParaRPr>
          </a:p>
          <a:p>
            <a:pPr marL="12700" marR="5080" indent="-635">
              <a:lnSpc>
                <a:spcPts val="4020"/>
              </a:lnSpc>
              <a:spcBef>
                <a:spcPts val="305"/>
              </a:spcBef>
            </a:pPr>
            <a:r>
              <a:rPr sz="2050" dirty="0">
                <a:solidFill>
                  <a:srgbClr val="004B00"/>
                </a:solidFill>
                <a:latin typeface="Arial"/>
                <a:cs typeface="Arial"/>
              </a:rPr>
              <a:t>Theorem</a:t>
            </a:r>
            <a:r>
              <a:rPr sz="2050" dirty="0">
                <a:latin typeface="Arial"/>
                <a:cs typeface="Arial"/>
              </a:rPr>
              <a:t>:  A</a:t>
            </a:r>
            <a:r>
              <a:rPr sz="2100" i="1" baseline="29761" dirty="0">
                <a:latin typeface="Meiryo"/>
                <a:cs typeface="Meiryo"/>
              </a:rPr>
              <a:t>∗  </a:t>
            </a:r>
            <a:r>
              <a:rPr sz="2050" dirty="0">
                <a:latin typeface="Arial"/>
                <a:cs typeface="Arial"/>
              </a:rPr>
              <a:t>search is optimal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200400" y="914400"/>
            <a:ext cx="3193795" cy="396875"/>
          </a:xfrm>
        </p:spPr>
        <p:txBody>
          <a:bodyPr/>
          <a:lstStyle/>
          <a:p>
            <a:pPr algn="ctr"/>
            <a:r>
              <a:rPr lang="en-US" dirty="0"/>
              <a:t>A* Search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566056" y="1907209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1416" y="1963140"/>
            <a:ext cx="111125" cy="147955"/>
          </a:xfrm>
          <a:custGeom>
            <a:avLst/>
            <a:gdLst/>
            <a:ahLst/>
            <a:cxnLst/>
            <a:rect l="l" t="t" r="r" b="b"/>
            <a:pathLst>
              <a:path w="111125" h="147955">
                <a:moveTo>
                  <a:pt x="0" y="0"/>
                </a:moveTo>
                <a:lnTo>
                  <a:pt x="0" y="147434"/>
                </a:lnTo>
                <a:lnTo>
                  <a:pt x="110566" y="73723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1416" y="1963140"/>
            <a:ext cx="111125" cy="147955"/>
          </a:xfrm>
          <a:custGeom>
            <a:avLst/>
            <a:gdLst/>
            <a:ahLst/>
            <a:cxnLst/>
            <a:rect l="l" t="t" r="r" b="b"/>
            <a:pathLst>
              <a:path w="111125" h="147955">
                <a:moveTo>
                  <a:pt x="110566" y="73723"/>
                </a:moveTo>
                <a:lnTo>
                  <a:pt x="0" y="147434"/>
                </a:lnTo>
                <a:lnTo>
                  <a:pt x="0" y="0"/>
                </a:lnTo>
                <a:lnTo>
                  <a:pt x="110566" y="73723"/>
                </a:lnTo>
                <a:close/>
              </a:path>
            </a:pathLst>
          </a:custGeom>
          <a:ln w="2611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95126" y="1870288"/>
            <a:ext cx="81851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34950">
              <a:lnSpc>
                <a:spcPct val="133300"/>
              </a:lnSpc>
            </a:pPr>
            <a:r>
              <a:rPr sz="1200" spc="15" dirty="0">
                <a:latin typeface="Arial"/>
                <a:cs typeface="Arial"/>
              </a:rPr>
              <a:t>Arad  366=0+366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  <p:sp>
        <p:nvSpPr>
          <p:cNvPr id="19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A* Search 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117" y="991768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975" y="997102"/>
            <a:ext cx="0" cy="408940"/>
          </a:xfrm>
          <a:custGeom>
            <a:avLst/>
            <a:gdLst/>
            <a:ahLst/>
            <a:cxnLst/>
            <a:rect l="l" t="t" r="r" b="b"/>
            <a:pathLst>
              <a:path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7217" y="1029868"/>
            <a:ext cx="7698105" cy="0"/>
          </a:xfrm>
          <a:custGeom>
            <a:avLst/>
            <a:gdLst/>
            <a:ahLst/>
            <a:cxnLst/>
            <a:rect l="l" t="t" r="r" b="b"/>
            <a:pathLst>
              <a:path w="7698105">
                <a:moveTo>
                  <a:pt x="0" y="0"/>
                </a:moveTo>
                <a:lnTo>
                  <a:pt x="7697723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4075" y="1035202"/>
            <a:ext cx="0" cy="332740"/>
          </a:xfrm>
          <a:custGeom>
            <a:avLst/>
            <a:gdLst/>
            <a:ahLst/>
            <a:cxnLst/>
            <a:rect l="l" t="t" r="r" b="b"/>
            <a:pathLst>
              <a:path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38526" y="868426"/>
            <a:ext cx="3657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697" baseline="-16666" dirty="0">
                <a:latin typeface="Arial"/>
                <a:cs typeface="Arial"/>
              </a:rPr>
              <a:t>A</a:t>
            </a:r>
            <a:r>
              <a:rPr sz="1400" i="1" spc="-155" dirty="0">
                <a:latin typeface="Meiryo"/>
                <a:cs typeface="Meiryo"/>
              </a:rPr>
              <a:t>∗</a:t>
            </a:r>
            <a:endParaRPr sz="1400" dirty="0">
              <a:latin typeface="Meiryo"/>
              <a:cs typeface="Meiry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295" dirty="0"/>
              <a:t>search</a:t>
            </a:r>
            <a:r>
              <a:rPr spc="215" dirty="0"/>
              <a:t> </a:t>
            </a:r>
            <a:r>
              <a:rPr spc="330" dirty="0"/>
              <a:t>example</a:t>
            </a:r>
          </a:p>
        </p:txBody>
      </p:sp>
      <p:sp>
        <p:nvSpPr>
          <p:cNvPr id="8" name="object 8"/>
          <p:cNvSpPr/>
          <p:nvPr/>
        </p:nvSpPr>
        <p:spPr>
          <a:xfrm>
            <a:off x="8238083" y="1035202"/>
            <a:ext cx="0" cy="332740"/>
          </a:xfrm>
          <a:custGeom>
            <a:avLst/>
            <a:gdLst/>
            <a:ahLst/>
            <a:cxnLst/>
            <a:rect l="l" t="t" r="r" b="b"/>
            <a:pathLst>
              <a:path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7217" y="1372768"/>
            <a:ext cx="7698105" cy="0"/>
          </a:xfrm>
          <a:custGeom>
            <a:avLst/>
            <a:gdLst/>
            <a:ahLst/>
            <a:cxnLst/>
            <a:rect l="l" t="t" r="r" b="b"/>
            <a:pathLst>
              <a:path w="7698105">
                <a:moveTo>
                  <a:pt x="0" y="0"/>
                </a:moveTo>
                <a:lnTo>
                  <a:pt x="7697723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76183" y="997102"/>
            <a:ext cx="0" cy="408940"/>
          </a:xfrm>
          <a:custGeom>
            <a:avLst/>
            <a:gdLst/>
            <a:ahLst/>
            <a:cxnLst/>
            <a:rect l="l" t="t" r="r" b="b"/>
            <a:pathLst>
              <a:path h="408940">
                <a:moveTo>
                  <a:pt x="0" y="0"/>
                </a:moveTo>
                <a:lnTo>
                  <a:pt x="0" y="40843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9117" y="1410868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3985" y="2169667"/>
            <a:ext cx="2658110" cy="432434"/>
          </a:xfrm>
          <a:custGeom>
            <a:avLst/>
            <a:gdLst/>
            <a:ahLst/>
            <a:cxnLst/>
            <a:rect l="l" t="t" r="r" b="b"/>
            <a:pathLst>
              <a:path w="2658110" h="432435">
                <a:moveTo>
                  <a:pt x="0" y="432142"/>
                </a:moveTo>
                <a:lnTo>
                  <a:pt x="26576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31638" y="2169667"/>
            <a:ext cx="749300" cy="432434"/>
          </a:xfrm>
          <a:custGeom>
            <a:avLst/>
            <a:gdLst/>
            <a:ahLst/>
            <a:cxnLst/>
            <a:rect l="l" t="t" r="r" b="b"/>
            <a:pathLst>
              <a:path w="749300" h="432435">
                <a:moveTo>
                  <a:pt x="0" y="0"/>
                </a:moveTo>
                <a:lnTo>
                  <a:pt x="749046" y="4321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1638" y="2169667"/>
            <a:ext cx="3054350" cy="432434"/>
          </a:xfrm>
          <a:custGeom>
            <a:avLst/>
            <a:gdLst/>
            <a:ahLst/>
            <a:cxnLst/>
            <a:rect l="l" t="t" r="r" b="b"/>
            <a:pathLst>
              <a:path w="3054350" h="432435">
                <a:moveTo>
                  <a:pt x="0" y="0"/>
                </a:moveTo>
                <a:lnTo>
                  <a:pt x="3053778" y="4321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56321" y="2602229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6" y="93912"/>
                </a:lnTo>
                <a:lnTo>
                  <a:pt x="843855" y="70405"/>
                </a:lnTo>
                <a:lnTo>
                  <a:pt x="809259" y="54006"/>
                </a:lnTo>
                <a:lnTo>
                  <a:pt x="771481" y="40716"/>
                </a:lnTo>
                <a:lnTo>
                  <a:pt x="733120" y="30215"/>
                </a:lnTo>
                <a:lnTo>
                  <a:pt x="690696" y="21076"/>
                </a:lnTo>
                <a:lnTo>
                  <a:pt x="650570" y="14292"/>
                </a:lnTo>
                <a:lnTo>
                  <a:pt x="607933" y="8725"/>
                </a:lnTo>
                <a:lnTo>
                  <a:pt x="569602" y="4985"/>
                </a:lnTo>
                <a:lnTo>
                  <a:pt x="529809" y="2249"/>
                </a:lnTo>
                <a:lnTo>
                  <a:pt x="488731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59" y="258507"/>
                </a:lnTo>
                <a:lnTo>
                  <a:pt x="536535" y="256649"/>
                </a:lnTo>
                <a:lnTo>
                  <a:pt x="576097" y="253742"/>
                </a:lnTo>
                <a:lnTo>
                  <a:pt x="614167" y="249839"/>
                </a:lnTo>
                <a:lnTo>
                  <a:pt x="656462" y="244094"/>
                </a:lnTo>
                <a:lnTo>
                  <a:pt x="696207" y="237143"/>
                </a:lnTo>
                <a:lnTo>
                  <a:pt x="738146" y="227827"/>
                </a:lnTo>
                <a:lnTo>
                  <a:pt x="775970" y="217164"/>
                </a:lnTo>
                <a:lnTo>
                  <a:pt x="813080" y="203710"/>
                </a:lnTo>
                <a:lnTo>
                  <a:pt x="849774" y="185411"/>
                </a:lnTo>
                <a:lnTo>
                  <a:pt x="881071" y="159643"/>
                </a:lnTo>
                <a:lnTo>
                  <a:pt x="893089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66056" y="1907209"/>
            <a:ext cx="893089" cy="259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30165" y="1931187"/>
            <a:ext cx="35687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29345" y="2602229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4" h="259714">
                <a:moveTo>
                  <a:pt x="893076" y="129641"/>
                </a:moveTo>
                <a:lnTo>
                  <a:pt x="875904" y="93912"/>
                </a:lnTo>
                <a:lnTo>
                  <a:pt x="843845" y="70405"/>
                </a:lnTo>
                <a:lnTo>
                  <a:pt x="809249" y="54006"/>
                </a:lnTo>
                <a:lnTo>
                  <a:pt x="771473" y="40716"/>
                </a:lnTo>
                <a:lnTo>
                  <a:pt x="733113" y="30215"/>
                </a:lnTo>
                <a:lnTo>
                  <a:pt x="690689" y="21076"/>
                </a:lnTo>
                <a:lnTo>
                  <a:pt x="650563" y="14292"/>
                </a:lnTo>
                <a:lnTo>
                  <a:pt x="607926" y="8725"/>
                </a:lnTo>
                <a:lnTo>
                  <a:pt x="569594" y="4985"/>
                </a:lnTo>
                <a:lnTo>
                  <a:pt x="529800" y="2249"/>
                </a:lnTo>
                <a:lnTo>
                  <a:pt x="488720" y="570"/>
                </a:lnTo>
                <a:lnTo>
                  <a:pt x="446532" y="0"/>
                </a:lnTo>
                <a:lnTo>
                  <a:pt x="439431" y="16"/>
                </a:lnTo>
                <a:lnTo>
                  <a:pt x="397417" y="775"/>
                </a:lnTo>
                <a:lnTo>
                  <a:pt x="356541" y="2633"/>
                </a:lnTo>
                <a:lnTo>
                  <a:pt x="316980" y="5540"/>
                </a:lnTo>
                <a:lnTo>
                  <a:pt x="278910" y="9443"/>
                </a:lnTo>
                <a:lnTo>
                  <a:pt x="236616" y="15188"/>
                </a:lnTo>
                <a:lnTo>
                  <a:pt x="196873" y="22139"/>
                </a:lnTo>
                <a:lnTo>
                  <a:pt x="154935" y="31455"/>
                </a:lnTo>
                <a:lnTo>
                  <a:pt x="117113" y="42118"/>
                </a:lnTo>
                <a:lnTo>
                  <a:pt x="80004" y="55573"/>
                </a:lnTo>
                <a:lnTo>
                  <a:pt x="43312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4" y="206825"/>
                </a:lnTo>
                <a:lnTo>
                  <a:pt x="126160" y="219950"/>
                </a:lnTo>
                <a:lnTo>
                  <a:pt x="165050" y="230287"/>
                </a:lnTo>
                <a:lnTo>
                  <a:pt x="202384" y="238207"/>
                </a:lnTo>
                <a:lnTo>
                  <a:pt x="242509" y="244990"/>
                </a:lnTo>
                <a:lnTo>
                  <a:pt x="285144" y="250557"/>
                </a:lnTo>
                <a:lnTo>
                  <a:pt x="323475" y="254298"/>
                </a:lnTo>
                <a:lnTo>
                  <a:pt x="363267" y="257033"/>
                </a:lnTo>
                <a:lnTo>
                  <a:pt x="404345" y="258712"/>
                </a:lnTo>
                <a:lnTo>
                  <a:pt x="446532" y="259283"/>
                </a:lnTo>
                <a:lnTo>
                  <a:pt x="453632" y="259267"/>
                </a:lnTo>
                <a:lnTo>
                  <a:pt x="495649" y="258507"/>
                </a:lnTo>
                <a:lnTo>
                  <a:pt x="536526" y="256649"/>
                </a:lnTo>
                <a:lnTo>
                  <a:pt x="576089" y="253742"/>
                </a:lnTo>
                <a:lnTo>
                  <a:pt x="614160" y="249839"/>
                </a:lnTo>
                <a:lnTo>
                  <a:pt x="656455" y="244094"/>
                </a:lnTo>
                <a:lnTo>
                  <a:pt x="696200" y="237143"/>
                </a:lnTo>
                <a:lnTo>
                  <a:pt x="738139" y="227827"/>
                </a:lnTo>
                <a:lnTo>
                  <a:pt x="775961" y="217164"/>
                </a:lnTo>
                <a:lnTo>
                  <a:pt x="813071" y="203710"/>
                </a:lnTo>
                <a:lnTo>
                  <a:pt x="849763" y="185411"/>
                </a:lnTo>
                <a:lnTo>
                  <a:pt x="881059" y="159643"/>
                </a:lnTo>
                <a:lnTo>
                  <a:pt x="893076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26392" y="2602229"/>
            <a:ext cx="893444" cy="259715"/>
          </a:xfrm>
          <a:custGeom>
            <a:avLst/>
            <a:gdLst/>
            <a:ahLst/>
            <a:cxnLst/>
            <a:rect l="l" t="t" r="r" b="b"/>
            <a:pathLst>
              <a:path w="893445" h="259714">
                <a:moveTo>
                  <a:pt x="893089" y="129641"/>
                </a:moveTo>
                <a:lnTo>
                  <a:pt x="875917" y="93912"/>
                </a:lnTo>
                <a:lnTo>
                  <a:pt x="843857" y="70405"/>
                </a:lnTo>
                <a:lnTo>
                  <a:pt x="809262" y="54006"/>
                </a:lnTo>
                <a:lnTo>
                  <a:pt x="771486" y="40716"/>
                </a:lnTo>
                <a:lnTo>
                  <a:pt x="733126" y="30215"/>
                </a:lnTo>
                <a:lnTo>
                  <a:pt x="690701" y="21076"/>
                </a:lnTo>
                <a:lnTo>
                  <a:pt x="650575" y="14292"/>
                </a:lnTo>
                <a:lnTo>
                  <a:pt x="607938" y="8725"/>
                </a:lnTo>
                <a:lnTo>
                  <a:pt x="569607" y="4985"/>
                </a:lnTo>
                <a:lnTo>
                  <a:pt x="529813" y="2249"/>
                </a:lnTo>
                <a:lnTo>
                  <a:pt x="488733" y="570"/>
                </a:lnTo>
                <a:lnTo>
                  <a:pt x="446544" y="0"/>
                </a:lnTo>
                <a:lnTo>
                  <a:pt x="439443" y="16"/>
                </a:lnTo>
                <a:lnTo>
                  <a:pt x="397427" y="775"/>
                </a:lnTo>
                <a:lnTo>
                  <a:pt x="356549" y="2633"/>
                </a:lnTo>
                <a:lnTo>
                  <a:pt x="316987" y="5540"/>
                </a:lnTo>
                <a:lnTo>
                  <a:pt x="278916" y="9443"/>
                </a:lnTo>
                <a:lnTo>
                  <a:pt x="236621" y="15188"/>
                </a:lnTo>
                <a:lnTo>
                  <a:pt x="196876" y="22139"/>
                </a:lnTo>
                <a:lnTo>
                  <a:pt x="154937" y="31455"/>
                </a:lnTo>
                <a:lnTo>
                  <a:pt x="117114" y="42118"/>
                </a:lnTo>
                <a:lnTo>
                  <a:pt x="80005" y="55573"/>
                </a:lnTo>
                <a:lnTo>
                  <a:pt x="43313" y="73871"/>
                </a:lnTo>
                <a:lnTo>
                  <a:pt x="12016" y="99639"/>
                </a:lnTo>
                <a:lnTo>
                  <a:pt x="0" y="129641"/>
                </a:lnTo>
                <a:lnTo>
                  <a:pt x="55" y="131703"/>
                </a:lnTo>
                <a:lnTo>
                  <a:pt x="19083" y="167256"/>
                </a:lnTo>
                <a:lnTo>
                  <a:pt x="52319" y="190588"/>
                </a:lnTo>
                <a:lnTo>
                  <a:pt x="87725" y="206825"/>
                </a:lnTo>
                <a:lnTo>
                  <a:pt x="126161" y="219950"/>
                </a:lnTo>
                <a:lnTo>
                  <a:pt x="165052" y="230287"/>
                </a:lnTo>
                <a:lnTo>
                  <a:pt x="202387" y="238207"/>
                </a:lnTo>
                <a:lnTo>
                  <a:pt x="242513" y="244990"/>
                </a:lnTo>
                <a:lnTo>
                  <a:pt x="285150" y="250557"/>
                </a:lnTo>
                <a:lnTo>
                  <a:pt x="323482" y="254298"/>
                </a:lnTo>
                <a:lnTo>
                  <a:pt x="363276" y="257033"/>
                </a:lnTo>
                <a:lnTo>
                  <a:pt x="404355" y="258712"/>
                </a:lnTo>
                <a:lnTo>
                  <a:pt x="446544" y="259283"/>
                </a:lnTo>
                <a:lnTo>
                  <a:pt x="453645" y="259267"/>
                </a:lnTo>
                <a:lnTo>
                  <a:pt x="495661" y="258507"/>
                </a:lnTo>
                <a:lnTo>
                  <a:pt x="536539" y="256649"/>
                </a:lnTo>
                <a:lnTo>
                  <a:pt x="576102" y="253742"/>
                </a:lnTo>
                <a:lnTo>
                  <a:pt x="614172" y="249839"/>
                </a:lnTo>
                <a:lnTo>
                  <a:pt x="656468" y="244094"/>
                </a:lnTo>
                <a:lnTo>
                  <a:pt x="696212" y="237143"/>
                </a:lnTo>
                <a:lnTo>
                  <a:pt x="738151" y="227827"/>
                </a:lnTo>
                <a:lnTo>
                  <a:pt x="775974" y="217164"/>
                </a:lnTo>
                <a:lnTo>
                  <a:pt x="813083" y="203710"/>
                </a:lnTo>
                <a:lnTo>
                  <a:pt x="849776" y="185411"/>
                </a:lnTo>
                <a:lnTo>
                  <a:pt x="881072" y="159643"/>
                </a:lnTo>
                <a:lnTo>
                  <a:pt x="893089" y="129641"/>
                </a:lnTo>
                <a:close/>
              </a:path>
            </a:pathLst>
          </a:custGeom>
          <a:ln w="26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4692" y="2658160"/>
            <a:ext cx="111125" cy="147955"/>
          </a:xfrm>
          <a:custGeom>
            <a:avLst/>
            <a:gdLst/>
            <a:ahLst/>
            <a:cxnLst/>
            <a:rect l="l" t="t" r="r" b="b"/>
            <a:pathLst>
              <a:path w="111125" h="147955">
                <a:moveTo>
                  <a:pt x="0" y="0"/>
                </a:moveTo>
                <a:lnTo>
                  <a:pt x="0" y="147421"/>
                </a:lnTo>
                <a:lnTo>
                  <a:pt x="110578" y="73710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84692" y="2658160"/>
            <a:ext cx="111125" cy="147955"/>
          </a:xfrm>
          <a:custGeom>
            <a:avLst/>
            <a:gdLst/>
            <a:ahLst/>
            <a:cxnLst/>
            <a:rect l="l" t="t" r="r" b="b"/>
            <a:pathLst>
              <a:path w="111125" h="147955">
                <a:moveTo>
                  <a:pt x="110578" y="73710"/>
                </a:moveTo>
                <a:lnTo>
                  <a:pt x="0" y="147421"/>
                </a:lnTo>
                <a:lnTo>
                  <a:pt x="0" y="0"/>
                </a:lnTo>
                <a:lnTo>
                  <a:pt x="110578" y="73710"/>
                </a:lnTo>
                <a:close/>
              </a:path>
            </a:pathLst>
          </a:custGeom>
          <a:ln w="2611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64061" y="2565308"/>
            <a:ext cx="99250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6210">
              <a:lnSpc>
                <a:spcPct val="133300"/>
              </a:lnSpc>
            </a:pPr>
            <a:r>
              <a:rPr sz="1200" spc="15" dirty="0">
                <a:latin typeface="Arial"/>
                <a:cs typeface="Arial"/>
              </a:rPr>
              <a:t>Timisoara  447=118+329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 </a:t>
            </a:r>
            <a:r>
              <a:rPr spc="25" dirty="0"/>
              <a:t>4, </a:t>
            </a:r>
            <a:r>
              <a:rPr spc="10" dirty="0"/>
              <a:t>Sections</a:t>
            </a:r>
            <a:r>
              <a:rPr spc="155" dirty="0"/>
              <a:t> </a:t>
            </a:r>
            <a:r>
              <a:rPr spc="15" dirty="0"/>
              <a:t>1–2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sp>
        <p:nvSpPr>
          <p:cNvPr id="23" name="object 23"/>
          <p:cNvSpPr txBox="1"/>
          <p:nvPr/>
        </p:nvSpPr>
        <p:spPr>
          <a:xfrm>
            <a:off x="7639678" y="2565308"/>
            <a:ext cx="905510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5265">
              <a:lnSpc>
                <a:spcPct val="133300"/>
              </a:lnSpc>
            </a:pPr>
            <a:r>
              <a:rPr sz="1200" spc="15" dirty="0">
                <a:latin typeface="Arial"/>
                <a:cs typeface="Arial"/>
              </a:rPr>
              <a:t>Zerind  449=75+374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7012" y="2565321"/>
            <a:ext cx="99250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9405">
              <a:lnSpc>
                <a:spcPct val="133300"/>
              </a:lnSpc>
            </a:pPr>
            <a:r>
              <a:rPr sz="1200" spc="10" dirty="0">
                <a:latin typeface="Arial"/>
                <a:cs typeface="Arial"/>
              </a:rPr>
              <a:t>Sibiu  </a:t>
            </a:r>
            <a:r>
              <a:rPr sz="1200" spc="15" dirty="0">
                <a:latin typeface="Arial"/>
                <a:cs typeface="Arial"/>
              </a:rPr>
              <a:t>393=140+253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1064</Words>
  <Application>Microsoft Office PowerPoint</Application>
  <PresentationFormat>Custom</PresentationFormat>
  <Paragraphs>354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Informed search algorithms</vt:lpstr>
      <vt:lpstr>Outline</vt:lpstr>
      <vt:lpstr>Review: Tree and Graph search</vt:lpstr>
      <vt:lpstr>Best-first search</vt:lpstr>
      <vt:lpstr>Example: Romania with step costs in km</vt:lpstr>
      <vt:lpstr>Properties of greedy search</vt:lpstr>
      <vt:lpstr>A* Search</vt:lpstr>
      <vt:lpstr>A* Search Example</vt:lpstr>
      <vt:lpstr>search example</vt:lpstr>
      <vt:lpstr>search example</vt:lpstr>
      <vt:lpstr>search example</vt:lpstr>
      <vt:lpstr>search example</vt:lpstr>
      <vt:lpstr>A* Search Example</vt:lpstr>
      <vt:lpstr>Optimality of A∗ </vt:lpstr>
      <vt:lpstr>Optimality of A∗</vt:lpstr>
      <vt:lpstr>Properties of A∗</vt:lpstr>
      <vt:lpstr>Admissible heuristics</vt:lpstr>
      <vt:lpstr>Dominance</vt:lpstr>
      <vt:lpstr>Relaxed problems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 search algorithms</dc:title>
  <cp:lastModifiedBy>Eck Doerry</cp:lastModifiedBy>
  <cp:revision>17</cp:revision>
  <dcterms:created xsi:type="dcterms:W3CDTF">2017-01-28T00:36:31Z</dcterms:created>
  <dcterms:modified xsi:type="dcterms:W3CDTF">2018-02-13T17:29:22Z</dcterms:modified>
</cp:coreProperties>
</file>