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4" r:id="rId4"/>
    <p:sldId id="258" r:id="rId5"/>
    <p:sldId id="296" r:id="rId6"/>
    <p:sldId id="260" r:id="rId7"/>
    <p:sldId id="297" r:id="rId8"/>
    <p:sldId id="262" r:id="rId9"/>
    <p:sldId id="300" r:id="rId10"/>
    <p:sldId id="298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02" r:id="rId19"/>
    <p:sldId id="301" r:id="rId20"/>
    <p:sldId id="303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295" r:id="rId31"/>
  </p:sldIdLst>
  <p:sldSz cx="9144000" cy="6858000" type="letter"/>
  <p:notesSz cx="10058400" cy="7772400"/>
  <p:defaultTextStyle>
    <a:defPPr>
      <a:defRPr lang="en-US"/>
    </a:defPPr>
    <a:lvl1pPr marL="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1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056" y="-104"/>
      </p:cViewPr>
      <p:guideLst>
        <p:guide orient="horz" pos="2541"/>
        <p:guide pos="1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2D5B6-6059-CC42-B3EC-722EC614851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CAC9D-CDDF-494C-BA64-643EF8467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45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DE0E-765E-5846-AF03-26E074083A5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86100" y="582613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B08F0-038B-EB49-A34C-4D35625A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9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41029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B08F0-038B-EB49-A34C-4D35625A99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3F7-A331-DA41-8915-334D80F0084C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93A-8860-AA4F-9D8E-B3BC8B037C4F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79FD-4901-D542-B694-18C70E6433D5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354" y="2007422"/>
            <a:ext cx="2007292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9D8C-A24F-9043-A894-3229B9234ED4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282" y="704760"/>
            <a:ext cx="7021437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7537" y="1245422"/>
            <a:ext cx="7088924" cy="276999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67BA-00A8-E14D-BC1C-83A5C51A9D50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282" y="704760"/>
            <a:ext cx="7021437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BC76-957C-B54A-BA8B-147F5E187368}" type="datetime1">
              <a:rPr lang="en-US" smtClean="0"/>
              <a:t>4/24/18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282" y="704760"/>
            <a:ext cx="7021437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3108-B455-7045-8140-10AC8EB7AE6E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4157-0B1B-414D-94C7-643777C8DC8A}" type="datetime1">
              <a:rPr lang="en-US" smtClean="0"/>
              <a:t>4/24/18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D27-12E4-0F44-B404-942080738A2E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7792-E5A1-3545-B54F-84D03E04F870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5591-493F-B848-96A1-8B479D90067C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8CC1-C678-6449-82F9-B335A23B9D54}" type="datetime1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DAB4-6EC3-EE48-BFAD-3172DE9A360A}" type="datetime1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2324-63A3-CE42-B304-DF64775FCC7F}" type="datetime1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E27C-FDA3-9B4E-8712-ED8170188BD5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8B1A-3A67-494B-98AF-2483B879F870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5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E36F-9640-9F4F-8E8D-38C7F7A38BDD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2588-4E17-C14C-B6B1-CC0A45113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146" rtl="0" eaLnBrk="1" latinLnBrk="0" hangingPunct="1">
        <a:spcBef>
          <a:spcPct val="0"/>
        </a:spcBef>
        <a:buNone/>
        <a:defRPr sz="25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60" indent="-342860" algn="l" defTabSz="457146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20859" indent="-206571" algn="l" defTabSz="457146" rtl="0" eaLnBrk="1" latinLnBrk="0" hangingPunct="1">
        <a:spcBef>
          <a:spcPts val="718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2867" indent="-228573" algn="l" defTabSz="457146" rtl="0" eaLnBrk="1" latinLnBrk="0" hangingPunct="1">
        <a:spcBef>
          <a:spcPts val="538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600013" indent="-228573" algn="l" defTabSz="45714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Arial"/>
          <a:ea typeface="+mn-ea"/>
          <a:cs typeface="Arial"/>
        </a:defRPr>
      </a:lvl4pPr>
      <a:lvl5pPr marL="2057159" indent="-228573" algn="l" defTabSz="457146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282" y="704760"/>
            <a:ext cx="7021437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7537" y="1245422"/>
            <a:ext cx="7088924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71541" y="6184105"/>
            <a:ext cx="451427" cy="10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1397">
              <a:lnSpc>
                <a:spcPts val="772"/>
              </a:lnSpc>
            </a:pPr>
            <a:r>
              <a:rPr lang="en-US" spc="13"/>
              <a:t>Chapter</a:t>
            </a:r>
            <a:r>
              <a:rPr lang="en-US"/>
              <a:t> </a:t>
            </a:r>
            <a:r>
              <a:rPr lang="en-US" spc="18"/>
              <a:t>6</a:t>
            </a:r>
            <a:endParaRPr lang="en-US" spc="18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F85F-97C0-AB45-A820-98FAF458AC78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2987" y="6184105"/>
            <a:ext cx="144895" cy="10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‹#›</a:t>
            </a:fld>
            <a:endParaRPr lang="uk-UA" spc="18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91">
        <a:defRPr>
          <a:latin typeface="+mn-lt"/>
          <a:ea typeface="+mn-ea"/>
          <a:cs typeface="+mn-cs"/>
        </a:defRPr>
      </a:lvl2pPr>
      <a:lvl3pPr marL="820583">
        <a:defRPr>
          <a:latin typeface="+mn-lt"/>
          <a:ea typeface="+mn-ea"/>
          <a:cs typeface="+mn-cs"/>
        </a:defRPr>
      </a:lvl3pPr>
      <a:lvl4pPr marL="1230874">
        <a:defRPr>
          <a:latin typeface="+mn-lt"/>
          <a:ea typeface="+mn-ea"/>
          <a:cs typeface="+mn-cs"/>
        </a:defRPr>
      </a:lvl4pPr>
      <a:lvl5pPr marL="1641165">
        <a:defRPr>
          <a:latin typeface="+mn-lt"/>
          <a:ea typeface="+mn-ea"/>
          <a:cs typeface="+mn-cs"/>
        </a:defRPr>
      </a:lvl5pPr>
      <a:lvl6pPr marL="2051456">
        <a:defRPr>
          <a:latin typeface="+mn-lt"/>
          <a:ea typeface="+mn-ea"/>
          <a:cs typeface="+mn-cs"/>
        </a:defRPr>
      </a:lvl6pPr>
      <a:lvl7pPr marL="2461748">
        <a:defRPr>
          <a:latin typeface="+mn-lt"/>
          <a:ea typeface="+mn-ea"/>
          <a:cs typeface="+mn-cs"/>
        </a:defRPr>
      </a:lvl7pPr>
      <a:lvl8pPr marL="2872039">
        <a:defRPr>
          <a:latin typeface="+mn-lt"/>
          <a:ea typeface="+mn-ea"/>
          <a:cs typeface="+mn-cs"/>
        </a:defRPr>
      </a:lvl8pPr>
      <a:lvl9pPr marL="32823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63091" y="1949824"/>
            <a:ext cx="4433455" cy="733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lang="en-US" sz="3200" dirty="0"/>
              <a:t>Adversarial Search</a:t>
            </a:r>
            <a:br>
              <a:rPr lang="en-US" dirty="0"/>
            </a:br>
            <a:r>
              <a:rPr lang="en-US" sz="1600" dirty="0"/>
              <a:t>(a.k.a. Game Playing)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4230" y="3289374"/>
            <a:ext cx="1275195" cy="5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ctr"/>
            <a:r>
              <a:rPr sz="1800" spc="359" dirty="0">
                <a:latin typeface="Arial"/>
                <a:cs typeface="Arial"/>
              </a:rPr>
              <a:t>Chapter</a:t>
            </a:r>
            <a:r>
              <a:rPr sz="1800" spc="148" dirty="0">
                <a:latin typeface="Arial"/>
                <a:cs typeface="Arial"/>
              </a:rPr>
              <a:t> </a:t>
            </a:r>
            <a:r>
              <a:rPr lang="en-US" sz="1800" spc="157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0182" y="5782236"/>
            <a:ext cx="3932575" cy="252136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100" dirty="0"/>
              <a:t>(Adapted from Stuart Russell, Dan Klein, and others. Thanks guys!)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960850">
              <a:lnSpc>
                <a:spcPts val="2181"/>
              </a:lnSpc>
              <a:tabLst>
                <a:tab pos="2523861" algn="l"/>
              </a:tabLst>
            </a:pPr>
            <a:r>
              <a:rPr lang="en-US" sz="1800" i="1" spc="81" dirty="0">
                <a:latin typeface="Arial"/>
                <a:cs typeface="Arial"/>
              </a:rPr>
              <a:t>Alpha-Beta (</a:t>
            </a:r>
            <a:r>
              <a:rPr sz="1800" i="1" spc="81" dirty="0">
                <a:latin typeface="Arial"/>
                <a:cs typeface="Arial"/>
              </a:rPr>
              <a:t>α</a:t>
            </a:r>
            <a:r>
              <a:rPr spc="81" dirty="0"/>
              <a:t>–</a:t>
            </a:r>
            <a:r>
              <a:rPr sz="1800" i="1" spc="81" dirty="0">
                <a:latin typeface="Arial"/>
                <a:cs typeface="Arial"/>
              </a:rPr>
              <a:t>β</a:t>
            </a:r>
            <a:r>
              <a:rPr lang="en-US" sz="1800" i="1" spc="81" dirty="0">
                <a:latin typeface="Arial"/>
                <a:cs typeface="Arial"/>
              </a:rPr>
              <a:t>) </a:t>
            </a:r>
            <a:r>
              <a:rPr spc="157" dirty="0"/>
              <a:t>pruning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38200" y="3200400"/>
            <a:ext cx="3609062" cy="2308849"/>
            <a:chOff x="1609263" y="1562055"/>
            <a:chExt cx="3609062" cy="2308849"/>
          </a:xfrm>
        </p:grpSpPr>
        <p:sp>
          <p:nvSpPr>
            <p:cNvPr id="3" name="object 3"/>
            <p:cNvSpPr txBox="1"/>
            <p:nvPr/>
          </p:nvSpPr>
          <p:spPr>
            <a:xfrm>
              <a:off x="1609263" y="1646412"/>
              <a:ext cx="42718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400" spc="9" dirty="0">
                  <a:latin typeface="Arial"/>
                  <a:cs typeface="Arial"/>
                </a:rPr>
                <a:t>MAX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352456" y="3599161"/>
              <a:ext cx="148936" cy="2717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dirty="0">
                  <a:latin typeface="Arial"/>
                  <a:cs typeface="Arial"/>
                </a:rPr>
                <a:t>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971762" y="3599161"/>
              <a:ext cx="274782" cy="2717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dirty="0">
                  <a:latin typeface="Arial"/>
                  <a:cs typeface="Arial"/>
                </a:rPr>
                <a:t>12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676325" y="3599161"/>
              <a:ext cx="148936" cy="2717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dirty="0">
                  <a:latin typeface="Arial"/>
                  <a:cs typeface="Arial"/>
                </a:rPr>
                <a:t>8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609263" y="2513087"/>
              <a:ext cx="364836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400" spc="4" dirty="0">
                  <a:latin typeface="Arial"/>
                  <a:cs typeface="Arial"/>
                </a:rPr>
                <a:t>MIN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079900" y="2748165"/>
              <a:ext cx="62345" cy="615763"/>
            </a:xfrm>
            <a:custGeom>
              <a:avLst/>
              <a:gdLst/>
              <a:ahLst/>
              <a:cxnLst/>
              <a:rect l="l" t="t" r="r" b="b"/>
              <a:pathLst>
                <a:path w="68579" h="697864">
                  <a:moveTo>
                    <a:pt x="68326" y="0"/>
                  </a:moveTo>
                  <a:lnTo>
                    <a:pt x="0" y="697255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5693" y="2747716"/>
              <a:ext cx="746414" cy="615763"/>
            </a:xfrm>
            <a:custGeom>
              <a:avLst/>
              <a:gdLst/>
              <a:ahLst/>
              <a:cxnLst/>
              <a:rect l="l" t="t" r="r" b="b"/>
              <a:pathLst>
                <a:path w="821054" h="697864">
                  <a:moveTo>
                    <a:pt x="820953" y="0"/>
                  </a:moveTo>
                  <a:lnTo>
                    <a:pt x="0" y="697280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2025" y="2743962"/>
              <a:ext cx="581891" cy="623047"/>
            </a:xfrm>
            <a:custGeom>
              <a:avLst/>
              <a:gdLst/>
              <a:ahLst/>
              <a:cxnLst/>
              <a:rect l="l" t="t" r="r" b="b"/>
              <a:pathLst>
                <a:path w="640079" h="706120">
                  <a:moveTo>
                    <a:pt x="0" y="0"/>
                  </a:moveTo>
                  <a:lnTo>
                    <a:pt x="639711" y="705802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2339" y="1859660"/>
              <a:ext cx="1609436" cy="639856"/>
            </a:xfrm>
            <a:custGeom>
              <a:avLst/>
              <a:gdLst/>
              <a:ahLst/>
              <a:cxnLst/>
              <a:rect l="l" t="t" r="r" b="b"/>
              <a:pathLst>
                <a:path w="1770379" h="725169">
                  <a:moveTo>
                    <a:pt x="1769846" y="0"/>
                  </a:moveTo>
                  <a:lnTo>
                    <a:pt x="0" y="725004"/>
                  </a:lnTo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273737" y="2421423"/>
              <a:ext cx="148936" cy="2717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dirty="0">
                  <a:latin typeface="Arial"/>
                  <a:cs typeface="Arial"/>
                </a:rPr>
                <a:t>3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86236" y="1602642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290385"/>
                  </a:moveTo>
                  <a:lnTo>
                    <a:pt x="307479" y="290385"/>
                  </a:lnTo>
                  <a:lnTo>
                    <a:pt x="153733" y="0"/>
                  </a:lnTo>
                  <a:lnTo>
                    <a:pt x="0" y="29038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86236" y="1602642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33" y="0"/>
                  </a:moveTo>
                  <a:lnTo>
                    <a:pt x="307479" y="290385"/>
                  </a:lnTo>
                  <a:lnTo>
                    <a:pt x="0" y="290385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4598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4598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0131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46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0131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46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46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6848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0" y="290398"/>
                  </a:moveTo>
                  <a:lnTo>
                    <a:pt x="307479" y="290398"/>
                  </a:lnTo>
                  <a:lnTo>
                    <a:pt x="153733" y="0"/>
                  </a:lnTo>
                  <a:lnTo>
                    <a:pt x="0" y="29039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6848" y="3366123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29">
                  <a:moveTo>
                    <a:pt x="153733" y="0"/>
                  </a:moveTo>
                  <a:lnTo>
                    <a:pt x="307479" y="290398"/>
                  </a:lnTo>
                  <a:lnTo>
                    <a:pt x="0" y="290398"/>
                  </a:lnTo>
                  <a:lnTo>
                    <a:pt x="153733" y="0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2245" y="2491919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0" y="0"/>
                  </a:moveTo>
                  <a:lnTo>
                    <a:pt x="153746" y="290398"/>
                  </a:lnTo>
                  <a:lnTo>
                    <a:pt x="307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2245" y="2491919"/>
              <a:ext cx="279977" cy="256615"/>
            </a:xfrm>
            <a:custGeom>
              <a:avLst/>
              <a:gdLst/>
              <a:ahLst/>
              <a:cxnLst/>
              <a:rect l="l" t="t" r="r" b="b"/>
              <a:pathLst>
                <a:path w="307975" h="290830">
                  <a:moveTo>
                    <a:pt x="153746" y="290398"/>
                  </a:moveTo>
                  <a:lnTo>
                    <a:pt x="307479" y="0"/>
                  </a:lnTo>
                  <a:lnTo>
                    <a:pt x="0" y="0"/>
                  </a:lnTo>
                  <a:lnTo>
                    <a:pt x="153746" y="290398"/>
                  </a:lnTo>
                  <a:close/>
                </a:path>
              </a:pathLst>
            </a:custGeom>
            <a:ln w="17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1575" y="1638669"/>
              <a:ext cx="117186" cy="63313"/>
            </a:xfrm>
            <a:custGeom>
              <a:avLst/>
              <a:gdLst/>
              <a:ahLst/>
              <a:cxnLst/>
              <a:rect l="l" t="t" r="r" b="b"/>
              <a:pathLst>
                <a:path w="128904" h="71755">
                  <a:moveTo>
                    <a:pt x="128689" y="71501"/>
                  </a:moveTo>
                  <a:lnTo>
                    <a:pt x="0" y="0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1575" y="1701759"/>
              <a:ext cx="117186" cy="63313"/>
            </a:xfrm>
            <a:custGeom>
              <a:avLst/>
              <a:gdLst/>
              <a:ahLst/>
              <a:cxn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17602" y="1746953"/>
              <a:ext cx="117186" cy="63313"/>
            </a:xfrm>
            <a:custGeom>
              <a:avLst/>
              <a:gdLst/>
              <a:ahLst/>
              <a:cxnLst/>
              <a:rect l="l" t="t" r="r" b="b"/>
              <a:pathLst>
                <a:path w="128904" h="71755">
                  <a:moveTo>
                    <a:pt x="128689" y="0"/>
                  </a:moveTo>
                  <a:lnTo>
                    <a:pt x="0" y="71488"/>
                  </a:lnTo>
                </a:path>
              </a:pathLst>
            </a:custGeom>
            <a:ln w="341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069389" y="1562055"/>
              <a:ext cx="148936" cy="2717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dirty="0">
                  <a:latin typeface="Arial"/>
                  <a:cs typeface="Arial"/>
                </a:rPr>
                <a:t>3</a:t>
              </a:r>
              <a:endParaRPr sz="1700">
                <a:latin typeface="Arial"/>
                <a:cs typeface="Arial"/>
              </a:endParaRPr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10</a:t>
            </a:fld>
            <a:endParaRPr spc="18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91200" y="4267200"/>
            <a:ext cx="3200400" cy="1857428"/>
            <a:chOff x="5791200" y="4267200"/>
            <a:chExt cx="3200400" cy="185742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4648200"/>
              <a:ext cx="3200400" cy="147642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324600" y="4267200"/>
              <a:ext cx="2037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Reference: whole tree</a:t>
              </a:r>
            </a:p>
          </p:txBody>
        </p:sp>
      </p:grpSp>
      <p:sp>
        <p:nvSpPr>
          <p:cNvPr id="32" name="Content Placeholder 6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1676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DFS plunges down tree to a terminal state fast! </a:t>
            </a:r>
          </a:p>
          <a:p>
            <a:pPr marL="696041" lvl="1" indent="-285750">
              <a:buFont typeface="Arial"/>
              <a:buChar char="•"/>
            </a:pPr>
            <a:r>
              <a:rPr lang="en-US" dirty="0"/>
              <a:t>Knows about one complete branch first...</a:t>
            </a:r>
          </a:p>
          <a:p>
            <a:pPr marL="696041" lvl="1" indent="-285750">
              <a:buFont typeface="Arial"/>
              <a:buChar char="•"/>
            </a:pPr>
            <a:r>
              <a:rPr lang="en-US" dirty="0"/>
              <a:t>Can we use this to </a:t>
            </a:r>
            <a:r>
              <a:rPr lang="en-US" i="1" dirty="0"/>
              <a:t>avoid</a:t>
            </a:r>
            <a:r>
              <a:rPr lang="en-US" dirty="0"/>
              <a:t> searching later branches? </a:t>
            </a:r>
          </a:p>
          <a:p>
            <a:pPr marL="696041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Alpha-Beta pruning: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0850">
              <a:lnSpc>
                <a:spcPts val="2181"/>
              </a:lnSpc>
              <a:tabLst>
                <a:tab pos="2523861" algn="l"/>
              </a:tabLst>
            </a:pPr>
            <a:r>
              <a:rPr sz="1800" i="1" dirty="0">
                <a:latin typeface="Arial"/>
                <a:cs typeface="Arial"/>
              </a:rPr>
              <a:t>α</a:t>
            </a:r>
            <a:r>
              <a:rPr dirty="0"/>
              <a:t>–</a:t>
            </a:r>
            <a:r>
              <a:rPr sz="1800" i="1" dirty="0">
                <a:latin typeface="Arial"/>
                <a:cs typeface="Arial"/>
              </a:rPr>
              <a:t>β	</a:t>
            </a:r>
            <a:r>
              <a:rPr dirty="0"/>
              <a:t>pruning 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9263" y="1646412"/>
            <a:ext cx="4271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9" dirty="0">
                <a:latin typeface="Arial"/>
                <a:cs typeface="Arial"/>
              </a:rPr>
              <a:t>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456" y="3599161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62" y="3599161"/>
            <a:ext cx="274782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9263" y="2513087"/>
            <a:ext cx="3648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4" dirty="0">
                <a:latin typeface="Arial"/>
                <a:cs typeface="Arial"/>
              </a:rPr>
              <a:t>MIN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9900" y="2748165"/>
            <a:ext cx="62345" cy="615763"/>
          </a:xfrm>
          <a:custGeom>
            <a:avLst/>
            <a:gdLst/>
            <a:ahLst/>
            <a:cxn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5693" y="2747716"/>
            <a:ext cx="746414" cy="615763"/>
          </a:xfrm>
          <a:custGeom>
            <a:avLst/>
            <a:gdLst/>
            <a:ahLst/>
            <a:cxn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2025" y="2743962"/>
            <a:ext cx="581891" cy="623047"/>
          </a:xfrm>
          <a:custGeom>
            <a:avLst/>
            <a:gdLst/>
            <a:ahLst/>
            <a:cxn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339" y="1859660"/>
            <a:ext cx="1609436" cy="639856"/>
          </a:xfrm>
          <a:custGeom>
            <a:avLst/>
            <a:gdLst/>
            <a:ahLst/>
            <a:cxn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4525" y="2421423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6236" y="1602642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6236" y="1602642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459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459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0131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0131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84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684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2245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2245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6325" y="3599161"/>
            <a:ext cx="641927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98048" algn="l"/>
              </a:tabLst>
            </a:pPr>
            <a:r>
              <a:rPr sz="1700" b="1" dirty="0">
                <a:latin typeface="Arial"/>
                <a:cs typeface="Arial"/>
              </a:rPr>
              <a:t>8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1279" y="1859660"/>
            <a:ext cx="0" cy="634253"/>
          </a:xfrm>
          <a:custGeom>
            <a:avLst/>
            <a:gdLst/>
            <a:ahLst/>
            <a:cxnLst/>
            <a:rect l="l" t="t" r="r" b="b"/>
            <a:pathLst>
              <a:path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1279" y="2742090"/>
            <a:ext cx="562264" cy="630331"/>
          </a:xfrm>
          <a:custGeom>
            <a:avLst/>
            <a:gdLst/>
            <a:ahLst/>
            <a:cxn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1279" y="2742090"/>
            <a:ext cx="31173" cy="656665"/>
          </a:xfrm>
          <a:custGeom>
            <a:avLst/>
            <a:gdLst/>
            <a:ahLst/>
            <a:cxn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516" y="2740207"/>
            <a:ext cx="512041" cy="623047"/>
          </a:xfrm>
          <a:custGeom>
            <a:avLst/>
            <a:gdLst/>
            <a:ahLst/>
            <a:cxn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9296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89296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1764" y="2484377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1764" y="2484377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9205" y="2418364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79392" y="249495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9392" y="2558034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1369" y="2601289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02522" y="3402027"/>
            <a:ext cx="70138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31099" algn="l"/>
              </a:tabLst>
            </a:pPr>
            <a:r>
              <a:rPr sz="1700" b="1" spc="4" dirty="0">
                <a:latin typeface="Arial"/>
                <a:cs typeface="Arial"/>
              </a:rPr>
              <a:t>X	X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09578" y="1638669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9578" y="1701759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15604" y="1745003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0"/>
                </a:moveTo>
                <a:lnTo>
                  <a:pt x="0" y="71501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69389" y="1562055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11</a:t>
            </a:fld>
            <a:endParaRPr spc="18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91200" y="4267200"/>
            <a:ext cx="3200400" cy="1857428"/>
            <a:chOff x="5791200" y="4267200"/>
            <a:chExt cx="3200400" cy="185742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4648200"/>
              <a:ext cx="3200400" cy="147642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324600" y="4267200"/>
              <a:ext cx="2037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Reference: whole tree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960850">
              <a:lnSpc>
                <a:spcPts val="2181"/>
              </a:lnSpc>
              <a:tabLst>
                <a:tab pos="2523861" algn="l"/>
              </a:tabLst>
            </a:pPr>
            <a:r>
              <a:rPr sz="1800" i="1" dirty="0">
                <a:latin typeface="Arial"/>
                <a:cs typeface="Arial"/>
              </a:rPr>
              <a:t>α</a:t>
            </a:r>
            <a:r>
              <a:rPr dirty="0"/>
              <a:t>–</a:t>
            </a:r>
            <a:r>
              <a:rPr sz="1800" i="1" dirty="0">
                <a:latin typeface="Arial"/>
                <a:cs typeface="Arial"/>
              </a:rPr>
              <a:t>β	</a:t>
            </a:r>
            <a:r>
              <a:rPr dirty="0"/>
              <a:t>pruning 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9263" y="1646412"/>
            <a:ext cx="42718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9" dirty="0">
                <a:latin typeface="Arial"/>
                <a:cs typeface="Arial"/>
              </a:rPr>
              <a:t>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456" y="3599161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62" y="3599161"/>
            <a:ext cx="274782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9263" y="2513087"/>
            <a:ext cx="3648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4" dirty="0">
                <a:latin typeface="Arial"/>
                <a:cs typeface="Arial"/>
              </a:rPr>
              <a:t>MIN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9900" y="2748165"/>
            <a:ext cx="62345" cy="615763"/>
          </a:xfrm>
          <a:custGeom>
            <a:avLst/>
            <a:gdLst/>
            <a:ahLst/>
            <a:cxnLst/>
            <a:rect l="l" t="t" r="r" b="b"/>
            <a:pathLst>
              <a:path w="68579" h="697864">
                <a:moveTo>
                  <a:pt x="68326" y="0"/>
                </a:moveTo>
                <a:lnTo>
                  <a:pt x="0" y="697255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5693" y="2747716"/>
            <a:ext cx="746414" cy="615763"/>
          </a:xfrm>
          <a:custGeom>
            <a:avLst/>
            <a:gdLst/>
            <a:ahLst/>
            <a:cxnLst/>
            <a:rect l="l" t="t" r="r" b="b"/>
            <a:pathLst>
              <a:path w="821054" h="697864">
                <a:moveTo>
                  <a:pt x="820953" y="0"/>
                </a:moveTo>
                <a:lnTo>
                  <a:pt x="0" y="697280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2025" y="2743962"/>
            <a:ext cx="581891" cy="623047"/>
          </a:xfrm>
          <a:custGeom>
            <a:avLst/>
            <a:gdLst/>
            <a:ahLst/>
            <a:cxnLst/>
            <a:rect l="l" t="t" r="r" b="b"/>
            <a:pathLst>
              <a:path w="640079" h="706120">
                <a:moveTo>
                  <a:pt x="0" y="0"/>
                </a:moveTo>
                <a:lnTo>
                  <a:pt x="639711" y="705802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339" y="1859660"/>
            <a:ext cx="1609436" cy="639856"/>
          </a:xfrm>
          <a:custGeom>
            <a:avLst/>
            <a:gdLst/>
            <a:ahLst/>
            <a:cxnLst/>
            <a:rect l="l" t="t" r="r" b="b"/>
            <a:pathLst>
              <a:path w="1770379" h="725169">
                <a:moveTo>
                  <a:pt x="1769846" y="0"/>
                </a:moveTo>
                <a:lnTo>
                  <a:pt x="0" y="7250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4525" y="2421423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6236" y="1602642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290385"/>
                </a:moveTo>
                <a:lnTo>
                  <a:pt x="307479" y="290385"/>
                </a:lnTo>
                <a:lnTo>
                  <a:pt x="153733" y="0"/>
                </a:lnTo>
                <a:lnTo>
                  <a:pt x="0" y="29038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6236" y="1602642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33" y="0"/>
                </a:moveTo>
                <a:lnTo>
                  <a:pt x="307479" y="290385"/>
                </a:lnTo>
                <a:lnTo>
                  <a:pt x="0" y="290385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459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459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0131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0131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84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6848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2245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2245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6325" y="3599161"/>
            <a:ext cx="641927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98048" algn="l"/>
              </a:tabLst>
            </a:pPr>
            <a:r>
              <a:rPr sz="1700" b="1" dirty="0">
                <a:latin typeface="Arial"/>
                <a:cs typeface="Arial"/>
              </a:rPr>
              <a:t>8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1279" y="1859660"/>
            <a:ext cx="0" cy="634253"/>
          </a:xfrm>
          <a:custGeom>
            <a:avLst/>
            <a:gdLst/>
            <a:ahLst/>
            <a:cxnLst/>
            <a:rect l="l" t="t" r="r" b="b"/>
            <a:pathLst>
              <a:path h="718819">
                <a:moveTo>
                  <a:pt x="0" y="0"/>
                </a:moveTo>
                <a:lnTo>
                  <a:pt x="0" y="718604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1279" y="2742090"/>
            <a:ext cx="562264" cy="630331"/>
          </a:xfrm>
          <a:custGeom>
            <a:avLst/>
            <a:gdLst/>
            <a:ahLst/>
            <a:cxnLst/>
            <a:rect l="l" t="t" r="r" b="b"/>
            <a:pathLst>
              <a:path w="618489" h="714375">
                <a:moveTo>
                  <a:pt x="0" y="0"/>
                </a:moveTo>
                <a:lnTo>
                  <a:pt x="618388" y="714336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1279" y="2742090"/>
            <a:ext cx="31173" cy="656665"/>
          </a:xfrm>
          <a:custGeom>
            <a:avLst/>
            <a:gdLst/>
            <a:ahLst/>
            <a:cxnLst/>
            <a:rect l="l" t="t" r="r" b="b"/>
            <a:pathLst>
              <a:path w="34289" h="744220">
                <a:moveTo>
                  <a:pt x="0" y="0"/>
                </a:moveTo>
                <a:lnTo>
                  <a:pt x="34112" y="744181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516" y="2740207"/>
            <a:ext cx="512041" cy="623047"/>
          </a:xfrm>
          <a:custGeom>
            <a:avLst/>
            <a:gdLst/>
            <a:ahLst/>
            <a:cxnLst/>
            <a:rect l="l" t="t" r="r" b="b"/>
            <a:pathLst>
              <a:path w="563245" h="706120">
                <a:moveTo>
                  <a:pt x="562940" y="0"/>
                </a:moveTo>
                <a:lnTo>
                  <a:pt x="0" y="705802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9296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46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89296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46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46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1764" y="2484377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1764" y="2484377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9205" y="2418364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79392" y="249495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488"/>
                </a:moveTo>
                <a:lnTo>
                  <a:pt x="128689" y="0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9392" y="2558034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501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5342" y="2603238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02522" y="3402027"/>
            <a:ext cx="70138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31099" algn="l"/>
              </a:tabLst>
            </a:pPr>
            <a:r>
              <a:rPr sz="1700" b="1" spc="4" dirty="0">
                <a:latin typeface="Arial"/>
                <a:cs typeface="Arial"/>
              </a:rPr>
              <a:t>X	X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7020" y="3599161"/>
            <a:ext cx="274782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59630" y="2748153"/>
            <a:ext cx="357332" cy="615763"/>
          </a:xfrm>
          <a:custGeom>
            <a:avLst/>
            <a:gdLst/>
            <a:ahLst/>
            <a:cxnLst/>
            <a:rect l="l" t="t" r="r" b="b"/>
            <a:pathLst>
              <a:path w="393065" h="697864">
                <a:moveTo>
                  <a:pt x="392899" y="0"/>
                </a:moveTo>
                <a:lnTo>
                  <a:pt x="0" y="697255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1291" y="1859661"/>
            <a:ext cx="1492827" cy="638175"/>
          </a:xfrm>
          <a:custGeom>
            <a:avLst/>
            <a:gdLst/>
            <a:ahLst/>
            <a:cxnLst/>
            <a:rect l="l" t="t" r="r" b="b"/>
            <a:pathLst>
              <a:path w="1642109" h="723264">
                <a:moveTo>
                  <a:pt x="0" y="0"/>
                </a:moveTo>
                <a:lnTo>
                  <a:pt x="1641906" y="722871"/>
                </a:lnTo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9872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0" y="290398"/>
                </a:moveTo>
                <a:lnTo>
                  <a:pt x="307479" y="290398"/>
                </a:lnTo>
                <a:lnTo>
                  <a:pt x="153733" y="0"/>
                </a:lnTo>
                <a:lnTo>
                  <a:pt x="0" y="29039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9872" y="3366123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29">
                <a:moveTo>
                  <a:pt x="153733" y="0"/>
                </a:moveTo>
                <a:lnTo>
                  <a:pt x="307479" y="290398"/>
                </a:lnTo>
                <a:lnTo>
                  <a:pt x="0" y="290398"/>
                </a:lnTo>
                <a:lnTo>
                  <a:pt x="153733" y="0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77042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0" y="0"/>
                </a:moveTo>
                <a:lnTo>
                  <a:pt x="153746" y="290398"/>
                </a:lnTo>
                <a:lnTo>
                  <a:pt x="307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77042" y="2491919"/>
            <a:ext cx="279977" cy="256615"/>
          </a:xfrm>
          <a:custGeom>
            <a:avLst/>
            <a:gdLst/>
            <a:ahLst/>
            <a:cxnLst/>
            <a:rect l="l" t="t" r="r" b="b"/>
            <a:pathLst>
              <a:path w="307975" h="290830">
                <a:moveTo>
                  <a:pt x="153746" y="290398"/>
                </a:moveTo>
                <a:lnTo>
                  <a:pt x="307479" y="0"/>
                </a:lnTo>
                <a:lnTo>
                  <a:pt x="0" y="0"/>
                </a:lnTo>
                <a:lnTo>
                  <a:pt x="153746" y="290398"/>
                </a:lnTo>
                <a:close/>
              </a:path>
            </a:pathLst>
          </a:custGeom>
          <a:ln w="170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1123" y="2494967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501"/>
                </a:moveTo>
                <a:lnTo>
                  <a:pt x="128689" y="0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1123" y="255805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3099" y="2605200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689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60946" y="2418364"/>
            <a:ext cx="274782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14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09578" y="1638669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71501"/>
                </a:moveTo>
                <a:lnTo>
                  <a:pt x="0" y="0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9578" y="1701759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17602" y="1746953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689" y="0"/>
                </a:moveTo>
                <a:lnTo>
                  <a:pt x="0" y="71488"/>
                </a:lnTo>
              </a:path>
            </a:pathLst>
          </a:custGeom>
          <a:ln w="34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069389" y="1562055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12</a:t>
            </a:fld>
            <a:endParaRPr spc="18" dirty="0"/>
          </a:p>
        </p:txBody>
      </p:sp>
      <p:grpSp>
        <p:nvGrpSpPr>
          <p:cNvPr id="53" name="Group 52"/>
          <p:cNvGrpSpPr/>
          <p:nvPr/>
        </p:nvGrpSpPr>
        <p:grpSpPr>
          <a:xfrm>
            <a:off x="5791200" y="4267200"/>
            <a:ext cx="3200400" cy="1857428"/>
            <a:chOff x="5791200" y="4267200"/>
            <a:chExt cx="3200400" cy="185742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4648200"/>
              <a:ext cx="3200400" cy="147642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6324600" y="4267200"/>
              <a:ext cx="2037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Reference: whole tree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960850">
              <a:lnSpc>
                <a:spcPts val="2181"/>
              </a:lnSpc>
              <a:tabLst>
                <a:tab pos="2523861" algn="l"/>
              </a:tabLst>
            </a:pPr>
            <a:r>
              <a:rPr sz="1800" i="1" dirty="0">
                <a:latin typeface="Arial"/>
                <a:cs typeface="Arial"/>
              </a:rPr>
              <a:t>α</a:t>
            </a:r>
            <a:r>
              <a:rPr dirty="0"/>
              <a:t>–</a:t>
            </a:r>
            <a:r>
              <a:rPr sz="1800" i="1" dirty="0">
                <a:latin typeface="Arial"/>
                <a:cs typeface="Arial"/>
              </a:rPr>
              <a:t>β	</a:t>
            </a:r>
            <a:r>
              <a:rPr dirty="0"/>
              <a:t>pruning 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4791" y="1645404"/>
            <a:ext cx="42487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dirty="0">
                <a:latin typeface="Arial"/>
                <a:cs typeface="Arial"/>
              </a:rPr>
              <a:t>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071" y="3587664"/>
            <a:ext cx="148359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0117" y="3587664"/>
            <a:ext cx="273627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12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791" y="2507518"/>
            <a:ext cx="3631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dirty="0">
                <a:latin typeface="Arial"/>
                <a:cs typeface="Arial"/>
              </a:rPr>
              <a:t>MIN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7751" y="2742293"/>
            <a:ext cx="62345" cy="612401"/>
          </a:xfrm>
          <a:custGeom>
            <a:avLst/>
            <a:gdLst/>
            <a:ahLst/>
            <a:cxnLst/>
            <a:rect l="l" t="t" r="r" b="b"/>
            <a:pathLst>
              <a:path w="68579" h="694054">
                <a:moveTo>
                  <a:pt x="67970" y="0"/>
                </a:moveTo>
                <a:lnTo>
                  <a:pt x="0" y="693597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7146" y="2741855"/>
            <a:ext cx="742949" cy="612401"/>
          </a:xfrm>
          <a:custGeom>
            <a:avLst/>
            <a:gdLst/>
            <a:ahLst/>
            <a:cxnLst/>
            <a:rect l="l" t="t" r="r" b="b"/>
            <a:pathLst>
              <a:path w="817245" h="694054">
                <a:moveTo>
                  <a:pt x="816635" y="0"/>
                </a:moveTo>
                <a:lnTo>
                  <a:pt x="0" y="693610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9554" y="2738113"/>
            <a:ext cx="579005" cy="619685"/>
          </a:xfrm>
          <a:custGeom>
            <a:avLst/>
            <a:gdLst/>
            <a:ahLst/>
            <a:cxnLst/>
            <a:rect l="l" t="t" r="r" b="b"/>
            <a:pathLst>
              <a:path w="636904" h="702310">
                <a:moveTo>
                  <a:pt x="0" y="0"/>
                </a:moveTo>
                <a:lnTo>
                  <a:pt x="636333" y="702094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9913" y="1858473"/>
            <a:ext cx="1600777" cy="636494"/>
          </a:xfrm>
          <a:custGeom>
            <a:avLst/>
            <a:gdLst/>
            <a:ahLst/>
            <a:cxnLst/>
            <a:rect l="l" t="t" r="r" b="b"/>
            <a:pathLst>
              <a:path w="1760854" h="721360">
                <a:moveTo>
                  <a:pt x="1760537" y="0"/>
                </a:moveTo>
                <a:lnTo>
                  <a:pt x="0" y="721182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1025" y="2416123"/>
            <a:ext cx="148359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6154" y="1602800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6154" y="1602800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9793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9793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8720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8720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9028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69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9028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69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0511" y="2487403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0511" y="2487403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0970" y="3587664"/>
            <a:ext cx="639041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95199" algn="l"/>
              </a:tabLst>
            </a:pPr>
            <a:r>
              <a:rPr sz="1700" b="1" spc="-4" dirty="0">
                <a:latin typeface="Arial"/>
                <a:cs typeface="Arial"/>
              </a:rPr>
              <a:t>8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0390" y="1858473"/>
            <a:ext cx="0" cy="630891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19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0391" y="2736252"/>
            <a:ext cx="559377" cy="627529"/>
          </a:xfrm>
          <a:custGeom>
            <a:avLst/>
            <a:gdLst/>
            <a:ahLst/>
            <a:cxnLst/>
            <a:rect l="l" t="t" r="r" b="b"/>
            <a:pathLst>
              <a:path w="615314" h="711200">
                <a:moveTo>
                  <a:pt x="0" y="0"/>
                </a:moveTo>
                <a:lnTo>
                  <a:pt x="615124" y="710577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0390" y="2736251"/>
            <a:ext cx="31173" cy="653303"/>
          </a:xfrm>
          <a:custGeom>
            <a:avLst/>
            <a:gdLst/>
            <a:ahLst/>
            <a:cxnLst/>
            <a:rect l="l" t="t" r="r" b="b"/>
            <a:pathLst>
              <a:path w="34289" h="740410">
                <a:moveTo>
                  <a:pt x="0" y="0"/>
                </a:moveTo>
                <a:lnTo>
                  <a:pt x="33934" y="740270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1316" y="2734381"/>
            <a:ext cx="509155" cy="619685"/>
          </a:xfrm>
          <a:custGeom>
            <a:avLst/>
            <a:gdLst/>
            <a:ahLst/>
            <a:cxnLst/>
            <a:rect l="l" t="t" r="r" b="b"/>
            <a:pathLst>
              <a:path w="560070" h="702310">
                <a:moveTo>
                  <a:pt x="559981" y="0"/>
                </a:moveTo>
                <a:lnTo>
                  <a:pt x="0" y="702094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1836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66" y="288874"/>
                </a:lnTo>
                <a:lnTo>
                  <a:pt x="152933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1836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0"/>
                </a:moveTo>
                <a:lnTo>
                  <a:pt x="305866" y="288874"/>
                </a:lnTo>
                <a:lnTo>
                  <a:pt x="0" y="288874"/>
                </a:lnTo>
                <a:lnTo>
                  <a:pt x="152933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1602" y="2479906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01602" y="2479906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6169" y="2413074"/>
            <a:ext cx="148359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77246" y="2490429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71107"/>
                </a:moveTo>
                <a:lnTo>
                  <a:pt x="128016" y="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77246" y="2553170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1266" y="2596201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03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01782" y="3391561"/>
            <a:ext cx="697345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28250" algn="l"/>
              </a:tabLst>
            </a:pPr>
            <a:r>
              <a:rPr sz="1700" b="1" spc="-4" dirty="0">
                <a:latin typeface="Arial"/>
                <a:cs typeface="Arial"/>
              </a:rPr>
              <a:t>X	X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0679" y="3587657"/>
            <a:ext cx="273627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14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52853" y="2742293"/>
            <a:ext cx="355600" cy="612401"/>
          </a:xfrm>
          <a:custGeom>
            <a:avLst/>
            <a:gdLst/>
            <a:ahLst/>
            <a:cxnLst/>
            <a:rect l="l" t="t" r="r" b="b"/>
            <a:pathLst>
              <a:path w="391159" h="694054">
                <a:moveTo>
                  <a:pt x="390829" y="0"/>
                </a:moveTo>
                <a:lnTo>
                  <a:pt x="0" y="693585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0402" y="1858473"/>
            <a:ext cx="1485323" cy="634813"/>
          </a:xfrm>
          <a:custGeom>
            <a:avLst/>
            <a:gdLst/>
            <a:ahLst/>
            <a:cxnLst/>
            <a:rect l="l" t="t" r="r" b="b"/>
            <a:pathLst>
              <a:path w="1633854" h="719455">
                <a:moveTo>
                  <a:pt x="0" y="0"/>
                </a:moveTo>
                <a:lnTo>
                  <a:pt x="1633270" y="719061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3834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3834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9122" y="2487403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0"/>
                </a:moveTo>
                <a:lnTo>
                  <a:pt x="152933" y="288861"/>
                </a:lnTo>
                <a:lnTo>
                  <a:pt x="3058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9122" y="2487403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33" y="288861"/>
                </a:moveTo>
                <a:lnTo>
                  <a:pt x="305866" y="0"/>
                </a:lnTo>
                <a:lnTo>
                  <a:pt x="0" y="0"/>
                </a:lnTo>
                <a:lnTo>
                  <a:pt x="152933" y="288861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1506" y="2490429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1506" y="2553181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91506" y="2584557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57671" y="3587654"/>
            <a:ext cx="148359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07829" y="2741866"/>
            <a:ext cx="309995" cy="618565"/>
          </a:xfrm>
          <a:custGeom>
            <a:avLst/>
            <a:gdLst/>
            <a:ahLst/>
            <a:cxnLst/>
            <a:rect l="l" t="t" r="r" b="b"/>
            <a:pathLst>
              <a:path w="340995" h="701039">
                <a:moveTo>
                  <a:pt x="0" y="0"/>
                </a:moveTo>
                <a:lnTo>
                  <a:pt x="340448" y="701040"/>
                </a:lnTo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78078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0" y="288874"/>
                </a:moveTo>
                <a:lnTo>
                  <a:pt x="305854" y="288874"/>
                </a:lnTo>
                <a:lnTo>
                  <a:pt x="152920" y="0"/>
                </a:lnTo>
                <a:lnTo>
                  <a:pt x="0" y="28887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8078" y="3357002"/>
            <a:ext cx="278245" cy="254934"/>
          </a:xfrm>
          <a:custGeom>
            <a:avLst/>
            <a:gdLst/>
            <a:ahLst/>
            <a:cxnLst/>
            <a:rect l="l" t="t" r="r" b="b"/>
            <a:pathLst>
              <a:path w="306070" h="288925">
                <a:moveTo>
                  <a:pt x="152920" y="0"/>
                </a:moveTo>
                <a:lnTo>
                  <a:pt x="305854" y="288874"/>
                </a:lnTo>
                <a:lnTo>
                  <a:pt x="0" y="288874"/>
                </a:lnTo>
                <a:lnTo>
                  <a:pt x="152920" y="0"/>
                </a:lnTo>
                <a:close/>
              </a:path>
            </a:pathLst>
          </a:custGeom>
          <a:ln w="16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96585" y="2490439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71120"/>
                </a:moveTo>
                <a:lnTo>
                  <a:pt x="128016" y="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96585" y="2553192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16" y="71107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2602" y="2603966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0" y="0"/>
                </a:moveTo>
                <a:lnTo>
                  <a:pt x="128016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50417" y="2413074"/>
            <a:ext cx="653473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09445" algn="l"/>
              </a:tabLst>
            </a:pPr>
            <a:r>
              <a:rPr sz="1700" b="1" spc="-4" dirty="0">
                <a:latin typeface="Arial"/>
                <a:cs typeface="Arial"/>
              </a:rPr>
              <a:t>14	5</a:t>
            </a:r>
            <a:endParaRPr sz="1700" dirty="0"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00800" y="2438400"/>
            <a:ext cx="404091" cy="196103"/>
            <a:chOff x="6477000" y="1676400"/>
            <a:chExt cx="404091" cy="196103"/>
          </a:xfrm>
        </p:grpSpPr>
        <p:sp>
          <p:nvSpPr>
            <p:cNvPr id="54" name="object 54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4907799" y="1638647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128016" y="71120"/>
                </a:moveTo>
                <a:lnTo>
                  <a:pt x="0" y="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07799" y="1701400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128016" y="0"/>
                </a:moveTo>
                <a:lnTo>
                  <a:pt x="0" y="71107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17797" y="1746357"/>
            <a:ext cx="116609" cy="62753"/>
          </a:xfrm>
          <a:custGeom>
            <a:avLst/>
            <a:gdLst/>
            <a:ahLst/>
            <a:cxnLst/>
            <a:rect l="l" t="t" r="r" b="b"/>
            <a:pathLst>
              <a:path w="128270" h="71119">
                <a:moveTo>
                  <a:pt x="128003" y="0"/>
                </a:moveTo>
                <a:lnTo>
                  <a:pt x="0" y="71120"/>
                </a:lnTo>
              </a:path>
            </a:pathLst>
          </a:custGeom>
          <a:ln w="33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066711" y="1561281"/>
            <a:ext cx="148359" cy="271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spc="-4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13</a:t>
            </a:fld>
            <a:endParaRPr spc="18" dirty="0"/>
          </a:p>
        </p:txBody>
      </p:sp>
      <p:grpSp>
        <p:nvGrpSpPr>
          <p:cNvPr id="62" name="Group 61"/>
          <p:cNvGrpSpPr/>
          <p:nvPr/>
        </p:nvGrpSpPr>
        <p:grpSpPr>
          <a:xfrm>
            <a:off x="5791200" y="4267200"/>
            <a:ext cx="3200400" cy="1857428"/>
            <a:chOff x="5791200" y="4267200"/>
            <a:chExt cx="3200400" cy="185742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4648200"/>
              <a:ext cx="3200400" cy="147642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324600" y="4267200"/>
              <a:ext cx="2037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Reference: whole tree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960850">
              <a:lnSpc>
                <a:spcPts val="2181"/>
              </a:lnSpc>
              <a:tabLst>
                <a:tab pos="2523861" algn="l"/>
              </a:tabLst>
            </a:pPr>
            <a:r>
              <a:rPr sz="1800" i="1" dirty="0">
                <a:latin typeface="Arial"/>
                <a:cs typeface="Arial"/>
              </a:rPr>
              <a:t>α</a:t>
            </a:r>
            <a:r>
              <a:rPr dirty="0"/>
              <a:t>–</a:t>
            </a:r>
            <a:r>
              <a:rPr sz="1800" i="1" dirty="0">
                <a:latin typeface="Arial"/>
                <a:cs typeface="Arial"/>
              </a:rPr>
              <a:t>β	</a:t>
            </a:r>
            <a:r>
              <a:rPr dirty="0"/>
              <a:t>pruning example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438" y="1662112"/>
            <a:ext cx="42602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4" dirty="0">
                <a:latin typeface="Arial"/>
                <a:cs typeface="Arial"/>
              </a:rPr>
              <a:t>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667" y="3609605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4340" y="3609605"/>
            <a:ext cx="274205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5439" y="2526500"/>
            <a:ext cx="36425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4" dirty="0">
                <a:latin typeface="Arial"/>
                <a:cs typeface="Arial"/>
              </a:rPr>
              <a:t>MIN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2218" y="2761431"/>
            <a:ext cx="62345" cy="614082"/>
          </a:xfrm>
          <a:custGeom>
            <a:avLst/>
            <a:gdLst/>
            <a:ahLst/>
            <a:cxnLst/>
            <a:rect l="l" t="t" r="r" b="b"/>
            <a:pathLst>
              <a:path w="68579" h="695960">
                <a:moveTo>
                  <a:pt x="68148" y="0"/>
                </a:moveTo>
                <a:lnTo>
                  <a:pt x="0" y="695413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824" y="2760983"/>
            <a:ext cx="744682" cy="614082"/>
          </a:xfrm>
          <a:custGeom>
            <a:avLst/>
            <a:gdLst/>
            <a:ahLst/>
            <a:cxnLst/>
            <a:rect l="l" t="t" r="r" b="b"/>
            <a:pathLst>
              <a:path w="819150" h="695960">
                <a:moveTo>
                  <a:pt x="818794" y="0"/>
                </a:moveTo>
                <a:lnTo>
                  <a:pt x="0" y="695439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4195" y="2757230"/>
            <a:ext cx="580159" cy="621366"/>
          </a:xfrm>
          <a:custGeom>
            <a:avLst/>
            <a:gdLst/>
            <a:ahLst/>
            <a:cxnLst/>
            <a:rect l="l" t="t" r="r" b="b"/>
            <a:pathLst>
              <a:path w="638175" h="704214">
                <a:moveTo>
                  <a:pt x="0" y="0"/>
                </a:moveTo>
                <a:lnTo>
                  <a:pt x="638009" y="703948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4519" y="1875270"/>
            <a:ext cx="1604818" cy="638175"/>
          </a:xfrm>
          <a:custGeom>
            <a:avLst/>
            <a:gdLst/>
            <a:ahLst/>
            <a:cxnLst/>
            <a:rect l="l" t="t" r="r" b="b"/>
            <a:pathLst>
              <a:path w="1765300" h="723264">
                <a:moveTo>
                  <a:pt x="1765185" y="0"/>
                </a:moveTo>
                <a:lnTo>
                  <a:pt x="0" y="723087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6174" y="2434971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94583" y="161892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4583" y="161892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558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558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830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27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830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27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27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1337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5" h="290195">
                <a:moveTo>
                  <a:pt x="0" y="289636"/>
                </a:moveTo>
                <a:lnTo>
                  <a:pt x="306679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1337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5" h="290195">
                <a:moveTo>
                  <a:pt x="153339" y="0"/>
                </a:moveTo>
                <a:lnTo>
                  <a:pt x="306679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14783" y="2505859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4783" y="2505859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87043" y="3609605"/>
            <a:ext cx="640773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96338" algn="l"/>
              </a:tabLst>
            </a:pPr>
            <a:r>
              <a:rPr sz="1700" b="1" dirty="0">
                <a:latin typeface="Arial"/>
                <a:cs typeface="Arial"/>
              </a:rPr>
              <a:t>8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9223" y="1875270"/>
            <a:ext cx="0" cy="632572"/>
          </a:xfrm>
          <a:custGeom>
            <a:avLst/>
            <a:gdLst/>
            <a:ahLst/>
            <a:cxnLst/>
            <a:rect l="l" t="t" r="r" b="b"/>
            <a:pathLst>
              <a:path h="716914">
                <a:moveTo>
                  <a:pt x="0" y="0"/>
                </a:moveTo>
                <a:lnTo>
                  <a:pt x="0" y="716711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9223" y="2755369"/>
            <a:ext cx="561109" cy="628650"/>
          </a:xfrm>
          <a:custGeom>
            <a:avLst/>
            <a:gdLst/>
            <a:ahLst/>
            <a:cxnLst/>
            <a:rect l="l" t="t" r="r" b="b"/>
            <a:pathLst>
              <a:path w="617220" h="712470">
                <a:moveTo>
                  <a:pt x="0" y="0"/>
                </a:moveTo>
                <a:lnTo>
                  <a:pt x="616750" y="712457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9223" y="2755370"/>
            <a:ext cx="31173" cy="654984"/>
          </a:xfrm>
          <a:custGeom>
            <a:avLst/>
            <a:gdLst/>
            <a:ahLst/>
            <a:cxnLst/>
            <a:rect l="l" t="t" r="r" b="b"/>
            <a:pathLst>
              <a:path w="34289" h="742314">
                <a:moveTo>
                  <a:pt x="0" y="0"/>
                </a:moveTo>
                <a:lnTo>
                  <a:pt x="34023" y="742226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810" y="2753487"/>
            <a:ext cx="510886" cy="621366"/>
          </a:xfrm>
          <a:custGeom>
            <a:avLst/>
            <a:gdLst/>
            <a:ahLst/>
            <a:cxnLst/>
            <a:rect l="l" t="t" r="r" b="b"/>
            <a:pathLst>
              <a:path w="561975" h="704214">
                <a:moveTo>
                  <a:pt x="561454" y="0"/>
                </a:moveTo>
                <a:lnTo>
                  <a:pt x="0" y="703948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9895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9895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0077" y="2498341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0077" y="2498341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46074" y="2431923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86712" y="250889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297"/>
                </a:moveTo>
                <a:lnTo>
                  <a:pt x="128346" y="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86712" y="257180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6692" y="262077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10546" y="3412986"/>
            <a:ext cx="699077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29960" algn="l"/>
              </a:tabLst>
            </a:pPr>
            <a:r>
              <a:rPr sz="1700" b="1" dirty="0">
                <a:latin typeface="Arial"/>
                <a:cs typeface="Arial"/>
              </a:rPr>
              <a:t>X	X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72237" y="3609599"/>
            <a:ext cx="274205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14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64628" y="2761421"/>
            <a:ext cx="356755" cy="614082"/>
          </a:xfrm>
          <a:custGeom>
            <a:avLst/>
            <a:gdLst/>
            <a:ahLst/>
            <a:cxnLst/>
            <a:rect l="l" t="t" r="r" b="b"/>
            <a:pathLst>
              <a:path w="392429" h="695960">
                <a:moveTo>
                  <a:pt x="391845" y="0"/>
                </a:moveTo>
                <a:lnTo>
                  <a:pt x="0" y="695413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9234" y="1875270"/>
            <a:ext cx="1488785" cy="636494"/>
          </a:xfrm>
          <a:custGeom>
            <a:avLst/>
            <a:gdLst/>
            <a:ahLst/>
            <a:cxnLst/>
            <a:rect l="l" t="t" r="r" b="b"/>
            <a:pathLst>
              <a:path w="1637665" h="721360">
                <a:moveTo>
                  <a:pt x="0" y="0"/>
                </a:moveTo>
                <a:lnTo>
                  <a:pt x="1637576" y="720966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522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522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1464" y="2505859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0" y="0"/>
                </a:moveTo>
                <a:lnTo>
                  <a:pt x="153327" y="289636"/>
                </a:lnTo>
                <a:lnTo>
                  <a:pt x="30666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81464" y="2505859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4">
                <a:moveTo>
                  <a:pt x="153327" y="289636"/>
                </a:moveTo>
                <a:lnTo>
                  <a:pt x="306666" y="0"/>
                </a:lnTo>
                <a:lnTo>
                  <a:pt x="0" y="0"/>
                </a:lnTo>
                <a:lnTo>
                  <a:pt x="153327" y="289636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4702" y="250889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4702" y="2571818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4702" y="2603272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71061" y="3609602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20540" y="2761006"/>
            <a:ext cx="310573" cy="620246"/>
          </a:xfrm>
          <a:custGeom>
            <a:avLst/>
            <a:gdLst/>
            <a:ahLst/>
            <a:cxnLst/>
            <a:rect l="l" t="t" r="r" b="b"/>
            <a:pathLst>
              <a:path w="341629" h="702945">
                <a:moveTo>
                  <a:pt x="0" y="0"/>
                </a:moveTo>
                <a:lnTo>
                  <a:pt x="341337" y="702881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9122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91229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11121" y="2508896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71310"/>
                </a:moveTo>
                <a:lnTo>
                  <a:pt x="128346" y="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11121" y="2571818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11121" y="2603272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0" y="0"/>
                </a:moveTo>
                <a:lnTo>
                  <a:pt x="128346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152547" y="3609605"/>
            <a:ext cx="148936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20540" y="2760983"/>
            <a:ext cx="962891" cy="619685"/>
          </a:xfrm>
          <a:custGeom>
            <a:avLst/>
            <a:gdLst/>
            <a:ahLst/>
            <a:cxnLst/>
            <a:rect l="l" t="t" r="r" b="b"/>
            <a:pathLst>
              <a:path w="1059179" h="702310">
                <a:moveTo>
                  <a:pt x="0" y="0"/>
                </a:moveTo>
                <a:lnTo>
                  <a:pt x="1059103" y="701827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41734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0" y="289636"/>
                </a:moveTo>
                <a:lnTo>
                  <a:pt x="306666" y="289636"/>
                </a:lnTo>
                <a:lnTo>
                  <a:pt x="153339" y="0"/>
                </a:lnTo>
                <a:lnTo>
                  <a:pt x="0" y="289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41734" y="3377755"/>
            <a:ext cx="278823" cy="256054"/>
          </a:xfrm>
          <a:custGeom>
            <a:avLst/>
            <a:gdLst/>
            <a:ahLst/>
            <a:cxnLst/>
            <a:rect l="l" t="t" r="r" b="b"/>
            <a:pathLst>
              <a:path w="306704" h="290195">
                <a:moveTo>
                  <a:pt x="153339" y="0"/>
                </a:moveTo>
                <a:lnTo>
                  <a:pt x="306666" y="289636"/>
                </a:lnTo>
                <a:lnTo>
                  <a:pt x="0" y="289636"/>
                </a:lnTo>
                <a:lnTo>
                  <a:pt x="153339" y="0"/>
                </a:lnTo>
                <a:close/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564052" y="2431923"/>
            <a:ext cx="939800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11155" algn="l"/>
                <a:tab pos="792090" algn="l"/>
              </a:tabLst>
            </a:pPr>
            <a:r>
              <a:rPr sz="1700" b="1" dirty="0">
                <a:latin typeface="Arial"/>
                <a:cs typeface="Arial"/>
              </a:rPr>
              <a:t>14	5	2</a:t>
            </a:r>
            <a:endParaRPr sz="1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17071" y="1654874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346" y="71297"/>
                </a:moveTo>
                <a:lnTo>
                  <a:pt x="0" y="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17071" y="1717784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17071" y="1749238"/>
            <a:ext cx="117186" cy="63313"/>
          </a:xfrm>
          <a:custGeom>
            <a:avLst/>
            <a:gdLst/>
            <a:ahLst/>
            <a:cxnLst/>
            <a:rect l="l" t="t" r="r" b="b"/>
            <a:pathLst>
              <a:path w="128904" h="71755">
                <a:moveTo>
                  <a:pt x="128346" y="0"/>
                </a:moveTo>
                <a:lnTo>
                  <a:pt x="0" y="71310"/>
                </a:lnTo>
              </a:path>
            </a:pathLst>
          </a:custGeom>
          <a:ln w="34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76444" y="1580130"/>
            <a:ext cx="365414" cy="271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700" b="1" dirty="0">
                <a:latin typeface="Arial"/>
                <a:cs typeface="Arial"/>
              </a:rPr>
              <a:t>3</a:t>
            </a:r>
            <a:r>
              <a:rPr sz="1700" b="1" spc="1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14</a:t>
            </a:fld>
            <a:endParaRPr spc="18" dirty="0"/>
          </a:p>
        </p:txBody>
      </p:sp>
      <p:grpSp>
        <p:nvGrpSpPr>
          <p:cNvPr id="70" name="Group 69"/>
          <p:cNvGrpSpPr/>
          <p:nvPr/>
        </p:nvGrpSpPr>
        <p:grpSpPr>
          <a:xfrm>
            <a:off x="6858000" y="2514600"/>
            <a:ext cx="404091" cy="196103"/>
            <a:chOff x="6477000" y="1676400"/>
            <a:chExt cx="404091" cy="196103"/>
          </a:xfrm>
        </p:grpSpPr>
        <p:sp>
          <p:nvSpPr>
            <p:cNvPr id="71" name="object 54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5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400800" y="2514600"/>
            <a:ext cx="404091" cy="196103"/>
            <a:chOff x="6477000" y="1676400"/>
            <a:chExt cx="404091" cy="196103"/>
          </a:xfrm>
        </p:grpSpPr>
        <p:sp>
          <p:nvSpPr>
            <p:cNvPr id="74" name="object 54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5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76800" y="1600200"/>
            <a:ext cx="404091" cy="196103"/>
            <a:chOff x="6477000" y="1676400"/>
            <a:chExt cx="404091" cy="196103"/>
          </a:xfrm>
        </p:grpSpPr>
        <p:sp>
          <p:nvSpPr>
            <p:cNvPr id="77" name="object 54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222250"/>
                  </a:moveTo>
                  <a:lnTo>
                    <a:pt x="444487" y="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5"/>
            <p:cNvSpPr/>
            <p:nvPr/>
          </p:nvSpPr>
          <p:spPr>
            <a:xfrm>
              <a:off x="6477000" y="1676400"/>
              <a:ext cx="404091" cy="196103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0" y="0"/>
                  </a:moveTo>
                  <a:lnTo>
                    <a:pt x="444487" y="222250"/>
                  </a:lnTo>
                </a:path>
              </a:pathLst>
            </a:custGeom>
            <a:ln w="12700" cmpd="sng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791200" y="4267200"/>
            <a:ext cx="3200400" cy="1857428"/>
            <a:chOff x="5791200" y="4267200"/>
            <a:chExt cx="3200400" cy="1857428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1200" y="4648200"/>
              <a:ext cx="3200400" cy="1476428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6324600" y="4267200"/>
              <a:ext cx="2037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Reference: whole tree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020213" cy="2895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951733">
              <a:lnSpc>
                <a:spcPts val="2181"/>
              </a:lnSpc>
            </a:pPr>
            <a:r>
              <a:rPr sz="1800" i="1" dirty="0">
                <a:latin typeface="Arial"/>
                <a:cs typeface="Arial"/>
              </a:rPr>
              <a:t>α</a:t>
            </a:r>
            <a:r>
              <a:rPr dirty="0"/>
              <a:t>–</a:t>
            </a:r>
            <a:r>
              <a:rPr sz="1800" i="1" dirty="0">
                <a:latin typeface="Arial"/>
                <a:cs typeface="Arial"/>
              </a:rPr>
              <a:t>β</a:t>
            </a:r>
            <a:r>
              <a:rPr lang="en-US" dirty="0"/>
              <a:t>:  Reflection on behavior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15</a:t>
            </a:fld>
            <a:endParaRPr spc="18" dirty="0"/>
          </a:p>
        </p:txBody>
      </p:sp>
      <p:sp>
        <p:nvSpPr>
          <p:cNvPr id="25" name="object 25"/>
          <p:cNvSpPr txBox="1"/>
          <p:nvPr/>
        </p:nvSpPr>
        <p:spPr>
          <a:xfrm>
            <a:off x="457201" y="4249534"/>
            <a:ext cx="7239000" cy="22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47" marR="4559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lang="el-GR" sz="1800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r>
              <a:rPr lang="en-US" sz="1800" dirty="0">
                <a:solidFill>
                  <a:srgbClr val="990099"/>
                </a:solidFill>
                <a:latin typeface="Arial"/>
                <a:cs typeface="Arial"/>
              </a:rPr>
              <a:t>-</a:t>
            </a:r>
            <a:r>
              <a:rPr lang="el-GR" sz="1800" dirty="0">
                <a:solidFill>
                  <a:srgbClr val="990099"/>
                </a:solidFill>
                <a:latin typeface="Arial"/>
                <a:cs typeface="Arial"/>
              </a:rPr>
              <a:t>β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i="1" dirty="0">
                <a:latin typeface="Arial"/>
                <a:cs typeface="Arial"/>
              </a:rPr>
              <a:t>maintains</a:t>
            </a:r>
            <a:r>
              <a:rPr lang="en-US" sz="1800" dirty="0">
                <a:latin typeface="Arial"/>
                <a:cs typeface="Arial"/>
              </a:rPr>
              <a:t> two boundary values as it moves up/down tree</a:t>
            </a:r>
          </a:p>
          <a:p>
            <a:pPr marL="707438" marR="4559" lvl="1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α </a:t>
            </a:r>
            <a:r>
              <a:rPr dirty="0">
                <a:latin typeface="Tahoma"/>
                <a:cs typeface="Tahoma"/>
              </a:rPr>
              <a:t>is the best value (to </a:t>
            </a:r>
            <a:r>
              <a:rPr dirty="0">
                <a:latin typeface="Arial"/>
                <a:cs typeface="Arial"/>
              </a:rPr>
              <a:t>max</a:t>
            </a:r>
            <a:r>
              <a:rPr dirty="0">
                <a:latin typeface="Tahoma"/>
                <a:cs typeface="Tahoma"/>
              </a:rPr>
              <a:t>) found so far off the current path</a:t>
            </a:r>
            <a:endParaRPr lang="en-US" dirty="0">
              <a:latin typeface="Tahoma"/>
              <a:cs typeface="Tahoma"/>
            </a:endParaRPr>
          </a:p>
          <a:p>
            <a:pPr marL="707438" marR="4559" lvl="1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dirty="0">
                <a:latin typeface="Tahoma"/>
                <a:cs typeface="Tahoma"/>
              </a:rPr>
              <a:t> </a:t>
            </a:r>
            <a:r>
              <a:rPr lang="el-GR" i="1" dirty="0">
                <a:solidFill>
                  <a:srgbClr val="990099"/>
                </a:solidFill>
                <a:latin typeface="Arial"/>
                <a:cs typeface="Arial"/>
              </a:rPr>
              <a:t>β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is the best value found so far at choice points for min</a:t>
            </a:r>
          </a:p>
          <a:p>
            <a:pPr marL="707438" marR="4559" lvl="1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97147" marR="4559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Example: </a:t>
            </a:r>
            <a:r>
              <a:rPr sz="1800" dirty="0">
                <a:latin typeface="Tahoma"/>
                <a:cs typeface="Tahoma"/>
              </a:rPr>
              <a:t> If </a:t>
            </a:r>
            <a:r>
              <a:rPr sz="1800" i="1" dirty="0">
                <a:solidFill>
                  <a:srgbClr val="990099"/>
                </a:solidFill>
                <a:latin typeface="Arial"/>
                <a:cs typeface="Arial"/>
              </a:rPr>
              <a:t>V</a:t>
            </a:r>
            <a:r>
              <a:rPr lang="en-US" sz="180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Tahoma"/>
                <a:cs typeface="Tahoma"/>
              </a:rPr>
              <a:t>is worse than </a:t>
            </a:r>
            <a:r>
              <a:rPr sz="1800" i="1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r>
              <a:rPr sz="1800" dirty="0">
                <a:latin typeface="Tahoma"/>
                <a:cs typeface="Tahoma"/>
              </a:rPr>
              <a:t>, </a:t>
            </a:r>
            <a:r>
              <a:rPr lang="en-US" sz="1800" dirty="0">
                <a:latin typeface="Arial"/>
                <a:cs typeface="Arial"/>
              </a:rPr>
              <a:t>Max-n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>
                <a:latin typeface="Tahoma"/>
                <a:cs typeface="Tahoma"/>
              </a:rPr>
              <a:t>will avoid it </a:t>
            </a:r>
            <a:endParaRPr lang="en-US" sz="1800" dirty="0">
              <a:latin typeface="Tahoma"/>
              <a:cs typeface="Tahoma"/>
            </a:endParaRPr>
          </a:p>
          <a:p>
            <a:pPr marL="707438" marR="4559" lvl="1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dirty="0">
                <a:latin typeface="Lucida Sans Unicode"/>
                <a:cs typeface="Lucida Sans Unicode"/>
              </a:rPr>
              <a:t>⇒ </a:t>
            </a:r>
            <a:r>
              <a:rPr dirty="0">
                <a:latin typeface="Tahoma"/>
                <a:cs typeface="Tahoma"/>
              </a:rPr>
              <a:t>prune  that branch  </a:t>
            </a:r>
            <a:endParaRPr lang="en-US" dirty="0">
              <a:latin typeface="Tahoma"/>
              <a:cs typeface="Tahoma"/>
            </a:endParaRPr>
          </a:p>
          <a:p>
            <a:pPr marL="707438" marR="4559" lvl="1" indent="-285750">
              <a:spcBef>
                <a:spcPts val="600"/>
              </a:spcBef>
              <a:buFont typeface="Arial"/>
              <a:buChar char="•"/>
              <a:tabLst>
                <a:tab pos="472975" algn="l"/>
              </a:tabLst>
            </a:pPr>
            <a:r>
              <a:rPr i="1" dirty="0">
                <a:solidFill>
                  <a:srgbClr val="990099"/>
                </a:solidFill>
                <a:latin typeface="Arial"/>
                <a:cs typeface="Arial"/>
              </a:rPr>
              <a:t>β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works </a:t>
            </a:r>
            <a:r>
              <a:rPr dirty="0">
                <a:solidFill>
                  <a:srgbClr val="000000"/>
                </a:solidFill>
                <a:latin typeface="Tahoma"/>
                <a:cs typeface="Tahoma"/>
              </a:rPr>
              <a:t>si</a:t>
            </a:r>
            <a:r>
              <a:rPr dirty="0">
                <a:latin typeface="Tahoma"/>
                <a:cs typeface="Tahoma"/>
              </a:rPr>
              <a:t>milarly for </a:t>
            </a:r>
            <a:r>
              <a:rPr dirty="0">
                <a:latin typeface="Arial"/>
                <a:cs typeface="Arial"/>
              </a:rPr>
              <a:t>min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24200" y="1066800"/>
            <a:ext cx="2792141" cy="2938406"/>
            <a:chOff x="3174122" y="1237343"/>
            <a:chExt cx="2792141" cy="2938406"/>
          </a:xfrm>
        </p:grpSpPr>
        <p:sp>
          <p:nvSpPr>
            <p:cNvPr id="3" name="object 3"/>
            <p:cNvSpPr/>
            <p:nvPr/>
          </p:nvSpPr>
          <p:spPr>
            <a:xfrm>
              <a:off x="5120086" y="1970128"/>
              <a:ext cx="530514" cy="1463488"/>
            </a:xfrm>
            <a:custGeom>
              <a:avLst/>
              <a:gdLst/>
              <a:ahLst/>
              <a:cxnLst/>
              <a:rect l="l" t="t" r="r" b="b"/>
              <a:pathLst>
                <a:path w="583564" h="1658620">
                  <a:moveTo>
                    <a:pt x="519430" y="0"/>
                  </a:moveTo>
                  <a:lnTo>
                    <a:pt x="511443" y="5989"/>
                  </a:lnTo>
                  <a:lnTo>
                    <a:pt x="507508" y="8941"/>
                  </a:lnTo>
                  <a:lnTo>
                    <a:pt x="502455" y="12730"/>
                  </a:lnTo>
                  <a:lnTo>
                    <a:pt x="496145" y="17463"/>
                  </a:lnTo>
                  <a:lnTo>
                    <a:pt x="488438" y="23243"/>
                  </a:lnTo>
                  <a:lnTo>
                    <a:pt x="456143" y="47505"/>
                  </a:lnTo>
                  <a:lnTo>
                    <a:pt x="425165" y="72101"/>
                  </a:lnTo>
                  <a:lnTo>
                    <a:pt x="396897" y="97815"/>
                  </a:lnTo>
                  <a:lnTo>
                    <a:pt x="369217" y="129907"/>
                  </a:lnTo>
                  <a:lnTo>
                    <a:pt x="351137" y="164111"/>
                  </a:lnTo>
                  <a:lnTo>
                    <a:pt x="347104" y="187454"/>
                  </a:lnTo>
                  <a:lnTo>
                    <a:pt x="347195" y="191353"/>
                  </a:lnTo>
                  <a:lnTo>
                    <a:pt x="361210" y="228383"/>
                  </a:lnTo>
                  <a:lnTo>
                    <a:pt x="391178" y="258121"/>
                  </a:lnTo>
                  <a:lnTo>
                    <a:pt x="423455" y="281375"/>
                  </a:lnTo>
                  <a:lnTo>
                    <a:pt x="459570" y="304286"/>
                  </a:lnTo>
                  <a:lnTo>
                    <a:pt x="473437" y="312815"/>
                  </a:lnTo>
                  <a:lnTo>
                    <a:pt x="478047" y="315653"/>
                  </a:lnTo>
                  <a:lnTo>
                    <a:pt x="513795" y="338286"/>
                  </a:lnTo>
                  <a:lnTo>
                    <a:pt x="545214" y="360890"/>
                  </a:lnTo>
                  <a:lnTo>
                    <a:pt x="573420" y="389296"/>
                  </a:lnTo>
                  <a:lnTo>
                    <a:pt x="583382" y="415191"/>
                  </a:lnTo>
                  <a:lnTo>
                    <a:pt x="583374" y="418096"/>
                  </a:lnTo>
                  <a:lnTo>
                    <a:pt x="565734" y="453957"/>
                  </a:lnTo>
                  <a:lnTo>
                    <a:pt x="536518" y="481372"/>
                  </a:lnTo>
                  <a:lnTo>
                    <a:pt x="504103" y="506050"/>
                  </a:lnTo>
                  <a:lnTo>
                    <a:pt x="486912" y="518481"/>
                  </a:lnTo>
                  <a:lnTo>
                    <a:pt x="482596" y="521598"/>
                  </a:lnTo>
                  <a:lnTo>
                    <a:pt x="448991" y="546639"/>
                  </a:lnTo>
                  <a:lnTo>
                    <a:pt x="419824" y="571837"/>
                  </a:lnTo>
                  <a:lnTo>
                    <a:pt x="395607" y="603480"/>
                  </a:lnTo>
                  <a:lnTo>
                    <a:pt x="390560" y="622506"/>
                  </a:lnTo>
                  <a:lnTo>
                    <a:pt x="390563" y="625678"/>
                  </a:lnTo>
                  <a:lnTo>
                    <a:pt x="405981" y="660668"/>
                  </a:lnTo>
                  <a:lnTo>
                    <a:pt x="434828" y="690091"/>
                  </a:lnTo>
                  <a:lnTo>
                    <a:pt x="467382" y="716966"/>
                  </a:lnTo>
                  <a:lnTo>
                    <a:pt x="474955" y="723005"/>
                  </a:lnTo>
                  <a:lnTo>
                    <a:pt x="478748" y="726035"/>
                  </a:lnTo>
                  <a:lnTo>
                    <a:pt x="508372" y="750553"/>
                  </a:lnTo>
                  <a:lnTo>
                    <a:pt x="537139" y="778824"/>
                  </a:lnTo>
                  <a:lnTo>
                    <a:pt x="557780" y="811273"/>
                  </a:lnTo>
                  <a:lnTo>
                    <a:pt x="561799" y="831350"/>
                  </a:lnTo>
                  <a:lnTo>
                    <a:pt x="561727" y="834745"/>
                  </a:lnTo>
                  <a:lnTo>
                    <a:pt x="546100" y="871479"/>
                  </a:lnTo>
                  <a:lnTo>
                    <a:pt x="517862" y="900086"/>
                  </a:lnTo>
                  <a:lnTo>
                    <a:pt x="487731" y="923443"/>
                  </a:lnTo>
                  <a:lnTo>
                    <a:pt x="452952" y="947110"/>
                  </a:lnTo>
                  <a:lnTo>
                    <a:pt x="420201" y="967994"/>
                  </a:lnTo>
                  <a:lnTo>
                    <a:pt x="396223" y="982971"/>
                  </a:lnTo>
                  <a:lnTo>
                    <a:pt x="391417" y="985970"/>
                  </a:lnTo>
                  <a:lnTo>
                    <a:pt x="358129" y="1006972"/>
                  </a:lnTo>
                  <a:lnTo>
                    <a:pt x="322032" y="1030929"/>
                  </a:lnTo>
                  <a:lnTo>
                    <a:pt x="289827" y="1054741"/>
                  </a:lnTo>
                  <a:lnTo>
                    <a:pt x="260614" y="1081232"/>
                  </a:lnTo>
                  <a:lnTo>
                    <a:pt x="238804" y="1112980"/>
                  </a:lnTo>
                  <a:lnTo>
                    <a:pt x="234913" y="1131176"/>
                  </a:lnTo>
                  <a:lnTo>
                    <a:pt x="234956" y="1134385"/>
                  </a:lnTo>
                  <a:lnTo>
                    <a:pt x="250344" y="1172124"/>
                  </a:lnTo>
                  <a:lnTo>
                    <a:pt x="279573" y="1202628"/>
                  </a:lnTo>
                  <a:lnTo>
                    <a:pt x="309787" y="1226528"/>
                  </a:lnTo>
                  <a:lnTo>
                    <a:pt x="343059" y="1250070"/>
                  </a:lnTo>
                  <a:lnTo>
                    <a:pt x="351529" y="1255910"/>
                  </a:lnTo>
                  <a:lnTo>
                    <a:pt x="355758" y="1258824"/>
                  </a:lnTo>
                  <a:lnTo>
                    <a:pt x="388697" y="1282010"/>
                  </a:lnTo>
                  <a:lnTo>
                    <a:pt x="421378" y="1307907"/>
                  </a:lnTo>
                  <a:lnTo>
                    <a:pt x="447617" y="1336585"/>
                  </a:lnTo>
                  <a:lnTo>
                    <a:pt x="458009" y="1365178"/>
                  </a:lnTo>
                  <a:lnTo>
                    <a:pt x="458007" y="1367988"/>
                  </a:lnTo>
                  <a:lnTo>
                    <a:pt x="442605" y="1404475"/>
                  </a:lnTo>
                  <a:lnTo>
                    <a:pt x="414392" y="1432172"/>
                  </a:lnTo>
                  <a:lnTo>
                    <a:pt x="379870" y="1456520"/>
                  </a:lnTo>
                  <a:lnTo>
                    <a:pt x="343959" y="1477500"/>
                  </a:lnTo>
                  <a:lnTo>
                    <a:pt x="309901" y="1495206"/>
                  </a:lnTo>
                  <a:lnTo>
                    <a:pt x="274581" y="1512185"/>
                  </a:lnTo>
                  <a:lnTo>
                    <a:pt x="239138" y="1528322"/>
                  </a:lnTo>
                  <a:lnTo>
                    <a:pt x="199950" y="1545589"/>
                  </a:lnTo>
                  <a:lnTo>
                    <a:pt x="190560" y="1549691"/>
                  </a:lnTo>
                  <a:lnTo>
                    <a:pt x="185945" y="1551708"/>
                  </a:lnTo>
                  <a:lnTo>
                    <a:pt x="145487" y="1569644"/>
                  </a:lnTo>
                  <a:lnTo>
                    <a:pt x="110417" y="1586065"/>
                  </a:lnTo>
                  <a:lnTo>
                    <a:pt x="76202" y="1603408"/>
                  </a:lnTo>
                  <a:lnTo>
                    <a:pt x="39778" y="1624673"/>
                  </a:lnTo>
                  <a:lnTo>
                    <a:pt x="0" y="1658620"/>
                  </a:lnTo>
                </a:path>
              </a:pathLst>
            </a:custGeom>
            <a:ln w="2361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80068" y="1237343"/>
              <a:ext cx="386195" cy="514910"/>
            </a:xfrm>
            <a:custGeom>
              <a:avLst/>
              <a:gdLst/>
              <a:ahLst/>
              <a:cxnLst/>
              <a:rect l="l" t="t" r="r" b="b"/>
              <a:pathLst>
                <a:path w="424815" h="583564">
                  <a:moveTo>
                    <a:pt x="0" y="583552"/>
                  </a:moveTo>
                  <a:lnTo>
                    <a:pt x="424408" y="0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90782" y="1970677"/>
              <a:ext cx="257464" cy="88526"/>
            </a:xfrm>
            <a:custGeom>
              <a:avLst/>
              <a:gdLst/>
              <a:ahLst/>
              <a:cxnLst/>
              <a:rect l="l" t="t" r="r" b="b"/>
              <a:pathLst>
                <a:path w="283210" h="100330">
                  <a:moveTo>
                    <a:pt x="0" y="0"/>
                  </a:moveTo>
                  <a:lnTo>
                    <a:pt x="282943" y="100203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4231" y="1957678"/>
              <a:ext cx="1093355" cy="444874"/>
            </a:xfrm>
            <a:custGeom>
              <a:avLst/>
              <a:gdLst/>
              <a:ahLst/>
              <a:cxnLst/>
              <a:rect l="l" t="t" r="r" b="b"/>
              <a:pathLst>
                <a:path w="1202689" h="504189">
                  <a:moveTo>
                    <a:pt x="1202474" y="0"/>
                  </a:moveTo>
                  <a:lnTo>
                    <a:pt x="0" y="503974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8638" y="1743836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8638" y="1743836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9812" y="2620809"/>
              <a:ext cx="517236" cy="390525"/>
            </a:xfrm>
            <a:custGeom>
              <a:avLst/>
              <a:gdLst/>
              <a:ahLst/>
              <a:cxnLst/>
              <a:rect l="l" t="t" r="r" b="b"/>
              <a:pathLst>
                <a:path w="568960" h="442595">
                  <a:moveTo>
                    <a:pt x="568807" y="0"/>
                  </a:moveTo>
                  <a:lnTo>
                    <a:pt x="0" y="442074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1363" y="2615599"/>
              <a:ext cx="43295" cy="395567"/>
            </a:xfrm>
            <a:custGeom>
              <a:avLst/>
              <a:gdLst/>
              <a:ahLst/>
              <a:cxnLst/>
              <a:rect l="l" t="t" r="r" b="b"/>
              <a:pathLst>
                <a:path w="47625" h="448310">
                  <a:moveTo>
                    <a:pt x="47155" y="0"/>
                  </a:moveTo>
                  <a:lnTo>
                    <a:pt x="0" y="447979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4231" y="2623409"/>
              <a:ext cx="402359" cy="387724"/>
            </a:xfrm>
            <a:custGeom>
              <a:avLst/>
              <a:gdLst/>
              <a:ahLst/>
              <a:cxnLst/>
              <a:rect l="l" t="t" r="r" b="b"/>
              <a:pathLst>
                <a:path w="442595" h="439420">
                  <a:moveTo>
                    <a:pt x="0" y="0"/>
                  </a:moveTo>
                  <a:lnTo>
                    <a:pt x="442087" y="439127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3991" y="2358479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3991" y="2358479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19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9108" y="3588179"/>
              <a:ext cx="423718" cy="317687"/>
            </a:xfrm>
            <a:custGeom>
              <a:avLst/>
              <a:gdLst/>
              <a:ahLst/>
              <a:cxnLst/>
              <a:rect l="l" t="t" r="r" b="b"/>
              <a:pathLst>
                <a:path w="466089" h="360045">
                  <a:moveTo>
                    <a:pt x="465658" y="0"/>
                  </a:moveTo>
                  <a:lnTo>
                    <a:pt x="0" y="359562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0660" y="3593390"/>
              <a:ext cx="396586" cy="333375"/>
            </a:xfrm>
            <a:custGeom>
              <a:avLst/>
              <a:gdLst/>
              <a:ahLst/>
              <a:cxnLst/>
              <a:rect l="l" t="t" r="r" b="b"/>
              <a:pathLst>
                <a:path w="436245" h="377825">
                  <a:moveTo>
                    <a:pt x="0" y="0"/>
                  </a:moveTo>
                  <a:lnTo>
                    <a:pt x="436194" y="377240"/>
                  </a:lnTo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7166" y="3394810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0" y="312178"/>
                  </a:moveTo>
                  <a:lnTo>
                    <a:pt x="330542" y="312178"/>
                  </a:lnTo>
                  <a:lnTo>
                    <a:pt x="165277" y="0"/>
                  </a:lnTo>
                  <a:lnTo>
                    <a:pt x="0" y="312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7166" y="3394810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165277" y="0"/>
                  </a:moveTo>
                  <a:lnTo>
                    <a:pt x="330542" y="312178"/>
                  </a:lnTo>
                  <a:lnTo>
                    <a:pt x="0" y="312178"/>
                  </a:lnTo>
                  <a:lnTo>
                    <a:pt x="165277" y="0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9859" y="3900084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0" y="0"/>
                  </a:moveTo>
                  <a:lnTo>
                    <a:pt x="165265" y="312178"/>
                  </a:lnTo>
                  <a:lnTo>
                    <a:pt x="3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9859" y="3900084"/>
              <a:ext cx="300759" cy="275665"/>
            </a:xfrm>
            <a:custGeom>
              <a:avLst/>
              <a:gdLst/>
              <a:ahLst/>
              <a:cxnLst/>
              <a:rect l="l" t="t" r="r" b="b"/>
              <a:pathLst>
                <a:path w="330835" h="312420">
                  <a:moveTo>
                    <a:pt x="165265" y="312178"/>
                  </a:moveTo>
                  <a:lnTo>
                    <a:pt x="330542" y="0"/>
                  </a:lnTo>
                  <a:lnTo>
                    <a:pt x="0" y="0"/>
                  </a:lnTo>
                  <a:lnTo>
                    <a:pt x="165265" y="312178"/>
                  </a:lnTo>
                  <a:close/>
                </a:path>
              </a:pathLst>
            </a:custGeom>
            <a:ln w="11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174122" y="1709334"/>
              <a:ext cx="374073" cy="18545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200" dirty="0">
                  <a:latin typeface="Times New Roman"/>
                  <a:cs typeface="Times New Roman"/>
                </a:rPr>
                <a:t>MAX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174122" y="2344726"/>
              <a:ext cx="559678" cy="128124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200" dirty="0">
                  <a:latin typeface="Times New Roman"/>
                  <a:cs typeface="Times New Roman"/>
                </a:rPr>
                <a:t>MIN</a:t>
              </a:r>
            </a:p>
            <a:p>
              <a:pPr>
                <a:spcBef>
                  <a:spcPts val="49"/>
                </a:spcBef>
              </a:pPr>
              <a:endParaRPr sz="1000" dirty="0">
                <a:latin typeface="Times New Roman"/>
                <a:cs typeface="Times New Roman"/>
              </a:endParaRPr>
            </a:p>
            <a:p>
              <a:pPr marL="11397"/>
              <a:r>
                <a:rPr sz="1200" b="1" dirty="0">
                  <a:latin typeface="Times New Roman"/>
                  <a:cs typeface="Times New Roman"/>
                </a:rPr>
                <a:t>..</a:t>
              </a:r>
              <a:endParaRPr sz="1200" dirty="0">
                <a:latin typeface="Times New Roman"/>
                <a:cs typeface="Times New Roman"/>
              </a:endParaRPr>
            </a:p>
            <a:p>
              <a:pPr marL="11397">
                <a:lnSpc>
                  <a:spcPts val="1373"/>
                </a:lnSpc>
                <a:spcBef>
                  <a:spcPts val="94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..</a:t>
              </a:r>
              <a:endParaRPr sz="1200" dirty="0">
                <a:latin typeface="Times New Roman"/>
                <a:cs typeface="Times New Roman"/>
              </a:endParaRPr>
            </a:p>
            <a:p>
              <a:pPr marL="11397">
                <a:lnSpc>
                  <a:spcPts val="1373"/>
                </a:lnSpc>
              </a:pPr>
              <a:r>
                <a:rPr sz="1200" b="1" dirty="0">
                  <a:latin typeface="Times New Roman"/>
                  <a:cs typeface="Times New Roman"/>
                </a:rPr>
                <a:t>..</a:t>
              </a:r>
              <a:endParaRPr sz="1200" dirty="0">
                <a:latin typeface="Times New Roman"/>
                <a:cs typeface="Times New Roman"/>
              </a:endParaRPr>
            </a:p>
            <a:p>
              <a:pPr>
                <a:spcBef>
                  <a:spcPts val="22"/>
                </a:spcBef>
              </a:pPr>
              <a:endParaRPr sz="1300" dirty="0">
                <a:latin typeface="Times New Roman"/>
                <a:cs typeface="Times New Roman"/>
              </a:endParaRPr>
            </a:p>
            <a:p>
              <a:pPr marL="11397"/>
              <a:r>
                <a:rPr sz="1200" dirty="0">
                  <a:latin typeface="Times New Roman"/>
                  <a:cs typeface="Times New Roman"/>
                </a:rPr>
                <a:t>MAX</a:t>
              </a:r>
              <a:r>
                <a:rPr lang="en-US" sz="1200" dirty="0">
                  <a:latin typeface="Times New Roman"/>
                  <a:cs typeface="Times New Roman"/>
                </a:rPr>
                <a:t>-n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174122" y="3875918"/>
              <a:ext cx="483478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200" dirty="0">
                  <a:latin typeface="Times New Roman"/>
                  <a:cs typeface="Times New Roman"/>
                </a:rPr>
                <a:t>MIN</a:t>
              </a:r>
              <a:r>
                <a:rPr lang="en-US" sz="1200" dirty="0">
                  <a:latin typeface="Times New Roman"/>
                  <a:cs typeface="Times New Roman"/>
                </a:rPr>
                <a:t>-n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791200" y="3810000"/>
              <a:ext cx="123536" cy="1848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200" b="1" dirty="0">
                  <a:latin typeface="Arial"/>
                  <a:cs typeface="Arial"/>
                </a:rPr>
                <a:t>V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67200" y="2057400"/>
              <a:ext cx="30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α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400" y="1752600"/>
              <a:ext cx="30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α</a:t>
              </a:r>
            </a:p>
          </p:txBody>
        </p:sp>
        <p:cxnSp>
          <p:nvCxnSpPr>
            <p:cNvPr id="32" name="Straight Arrow Connector 31"/>
            <p:cNvCxnSpPr>
              <a:stCxn id="29" idx="3"/>
            </p:cNvCxnSpPr>
            <p:nvPr/>
          </p:nvCxnSpPr>
          <p:spPr>
            <a:xfrm flipV="1">
              <a:off x="4568284" y="1981200"/>
              <a:ext cx="613316" cy="245477"/>
            </a:xfrm>
            <a:prstGeom prst="straightConnector1">
              <a:avLst/>
            </a:prstGeom>
            <a:ln w="63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181600" y="3505200"/>
              <a:ext cx="533400" cy="304801"/>
            </a:xfrm>
            <a:prstGeom prst="straightConnector1">
              <a:avLst/>
            </a:prstGeom>
            <a:ln w="63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5486400" y="1998078"/>
            <a:ext cx="76200" cy="897522"/>
          </a:xfrm>
          <a:prstGeom prst="straightConnector1">
            <a:avLst/>
          </a:prstGeom>
          <a:ln w="63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600" y="2438400"/>
            <a:ext cx="301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1" y="17526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α is set/updated as first branch</a:t>
            </a:r>
            <a:br>
              <a:rPr lang="en-US" sz="1400" dirty="0"/>
            </a:br>
            <a:r>
              <a:rPr lang="en-US" sz="1400" dirty="0"/>
              <a:t>is explored</a:t>
            </a:r>
            <a:r>
              <a:rPr lang="mr-IN" sz="1400" dirty="0"/>
              <a:t>…</a:t>
            </a:r>
            <a:r>
              <a:rPr lang="en-US" sz="1400" dirty="0"/>
              <a:t>then sent down</a:t>
            </a:r>
            <a:br>
              <a:rPr lang="en-US" sz="1400" dirty="0"/>
            </a:br>
            <a:r>
              <a:rPr lang="en-US" sz="1400" dirty="0"/>
              <a:t>subsequent branches to prune with.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4654">
              <a:lnSpc>
                <a:spcPts val="2181"/>
              </a:lnSpc>
              <a:tabLst>
                <a:tab pos="3364958" algn="l"/>
              </a:tabLst>
            </a:pPr>
            <a:r>
              <a:rPr spc="238" dirty="0"/>
              <a:t>The</a:t>
            </a:r>
            <a:r>
              <a:rPr spc="367" dirty="0"/>
              <a:t> </a:t>
            </a:r>
            <a:r>
              <a:rPr sz="1800" i="1" spc="81" dirty="0">
                <a:latin typeface="Arial"/>
                <a:cs typeface="Arial"/>
              </a:rPr>
              <a:t>α</a:t>
            </a:r>
            <a:r>
              <a:rPr spc="81" dirty="0"/>
              <a:t>–</a:t>
            </a:r>
            <a:r>
              <a:rPr sz="1800" i="1" spc="81" dirty="0">
                <a:latin typeface="Arial"/>
                <a:cs typeface="Arial"/>
              </a:rPr>
              <a:t>β	</a:t>
            </a:r>
            <a:r>
              <a:rPr spc="157" dirty="0"/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760" y="1886757"/>
            <a:ext cx="6651566" cy="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760" y="4915034"/>
            <a:ext cx="6651566" cy="2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50" y="1158598"/>
            <a:ext cx="7054849" cy="437789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8069" rIns="0" bIns="0" rtlCol="0">
            <a:spAutoFit/>
          </a:bodyPr>
          <a:lstStyle/>
          <a:p>
            <a:pPr marL="133915">
              <a:spcBef>
                <a:spcPts val="615"/>
              </a:spcBef>
            </a:pPr>
            <a:r>
              <a:rPr sz="1500" spc="63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spc="166" dirty="0">
                <a:solidFill>
                  <a:srgbClr val="B30000"/>
                </a:solidFill>
                <a:latin typeface="Arial"/>
                <a:cs typeface="Arial"/>
              </a:rPr>
              <a:t>Alpha-Beta-Decision</a:t>
            </a:r>
            <a:r>
              <a:rPr sz="1500" spc="166" dirty="0">
                <a:latin typeface="Calibri"/>
                <a:cs typeface="Calibri"/>
              </a:rPr>
              <a:t>(</a:t>
            </a:r>
            <a:r>
              <a:rPr sz="1500" i="1" spc="166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66" dirty="0">
                <a:latin typeface="Calibri"/>
                <a:cs typeface="Calibri"/>
              </a:rPr>
              <a:t>) </a:t>
            </a:r>
            <a:r>
              <a:rPr sz="1500" spc="76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spc="-45" dirty="0">
                <a:latin typeface="Calibri"/>
                <a:cs typeface="Calibri"/>
              </a:rPr>
              <a:t>an</a:t>
            </a:r>
            <a:r>
              <a:rPr sz="1500" spc="153" dirty="0">
                <a:latin typeface="Calibri"/>
                <a:cs typeface="Calibri"/>
              </a:rPr>
              <a:t> </a:t>
            </a:r>
            <a:r>
              <a:rPr sz="1500" spc="-27" dirty="0">
                <a:latin typeface="Calibri"/>
                <a:cs typeface="Calibri"/>
              </a:rPr>
              <a:t>action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30"/>
              </a:spcBef>
            </a:pPr>
            <a:r>
              <a:rPr sz="1500" spc="85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i="1" spc="-13" dirty="0">
                <a:solidFill>
                  <a:srgbClr val="004B00"/>
                </a:solidFill>
                <a:latin typeface="Calibri"/>
                <a:cs typeface="Calibri"/>
              </a:rPr>
              <a:t>a </a:t>
            </a:r>
            <a:r>
              <a:rPr sz="1500" spc="-31" dirty="0">
                <a:latin typeface="Calibri"/>
                <a:cs typeface="Calibri"/>
              </a:rPr>
              <a:t>in </a:t>
            </a:r>
            <a:r>
              <a:rPr sz="1500" spc="126" dirty="0">
                <a:latin typeface="Arial"/>
                <a:cs typeface="Arial"/>
              </a:rPr>
              <a:t>Actions</a:t>
            </a:r>
            <a:r>
              <a:rPr sz="1500" spc="126" dirty="0">
                <a:latin typeface="Calibri"/>
                <a:cs typeface="Calibri"/>
              </a:rPr>
              <a:t>(</a:t>
            </a:r>
            <a:r>
              <a:rPr sz="1500" i="1" spc="126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26" dirty="0">
                <a:latin typeface="Calibri"/>
                <a:cs typeface="Calibri"/>
              </a:rPr>
              <a:t>) </a:t>
            </a:r>
            <a:r>
              <a:rPr sz="1500" spc="-22" dirty="0">
                <a:latin typeface="Calibri"/>
                <a:cs typeface="Calibri"/>
              </a:rPr>
              <a:t>maximizing </a:t>
            </a:r>
            <a:r>
              <a:rPr sz="1500" spc="193" dirty="0">
                <a:latin typeface="Arial"/>
                <a:cs typeface="Arial"/>
              </a:rPr>
              <a:t>Min-Value</a:t>
            </a:r>
            <a:r>
              <a:rPr sz="1500" spc="193" dirty="0">
                <a:latin typeface="Calibri"/>
                <a:cs typeface="Calibri"/>
              </a:rPr>
              <a:t>(</a:t>
            </a:r>
            <a:r>
              <a:rPr sz="1500" spc="193" dirty="0">
                <a:latin typeface="Arial"/>
                <a:cs typeface="Arial"/>
              </a:rPr>
              <a:t>Result</a:t>
            </a:r>
            <a:r>
              <a:rPr sz="1500" spc="193" dirty="0">
                <a:latin typeface="Calibri"/>
                <a:cs typeface="Calibri"/>
              </a:rPr>
              <a:t>(</a:t>
            </a:r>
            <a:r>
              <a:rPr sz="1500" i="1" spc="193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1500" spc="193" dirty="0">
                <a:latin typeface="Calibri"/>
                <a:cs typeface="Calibri"/>
              </a:rPr>
              <a:t>,</a:t>
            </a:r>
            <a:r>
              <a:rPr sz="1500" spc="345" dirty="0">
                <a:latin typeface="Calibri"/>
                <a:cs typeface="Calibri"/>
              </a:rPr>
              <a:t> </a:t>
            </a:r>
            <a:r>
              <a:rPr sz="1500" i="1" spc="18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8" dirty="0">
                <a:latin typeface="Calibri"/>
                <a:cs typeface="Calibri"/>
              </a:rPr>
              <a:t>))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915"/>
            <a:r>
              <a:rPr sz="1500" spc="63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spc="135" dirty="0">
                <a:solidFill>
                  <a:srgbClr val="B30000"/>
                </a:solidFill>
                <a:latin typeface="Arial"/>
                <a:cs typeface="Arial"/>
              </a:rPr>
              <a:t>Max-Value</a:t>
            </a:r>
            <a:r>
              <a:rPr sz="1500" spc="135" dirty="0">
                <a:latin typeface="Calibri"/>
                <a:cs typeface="Calibri"/>
              </a:rPr>
              <a:t>(</a:t>
            </a:r>
            <a:r>
              <a:rPr sz="1500" i="1" spc="135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35" dirty="0">
                <a:solidFill>
                  <a:srgbClr val="004B00"/>
                </a:solidFill>
                <a:latin typeface="Calibri"/>
                <a:cs typeface="Calibri"/>
              </a:rPr>
              <a:t>, </a:t>
            </a:r>
            <a:r>
              <a:rPr sz="1500" spc="54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500" spc="54" dirty="0">
                <a:solidFill>
                  <a:srgbClr val="004B00"/>
                </a:solidFill>
                <a:latin typeface="Calibri"/>
                <a:cs typeface="Calibri"/>
              </a:rPr>
              <a:t>, </a:t>
            </a:r>
            <a:r>
              <a:rPr sz="1500" spc="76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500" spc="76" dirty="0">
                <a:latin typeface="Calibri"/>
                <a:cs typeface="Calibri"/>
              </a:rPr>
              <a:t>) </a:t>
            </a:r>
            <a:r>
              <a:rPr sz="1500" spc="76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i="1" spc="-13" dirty="0">
                <a:solidFill>
                  <a:srgbClr val="004B00"/>
                </a:solidFill>
                <a:latin typeface="Calibri"/>
                <a:cs typeface="Calibri"/>
              </a:rPr>
              <a:t>a </a:t>
            </a:r>
            <a:r>
              <a:rPr sz="1500" i="1" spc="36" dirty="0">
                <a:solidFill>
                  <a:srgbClr val="004B00"/>
                </a:solidFill>
                <a:latin typeface="Calibri"/>
                <a:cs typeface="Calibri"/>
              </a:rPr>
              <a:t>utility</a:t>
            </a:r>
            <a:r>
              <a:rPr sz="1500" i="1" spc="9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500" i="1" spc="9" dirty="0">
                <a:solidFill>
                  <a:srgbClr val="004B00"/>
                </a:solidFill>
                <a:latin typeface="Calibri"/>
                <a:cs typeface="Calibri"/>
              </a:rPr>
              <a:t>value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26"/>
              </a:spcBef>
            </a:pPr>
            <a:r>
              <a:rPr sz="1500" spc="63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500" spc="63" dirty="0">
                <a:latin typeface="Calibri"/>
                <a:cs typeface="Calibri"/>
              </a:rPr>
              <a:t>: </a:t>
            </a:r>
            <a:r>
              <a:rPr sz="1500" i="1" spc="-9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-9" dirty="0">
                <a:latin typeface="Calibri"/>
                <a:cs typeface="Calibri"/>
              </a:rPr>
              <a:t>, </a:t>
            </a:r>
            <a:r>
              <a:rPr sz="1500" spc="-40" dirty="0">
                <a:latin typeface="Calibri"/>
                <a:cs typeface="Calibri"/>
              </a:rPr>
              <a:t>current </a:t>
            </a:r>
            <a:r>
              <a:rPr sz="1500" spc="-36" dirty="0">
                <a:latin typeface="Calibri"/>
                <a:cs typeface="Calibri"/>
              </a:rPr>
              <a:t>state </a:t>
            </a:r>
            <a:r>
              <a:rPr sz="1500" spc="-31" dirty="0">
                <a:latin typeface="Calibri"/>
                <a:cs typeface="Calibri"/>
              </a:rPr>
              <a:t>in  </a:t>
            </a:r>
            <a:r>
              <a:rPr sz="1500" spc="188" dirty="0">
                <a:latin typeface="Calibri"/>
                <a:cs typeface="Calibri"/>
              </a:rPr>
              <a:t> </a:t>
            </a:r>
            <a:r>
              <a:rPr sz="1500" spc="-63" dirty="0">
                <a:latin typeface="Calibri"/>
                <a:cs typeface="Calibri"/>
              </a:rPr>
              <a:t>game</a:t>
            </a:r>
            <a:endParaRPr sz="1500" dirty="0">
              <a:latin typeface="Calibri"/>
              <a:cs typeface="Calibri"/>
            </a:endParaRPr>
          </a:p>
          <a:p>
            <a:pPr marL="1114625">
              <a:spcBef>
                <a:spcPts val="139"/>
              </a:spcBef>
              <a:tabLst>
                <a:tab pos="4212324" algn="l"/>
              </a:tabLst>
            </a:pPr>
            <a:r>
              <a:rPr sz="1500" spc="54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500" spc="54" dirty="0">
                <a:latin typeface="Calibri"/>
                <a:cs typeface="Calibri"/>
              </a:rPr>
              <a:t>,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9" dirty="0">
                <a:latin typeface="Calibri"/>
                <a:cs typeface="Calibri"/>
              </a:rPr>
              <a:t>value  </a:t>
            </a:r>
            <a:r>
              <a:rPr sz="1500" spc="-58" dirty="0">
                <a:latin typeface="Calibri"/>
                <a:cs typeface="Calibri"/>
              </a:rPr>
              <a:t>of 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0" dirty="0">
                <a:latin typeface="Calibri"/>
                <a:cs typeface="Calibri"/>
              </a:rPr>
              <a:t>best</a:t>
            </a:r>
            <a:r>
              <a:rPr sz="1500" spc="-148" dirty="0">
                <a:latin typeface="Calibri"/>
                <a:cs typeface="Calibri"/>
              </a:rPr>
              <a:t> </a:t>
            </a:r>
            <a:r>
              <a:rPr sz="1500" spc="-36" dirty="0">
                <a:latin typeface="Calibri"/>
                <a:cs typeface="Calibri"/>
              </a:rPr>
              <a:t>alternative</a:t>
            </a:r>
            <a:r>
              <a:rPr sz="1500" spc="102" dirty="0">
                <a:latin typeface="Calibri"/>
                <a:cs typeface="Calibri"/>
              </a:rPr>
              <a:t> </a:t>
            </a:r>
            <a:r>
              <a:rPr sz="1500" spc="-67" dirty="0">
                <a:latin typeface="Calibri"/>
                <a:cs typeface="Calibri"/>
              </a:rPr>
              <a:t>for	</a:t>
            </a:r>
            <a:r>
              <a:rPr sz="1500" spc="188" dirty="0">
                <a:latin typeface="Arial"/>
                <a:cs typeface="Arial"/>
              </a:rPr>
              <a:t>max </a:t>
            </a:r>
            <a:r>
              <a:rPr sz="1500" spc="-36" dirty="0">
                <a:latin typeface="Calibri"/>
                <a:cs typeface="Calibri"/>
              </a:rPr>
              <a:t>along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0" dirty="0">
                <a:latin typeface="Calibri"/>
                <a:cs typeface="Calibri"/>
              </a:rPr>
              <a:t>path  </a:t>
            </a:r>
            <a:r>
              <a:rPr sz="1500" spc="-36" dirty="0">
                <a:latin typeface="Calibri"/>
                <a:cs typeface="Calibri"/>
              </a:rPr>
              <a:t>to</a:t>
            </a:r>
            <a:r>
              <a:rPr sz="1500" spc="-67" dirty="0">
                <a:latin typeface="Calibri"/>
                <a:cs typeface="Calibri"/>
              </a:rPr>
              <a:t> </a:t>
            </a:r>
            <a:r>
              <a:rPr sz="1500" i="1" spc="-18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endParaRPr sz="1500" dirty="0">
              <a:latin typeface="Calibri"/>
              <a:cs typeface="Calibri"/>
            </a:endParaRPr>
          </a:p>
          <a:p>
            <a:pPr marL="1114625">
              <a:spcBef>
                <a:spcPts val="139"/>
              </a:spcBef>
              <a:tabLst>
                <a:tab pos="4207765" algn="l"/>
              </a:tabLst>
            </a:pPr>
            <a:r>
              <a:rPr sz="1500" spc="36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500" spc="36" dirty="0">
                <a:latin typeface="Calibri"/>
                <a:cs typeface="Calibri"/>
              </a:rPr>
              <a:t>,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9" dirty="0">
                <a:latin typeface="Calibri"/>
                <a:cs typeface="Calibri"/>
              </a:rPr>
              <a:t>value  </a:t>
            </a:r>
            <a:r>
              <a:rPr sz="1500" spc="-58" dirty="0">
                <a:latin typeface="Calibri"/>
                <a:cs typeface="Calibri"/>
              </a:rPr>
              <a:t>of 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0" dirty="0">
                <a:latin typeface="Calibri"/>
                <a:cs typeface="Calibri"/>
              </a:rPr>
              <a:t>best</a:t>
            </a:r>
            <a:r>
              <a:rPr sz="1500" spc="-126" dirty="0">
                <a:latin typeface="Calibri"/>
                <a:cs typeface="Calibri"/>
              </a:rPr>
              <a:t> </a:t>
            </a:r>
            <a:r>
              <a:rPr sz="1500" spc="-36" dirty="0">
                <a:latin typeface="Calibri"/>
                <a:cs typeface="Calibri"/>
              </a:rPr>
              <a:t>alternative</a:t>
            </a:r>
            <a:r>
              <a:rPr sz="1500" spc="102" dirty="0">
                <a:latin typeface="Calibri"/>
                <a:cs typeface="Calibri"/>
              </a:rPr>
              <a:t> </a:t>
            </a:r>
            <a:r>
              <a:rPr sz="1500" spc="-67" dirty="0">
                <a:latin typeface="Calibri"/>
                <a:cs typeface="Calibri"/>
              </a:rPr>
              <a:t>for	</a:t>
            </a:r>
            <a:r>
              <a:rPr sz="1500" spc="108" dirty="0">
                <a:latin typeface="Arial"/>
                <a:cs typeface="Arial"/>
              </a:rPr>
              <a:t>min </a:t>
            </a:r>
            <a:r>
              <a:rPr sz="1500" spc="-36" dirty="0">
                <a:latin typeface="Calibri"/>
                <a:cs typeface="Calibri"/>
              </a:rPr>
              <a:t>along </a:t>
            </a:r>
            <a:r>
              <a:rPr sz="1500" spc="-54" dirty="0">
                <a:latin typeface="Calibri"/>
                <a:cs typeface="Calibri"/>
              </a:rPr>
              <a:t>the  </a:t>
            </a:r>
            <a:r>
              <a:rPr sz="1500" spc="-40" dirty="0">
                <a:latin typeface="Calibri"/>
                <a:cs typeface="Calibri"/>
              </a:rPr>
              <a:t>path  </a:t>
            </a:r>
            <a:r>
              <a:rPr sz="1500" spc="-36" dirty="0">
                <a:latin typeface="Calibri"/>
                <a:cs typeface="Calibri"/>
              </a:rPr>
              <a:t>to</a:t>
            </a:r>
            <a:r>
              <a:rPr sz="1500" spc="18" dirty="0">
                <a:latin typeface="Calibri"/>
                <a:cs typeface="Calibri"/>
              </a:rPr>
              <a:t> </a:t>
            </a:r>
            <a:r>
              <a:rPr sz="1500" i="1" spc="-18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776"/>
              </a:spcBef>
            </a:pPr>
            <a:r>
              <a:rPr sz="1500" spc="36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500" spc="175" dirty="0">
                <a:latin typeface="Arial"/>
                <a:cs typeface="Arial"/>
              </a:rPr>
              <a:t>Terminal-Test</a:t>
            </a:r>
            <a:r>
              <a:rPr sz="1500" spc="175" dirty="0">
                <a:latin typeface="Calibri"/>
                <a:cs typeface="Calibri"/>
              </a:rPr>
              <a:t>(</a:t>
            </a:r>
            <a:r>
              <a:rPr sz="1500" i="1" spc="175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75" dirty="0">
                <a:latin typeface="Calibri"/>
                <a:cs typeface="Calibri"/>
              </a:rPr>
              <a:t>) </a:t>
            </a:r>
            <a:r>
              <a:rPr sz="1500" spc="85" dirty="0">
                <a:solidFill>
                  <a:srgbClr val="00007E"/>
                </a:solidFill>
                <a:latin typeface="Georgia"/>
                <a:cs typeface="Georgia"/>
              </a:rPr>
              <a:t>then return</a:t>
            </a:r>
            <a:r>
              <a:rPr sz="1500" spc="9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500" spc="153" dirty="0">
                <a:latin typeface="Arial"/>
                <a:cs typeface="Arial"/>
              </a:rPr>
              <a:t>Utility</a:t>
            </a:r>
            <a:r>
              <a:rPr sz="1500" spc="153" dirty="0">
                <a:latin typeface="Calibri"/>
                <a:cs typeface="Calibri"/>
              </a:rPr>
              <a:t>(</a:t>
            </a:r>
            <a:r>
              <a:rPr sz="1500" i="1" spc="153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53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39"/>
              </a:spcBef>
            </a:pPr>
            <a:r>
              <a:rPr sz="1500" i="1" spc="13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i="1" spc="-13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500" spc="18" dirty="0">
                <a:latin typeface="Arial"/>
                <a:cs typeface="Arial"/>
              </a:rPr>
              <a:t>←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spc="381" dirty="0">
                <a:latin typeface="Arial"/>
                <a:cs typeface="Arial"/>
              </a:rPr>
              <a:t>−∞</a:t>
            </a:r>
            <a:endParaRPr sz="1500" dirty="0">
              <a:latin typeface="Arial"/>
              <a:cs typeface="Arial"/>
            </a:endParaRPr>
          </a:p>
          <a:p>
            <a:pPr marL="378950">
              <a:spcBef>
                <a:spcPts val="139"/>
              </a:spcBef>
            </a:pPr>
            <a:r>
              <a:rPr sz="1500" spc="49" dirty="0">
                <a:solidFill>
                  <a:srgbClr val="00007E"/>
                </a:solidFill>
                <a:latin typeface="Georgia"/>
                <a:cs typeface="Georgia"/>
              </a:rPr>
              <a:t>for </a:t>
            </a:r>
            <a:r>
              <a:rPr sz="1500" i="1" spc="31" dirty="0">
                <a:solidFill>
                  <a:srgbClr val="004B00"/>
                </a:solidFill>
                <a:latin typeface="Calibri"/>
                <a:cs typeface="Calibri"/>
              </a:rPr>
              <a:t>a, </a:t>
            </a:r>
            <a:r>
              <a:rPr sz="1500" i="1" spc="22" dirty="0">
                <a:solidFill>
                  <a:srgbClr val="004B00"/>
                </a:solidFill>
                <a:latin typeface="Calibri"/>
                <a:cs typeface="Calibri"/>
              </a:rPr>
              <a:t>s </a:t>
            </a:r>
            <a:r>
              <a:rPr sz="1500" spc="-31" dirty="0">
                <a:latin typeface="Calibri"/>
                <a:cs typeface="Calibri"/>
              </a:rPr>
              <a:t>in  </a:t>
            </a:r>
            <a:r>
              <a:rPr sz="1500" spc="139" dirty="0">
                <a:latin typeface="Arial"/>
                <a:cs typeface="Arial"/>
              </a:rPr>
              <a:t>Successors</a:t>
            </a:r>
            <a:r>
              <a:rPr sz="1500" spc="139" dirty="0">
                <a:latin typeface="Calibri"/>
                <a:cs typeface="Calibri"/>
              </a:rPr>
              <a:t>(</a:t>
            </a:r>
            <a:r>
              <a:rPr sz="1500" i="1" spc="139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39" dirty="0">
                <a:latin typeface="Calibri"/>
                <a:cs typeface="Calibri"/>
              </a:rPr>
              <a:t>)</a:t>
            </a:r>
            <a:r>
              <a:rPr sz="1500" spc="323" dirty="0">
                <a:latin typeface="Calibri"/>
                <a:cs typeface="Calibri"/>
              </a:rPr>
              <a:t> </a:t>
            </a:r>
            <a:r>
              <a:rPr sz="1500" spc="67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500" dirty="0">
              <a:latin typeface="Georgia"/>
              <a:cs typeface="Georgia"/>
            </a:endParaRPr>
          </a:p>
          <a:p>
            <a:pPr marL="625124">
              <a:spcBef>
                <a:spcPts val="126"/>
              </a:spcBef>
            </a:pPr>
            <a:r>
              <a:rPr sz="1500" i="1" spc="13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i="1" spc="-99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500" spc="18" dirty="0">
                <a:latin typeface="Arial"/>
                <a:cs typeface="Arial"/>
              </a:rPr>
              <a:t>←</a:t>
            </a:r>
            <a:r>
              <a:rPr sz="1500" spc="-188" dirty="0">
                <a:latin typeface="Arial"/>
                <a:cs typeface="Arial"/>
              </a:rPr>
              <a:t> </a:t>
            </a:r>
            <a:r>
              <a:rPr sz="1500" spc="153" dirty="0">
                <a:latin typeface="Arial"/>
                <a:cs typeface="Arial"/>
              </a:rPr>
              <a:t>Max</a:t>
            </a:r>
            <a:r>
              <a:rPr sz="1500" spc="153" dirty="0">
                <a:latin typeface="Calibri"/>
                <a:cs typeface="Calibri"/>
              </a:rPr>
              <a:t>(</a:t>
            </a:r>
            <a:r>
              <a:rPr sz="1500" i="1" spc="153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spc="153" dirty="0">
                <a:latin typeface="Calibri"/>
                <a:cs typeface="Calibri"/>
              </a:rPr>
              <a:t>,</a:t>
            </a:r>
            <a:r>
              <a:rPr sz="1500" spc="102" dirty="0">
                <a:latin typeface="Calibri"/>
                <a:cs typeface="Calibri"/>
              </a:rPr>
              <a:t> </a:t>
            </a:r>
            <a:r>
              <a:rPr sz="1500" spc="166" dirty="0">
                <a:latin typeface="Arial"/>
                <a:cs typeface="Arial"/>
              </a:rPr>
              <a:t>Min-Value</a:t>
            </a:r>
            <a:r>
              <a:rPr sz="1500" spc="166" dirty="0">
                <a:latin typeface="Calibri"/>
                <a:cs typeface="Calibri"/>
              </a:rPr>
              <a:t>(</a:t>
            </a:r>
            <a:r>
              <a:rPr sz="1500" i="1" spc="166" dirty="0">
                <a:solidFill>
                  <a:srgbClr val="004B00"/>
                </a:solidFill>
                <a:latin typeface="Calibri"/>
                <a:cs typeface="Calibri"/>
              </a:rPr>
              <a:t>s</a:t>
            </a:r>
            <a:r>
              <a:rPr sz="1500" spc="166" dirty="0">
                <a:latin typeface="Calibri"/>
                <a:cs typeface="Calibri"/>
              </a:rPr>
              <a:t>,</a:t>
            </a:r>
            <a:r>
              <a:rPr sz="1500" spc="-153" dirty="0">
                <a:latin typeface="Calibri"/>
                <a:cs typeface="Calibri"/>
              </a:rPr>
              <a:t> </a:t>
            </a:r>
            <a:r>
              <a:rPr sz="1500" spc="54" dirty="0">
                <a:latin typeface="Arial"/>
                <a:cs typeface="Arial"/>
              </a:rPr>
              <a:t>α</a:t>
            </a:r>
            <a:r>
              <a:rPr sz="1500" spc="54" dirty="0">
                <a:latin typeface="Calibri"/>
                <a:cs typeface="Calibri"/>
              </a:rPr>
              <a:t>,</a:t>
            </a:r>
            <a:r>
              <a:rPr sz="1500" spc="-153" dirty="0">
                <a:latin typeface="Calibri"/>
                <a:cs typeface="Calibri"/>
              </a:rPr>
              <a:t> </a:t>
            </a:r>
            <a:r>
              <a:rPr sz="1500" spc="81" dirty="0">
                <a:latin typeface="Arial"/>
                <a:cs typeface="Arial"/>
              </a:rPr>
              <a:t>β</a:t>
            </a:r>
            <a:r>
              <a:rPr sz="1500" spc="81" dirty="0">
                <a:latin typeface="Calibri"/>
                <a:cs typeface="Calibri"/>
              </a:rPr>
              <a:t>))</a:t>
            </a:r>
            <a:endParaRPr sz="1500" dirty="0">
              <a:latin typeface="Calibri"/>
              <a:cs typeface="Calibri"/>
            </a:endParaRPr>
          </a:p>
          <a:p>
            <a:pPr marL="625124">
              <a:spcBef>
                <a:spcPts val="139"/>
              </a:spcBef>
              <a:tabLst>
                <a:tab pos="1040544" algn="l"/>
                <a:tab pos="1309513" algn="l"/>
              </a:tabLst>
            </a:pPr>
            <a:r>
              <a:rPr sz="1500" spc="36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500" spc="108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500" i="1" spc="13" dirty="0">
                <a:solidFill>
                  <a:srgbClr val="004B00"/>
                </a:solidFill>
                <a:latin typeface="Calibri"/>
                <a:cs typeface="Calibri"/>
              </a:rPr>
              <a:t>v	</a:t>
            </a:r>
            <a:r>
              <a:rPr sz="1500" spc="363" dirty="0">
                <a:latin typeface="Arial"/>
                <a:cs typeface="Arial"/>
              </a:rPr>
              <a:t>≥	</a:t>
            </a:r>
            <a:r>
              <a:rPr sz="1500" spc="-27" dirty="0">
                <a:latin typeface="Arial"/>
                <a:cs typeface="Arial"/>
              </a:rPr>
              <a:t>β </a:t>
            </a:r>
            <a:r>
              <a:rPr sz="1500" spc="85" dirty="0">
                <a:solidFill>
                  <a:srgbClr val="00007E"/>
                </a:solidFill>
                <a:latin typeface="Georgia"/>
                <a:cs typeface="Georgia"/>
              </a:rPr>
              <a:t>then return</a:t>
            </a:r>
            <a:r>
              <a:rPr sz="1500" spc="31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500" i="1" spc="13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endParaRPr sz="1500" dirty="0">
              <a:latin typeface="Calibri"/>
              <a:cs typeface="Calibri"/>
            </a:endParaRPr>
          </a:p>
          <a:p>
            <a:pPr marL="625124">
              <a:spcBef>
                <a:spcPts val="139"/>
              </a:spcBef>
            </a:pPr>
            <a:r>
              <a:rPr sz="1500" spc="76" dirty="0">
                <a:latin typeface="Arial"/>
                <a:cs typeface="Arial"/>
              </a:rPr>
              <a:t>α</a:t>
            </a:r>
            <a:r>
              <a:rPr sz="1500" spc="-183" dirty="0">
                <a:latin typeface="Arial"/>
                <a:cs typeface="Arial"/>
              </a:rPr>
              <a:t> </a:t>
            </a:r>
            <a:r>
              <a:rPr sz="1500" spc="18" dirty="0">
                <a:latin typeface="Arial"/>
                <a:cs typeface="Arial"/>
              </a:rPr>
              <a:t>←</a:t>
            </a:r>
            <a:r>
              <a:rPr sz="1500" spc="-183" dirty="0">
                <a:latin typeface="Arial"/>
                <a:cs typeface="Arial"/>
              </a:rPr>
              <a:t> </a:t>
            </a:r>
            <a:r>
              <a:rPr sz="1500" spc="166" dirty="0">
                <a:latin typeface="Arial"/>
                <a:cs typeface="Arial"/>
              </a:rPr>
              <a:t>Max</a:t>
            </a:r>
            <a:r>
              <a:rPr sz="1500" spc="166" dirty="0">
                <a:latin typeface="Calibri"/>
                <a:cs typeface="Calibri"/>
              </a:rPr>
              <a:t>(</a:t>
            </a:r>
            <a:r>
              <a:rPr sz="1500" spc="166" dirty="0">
                <a:latin typeface="Arial"/>
                <a:cs typeface="Arial"/>
              </a:rPr>
              <a:t>α</a:t>
            </a:r>
            <a:r>
              <a:rPr sz="1500" spc="166" dirty="0">
                <a:latin typeface="Calibri"/>
                <a:cs typeface="Calibri"/>
              </a:rPr>
              <a:t>,</a:t>
            </a:r>
            <a:r>
              <a:rPr sz="1500" spc="102" dirty="0">
                <a:latin typeface="Calibri"/>
                <a:cs typeface="Calibri"/>
              </a:rPr>
              <a:t> </a:t>
            </a:r>
            <a:r>
              <a:rPr sz="1500" i="1" spc="58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spc="58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30"/>
              </a:spcBef>
            </a:pPr>
            <a:r>
              <a:rPr sz="1500" spc="8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500" spc="31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500" i="1" spc="13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915"/>
            <a:r>
              <a:rPr sz="1500" spc="63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spc="117" dirty="0">
                <a:solidFill>
                  <a:srgbClr val="B30000"/>
                </a:solidFill>
                <a:latin typeface="Arial"/>
                <a:cs typeface="Arial"/>
              </a:rPr>
              <a:t>Min-Value</a:t>
            </a:r>
            <a:r>
              <a:rPr sz="1500" spc="117" dirty="0">
                <a:latin typeface="Calibri"/>
                <a:cs typeface="Calibri"/>
              </a:rPr>
              <a:t>(</a:t>
            </a:r>
            <a:r>
              <a:rPr sz="1500" i="1" spc="117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spc="117" dirty="0">
                <a:solidFill>
                  <a:srgbClr val="004B00"/>
                </a:solidFill>
                <a:latin typeface="Calibri"/>
                <a:cs typeface="Calibri"/>
              </a:rPr>
              <a:t>, </a:t>
            </a:r>
            <a:r>
              <a:rPr sz="1500" spc="54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500" spc="54" dirty="0">
                <a:solidFill>
                  <a:srgbClr val="004B00"/>
                </a:solidFill>
                <a:latin typeface="Calibri"/>
                <a:cs typeface="Calibri"/>
              </a:rPr>
              <a:t>, </a:t>
            </a:r>
            <a:r>
              <a:rPr sz="1500" spc="76" dirty="0">
                <a:solidFill>
                  <a:srgbClr val="004B00"/>
                </a:solidFill>
                <a:latin typeface="Arial"/>
                <a:cs typeface="Arial"/>
              </a:rPr>
              <a:t>β</a:t>
            </a:r>
            <a:r>
              <a:rPr sz="1500" spc="76" dirty="0">
                <a:latin typeface="Calibri"/>
                <a:cs typeface="Calibri"/>
              </a:rPr>
              <a:t>) </a:t>
            </a:r>
            <a:r>
              <a:rPr sz="1500" spc="76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i="1" spc="-13" dirty="0">
                <a:solidFill>
                  <a:srgbClr val="004B00"/>
                </a:solidFill>
                <a:latin typeface="Calibri"/>
                <a:cs typeface="Calibri"/>
              </a:rPr>
              <a:t>a </a:t>
            </a:r>
            <a:r>
              <a:rPr sz="1500" i="1" spc="36" dirty="0">
                <a:solidFill>
                  <a:srgbClr val="004B00"/>
                </a:solidFill>
                <a:latin typeface="Calibri"/>
                <a:cs typeface="Calibri"/>
              </a:rPr>
              <a:t>utility</a:t>
            </a:r>
            <a:r>
              <a:rPr sz="1500" i="1" spc="157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500" i="1" spc="9" dirty="0">
                <a:solidFill>
                  <a:srgbClr val="004B00"/>
                </a:solidFill>
                <a:latin typeface="Calibri"/>
                <a:cs typeface="Calibri"/>
              </a:rPr>
              <a:t>value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26"/>
              </a:spcBef>
            </a:pPr>
            <a:r>
              <a:rPr sz="1500" spc="-67" dirty="0">
                <a:latin typeface="Calibri"/>
                <a:cs typeface="Calibri"/>
              </a:rPr>
              <a:t>same  </a:t>
            </a:r>
            <a:r>
              <a:rPr sz="1500" spc="-40" dirty="0">
                <a:latin typeface="Calibri"/>
                <a:cs typeface="Calibri"/>
              </a:rPr>
              <a:t>as </a:t>
            </a:r>
            <a:r>
              <a:rPr sz="1500" spc="228" dirty="0">
                <a:latin typeface="Arial"/>
                <a:cs typeface="Arial"/>
              </a:rPr>
              <a:t>Max-Value </a:t>
            </a:r>
            <a:r>
              <a:rPr sz="1500" spc="-40" dirty="0">
                <a:latin typeface="Calibri"/>
                <a:cs typeface="Calibri"/>
              </a:rPr>
              <a:t>but  with </a:t>
            </a:r>
            <a:r>
              <a:rPr sz="1500" spc="-58" dirty="0">
                <a:latin typeface="Calibri"/>
                <a:cs typeface="Calibri"/>
              </a:rPr>
              <a:t>roles  of  </a:t>
            </a:r>
            <a:r>
              <a:rPr sz="1500" spc="54" dirty="0">
                <a:latin typeface="Arial"/>
                <a:cs typeface="Arial"/>
              </a:rPr>
              <a:t>α</a:t>
            </a:r>
            <a:r>
              <a:rPr sz="1500" spc="54" dirty="0">
                <a:latin typeface="Calibri"/>
                <a:cs typeface="Calibri"/>
              </a:rPr>
              <a:t>, </a:t>
            </a:r>
            <a:r>
              <a:rPr sz="1500" spc="-27" dirty="0">
                <a:latin typeface="Arial"/>
                <a:cs typeface="Arial"/>
              </a:rPr>
              <a:t>β</a:t>
            </a:r>
            <a:r>
              <a:rPr sz="1500" spc="-183" dirty="0">
                <a:latin typeface="Arial"/>
                <a:cs typeface="Arial"/>
              </a:rPr>
              <a:t> </a:t>
            </a:r>
            <a:r>
              <a:rPr sz="1500" spc="-67" dirty="0">
                <a:latin typeface="Calibri"/>
                <a:cs typeface="Calibri"/>
              </a:rPr>
              <a:t>reversed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16</a:t>
            </a:fld>
            <a:endParaRPr spc="18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α–β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α–β observations:</a:t>
            </a:r>
          </a:p>
          <a:p>
            <a:pPr lvl="1"/>
            <a:r>
              <a:rPr lang="en-US" dirty="0"/>
              <a:t>Pruning is zero-loss.  </a:t>
            </a:r>
          </a:p>
          <a:p>
            <a:pPr lvl="2"/>
            <a:r>
              <a:rPr lang="en-US" dirty="0"/>
              <a:t>Final outcome same as without pruning.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Great example of “meta-reasoning”= reasoning </a:t>
            </a:r>
            <a:r>
              <a:rPr lang="en-US" i="1" dirty="0"/>
              <a:t>about</a:t>
            </a:r>
            <a:r>
              <a:rPr lang="en-US" dirty="0"/>
              <a:t> computational process.</a:t>
            </a:r>
          </a:p>
          <a:p>
            <a:pPr lvl="2"/>
            <a:r>
              <a:rPr lang="en-US" dirty="0"/>
              <a:t>Here: reasoning about which computations could possibly be relevant (or not)</a:t>
            </a:r>
          </a:p>
          <a:p>
            <a:pPr lvl="2"/>
            <a:r>
              <a:rPr lang="en-US" dirty="0"/>
              <a:t>Key to high efficiency in AI programming.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Effectiveness depends hugely which path (moves) you examine first.</a:t>
            </a:r>
          </a:p>
          <a:p>
            <a:pPr lvl="2"/>
            <a:r>
              <a:rPr lang="en-US" dirty="0"/>
              <a:t>Slide 14:  why prune in middle </a:t>
            </a:r>
            <a:r>
              <a:rPr lang="en-US" dirty="0" err="1"/>
              <a:t>subtree</a:t>
            </a:r>
            <a:r>
              <a:rPr lang="mr-IN" dirty="0"/>
              <a:t>…</a:t>
            </a:r>
            <a:r>
              <a:rPr lang="en-US" dirty="0"/>
              <a:t>but not in rightmost one. </a:t>
            </a:r>
          </a:p>
          <a:p>
            <a:pPr lvl="2"/>
            <a:r>
              <a:rPr lang="en-US" dirty="0"/>
              <a:t>Middle </a:t>
            </a:r>
            <a:r>
              <a:rPr lang="en-US" dirty="0" err="1"/>
              <a:t>subtree</a:t>
            </a:r>
            <a:r>
              <a:rPr lang="en-US" dirty="0"/>
              <a:t>:  examines highest value (for max) nodes first!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Analysis:</a:t>
            </a:r>
          </a:p>
          <a:p>
            <a:pPr lvl="2"/>
            <a:r>
              <a:rPr lang="en-US" dirty="0"/>
              <a:t>Chess has average branching factor around 35</a:t>
            </a:r>
          </a:p>
          <a:p>
            <a:pPr lvl="2"/>
            <a:r>
              <a:rPr lang="en-US" dirty="0"/>
              <a:t>Pruning removes branches (whole </a:t>
            </a:r>
            <a:r>
              <a:rPr lang="en-US" dirty="0" err="1"/>
              <a:t>subtrees</a:t>
            </a:r>
            <a:r>
              <a:rPr lang="en-US" dirty="0"/>
              <a:t>) </a:t>
            </a:r>
          </a:p>
          <a:p>
            <a:pPr lvl="3"/>
            <a:r>
              <a:rPr lang="en-US" dirty="0">
                <a:sym typeface="Wingdings"/>
              </a:rPr>
              <a:t> effective branching factor = 28.  Substantial reduction.</a:t>
            </a:r>
          </a:p>
          <a:p>
            <a:pPr lvl="3"/>
            <a:endParaRPr lang="en-US" dirty="0"/>
          </a:p>
          <a:p>
            <a:r>
              <a:rPr lang="en-US" dirty="0"/>
              <a:t>Unfortunately, 28</a:t>
            </a:r>
            <a:r>
              <a:rPr lang="en-US" baseline="30000" dirty="0"/>
              <a:t>50</a:t>
            </a:r>
            <a:r>
              <a:rPr lang="en-US" dirty="0"/>
              <a:t>   is still impossible to search in reasonable time!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17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327301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Move ordering to improve α–β efficacy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r>
              <a:rPr lang="en-US" dirty="0"/>
              <a:t>Plan: at any ply:  examine higher value (to max) siblings </a:t>
            </a:r>
            <a:r>
              <a:rPr lang="en-US" i="1" dirty="0"/>
              <a:t>first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Sets the α value tightly </a:t>
            </a:r>
            <a:r>
              <a:rPr lang="en-US" dirty="0">
                <a:sym typeface="Wingdings"/>
              </a:rPr>
              <a:t> more likely to prune subsequent branches.</a:t>
            </a:r>
          </a:p>
          <a:p>
            <a:r>
              <a:rPr lang="en-US" dirty="0">
                <a:sym typeface="Wingdings"/>
              </a:rPr>
              <a:t>Strategies:</a:t>
            </a:r>
          </a:p>
          <a:p>
            <a:pPr lvl="1"/>
            <a:r>
              <a:rPr lang="en-US" dirty="0">
                <a:sym typeface="Wingdings"/>
              </a:rPr>
              <a:t>Static:  Prioritize higher value moves like captures, forward moves, etc. </a:t>
            </a:r>
          </a:p>
          <a:p>
            <a:pPr lvl="1"/>
            <a:r>
              <a:rPr lang="en-US" dirty="0">
                <a:sym typeface="Wingdings"/>
              </a:rPr>
              <a:t>Dynamic:  prioritize moves that have been good in the past</a:t>
            </a:r>
          </a:p>
          <a:p>
            <a:pPr lvl="2"/>
            <a:r>
              <a:rPr lang="en-US" sz="1600" dirty="0">
                <a:sym typeface="Wingdings"/>
              </a:rPr>
              <a:t>Use IDS: searches to depth=n reveal high values moves for subsequent re-searches at depth &gt; n.</a:t>
            </a:r>
          </a:p>
          <a:p>
            <a:r>
              <a:rPr lang="en-US" dirty="0">
                <a:sym typeface="Wingdings"/>
              </a:rPr>
              <a:t>Stats: </a:t>
            </a:r>
          </a:p>
          <a:p>
            <a:pPr lvl="1"/>
            <a:r>
              <a:rPr lang="en-US" dirty="0" err="1">
                <a:sym typeface="Wingdings"/>
              </a:rPr>
              <a:t>Minimax</a:t>
            </a:r>
            <a:r>
              <a:rPr lang="en-US" dirty="0">
                <a:sym typeface="Wingdings"/>
              </a:rPr>
              <a:t> search = O(</a:t>
            </a:r>
            <a:r>
              <a:rPr lang="en-US" dirty="0" err="1">
                <a:sym typeface="Wingdings"/>
              </a:rPr>
              <a:t>b</a:t>
            </a:r>
            <a:r>
              <a:rPr lang="en-US" baseline="30000" dirty="0" err="1">
                <a:sym typeface="Wingdings"/>
              </a:rPr>
              <a:t>m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α–β with random ordering = about </a:t>
            </a:r>
            <a:r>
              <a:rPr lang="en-US" dirty="0">
                <a:sym typeface="Wingdings"/>
              </a:rPr>
              <a:t>O(b</a:t>
            </a:r>
            <a:r>
              <a:rPr lang="en-US" baseline="30000" dirty="0">
                <a:sym typeface="Wingdings"/>
              </a:rPr>
              <a:t>3m/4</a:t>
            </a:r>
            <a:r>
              <a:rPr lang="en-US" dirty="0">
                <a:sym typeface="Wingdings"/>
              </a:rPr>
              <a:t>)  nice reduction</a:t>
            </a:r>
          </a:p>
          <a:p>
            <a:pPr lvl="1"/>
            <a:r>
              <a:rPr lang="en-US" dirty="0"/>
              <a:t>α–β with strong move ordering = about </a:t>
            </a:r>
            <a:r>
              <a:rPr lang="en-US" dirty="0">
                <a:sym typeface="Wingdings"/>
              </a:rPr>
              <a:t>O(</a:t>
            </a:r>
            <a:r>
              <a:rPr lang="en-US" dirty="0" err="1">
                <a:sym typeface="Wingdings"/>
              </a:rPr>
              <a:t>b</a:t>
            </a:r>
            <a:r>
              <a:rPr lang="en-US" baseline="30000" dirty="0" err="1">
                <a:sym typeface="Wingdings"/>
              </a:rPr>
              <a:t>m</a:t>
            </a:r>
            <a:r>
              <a:rPr lang="en-US" baseline="30000" dirty="0">
                <a:sym typeface="Wingdings"/>
              </a:rPr>
              <a:t>/2</a:t>
            </a:r>
            <a:r>
              <a:rPr lang="en-US" dirty="0">
                <a:sym typeface="Wingdings"/>
              </a:rPr>
              <a:t>)</a:t>
            </a:r>
          </a:p>
          <a:p>
            <a:pPr lvl="2"/>
            <a:r>
              <a:rPr lang="en-US" dirty="0">
                <a:sym typeface="Wingdings"/>
              </a:rPr>
              <a:t>Effectively reduced b-factor from 35 to 6 in chess!   Can ply </a:t>
            </a:r>
            <a:r>
              <a:rPr lang="en-US" i="1" dirty="0">
                <a:sym typeface="Wingdings"/>
              </a:rPr>
              <a:t>twice</a:t>
            </a:r>
            <a:r>
              <a:rPr lang="en-US" dirty="0">
                <a:sym typeface="Wingdings"/>
              </a:rPr>
              <a:t> as deep, same time!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power: transpositions</a:t>
            </a:r>
          </a:p>
          <a:p>
            <a:pPr lvl="1"/>
            <a:r>
              <a:rPr lang="en-US" sz="1400" dirty="0">
                <a:sym typeface="Wingdings"/>
              </a:rPr>
              <a:t>Some move chains are </a:t>
            </a:r>
            <a:r>
              <a:rPr lang="en-US" sz="1400" i="1" dirty="0">
                <a:sym typeface="Wingdings"/>
              </a:rPr>
              <a:t>transpositions</a:t>
            </a:r>
            <a:r>
              <a:rPr lang="en-US" sz="1400" dirty="0">
                <a:sym typeface="Wingdings"/>
              </a:rPr>
              <a:t> of each other.  (</a:t>
            </a:r>
            <a:r>
              <a:rPr lang="en-US" sz="1400" dirty="0" err="1">
                <a:sym typeface="Wingdings"/>
              </a:rPr>
              <a:t>ab</a:t>
            </a:r>
            <a:r>
              <a:rPr lang="en-US" sz="1400" dirty="0">
                <a:sym typeface="Wingdings"/>
              </a:rPr>
              <a:t>, then </a:t>
            </a:r>
            <a:r>
              <a:rPr lang="en-US" sz="1400" dirty="0" err="1">
                <a:sym typeface="Wingdings"/>
              </a:rPr>
              <a:t>de</a:t>
            </a:r>
            <a:r>
              <a:rPr lang="en-US" sz="1400" dirty="0">
                <a:sym typeface="Wingdings"/>
              </a:rPr>
              <a:t>) gives same board as (</a:t>
            </a:r>
            <a:r>
              <a:rPr lang="en-US" sz="1400" dirty="0" err="1">
                <a:sym typeface="Wingdings"/>
              </a:rPr>
              <a:t>de</a:t>
            </a:r>
            <a:r>
              <a:rPr lang="en-US" sz="1400" dirty="0">
                <a:sym typeface="Wingdings"/>
              </a:rPr>
              <a:t>, then </a:t>
            </a:r>
            <a:r>
              <a:rPr lang="en-US" sz="1400" dirty="0" err="1">
                <a:sym typeface="Wingdings"/>
              </a:rPr>
              <a:t>ba</a:t>
            </a:r>
            <a:r>
              <a:rPr lang="en-US" sz="1400" dirty="0">
                <a:sym typeface="Wingdings"/>
              </a:rPr>
              <a:t>).  </a:t>
            </a:r>
          </a:p>
          <a:p>
            <a:pPr lvl="1"/>
            <a:r>
              <a:rPr lang="en-US" sz="1400" dirty="0">
                <a:sym typeface="Wingdings"/>
              </a:rPr>
              <a:t>Identify and only compute </a:t>
            </a:r>
            <a:r>
              <a:rPr lang="en-US" sz="1400" b="1" dirty="0">
                <a:sym typeface="Wingdings"/>
              </a:rPr>
              <a:t>once</a:t>
            </a:r>
            <a:r>
              <a:rPr lang="en-US" sz="1400" dirty="0">
                <a:sym typeface="Wingdings"/>
              </a:rPr>
              <a:t>: can double reachable depth again!</a:t>
            </a:r>
          </a:p>
          <a:p>
            <a:pPr lvl="2"/>
            <a:endParaRPr lang="en-US" dirty="0">
              <a:sym typeface="Wingdings"/>
            </a:endParaRPr>
          </a:p>
          <a:p>
            <a:pPr marL="914294" lvl="2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18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302270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Game Play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Reality check:</a:t>
            </a:r>
          </a:p>
          <a:p>
            <a:pPr lvl="1"/>
            <a:r>
              <a:rPr lang="en-US" dirty="0"/>
              <a:t>Thus far: </a:t>
            </a:r>
            <a:r>
              <a:rPr lang="en-US" dirty="0" err="1"/>
              <a:t>minimax</a:t>
            </a:r>
            <a:r>
              <a:rPr lang="en-US" dirty="0"/>
              <a:t> assumes</a:t>
            </a:r>
            <a:r>
              <a:rPr lang="en-US" dirty="0">
                <a:sym typeface="Wingdings"/>
              </a:rPr>
              <a:t> we can search down to “bottom” of tree</a:t>
            </a:r>
          </a:p>
          <a:p>
            <a:pPr lvl="1"/>
            <a:r>
              <a:rPr lang="en-US" dirty="0">
                <a:sym typeface="Wingdings"/>
              </a:rPr>
              <a:t>Not realistic:  </a:t>
            </a:r>
            <a:r>
              <a:rPr lang="en-US" dirty="0" err="1">
                <a:sym typeface="Wingdings"/>
              </a:rPr>
              <a:t>minimax</a:t>
            </a:r>
            <a:r>
              <a:rPr lang="en-US" dirty="0">
                <a:sym typeface="Wingdings"/>
              </a:rPr>
              <a:t> is O(</a:t>
            </a:r>
            <a:r>
              <a:rPr lang="en-US" dirty="0" err="1">
                <a:sym typeface="Wingdings"/>
              </a:rPr>
              <a:t>b</a:t>
            </a:r>
            <a:r>
              <a:rPr lang="en-US" baseline="30000" dirty="0" err="1">
                <a:sym typeface="Wingdings"/>
              </a:rPr>
              <a:t>m</a:t>
            </a:r>
            <a:r>
              <a:rPr lang="en-US" dirty="0">
                <a:sym typeface="Wingdings"/>
              </a:rPr>
              <a:t>)</a:t>
            </a:r>
          </a:p>
          <a:p>
            <a:pPr lvl="2"/>
            <a:r>
              <a:rPr lang="en-US" dirty="0">
                <a:sym typeface="Wingdings"/>
              </a:rPr>
              <a:t>Chess = of 50 moves/game,  b about 35</a:t>
            </a:r>
          </a:p>
          <a:p>
            <a:pPr lvl="2"/>
            <a:r>
              <a:rPr lang="en-US" dirty="0">
                <a:sym typeface="Wingdings"/>
              </a:rPr>
              <a:t>O(35</a:t>
            </a:r>
            <a:r>
              <a:rPr lang="en-US" baseline="30000" dirty="0">
                <a:sym typeface="Wingdings"/>
              </a:rPr>
              <a:t>50</a:t>
            </a:r>
            <a:r>
              <a:rPr lang="en-US" dirty="0">
                <a:sym typeface="Wingdings"/>
              </a:rPr>
              <a:t>)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.or, with theoretical best </a:t>
            </a:r>
            <a:r>
              <a:rPr lang="en-US" dirty="0"/>
              <a:t>α–β move ordering: O(6</a:t>
            </a:r>
            <a:r>
              <a:rPr lang="en-US" baseline="30000" dirty="0"/>
              <a:t>50</a:t>
            </a:r>
            <a:r>
              <a:rPr lang="en-US" dirty="0"/>
              <a:t>).  Huge!</a:t>
            </a:r>
          </a:p>
          <a:p>
            <a:pPr lvl="1"/>
            <a:r>
              <a:rPr lang="en-US" dirty="0">
                <a:sym typeface="Wingdings"/>
              </a:rPr>
              <a:t>Plan:  Search as deep as time allows</a:t>
            </a:r>
          </a:p>
          <a:p>
            <a:pPr lvl="2"/>
            <a:r>
              <a:rPr lang="en-US" dirty="0">
                <a:sym typeface="Wingdings"/>
              </a:rPr>
              <a:t>Terminal-test()   Cutoff-test()</a:t>
            </a:r>
          </a:p>
          <a:p>
            <a:pPr lvl="2"/>
            <a:r>
              <a:rPr lang="en-US" dirty="0">
                <a:sym typeface="Wingdings"/>
              </a:rPr>
              <a:t>Cut-off-test(s) decides if we should stop searching at that state/level.</a:t>
            </a:r>
          </a:p>
          <a:p>
            <a:pPr lvl="2"/>
            <a:r>
              <a:rPr lang="en-US" dirty="0">
                <a:sym typeface="Wingdings"/>
              </a:rPr>
              <a:t>If true:  apply </a:t>
            </a:r>
            <a:r>
              <a:rPr lang="en-US" i="1" dirty="0">
                <a:sym typeface="Wingdings"/>
              </a:rPr>
              <a:t>evaluation function</a:t>
            </a:r>
            <a:r>
              <a:rPr lang="en-US" dirty="0">
                <a:sym typeface="Wingdings"/>
              </a:rPr>
              <a:t> and return value of that board.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When to cut off search?</a:t>
            </a:r>
          </a:p>
          <a:p>
            <a:pPr lvl="1"/>
            <a:r>
              <a:rPr lang="en-US" dirty="0">
                <a:sym typeface="Wingdings"/>
              </a:rPr>
              <a:t>Fred Flintstone static approach = just always cut off search at some depth d.</a:t>
            </a:r>
          </a:p>
          <a:p>
            <a:pPr lvl="1"/>
            <a:r>
              <a:rPr lang="en-US" dirty="0">
                <a:sym typeface="Wingdings"/>
              </a:rPr>
              <a:t>Problem: leaves valuable time on the table</a:t>
            </a:r>
          </a:p>
          <a:p>
            <a:pPr lvl="2"/>
            <a:r>
              <a:rPr lang="en-US" dirty="0">
                <a:sym typeface="Wingdings"/>
              </a:rPr>
              <a:t>Reachable depth within t-limit</a:t>
            </a:r>
            <a:r>
              <a:rPr lang="en-US" i="1" dirty="0">
                <a:sym typeface="Wingdings"/>
              </a:rPr>
              <a:t> varies</a:t>
            </a:r>
            <a:r>
              <a:rPr lang="en-US" dirty="0">
                <a:sym typeface="Wingdings"/>
              </a:rPr>
              <a:t> depending on board/# pieces/etc.</a:t>
            </a:r>
          </a:p>
          <a:p>
            <a:pPr lvl="1"/>
            <a:r>
              <a:rPr lang="en-US" dirty="0">
                <a:sym typeface="Wingdings"/>
              </a:rPr>
              <a:t>Solution:  Use IDS.</a:t>
            </a:r>
          </a:p>
          <a:p>
            <a:pPr lvl="2"/>
            <a:r>
              <a:rPr lang="en-US" dirty="0">
                <a:sym typeface="Wingdings"/>
              </a:rPr>
              <a:t>Search until time is up  return result from latest completed search</a:t>
            </a:r>
          </a:p>
          <a:p>
            <a:pPr lvl="2"/>
            <a:r>
              <a:rPr lang="en-US" dirty="0">
                <a:sym typeface="Wingdings"/>
              </a:rPr>
              <a:t>Bonus:  Use info from previous IDS runs to optimize </a:t>
            </a:r>
            <a:r>
              <a:rPr lang="en-US" dirty="0"/>
              <a:t>α–β move ordering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Problem:  </a:t>
            </a:r>
            <a:r>
              <a:rPr lang="en-US" i="1" dirty="0">
                <a:sym typeface="Wingdings"/>
              </a:rPr>
              <a:t>horizon effect</a:t>
            </a:r>
            <a:r>
              <a:rPr lang="en-US" dirty="0">
                <a:sym typeface="Wingdings"/>
              </a:rPr>
              <a:t> = something bad could happen </a:t>
            </a:r>
            <a:r>
              <a:rPr lang="en-US" i="1" dirty="0">
                <a:sym typeface="Wingdings"/>
              </a:rPr>
              <a:t>just beyond</a:t>
            </a:r>
            <a:r>
              <a:rPr lang="en-US" dirty="0">
                <a:sym typeface="Wingdings"/>
              </a:rPr>
              <a:t> search limit</a:t>
            </a:r>
          </a:p>
          <a:p>
            <a:pPr lvl="1"/>
            <a:r>
              <a:rPr lang="en-US" dirty="0">
                <a:sym typeface="Wingdings"/>
              </a:rPr>
              <a:t>Solution:  Add </a:t>
            </a:r>
            <a:r>
              <a:rPr lang="en-US" i="1" dirty="0">
                <a:sym typeface="Wingdings"/>
              </a:rPr>
              <a:t>quiescence</a:t>
            </a:r>
            <a:r>
              <a:rPr lang="en-US" dirty="0">
                <a:sym typeface="Wingdings"/>
              </a:rPr>
              <a:t> metric.  Never cut off search in middle of heavy action. 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19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39057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397"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Games</a:t>
            </a:r>
          </a:p>
          <a:p>
            <a:pPr marL="11397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Perfect play: principles of adversarial search</a:t>
            </a:r>
          </a:p>
          <a:p>
            <a:pPr marL="822008" lvl="1" indent="-284925">
              <a:spcBef>
                <a:spcPts val="1400"/>
              </a:spcBef>
              <a:tabLst>
                <a:tab pos="341909" algn="l"/>
              </a:tabLst>
            </a:pPr>
            <a:r>
              <a:rPr lang="en-US" dirty="0" err="1">
                <a:latin typeface="Tahoma"/>
                <a:cs typeface="Tahoma"/>
              </a:rPr>
              <a:t>minimax</a:t>
            </a:r>
            <a:r>
              <a:rPr lang="en-US" dirty="0">
                <a:latin typeface="Tahoma"/>
                <a:cs typeface="Tahoma"/>
              </a:rPr>
              <a:t> decisions</a:t>
            </a:r>
          </a:p>
          <a:p>
            <a:pPr marL="822008" lvl="1" indent="-284925">
              <a:spcBef>
                <a:spcPts val="1400"/>
              </a:spcBef>
              <a:tabLst>
                <a:tab pos="341909" algn="l"/>
              </a:tabLst>
            </a:pPr>
            <a:r>
              <a:rPr lang="en-US" i="1" dirty="0"/>
              <a:t>α</a:t>
            </a:r>
            <a:r>
              <a:rPr lang="en-US" dirty="0">
                <a:latin typeface="Tahoma"/>
                <a:cs typeface="Tahoma"/>
              </a:rPr>
              <a:t>–</a:t>
            </a:r>
            <a:r>
              <a:rPr lang="en-US" i="1" dirty="0"/>
              <a:t>β </a:t>
            </a:r>
            <a:r>
              <a:rPr lang="en-US" dirty="0">
                <a:latin typeface="Tahoma"/>
                <a:cs typeface="Tahoma"/>
              </a:rPr>
              <a:t>pruning</a:t>
            </a:r>
          </a:p>
          <a:p>
            <a:pPr marL="822008" lvl="1" indent="-284925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Move ordering</a:t>
            </a:r>
          </a:p>
          <a:p>
            <a:pPr marL="11397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Lucida Sans Unicode"/>
                <a:cs typeface="Lucida Sans Unicode"/>
              </a:rPr>
              <a:t>Imperfect play: dealing with resource limits</a:t>
            </a:r>
          </a:p>
          <a:p>
            <a:pPr marL="822008" lvl="1" indent="-284925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Cutting of search and approximate  evaluation</a:t>
            </a:r>
          </a:p>
          <a:p>
            <a:pPr marL="11397">
              <a:spcBef>
                <a:spcPts val="1409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Stochastic games (games of chance)</a:t>
            </a:r>
          </a:p>
          <a:p>
            <a:pPr marL="11397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Partially Observable games</a:t>
            </a:r>
          </a:p>
          <a:p>
            <a:pPr marL="11397">
              <a:spcBef>
                <a:spcPts val="1400"/>
              </a:spcBef>
              <a:tabLst>
                <a:tab pos="341909" algn="l"/>
              </a:tabLst>
            </a:pPr>
            <a:r>
              <a:rPr lang="en-US" dirty="0">
                <a:latin typeface="Tahoma"/>
                <a:cs typeface="Tahoma"/>
              </a:rPr>
              <a:t>Card Games</a:t>
            </a:r>
          </a:p>
          <a:p>
            <a:pPr marL="0" indent="0">
              <a:spcBef>
                <a:spcPts val="1400"/>
              </a:spcBef>
              <a:buNone/>
              <a:tabLst>
                <a:tab pos="341909" algn="l"/>
              </a:tabLst>
            </a:pP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Techniques: when winning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Idea 1:  Find ways to search </a:t>
            </a:r>
            <a:r>
              <a:rPr lang="en-US" i="1" dirty="0"/>
              <a:t>deeper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Efficiency:  efficient board representation, faster </a:t>
            </a:r>
            <a:r>
              <a:rPr lang="en-US" dirty="0" err="1"/>
              <a:t>eval</a:t>
            </a:r>
            <a:r>
              <a:rPr lang="en-US" dirty="0"/>
              <a:t> functions, etc.</a:t>
            </a:r>
          </a:p>
          <a:p>
            <a:pPr lvl="1"/>
            <a:r>
              <a:rPr lang="en-US" dirty="0"/>
              <a:t>Better pruning:  maximize efficacy of move ordering subsystem</a:t>
            </a:r>
          </a:p>
          <a:p>
            <a:pPr lvl="1"/>
            <a:r>
              <a:rPr lang="en-US" i="1" dirty="0"/>
              <a:t>Forward</a:t>
            </a:r>
            <a:r>
              <a:rPr lang="en-US" dirty="0"/>
              <a:t> pruning:  cut off “un-interesting” branches of search tree early</a:t>
            </a:r>
          </a:p>
          <a:p>
            <a:pPr lvl="2"/>
            <a:r>
              <a:rPr lang="el-GR" b="1" dirty="0"/>
              <a:t>α–β</a:t>
            </a:r>
            <a:r>
              <a:rPr lang="en-US" dirty="0"/>
              <a:t> prunes nodes that are </a:t>
            </a:r>
            <a:r>
              <a:rPr lang="en-US" i="1" dirty="0"/>
              <a:t>provably</a:t>
            </a:r>
            <a:r>
              <a:rPr lang="en-US" dirty="0"/>
              <a:t> useless </a:t>
            </a:r>
            <a:r>
              <a:rPr lang="en-US" dirty="0">
                <a:sym typeface="Wingdings"/>
              </a:rPr>
              <a:t> loss-less</a:t>
            </a:r>
          </a:p>
          <a:p>
            <a:pPr lvl="2"/>
            <a:r>
              <a:rPr lang="en-US" dirty="0">
                <a:sym typeface="Wingdings"/>
              </a:rPr>
              <a:t>Forward pruning “guesses”  prunes nodes that are </a:t>
            </a:r>
            <a:r>
              <a:rPr lang="en-US" i="1" dirty="0">
                <a:sym typeface="Wingdings"/>
              </a:rPr>
              <a:t>probably</a:t>
            </a:r>
            <a:r>
              <a:rPr lang="en-US" dirty="0">
                <a:sym typeface="Wingdings"/>
              </a:rPr>
              <a:t> useless.</a:t>
            </a:r>
          </a:p>
          <a:p>
            <a:pPr lvl="2"/>
            <a:r>
              <a:rPr lang="en-US" dirty="0">
                <a:sym typeface="Wingdings"/>
              </a:rPr>
              <a:t>Danger:  could prune away moves that ultimately lead to wins!</a:t>
            </a:r>
          </a:p>
          <a:p>
            <a:pPr lvl="2"/>
            <a:r>
              <a:rPr lang="en-US" dirty="0">
                <a:sym typeface="Wingdings"/>
              </a:rPr>
              <a:t>Strategy: shallow search gets rough node value.  Stored info estimates </a:t>
            </a:r>
            <a:r>
              <a:rPr lang="en-US" i="1" dirty="0">
                <a:sym typeface="Wingdings"/>
              </a:rPr>
              <a:t>likely</a:t>
            </a:r>
            <a:r>
              <a:rPr lang="en-US" dirty="0">
                <a:sym typeface="Wingdings"/>
              </a:rPr>
              <a:t> utility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Idea 2:  More sophisticated evaluation function</a:t>
            </a:r>
          </a:p>
          <a:p>
            <a:pPr lvl="1"/>
            <a:r>
              <a:rPr lang="en-US" dirty="0">
                <a:sym typeface="Wingdings"/>
              </a:rPr>
              <a:t>Linear weighted function assume </a:t>
            </a:r>
            <a:r>
              <a:rPr lang="en-US" i="1" dirty="0">
                <a:sym typeface="Wingdings"/>
              </a:rPr>
              <a:t>independence</a:t>
            </a:r>
            <a:r>
              <a:rPr lang="en-US" dirty="0">
                <a:sym typeface="Wingdings"/>
              </a:rPr>
              <a:t> of features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statically</a:t>
            </a:r>
          </a:p>
          <a:p>
            <a:pPr lvl="2"/>
            <a:r>
              <a:rPr lang="en-US" dirty="0">
                <a:sym typeface="Wingdings"/>
              </a:rPr>
              <a:t>But often it’s the </a:t>
            </a:r>
            <a:r>
              <a:rPr lang="en-US" i="1" dirty="0">
                <a:sym typeface="Wingdings"/>
              </a:rPr>
              <a:t>combo</a:t>
            </a:r>
            <a:r>
              <a:rPr lang="en-US" dirty="0">
                <a:sym typeface="Wingdings"/>
              </a:rPr>
              <a:t> of pieces that count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more at some points in game than others</a:t>
            </a:r>
          </a:p>
          <a:p>
            <a:pPr lvl="2"/>
            <a:r>
              <a:rPr lang="en-US" dirty="0">
                <a:sym typeface="Wingdings"/>
              </a:rPr>
              <a:t>E.g., pair of bishops &gt; two knights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but more so in the end-game</a:t>
            </a:r>
          </a:p>
          <a:p>
            <a:pPr lvl="2"/>
            <a:r>
              <a:rPr lang="en-US" i="1" dirty="0">
                <a:sym typeface="Wingdings"/>
              </a:rPr>
              <a:t>Non-linear</a:t>
            </a:r>
            <a:r>
              <a:rPr lang="en-US" dirty="0">
                <a:sym typeface="Wingdings"/>
              </a:rPr>
              <a:t> weighted functions allow more subtle tuning</a:t>
            </a:r>
          </a:p>
          <a:p>
            <a:pPr lvl="1"/>
            <a:r>
              <a:rPr lang="en-US" i="1" dirty="0">
                <a:sym typeface="Wingdings"/>
              </a:rPr>
              <a:t>Machine learning</a:t>
            </a:r>
            <a:r>
              <a:rPr lang="en-US" dirty="0">
                <a:sym typeface="Wingdings"/>
              </a:rPr>
              <a:t> can also be used to adjust weights from experience</a:t>
            </a:r>
            <a:endParaRPr lang="en-US" i="1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Techniques: when winning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Idea 3:  Avoid search completely when you can</a:t>
            </a:r>
          </a:p>
          <a:p>
            <a:endParaRPr lang="en-US" dirty="0"/>
          </a:p>
          <a:p>
            <a:pPr lvl="1"/>
            <a:r>
              <a:rPr lang="en-US" dirty="0"/>
              <a:t>In many games, there are certain </a:t>
            </a:r>
            <a:r>
              <a:rPr lang="en-US" i="1" dirty="0"/>
              <a:t>rote</a:t>
            </a:r>
            <a:r>
              <a:rPr lang="en-US" dirty="0"/>
              <a:t> phases</a:t>
            </a:r>
          </a:p>
          <a:p>
            <a:pPr lvl="2"/>
            <a:r>
              <a:rPr lang="en-US" dirty="0"/>
              <a:t>e.g. Chess:  whole libraries of books about standard openings/end games</a:t>
            </a:r>
          </a:p>
          <a:p>
            <a:pPr lvl="2"/>
            <a:r>
              <a:rPr lang="en-US" dirty="0"/>
              <a:t>Why search down through billions of boards?  Look it up!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just store and look-up moves for “standard” situations</a:t>
            </a:r>
          </a:p>
          <a:p>
            <a:pPr lvl="2"/>
            <a:r>
              <a:rPr lang="en-US" dirty="0"/>
              <a:t>Enter from books and other “human knowledge”</a:t>
            </a:r>
          </a:p>
          <a:p>
            <a:pPr lvl="2"/>
            <a:r>
              <a:rPr lang="en-US" dirty="0"/>
              <a:t>Calculate stats on DB of previously played games </a:t>
            </a:r>
            <a:r>
              <a:rPr lang="en-US" dirty="0">
                <a:sym typeface="Wingdings"/>
              </a:rPr>
              <a:t> which openings won most?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Computers can have advantage of humans here! </a:t>
            </a:r>
          </a:p>
          <a:p>
            <a:pPr lvl="2"/>
            <a:r>
              <a:rPr lang="en-US" dirty="0">
                <a:sym typeface="Wingdings"/>
              </a:rPr>
              <a:t>Human:  has </a:t>
            </a:r>
            <a:r>
              <a:rPr lang="en-US" i="1" dirty="0">
                <a:sym typeface="Wingdings"/>
              </a:rPr>
              <a:t>general strategy</a:t>
            </a:r>
            <a:r>
              <a:rPr lang="en-US" dirty="0">
                <a:sym typeface="Wingdings"/>
              </a:rPr>
              <a:t> for certain endgames</a:t>
            </a:r>
          </a:p>
          <a:p>
            <a:pPr lvl="3"/>
            <a:r>
              <a:rPr lang="en-US" dirty="0">
                <a:sym typeface="Wingdings"/>
              </a:rPr>
              <a:t>King-rook-king (KRK) endgame, king-bishop-knight-king (KBNK), etc.</a:t>
            </a:r>
          </a:p>
          <a:p>
            <a:pPr lvl="2"/>
            <a:r>
              <a:rPr lang="en-US" dirty="0">
                <a:sym typeface="Wingdings"/>
              </a:rPr>
              <a:t>Computer:  with so few pieces, can literally </a:t>
            </a:r>
            <a:r>
              <a:rPr lang="en-US" i="1" dirty="0">
                <a:sym typeface="Wingdings"/>
              </a:rPr>
              <a:t>compute</a:t>
            </a:r>
            <a:r>
              <a:rPr lang="en-US" dirty="0">
                <a:sym typeface="Wingdings"/>
              </a:rPr>
              <a:t> winning move sequence!</a:t>
            </a:r>
          </a:p>
          <a:p>
            <a:pPr lvl="3"/>
            <a:r>
              <a:rPr lang="en-US" dirty="0">
                <a:sym typeface="Wingdings"/>
              </a:rPr>
              <a:t>For </a:t>
            </a:r>
            <a:r>
              <a:rPr lang="en-US" i="1" dirty="0">
                <a:sym typeface="Wingdings"/>
              </a:rPr>
              <a:t>all possible</a:t>
            </a:r>
            <a:r>
              <a:rPr lang="en-US" dirty="0">
                <a:sym typeface="Wingdings"/>
              </a:rPr>
              <a:t> KRK endings, etc.</a:t>
            </a:r>
          </a:p>
          <a:p>
            <a:pPr lvl="2"/>
            <a:r>
              <a:rPr lang="en-US" dirty="0">
                <a:sym typeface="Wingdings"/>
              </a:rPr>
              <a:t>Computer recognizes a pre-computed sequence  plays perfect deterministic endgame!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 Deterministic Games in practice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800"/>
              </a:spcBef>
            </a:pPr>
            <a:r>
              <a:rPr lang="en-US" dirty="0"/>
              <a:t>Checkers: </a:t>
            </a:r>
          </a:p>
          <a:p>
            <a:pPr lvl="1"/>
            <a:r>
              <a:rPr lang="en-US" dirty="0"/>
              <a:t>Chinook ended 40-year-reign of human world champion Marion  Tinsley in 1994.</a:t>
            </a:r>
          </a:p>
          <a:p>
            <a:pPr lvl="1"/>
            <a:r>
              <a:rPr lang="en-US" dirty="0"/>
              <a:t>Used  an  endgame database defining perfect play for all positions involving 8 or fewer pieces on the board, a total of 443,748,401,247  positions.</a:t>
            </a:r>
          </a:p>
          <a:p>
            <a:pPr>
              <a:spcBef>
                <a:spcPts val="800"/>
              </a:spcBef>
            </a:pPr>
            <a:r>
              <a:rPr lang="en-US" dirty="0"/>
              <a:t>Chess: </a:t>
            </a:r>
          </a:p>
          <a:p>
            <a:pPr lvl="1"/>
            <a:r>
              <a:rPr lang="en-US" dirty="0"/>
              <a:t>Deep Blue defeated human world champion Gary Kasparov in a six-game match in 1997. </a:t>
            </a:r>
          </a:p>
          <a:p>
            <a:pPr lvl="1"/>
            <a:r>
              <a:rPr lang="en-US" dirty="0"/>
              <a:t>Deep Blue searches 200 million positions per second,  uses very sophisticated evaluation, and undisclosed methods for extending  some lines of search up to 40  ply.</a:t>
            </a:r>
          </a:p>
          <a:p>
            <a:pPr>
              <a:spcBef>
                <a:spcPts val="800"/>
              </a:spcBef>
            </a:pPr>
            <a:r>
              <a:rPr lang="en-US" dirty="0"/>
              <a:t>Othello: </a:t>
            </a:r>
          </a:p>
          <a:p>
            <a:pPr lvl="1"/>
            <a:r>
              <a:rPr lang="en-US" dirty="0"/>
              <a:t>human champions refuse to compete against computers, who are too good.</a:t>
            </a:r>
          </a:p>
          <a:p>
            <a:pPr>
              <a:spcBef>
                <a:spcPts val="800"/>
              </a:spcBef>
            </a:pPr>
            <a:r>
              <a:rPr lang="en-US" dirty="0"/>
              <a:t>Go: </a:t>
            </a:r>
          </a:p>
          <a:p>
            <a:pPr lvl="1"/>
            <a:r>
              <a:rPr lang="en-US" dirty="0"/>
              <a:t>2005:  human champions refuse to compete against computers, who are too  bad. </a:t>
            </a:r>
          </a:p>
          <a:p>
            <a:pPr lvl="1"/>
            <a:r>
              <a:rPr lang="en-US" dirty="0"/>
              <a:t>In go, b &gt; 300, so most programs use pattern knowledge bases to  suggest plausible moves.</a:t>
            </a:r>
          </a:p>
          <a:p>
            <a:pPr lvl="1"/>
            <a:r>
              <a:rPr lang="en-US" dirty="0"/>
              <a:t>2017:  IBM reveals it has been secretly entering its Go agent in online tournaments. And winning.  Beats reigning Go champion four in a row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22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150612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(non-deterministic games)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554165"/>
          </a:xfrm>
        </p:spPr>
        <p:txBody>
          <a:bodyPr/>
          <a:lstStyle/>
          <a:p>
            <a:r>
              <a:rPr lang="en-US" dirty="0"/>
              <a:t>Combination of luck and skill</a:t>
            </a:r>
          </a:p>
          <a:p>
            <a:pPr lvl="1"/>
            <a:r>
              <a:rPr lang="en-US" dirty="0"/>
              <a:t>Strategy must account for roll of dice = random chance.  </a:t>
            </a:r>
            <a:r>
              <a:rPr lang="en-US" b="1" dirty="0"/>
              <a:t>Plus</a:t>
            </a:r>
            <a:r>
              <a:rPr lang="en-US" dirty="0"/>
              <a:t> other player!</a:t>
            </a:r>
          </a:p>
          <a:p>
            <a:pPr lvl="1"/>
            <a:r>
              <a:rPr lang="en-US" dirty="0"/>
              <a:t>Backgammon:  Dice determine possible moves</a:t>
            </a:r>
          </a:p>
          <a:p>
            <a:r>
              <a:rPr lang="en-US" dirty="0"/>
              <a:t>Can’t construct a standard game tree!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3581400" cy="3298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828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Player-at-turn rolls dice: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Can now move one piece 5 places, and another piece 6 places</a:t>
            </a:r>
          </a:p>
        </p:txBody>
      </p:sp>
    </p:spTree>
    <p:extLst>
      <p:ext uri="{BB962C8B-B14F-4D97-AF65-F5344CB8AC3E}">
        <p14:creationId xmlns:p14="http://schemas.microsoft.com/office/powerpoint/2010/main" val="92261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Non-deterministic Games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86000"/>
          </a:xfrm>
        </p:spPr>
        <p:txBody>
          <a:bodyPr>
            <a:normAutofit/>
          </a:bodyPr>
          <a:lstStyle/>
          <a:p>
            <a:pPr marL="11397" marR="4559"/>
            <a:r>
              <a:rPr lang="en-US" dirty="0">
                <a:latin typeface="Tahoma"/>
                <a:cs typeface="Tahoma"/>
              </a:rPr>
              <a:t>Chance introduced by:  dice, card-shuffling/dealing, drawing cards</a:t>
            </a:r>
          </a:p>
          <a:p>
            <a:pPr marL="11397" marR="4559"/>
            <a:r>
              <a:rPr lang="en-US" dirty="0" err="1">
                <a:latin typeface="Tahoma"/>
                <a:cs typeface="Tahoma"/>
              </a:rPr>
              <a:t>Minimax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  <a:sym typeface="Wingdings"/>
              </a:rPr>
              <a:t> </a:t>
            </a:r>
            <a:r>
              <a:rPr lang="en-US" dirty="0" err="1">
                <a:latin typeface="Tahoma"/>
                <a:cs typeface="Tahoma"/>
                <a:sym typeface="Wingdings"/>
              </a:rPr>
              <a:t>Expectiminimax</a:t>
            </a:r>
            <a:endParaRPr lang="en-US" dirty="0">
              <a:latin typeface="Tahoma"/>
              <a:cs typeface="Tahoma"/>
              <a:sym typeface="Wingdings"/>
            </a:endParaRPr>
          </a:p>
          <a:p>
            <a:pPr marL="389396" marR="4559" lvl="1"/>
            <a:r>
              <a:rPr lang="en-US" dirty="0">
                <a:latin typeface="Tahoma"/>
                <a:cs typeface="Tahoma"/>
              </a:rPr>
              <a:t>Chance essentially acts as another “player”</a:t>
            </a:r>
          </a:p>
          <a:p>
            <a:pPr marL="389396" marR="4559" lvl="1"/>
            <a:r>
              <a:rPr lang="en-US" dirty="0">
                <a:latin typeface="Tahoma"/>
                <a:cs typeface="Tahoma"/>
              </a:rPr>
              <a:t>Chance level= sum of </a:t>
            </a:r>
            <a:r>
              <a:rPr lang="en-US" i="1" dirty="0">
                <a:latin typeface="Tahoma"/>
                <a:cs typeface="Tahoma"/>
              </a:rPr>
              <a:t>expected outcomes</a:t>
            </a:r>
            <a:r>
              <a:rPr lang="en-US" dirty="0">
                <a:latin typeface="Tahoma"/>
                <a:cs typeface="Tahoma"/>
              </a:rPr>
              <a:t>, weighted by probability of happening.</a:t>
            </a:r>
          </a:p>
          <a:p>
            <a:pPr marL="11397" marR="4559"/>
            <a:endParaRPr lang="en-US" dirty="0">
              <a:latin typeface="Tahoma"/>
              <a:cs typeface="Tahoma"/>
            </a:endParaRPr>
          </a:p>
          <a:p>
            <a:pPr marL="11397" marR="4559"/>
            <a:r>
              <a:rPr lang="en-US" dirty="0">
                <a:latin typeface="Tahoma"/>
                <a:cs typeface="Tahoma"/>
              </a:rPr>
              <a:t>Simplified example with coin-flipping “move” inserted into some game: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24</a:t>
            </a:fld>
            <a:endParaRPr lang="uk-UA" spc="18" dirty="0"/>
          </a:p>
        </p:txBody>
      </p:sp>
      <p:grpSp>
        <p:nvGrpSpPr>
          <p:cNvPr id="7" name="Group 6"/>
          <p:cNvGrpSpPr/>
          <p:nvPr/>
        </p:nvGrpSpPr>
        <p:grpSpPr>
          <a:xfrm>
            <a:off x="2748072" y="3048000"/>
            <a:ext cx="4580682" cy="3316755"/>
            <a:chOff x="2290872" y="2222492"/>
            <a:chExt cx="4580682" cy="3316755"/>
          </a:xfrm>
        </p:grpSpPr>
        <p:sp>
          <p:nvSpPr>
            <p:cNvPr id="8" name="object 3"/>
            <p:cNvSpPr txBox="1"/>
            <p:nvPr/>
          </p:nvSpPr>
          <p:spPr>
            <a:xfrm>
              <a:off x="2290872" y="4447513"/>
              <a:ext cx="408132" cy="2392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500" dirty="0">
                  <a:latin typeface="Times New Roman"/>
                  <a:cs typeface="Times New Roman"/>
                </a:rPr>
                <a:t>MIN</a:t>
              </a:r>
              <a:endParaRPr sz="1500">
                <a:latin typeface="Times New Roman"/>
                <a:cs typeface="Times New Roman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3423107" y="2222492"/>
              <a:ext cx="3326046" cy="31243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2290872" y="3374864"/>
              <a:ext cx="837045" cy="2392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500" dirty="0">
                  <a:latin typeface="Times New Roman"/>
                  <a:cs typeface="Times New Roman"/>
                </a:rPr>
                <a:t>CHANCE</a:t>
              </a:r>
            </a:p>
          </p:txBody>
        </p:sp>
        <p:sp>
          <p:nvSpPr>
            <p:cNvPr id="11" name="object 7"/>
            <p:cNvSpPr txBox="1"/>
            <p:nvPr/>
          </p:nvSpPr>
          <p:spPr>
            <a:xfrm>
              <a:off x="3383672" y="5261341"/>
              <a:ext cx="3487882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>
                <a:tabLst>
                  <a:tab pos="483232" algn="l"/>
                  <a:tab pos="890674" algn="l"/>
                  <a:tab pos="1379035" algn="l"/>
                  <a:tab pos="1883921" algn="l"/>
                  <a:tab pos="2372281" algn="l"/>
                  <a:tab pos="2779154" algn="l"/>
                  <a:tab pos="3171210" algn="l"/>
                </a:tabLst>
              </a:pPr>
              <a:r>
                <a:rPr sz="1800" b="1" dirty="0">
                  <a:latin typeface="Arial"/>
                  <a:cs typeface="Arial"/>
                </a:rPr>
                <a:t>2	4	7	4	6	0	5	−2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3366486" y="4390203"/>
              <a:ext cx="151823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4267088" y="4390203"/>
              <a:ext cx="151823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4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5275639" y="4390203"/>
              <a:ext cx="151823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6045774" y="4390203"/>
              <a:ext cx="286905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−2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3503094" y="3781792"/>
              <a:ext cx="344632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0.5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4472501" y="3788340"/>
              <a:ext cx="344632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0.5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8" name="object 14"/>
            <p:cNvSpPr txBox="1"/>
            <p:nvPr/>
          </p:nvSpPr>
          <p:spPr>
            <a:xfrm>
              <a:off x="5413634" y="3781792"/>
              <a:ext cx="344632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0.5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6320060" y="3788340"/>
              <a:ext cx="344632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0.5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0" name="object 16"/>
            <p:cNvSpPr txBox="1"/>
            <p:nvPr/>
          </p:nvSpPr>
          <p:spPr>
            <a:xfrm>
              <a:off x="3836479" y="3259981"/>
              <a:ext cx="151823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3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" name="object 17"/>
            <p:cNvSpPr txBox="1"/>
            <p:nvPr/>
          </p:nvSpPr>
          <p:spPr>
            <a:xfrm>
              <a:off x="6200130" y="3292707"/>
              <a:ext cx="286905" cy="2779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800" b="1" dirty="0">
                  <a:latin typeface="Arial"/>
                  <a:cs typeface="Arial"/>
                </a:rPr>
                <a:t>−1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" name="object 6"/>
            <p:cNvSpPr txBox="1"/>
            <p:nvPr/>
          </p:nvSpPr>
          <p:spPr>
            <a:xfrm>
              <a:off x="3352800" y="2451092"/>
              <a:ext cx="837045" cy="2392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lang="en-US" sz="1500" dirty="0">
                  <a:latin typeface="Times New Roman"/>
                  <a:cs typeface="Times New Roman"/>
                </a:rPr>
                <a:t>MAX</a:t>
              </a:r>
              <a:endParaRPr sz="15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540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r>
              <a:rPr lang="en-US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11397"/>
            <a:r>
              <a:rPr lang="en-US" dirty="0" err="1"/>
              <a:t>Expectiminimax</a:t>
            </a:r>
            <a:r>
              <a:rPr lang="en-US" dirty="0"/>
              <a:t> </a:t>
            </a:r>
            <a:r>
              <a:rPr lang="en-US" dirty="0">
                <a:latin typeface="Tahoma"/>
                <a:cs typeface="Tahoma"/>
              </a:rPr>
              <a:t>produces perfect play</a:t>
            </a:r>
          </a:p>
          <a:p>
            <a:pPr marL="389396" lvl="1"/>
            <a:r>
              <a:rPr lang="en-US" dirty="0">
                <a:latin typeface="Tahoma"/>
                <a:cs typeface="Tahoma"/>
              </a:rPr>
              <a:t>Meaning:  best possible play, given the stochastic probabilities involved.</a:t>
            </a:r>
          </a:p>
          <a:p>
            <a:pPr marL="11397">
              <a:spcBef>
                <a:spcPts val="1400"/>
              </a:spcBef>
            </a:pPr>
            <a:r>
              <a:rPr lang="en-US" dirty="0">
                <a:latin typeface="Tahoma"/>
                <a:cs typeface="Tahoma"/>
              </a:rPr>
              <a:t>Just like </a:t>
            </a:r>
            <a:r>
              <a:rPr lang="en-US" dirty="0" err="1"/>
              <a:t>Minimax</a:t>
            </a:r>
            <a:r>
              <a:rPr lang="en-US" dirty="0">
                <a:latin typeface="Tahoma"/>
                <a:cs typeface="Tahoma"/>
              </a:rPr>
              <a:t>, except we  must also handle chance  nodes:</a:t>
            </a:r>
          </a:p>
          <a:p>
            <a:pPr marL="454025" indent="0">
              <a:spcBef>
                <a:spcPts val="1400"/>
              </a:spcBef>
              <a:buNone/>
            </a:pPr>
            <a:r>
              <a:rPr lang="en-US" sz="1400" i="1" dirty="0"/>
              <a:t>. . .</a:t>
            </a:r>
            <a:endParaRPr lang="en-US" sz="1400" dirty="0"/>
          </a:p>
          <a:p>
            <a:pPr marL="454025" indent="0">
              <a:spcBef>
                <a:spcPts val="18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If terminal-test(s)=true</a:t>
            </a:r>
          </a:p>
          <a:p>
            <a:pPr marL="454025" indent="0">
              <a:spcBef>
                <a:spcPts val="18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		return</a:t>
            </a:r>
            <a:r>
              <a:rPr lang="en-US" sz="1400" dirty="0"/>
              <a:t> Evaluation-</a:t>
            </a:r>
            <a:r>
              <a:rPr lang="en-US" sz="1400" dirty="0" err="1"/>
              <a:t>fn</a:t>
            </a:r>
            <a:r>
              <a:rPr lang="en-US" sz="1400" dirty="0"/>
              <a:t>(s)</a:t>
            </a:r>
          </a:p>
          <a:p>
            <a:pPr marL="454025" indent="0">
              <a:spcBef>
                <a:spcPts val="18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if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 </a:t>
            </a:r>
            <a:r>
              <a:rPr lang="en-US" sz="1400" dirty="0">
                <a:latin typeface="Tahoma"/>
                <a:cs typeface="Tahoma"/>
              </a:rPr>
              <a:t>is a </a:t>
            </a:r>
            <a:r>
              <a:rPr lang="en-US" sz="1400" dirty="0"/>
              <a:t>Max </a:t>
            </a:r>
            <a:r>
              <a:rPr lang="en-US" sz="1400" dirty="0">
                <a:latin typeface="Tahoma"/>
                <a:cs typeface="Tahoma"/>
              </a:rPr>
              <a:t>node </a:t>
            </a:r>
            <a:r>
              <a:rPr lang="en-US" sz="1400" dirty="0">
                <a:solidFill>
                  <a:srgbClr val="00007E"/>
                </a:solidFill>
              </a:rPr>
              <a:t>then</a:t>
            </a:r>
            <a:endParaRPr lang="en-US" sz="1400" dirty="0"/>
          </a:p>
          <a:p>
            <a:pPr marL="454025" indent="0">
              <a:spcBef>
                <a:spcPts val="31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		return </a:t>
            </a:r>
            <a:r>
              <a:rPr lang="en-US" sz="1400" dirty="0">
                <a:latin typeface="Tahoma"/>
                <a:cs typeface="Tahoma"/>
              </a:rPr>
              <a:t>the highest </a:t>
            </a:r>
            <a:r>
              <a:rPr lang="en-US" sz="1400" dirty="0" err="1"/>
              <a:t>ExpectiMinimax</a:t>
            </a:r>
            <a:r>
              <a:rPr lang="en-US" sz="1400" dirty="0"/>
              <a:t>-Value </a:t>
            </a:r>
            <a:r>
              <a:rPr lang="en-US" sz="1400" dirty="0">
                <a:latin typeface="Tahoma"/>
                <a:cs typeface="Tahoma"/>
              </a:rPr>
              <a:t>of </a:t>
            </a:r>
            <a:r>
              <a:rPr lang="en-US" sz="1400" dirty="0"/>
              <a:t>Successors</a:t>
            </a:r>
            <a:r>
              <a:rPr lang="en-US" sz="1400" dirty="0">
                <a:latin typeface="Tahoma"/>
                <a:cs typeface="Tahoma"/>
              </a:rPr>
              <a:t>(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lang="en-US" sz="1400" dirty="0">
                <a:latin typeface="Tahoma"/>
                <a:cs typeface="Tahoma"/>
              </a:rPr>
              <a:t>)</a:t>
            </a:r>
          </a:p>
          <a:p>
            <a:pPr marL="454025" indent="0">
              <a:spcBef>
                <a:spcPts val="31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if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 </a:t>
            </a:r>
            <a:r>
              <a:rPr lang="en-US" sz="1400" dirty="0">
                <a:latin typeface="Tahoma"/>
                <a:cs typeface="Tahoma"/>
              </a:rPr>
              <a:t>is a </a:t>
            </a:r>
            <a:r>
              <a:rPr lang="en-US" sz="1400" dirty="0"/>
              <a:t>Min </a:t>
            </a:r>
            <a:r>
              <a:rPr lang="en-US" sz="1400" dirty="0">
                <a:latin typeface="Tahoma"/>
                <a:cs typeface="Tahoma"/>
              </a:rPr>
              <a:t>node </a:t>
            </a:r>
            <a:r>
              <a:rPr lang="en-US" sz="1400" dirty="0">
                <a:solidFill>
                  <a:srgbClr val="00007E"/>
                </a:solidFill>
              </a:rPr>
              <a:t>then</a:t>
            </a:r>
            <a:endParaRPr lang="en-US" sz="1400" dirty="0"/>
          </a:p>
          <a:p>
            <a:pPr marL="454025" indent="0">
              <a:spcBef>
                <a:spcPts val="18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		return </a:t>
            </a:r>
            <a:r>
              <a:rPr lang="en-US" sz="1400" dirty="0">
                <a:latin typeface="Tahoma"/>
                <a:cs typeface="Tahoma"/>
              </a:rPr>
              <a:t>the lowest </a:t>
            </a:r>
            <a:r>
              <a:rPr lang="en-US" sz="1400" dirty="0" err="1"/>
              <a:t>ExpectiMinimax</a:t>
            </a:r>
            <a:r>
              <a:rPr lang="en-US" sz="1400" dirty="0"/>
              <a:t>-Value </a:t>
            </a:r>
            <a:r>
              <a:rPr lang="en-US" sz="1400" dirty="0">
                <a:latin typeface="Tahoma"/>
                <a:cs typeface="Tahoma"/>
              </a:rPr>
              <a:t>of </a:t>
            </a:r>
            <a:r>
              <a:rPr lang="en-US" sz="1400" dirty="0"/>
              <a:t>Successors</a:t>
            </a:r>
            <a:r>
              <a:rPr lang="en-US" sz="1400" dirty="0">
                <a:latin typeface="Tahoma"/>
                <a:cs typeface="Tahoma"/>
              </a:rPr>
              <a:t>(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lang="en-US" sz="1400" dirty="0">
                <a:latin typeface="Tahoma"/>
                <a:cs typeface="Tahoma"/>
              </a:rPr>
              <a:t>)</a:t>
            </a:r>
          </a:p>
          <a:p>
            <a:pPr marL="454025" indent="0">
              <a:spcBef>
                <a:spcPts val="31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if 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 </a:t>
            </a:r>
            <a:r>
              <a:rPr lang="en-US" sz="1400" dirty="0">
                <a:latin typeface="Tahoma"/>
                <a:cs typeface="Tahoma"/>
              </a:rPr>
              <a:t>is a chance node  </a:t>
            </a:r>
            <a:r>
              <a:rPr lang="en-US" sz="1400" dirty="0">
                <a:solidFill>
                  <a:srgbClr val="00007E"/>
                </a:solidFill>
              </a:rPr>
              <a:t>then</a:t>
            </a:r>
            <a:endParaRPr lang="en-US" sz="1400" dirty="0"/>
          </a:p>
          <a:p>
            <a:pPr marL="454025" indent="0">
              <a:spcBef>
                <a:spcPts val="18"/>
              </a:spcBef>
              <a:buNone/>
            </a:pPr>
            <a:r>
              <a:rPr lang="en-US" sz="1400" dirty="0">
                <a:solidFill>
                  <a:srgbClr val="00007E"/>
                </a:solidFill>
              </a:rPr>
              <a:t>		return </a:t>
            </a:r>
            <a:r>
              <a:rPr lang="en-US" sz="1400" dirty="0">
                <a:latin typeface="Tahoma"/>
                <a:cs typeface="Tahoma"/>
              </a:rPr>
              <a:t>SUM of  probability-weighted(</a:t>
            </a:r>
            <a:r>
              <a:rPr lang="en-US" sz="1400" dirty="0" err="1"/>
              <a:t>ExpectiMinimax</a:t>
            </a:r>
            <a:r>
              <a:rPr lang="en-US" sz="1400" dirty="0"/>
              <a:t>-Value </a:t>
            </a:r>
            <a:r>
              <a:rPr lang="en-US" sz="1400" dirty="0">
                <a:latin typeface="Tahoma"/>
                <a:cs typeface="Tahoma"/>
              </a:rPr>
              <a:t>of </a:t>
            </a:r>
            <a:r>
              <a:rPr lang="en-US" sz="1400" dirty="0"/>
              <a:t>Successors</a:t>
            </a:r>
            <a:r>
              <a:rPr lang="en-US" sz="1400" dirty="0">
                <a:latin typeface="Tahoma"/>
                <a:cs typeface="Tahoma"/>
              </a:rPr>
              <a:t>(</a:t>
            </a:r>
            <a:r>
              <a:rPr lang="en-US" sz="14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lang="en-US" sz="1400" dirty="0">
                <a:latin typeface="Tahoma"/>
                <a:cs typeface="Tahoma"/>
              </a:rPr>
              <a:t>))</a:t>
            </a:r>
          </a:p>
          <a:p>
            <a:pPr marL="454025" indent="0">
              <a:spcBef>
                <a:spcPts val="31"/>
              </a:spcBef>
              <a:buNone/>
            </a:pPr>
            <a:r>
              <a:rPr lang="en-US" sz="1400" i="1" dirty="0"/>
              <a:t>. . .</a:t>
            </a:r>
          </a:p>
          <a:p>
            <a:pPr>
              <a:spcBef>
                <a:spcPts val="31"/>
              </a:spcBef>
            </a:pPr>
            <a:endParaRPr lang="en-US" dirty="0"/>
          </a:p>
          <a:p>
            <a:pPr marL="11397" marR="280936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Dice rolls increase </a:t>
            </a:r>
            <a:r>
              <a:rPr lang="en-US" i="1" dirty="0"/>
              <a:t>b</a:t>
            </a:r>
            <a:r>
              <a:rPr lang="en-US" dirty="0">
                <a:latin typeface="Tahoma"/>
                <a:cs typeface="Tahoma"/>
              </a:rPr>
              <a:t>: </a:t>
            </a:r>
          </a:p>
          <a:p>
            <a:pPr marL="389396" marR="280936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21 possible rolls with 2 dice  Backgammon </a:t>
            </a:r>
            <a:r>
              <a:rPr lang="en-US" dirty="0">
                <a:latin typeface="Lucida Sans Unicode"/>
                <a:cs typeface="Lucida Sans Unicode"/>
              </a:rPr>
              <a:t>≈ </a:t>
            </a:r>
            <a:r>
              <a:rPr lang="en-US" dirty="0">
                <a:latin typeface="Tahoma"/>
                <a:cs typeface="Tahoma"/>
              </a:rPr>
              <a:t>20 legal moves (can be 6,000 with 1-1   roll)</a:t>
            </a:r>
          </a:p>
          <a:p>
            <a:pPr marL="389396" marR="280936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depth 4 = 20 </a:t>
            </a:r>
            <a:r>
              <a:rPr lang="en-US" dirty="0">
                <a:latin typeface="Lucida Sans Unicode"/>
                <a:cs typeface="Lucida Sans Unicode"/>
              </a:rPr>
              <a:t>× </a:t>
            </a:r>
            <a:r>
              <a:rPr lang="en-US" dirty="0">
                <a:latin typeface="Tahoma"/>
                <a:cs typeface="Tahoma"/>
              </a:rPr>
              <a:t>(21 </a:t>
            </a:r>
            <a:r>
              <a:rPr lang="en-US" dirty="0">
                <a:latin typeface="Lucida Sans Unicode"/>
                <a:cs typeface="Lucida Sans Unicode"/>
              </a:rPr>
              <a:t>× </a:t>
            </a:r>
            <a:r>
              <a:rPr lang="en-US" dirty="0">
                <a:latin typeface="Tahoma"/>
                <a:cs typeface="Tahoma"/>
              </a:rPr>
              <a:t>20)</a:t>
            </a:r>
            <a:r>
              <a:rPr lang="en-US" sz="1900" baseline="33730" dirty="0">
                <a:latin typeface="Traditional Arabic"/>
                <a:cs typeface="Traditional Arabic"/>
              </a:rPr>
              <a:t>3  </a:t>
            </a:r>
            <a:r>
              <a:rPr lang="en-US" dirty="0">
                <a:latin typeface="Lucida Sans Unicode"/>
                <a:cs typeface="Lucida Sans Unicode"/>
              </a:rPr>
              <a:t>≈ </a:t>
            </a:r>
            <a:r>
              <a:rPr lang="en-US" dirty="0">
                <a:latin typeface="Tahoma"/>
                <a:cs typeface="Tahoma"/>
              </a:rPr>
              <a:t>1</a:t>
            </a:r>
            <a:r>
              <a:rPr lang="en-US" i="1" dirty="0"/>
              <a:t>.</a:t>
            </a:r>
            <a:r>
              <a:rPr lang="en-US" dirty="0">
                <a:latin typeface="Tahoma"/>
                <a:cs typeface="Tahoma"/>
              </a:rPr>
              <a:t>2 </a:t>
            </a:r>
            <a:r>
              <a:rPr lang="en-US" dirty="0">
                <a:latin typeface="Lucida Sans Unicode"/>
                <a:cs typeface="Lucida Sans Unicode"/>
              </a:rPr>
              <a:t>× </a:t>
            </a:r>
            <a:r>
              <a:rPr lang="en-US" dirty="0">
                <a:latin typeface="Tahoma"/>
                <a:cs typeface="Tahoma"/>
              </a:rPr>
              <a:t>10</a:t>
            </a:r>
            <a:r>
              <a:rPr lang="en-US" sz="1900" baseline="33730" dirty="0">
                <a:latin typeface="Traditional Arabic"/>
                <a:cs typeface="Traditional Arabic"/>
              </a:rPr>
              <a:t>9</a:t>
            </a:r>
          </a:p>
          <a:p>
            <a:pPr marL="389396" marR="280936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Thus: As depth increases, probability of reaching a given node  shrinks</a:t>
            </a:r>
          </a:p>
          <a:p>
            <a:pPr marL="811404" marR="280936" lvl="2">
              <a:lnSpc>
                <a:spcPct val="101000"/>
              </a:lnSpc>
            </a:pPr>
            <a:r>
              <a:rPr lang="en-US" dirty="0">
                <a:latin typeface="Lucida Sans Unicode"/>
                <a:cs typeface="Lucida Sans Unicode"/>
              </a:rPr>
              <a:t>⇒ </a:t>
            </a:r>
            <a:r>
              <a:rPr lang="en-US" dirty="0">
                <a:latin typeface="Tahoma"/>
                <a:cs typeface="Tahoma"/>
              </a:rPr>
              <a:t>value of </a:t>
            </a:r>
            <a:r>
              <a:rPr lang="en-US" dirty="0" err="1">
                <a:latin typeface="Tahoma"/>
                <a:cs typeface="Tahoma"/>
              </a:rPr>
              <a:t>lookahead</a:t>
            </a:r>
            <a:r>
              <a:rPr lang="en-US" dirty="0">
                <a:latin typeface="Tahoma"/>
                <a:cs typeface="Tahoma"/>
              </a:rPr>
              <a:t> is diminished</a:t>
            </a:r>
          </a:p>
          <a:p>
            <a:pPr marL="811404" marR="280936" lvl="2">
              <a:lnSpc>
                <a:spcPct val="101000"/>
              </a:lnSpc>
            </a:pPr>
            <a:r>
              <a:rPr lang="en-US" i="1" dirty="0"/>
              <a:t>α</a:t>
            </a:r>
            <a:r>
              <a:rPr lang="en-US" dirty="0">
                <a:latin typeface="Tahoma"/>
                <a:cs typeface="Tahoma"/>
              </a:rPr>
              <a:t>–</a:t>
            </a:r>
            <a:r>
              <a:rPr lang="en-US" i="1" dirty="0"/>
              <a:t>β </a:t>
            </a:r>
            <a:r>
              <a:rPr lang="en-US" dirty="0">
                <a:latin typeface="Tahoma"/>
                <a:cs typeface="Tahoma"/>
              </a:rPr>
              <a:t>pruning is much less  effective  (because chance makes pruning less common)</a:t>
            </a:r>
          </a:p>
          <a:p>
            <a:pPr marL="11397">
              <a:spcBef>
                <a:spcPts val="1400"/>
              </a:spcBef>
            </a:pPr>
            <a:r>
              <a:rPr lang="en-US" dirty="0" err="1"/>
              <a:t>TDGammon</a:t>
            </a:r>
            <a:r>
              <a:rPr lang="en-US" dirty="0"/>
              <a:t>:  </a:t>
            </a:r>
            <a:r>
              <a:rPr lang="en-US" dirty="0">
                <a:latin typeface="Tahoma"/>
                <a:cs typeface="Tahoma"/>
              </a:rPr>
              <a:t>uses depth-2 search + very good  </a:t>
            </a:r>
            <a:r>
              <a:rPr lang="en-US" dirty="0" err="1"/>
              <a:t>Eval</a:t>
            </a:r>
            <a:r>
              <a:rPr lang="en-US" dirty="0">
                <a:latin typeface="Lucida Sans Unicode"/>
                <a:cs typeface="Lucida Sans Unicode"/>
              </a:rPr>
              <a:t>≈ </a:t>
            </a:r>
            <a:r>
              <a:rPr lang="en-US" dirty="0">
                <a:latin typeface="Tahoma"/>
                <a:cs typeface="Tahoma"/>
              </a:rPr>
              <a:t>world-champion level</a:t>
            </a:r>
          </a:p>
          <a:p>
            <a:pPr>
              <a:spcBef>
                <a:spcPts val="31"/>
              </a:spcBef>
            </a:pPr>
            <a:endParaRPr lang="en-US" dirty="0"/>
          </a:p>
          <a:p>
            <a:pPr marL="0" indent="0">
              <a:spcBef>
                <a:spcPts val="31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25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420443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Games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far:  Fully observable games</a:t>
            </a:r>
          </a:p>
          <a:p>
            <a:pPr lvl="1"/>
            <a:r>
              <a:rPr lang="en-US" dirty="0"/>
              <a:t>All player can see all functional pieces (state) of the game at all times</a:t>
            </a:r>
          </a:p>
          <a:p>
            <a:pPr lvl="1"/>
            <a:endParaRPr lang="en-US" dirty="0"/>
          </a:p>
          <a:p>
            <a:r>
              <a:rPr lang="en-US" dirty="0"/>
              <a:t>Many games are fun because of </a:t>
            </a:r>
            <a:r>
              <a:rPr lang="en-US" i="1" dirty="0"/>
              <a:t>imperfect information</a:t>
            </a:r>
            <a:endParaRPr lang="en-US" dirty="0"/>
          </a:p>
          <a:p>
            <a:pPr lvl="1"/>
            <a:r>
              <a:rPr lang="en-US" dirty="0"/>
              <a:t>Players see only none/part of opponents state.</a:t>
            </a:r>
          </a:p>
          <a:p>
            <a:pPr lvl="1"/>
            <a:r>
              <a:rPr lang="en-US" dirty="0"/>
              <a:t>E.g. Poker and similar card games, Battleship, etc. </a:t>
            </a:r>
          </a:p>
          <a:p>
            <a:endParaRPr lang="en-US" dirty="0"/>
          </a:p>
          <a:p>
            <a:r>
              <a:rPr lang="en-US" dirty="0"/>
              <a:t>Example:  </a:t>
            </a:r>
            <a:r>
              <a:rPr lang="en-US" dirty="0" err="1"/>
              <a:t>Kriegspiel</a:t>
            </a:r>
            <a:r>
              <a:rPr lang="en-US" dirty="0"/>
              <a:t>:  Blind chess!</a:t>
            </a:r>
          </a:p>
          <a:p>
            <a:pPr lvl="1"/>
            <a:r>
              <a:rPr lang="en-US" dirty="0"/>
              <a:t>White and Black see only a board containing </a:t>
            </a:r>
            <a:r>
              <a:rPr lang="en-US" i="1" dirty="0"/>
              <a:t>their</a:t>
            </a:r>
            <a:r>
              <a:rPr lang="en-US" dirty="0"/>
              <a:t> pieces.</a:t>
            </a:r>
          </a:p>
          <a:p>
            <a:pPr lvl="1"/>
            <a:r>
              <a:rPr lang="en-US" dirty="0"/>
              <a:t>On turn:  player </a:t>
            </a:r>
            <a:r>
              <a:rPr lang="en-US" i="1" dirty="0"/>
              <a:t>proposes</a:t>
            </a:r>
            <a:r>
              <a:rPr lang="en-US" dirty="0"/>
              <a:t> a move.</a:t>
            </a:r>
          </a:p>
          <a:p>
            <a:pPr lvl="2"/>
            <a:r>
              <a:rPr lang="en-US" dirty="0"/>
              <a:t>Referee announced: legal/illegal. If legal: “Capture on square X”, “Check by &lt;direction&gt;”, “checkmate” or “stalemate”.</a:t>
            </a:r>
          </a:p>
          <a:p>
            <a:pPr lvl="1"/>
            <a:r>
              <a:rPr lang="en-US" dirty="0"/>
              <a:t>Plan: Use belief states developed in Ch4! </a:t>
            </a:r>
          </a:p>
          <a:p>
            <a:pPr lvl="2"/>
            <a:r>
              <a:rPr lang="en-US" dirty="0"/>
              <a:t>Referee feedback = percepts that update/prune belief states. </a:t>
            </a:r>
          </a:p>
          <a:p>
            <a:pPr lvl="2"/>
            <a:r>
              <a:rPr lang="en-US" dirty="0"/>
              <a:t>All believe states NOT equally likely:  can calculate probabilities on believe states based predicting optimum play by opponent. </a:t>
            </a:r>
          </a:p>
          <a:p>
            <a:pPr lvl="2"/>
            <a:r>
              <a:rPr lang="en-US" dirty="0"/>
              <a:t>Implication:  Best to add some </a:t>
            </a:r>
            <a:r>
              <a:rPr lang="en-US" i="1" dirty="0"/>
              <a:t>randomness</a:t>
            </a:r>
            <a:r>
              <a:rPr lang="en-US" dirty="0"/>
              <a:t> to your play:  be unpredictable!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26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364750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Games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Stochastic </a:t>
            </a:r>
            <a:r>
              <a:rPr lang="en-US" dirty="0"/>
              <a:t> partial </a:t>
            </a:r>
            <a:r>
              <a:rPr lang="en-US" dirty="0" err="1"/>
              <a:t>observability</a:t>
            </a:r>
            <a:endParaRPr lang="en-US" dirty="0"/>
          </a:p>
          <a:p>
            <a:pPr lvl="1"/>
            <a:r>
              <a:rPr lang="en-US" dirty="0"/>
              <a:t>Cards dealt randomly at the beginning of game.  Deterministic after that.</a:t>
            </a:r>
          </a:p>
          <a:p>
            <a:pPr lvl="1"/>
            <a:r>
              <a:rPr lang="en-US" dirty="0"/>
              <a:t>Odds (probability) of possible hands easily calculated. </a:t>
            </a:r>
          </a:p>
          <a:p>
            <a:pPr lvl="1"/>
            <a:r>
              <a:rPr lang="en-US" dirty="0"/>
              <a:t>E.g. Bridge, Whist, Hearts, some forms of poker.  </a:t>
            </a:r>
          </a:p>
          <a:p>
            <a:pPr lvl="1"/>
            <a:endParaRPr lang="en-US" dirty="0"/>
          </a:p>
          <a:p>
            <a:r>
              <a:rPr lang="en-US" dirty="0"/>
              <a:t>Plan:  Probabilistic weighted search</a:t>
            </a:r>
          </a:p>
          <a:p>
            <a:pPr lvl="1"/>
            <a:r>
              <a:rPr lang="en-US" dirty="0"/>
              <a:t>Generate all possible deals of the (missing) cards</a:t>
            </a:r>
          </a:p>
          <a:p>
            <a:pPr lvl="1"/>
            <a:r>
              <a:rPr lang="en-US" dirty="0"/>
              <a:t>Solve each one just like a fully observable games (</a:t>
            </a:r>
            <a:r>
              <a:rPr lang="en-US" dirty="0" err="1"/>
              <a:t>Minimax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Weight each outcome with probability of that hand being dealt</a:t>
            </a:r>
          </a:p>
          <a:p>
            <a:pPr lvl="1"/>
            <a:r>
              <a:rPr lang="en-US" dirty="0"/>
              <a:t>Chose move that has the best outcome, averaged over all possible deals.</a:t>
            </a:r>
          </a:p>
          <a:p>
            <a:pPr lvl="1"/>
            <a:endParaRPr lang="en-US" dirty="0"/>
          </a:p>
          <a:p>
            <a:r>
              <a:rPr lang="en-US" dirty="0"/>
              <a:t>Reality check:</a:t>
            </a:r>
          </a:p>
          <a:p>
            <a:pPr lvl="1"/>
            <a:r>
              <a:rPr lang="en-US" dirty="0"/>
              <a:t>In Bridge there are 10+ million possible visible hands.  Can’t explore all!</a:t>
            </a:r>
          </a:p>
          <a:p>
            <a:pPr lvl="1"/>
            <a:r>
              <a:rPr lang="en-US" dirty="0"/>
              <a:t>Idea: Monte Carlo approach:  solve random sample of deals</a:t>
            </a:r>
          </a:p>
          <a:p>
            <a:pPr lvl="2"/>
            <a:r>
              <a:rPr lang="en-US" dirty="0"/>
              <a:t>Choice of sample set is weighted to include more likely hands.</a:t>
            </a:r>
          </a:p>
          <a:p>
            <a:pPr lvl="1"/>
            <a:r>
              <a:rPr lang="en-US" i="1" dirty="0"/>
              <a:t>Bidding</a:t>
            </a:r>
            <a:r>
              <a:rPr lang="en-US" dirty="0"/>
              <a:t> may add valuable info on hands </a:t>
            </a:r>
            <a:r>
              <a:rPr lang="en-US" dirty="0">
                <a:sym typeface="Wingdings"/>
              </a:rPr>
              <a:t> changes probabilities.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GIB, leading bridge program:  generates 100 deals consistent with bidding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1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Games are just specialized search problems.  Modifications:</a:t>
            </a:r>
          </a:p>
          <a:p>
            <a:pPr lvl="1"/>
            <a:r>
              <a:rPr lang="en-US" dirty="0" err="1"/>
              <a:t>Minimax</a:t>
            </a:r>
            <a:r>
              <a:rPr lang="en-US" dirty="0"/>
              <a:t> (plus </a:t>
            </a:r>
            <a:r>
              <a:rPr lang="el-GR" dirty="0"/>
              <a:t>α–β</a:t>
            </a:r>
            <a:r>
              <a:rPr lang="en-US" dirty="0"/>
              <a:t> pruning) to model opponent player</a:t>
            </a:r>
          </a:p>
          <a:p>
            <a:pPr lvl="1"/>
            <a:r>
              <a:rPr lang="en-US" dirty="0"/>
              <a:t>Stochastic “choice” layers in tree to model chance</a:t>
            </a:r>
          </a:p>
          <a:p>
            <a:pPr lvl="1"/>
            <a:r>
              <a:rPr lang="en-US" dirty="0"/>
              <a:t>Belief state management to model partial </a:t>
            </a:r>
            <a:r>
              <a:rPr lang="en-US" dirty="0" err="1"/>
              <a:t>observability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r>
              <a:rPr lang="en-US" sz="2000" dirty="0"/>
              <a:t>Games illustrate several important points about  AI</a:t>
            </a:r>
          </a:p>
          <a:p>
            <a:pPr lvl="1"/>
            <a:r>
              <a:rPr lang="en-US" dirty="0"/>
              <a:t>perfection is unattainable in reality ⇒ must approximate</a:t>
            </a:r>
          </a:p>
          <a:p>
            <a:pPr lvl="1"/>
            <a:r>
              <a:rPr lang="en-US" dirty="0"/>
              <a:t>good idea to think about what to think about</a:t>
            </a:r>
          </a:p>
          <a:p>
            <a:pPr lvl="2"/>
            <a:r>
              <a:rPr lang="en-US" dirty="0"/>
              <a:t>Meta-level analysis, as in considerations leading to α–β pruning</a:t>
            </a:r>
          </a:p>
          <a:p>
            <a:pPr lvl="1"/>
            <a:r>
              <a:rPr lang="en-US" dirty="0"/>
              <a:t>Uncertainty constrains the assignment of values to states</a:t>
            </a:r>
          </a:p>
          <a:p>
            <a:pPr lvl="2"/>
            <a:r>
              <a:rPr lang="en-US" dirty="0"/>
              <a:t>Increases effective branching factor, could make pruning less effective</a:t>
            </a:r>
          </a:p>
          <a:p>
            <a:pPr lvl="2"/>
            <a:endParaRPr lang="en-US" dirty="0"/>
          </a:p>
          <a:p>
            <a:r>
              <a:rPr lang="en-US" sz="2000" dirty="0"/>
              <a:t>Optimal decisions depend on information state, not  real state</a:t>
            </a:r>
          </a:p>
          <a:p>
            <a:pPr lvl="1"/>
            <a:r>
              <a:rPr lang="en-US" dirty="0"/>
              <a:t>As illustrated in partially observable games, when belief state is what matters</a:t>
            </a:r>
          </a:p>
          <a:p>
            <a:pPr marL="514288" lvl="1" indent="0">
              <a:buNone/>
            </a:pPr>
            <a:r>
              <a:rPr lang="en-US" dirty="0"/>
              <a:t> </a:t>
            </a:r>
          </a:p>
          <a:p>
            <a:r>
              <a:rPr lang="en-US" sz="2000" dirty="0"/>
              <a:t>Games are to AI as grand prix racing is to automobile design</a:t>
            </a:r>
          </a:p>
          <a:p>
            <a:pPr lvl="1"/>
            <a:r>
              <a:rPr lang="en-US" dirty="0"/>
              <a:t>Proving ground for hardware, data structures, algorithms</a:t>
            </a:r>
            <a:r>
              <a:rPr lang="mr-IN" dirty="0"/>
              <a:t>…</a:t>
            </a:r>
            <a:r>
              <a:rPr lang="en-US" dirty="0"/>
              <a:t>and cleverness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31" y="1462183"/>
            <a:ext cx="4982078" cy="48355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/>
              <a:pPr marL="22794">
                <a:lnSpc>
                  <a:spcPts val="772"/>
                </a:lnSpc>
              </a:pPr>
              <a:t>29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21363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01387"/>
            <a:ext cx="8229600" cy="2895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401">
              <a:lnSpc>
                <a:spcPts val="2181"/>
              </a:lnSpc>
            </a:pPr>
            <a:r>
              <a:rPr dirty="0"/>
              <a:t>Games vs. search problems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7470"/>
            <a:ext cx="8478982" cy="5177118"/>
          </a:xfrm>
        </p:spPr>
        <p:txBody>
          <a:bodyPr>
            <a:normAutofit fontScale="85000" lnSpcReduction="20000"/>
          </a:bodyPr>
          <a:lstStyle/>
          <a:p>
            <a:pPr marL="11397" marR="158304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Search in Ch3&amp;4:  Single actor!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“single player” scenario or game, e.g., Boggle.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Brain teasers: one player against “the game”.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Could be adversarial, but not directly </a:t>
            </a:r>
            <a:r>
              <a:rPr lang="en-US" i="1" dirty="0">
                <a:latin typeface="Tahoma"/>
                <a:cs typeface="Tahoma"/>
              </a:rPr>
              <a:t>as part of game</a:t>
            </a:r>
            <a:endParaRPr lang="en-US" dirty="0">
              <a:latin typeface="Tahoma"/>
              <a:cs typeface="Tahoma"/>
            </a:endParaRPr>
          </a:p>
          <a:p>
            <a:pPr marL="811404" marR="1583041" lvl="2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e.g. “I can find more words than you”</a:t>
            </a:r>
          </a:p>
          <a:p>
            <a:pPr marL="616862" marR="1583041" lvl="1">
              <a:lnSpc>
                <a:spcPct val="101000"/>
              </a:lnSpc>
            </a:pPr>
            <a:endParaRPr lang="en-US" dirty="0">
              <a:latin typeface="Tahoma"/>
              <a:cs typeface="Tahoma"/>
            </a:endParaRPr>
          </a:p>
          <a:p>
            <a:pPr marL="11397" marR="158304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Adversarial game:  “Unpredictable” opponent shares control of state</a:t>
            </a:r>
            <a:endParaRPr lang="en-US" dirty="0">
              <a:latin typeface="Lucida Sans Unicode"/>
              <a:cs typeface="Lucida Sans Unicode"/>
            </a:endParaRP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solution is a </a:t>
            </a:r>
            <a:r>
              <a:rPr lang="en-US" dirty="0">
                <a:solidFill>
                  <a:srgbClr val="004B00"/>
                </a:solidFill>
                <a:latin typeface="Tahoma"/>
                <a:cs typeface="Tahoma"/>
              </a:rPr>
              <a:t>strategy </a:t>
            </a:r>
            <a:r>
              <a:rPr lang="en-US" dirty="0">
                <a:solidFill>
                  <a:srgbClr val="004B00"/>
                </a:solidFill>
                <a:latin typeface="Tahoma"/>
                <a:cs typeface="Tahoma"/>
                <a:sym typeface="Wingdings"/>
              </a:rPr>
              <a:t> </a:t>
            </a:r>
            <a:r>
              <a:rPr lang="en-US" dirty="0">
                <a:latin typeface="Tahoma"/>
                <a:cs typeface="Tahoma"/>
              </a:rPr>
              <a:t>specifying a move for every possible opponent  response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Time limits </a:t>
            </a:r>
            <a:r>
              <a:rPr lang="en-US" dirty="0">
                <a:latin typeface="Lucida Sans Unicode"/>
                <a:cs typeface="Lucida Sans Unicode"/>
              </a:rPr>
              <a:t>⇒ </a:t>
            </a:r>
            <a:r>
              <a:rPr lang="en-US" dirty="0">
                <a:latin typeface="Tahoma"/>
                <a:cs typeface="Tahoma"/>
              </a:rPr>
              <a:t>unlikely to find goal, must find optimal move with incomplete search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Major penalty for inefficiency (you get your clock cleaned)</a:t>
            </a:r>
          </a:p>
          <a:p>
            <a:pPr marL="389396" marR="1583041" lvl="1">
              <a:lnSpc>
                <a:spcPct val="101000"/>
              </a:lnSpc>
            </a:pPr>
            <a:r>
              <a:rPr lang="en-US" dirty="0">
                <a:latin typeface="Tahoma"/>
                <a:cs typeface="Tahoma"/>
              </a:rPr>
              <a:t>Most commonly:  “zero-sum” games.  My gain is your loss = Adversarial</a:t>
            </a:r>
          </a:p>
          <a:p>
            <a:pPr marL="389396" marR="1583041" lvl="1">
              <a:lnSpc>
                <a:spcPct val="101000"/>
              </a:lnSpc>
            </a:pPr>
            <a:endParaRPr lang="en-US" dirty="0">
              <a:latin typeface="Tahoma"/>
              <a:cs typeface="Tahoma"/>
            </a:endParaRPr>
          </a:p>
          <a:p>
            <a:pPr marL="11397" marR="1583041">
              <a:lnSpc>
                <a:spcPct val="101000"/>
              </a:lnSpc>
              <a:spcBef>
                <a:spcPts val="1077"/>
              </a:spcBef>
            </a:pPr>
            <a:r>
              <a:rPr lang="en-US" dirty="0">
                <a:latin typeface="Tahoma"/>
                <a:cs typeface="Tahoma"/>
              </a:rPr>
              <a:t>Gaming has a deep history in computational thinking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Computer considers possible lines of play (Babbage,  1846)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Algorithm for perfect play (</a:t>
            </a:r>
            <a:r>
              <a:rPr lang="en-US" sz="1300" dirty="0" err="1">
                <a:latin typeface="Tahoma"/>
                <a:cs typeface="Tahoma"/>
              </a:rPr>
              <a:t>Zermelo</a:t>
            </a:r>
            <a:r>
              <a:rPr lang="en-US" sz="1300" dirty="0">
                <a:latin typeface="Tahoma"/>
                <a:cs typeface="Tahoma"/>
              </a:rPr>
              <a:t>, 1912; Von Neumann,   1944)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Finite horizon, approximate evaluation (</a:t>
            </a:r>
            <a:r>
              <a:rPr lang="en-US" sz="1300" dirty="0" err="1">
                <a:latin typeface="Tahoma"/>
                <a:cs typeface="Tahoma"/>
              </a:rPr>
              <a:t>Zuse</a:t>
            </a:r>
            <a:r>
              <a:rPr lang="en-US" sz="1300" dirty="0">
                <a:latin typeface="Tahoma"/>
                <a:cs typeface="Tahoma"/>
              </a:rPr>
              <a:t>, 1945; Wiener, 1948;  Shannon, 1950)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First chess program (Turing, 1951)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Machine learning to improve evaluation accuracy (Samuel,  1952–57)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Pruning to allow deeper search (McCarthy,  1956)</a:t>
            </a:r>
          </a:p>
          <a:p>
            <a:pPr marL="389396" marR="1583041" lvl="1">
              <a:lnSpc>
                <a:spcPct val="101000"/>
              </a:lnSpc>
              <a:spcBef>
                <a:spcPts val="449"/>
              </a:spcBef>
            </a:pPr>
            <a:r>
              <a:rPr lang="en-US" sz="1300" dirty="0">
                <a:latin typeface="Tahoma"/>
                <a:cs typeface="Tahoma"/>
              </a:rPr>
              <a:t>Plus explosion of more modern results...</a:t>
            </a: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82273"/>
            <a:ext cx="2133600" cy="11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dirty="0"/>
              <a:pPr marL="22794">
                <a:lnSpc>
                  <a:spcPts val="772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Access to Information </a:t>
            </a:r>
          </a:p>
          <a:p>
            <a:pPr lvl="1"/>
            <a:r>
              <a:rPr lang="en-US" dirty="0"/>
              <a:t>Perfect Info.  Fully observable.  Both player see whole board, all of the time</a:t>
            </a:r>
          </a:p>
          <a:p>
            <a:pPr lvl="1"/>
            <a:r>
              <a:rPr lang="en-US" dirty="0"/>
              <a:t>Imperfect Info.  Not/partially-observable.  Blind or partial knowledge of board.</a:t>
            </a:r>
          </a:p>
          <a:p>
            <a:pPr lvl="1"/>
            <a:endParaRPr lang="en-US" dirty="0"/>
          </a:p>
          <a:p>
            <a:r>
              <a:rPr lang="en-US" dirty="0"/>
              <a:t>Determinism:</a:t>
            </a:r>
          </a:p>
          <a:p>
            <a:pPr lvl="1"/>
            <a:r>
              <a:rPr lang="en-US" dirty="0"/>
              <a:t>Deterministic: No element of chance. Players have 100% control over actions taken in game</a:t>
            </a:r>
          </a:p>
          <a:p>
            <a:pPr lvl="1"/>
            <a:r>
              <a:rPr lang="en-US" dirty="0"/>
              <a:t>Chance:  Some element of chance:  die rolls, cards dealing, etc.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4</a:t>
            </a:fld>
            <a:endParaRPr lang="uk-UA" spc="18" dirty="0"/>
          </a:p>
        </p:txBody>
      </p:sp>
      <p:sp>
        <p:nvSpPr>
          <p:cNvPr id="8" name="object 3"/>
          <p:cNvSpPr txBox="1"/>
          <p:nvPr/>
        </p:nvSpPr>
        <p:spPr>
          <a:xfrm>
            <a:off x="3510118" y="1401183"/>
            <a:ext cx="1306945" cy="245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deterministic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019800" y="1371600"/>
            <a:ext cx="734291" cy="245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chance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917321" y="1858736"/>
            <a:ext cx="1902691" cy="245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perfect information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914400" y="2971800"/>
            <a:ext cx="2143414" cy="245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imperfect information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57379"/>
              </p:ext>
            </p:extLst>
          </p:nvPr>
        </p:nvGraphicFramePr>
        <p:xfrm>
          <a:off x="3200400" y="1828800"/>
          <a:ext cx="46482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15" dirty="0"/>
                        <a:t>chess,</a:t>
                      </a:r>
                      <a:r>
                        <a:rPr lang="en-US" sz="1600" spc="-35" dirty="0"/>
                        <a:t> </a:t>
                      </a:r>
                      <a:r>
                        <a:rPr lang="en-US" sz="1600" spc="15" dirty="0"/>
                        <a:t>checkers,  go,</a:t>
                      </a:r>
                      <a:r>
                        <a:rPr lang="en-US" sz="1600" spc="-65" dirty="0"/>
                        <a:t> </a:t>
                      </a:r>
                      <a:r>
                        <a:rPr lang="en-US" sz="1600" spc="15" dirty="0" err="1"/>
                        <a:t>othello</a:t>
                      </a:r>
                      <a:r>
                        <a:rPr lang="en-US" sz="1600" spc="15" dirty="0"/>
                        <a:t>, connect-4, tic-tac-toe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Backgammon,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en-US" sz="1600" spc="20" dirty="0"/>
                        <a:t>Monopoly, Chutes-n-ladders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15" dirty="0"/>
                        <a:t>Battleship,  Blind</a:t>
                      </a:r>
                      <a:r>
                        <a:rPr lang="en-US" sz="1600" spc="-65" dirty="0"/>
                        <a:t> </a:t>
                      </a:r>
                      <a:r>
                        <a:rPr lang="en-US" sz="1600" spc="15" dirty="0"/>
                        <a:t>tic-tac-toe, </a:t>
                      </a:r>
                      <a:r>
                        <a:rPr lang="en-US" sz="1600" spc="15" dirty="0" err="1"/>
                        <a:t>Kriegspiel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15" dirty="0"/>
                        <a:t>Bridge, Poker,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15" dirty="0"/>
                        <a:t>Scrabble  Nuclear</a:t>
                      </a:r>
                      <a:r>
                        <a:rPr lang="en-US" sz="1600" spc="-65" dirty="0"/>
                        <a:t> </a:t>
                      </a:r>
                      <a:r>
                        <a:rPr lang="en-US" sz="1600" spc="20" dirty="0"/>
                        <a:t>war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5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1"/>
            <a:ext cx="7020213" cy="302433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106">
              <a:lnSpc>
                <a:spcPts val="2302"/>
              </a:lnSpc>
            </a:pPr>
            <a:r>
              <a:rPr spc="287" dirty="0"/>
              <a:t>Game </a:t>
            </a:r>
            <a:r>
              <a:rPr spc="135" dirty="0"/>
              <a:t>tree </a:t>
            </a:r>
            <a:r>
              <a:rPr spc="121" dirty="0"/>
              <a:t>(2-player, </a:t>
            </a:r>
            <a:r>
              <a:rPr dirty="0"/>
              <a:t>deterministic</a:t>
            </a:r>
            <a:r>
              <a:rPr spc="153" dirty="0"/>
              <a:t>, </a:t>
            </a:r>
            <a:r>
              <a:rPr spc="183" dirty="0"/>
              <a:t> </a:t>
            </a:r>
            <a:r>
              <a:rPr spc="153" dirty="0"/>
              <a:t>turns)</a:t>
            </a:r>
          </a:p>
        </p:txBody>
      </p:sp>
      <p:sp>
        <p:nvSpPr>
          <p:cNvPr id="3" name="object 3"/>
          <p:cNvSpPr/>
          <p:nvPr/>
        </p:nvSpPr>
        <p:spPr>
          <a:xfrm>
            <a:off x="4736033" y="1173877"/>
            <a:ext cx="477982" cy="463924"/>
          </a:xfrm>
          <a:custGeom>
            <a:avLst/>
            <a:gdLst/>
            <a:ahLst/>
            <a:cxn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92409" y="1173872"/>
            <a:ext cx="0" cy="463924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7463" y="1173872"/>
            <a:ext cx="0" cy="463924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6037" y="1334082"/>
            <a:ext cx="477982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576" y="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36037" y="1485855"/>
            <a:ext cx="477982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576" y="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6033" y="2025490"/>
            <a:ext cx="477982" cy="463924"/>
          </a:xfrm>
          <a:custGeom>
            <a:avLst/>
            <a:gdLst/>
            <a:ahLst/>
            <a:cxnLst/>
            <a:rect l="l" t="t" r="r" b="b"/>
            <a:pathLst>
              <a:path w="525779" h="525780">
                <a:moveTo>
                  <a:pt x="525581" y="525583"/>
                </a:moveTo>
                <a:lnTo>
                  <a:pt x="525581" y="0"/>
                </a:lnTo>
                <a:lnTo>
                  <a:pt x="0" y="0"/>
                </a:lnTo>
                <a:lnTo>
                  <a:pt x="0" y="525583"/>
                </a:lnTo>
                <a:lnTo>
                  <a:pt x="525581" y="525583"/>
                </a:lnTo>
                <a:close/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2409" y="2025485"/>
            <a:ext cx="0" cy="463924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7463" y="2025485"/>
            <a:ext cx="0" cy="463924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589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6037" y="2185696"/>
            <a:ext cx="477982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576" y="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037" y="2337468"/>
            <a:ext cx="477982" cy="0"/>
          </a:xfrm>
          <a:custGeom>
            <a:avLst/>
            <a:gdLst/>
            <a:ahLst/>
            <a:cxnLst/>
            <a:rect l="l" t="t" r="r" b="b"/>
            <a:pathLst>
              <a:path w="525779">
                <a:moveTo>
                  <a:pt x="0" y="0"/>
                </a:moveTo>
                <a:lnTo>
                  <a:pt x="525576" y="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9384" y="1637627"/>
            <a:ext cx="1920009" cy="388284"/>
          </a:xfrm>
          <a:custGeom>
            <a:avLst/>
            <a:gdLst/>
            <a:ahLst/>
            <a:cxnLst/>
            <a:rect l="l" t="t" r="r" b="b"/>
            <a:pathLst>
              <a:path w="2112010" h="440055">
                <a:moveTo>
                  <a:pt x="2111883" y="0"/>
                </a:moveTo>
                <a:lnTo>
                  <a:pt x="0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2246" y="1637627"/>
            <a:ext cx="1277505" cy="388284"/>
          </a:xfrm>
          <a:custGeom>
            <a:avLst/>
            <a:gdLst/>
            <a:ahLst/>
            <a:cxnLst/>
            <a:rect l="l" t="t" r="r" b="b"/>
            <a:pathLst>
              <a:path w="1405254" h="440055">
                <a:moveTo>
                  <a:pt x="1404734" y="0"/>
                </a:moveTo>
                <a:lnTo>
                  <a:pt x="0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6426" y="1637627"/>
            <a:ext cx="643082" cy="388284"/>
          </a:xfrm>
          <a:custGeom>
            <a:avLst/>
            <a:gdLst/>
            <a:ahLst/>
            <a:cxnLst/>
            <a:rect l="l" t="t" r="r" b="b"/>
            <a:pathLst>
              <a:path w="707389" h="440055">
                <a:moveTo>
                  <a:pt x="707136" y="0"/>
                </a:moveTo>
                <a:lnTo>
                  <a:pt x="0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9277" y="1637627"/>
            <a:ext cx="0" cy="388284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9278" y="1637627"/>
            <a:ext cx="634423" cy="388284"/>
          </a:xfrm>
          <a:custGeom>
            <a:avLst/>
            <a:gdLst/>
            <a:ahLst/>
            <a:cxnLst/>
            <a:rect l="l" t="t" r="r" b="b"/>
            <a:pathLst>
              <a:path w="697864" h="440055">
                <a:moveTo>
                  <a:pt x="0" y="0"/>
                </a:moveTo>
                <a:lnTo>
                  <a:pt x="697598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9278" y="1637627"/>
            <a:ext cx="1277505" cy="388284"/>
          </a:xfrm>
          <a:custGeom>
            <a:avLst/>
            <a:gdLst/>
            <a:ahLst/>
            <a:cxnLst/>
            <a:rect l="l" t="t" r="r" b="b"/>
            <a:pathLst>
              <a:path w="1405254" h="440055">
                <a:moveTo>
                  <a:pt x="0" y="0"/>
                </a:moveTo>
                <a:lnTo>
                  <a:pt x="1404747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79278" y="1637627"/>
            <a:ext cx="1911350" cy="388284"/>
          </a:xfrm>
          <a:custGeom>
            <a:avLst/>
            <a:gdLst/>
            <a:ahLst/>
            <a:cxnLst/>
            <a:rect l="l" t="t" r="r" b="b"/>
            <a:pathLst>
              <a:path w="2102484" h="440055">
                <a:moveTo>
                  <a:pt x="0" y="0"/>
                </a:moveTo>
                <a:lnTo>
                  <a:pt x="2102332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25926" y="2187881"/>
            <a:ext cx="1044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097520" y="2021275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L="45085">
                        <a:lnSpc>
                          <a:spcPts val="124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454658" y="2021275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811807" y="2021275"/>
          <a:ext cx="477801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000050" y="2021275"/>
          <a:ext cx="477801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65869" y="2021275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24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268399" y="2021275"/>
          <a:ext cx="477801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634218" y="2021275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87996" y="1328633"/>
            <a:ext cx="48952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MAX</a:t>
            </a:r>
            <a:r>
              <a:rPr sz="900" b="1" spc="-81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(X)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7996" y="2180243"/>
            <a:ext cx="45546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MIN</a:t>
            </a:r>
            <a:r>
              <a:rPr sz="900" b="1" spc="-81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(O)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25215" y="1637627"/>
            <a:ext cx="2554432" cy="388284"/>
          </a:xfrm>
          <a:custGeom>
            <a:avLst/>
            <a:gdLst/>
            <a:ahLst/>
            <a:cxnLst/>
            <a:rect l="l" t="t" r="r" b="b"/>
            <a:pathLst>
              <a:path w="2809875" h="440055">
                <a:moveTo>
                  <a:pt x="0" y="439572"/>
                </a:moveTo>
                <a:lnTo>
                  <a:pt x="2809468" y="0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9278" y="1637627"/>
            <a:ext cx="2554432" cy="388284"/>
          </a:xfrm>
          <a:custGeom>
            <a:avLst/>
            <a:gdLst/>
            <a:ahLst/>
            <a:cxnLst/>
            <a:rect l="l" t="t" r="r" b="b"/>
            <a:pathLst>
              <a:path w="2809875" h="440055">
                <a:moveTo>
                  <a:pt x="0" y="0"/>
                </a:moveTo>
                <a:lnTo>
                  <a:pt x="2809481" y="439572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445975" y="2797003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803113" y="2797003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2425215" y="2497668"/>
            <a:ext cx="634423" cy="303679"/>
          </a:xfrm>
          <a:custGeom>
            <a:avLst/>
            <a:gdLst/>
            <a:ahLst/>
            <a:cxnLst/>
            <a:rect l="l" t="t" r="r" b="b"/>
            <a:pathLst>
              <a:path w="697864" h="344169">
                <a:moveTo>
                  <a:pt x="0" y="0"/>
                </a:moveTo>
                <a:lnTo>
                  <a:pt x="697585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5215" y="2497668"/>
            <a:ext cx="1277505" cy="303679"/>
          </a:xfrm>
          <a:custGeom>
            <a:avLst/>
            <a:gdLst/>
            <a:ahLst/>
            <a:cxnLst/>
            <a:rect l="l" t="t" r="r" b="b"/>
            <a:pathLst>
              <a:path w="1405254" h="344169">
                <a:moveTo>
                  <a:pt x="0" y="0"/>
                </a:moveTo>
                <a:lnTo>
                  <a:pt x="1404734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87978" y="2955964"/>
            <a:ext cx="48952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MAX</a:t>
            </a:r>
            <a:r>
              <a:rPr sz="900" b="1" spc="-81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(X)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25215" y="2497668"/>
            <a:ext cx="1911350" cy="303679"/>
          </a:xfrm>
          <a:custGeom>
            <a:avLst/>
            <a:gdLst/>
            <a:ahLst/>
            <a:cxnLst/>
            <a:rect l="l" t="t" r="r" b="b"/>
            <a:pathLst>
              <a:path w="2102485" h="344169">
                <a:moveTo>
                  <a:pt x="0" y="0"/>
                </a:moveTo>
                <a:lnTo>
                  <a:pt x="2102332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5215" y="3264968"/>
            <a:ext cx="634423" cy="312084"/>
          </a:xfrm>
          <a:custGeom>
            <a:avLst/>
            <a:gdLst/>
            <a:ahLst/>
            <a:cxn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5215" y="3264968"/>
            <a:ext cx="1277505" cy="312084"/>
          </a:xfrm>
          <a:custGeom>
            <a:avLst/>
            <a:gdLst/>
            <a:ahLst/>
            <a:cxn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5215" y="3264968"/>
            <a:ext cx="1911350" cy="312084"/>
          </a:xfrm>
          <a:custGeom>
            <a:avLst/>
            <a:gdLst/>
            <a:ahLst/>
            <a:cxn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811807" y="3572730"/>
          <a:ext cx="477801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445975" y="3572730"/>
          <a:ext cx="477800" cy="46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387985" y="3731690"/>
            <a:ext cx="455468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MIN</a:t>
            </a:r>
            <a:r>
              <a:rPr sz="900" b="1" spc="-81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(O)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168945" y="2021275"/>
          <a:ext cx="477801" cy="232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20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77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0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77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20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72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T w="9556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2425215" y="4040695"/>
            <a:ext cx="634423" cy="312084"/>
          </a:xfrm>
          <a:custGeom>
            <a:avLst/>
            <a:gdLst/>
            <a:ahLst/>
            <a:cxnLst/>
            <a:rect l="l" t="t" r="r" b="b"/>
            <a:pathLst>
              <a:path w="697864" h="353695">
                <a:moveTo>
                  <a:pt x="0" y="0"/>
                </a:moveTo>
                <a:lnTo>
                  <a:pt x="697585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25215" y="4040695"/>
            <a:ext cx="1277505" cy="312084"/>
          </a:xfrm>
          <a:custGeom>
            <a:avLst/>
            <a:gdLst/>
            <a:ahLst/>
            <a:cxnLst/>
            <a:rect l="l" t="t" r="r" b="b"/>
            <a:pathLst>
              <a:path w="1405254" h="353695">
                <a:moveTo>
                  <a:pt x="0" y="0"/>
                </a:moveTo>
                <a:lnTo>
                  <a:pt x="1404734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25215" y="4040695"/>
            <a:ext cx="1911350" cy="312084"/>
          </a:xfrm>
          <a:custGeom>
            <a:avLst/>
            <a:gdLst/>
            <a:ahLst/>
            <a:cxnLst/>
            <a:rect l="l" t="t" r="r" b="b"/>
            <a:pathLst>
              <a:path w="2102485" h="353695">
                <a:moveTo>
                  <a:pt x="0" y="0"/>
                </a:moveTo>
                <a:lnTo>
                  <a:pt x="2102332" y="353568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26790" y="4393591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60966" y="4393591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03825" y="4393591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6184" y="4393591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6184" y="3617866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6184" y="2842142"/>
            <a:ext cx="1922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168945" y="4588752"/>
          <a:ext cx="477801" cy="767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50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0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1388000" y="4865773"/>
            <a:ext cx="3120736" cy="31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900" b="1" dirty="0">
                <a:latin typeface="Arial"/>
                <a:cs typeface="Arial"/>
              </a:rPr>
              <a:t>. .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1397">
              <a:spcBef>
                <a:spcPts val="319"/>
              </a:spcBef>
            </a:pPr>
            <a:r>
              <a:rPr sz="900" b="1" dirty="0">
                <a:latin typeface="Arial"/>
                <a:cs typeface="Arial"/>
              </a:rPr>
              <a:t>TERMINAL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32240" y="5405408"/>
            <a:ext cx="16221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−1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0225" y="5405408"/>
            <a:ext cx="9120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09272" y="5405408"/>
            <a:ext cx="16221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+1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89632" y="5405408"/>
            <a:ext cx="36137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900" b="1" dirty="0">
                <a:latin typeface="Arial"/>
                <a:cs typeface="Arial"/>
              </a:rPr>
              <a:t>Utility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2811807" y="4588752"/>
          <a:ext cx="477801" cy="767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50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04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R="19685" algn="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R="20320" algn="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2069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445976" y="4588752"/>
          <a:ext cx="477799" cy="767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550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56">
                      <a:solidFill>
                        <a:srgbClr val="000000"/>
                      </a:solidFill>
                      <a:prstDash val="solid"/>
                    </a:lnR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04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610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72">
                <a:tc>
                  <a:txBody>
                    <a:bodyPr/>
                    <a:lstStyle/>
                    <a:p>
                      <a:pPr marL="15875" algn="ctr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005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12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56">
                      <a:solidFill>
                        <a:srgbClr val="000000"/>
                      </a:solidFill>
                      <a:prstDash val="solid"/>
                    </a:lnL>
                    <a:lnR w="9556">
                      <a:solidFill>
                        <a:srgbClr val="000000"/>
                      </a:solidFill>
                      <a:prstDash val="solid"/>
                    </a:lnR>
                    <a:lnT w="9556">
                      <a:solidFill>
                        <a:srgbClr val="000000"/>
                      </a:solidFill>
                      <a:prstDash val="solid"/>
                    </a:lnT>
                    <a:lnB w="955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4373071" y="4588753"/>
            <a:ext cx="0" cy="303679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4017"/>
                </a:lnTo>
              </a:path>
            </a:pathLst>
          </a:custGeom>
          <a:ln w="95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spc="18" dirty="0"/>
              <a:pPr marL="22794">
                <a:lnSpc>
                  <a:spcPts val="772"/>
                </a:lnSpc>
              </a:pPr>
              <a:t>5</a:t>
            </a:fld>
            <a:endParaRPr spc="18" dirty="0"/>
          </a:p>
        </p:txBody>
      </p:sp>
      <p:sp>
        <p:nvSpPr>
          <p:cNvPr id="66" name="Content Placeholder 5"/>
          <p:cNvSpPr txBox="1">
            <a:spLocks/>
          </p:cNvSpPr>
          <p:nvPr/>
        </p:nvSpPr>
        <p:spPr>
          <a:xfrm>
            <a:off x="5105400" y="3810000"/>
            <a:ext cx="3810000" cy="2590800"/>
          </a:xfrm>
          <a:prstGeom prst="rect">
            <a:avLst/>
          </a:prstGeom>
        </p:spPr>
        <p:txBody>
          <a:bodyPr vert="horz" lIns="91429" tIns="45714" rIns="91429" bIns="45714" rtlCol="0">
            <a:normAutofit fontScale="92500"/>
          </a:bodyPr>
          <a:lstStyle>
            <a:lvl1pPr marL="342860" indent="-342860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0859" indent="-206571" algn="l" defTabSz="457146" rtl="0" eaLnBrk="1" latinLnBrk="0" hangingPunct="1">
              <a:spcBef>
                <a:spcPts val="718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867" indent="-228573" algn="l" defTabSz="457146" rtl="0" eaLnBrk="1" latinLnBrk="0" hangingPunct="1">
              <a:spcBef>
                <a:spcPts val="538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013" indent="-228573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159" indent="-228573" algn="l" defTabSz="457146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Pondering Game Tree Size...</a:t>
            </a:r>
          </a:p>
          <a:p>
            <a:r>
              <a:rPr lang="en-US" dirty="0"/>
              <a:t>Tic-tac-toe (3x3)</a:t>
            </a:r>
          </a:p>
          <a:p>
            <a:pPr lvl="1"/>
            <a:r>
              <a:rPr lang="en-US" dirty="0"/>
              <a:t>“Small” = 9! = 362,880 terminal nodes</a:t>
            </a:r>
          </a:p>
          <a:p>
            <a:pPr lvl="1"/>
            <a:endParaRPr lang="en-US" dirty="0"/>
          </a:p>
          <a:p>
            <a:r>
              <a:rPr lang="en-US" dirty="0"/>
              <a:t>Chess  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40 </a:t>
            </a:r>
            <a:r>
              <a:rPr lang="en-US" dirty="0"/>
              <a:t>terminal nodes!</a:t>
            </a:r>
          </a:p>
          <a:p>
            <a:pPr lvl="1"/>
            <a:r>
              <a:rPr lang="en-US" dirty="0"/>
              <a:t>Never could generate whole tree!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6</a:t>
            </a:fld>
            <a:endParaRPr lang="uk-UA" spc="18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00200" y="3962400"/>
            <a:ext cx="5627082" cy="2387625"/>
            <a:chOff x="1676400" y="3810000"/>
            <a:chExt cx="5627082" cy="2387625"/>
          </a:xfrm>
        </p:grpSpPr>
        <p:grpSp>
          <p:nvGrpSpPr>
            <p:cNvPr id="7" name="Group 6"/>
            <p:cNvGrpSpPr/>
            <p:nvPr/>
          </p:nvGrpSpPr>
          <p:grpSpPr>
            <a:xfrm>
              <a:off x="1676400" y="3962400"/>
              <a:ext cx="5627082" cy="2235225"/>
              <a:chOff x="1760277" y="2719847"/>
              <a:chExt cx="5627082" cy="2235225"/>
            </a:xfrm>
          </p:grpSpPr>
          <p:sp>
            <p:nvSpPr>
              <p:cNvPr id="8" name="object 4"/>
              <p:cNvSpPr txBox="1"/>
              <p:nvPr/>
            </p:nvSpPr>
            <p:spPr>
              <a:xfrm>
                <a:off x="1760277" y="2760356"/>
                <a:ext cx="421409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400" spc="-9" dirty="0">
                    <a:latin typeface="Arial"/>
                    <a:cs typeface="Arial"/>
                  </a:rPr>
                  <a:t>MAX</a:t>
                </a:r>
                <a:endParaRPr sz="1400">
                  <a:latin typeface="Arial"/>
                  <a:cs typeface="Arial"/>
                </a:endParaRPr>
              </a:p>
            </p:txBody>
          </p:sp>
          <p:sp>
            <p:nvSpPr>
              <p:cNvPr id="9" name="object 5"/>
              <p:cNvSpPr txBox="1"/>
              <p:nvPr/>
            </p:nvSpPr>
            <p:spPr>
              <a:xfrm>
                <a:off x="2492571" y="4689493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3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0" name="object 6"/>
              <p:cNvSpPr txBox="1"/>
              <p:nvPr/>
            </p:nvSpPr>
            <p:spPr>
              <a:xfrm>
                <a:off x="3102796" y="4689493"/>
                <a:ext cx="271318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12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1" name="object 7"/>
              <p:cNvSpPr txBox="1"/>
              <p:nvPr/>
            </p:nvSpPr>
            <p:spPr>
              <a:xfrm>
                <a:off x="4833706" y="4689493"/>
                <a:ext cx="636732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tabLst>
                    <a:tab pos="494629" algn="l"/>
                  </a:tabLst>
                </a:pPr>
                <a:r>
                  <a:rPr sz="1700" b="1" spc="13" dirty="0">
                    <a:latin typeface="Arial"/>
                    <a:cs typeface="Arial"/>
                  </a:rPr>
                  <a:t>4	6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2" name="object 8"/>
              <p:cNvSpPr txBox="1"/>
              <p:nvPr/>
            </p:nvSpPr>
            <p:spPr>
              <a:xfrm>
                <a:off x="3797027" y="4689493"/>
                <a:ext cx="633268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tabLst>
                    <a:tab pos="490640" algn="l"/>
                  </a:tabLst>
                </a:pPr>
                <a:r>
                  <a:rPr sz="1700" b="1" spc="13" dirty="0">
                    <a:latin typeface="Arial"/>
                    <a:cs typeface="Arial"/>
                  </a:rPr>
                  <a:t>8	2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3" name="object 9"/>
              <p:cNvSpPr txBox="1"/>
              <p:nvPr/>
            </p:nvSpPr>
            <p:spPr>
              <a:xfrm>
                <a:off x="5857070" y="4689493"/>
                <a:ext cx="271318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14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4" name="object 10"/>
              <p:cNvSpPr txBox="1"/>
              <p:nvPr/>
            </p:nvSpPr>
            <p:spPr>
              <a:xfrm>
                <a:off x="6547476" y="4689493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5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5" name="object 11"/>
              <p:cNvSpPr txBox="1"/>
              <p:nvPr/>
            </p:nvSpPr>
            <p:spPr>
              <a:xfrm>
                <a:off x="7220743" y="4689493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2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16" name="object 12"/>
              <p:cNvSpPr txBox="1"/>
              <p:nvPr/>
            </p:nvSpPr>
            <p:spPr>
              <a:xfrm>
                <a:off x="1760277" y="3614323"/>
                <a:ext cx="360218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400" spc="-9" dirty="0">
                    <a:latin typeface="Arial"/>
                    <a:cs typeface="Arial"/>
                  </a:rPr>
                  <a:t>MIN</a:t>
                </a:r>
                <a:endParaRPr sz="1400">
                  <a:latin typeface="Arial"/>
                  <a:cs typeface="Arial"/>
                </a:endParaRPr>
              </a:p>
            </p:txBody>
          </p:sp>
          <p:sp>
            <p:nvSpPr>
              <p:cNvPr id="17" name="object 14"/>
              <p:cNvSpPr txBox="1"/>
              <p:nvPr/>
            </p:nvSpPr>
            <p:spPr>
              <a:xfrm>
                <a:off x="3512139" y="3037422"/>
                <a:ext cx="278823" cy="3259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lnSpc>
                    <a:spcPts val="1620"/>
                  </a:lnSpc>
                </a:pPr>
                <a:r>
                  <a:rPr sz="1700" dirty="0">
                    <a:latin typeface="Arial"/>
                    <a:cs typeface="Arial"/>
                  </a:rPr>
                  <a:t>A</a:t>
                </a:r>
                <a:endParaRPr sz="1700">
                  <a:latin typeface="Arial"/>
                  <a:cs typeface="Arial"/>
                </a:endParaRPr>
              </a:p>
              <a:p>
                <a:pPr marR="4559" algn="r">
                  <a:lnSpc>
                    <a:spcPts val="866"/>
                  </a:lnSpc>
                </a:pPr>
                <a:r>
                  <a:rPr sz="1000" spc="4" dirty="0">
                    <a:latin typeface="Arial"/>
                    <a:cs typeface="Arial"/>
                  </a:rPr>
                  <a:t>1</a:t>
                </a:r>
                <a:endParaRPr sz="1000">
                  <a:latin typeface="Arial"/>
                  <a:cs typeface="Arial"/>
                </a:endParaRPr>
              </a:p>
            </p:txBody>
          </p:sp>
          <p:sp>
            <p:nvSpPr>
              <p:cNvPr id="18" name="object 15"/>
              <p:cNvSpPr txBox="1"/>
              <p:nvPr/>
            </p:nvSpPr>
            <p:spPr>
              <a:xfrm>
                <a:off x="5699540" y="3037422"/>
                <a:ext cx="286327" cy="3259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lnSpc>
                    <a:spcPts val="1620"/>
                  </a:lnSpc>
                </a:pPr>
                <a:r>
                  <a:rPr sz="1700" dirty="0">
                    <a:latin typeface="Arial"/>
                    <a:cs typeface="Arial"/>
                  </a:rPr>
                  <a:t>A</a:t>
                </a:r>
                <a:endParaRPr sz="1700">
                  <a:latin typeface="Arial"/>
                  <a:cs typeface="Arial"/>
                </a:endParaRPr>
              </a:p>
              <a:p>
                <a:pPr marR="4559" algn="r">
                  <a:lnSpc>
                    <a:spcPts val="866"/>
                  </a:lnSpc>
                </a:pPr>
                <a:r>
                  <a:rPr sz="1000" spc="4" dirty="0">
                    <a:latin typeface="Arial"/>
                    <a:cs typeface="Arial"/>
                  </a:rPr>
                  <a:t>3</a:t>
                </a:r>
                <a:endParaRPr sz="1000">
                  <a:latin typeface="Arial"/>
                  <a:cs typeface="Arial"/>
                </a:endParaRPr>
              </a:p>
            </p:txBody>
          </p:sp>
          <p:sp>
            <p:nvSpPr>
              <p:cNvPr id="19" name="object 16"/>
              <p:cNvSpPr txBox="1"/>
              <p:nvPr/>
            </p:nvSpPr>
            <p:spPr>
              <a:xfrm>
                <a:off x="4555998" y="3037422"/>
                <a:ext cx="278823" cy="3259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lnSpc>
                    <a:spcPts val="1620"/>
                  </a:lnSpc>
                </a:pPr>
                <a:r>
                  <a:rPr sz="1700" dirty="0">
                    <a:latin typeface="Arial"/>
                    <a:cs typeface="Arial"/>
                  </a:rPr>
                  <a:t>A</a:t>
                </a:r>
                <a:endParaRPr sz="1700">
                  <a:latin typeface="Arial"/>
                  <a:cs typeface="Arial"/>
                </a:endParaRPr>
              </a:p>
              <a:p>
                <a:pPr marR="4559" algn="r">
                  <a:lnSpc>
                    <a:spcPts val="866"/>
                  </a:lnSpc>
                </a:pPr>
                <a:r>
                  <a:rPr sz="1000" spc="4" dirty="0">
                    <a:latin typeface="Arial"/>
                    <a:cs typeface="Arial"/>
                  </a:rPr>
                  <a:t>2</a:t>
                </a:r>
                <a:endParaRPr sz="1000">
                  <a:latin typeface="Arial"/>
                  <a:cs typeface="Arial"/>
                </a:endParaRPr>
              </a:p>
            </p:txBody>
          </p:sp>
          <p:sp>
            <p:nvSpPr>
              <p:cNvPr id="20" name="object 17"/>
              <p:cNvSpPr/>
              <p:nvPr/>
            </p:nvSpPr>
            <p:spPr>
              <a:xfrm>
                <a:off x="3209521" y="3848570"/>
                <a:ext cx="61768" cy="606238"/>
              </a:xfrm>
              <a:custGeom>
                <a:avLst/>
                <a:gdLst/>
                <a:ahLst/>
                <a:cxnLst/>
                <a:rect l="l" t="t" r="r" b="b"/>
                <a:pathLst>
                  <a:path w="67945" h="687070">
                    <a:moveTo>
                      <a:pt x="67335" y="0"/>
                    </a:moveTo>
                    <a:lnTo>
                      <a:pt x="0" y="687031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"/>
              <p:cNvSpPr/>
              <p:nvPr/>
            </p:nvSpPr>
            <p:spPr>
              <a:xfrm>
                <a:off x="5948507" y="3848570"/>
                <a:ext cx="352136" cy="606238"/>
              </a:xfrm>
              <a:custGeom>
                <a:avLst/>
                <a:gdLst/>
                <a:ahLst/>
                <a:cxnLst/>
                <a:rect l="l" t="t" r="r" b="b"/>
                <a:pathLst>
                  <a:path w="387350" h="687070">
                    <a:moveTo>
                      <a:pt x="387121" y="0"/>
                    </a:moveTo>
                    <a:lnTo>
                      <a:pt x="0" y="687031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9"/>
              <p:cNvSpPr txBox="1"/>
              <p:nvPr/>
            </p:nvSpPr>
            <p:spPr>
              <a:xfrm>
                <a:off x="2382786" y="4173406"/>
                <a:ext cx="1238250" cy="1744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tabLst>
                    <a:tab pos="532809" algn="l"/>
                    <a:tab pos="970453" algn="l"/>
                  </a:tabLst>
                </a:pP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101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11	</a:t>
                </a: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101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12	</a:t>
                </a:r>
                <a:r>
                  <a:rPr sz="1700" spc="13" baseline="24444" dirty="0">
                    <a:latin typeface="Arial"/>
                    <a:cs typeface="Arial"/>
                  </a:rPr>
                  <a:t>A</a:t>
                </a:r>
                <a:r>
                  <a:rPr sz="1700" spc="-222" baseline="24444" dirty="0">
                    <a:latin typeface="Arial"/>
                    <a:cs typeface="Arial"/>
                  </a:rPr>
                  <a:t> </a:t>
                </a:r>
                <a:r>
                  <a:rPr sz="1100" spc="20" baseline="3267" dirty="0">
                    <a:latin typeface="Arial"/>
                    <a:cs typeface="Arial"/>
                  </a:rPr>
                  <a:t>13</a:t>
                </a:r>
                <a:endParaRPr sz="1100" baseline="3267">
                  <a:latin typeface="Arial"/>
                  <a:cs typeface="Arial"/>
                </a:endParaRPr>
              </a:p>
            </p:txBody>
          </p:sp>
          <p:sp>
            <p:nvSpPr>
              <p:cNvPr id="23" name="object 20"/>
              <p:cNvSpPr txBox="1"/>
              <p:nvPr/>
            </p:nvSpPr>
            <p:spPr>
              <a:xfrm>
                <a:off x="4931259" y="4166717"/>
                <a:ext cx="266700" cy="1744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222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23</a:t>
                </a:r>
                <a:endParaRPr sz="800">
                  <a:latin typeface="Arial"/>
                  <a:cs typeface="Arial"/>
                </a:endParaRPr>
              </a:p>
            </p:txBody>
          </p:sp>
          <p:sp>
            <p:nvSpPr>
              <p:cNvPr id="24" name="object 21"/>
              <p:cNvSpPr txBox="1"/>
              <p:nvPr/>
            </p:nvSpPr>
            <p:spPr>
              <a:xfrm>
                <a:off x="4165415" y="4162268"/>
                <a:ext cx="670791" cy="1744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tabLst>
                    <a:tab pos="409721" algn="l"/>
                  </a:tabLst>
                </a:pP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101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21	</a:t>
                </a: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222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22</a:t>
                </a:r>
                <a:endParaRPr sz="800">
                  <a:latin typeface="Arial"/>
                  <a:cs typeface="Arial"/>
                </a:endParaRPr>
              </a:p>
            </p:txBody>
          </p:sp>
          <p:sp>
            <p:nvSpPr>
              <p:cNvPr id="25" name="object 22"/>
              <p:cNvSpPr txBox="1"/>
              <p:nvPr/>
            </p:nvSpPr>
            <p:spPr>
              <a:xfrm>
                <a:off x="5741485" y="4162268"/>
                <a:ext cx="1140691" cy="1744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>
                  <a:tabLst>
                    <a:tab pos="479243" algn="l"/>
                    <a:tab pos="873579" algn="l"/>
                  </a:tabLst>
                </a:pP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101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31	</a:t>
                </a:r>
                <a:r>
                  <a:rPr sz="1700" spc="13" baseline="22222" dirty="0">
                    <a:latin typeface="Arial"/>
                    <a:cs typeface="Arial"/>
                  </a:rPr>
                  <a:t>A</a:t>
                </a:r>
                <a:r>
                  <a:rPr sz="1700" spc="-101" baseline="22222" dirty="0">
                    <a:latin typeface="Arial"/>
                    <a:cs typeface="Arial"/>
                  </a:rPr>
                  <a:t> </a:t>
                </a:r>
                <a:r>
                  <a:rPr sz="800" spc="13" dirty="0">
                    <a:latin typeface="Arial"/>
                    <a:cs typeface="Arial"/>
                  </a:rPr>
                  <a:t>32	</a:t>
                </a:r>
                <a:r>
                  <a:rPr sz="1700" spc="13" baseline="24444" dirty="0">
                    <a:latin typeface="Arial"/>
                    <a:cs typeface="Arial"/>
                  </a:rPr>
                  <a:t>A</a:t>
                </a:r>
                <a:r>
                  <a:rPr sz="1700" spc="-222" baseline="24444" dirty="0">
                    <a:latin typeface="Arial"/>
                    <a:cs typeface="Arial"/>
                  </a:rPr>
                  <a:t> </a:t>
                </a:r>
                <a:r>
                  <a:rPr sz="1100" spc="20" baseline="3267" dirty="0">
                    <a:latin typeface="Arial"/>
                    <a:cs typeface="Arial"/>
                  </a:rPr>
                  <a:t>33</a:t>
                </a:r>
                <a:endParaRPr sz="1100" baseline="3267">
                  <a:latin typeface="Arial"/>
                  <a:cs typeface="Arial"/>
                </a:endParaRPr>
              </a:p>
            </p:txBody>
          </p:sp>
          <p:sp>
            <p:nvSpPr>
              <p:cNvPr id="26" name="object 23"/>
              <p:cNvSpPr/>
              <p:nvPr/>
            </p:nvSpPr>
            <p:spPr>
              <a:xfrm>
                <a:off x="2535358" y="3848133"/>
                <a:ext cx="735445" cy="606238"/>
              </a:xfrm>
              <a:custGeom>
                <a:avLst/>
                <a:gdLst/>
                <a:ahLst/>
                <a:cxnLst/>
                <a:rect l="l" t="t" r="r" b="b"/>
                <a:pathLst>
                  <a:path w="808989" h="687070">
                    <a:moveTo>
                      <a:pt x="808913" y="0"/>
                    </a:moveTo>
                    <a:lnTo>
                      <a:pt x="0" y="687057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4"/>
              <p:cNvSpPr/>
              <p:nvPr/>
            </p:nvSpPr>
            <p:spPr>
              <a:xfrm>
                <a:off x="3270747" y="3844436"/>
                <a:ext cx="573232" cy="614082"/>
              </a:xfrm>
              <a:custGeom>
                <a:avLst/>
                <a:gdLst/>
                <a:ahLst/>
                <a:cxnLst/>
                <a:rect l="l" t="t" r="r" b="b"/>
                <a:pathLst>
                  <a:path w="630554" h="695960">
                    <a:moveTo>
                      <a:pt x="0" y="0"/>
                    </a:moveTo>
                    <a:lnTo>
                      <a:pt x="630326" y="695452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5"/>
              <p:cNvSpPr/>
              <p:nvPr/>
            </p:nvSpPr>
            <p:spPr>
              <a:xfrm>
                <a:off x="6300123" y="3848133"/>
                <a:ext cx="951345" cy="611841"/>
              </a:xfrm>
              <a:custGeom>
                <a:avLst/>
                <a:gdLst/>
                <a:ahLst/>
                <a:cxnLst/>
                <a:rect l="l" t="t" r="r" b="b"/>
                <a:pathLst>
                  <a:path w="1046479" h="693420">
                    <a:moveTo>
                      <a:pt x="0" y="0"/>
                    </a:moveTo>
                    <a:lnTo>
                      <a:pt x="1046340" y="693369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6"/>
              <p:cNvSpPr/>
              <p:nvPr/>
            </p:nvSpPr>
            <p:spPr>
              <a:xfrm>
                <a:off x="4846550" y="2973100"/>
                <a:ext cx="1470891" cy="628650"/>
              </a:xfrm>
              <a:custGeom>
                <a:avLst/>
                <a:gdLst/>
                <a:ahLst/>
                <a:cxnLst/>
                <a:rect l="l" t="t" r="r" b="b"/>
                <a:pathLst>
                  <a:path w="1617979" h="712470">
                    <a:moveTo>
                      <a:pt x="0" y="0"/>
                    </a:moveTo>
                    <a:lnTo>
                      <a:pt x="1617840" y="712266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7"/>
              <p:cNvSpPr/>
              <p:nvPr/>
            </p:nvSpPr>
            <p:spPr>
              <a:xfrm>
                <a:off x="4846550" y="2973100"/>
                <a:ext cx="0" cy="625288"/>
              </a:xfrm>
              <a:custGeom>
                <a:avLst/>
                <a:gdLst/>
                <a:ahLst/>
                <a:cxnLst/>
                <a:rect l="l" t="t" r="r" b="b"/>
                <a:pathLst>
                  <a:path h="708660">
                    <a:moveTo>
                      <a:pt x="0" y="0"/>
                    </a:moveTo>
                    <a:lnTo>
                      <a:pt x="0" y="708063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8"/>
              <p:cNvSpPr/>
              <p:nvPr/>
            </p:nvSpPr>
            <p:spPr>
              <a:xfrm>
                <a:off x="3261199" y="2973100"/>
                <a:ext cx="1585768" cy="630331"/>
              </a:xfrm>
              <a:custGeom>
                <a:avLst/>
                <a:gdLst/>
                <a:ahLst/>
                <a:cxnLst/>
                <a:rect l="l" t="t" r="r" b="b"/>
                <a:pathLst>
                  <a:path w="1744345" h="714375">
                    <a:moveTo>
                      <a:pt x="1743900" y="0"/>
                    </a:moveTo>
                    <a:lnTo>
                      <a:pt x="0" y="714375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9"/>
              <p:cNvSpPr/>
              <p:nvPr/>
            </p:nvSpPr>
            <p:spPr>
              <a:xfrm>
                <a:off x="4846550" y="3842587"/>
                <a:ext cx="554182" cy="621366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704214">
                    <a:moveTo>
                      <a:pt x="0" y="0"/>
                    </a:moveTo>
                    <a:lnTo>
                      <a:pt x="609307" y="703859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0"/>
              <p:cNvSpPr/>
              <p:nvPr/>
            </p:nvSpPr>
            <p:spPr>
              <a:xfrm>
                <a:off x="4846551" y="3842586"/>
                <a:ext cx="30595" cy="647140"/>
              </a:xfrm>
              <a:custGeom>
                <a:avLst/>
                <a:gdLst/>
                <a:ahLst/>
                <a:cxnLst/>
                <a:rect l="l" t="t" r="r" b="b"/>
                <a:pathLst>
                  <a:path w="33654" h="733425">
                    <a:moveTo>
                      <a:pt x="0" y="0"/>
                    </a:moveTo>
                    <a:lnTo>
                      <a:pt x="33616" y="733285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1"/>
              <p:cNvSpPr/>
              <p:nvPr/>
            </p:nvSpPr>
            <p:spPr>
              <a:xfrm>
                <a:off x="4342280" y="3840737"/>
                <a:ext cx="504536" cy="614082"/>
              </a:xfrm>
              <a:custGeom>
                <a:avLst/>
                <a:gdLst/>
                <a:ahLst/>
                <a:cxnLst/>
                <a:rect l="l" t="t" r="r" b="b"/>
                <a:pathLst>
                  <a:path w="554989" h="695960">
                    <a:moveTo>
                      <a:pt x="554697" y="0"/>
                    </a:moveTo>
                    <a:lnTo>
                      <a:pt x="0" y="695452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2"/>
              <p:cNvSpPr txBox="1"/>
              <p:nvPr/>
            </p:nvSpPr>
            <p:spPr>
              <a:xfrm>
                <a:off x="3400356" y="3529024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3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36" name="object 33"/>
              <p:cNvSpPr txBox="1"/>
              <p:nvPr/>
            </p:nvSpPr>
            <p:spPr>
              <a:xfrm>
                <a:off x="5007064" y="3529024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2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37" name="object 34"/>
              <p:cNvSpPr txBox="1"/>
              <p:nvPr/>
            </p:nvSpPr>
            <p:spPr>
              <a:xfrm>
                <a:off x="6445394" y="3529024"/>
                <a:ext cx="147205" cy="26557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1397"/>
                <a:r>
                  <a:rPr sz="1700" b="1" spc="13" dirty="0">
                    <a:latin typeface="Arial"/>
                    <a:cs typeface="Arial"/>
                  </a:rPr>
                  <a:t>2</a:t>
                </a:r>
                <a:endParaRPr sz="1700">
                  <a:latin typeface="Arial"/>
                  <a:cs typeface="Arial"/>
                </a:endParaRPr>
              </a:p>
            </p:txBody>
          </p:sp>
          <p:sp>
            <p:nvSpPr>
              <p:cNvPr id="38" name="object 35"/>
              <p:cNvSpPr/>
              <p:nvPr/>
            </p:nvSpPr>
            <p:spPr>
              <a:xfrm>
                <a:off x="4693769" y="2719847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43"/>
                    </a:moveTo>
                    <a:lnTo>
                      <a:pt x="302971" y="286143"/>
                    </a:lnTo>
                    <a:lnTo>
                      <a:pt x="151485" y="0"/>
                    </a:lnTo>
                    <a:lnTo>
                      <a:pt x="0" y="286143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6"/>
              <p:cNvSpPr/>
              <p:nvPr/>
            </p:nvSpPr>
            <p:spPr>
              <a:xfrm>
                <a:off x="4693769" y="2719847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43"/>
                    </a:lnTo>
                    <a:lnTo>
                      <a:pt x="0" y="286143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7"/>
              <p:cNvSpPr/>
              <p:nvPr/>
            </p:nvSpPr>
            <p:spPr>
              <a:xfrm>
                <a:off x="3706829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8"/>
              <p:cNvSpPr/>
              <p:nvPr/>
            </p:nvSpPr>
            <p:spPr>
              <a:xfrm>
                <a:off x="3706829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9"/>
              <p:cNvSpPr/>
              <p:nvPr/>
            </p:nvSpPr>
            <p:spPr>
              <a:xfrm>
                <a:off x="307180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0"/>
              <p:cNvSpPr/>
              <p:nvPr/>
            </p:nvSpPr>
            <p:spPr>
              <a:xfrm>
                <a:off x="307180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1"/>
              <p:cNvSpPr/>
              <p:nvPr/>
            </p:nvSpPr>
            <p:spPr>
              <a:xfrm>
                <a:off x="2398545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30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2"/>
              <p:cNvSpPr/>
              <p:nvPr/>
            </p:nvSpPr>
            <p:spPr>
              <a:xfrm>
                <a:off x="2398545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30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3"/>
              <p:cNvSpPr/>
              <p:nvPr/>
            </p:nvSpPr>
            <p:spPr>
              <a:xfrm>
                <a:off x="5259936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4"/>
              <p:cNvSpPr/>
              <p:nvPr/>
            </p:nvSpPr>
            <p:spPr>
              <a:xfrm>
                <a:off x="5259936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5"/>
              <p:cNvSpPr/>
              <p:nvPr/>
            </p:nvSpPr>
            <p:spPr>
              <a:xfrm>
                <a:off x="4739674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6"/>
              <p:cNvSpPr/>
              <p:nvPr/>
            </p:nvSpPr>
            <p:spPr>
              <a:xfrm>
                <a:off x="4739674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47"/>
              <p:cNvSpPr/>
              <p:nvPr/>
            </p:nvSpPr>
            <p:spPr>
              <a:xfrm>
                <a:off x="420412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48"/>
              <p:cNvSpPr/>
              <p:nvPr/>
            </p:nvSpPr>
            <p:spPr>
              <a:xfrm>
                <a:off x="420412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49"/>
              <p:cNvSpPr/>
              <p:nvPr/>
            </p:nvSpPr>
            <p:spPr>
              <a:xfrm>
                <a:off x="7111423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0"/>
              <p:cNvSpPr/>
              <p:nvPr/>
            </p:nvSpPr>
            <p:spPr>
              <a:xfrm>
                <a:off x="7111423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/>
              <p:cNvSpPr/>
              <p:nvPr/>
            </p:nvSpPr>
            <p:spPr>
              <a:xfrm>
                <a:off x="5810792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2"/>
              <p:cNvSpPr/>
              <p:nvPr/>
            </p:nvSpPr>
            <p:spPr>
              <a:xfrm>
                <a:off x="5810792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3"/>
              <p:cNvSpPr/>
              <p:nvPr/>
            </p:nvSpPr>
            <p:spPr>
              <a:xfrm>
                <a:off x="4709078" y="358866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43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4"/>
              <p:cNvSpPr/>
              <p:nvPr/>
            </p:nvSpPr>
            <p:spPr>
              <a:xfrm>
                <a:off x="4709078" y="358866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286143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43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5"/>
              <p:cNvSpPr/>
              <p:nvPr/>
            </p:nvSpPr>
            <p:spPr>
              <a:xfrm>
                <a:off x="3133020" y="359609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6"/>
              <p:cNvSpPr/>
              <p:nvPr/>
            </p:nvSpPr>
            <p:spPr>
              <a:xfrm>
                <a:off x="3133020" y="359609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7"/>
              <p:cNvSpPr/>
              <p:nvPr/>
            </p:nvSpPr>
            <p:spPr>
              <a:xfrm>
                <a:off x="6162721" y="359609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0"/>
                    </a:moveTo>
                    <a:lnTo>
                      <a:pt x="151485" y="286131"/>
                    </a:lnTo>
                    <a:lnTo>
                      <a:pt x="30297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58"/>
              <p:cNvSpPr/>
              <p:nvPr/>
            </p:nvSpPr>
            <p:spPr>
              <a:xfrm>
                <a:off x="6162721" y="3596091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286131"/>
                    </a:moveTo>
                    <a:lnTo>
                      <a:pt x="302971" y="0"/>
                    </a:lnTo>
                    <a:lnTo>
                      <a:pt x="0" y="0"/>
                    </a:lnTo>
                    <a:lnTo>
                      <a:pt x="151485" y="286131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9"/>
              <p:cNvSpPr/>
              <p:nvPr/>
            </p:nvSpPr>
            <p:spPr>
              <a:xfrm>
                <a:off x="6300123" y="3848155"/>
                <a:ext cx="307109" cy="612962"/>
              </a:xfrm>
              <a:custGeom>
                <a:avLst/>
                <a:gdLst/>
                <a:ahLst/>
                <a:cxnLst/>
                <a:rect l="l" t="t" r="r" b="b"/>
                <a:pathLst>
                  <a:path w="337820" h="694689">
                    <a:moveTo>
                      <a:pt x="0" y="0"/>
                    </a:moveTo>
                    <a:lnTo>
                      <a:pt x="337223" y="694397"/>
                    </a:lnTo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0"/>
              <p:cNvSpPr/>
              <p:nvPr/>
            </p:nvSpPr>
            <p:spPr>
              <a:xfrm>
                <a:off x="646875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0" y="286131"/>
                    </a:moveTo>
                    <a:lnTo>
                      <a:pt x="302971" y="286131"/>
                    </a:lnTo>
                    <a:lnTo>
                      <a:pt x="151485" y="0"/>
                    </a:lnTo>
                    <a:lnTo>
                      <a:pt x="0" y="286131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1"/>
              <p:cNvSpPr/>
              <p:nvPr/>
            </p:nvSpPr>
            <p:spPr>
              <a:xfrm>
                <a:off x="6468757" y="4457475"/>
                <a:ext cx="275936" cy="252693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86385">
                    <a:moveTo>
                      <a:pt x="151485" y="0"/>
                    </a:moveTo>
                    <a:lnTo>
                      <a:pt x="302971" y="286131"/>
                    </a:lnTo>
                    <a:lnTo>
                      <a:pt x="0" y="286131"/>
                    </a:lnTo>
                    <a:lnTo>
                      <a:pt x="151485" y="0"/>
                    </a:lnTo>
                    <a:close/>
                  </a:path>
                </a:pathLst>
              </a:custGeom>
              <a:ln w="168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13"/>
            <p:cNvSpPr txBox="1"/>
            <p:nvPr/>
          </p:nvSpPr>
          <p:spPr>
            <a:xfrm>
              <a:off x="4876800" y="3810000"/>
              <a:ext cx="147205" cy="265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397"/>
              <a:r>
                <a:rPr sz="1700" b="1" spc="13" dirty="0">
                  <a:latin typeface="Arial"/>
                  <a:cs typeface="Arial"/>
                </a:rPr>
                <a:t>3</a:t>
              </a:r>
              <a:endParaRPr sz="1700" dirty="0">
                <a:latin typeface="Arial"/>
                <a:cs typeface="Arial"/>
              </a:endParaRPr>
            </a:p>
          </p:txBody>
        </p:sp>
      </p:grpSp>
      <p:sp>
        <p:nvSpPr>
          <p:cNvPr id="68" name="Content Placeholder 5"/>
          <p:cNvSpPr txBox="1">
            <a:spLocks/>
          </p:cNvSpPr>
          <p:nvPr/>
        </p:nvSpPr>
        <p:spPr>
          <a:xfrm>
            <a:off x="457200" y="1371600"/>
            <a:ext cx="8229600" cy="2590800"/>
          </a:xfrm>
          <a:prstGeom prst="rect">
            <a:avLst/>
          </a:prstGeom>
        </p:spPr>
        <p:txBody>
          <a:bodyPr vert="horz" lIns="91429" tIns="45714" rIns="91429" bIns="45714" rtlCol="0">
            <a:normAutofit fontScale="85000" lnSpcReduction="20000"/>
          </a:bodyPr>
          <a:lstStyle>
            <a:lvl1pPr marL="342860" indent="-342860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0859" indent="-206571" algn="l" defTabSz="457146" rtl="0" eaLnBrk="1" latinLnBrk="0" hangingPunct="1">
              <a:spcBef>
                <a:spcPts val="718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867" indent="-228573" algn="l" defTabSz="457146" rtl="0" eaLnBrk="1" latinLnBrk="0" hangingPunct="1">
              <a:spcBef>
                <a:spcPts val="538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013" indent="-228573" algn="l" defTabSz="457146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159" indent="-228573" algn="l" defTabSz="457146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 Search:  Solution = seq. of actions leading to goal.</a:t>
            </a:r>
          </a:p>
          <a:p>
            <a:r>
              <a:rPr lang="en-US" dirty="0"/>
              <a:t>Adversarial Search:  Opponent interfering at every step!</a:t>
            </a:r>
          </a:p>
          <a:p>
            <a:pPr lvl="1"/>
            <a:r>
              <a:rPr lang="en-US" dirty="0"/>
              <a:t>Solution= Contingent plan of action</a:t>
            </a:r>
          </a:p>
          <a:p>
            <a:pPr lvl="1"/>
            <a:r>
              <a:rPr lang="en-US" dirty="0"/>
              <a:t>Finds optimal solution to goal, </a:t>
            </a:r>
            <a:r>
              <a:rPr lang="en-US" i="1" dirty="0"/>
              <a:t>assuming that opponent makes optimal counter-plays.</a:t>
            </a:r>
          </a:p>
          <a:p>
            <a:pPr lvl="1"/>
            <a:r>
              <a:rPr lang="en-US" dirty="0"/>
              <a:t>Essentially an AND-OR tree (Ch4):  opponent provides “non-determinism”</a:t>
            </a:r>
          </a:p>
          <a:p>
            <a:pPr lvl="1"/>
            <a:endParaRPr lang="en-US" dirty="0"/>
          </a:p>
          <a:p>
            <a:r>
              <a:rPr lang="en-US" dirty="0"/>
              <a:t>Perfect play for deterministic, perfect-information games:</a:t>
            </a:r>
          </a:p>
          <a:p>
            <a:pPr lvl="1"/>
            <a:r>
              <a:rPr lang="en-US" dirty="0"/>
              <a:t>Idea:  choose move to position with highest </a:t>
            </a:r>
            <a:r>
              <a:rPr lang="en-US" dirty="0" err="1"/>
              <a:t>minimax</a:t>
            </a:r>
            <a:r>
              <a:rPr lang="en-US" dirty="0"/>
              <a:t>  value</a:t>
            </a:r>
          </a:p>
          <a:p>
            <a:pPr lvl="1"/>
            <a:endParaRPr lang="en-US" dirty="0"/>
          </a:p>
          <a:p>
            <a:r>
              <a:rPr lang="en-US" dirty="0"/>
              <a:t>E.g., 2-ply game:</a:t>
            </a:r>
          </a:p>
        </p:txBody>
      </p:sp>
    </p:spTree>
    <p:extLst>
      <p:ext uri="{BB962C8B-B14F-4D97-AF65-F5344CB8AC3E}">
        <p14:creationId xmlns:p14="http://schemas.microsoft.com/office/powerpoint/2010/main" val="51028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04" y="704760"/>
            <a:ext cx="7020213" cy="2895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8295">
              <a:lnSpc>
                <a:spcPts val="2181"/>
              </a:lnSpc>
            </a:pPr>
            <a:r>
              <a:rPr dirty="0"/>
              <a:t>Minimax 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524000"/>
            <a:ext cx="7054849" cy="3882283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78069" rIns="0" bIns="0" rtlCol="0">
            <a:spAutoFit/>
          </a:bodyPr>
          <a:lstStyle/>
          <a:p>
            <a:pPr marL="133915">
              <a:spcBef>
                <a:spcPts val="615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dirty="0">
                <a:solidFill>
                  <a:srgbClr val="B30000"/>
                </a:solidFill>
                <a:latin typeface="Arial"/>
                <a:cs typeface="Arial"/>
              </a:rPr>
              <a:t>Minimax-Decision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an action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26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, current state in   game</a:t>
            </a:r>
          </a:p>
          <a:p>
            <a:pPr marL="378950">
              <a:spcBef>
                <a:spcPts val="785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500" dirty="0">
                <a:latin typeface="Calibri"/>
                <a:cs typeface="Calibri"/>
              </a:rPr>
              <a:t>the 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dirty="0">
                <a:latin typeface="Arial"/>
                <a:cs typeface="Arial"/>
              </a:rPr>
              <a:t>Actions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maximizing </a:t>
            </a:r>
            <a:r>
              <a:rPr sz="1500" dirty="0">
                <a:latin typeface="Arial"/>
                <a:cs typeface="Arial"/>
              </a:rPr>
              <a:t>Min-Value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dirty="0">
                <a:latin typeface="Arial"/>
                <a:cs typeface="Arial"/>
              </a:rPr>
              <a:t>Result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))</a:t>
            </a:r>
          </a:p>
          <a:p>
            <a:pPr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915"/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dirty="0">
                <a:solidFill>
                  <a:srgbClr val="B30000"/>
                </a:solidFill>
                <a:latin typeface="Arial"/>
                <a:cs typeface="Arial"/>
              </a:rPr>
              <a:t>Max-Value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  utility value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39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500" dirty="0">
                <a:latin typeface="Arial"/>
                <a:cs typeface="Arial"/>
              </a:rPr>
              <a:t>Terminal-Test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500" dirty="0">
                <a:latin typeface="Arial"/>
                <a:cs typeface="Arial"/>
              </a:rPr>
              <a:t>Utility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378950">
              <a:spcBef>
                <a:spcPts val="139"/>
              </a:spcBef>
            </a:pP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 </a:t>
            </a:r>
            <a:r>
              <a:rPr sz="1500" dirty="0">
                <a:latin typeface="Arial"/>
                <a:cs typeface="Arial"/>
              </a:rPr>
              <a:t>← −∞</a:t>
            </a:r>
          </a:p>
          <a:p>
            <a:pPr marL="378950">
              <a:spcBef>
                <a:spcPts val="126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for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a, s </a:t>
            </a:r>
            <a:r>
              <a:rPr sz="1500" dirty="0">
                <a:latin typeface="Calibri"/>
                <a:cs typeface="Calibri"/>
              </a:rPr>
              <a:t>in  </a:t>
            </a:r>
            <a:r>
              <a:rPr sz="1500" dirty="0">
                <a:latin typeface="Arial"/>
                <a:cs typeface="Arial"/>
              </a:rPr>
              <a:t>Successors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do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 </a:t>
            </a:r>
            <a:r>
              <a:rPr sz="1500" dirty="0">
                <a:latin typeface="Arial"/>
                <a:cs typeface="Arial"/>
              </a:rPr>
              <a:t>← Max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dirty="0">
                <a:latin typeface="Arial"/>
                <a:cs typeface="Arial"/>
              </a:rPr>
              <a:t>Min-Value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))</a:t>
            </a:r>
          </a:p>
          <a:p>
            <a:pPr marL="378950">
              <a:spcBef>
                <a:spcPts val="139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33915"/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500" dirty="0">
                <a:solidFill>
                  <a:srgbClr val="B30000"/>
                </a:solidFill>
                <a:latin typeface="Arial"/>
                <a:cs typeface="Arial"/>
              </a:rPr>
              <a:t>Min-Value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  utility value</a:t>
            </a:r>
            <a:endParaRPr sz="1500" dirty="0">
              <a:latin typeface="Calibri"/>
              <a:cs typeface="Calibri"/>
            </a:endParaRPr>
          </a:p>
          <a:p>
            <a:pPr marL="378950">
              <a:spcBef>
                <a:spcPts val="139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500" dirty="0">
                <a:latin typeface="Arial"/>
                <a:cs typeface="Arial"/>
              </a:rPr>
              <a:t>Terminal-Test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500" dirty="0">
                <a:latin typeface="Arial"/>
                <a:cs typeface="Arial"/>
              </a:rPr>
              <a:t>Utility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378950">
              <a:spcBef>
                <a:spcPts val="139"/>
              </a:spcBef>
            </a:pP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 </a:t>
            </a:r>
            <a:r>
              <a:rPr sz="1500" dirty="0">
                <a:latin typeface="Arial"/>
                <a:cs typeface="Arial"/>
              </a:rPr>
              <a:t>← ∞</a:t>
            </a:r>
          </a:p>
          <a:p>
            <a:pPr marL="378950">
              <a:spcBef>
                <a:spcPts val="126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for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a, s </a:t>
            </a:r>
            <a:r>
              <a:rPr sz="1500" dirty="0">
                <a:latin typeface="Calibri"/>
                <a:cs typeface="Calibri"/>
              </a:rPr>
              <a:t>in  </a:t>
            </a:r>
            <a:r>
              <a:rPr sz="1500" dirty="0">
                <a:latin typeface="Arial"/>
                <a:cs typeface="Arial"/>
              </a:rPr>
              <a:t>Successors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do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 </a:t>
            </a:r>
            <a:r>
              <a:rPr sz="1500" dirty="0">
                <a:latin typeface="Arial"/>
                <a:cs typeface="Arial"/>
              </a:rPr>
              <a:t>← Min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, </a:t>
            </a:r>
            <a:r>
              <a:rPr sz="1500" dirty="0">
                <a:latin typeface="Arial"/>
                <a:cs typeface="Arial"/>
              </a:rPr>
              <a:t>Max-Value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))</a:t>
            </a:r>
          </a:p>
          <a:p>
            <a:pPr marL="378950">
              <a:spcBef>
                <a:spcPts val="139"/>
              </a:spcBef>
            </a:pPr>
            <a:r>
              <a:rPr sz="15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500" i="1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dirty="0"/>
              <a:pPr marL="22794">
                <a:lnSpc>
                  <a:spcPts val="772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:  Reflection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4"/>
          </a:xfrm>
        </p:spPr>
        <p:txBody>
          <a:bodyPr>
            <a:normAutofit/>
          </a:bodyPr>
          <a:lstStyle/>
          <a:p>
            <a:r>
              <a:rPr lang="en-US" dirty="0"/>
              <a:t>Need to understand how </a:t>
            </a:r>
            <a:r>
              <a:rPr lang="en-US" dirty="0" err="1"/>
              <a:t>minimax</a:t>
            </a:r>
            <a:r>
              <a:rPr lang="en-US" dirty="0"/>
              <a:t> works!</a:t>
            </a:r>
          </a:p>
          <a:p>
            <a:r>
              <a:rPr lang="en-US" dirty="0"/>
              <a:t>Recursive depth-first algorithm</a:t>
            </a:r>
          </a:p>
          <a:p>
            <a:pPr lvl="1"/>
            <a:r>
              <a:rPr lang="en-US" dirty="0"/>
              <a:t>Max-Value at one level...calls Min-Value at next...calls Max-Value at next.</a:t>
            </a:r>
          </a:p>
          <a:p>
            <a:pPr lvl="1"/>
            <a:r>
              <a:rPr lang="en-US" dirty="0"/>
              <a:t>Base case:  Hits a </a:t>
            </a:r>
            <a:r>
              <a:rPr lang="en-US" b="1" dirty="0"/>
              <a:t>terminal</a:t>
            </a:r>
            <a:r>
              <a:rPr lang="en-US" dirty="0"/>
              <a:t> state = game is over </a:t>
            </a:r>
            <a:r>
              <a:rPr lang="en-US" dirty="0">
                <a:sym typeface="Wingdings"/>
              </a:rPr>
              <a:t> has known score (for max)</a:t>
            </a:r>
          </a:p>
          <a:p>
            <a:pPr lvl="1"/>
            <a:r>
              <a:rPr lang="en-US" dirty="0">
                <a:sym typeface="Wingdings"/>
              </a:rPr>
              <a:t>Scores “backed up” through the tree on recursive return</a:t>
            </a:r>
          </a:p>
          <a:p>
            <a:pPr lvl="2"/>
            <a:r>
              <a:rPr lang="en-US" dirty="0">
                <a:sym typeface="Wingdings"/>
              </a:rPr>
              <a:t>As each node fully explores its children, it can pass its value back</a:t>
            </a:r>
          </a:p>
          <a:p>
            <a:pPr lvl="1"/>
            <a:r>
              <a:rPr lang="en-US" dirty="0">
                <a:sym typeface="Wingdings"/>
              </a:rPr>
              <a:t>Score arriving back at root shows which move current player (max) should make</a:t>
            </a:r>
          </a:p>
          <a:p>
            <a:pPr lvl="2"/>
            <a:r>
              <a:rPr lang="en-US" dirty="0">
                <a:sym typeface="Wingdings"/>
              </a:rPr>
              <a:t>Makes move that maximizes outcome, </a:t>
            </a:r>
            <a:r>
              <a:rPr lang="en-US" i="1" dirty="0">
                <a:sym typeface="Wingdings"/>
              </a:rPr>
              <a:t>assuming optimal play by opponent</a:t>
            </a:r>
            <a:r>
              <a:rPr lang="en-US" dirty="0">
                <a:sym typeface="Wingdings"/>
              </a:rPr>
              <a:t>. 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Multi-player games?</a:t>
            </a:r>
          </a:p>
          <a:p>
            <a:pPr lvl="1"/>
            <a:r>
              <a:rPr lang="en-US" dirty="0">
                <a:sym typeface="Wingdings"/>
              </a:rPr>
              <a:t>Don’t have just Max &amp; Min.  Have whole set of players A,B,C, etc.</a:t>
            </a:r>
          </a:p>
          <a:p>
            <a:pPr lvl="1"/>
            <a:r>
              <a:rPr lang="en-US" dirty="0">
                <a:sym typeface="Wingdings"/>
              </a:rPr>
              <a:t>Calculate </a:t>
            </a:r>
            <a:r>
              <a:rPr lang="en-US" b="1" dirty="0">
                <a:sym typeface="Wingdings"/>
              </a:rPr>
              <a:t>utility </a:t>
            </a:r>
            <a:r>
              <a:rPr lang="en-US" i="1" dirty="0">
                <a:sym typeface="Wingdings"/>
              </a:rPr>
              <a:t>vector</a:t>
            </a:r>
            <a:r>
              <a:rPr lang="en-US" dirty="0">
                <a:sym typeface="Wingdings"/>
              </a:rPr>
              <a:t> of scores at each level/node</a:t>
            </a:r>
          </a:p>
          <a:p>
            <a:pPr lvl="2"/>
            <a:r>
              <a:rPr lang="en-US" dirty="0">
                <a:sym typeface="Wingdings"/>
              </a:rPr>
              <a:t>Contains node (board position) value for each player</a:t>
            </a:r>
          </a:p>
          <a:p>
            <a:pPr lvl="1"/>
            <a:r>
              <a:rPr lang="en-US" dirty="0">
                <a:sym typeface="Wingdings"/>
              </a:rPr>
              <a:t>Value of node = utility vector that maximizes benefit for player whose move it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8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10292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minimax</a:t>
            </a:r>
            <a:r>
              <a:rPr lang="en-US" dirty="0"/>
              <a:t>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Complete??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Yes, if tree is finite (chess has specific rules for this)</a:t>
            </a:r>
          </a:p>
          <a:p>
            <a:pPr lvl="1"/>
            <a:r>
              <a:rPr lang="en-US" dirty="0" err="1"/>
              <a:t>Minimax</a:t>
            </a:r>
            <a:r>
              <a:rPr lang="en-US" dirty="0"/>
              <a:t> performs complete depth-first exploration of game tree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Optimal??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Yes, against an optimal opponent.  Otherwise??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Time complexity?? 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bm</a:t>
            </a:r>
            <a:r>
              <a:rPr lang="en-US" dirty="0"/>
              <a:t>)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Space complexity??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bm</a:t>
            </a:r>
            <a:r>
              <a:rPr lang="en-US" dirty="0"/>
              <a:t>) (depth-first exploration)    (m is tree depth)</a:t>
            </a: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Practical Analysis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For chess, b  ≈ 35, m ≈ 100 (moves) for “reasonable”  games</a:t>
            </a:r>
          </a:p>
          <a:p>
            <a:pPr lvl="2"/>
            <a:r>
              <a:rPr lang="en-US" dirty="0"/>
              <a:t>Time cost gets out of range of “3 minute per move” standard fast!</a:t>
            </a:r>
          </a:p>
          <a:p>
            <a:pPr lvl="2"/>
            <a:r>
              <a:rPr lang="en-US" dirty="0"/>
              <a:t>⇒ exact solution completely infeasible!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Engage cleverness:</a:t>
            </a:r>
            <a:r>
              <a:rPr lang="en-US" dirty="0"/>
              <a:t>  do we really need to explore every  path in tree?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2794">
              <a:lnSpc>
                <a:spcPts val="772"/>
              </a:lnSpc>
            </a:pPr>
            <a:fld id="{81D60167-4931-47E6-BA6A-407CBD079E47}" type="slidenum">
              <a:rPr lang="uk-UA" spc="18" smtClean="0"/>
              <a:pPr marL="22794">
                <a:lnSpc>
                  <a:spcPts val="772"/>
                </a:lnSpc>
              </a:pPr>
              <a:t>9</a:t>
            </a:fld>
            <a:endParaRPr lang="uk-UA" spc="18" dirty="0"/>
          </a:p>
        </p:txBody>
      </p:sp>
    </p:spTree>
    <p:extLst>
      <p:ext uri="{BB962C8B-B14F-4D97-AF65-F5344CB8AC3E}">
        <p14:creationId xmlns:p14="http://schemas.microsoft.com/office/powerpoint/2010/main" val="31851681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3279</Words>
  <Application>Microsoft Office PowerPoint</Application>
  <PresentationFormat>Letter Paper (8.5x11 in)</PresentationFormat>
  <Paragraphs>556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1_Office Theme</vt:lpstr>
      <vt:lpstr>Office Theme</vt:lpstr>
      <vt:lpstr>Adversarial Search (a.k.a. Game Playing)</vt:lpstr>
      <vt:lpstr>Outline</vt:lpstr>
      <vt:lpstr>Games vs. search problems</vt:lpstr>
      <vt:lpstr>Types of Games</vt:lpstr>
      <vt:lpstr>Game tree (2-player, deterministic,  turns)</vt:lpstr>
      <vt:lpstr>Minimax Search</vt:lpstr>
      <vt:lpstr>Minimax algorithm</vt:lpstr>
      <vt:lpstr>Minimax:  Reflection</vt:lpstr>
      <vt:lpstr>Properties of minimax search</vt:lpstr>
      <vt:lpstr>Alpha-Beta (α–β) pruning</vt:lpstr>
      <vt:lpstr>α–β pruning example</vt:lpstr>
      <vt:lpstr>α–β pruning example</vt:lpstr>
      <vt:lpstr>α–β pruning example</vt:lpstr>
      <vt:lpstr>α–β pruning example</vt:lpstr>
      <vt:lpstr>α–β:  Reflection on behavior</vt:lpstr>
      <vt:lpstr>The α–β algorithm</vt:lpstr>
      <vt:lpstr>Properties of α–β</vt:lpstr>
      <vt:lpstr>Move ordering to improve α–β efficacy</vt:lpstr>
      <vt:lpstr>Imperfect Game Play</vt:lpstr>
      <vt:lpstr>Advanced Techniques: when winning matters</vt:lpstr>
      <vt:lpstr>Advanced Techniques: when winning matters</vt:lpstr>
      <vt:lpstr>History:  Deterministic Games in practice…</vt:lpstr>
      <vt:lpstr>Stochastic (non-deterministic games)</vt:lpstr>
      <vt:lpstr>Non-deterministic Games</vt:lpstr>
      <vt:lpstr>Expectiminimax Algorithm</vt:lpstr>
      <vt:lpstr>Partially Observable Games</vt:lpstr>
      <vt:lpstr>Card Games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chapter06.dvi</dc:title>
  <cp:lastModifiedBy>Eck Doerry</cp:lastModifiedBy>
  <cp:revision>56</cp:revision>
  <cp:lastPrinted>2017-03-07T19:06:12Z</cp:lastPrinted>
  <dcterms:created xsi:type="dcterms:W3CDTF">2017-01-28T00:38:06Z</dcterms:created>
  <dcterms:modified xsi:type="dcterms:W3CDTF">2018-04-24T16:00:19Z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2017-01-28T00:00:00Z</vt:filetime>
  </property>
</Properties>
</file>