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Cl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ic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sl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id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E98DA4E-B3E0-403A-A7D3-79EEE5518B8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086280" y="582480"/>
            <a:ext cx="3885840" cy="2914200"/>
          </a:xfrm>
          <a:prstGeom prst="rect">
            <a:avLst/>
          </a:prstGeom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1006560" y="3692520"/>
            <a:ext cx="8044920" cy="34970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TextShape 3"/>
          <p:cNvSpPr txBox="1"/>
          <p:nvPr/>
        </p:nvSpPr>
        <p:spPr>
          <a:xfrm>
            <a:off x="5697360" y="7381800"/>
            <a:ext cx="4358880" cy="38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BE76F2E-9E36-4A74-8415-3580B9210EF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27440" y="139032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5948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2432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82120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2744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42432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82120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027440" y="1155960"/>
            <a:ext cx="70884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708840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061280" y="704880"/>
            <a:ext cx="7021080" cy="156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27440" y="1155960"/>
            <a:ext cx="70884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5948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27440" y="139032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5948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42432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82120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02744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42432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82120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027440" y="1155960"/>
            <a:ext cx="70884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708840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708840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061280" y="704880"/>
            <a:ext cx="7021080" cy="156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5948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027440" y="139032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5948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42432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82120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102744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42432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82120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027440" y="1155960"/>
            <a:ext cx="70884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708840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1061280" y="704880"/>
            <a:ext cx="7021080" cy="156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5948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027440" y="139032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5948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42432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821200" y="124560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02744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42432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5821200" y="1390320"/>
            <a:ext cx="2282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61280" y="704880"/>
            <a:ext cx="7021080" cy="156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2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59480" y="139032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59480" y="1245600"/>
            <a:ext cx="345888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27440" y="1390320"/>
            <a:ext cx="7088400" cy="1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568320" y="2007360"/>
            <a:ext cx="2007000" cy="11451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7371720" y="6184080"/>
            <a:ext cx="451080" cy="100080"/>
          </a:xfrm>
          <a:prstGeom prst="rect">
            <a:avLst/>
          </a:prstGeom>
        </p:spPr>
        <p:txBody>
          <a:bodyPr lIns="0" rIns="0" tIns="0" bIns="0"/>
          <a:p>
            <a:pPr marL="11520">
              <a:lnSpc>
                <a:spcPts val="771"/>
              </a:lnSpc>
            </a:pPr>
            <a:r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7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6</a:t>
            </a:r>
            <a:endParaRPr b="0" lang="en-US" sz="7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2458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DA5FF88E-FC5D-44E0-A086-6E4F82743259}" type="datetime1">
              <a:rPr b="0" lang="en-US" sz="1600" spc="-1" strike="noStrike">
                <a:solidFill>
                  <a:srgbClr val="b2b2b2"/>
                </a:solidFill>
                <a:latin typeface="Calibri"/>
              </a:rPr>
              <a:t>03/24/2023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83000" y="6184080"/>
            <a:ext cx="144360" cy="100080"/>
          </a:xfrm>
          <a:prstGeom prst="rect">
            <a:avLst/>
          </a:prstGeom>
        </p:spPr>
        <p:txBody>
          <a:bodyPr lIns="0" rIns="0" tIns="0" bIns="0"/>
          <a:p>
            <a:pPr marL="22680">
              <a:lnSpc>
                <a:spcPts val="771"/>
              </a:lnSpc>
            </a:pPr>
            <a:fld id="{CE6799FE-D987-46BC-8DD1-614604B1CE73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15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er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yl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99840" indent="-22824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05704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68FFBB3-BC49-4241-B360-5D337A060E4A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03/24/2023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Chapt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er 6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769E5DE-9503-4312-80F7-497448A1D0C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edi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tex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27440" y="1245600"/>
            <a:ext cx="7088400" cy="276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7371720" y="6184080"/>
            <a:ext cx="451080" cy="100080"/>
          </a:xfrm>
          <a:prstGeom prst="rect">
            <a:avLst/>
          </a:prstGeom>
        </p:spPr>
        <p:txBody>
          <a:bodyPr lIns="0" rIns="0" tIns="0" bIns="0"/>
          <a:p>
            <a:pPr marL="11520">
              <a:lnSpc>
                <a:spcPts val="771"/>
              </a:lnSpc>
            </a:pPr>
            <a:r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Ch</a:t>
            </a:r>
            <a:r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apt</a:t>
            </a:r>
            <a:r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er</a:t>
            </a:r>
            <a:r>
              <a:rPr b="0" lang="en-US" sz="7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6</a:t>
            </a:r>
            <a:endParaRPr b="0" lang="en-US" sz="7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2458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4A505E81-20B2-4CA4-BC97-ACBE3CD459F2}" type="datetime1">
              <a:rPr b="0" lang="en-US" sz="1600" spc="-1" strike="noStrike">
                <a:solidFill>
                  <a:srgbClr val="b2b2b2"/>
                </a:solidFill>
                <a:latin typeface="Calibri"/>
              </a:rPr>
              <a:t>03/24/2023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983000" y="6184080"/>
            <a:ext cx="144360" cy="100080"/>
          </a:xfrm>
          <a:prstGeom prst="rect">
            <a:avLst/>
          </a:prstGeom>
        </p:spPr>
        <p:txBody>
          <a:bodyPr lIns="0" rIns="0" tIns="0" bIns="0"/>
          <a:p>
            <a:pPr marL="22680">
              <a:lnSpc>
                <a:spcPts val="771"/>
              </a:lnSpc>
            </a:pPr>
            <a:fld id="{080730DB-8497-4B0D-8BD3-00C3D315D4C4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61280" y="704880"/>
            <a:ext cx="7021080" cy="338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ic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tit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xt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577520"/>
            <a:ext cx="3977280" cy="417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09160" y="1577520"/>
            <a:ext cx="3977280" cy="417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7371720" y="6184080"/>
            <a:ext cx="451080" cy="100080"/>
          </a:xfrm>
          <a:prstGeom prst="rect">
            <a:avLst/>
          </a:prstGeom>
        </p:spPr>
        <p:txBody>
          <a:bodyPr lIns="0" rIns="0" tIns="0" bIns="0"/>
          <a:p>
            <a:pPr marL="11520">
              <a:lnSpc>
                <a:spcPts val="771"/>
              </a:lnSpc>
            </a:pPr>
            <a:r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Chapt</a:t>
            </a:r>
            <a:r>
              <a:rPr b="0" lang="en-US" sz="700" spc="12" strike="noStrike">
                <a:solidFill>
                  <a:srgbClr val="000000"/>
                </a:solidFill>
                <a:latin typeface="Palatino Linotype"/>
              </a:rPr>
              <a:t>er</a:t>
            </a:r>
            <a:r>
              <a:rPr b="0" lang="en-US" sz="7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6</a:t>
            </a:r>
            <a:endParaRPr b="0" lang="en-US" sz="7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2458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4E6756CC-25BB-4F54-9E41-D4197D0407F0}" type="datetime1">
              <a:rPr b="0" lang="en-US" sz="1600" spc="-1" strike="noStrike">
                <a:solidFill>
                  <a:srgbClr val="b2b2b2"/>
                </a:solidFill>
                <a:latin typeface="Calibri"/>
              </a:rPr>
              <a:t>03/24/2023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7983000" y="6184080"/>
            <a:ext cx="144360" cy="100080"/>
          </a:xfrm>
          <a:prstGeom prst="rect">
            <a:avLst/>
          </a:prstGeom>
        </p:spPr>
        <p:txBody>
          <a:bodyPr lIns="0" rIns="0" tIns="0" bIns="0"/>
          <a:p>
            <a:pPr marL="22680">
              <a:lnSpc>
                <a:spcPts val="771"/>
              </a:lnSpc>
            </a:pPr>
            <a:fld id="{C6A9603A-8ADF-4D58-BC06-22D36066D6CD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563200" y="1949760"/>
            <a:ext cx="4433040" cy="114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152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934080" y="3289320"/>
            <a:ext cx="127476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 algn="ctr">
              <a:lnSpc>
                <a:spcPct val="100000"/>
              </a:lnSpc>
            </a:pPr>
            <a:r>
              <a:rPr b="0" lang="en-US" sz="1800" spc="358" strike="noStrike">
                <a:solidFill>
                  <a:srgbClr val="000000"/>
                </a:solidFill>
                <a:latin typeface="Arial"/>
              </a:rPr>
              <a:t>Chapter</a:t>
            </a:r>
            <a:r>
              <a:rPr b="0" lang="en-US" sz="1800" spc="1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808720" y="5782320"/>
            <a:ext cx="39952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2080" rIns="82080" tIns="41040" bIns="410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(Adapted from Stuart Russell, Dan Klein, and others. Thanks guys!)  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062360" y="704880"/>
            <a:ext cx="7020000" cy="1145160"/>
          </a:xfrm>
          <a:prstGeom prst="rect">
            <a:avLst/>
          </a:prstGeom>
          <a:noFill/>
          <a:ln w="51840">
            <a:noFill/>
          </a:ln>
        </p:spPr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80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p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u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g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838080" y="3200400"/>
            <a:ext cx="3609000" cy="2296800"/>
            <a:chOff x="838080" y="3200400"/>
            <a:chExt cx="3609000" cy="2296800"/>
          </a:xfrm>
        </p:grpSpPr>
        <p:sp>
          <p:nvSpPr>
            <p:cNvPr id="325" name="CustomShape 3"/>
            <p:cNvSpPr/>
            <p:nvPr/>
          </p:nvSpPr>
          <p:spPr>
            <a:xfrm>
              <a:off x="838080" y="3284640"/>
              <a:ext cx="426960" cy="21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400" spc="7" strike="noStrike">
                  <a:solidFill>
                    <a:srgbClr val="000000"/>
                  </a:solidFill>
                  <a:latin typeface="Arial"/>
                </a:rPr>
                <a:t>MAX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26" name="CustomShape 4"/>
            <p:cNvSpPr/>
            <p:nvPr/>
          </p:nvSpPr>
          <p:spPr>
            <a:xfrm>
              <a:off x="1581480" y="5237640"/>
              <a:ext cx="148680" cy="25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27" name="CustomShape 5"/>
            <p:cNvSpPr/>
            <p:nvPr/>
          </p:nvSpPr>
          <p:spPr>
            <a:xfrm>
              <a:off x="2200680" y="5237640"/>
              <a:ext cx="274320" cy="25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</a:rPr>
                <a:t>12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28" name="CustomShape 6"/>
            <p:cNvSpPr/>
            <p:nvPr/>
          </p:nvSpPr>
          <p:spPr>
            <a:xfrm>
              <a:off x="2905200" y="5237640"/>
              <a:ext cx="148680" cy="25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</a:rPr>
                <a:t>8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29" name="CustomShape 7"/>
            <p:cNvSpPr/>
            <p:nvPr/>
          </p:nvSpPr>
          <p:spPr>
            <a:xfrm>
              <a:off x="838080" y="4151520"/>
              <a:ext cx="364320" cy="21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400" spc="1" strike="noStrike">
                  <a:solidFill>
                    <a:srgbClr val="000000"/>
                  </a:solidFill>
                  <a:latin typeface="Arial"/>
                </a:rPr>
                <a:t>MIN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30" name="CustomShape 8"/>
            <p:cNvSpPr/>
            <p:nvPr/>
          </p:nvSpPr>
          <p:spPr>
            <a:xfrm>
              <a:off x="2308680" y="4386600"/>
              <a:ext cx="61920" cy="615240"/>
            </a:xfrm>
            <a:custGeom>
              <a:avLst/>
              <a:gdLst/>
              <a:ahLst/>
              <a:rect l="l" t="t" r="r" b="b"/>
              <a:pathLst>
                <a:path w="68579" h="697864">
                  <a:moveTo>
                    <a:pt x="68326" y="0"/>
                  </a:moveTo>
                  <a:lnTo>
                    <a:pt x="0" y="697255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9"/>
            <p:cNvSpPr/>
            <p:nvPr/>
          </p:nvSpPr>
          <p:spPr>
            <a:xfrm>
              <a:off x="1624680" y="4386240"/>
              <a:ext cx="745920" cy="615240"/>
            </a:xfrm>
            <a:custGeom>
              <a:avLst/>
              <a:gdLst/>
              <a:ahLst/>
              <a:rect l="l" t="t" r="r" b="b"/>
              <a:pathLst>
                <a:path w="821054" h="697864">
                  <a:moveTo>
                    <a:pt x="820953" y="0"/>
                  </a:moveTo>
                  <a:lnTo>
                    <a:pt x="0" y="697280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0"/>
            <p:cNvSpPr/>
            <p:nvPr/>
          </p:nvSpPr>
          <p:spPr>
            <a:xfrm>
              <a:off x="2370960" y="4382280"/>
              <a:ext cx="581400" cy="622800"/>
            </a:xfrm>
            <a:custGeom>
              <a:avLst/>
              <a:gdLst/>
              <a:ahLst/>
              <a:rect l="l" t="t" r="r" b="b"/>
              <a:pathLst>
                <a:path w="640079" h="706120">
                  <a:moveTo>
                    <a:pt x="0" y="0"/>
                  </a:moveTo>
                  <a:lnTo>
                    <a:pt x="639711" y="705802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1"/>
            <p:cNvSpPr/>
            <p:nvPr/>
          </p:nvSpPr>
          <p:spPr>
            <a:xfrm>
              <a:off x="2361240" y="3498120"/>
              <a:ext cx="1609200" cy="639360"/>
            </a:xfrm>
            <a:custGeom>
              <a:avLst/>
              <a:gdLst/>
              <a:ahLst/>
              <a:rect l="l" t="t" r="r" b="b"/>
              <a:pathLst>
                <a:path w="1770379" h="725169">
                  <a:moveTo>
                    <a:pt x="1769846" y="0"/>
                  </a:moveTo>
                  <a:lnTo>
                    <a:pt x="0" y="725004"/>
                  </a:lnTo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2"/>
            <p:cNvSpPr/>
            <p:nvPr/>
          </p:nvSpPr>
          <p:spPr>
            <a:xfrm>
              <a:off x="2502720" y="4059720"/>
              <a:ext cx="148680" cy="25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335" name="CustomShape 13"/>
            <p:cNvSpPr/>
            <p:nvPr/>
          </p:nvSpPr>
          <p:spPr>
            <a:xfrm>
              <a:off x="3815280" y="3241080"/>
              <a:ext cx="279720" cy="25632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0" y="290385"/>
                  </a:moveTo>
                  <a:lnTo>
                    <a:pt x="307479" y="290385"/>
                  </a:lnTo>
                  <a:lnTo>
                    <a:pt x="153733" y="0"/>
                  </a:lnTo>
                  <a:lnTo>
                    <a:pt x="0" y="290385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4"/>
            <p:cNvSpPr/>
            <p:nvPr/>
          </p:nvSpPr>
          <p:spPr>
            <a:xfrm>
              <a:off x="3815280" y="3241080"/>
              <a:ext cx="279720" cy="25632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153733" y="0"/>
                  </a:moveTo>
                  <a:lnTo>
                    <a:pt x="307479" y="290385"/>
                  </a:lnTo>
                  <a:lnTo>
                    <a:pt x="0" y="290385"/>
                  </a:lnTo>
                  <a:lnTo>
                    <a:pt x="153733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15"/>
            <p:cNvSpPr/>
            <p:nvPr/>
          </p:nvSpPr>
          <p:spPr>
            <a:xfrm>
              <a:off x="2813400" y="5004360"/>
              <a:ext cx="279720" cy="25632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16"/>
            <p:cNvSpPr/>
            <p:nvPr/>
          </p:nvSpPr>
          <p:spPr>
            <a:xfrm>
              <a:off x="2813400" y="5004360"/>
              <a:ext cx="279720" cy="25632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7"/>
            <p:cNvSpPr/>
            <p:nvPr/>
          </p:nvSpPr>
          <p:spPr>
            <a:xfrm>
              <a:off x="2169000" y="5004360"/>
              <a:ext cx="279720" cy="25632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46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18"/>
            <p:cNvSpPr/>
            <p:nvPr/>
          </p:nvSpPr>
          <p:spPr>
            <a:xfrm>
              <a:off x="2169000" y="5004360"/>
              <a:ext cx="279720" cy="25632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153746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46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9"/>
            <p:cNvSpPr/>
            <p:nvPr/>
          </p:nvSpPr>
          <p:spPr>
            <a:xfrm>
              <a:off x="1485720" y="5004360"/>
              <a:ext cx="279720" cy="25632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20"/>
            <p:cNvSpPr/>
            <p:nvPr/>
          </p:nvSpPr>
          <p:spPr>
            <a:xfrm>
              <a:off x="1485720" y="5004360"/>
              <a:ext cx="279720" cy="256320"/>
            </a:xfrm>
            <a:custGeom>
              <a:avLst/>
              <a:gdLst/>
              <a:ah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21"/>
            <p:cNvSpPr/>
            <p:nvPr/>
          </p:nvSpPr>
          <p:spPr>
            <a:xfrm>
              <a:off x="2231280" y="4130280"/>
              <a:ext cx="279720" cy="25632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0" y="0"/>
                  </a:moveTo>
                  <a:lnTo>
                    <a:pt x="153746" y="290398"/>
                  </a:lnTo>
                  <a:lnTo>
                    <a:pt x="307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22"/>
            <p:cNvSpPr/>
            <p:nvPr/>
          </p:nvSpPr>
          <p:spPr>
            <a:xfrm>
              <a:off x="2231280" y="4130280"/>
              <a:ext cx="279720" cy="256320"/>
            </a:xfrm>
            <a:custGeom>
              <a:avLst/>
              <a:gdLst/>
              <a:ahLst/>
              <a:rect l="l" t="t" r="r" b="b"/>
              <a:pathLst>
                <a:path w="307975" h="290830">
                  <a:moveTo>
                    <a:pt x="153746" y="290398"/>
                  </a:moveTo>
                  <a:lnTo>
                    <a:pt x="307479" y="0"/>
                  </a:lnTo>
                  <a:lnTo>
                    <a:pt x="0" y="0"/>
                  </a:lnTo>
                  <a:lnTo>
                    <a:pt x="153746" y="290398"/>
                  </a:lnTo>
                  <a:close/>
                </a:path>
              </a:pathLst>
            </a:custGeom>
            <a:noFill/>
            <a:ln w="16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23"/>
            <p:cNvSpPr/>
            <p:nvPr/>
          </p:nvSpPr>
          <p:spPr>
            <a:xfrm>
              <a:off x="4140360" y="3277080"/>
              <a:ext cx="117000" cy="63000"/>
            </a:xfrm>
            <a:custGeom>
              <a:avLst/>
              <a:gdLst/>
              <a:ahLst/>
              <a:rect l="l" t="t" r="r" b="b"/>
              <a:pathLst>
                <a:path w="128904" h="71755">
                  <a:moveTo>
                    <a:pt x="128689" y="71501"/>
                  </a:moveTo>
                  <a:lnTo>
                    <a:pt x="0" y="0"/>
                  </a:lnTo>
                </a:path>
              </a:pathLst>
            </a:custGeom>
            <a:noFill/>
            <a:ln w="34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24"/>
            <p:cNvSpPr/>
            <p:nvPr/>
          </p:nvSpPr>
          <p:spPr>
            <a:xfrm>
              <a:off x="4140360" y="3340080"/>
              <a:ext cx="117000" cy="63000"/>
            </a:xfrm>
            <a:custGeom>
              <a:avLst/>
              <a:gdLst/>
              <a:ahLst/>
              <a:rect l="l" t="t" r="r" b="b"/>
              <a:pathLst>
                <a:path w="128904" h="71755">
                  <a:moveTo>
                    <a:pt x="128689" y="0"/>
                  </a:moveTo>
                  <a:lnTo>
                    <a:pt x="0" y="71488"/>
                  </a:lnTo>
                </a:path>
              </a:pathLst>
            </a:custGeom>
            <a:noFill/>
            <a:ln w="34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25"/>
            <p:cNvSpPr/>
            <p:nvPr/>
          </p:nvSpPr>
          <p:spPr>
            <a:xfrm>
              <a:off x="4146480" y="3385440"/>
              <a:ext cx="117000" cy="63000"/>
            </a:xfrm>
            <a:custGeom>
              <a:avLst/>
              <a:gdLst/>
              <a:ahLst/>
              <a:rect l="l" t="t" r="r" b="b"/>
              <a:pathLst>
                <a:path w="128904" h="71755">
                  <a:moveTo>
                    <a:pt x="128689" y="0"/>
                  </a:moveTo>
                  <a:lnTo>
                    <a:pt x="0" y="71488"/>
                  </a:lnTo>
                </a:path>
              </a:pathLst>
            </a:custGeom>
            <a:noFill/>
            <a:ln w="34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26"/>
            <p:cNvSpPr/>
            <p:nvPr/>
          </p:nvSpPr>
          <p:spPr>
            <a:xfrm>
              <a:off x="4298400" y="3200400"/>
              <a:ext cx="148680" cy="25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-1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</p:grpSp>
      <p:sp>
        <p:nvSpPr>
          <p:cNvPr id="349" name="TextShape 27"/>
          <p:cNvSpPr txBox="1"/>
          <p:nvPr/>
        </p:nvSpPr>
        <p:spPr>
          <a:xfrm>
            <a:off x="7983000" y="6184080"/>
            <a:ext cx="144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680">
              <a:lnSpc>
                <a:spcPts val="771"/>
              </a:lnSpc>
            </a:pPr>
            <a:fld id="{E290D2AC-E808-4E91-94C6-68AB910E550B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grpSp>
        <p:nvGrpSpPr>
          <p:cNvPr id="350" name="Group 28"/>
          <p:cNvGrpSpPr/>
          <p:nvPr/>
        </p:nvGrpSpPr>
        <p:grpSpPr>
          <a:xfrm>
            <a:off x="5791320" y="4267080"/>
            <a:ext cx="3200040" cy="1857240"/>
            <a:chOff x="5791320" y="4267080"/>
            <a:chExt cx="3200040" cy="1857240"/>
          </a:xfrm>
        </p:grpSpPr>
        <p:pic>
          <p:nvPicPr>
            <p:cNvPr id="351" name="Picture 28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200040" cy="147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2" name="CustomShape 29"/>
            <p:cNvSpPr/>
            <p:nvPr/>
          </p:nvSpPr>
          <p:spPr>
            <a:xfrm>
              <a:off x="6344640" y="4267080"/>
              <a:ext cx="19962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53" name="TextShape 30"/>
          <p:cNvSpPr txBox="1"/>
          <p:nvPr/>
        </p:nvSpPr>
        <p:spPr>
          <a:xfrm>
            <a:off x="457200" y="1219320"/>
            <a:ext cx="8229240" cy="167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DFS plunges down tree to a terminal state fast!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9588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Knows about one complete branch first...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9588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we use this to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avoid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searching later branches?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Alpha-Beta pruning: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1062360" y="704880"/>
            <a:ext cx="7020000" cy="11451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u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g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1609200" y="1646280"/>
            <a:ext cx="4269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7" strike="noStrike">
                <a:solidFill>
                  <a:srgbClr val="000000"/>
                </a:solidFill>
                <a:latin typeface="Arial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2352600" y="359928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2971800" y="3599280"/>
            <a:ext cx="2743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1609200" y="2513160"/>
            <a:ext cx="3643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1" strike="noStrike">
                <a:solidFill>
                  <a:srgbClr val="000000"/>
                </a:solidFill>
                <a:latin typeface="Arial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9" name="CustomShape 6"/>
          <p:cNvSpPr/>
          <p:nvPr/>
        </p:nvSpPr>
        <p:spPr>
          <a:xfrm>
            <a:off x="3079800" y="2748240"/>
            <a:ext cx="61920" cy="615240"/>
          </a:xfrm>
          <a:custGeom>
            <a:avLst/>
            <a:gdLst/>
            <a:ahLst/>
            <a:rect l="l" t="t" r="r" b="b"/>
            <a:pathLst>
              <a:path w="68579" h="697864">
                <a:moveTo>
                  <a:pt x="68326" y="0"/>
                </a:moveTo>
                <a:lnTo>
                  <a:pt x="0" y="69725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7"/>
          <p:cNvSpPr/>
          <p:nvPr/>
        </p:nvSpPr>
        <p:spPr>
          <a:xfrm>
            <a:off x="2395800" y="2747880"/>
            <a:ext cx="745920" cy="615240"/>
          </a:xfrm>
          <a:custGeom>
            <a:avLst/>
            <a:gdLst/>
            <a:ahLst/>
            <a:rect l="l" t="t" r="r" b="b"/>
            <a:pathLst>
              <a:path w="821054" h="697864">
                <a:moveTo>
                  <a:pt x="820953" y="0"/>
                </a:moveTo>
                <a:lnTo>
                  <a:pt x="0" y="69728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8"/>
          <p:cNvSpPr/>
          <p:nvPr/>
        </p:nvSpPr>
        <p:spPr>
          <a:xfrm>
            <a:off x="3142080" y="2743920"/>
            <a:ext cx="581400" cy="622800"/>
          </a:xfrm>
          <a:custGeom>
            <a:avLst/>
            <a:gdLst/>
            <a:ahLst/>
            <a:rect l="l" t="t" r="r" b="b"/>
            <a:pathLst>
              <a:path w="640079" h="706120">
                <a:moveTo>
                  <a:pt x="0" y="0"/>
                </a:moveTo>
                <a:lnTo>
                  <a:pt x="639711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9"/>
          <p:cNvSpPr/>
          <p:nvPr/>
        </p:nvSpPr>
        <p:spPr>
          <a:xfrm>
            <a:off x="3132360" y="1859760"/>
            <a:ext cx="1609200" cy="639360"/>
          </a:xfrm>
          <a:custGeom>
            <a:avLst/>
            <a:gdLst/>
            <a:ahLst/>
            <a:rect l="l" t="t" r="r" b="b"/>
            <a:pathLst>
              <a:path w="1770379" h="725169">
                <a:moveTo>
                  <a:pt x="1769846" y="0"/>
                </a:moveTo>
                <a:lnTo>
                  <a:pt x="0" y="7250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0"/>
          <p:cNvSpPr/>
          <p:nvPr/>
        </p:nvSpPr>
        <p:spPr>
          <a:xfrm>
            <a:off x="3324600" y="242136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64" name="CustomShape 11"/>
          <p:cNvSpPr/>
          <p:nvPr/>
        </p:nvSpPr>
        <p:spPr>
          <a:xfrm>
            <a:off x="4586400" y="160272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290385"/>
                </a:moveTo>
                <a:lnTo>
                  <a:pt x="307479" y="290385"/>
                </a:lnTo>
                <a:lnTo>
                  <a:pt x="153733" y="0"/>
                </a:lnTo>
                <a:lnTo>
                  <a:pt x="0" y="290385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2"/>
          <p:cNvSpPr/>
          <p:nvPr/>
        </p:nvSpPr>
        <p:spPr>
          <a:xfrm>
            <a:off x="4586400" y="160272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33" y="0"/>
                </a:moveTo>
                <a:lnTo>
                  <a:pt x="307479" y="290385"/>
                </a:lnTo>
                <a:lnTo>
                  <a:pt x="0" y="290385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3"/>
          <p:cNvSpPr/>
          <p:nvPr/>
        </p:nvSpPr>
        <p:spPr>
          <a:xfrm>
            <a:off x="358452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4"/>
          <p:cNvSpPr/>
          <p:nvPr/>
        </p:nvSpPr>
        <p:spPr>
          <a:xfrm>
            <a:off x="358452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5"/>
          <p:cNvSpPr/>
          <p:nvPr/>
        </p:nvSpPr>
        <p:spPr>
          <a:xfrm>
            <a:off x="294012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6"/>
          <p:cNvSpPr/>
          <p:nvPr/>
        </p:nvSpPr>
        <p:spPr>
          <a:xfrm>
            <a:off x="294012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7"/>
          <p:cNvSpPr/>
          <p:nvPr/>
        </p:nvSpPr>
        <p:spPr>
          <a:xfrm>
            <a:off x="225684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8"/>
          <p:cNvSpPr/>
          <p:nvPr/>
        </p:nvSpPr>
        <p:spPr>
          <a:xfrm>
            <a:off x="225684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9"/>
          <p:cNvSpPr/>
          <p:nvPr/>
        </p:nvSpPr>
        <p:spPr>
          <a:xfrm>
            <a:off x="3002400" y="249192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0"/>
          <p:cNvSpPr/>
          <p:nvPr/>
        </p:nvSpPr>
        <p:spPr>
          <a:xfrm>
            <a:off x="3002400" y="249192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1"/>
          <p:cNvSpPr/>
          <p:nvPr/>
        </p:nvSpPr>
        <p:spPr>
          <a:xfrm>
            <a:off x="3676320" y="3599280"/>
            <a:ext cx="6415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75" name="CustomShape 22"/>
          <p:cNvSpPr/>
          <p:nvPr/>
        </p:nvSpPr>
        <p:spPr>
          <a:xfrm>
            <a:off x="4741200" y="1859760"/>
            <a:ext cx="360" cy="633960"/>
          </a:xfrm>
          <a:custGeom>
            <a:avLst/>
            <a:gdLst/>
            <a:ahLst/>
            <a:rect l="l" t="t" r="r" b="b"/>
            <a:pathLst>
              <a:path w="0" h="718819">
                <a:moveTo>
                  <a:pt x="0" y="0"/>
                </a:moveTo>
                <a:lnTo>
                  <a:pt x="0" y="7186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3"/>
          <p:cNvSpPr/>
          <p:nvPr/>
        </p:nvSpPr>
        <p:spPr>
          <a:xfrm>
            <a:off x="4741200" y="2742120"/>
            <a:ext cx="561960" cy="630000"/>
          </a:xfrm>
          <a:custGeom>
            <a:avLst/>
            <a:gdLst/>
            <a:ahLst/>
            <a:rect l="l" t="t" r="r" b="b"/>
            <a:pathLst>
              <a:path w="618489" h="714375">
                <a:moveTo>
                  <a:pt x="0" y="0"/>
                </a:moveTo>
                <a:lnTo>
                  <a:pt x="618388" y="71433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4"/>
          <p:cNvSpPr/>
          <p:nvPr/>
        </p:nvSpPr>
        <p:spPr>
          <a:xfrm>
            <a:off x="4741200" y="2742120"/>
            <a:ext cx="30960" cy="656280"/>
          </a:xfrm>
          <a:custGeom>
            <a:avLst/>
            <a:gdLst/>
            <a:ahLst/>
            <a:rect l="l" t="t" r="r" b="b"/>
            <a:pathLst>
              <a:path w="34289" h="744220">
                <a:moveTo>
                  <a:pt x="0" y="0"/>
                </a:moveTo>
                <a:lnTo>
                  <a:pt x="34112" y="74418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5"/>
          <p:cNvSpPr/>
          <p:nvPr/>
        </p:nvSpPr>
        <p:spPr>
          <a:xfrm>
            <a:off x="4229640" y="2740320"/>
            <a:ext cx="511560" cy="622800"/>
          </a:xfrm>
          <a:custGeom>
            <a:avLst/>
            <a:gdLst/>
            <a:ahLst/>
            <a:rect l="l" t="t" r="r" b="b"/>
            <a:pathLst>
              <a:path w="563245" h="706120">
                <a:moveTo>
                  <a:pt x="562940" y="0"/>
                </a:moveTo>
                <a:lnTo>
                  <a:pt x="0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6"/>
          <p:cNvSpPr/>
          <p:nvPr/>
        </p:nvSpPr>
        <p:spPr>
          <a:xfrm>
            <a:off x="408924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7"/>
          <p:cNvSpPr/>
          <p:nvPr/>
        </p:nvSpPr>
        <p:spPr>
          <a:xfrm>
            <a:off x="408924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28"/>
          <p:cNvSpPr/>
          <p:nvPr/>
        </p:nvSpPr>
        <p:spPr>
          <a:xfrm>
            <a:off x="4601880" y="248436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9"/>
          <p:cNvSpPr/>
          <p:nvPr/>
        </p:nvSpPr>
        <p:spPr>
          <a:xfrm>
            <a:off x="4601880" y="248436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0"/>
          <p:cNvSpPr/>
          <p:nvPr/>
        </p:nvSpPr>
        <p:spPr>
          <a:xfrm>
            <a:off x="5139360" y="241848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4" name="CustomShape 31"/>
          <p:cNvSpPr/>
          <p:nvPr/>
        </p:nvSpPr>
        <p:spPr>
          <a:xfrm>
            <a:off x="4979520" y="249480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488"/>
                </a:moveTo>
                <a:lnTo>
                  <a:pt x="128689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2"/>
          <p:cNvSpPr/>
          <p:nvPr/>
        </p:nvSpPr>
        <p:spPr>
          <a:xfrm>
            <a:off x="4979520" y="255816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3"/>
          <p:cNvSpPr/>
          <p:nvPr/>
        </p:nvSpPr>
        <p:spPr>
          <a:xfrm>
            <a:off x="4971240" y="260136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4"/>
          <p:cNvSpPr/>
          <p:nvPr/>
        </p:nvSpPr>
        <p:spPr>
          <a:xfrm>
            <a:off x="4702680" y="3402000"/>
            <a:ext cx="7009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1" lang="en-US" sz="1700" spc="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00" spc="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88" name="CustomShape 35"/>
          <p:cNvSpPr/>
          <p:nvPr/>
        </p:nvSpPr>
        <p:spPr>
          <a:xfrm>
            <a:off x="4909680" y="163872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71501"/>
                </a:moveTo>
                <a:lnTo>
                  <a:pt x="0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6"/>
          <p:cNvSpPr/>
          <p:nvPr/>
        </p:nvSpPr>
        <p:spPr>
          <a:xfrm>
            <a:off x="4909680" y="170172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7"/>
          <p:cNvSpPr/>
          <p:nvPr/>
        </p:nvSpPr>
        <p:spPr>
          <a:xfrm>
            <a:off x="4915440" y="174492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8"/>
          <p:cNvSpPr/>
          <p:nvPr/>
        </p:nvSpPr>
        <p:spPr>
          <a:xfrm>
            <a:off x="5069520" y="156204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92" name="TextShape 39"/>
          <p:cNvSpPr txBox="1"/>
          <p:nvPr/>
        </p:nvSpPr>
        <p:spPr>
          <a:xfrm>
            <a:off x="7983000" y="6184080"/>
            <a:ext cx="144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680">
              <a:lnSpc>
                <a:spcPts val="771"/>
              </a:lnSpc>
            </a:pPr>
            <a:fld id="{B81722B1-69EC-4976-B9F3-197DF2998988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grpSp>
        <p:nvGrpSpPr>
          <p:cNvPr id="393" name="Group 40"/>
          <p:cNvGrpSpPr/>
          <p:nvPr/>
        </p:nvGrpSpPr>
        <p:grpSpPr>
          <a:xfrm>
            <a:off x="5791320" y="4267080"/>
            <a:ext cx="3200040" cy="1857240"/>
            <a:chOff x="5791320" y="4267080"/>
            <a:chExt cx="3200040" cy="1857240"/>
          </a:xfrm>
        </p:grpSpPr>
        <p:pic>
          <p:nvPicPr>
            <p:cNvPr id="394" name="Picture 42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200040" cy="147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5" name="CustomShape 41"/>
            <p:cNvSpPr/>
            <p:nvPr/>
          </p:nvSpPr>
          <p:spPr>
            <a:xfrm>
              <a:off x="6344640" y="4267080"/>
              <a:ext cx="19962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1062360" y="704880"/>
            <a:ext cx="7020000" cy="1145160"/>
          </a:xfrm>
          <a:prstGeom prst="rect">
            <a:avLst/>
          </a:prstGeom>
          <a:noFill/>
          <a:ln w="51840">
            <a:noFill/>
          </a:ln>
        </p:spPr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u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g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609200" y="1646280"/>
            <a:ext cx="4269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7" strike="noStrike">
                <a:solidFill>
                  <a:srgbClr val="000000"/>
                </a:solidFill>
                <a:latin typeface="Arial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2352600" y="359928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2971800" y="3599280"/>
            <a:ext cx="2743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>
            <a:off x="1609200" y="2513160"/>
            <a:ext cx="3643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1" strike="noStrike">
                <a:solidFill>
                  <a:srgbClr val="000000"/>
                </a:solidFill>
                <a:latin typeface="Arial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1" name="CustomShape 6"/>
          <p:cNvSpPr/>
          <p:nvPr/>
        </p:nvSpPr>
        <p:spPr>
          <a:xfrm>
            <a:off x="3079800" y="2748240"/>
            <a:ext cx="61920" cy="615240"/>
          </a:xfrm>
          <a:custGeom>
            <a:avLst/>
            <a:gdLst/>
            <a:ahLst/>
            <a:rect l="l" t="t" r="r" b="b"/>
            <a:pathLst>
              <a:path w="68579" h="697864">
                <a:moveTo>
                  <a:pt x="68326" y="0"/>
                </a:moveTo>
                <a:lnTo>
                  <a:pt x="0" y="69725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7"/>
          <p:cNvSpPr/>
          <p:nvPr/>
        </p:nvSpPr>
        <p:spPr>
          <a:xfrm>
            <a:off x="2395800" y="2747880"/>
            <a:ext cx="745920" cy="615240"/>
          </a:xfrm>
          <a:custGeom>
            <a:avLst/>
            <a:gdLst/>
            <a:ahLst/>
            <a:rect l="l" t="t" r="r" b="b"/>
            <a:pathLst>
              <a:path w="821054" h="697864">
                <a:moveTo>
                  <a:pt x="820953" y="0"/>
                </a:moveTo>
                <a:lnTo>
                  <a:pt x="0" y="69728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8"/>
          <p:cNvSpPr/>
          <p:nvPr/>
        </p:nvSpPr>
        <p:spPr>
          <a:xfrm>
            <a:off x="3142080" y="2743920"/>
            <a:ext cx="581400" cy="622800"/>
          </a:xfrm>
          <a:custGeom>
            <a:avLst/>
            <a:gdLst/>
            <a:ahLst/>
            <a:rect l="l" t="t" r="r" b="b"/>
            <a:pathLst>
              <a:path w="640079" h="706120">
                <a:moveTo>
                  <a:pt x="0" y="0"/>
                </a:moveTo>
                <a:lnTo>
                  <a:pt x="639711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9"/>
          <p:cNvSpPr/>
          <p:nvPr/>
        </p:nvSpPr>
        <p:spPr>
          <a:xfrm>
            <a:off x="3132360" y="1859760"/>
            <a:ext cx="1609200" cy="639360"/>
          </a:xfrm>
          <a:custGeom>
            <a:avLst/>
            <a:gdLst/>
            <a:ahLst/>
            <a:rect l="l" t="t" r="r" b="b"/>
            <a:pathLst>
              <a:path w="1770379" h="725169">
                <a:moveTo>
                  <a:pt x="1769846" y="0"/>
                </a:moveTo>
                <a:lnTo>
                  <a:pt x="0" y="7250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0"/>
          <p:cNvSpPr/>
          <p:nvPr/>
        </p:nvSpPr>
        <p:spPr>
          <a:xfrm>
            <a:off x="3324600" y="242136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06" name="CustomShape 11"/>
          <p:cNvSpPr/>
          <p:nvPr/>
        </p:nvSpPr>
        <p:spPr>
          <a:xfrm>
            <a:off x="4586400" y="160272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290385"/>
                </a:moveTo>
                <a:lnTo>
                  <a:pt x="307479" y="290385"/>
                </a:lnTo>
                <a:lnTo>
                  <a:pt x="153733" y="0"/>
                </a:lnTo>
                <a:lnTo>
                  <a:pt x="0" y="290385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2"/>
          <p:cNvSpPr/>
          <p:nvPr/>
        </p:nvSpPr>
        <p:spPr>
          <a:xfrm>
            <a:off x="4586400" y="160272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33" y="0"/>
                </a:moveTo>
                <a:lnTo>
                  <a:pt x="307479" y="290385"/>
                </a:lnTo>
                <a:lnTo>
                  <a:pt x="0" y="290385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3"/>
          <p:cNvSpPr/>
          <p:nvPr/>
        </p:nvSpPr>
        <p:spPr>
          <a:xfrm>
            <a:off x="358452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4"/>
          <p:cNvSpPr/>
          <p:nvPr/>
        </p:nvSpPr>
        <p:spPr>
          <a:xfrm>
            <a:off x="358452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5"/>
          <p:cNvSpPr/>
          <p:nvPr/>
        </p:nvSpPr>
        <p:spPr>
          <a:xfrm>
            <a:off x="294012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6"/>
          <p:cNvSpPr/>
          <p:nvPr/>
        </p:nvSpPr>
        <p:spPr>
          <a:xfrm>
            <a:off x="294012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7"/>
          <p:cNvSpPr/>
          <p:nvPr/>
        </p:nvSpPr>
        <p:spPr>
          <a:xfrm>
            <a:off x="225684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8"/>
          <p:cNvSpPr/>
          <p:nvPr/>
        </p:nvSpPr>
        <p:spPr>
          <a:xfrm>
            <a:off x="225684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9"/>
          <p:cNvSpPr/>
          <p:nvPr/>
        </p:nvSpPr>
        <p:spPr>
          <a:xfrm>
            <a:off x="3002400" y="249192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0"/>
          <p:cNvSpPr/>
          <p:nvPr/>
        </p:nvSpPr>
        <p:spPr>
          <a:xfrm>
            <a:off x="3002400" y="249192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1"/>
          <p:cNvSpPr/>
          <p:nvPr/>
        </p:nvSpPr>
        <p:spPr>
          <a:xfrm>
            <a:off x="3676320" y="3599280"/>
            <a:ext cx="6415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17" name="CustomShape 22"/>
          <p:cNvSpPr/>
          <p:nvPr/>
        </p:nvSpPr>
        <p:spPr>
          <a:xfrm>
            <a:off x="4741200" y="1859760"/>
            <a:ext cx="360" cy="633960"/>
          </a:xfrm>
          <a:custGeom>
            <a:avLst/>
            <a:gdLst/>
            <a:ahLst/>
            <a:rect l="l" t="t" r="r" b="b"/>
            <a:pathLst>
              <a:path w="0" h="718819">
                <a:moveTo>
                  <a:pt x="0" y="0"/>
                </a:moveTo>
                <a:lnTo>
                  <a:pt x="0" y="71860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3"/>
          <p:cNvSpPr/>
          <p:nvPr/>
        </p:nvSpPr>
        <p:spPr>
          <a:xfrm>
            <a:off x="4741200" y="2742120"/>
            <a:ext cx="561960" cy="630000"/>
          </a:xfrm>
          <a:custGeom>
            <a:avLst/>
            <a:gdLst/>
            <a:ahLst/>
            <a:rect l="l" t="t" r="r" b="b"/>
            <a:pathLst>
              <a:path w="618489" h="714375">
                <a:moveTo>
                  <a:pt x="0" y="0"/>
                </a:moveTo>
                <a:lnTo>
                  <a:pt x="618388" y="71433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4"/>
          <p:cNvSpPr/>
          <p:nvPr/>
        </p:nvSpPr>
        <p:spPr>
          <a:xfrm>
            <a:off x="4741200" y="2742120"/>
            <a:ext cx="30960" cy="656280"/>
          </a:xfrm>
          <a:custGeom>
            <a:avLst/>
            <a:gdLst/>
            <a:ahLst/>
            <a:rect l="l" t="t" r="r" b="b"/>
            <a:pathLst>
              <a:path w="34289" h="744220">
                <a:moveTo>
                  <a:pt x="0" y="0"/>
                </a:moveTo>
                <a:lnTo>
                  <a:pt x="34112" y="74418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5"/>
          <p:cNvSpPr/>
          <p:nvPr/>
        </p:nvSpPr>
        <p:spPr>
          <a:xfrm>
            <a:off x="4229640" y="2740320"/>
            <a:ext cx="511560" cy="622800"/>
          </a:xfrm>
          <a:custGeom>
            <a:avLst/>
            <a:gdLst/>
            <a:ahLst/>
            <a:rect l="l" t="t" r="r" b="b"/>
            <a:pathLst>
              <a:path w="563245" h="706120">
                <a:moveTo>
                  <a:pt x="562940" y="0"/>
                </a:moveTo>
                <a:lnTo>
                  <a:pt x="0" y="70580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26"/>
          <p:cNvSpPr/>
          <p:nvPr/>
        </p:nvSpPr>
        <p:spPr>
          <a:xfrm>
            <a:off x="408924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7"/>
          <p:cNvSpPr/>
          <p:nvPr/>
        </p:nvSpPr>
        <p:spPr>
          <a:xfrm>
            <a:off x="408924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28"/>
          <p:cNvSpPr/>
          <p:nvPr/>
        </p:nvSpPr>
        <p:spPr>
          <a:xfrm>
            <a:off x="4601880" y="248436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29"/>
          <p:cNvSpPr/>
          <p:nvPr/>
        </p:nvSpPr>
        <p:spPr>
          <a:xfrm>
            <a:off x="4601880" y="248436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30"/>
          <p:cNvSpPr/>
          <p:nvPr/>
        </p:nvSpPr>
        <p:spPr>
          <a:xfrm>
            <a:off x="5139360" y="241848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26" name="CustomShape 31"/>
          <p:cNvSpPr/>
          <p:nvPr/>
        </p:nvSpPr>
        <p:spPr>
          <a:xfrm>
            <a:off x="4979520" y="249480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488"/>
                </a:moveTo>
                <a:lnTo>
                  <a:pt x="128689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32"/>
          <p:cNvSpPr/>
          <p:nvPr/>
        </p:nvSpPr>
        <p:spPr>
          <a:xfrm>
            <a:off x="4979520" y="255816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33"/>
          <p:cNvSpPr/>
          <p:nvPr/>
        </p:nvSpPr>
        <p:spPr>
          <a:xfrm>
            <a:off x="4965480" y="260316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4"/>
          <p:cNvSpPr/>
          <p:nvPr/>
        </p:nvSpPr>
        <p:spPr>
          <a:xfrm>
            <a:off x="4702680" y="3402000"/>
            <a:ext cx="7009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1" lang="en-US" sz="1700" spc="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00" spc="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30" name="CustomShape 35"/>
          <p:cNvSpPr/>
          <p:nvPr/>
        </p:nvSpPr>
        <p:spPr>
          <a:xfrm>
            <a:off x="5767200" y="3599280"/>
            <a:ext cx="2743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31" name="CustomShape 36"/>
          <p:cNvSpPr/>
          <p:nvPr/>
        </p:nvSpPr>
        <p:spPr>
          <a:xfrm>
            <a:off x="5859720" y="2748240"/>
            <a:ext cx="357120" cy="615240"/>
          </a:xfrm>
          <a:custGeom>
            <a:avLst/>
            <a:gdLst/>
            <a:ahLst/>
            <a:rect l="l" t="t" r="r" b="b"/>
            <a:pathLst>
              <a:path w="393065" h="697864">
                <a:moveTo>
                  <a:pt x="392899" y="0"/>
                </a:moveTo>
                <a:lnTo>
                  <a:pt x="0" y="69725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7"/>
          <p:cNvSpPr/>
          <p:nvPr/>
        </p:nvSpPr>
        <p:spPr>
          <a:xfrm>
            <a:off x="4741200" y="1859760"/>
            <a:ext cx="1492560" cy="637920"/>
          </a:xfrm>
          <a:custGeom>
            <a:avLst/>
            <a:gdLst/>
            <a:ahLst/>
            <a:rect l="l" t="t" r="r" b="b"/>
            <a:pathLst>
              <a:path w="1642109" h="723264">
                <a:moveTo>
                  <a:pt x="0" y="0"/>
                </a:moveTo>
                <a:lnTo>
                  <a:pt x="1641906" y="72287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8"/>
          <p:cNvSpPr/>
          <p:nvPr/>
        </p:nvSpPr>
        <p:spPr>
          <a:xfrm>
            <a:off x="572004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39"/>
          <p:cNvSpPr/>
          <p:nvPr/>
        </p:nvSpPr>
        <p:spPr>
          <a:xfrm>
            <a:off x="5720040" y="3366000"/>
            <a:ext cx="279720" cy="256320"/>
          </a:xfrm>
          <a:custGeom>
            <a:avLst/>
            <a:gdLst/>
            <a:ah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40"/>
          <p:cNvSpPr/>
          <p:nvPr/>
        </p:nvSpPr>
        <p:spPr>
          <a:xfrm>
            <a:off x="6077160" y="249192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41"/>
          <p:cNvSpPr/>
          <p:nvPr/>
        </p:nvSpPr>
        <p:spPr>
          <a:xfrm>
            <a:off x="6077160" y="2491920"/>
            <a:ext cx="279720" cy="256320"/>
          </a:xfrm>
          <a:custGeom>
            <a:avLst/>
            <a:gdLst/>
            <a:ah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42"/>
          <p:cNvSpPr/>
          <p:nvPr/>
        </p:nvSpPr>
        <p:spPr>
          <a:xfrm>
            <a:off x="6401160" y="249480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501"/>
                </a:moveTo>
                <a:lnTo>
                  <a:pt x="128689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43"/>
          <p:cNvSpPr/>
          <p:nvPr/>
        </p:nvSpPr>
        <p:spPr>
          <a:xfrm>
            <a:off x="6401160" y="255816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44"/>
          <p:cNvSpPr/>
          <p:nvPr/>
        </p:nvSpPr>
        <p:spPr>
          <a:xfrm>
            <a:off x="6393240" y="260532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5"/>
          <p:cNvSpPr/>
          <p:nvPr/>
        </p:nvSpPr>
        <p:spPr>
          <a:xfrm>
            <a:off x="6561000" y="2418480"/>
            <a:ext cx="2743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41" name="CustomShape 46"/>
          <p:cNvSpPr/>
          <p:nvPr/>
        </p:nvSpPr>
        <p:spPr>
          <a:xfrm>
            <a:off x="4909680" y="163872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71501"/>
                </a:moveTo>
                <a:lnTo>
                  <a:pt x="0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47"/>
          <p:cNvSpPr/>
          <p:nvPr/>
        </p:nvSpPr>
        <p:spPr>
          <a:xfrm>
            <a:off x="4909680" y="170172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48"/>
          <p:cNvSpPr/>
          <p:nvPr/>
        </p:nvSpPr>
        <p:spPr>
          <a:xfrm>
            <a:off x="4917600" y="174708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49"/>
          <p:cNvSpPr/>
          <p:nvPr/>
        </p:nvSpPr>
        <p:spPr>
          <a:xfrm>
            <a:off x="5069520" y="156204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45" name="TextShape 50"/>
          <p:cNvSpPr txBox="1"/>
          <p:nvPr/>
        </p:nvSpPr>
        <p:spPr>
          <a:xfrm>
            <a:off x="7983000" y="6184080"/>
            <a:ext cx="144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680">
              <a:lnSpc>
                <a:spcPts val="771"/>
              </a:lnSpc>
            </a:pPr>
            <a:fld id="{A96253E2-BDE8-4819-97D9-A1D977D738DD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grpSp>
        <p:nvGrpSpPr>
          <p:cNvPr id="446" name="Group 51"/>
          <p:cNvGrpSpPr/>
          <p:nvPr/>
        </p:nvGrpSpPr>
        <p:grpSpPr>
          <a:xfrm>
            <a:off x="5791320" y="4267080"/>
            <a:ext cx="3200040" cy="1857240"/>
            <a:chOff x="5791320" y="4267080"/>
            <a:chExt cx="3200040" cy="1857240"/>
          </a:xfrm>
        </p:grpSpPr>
        <p:pic>
          <p:nvPicPr>
            <p:cNvPr id="447" name="Picture 53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200040" cy="147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8" name="CustomShape 52"/>
            <p:cNvSpPr/>
            <p:nvPr/>
          </p:nvSpPr>
          <p:spPr>
            <a:xfrm>
              <a:off x="6344640" y="4267080"/>
              <a:ext cx="19962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1062360" y="704880"/>
            <a:ext cx="7020000" cy="1145160"/>
          </a:xfrm>
          <a:prstGeom prst="rect">
            <a:avLst/>
          </a:prstGeom>
          <a:noFill/>
          <a:ln w="51840">
            <a:noFill/>
          </a:ln>
        </p:spPr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u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g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624680" y="1645560"/>
            <a:ext cx="42444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2364120" y="3587760"/>
            <a:ext cx="1479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2980080" y="3587760"/>
            <a:ext cx="27324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1624680" y="2507400"/>
            <a:ext cx="36288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4" name="CustomShape 6"/>
          <p:cNvSpPr/>
          <p:nvPr/>
        </p:nvSpPr>
        <p:spPr>
          <a:xfrm>
            <a:off x="3087720" y="2742120"/>
            <a:ext cx="61920" cy="612000"/>
          </a:xfrm>
          <a:custGeom>
            <a:avLst/>
            <a:gdLst/>
            <a:ahLst/>
            <a:rect l="l" t="t" r="r" b="b"/>
            <a:pathLst>
              <a:path w="68579" h="694054">
                <a:moveTo>
                  <a:pt x="67970" y="0"/>
                </a:moveTo>
                <a:lnTo>
                  <a:pt x="0" y="69359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7"/>
          <p:cNvSpPr/>
          <p:nvPr/>
        </p:nvSpPr>
        <p:spPr>
          <a:xfrm>
            <a:off x="2407320" y="2741760"/>
            <a:ext cx="742680" cy="612000"/>
          </a:xfrm>
          <a:custGeom>
            <a:avLst/>
            <a:gdLst/>
            <a:ahLst/>
            <a:rect l="l" t="t" r="r" b="b"/>
            <a:pathLst>
              <a:path w="817245" h="694054">
                <a:moveTo>
                  <a:pt x="816635" y="0"/>
                </a:moveTo>
                <a:lnTo>
                  <a:pt x="0" y="69361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8"/>
          <p:cNvSpPr/>
          <p:nvPr/>
        </p:nvSpPr>
        <p:spPr>
          <a:xfrm>
            <a:off x="3149640" y="2738160"/>
            <a:ext cx="578520" cy="619200"/>
          </a:xfrm>
          <a:custGeom>
            <a:avLst/>
            <a:gdLst/>
            <a:ahLst/>
            <a:rect l="l" t="t" r="r" b="b"/>
            <a:pathLst>
              <a:path w="636904" h="702310">
                <a:moveTo>
                  <a:pt x="0" y="0"/>
                </a:moveTo>
                <a:lnTo>
                  <a:pt x="636333" y="70209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9"/>
          <p:cNvSpPr/>
          <p:nvPr/>
        </p:nvSpPr>
        <p:spPr>
          <a:xfrm>
            <a:off x="3139920" y="1858320"/>
            <a:ext cx="1600560" cy="636120"/>
          </a:xfrm>
          <a:custGeom>
            <a:avLst/>
            <a:gdLst/>
            <a:ahLst/>
            <a:rect l="l" t="t" r="r" b="b"/>
            <a:pathLst>
              <a:path w="1760854" h="721360">
                <a:moveTo>
                  <a:pt x="1760537" y="0"/>
                </a:moveTo>
                <a:lnTo>
                  <a:pt x="0" y="721182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0"/>
          <p:cNvSpPr/>
          <p:nvPr/>
        </p:nvSpPr>
        <p:spPr>
          <a:xfrm>
            <a:off x="3331080" y="2415960"/>
            <a:ext cx="1479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59" name="CustomShape 11"/>
          <p:cNvSpPr/>
          <p:nvPr/>
        </p:nvSpPr>
        <p:spPr>
          <a:xfrm>
            <a:off x="4586040" y="160272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2"/>
          <p:cNvSpPr/>
          <p:nvPr/>
        </p:nvSpPr>
        <p:spPr>
          <a:xfrm>
            <a:off x="4586040" y="160272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3"/>
          <p:cNvSpPr/>
          <p:nvPr/>
        </p:nvSpPr>
        <p:spPr>
          <a:xfrm>
            <a:off x="3589920" y="335700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4"/>
          <p:cNvSpPr/>
          <p:nvPr/>
        </p:nvSpPr>
        <p:spPr>
          <a:xfrm>
            <a:off x="3589920" y="335700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5"/>
          <p:cNvSpPr/>
          <p:nvPr/>
        </p:nvSpPr>
        <p:spPr>
          <a:xfrm>
            <a:off x="2948760" y="335700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6"/>
          <p:cNvSpPr/>
          <p:nvPr/>
        </p:nvSpPr>
        <p:spPr>
          <a:xfrm>
            <a:off x="2948760" y="335700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7"/>
          <p:cNvSpPr/>
          <p:nvPr/>
        </p:nvSpPr>
        <p:spPr>
          <a:xfrm>
            <a:off x="2269080" y="3357000"/>
            <a:ext cx="277920" cy="254520"/>
          </a:xfrm>
          <a:custGeom>
            <a:avLst/>
            <a:gdLst/>
            <a:ahLst/>
            <a:rect l="l" t="t" r="r" b="b"/>
            <a:pathLst>
              <a:path w="306069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8"/>
          <p:cNvSpPr/>
          <p:nvPr/>
        </p:nvSpPr>
        <p:spPr>
          <a:xfrm>
            <a:off x="2269080" y="3357000"/>
            <a:ext cx="277920" cy="254520"/>
          </a:xfrm>
          <a:custGeom>
            <a:avLst/>
            <a:gdLst/>
            <a:ahLst/>
            <a:rect l="l" t="t" r="r" b="b"/>
            <a:pathLst>
              <a:path w="306069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9"/>
          <p:cNvSpPr/>
          <p:nvPr/>
        </p:nvSpPr>
        <p:spPr>
          <a:xfrm>
            <a:off x="3010680" y="248724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20"/>
          <p:cNvSpPr/>
          <p:nvPr/>
        </p:nvSpPr>
        <p:spPr>
          <a:xfrm>
            <a:off x="3010680" y="248724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21"/>
          <p:cNvSpPr/>
          <p:nvPr/>
        </p:nvSpPr>
        <p:spPr>
          <a:xfrm>
            <a:off x="3681000" y="3587760"/>
            <a:ext cx="63864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70" name="CustomShape 22"/>
          <p:cNvSpPr/>
          <p:nvPr/>
        </p:nvSpPr>
        <p:spPr>
          <a:xfrm>
            <a:off x="4740480" y="1858320"/>
            <a:ext cx="360" cy="630360"/>
          </a:xfrm>
          <a:custGeom>
            <a:avLst/>
            <a:gdLst/>
            <a:ahLst/>
            <a:rect l="l" t="t" r="r" b="b"/>
            <a:pathLst>
              <a:path w="0" h="715010">
                <a:moveTo>
                  <a:pt x="0" y="0"/>
                </a:moveTo>
                <a:lnTo>
                  <a:pt x="0" y="714819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3"/>
          <p:cNvSpPr/>
          <p:nvPr/>
        </p:nvSpPr>
        <p:spPr>
          <a:xfrm>
            <a:off x="4740480" y="2736360"/>
            <a:ext cx="559080" cy="627120"/>
          </a:xfrm>
          <a:custGeom>
            <a:avLst/>
            <a:gdLst/>
            <a:ahLst/>
            <a:rect l="l" t="t" r="r" b="b"/>
            <a:pathLst>
              <a:path w="615314" h="711200">
                <a:moveTo>
                  <a:pt x="0" y="0"/>
                </a:moveTo>
                <a:lnTo>
                  <a:pt x="615124" y="71057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4"/>
          <p:cNvSpPr/>
          <p:nvPr/>
        </p:nvSpPr>
        <p:spPr>
          <a:xfrm>
            <a:off x="4740480" y="2736360"/>
            <a:ext cx="30960" cy="653040"/>
          </a:xfrm>
          <a:custGeom>
            <a:avLst/>
            <a:gdLst/>
            <a:ahLst/>
            <a:rect l="l" t="t" r="r" b="b"/>
            <a:pathLst>
              <a:path w="34289" h="740410">
                <a:moveTo>
                  <a:pt x="0" y="0"/>
                </a:moveTo>
                <a:lnTo>
                  <a:pt x="33934" y="74027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5"/>
          <p:cNvSpPr/>
          <p:nvPr/>
        </p:nvSpPr>
        <p:spPr>
          <a:xfrm>
            <a:off x="4231440" y="2734560"/>
            <a:ext cx="508680" cy="619200"/>
          </a:xfrm>
          <a:custGeom>
            <a:avLst/>
            <a:gdLst/>
            <a:ahLst/>
            <a:rect l="l" t="t" r="r" b="b"/>
            <a:pathLst>
              <a:path w="560070" h="702310">
                <a:moveTo>
                  <a:pt x="559981" y="0"/>
                </a:moveTo>
                <a:lnTo>
                  <a:pt x="0" y="702094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6"/>
          <p:cNvSpPr/>
          <p:nvPr/>
        </p:nvSpPr>
        <p:spPr>
          <a:xfrm>
            <a:off x="4091760" y="335700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7"/>
          <p:cNvSpPr/>
          <p:nvPr/>
        </p:nvSpPr>
        <p:spPr>
          <a:xfrm>
            <a:off x="4091760" y="335700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8"/>
          <p:cNvSpPr/>
          <p:nvPr/>
        </p:nvSpPr>
        <p:spPr>
          <a:xfrm>
            <a:off x="4601520" y="248004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9"/>
          <p:cNvSpPr/>
          <p:nvPr/>
        </p:nvSpPr>
        <p:spPr>
          <a:xfrm>
            <a:off x="4601520" y="248004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30"/>
          <p:cNvSpPr/>
          <p:nvPr/>
        </p:nvSpPr>
        <p:spPr>
          <a:xfrm>
            <a:off x="5136120" y="2413080"/>
            <a:ext cx="1479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79" name="CustomShape 31"/>
          <p:cNvSpPr/>
          <p:nvPr/>
        </p:nvSpPr>
        <p:spPr>
          <a:xfrm>
            <a:off x="4977360" y="249048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71107"/>
                </a:moveTo>
                <a:lnTo>
                  <a:pt x="128016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2"/>
          <p:cNvSpPr/>
          <p:nvPr/>
        </p:nvSpPr>
        <p:spPr>
          <a:xfrm>
            <a:off x="4977360" y="255312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33"/>
          <p:cNvSpPr/>
          <p:nvPr/>
        </p:nvSpPr>
        <p:spPr>
          <a:xfrm>
            <a:off x="4961160" y="259632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03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4"/>
          <p:cNvSpPr/>
          <p:nvPr/>
        </p:nvSpPr>
        <p:spPr>
          <a:xfrm>
            <a:off x="4701960" y="3391560"/>
            <a:ext cx="6969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83" name="CustomShape 35"/>
          <p:cNvSpPr/>
          <p:nvPr/>
        </p:nvSpPr>
        <p:spPr>
          <a:xfrm>
            <a:off x="5760720" y="3587760"/>
            <a:ext cx="27324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84" name="CustomShape 36"/>
          <p:cNvSpPr/>
          <p:nvPr/>
        </p:nvSpPr>
        <p:spPr>
          <a:xfrm>
            <a:off x="5852880" y="2742120"/>
            <a:ext cx="355320" cy="612000"/>
          </a:xfrm>
          <a:custGeom>
            <a:avLst/>
            <a:gdLst/>
            <a:ahLst/>
            <a:rect l="l" t="t" r="r" b="b"/>
            <a:pathLst>
              <a:path w="391159" h="694054">
                <a:moveTo>
                  <a:pt x="390829" y="0"/>
                </a:moveTo>
                <a:lnTo>
                  <a:pt x="0" y="693585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7"/>
          <p:cNvSpPr/>
          <p:nvPr/>
        </p:nvSpPr>
        <p:spPr>
          <a:xfrm>
            <a:off x="4740480" y="1858320"/>
            <a:ext cx="1485000" cy="634320"/>
          </a:xfrm>
          <a:custGeom>
            <a:avLst/>
            <a:gdLst/>
            <a:ahLst/>
            <a:rect l="l" t="t" r="r" b="b"/>
            <a:pathLst>
              <a:path w="1633854" h="719455">
                <a:moveTo>
                  <a:pt x="0" y="0"/>
                </a:moveTo>
                <a:lnTo>
                  <a:pt x="1633270" y="71906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8"/>
          <p:cNvSpPr/>
          <p:nvPr/>
        </p:nvSpPr>
        <p:spPr>
          <a:xfrm>
            <a:off x="5713920" y="335700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54" y="288874"/>
                </a:lnTo>
                <a:lnTo>
                  <a:pt x="152920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9"/>
          <p:cNvSpPr/>
          <p:nvPr/>
        </p:nvSpPr>
        <p:spPr>
          <a:xfrm>
            <a:off x="5713920" y="335700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20" y="0"/>
                </a:moveTo>
                <a:lnTo>
                  <a:pt x="305854" y="288874"/>
                </a:lnTo>
                <a:lnTo>
                  <a:pt x="0" y="288874"/>
                </a:lnTo>
                <a:lnTo>
                  <a:pt x="152920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40"/>
          <p:cNvSpPr/>
          <p:nvPr/>
        </p:nvSpPr>
        <p:spPr>
          <a:xfrm>
            <a:off x="6069240" y="248724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1"/>
          <p:cNvSpPr/>
          <p:nvPr/>
        </p:nvSpPr>
        <p:spPr>
          <a:xfrm>
            <a:off x="6069240" y="248724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42"/>
          <p:cNvSpPr/>
          <p:nvPr/>
        </p:nvSpPr>
        <p:spPr>
          <a:xfrm>
            <a:off x="6391440" y="249048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71120"/>
                </a:moveTo>
                <a:lnTo>
                  <a:pt x="128016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3"/>
          <p:cNvSpPr/>
          <p:nvPr/>
        </p:nvSpPr>
        <p:spPr>
          <a:xfrm>
            <a:off x="6391440" y="255312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4"/>
          <p:cNvSpPr/>
          <p:nvPr/>
        </p:nvSpPr>
        <p:spPr>
          <a:xfrm>
            <a:off x="6391440" y="258444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5"/>
          <p:cNvSpPr/>
          <p:nvPr/>
        </p:nvSpPr>
        <p:spPr>
          <a:xfrm>
            <a:off x="6457680" y="3587760"/>
            <a:ext cx="1479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494" name="CustomShape 46"/>
          <p:cNvSpPr/>
          <p:nvPr/>
        </p:nvSpPr>
        <p:spPr>
          <a:xfrm>
            <a:off x="6207840" y="2741760"/>
            <a:ext cx="309600" cy="618120"/>
          </a:xfrm>
          <a:custGeom>
            <a:avLst/>
            <a:gdLst/>
            <a:ahLst/>
            <a:rect l="l" t="t" r="r" b="b"/>
            <a:pathLst>
              <a:path w="340995" h="701039">
                <a:moveTo>
                  <a:pt x="0" y="0"/>
                </a:moveTo>
                <a:lnTo>
                  <a:pt x="340448" y="701040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7"/>
          <p:cNvSpPr/>
          <p:nvPr/>
        </p:nvSpPr>
        <p:spPr>
          <a:xfrm>
            <a:off x="6378120" y="335700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0" y="288874"/>
                </a:moveTo>
                <a:lnTo>
                  <a:pt x="305854" y="288874"/>
                </a:lnTo>
                <a:lnTo>
                  <a:pt x="152920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8"/>
          <p:cNvSpPr/>
          <p:nvPr/>
        </p:nvSpPr>
        <p:spPr>
          <a:xfrm>
            <a:off x="6378120" y="3357000"/>
            <a:ext cx="277920" cy="254520"/>
          </a:xfrm>
          <a:custGeom>
            <a:avLst/>
            <a:gdLst/>
            <a:ahLst/>
            <a:rect l="l" t="t" r="r" b="b"/>
            <a:pathLst>
              <a:path w="306070" h="288925">
                <a:moveTo>
                  <a:pt x="152920" y="0"/>
                </a:moveTo>
                <a:lnTo>
                  <a:pt x="305854" y="288874"/>
                </a:lnTo>
                <a:lnTo>
                  <a:pt x="0" y="288874"/>
                </a:lnTo>
                <a:lnTo>
                  <a:pt x="152920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9"/>
          <p:cNvSpPr/>
          <p:nvPr/>
        </p:nvSpPr>
        <p:spPr>
          <a:xfrm>
            <a:off x="6896520" y="249048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71120"/>
                </a:moveTo>
                <a:lnTo>
                  <a:pt x="128016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50"/>
          <p:cNvSpPr/>
          <p:nvPr/>
        </p:nvSpPr>
        <p:spPr>
          <a:xfrm>
            <a:off x="6896520" y="255312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07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51"/>
          <p:cNvSpPr/>
          <p:nvPr/>
        </p:nvSpPr>
        <p:spPr>
          <a:xfrm>
            <a:off x="6892560" y="260388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52"/>
          <p:cNvSpPr/>
          <p:nvPr/>
        </p:nvSpPr>
        <p:spPr>
          <a:xfrm>
            <a:off x="6550560" y="2413080"/>
            <a:ext cx="65304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700" spc="-1" strike="noStrike">
              <a:latin typeface="Arial"/>
            </a:endParaRPr>
          </a:p>
        </p:txBody>
      </p:sp>
      <p:grpSp>
        <p:nvGrpSpPr>
          <p:cNvPr id="501" name="Group 53"/>
          <p:cNvGrpSpPr/>
          <p:nvPr/>
        </p:nvGrpSpPr>
        <p:grpSpPr>
          <a:xfrm>
            <a:off x="6400800" y="2438280"/>
            <a:ext cx="403560" cy="195840"/>
            <a:chOff x="6400800" y="2438280"/>
            <a:chExt cx="403560" cy="195840"/>
          </a:xfrm>
        </p:grpSpPr>
        <p:sp>
          <p:nvSpPr>
            <p:cNvPr id="502" name="CustomShape 54"/>
            <p:cNvSpPr/>
            <p:nvPr/>
          </p:nvSpPr>
          <p:spPr>
            <a:xfrm>
              <a:off x="6400800" y="2438280"/>
              <a:ext cx="403560" cy="19584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55"/>
            <p:cNvSpPr/>
            <p:nvPr/>
          </p:nvSpPr>
          <p:spPr>
            <a:xfrm>
              <a:off x="6400800" y="2438280"/>
              <a:ext cx="403560" cy="19584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4" name="CustomShape 56"/>
          <p:cNvSpPr/>
          <p:nvPr/>
        </p:nvSpPr>
        <p:spPr>
          <a:xfrm>
            <a:off x="4907880" y="163872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128016" y="71120"/>
                </a:moveTo>
                <a:lnTo>
                  <a:pt x="0" y="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7"/>
          <p:cNvSpPr/>
          <p:nvPr/>
        </p:nvSpPr>
        <p:spPr>
          <a:xfrm>
            <a:off x="4907880" y="170136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128016" y="0"/>
                </a:moveTo>
                <a:lnTo>
                  <a:pt x="0" y="71107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58"/>
          <p:cNvSpPr/>
          <p:nvPr/>
        </p:nvSpPr>
        <p:spPr>
          <a:xfrm>
            <a:off x="4917960" y="1746360"/>
            <a:ext cx="116280" cy="62280"/>
          </a:xfrm>
          <a:custGeom>
            <a:avLst/>
            <a:gdLst/>
            <a:ahLst/>
            <a:rect l="l" t="t" r="r" b="b"/>
            <a:pathLst>
              <a:path w="128270" h="71119">
                <a:moveTo>
                  <a:pt x="128003" y="0"/>
                </a:moveTo>
                <a:lnTo>
                  <a:pt x="0" y="71120"/>
                </a:lnTo>
              </a:path>
            </a:pathLst>
          </a:custGeom>
          <a:noFill/>
          <a:ln w="33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59"/>
          <p:cNvSpPr/>
          <p:nvPr/>
        </p:nvSpPr>
        <p:spPr>
          <a:xfrm>
            <a:off x="5066640" y="1561320"/>
            <a:ext cx="1479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08" name="TextShape 60"/>
          <p:cNvSpPr txBox="1"/>
          <p:nvPr/>
        </p:nvSpPr>
        <p:spPr>
          <a:xfrm>
            <a:off x="7983000" y="6184080"/>
            <a:ext cx="144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680">
              <a:lnSpc>
                <a:spcPts val="771"/>
              </a:lnSpc>
            </a:pPr>
            <a:fld id="{46761DCB-C71D-4F15-95BF-EB2CBA357821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grpSp>
        <p:nvGrpSpPr>
          <p:cNvPr id="509" name="Group 61"/>
          <p:cNvGrpSpPr/>
          <p:nvPr/>
        </p:nvGrpSpPr>
        <p:grpSpPr>
          <a:xfrm>
            <a:off x="5791320" y="4267080"/>
            <a:ext cx="3200040" cy="1857240"/>
            <a:chOff x="5791320" y="4267080"/>
            <a:chExt cx="3200040" cy="1857240"/>
          </a:xfrm>
        </p:grpSpPr>
        <p:pic>
          <p:nvPicPr>
            <p:cNvPr id="510" name="Picture 62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200040" cy="147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1" name="CustomShape 62"/>
            <p:cNvSpPr/>
            <p:nvPr/>
          </p:nvSpPr>
          <p:spPr>
            <a:xfrm>
              <a:off x="6344640" y="4267080"/>
              <a:ext cx="19962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1062360" y="704880"/>
            <a:ext cx="7020000" cy="1145160"/>
          </a:xfrm>
          <a:prstGeom prst="rect">
            <a:avLst/>
          </a:prstGeom>
          <a:noFill/>
          <a:ln w="51840">
            <a:noFill/>
          </a:ln>
        </p:spPr>
        <p:txBody>
          <a:bodyPr lIns="0" rIns="0" tIns="0" bIns="0"/>
          <a:p>
            <a:pPr marL="196092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u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g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p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625400" y="1662120"/>
            <a:ext cx="4255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1" strike="noStrike">
                <a:solidFill>
                  <a:srgbClr val="000000"/>
                </a:solidFill>
                <a:latin typeface="Arial"/>
              </a:rPr>
              <a:t>MAX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2366640" y="360972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2984400" y="3609720"/>
            <a:ext cx="2739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12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1625400" y="2526480"/>
            <a:ext cx="3639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0" lang="en-US" sz="1400" spc="1" strike="noStrike">
                <a:solidFill>
                  <a:srgbClr val="000000"/>
                </a:solidFill>
                <a:latin typeface="Arial"/>
              </a:rPr>
              <a:t>MIN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3092040" y="2761560"/>
            <a:ext cx="61920" cy="613800"/>
          </a:xfrm>
          <a:custGeom>
            <a:avLst/>
            <a:gdLst/>
            <a:ahLst/>
            <a:rect l="l" t="t" r="r" b="b"/>
            <a:pathLst>
              <a:path w="68579" h="695960">
                <a:moveTo>
                  <a:pt x="68148" y="0"/>
                </a:moveTo>
                <a:lnTo>
                  <a:pt x="0" y="695413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7"/>
          <p:cNvSpPr/>
          <p:nvPr/>
        </p:nvSpPr>
        <p:spPr>
          <a:xfrm>
            <a:off x="2409840" y="2760840"/>
            <a:ext cx="744480" cy="613800"/>
          </a:xfrm>
          <a:custGeom>
            <a:avLst/>
            <a:gdLst/>
            <a:ahLst/>
            <a:rect l="l" t="t" r="r" b="b"/>
            <a:pathLst>
              <a:path w="819150" h="695960">
                <a:moveTo>
                  <a:pt x="818794" y="0"/>
                </a:moveTo>
                <a:lnTo>
                  <a:pt x="0" y="695439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8"/>
          <p:cNvSpPr/>
          <p:nvPr/>
        </p:nvSpPr>
        <p:spPr>
          <a:xfrm>
            <a:off x="3154320" y="2757240"/>
            <a:ext cx="579960" cy="621000"/>
          </a:xfrm>
          <a:custGeom>
            <a:avLst/>
            <a:gdLst/>
            <a:ahLst/>
            <a:rect l="l" t="t" r="r" b="b"/>
            <a:pathLst>
              <a:path w="638175" h="704214">
                <a:moveTo>
                  <a:pt x="0" y="0"/>
                </a:moveTo>
                <a:lnTo>
                  <a:pt x="638009" y="703948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9"/>
          <p:cNvSpPr/>
          <p:nvPr/>
        </p:nvSpPr>
        <p:spPr>
          <a:xfrm>
            <a:off x="3144600" y="1875240"/>
            <a:ext cx="1604520" cy="637920"/>
          </a:xfrm>
          <a:custGeom>
            <a:avLst/>
            <a:gdLst/>
            <a:ahLst/>
            <a:rect l="l" t="t" r="r" b="b"/>
            <a:pathLst>
              <a:path w="1765300" h="723264">
                <a:moveTo>
                  <a:pt x="1765185" y="0"/>
                </a:moveTo>
                <a:lnTo>
                  <a:pt x="0" y="72308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0"/>
          <p:cNvSpPr/>
          <p:nvPr/>
        </p:nvSpPr>
        <p:spPr>
          <a:xfrm>
            <a:off x="3336120" y="243504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22" name="CustomShape 11"/>
          <p:cNvSpPr/>
          <p:nvPr/>
        </p:nvSpPr>
        <p:spPr>
          <a:xfrm>
            <a:off x="4594680" y="1618920"/>
            <a:ext cx="278640" cy="25560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2"/>
          <p:cNvSpPr/>
          <p:nvPr/>
        </p:nvSpPr>
        <p:spPr>
          <a:xfrm>
            <a:off x="4594680" y="1618920"/>
            <a:ext cx="278640" cy="25560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3"/>
          <p:cNvSpPr/>
          <p:nvPr/>
        </p:nvSpPr>
        <p:spPr>
          <a:xfrm>
            <a:off x="359568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4"/>
          <p:cNvSpPr/>
          <p:nvPr/>
        </p:nvSpPr>
        <p:spPr>
          <a:xfrm>
            <a:off x="359568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5"/>
          <p:cNvSpPr/>
          <p:nvPr/>
        </p:nvSpPr>
        <p:spPr>
          <a:xfrm>
            <a:off x="295272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27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6"/>
          <p:cNvSpPr/>
          <p:nvPr/>
        </p:nvSpPr>
        <p:spPr>
          <a:xfrm>
            <a:off x="295272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27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27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7"/>
          <p:cNvSpPr/>
          <p:nvPr/>
        </p:nvSpPr>
        <p:spPr>
          <a:xfrm>
            <a:off x="2271240" y="3377880"/>
            <a:ext cx="278640" cy="255600"/>
          </a:xfrm>
          <a:custGeom>
            <a:avLst/>
            <a:gdLst/>
            <a:ahLst/>
            <a:rect l="l" t="t" r="r" b="b"/>
            <a:pathLst>
              <a:path w="306705" h="290195">
                <a:moveTo>
                  <a:pt x="0" y="289636"/>
                </a:moveTo>
                <a:lnTo>
                  <a:pt x="306679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8"/>
          <p:cNvSpPr/>
          <p:nvPr/>
        </p:nvSpPr>
        <p:spPr>
          <a:xfrm>
            <a:off x="2271240" y="3377880"/>
            <a:ext cx="278640" cy="255600"/>
          </a:xfrm>
          <a:custGeom>
            <a:avLst/>
            <a:gdLst/>
            <a:ahLst/>
            <a:rect l="l" t="t" r="r" b="b"/>
            <a:pathLst>
              <a:path w="306705" h="290195">
                <a:moveTo>
                  <a:pt x="153339" y="0"/>
                </a:moveTo>
                <a:lnTo>
                  <a:pt x="306679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9"/>
          <p:cNvSpPr/>
          <p:nvPr/>
        </p:nvSpPr>
        <p:spPr>
          <a:xfrm>
            <a:off x="3014640" y="2505960"/>
            <a:ext cx="278640" cy="25560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20"/>
          <p:cNvSpPr/>
          <p:nvPr/>
        </p:nvSpPr>
        <p:spPr>
          <a:xfrm>
            <a:off x="3014640" y="2505960"/>
            <a:ext cx="278640" cy="25560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1"/>
          <p:cNvSpPr/>
          <p:nvPr/>
        </p:nvSpPr>
        <p:spPr>
          <a:xfrm>
            <a:off x="3687120" y="3609720"/>
            <a:ext cx="64044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8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33" name="CustomShape 22"/>
          <p:cNvSpPr/>
          <p:nvPr/>
        </p:nvSpPr>
        <p:spPr>
          <a:xfrm>
            <a:off x="4749120" y="1875240"/>
            <a:ext cx="360" cy="632160"/>
          </a:xfrm>
          <a:custGeom>
            <a:avLst/>
            <a:gdLst/>
            <a:ahLst/>
            <a:rect l="l" t="t" r="r" b="b"/>
            <a:pathLst>
              <a:path w="0" h="716914">
                <a:moveTo>
                  <a:pt x="0" y="0"/>
                </a:moveTo>
                <a:lnTo>
                  <a:pt x="0" y="71671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3"/>
          <p:cNvSpPr/>
          <p:nvPr/>
        </p:nvSpPr>
        <p:spPr>
          <a:xfrm>
            <a:off x="4749120" y="2755440"/>
            <a:ext cx="560880" cy="628200"/>
          </a:xfrm>
          <a:custGeom>
            <a:avLst/>
            <a:gdLst/>
            <a:ahLst/>
            <a:rect l="l" t="t" r="r" b="b"/>
            <a:pathLst>
              <a:path w="617220" h="712470">
                <a:moveTo>
                  <a:pt x="0" y="0"/>
                </a:moveTo>
                <a:lnTo>
                  <a:pt x="616750" y="71245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4"/>
          <p:cNvSpPr/>
          <p:nvPr/>
        </p:nvSpPr>
        <p:spPr>
          <a:xfrm>
            <a:off x="4749120" y="2755440"/>
            <a:ext cx="30960" cy="654480"/>
          </a:xfrm>
          <a:custGeom>
            <a:avLst/>
            <a:gdLst/>
            <a:ahLst/>
            <a:rect l="l" t="t" r="r" b="b"/>
            <a:pathLst>
              <a:path w="34289" h="742314">
                <a:moveTo>
                  <a:pt x="0" y="0"/>
                </a:moveTo>
                <a:lnTo>
                  <a:pt x="34023" y="74222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5"/>
          <p:cNvSpPr/>
          <p:nvPr/>
        </p:nvSpPr>
        <p:spPr>
          <a:xfrm>
            <a:off x="4238640" y="2753640"/>
            <a:ext cx="510480" cy="621000"/>
          </a:xfrm>
          <a:custGeom>
            <a:avLst/>
            <a:gdLst/>
            <a:ahLst/>
            <a:rect l="l" t="t" r="r" b="b"/>
            <a:pathLst>
              <a:path w="561975" h="704214">
                <a:moveTo>
                  <a:pt x="561454" y="0"/>
                </a:moveTo>
                <a:lnTo>
                  <a:pt x="0" y="703948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6"/>
          <p:cNvSpPr/>
          <p:nvPr/>
        </p:nvSpPr>
        <p:spPr>
          <a:xfrm>
            <a:off x="409896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7"/>
          <p:cNvSpPr/>
          <p:nvPr/>
        </p:nvSpPr>
        <p:spPr>
          <a:xfrm>
            <a:off x="409896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8"/>
          <p:cNvSpPr/>
          <p:nvPr/>
        </p:nvSpPr>
        <p:spPr>
          <a:xfrm>
            <a:off x="4610160" y="2498400"/>
            <a:ext cx="278640" cy="25560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9"/>
          <p:cNvSpPr/>
          <p:nvPr/>
        </p:nvSpPr>
        <p:spPr>
          <a:xfrm>
            <a:off x="4610160" y="2498400"/>
            <a:ext cx="278640" cy="25560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30"/>
          <p:cNvSpPr/>
          <p:nvPr/>
        </p:nvSpPr>
        <p:spPr>
          <a:xfrm>
            <a:off x="5146200" y="243180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42" name="CustomShape 31"/>
          <p:cNvSpPr/>
          <p:nvPr/>
        </p:nvSpPr>
        <p:spPr>
          <a:xfrm>
            <a:off x="4986720" y="250884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297"/>
                </a:moveTo>
                <a:lnTo>
                  <a:pt x="128346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32"/>
          <p:cNvSpPr/>
          <p:nvPr/>
        </p:nvSpPr>
        <p:spPr>
          <a:xfrm>
            <a:off x="4986720" y="257184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3"/>
          <p:cNvSpPr/>
          <p:nvPr/>
        </p:nvSpPr>
        <p:spPr>
          <a:xfrm>
            <a:off x="4976640" y="262080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4"/>
          <p:cNvSpPr/>
          <p:nvPr/>
        </p:nvSpPr>
        <p:spPr>
          <a:xfrm>
            <a:off x="4710600" y="3413160"/>
            <a:ext cx="6987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46" name="CustomShape 35"/>
          <p:cNvSpPr/>
          <p:nvPr/>
        </p:nvSpPr>
        <p:spPr>
          <a:xfrm>
            <a:off x="5772240" y="3609720"/>
            <a:ext cx="2739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47" name="CustomShape 36"/>
          <p:cNvSpPr/>
          <p:nvPr/>
        </p:nvSpPr>
        <p:spPr>
          <a:xfrm>
            <a:off x="5864760" y="2761560"/>
            <a:ext cx="356400" cy="613800"/>
          </a:xfrm>
          <a:custGeom>
            <a:avLst/>
            <a:gdLst/>
            <a:ahLst/>
            <a:rect l="l" t="t" r="r" b="b"/>
            <a:pathLst>
              <a:path w="392429" h="695960">
                <a:moveTo>
                  <a:pt x="391845" y="0"/>
                </a:moveTo>
                <a:lnTo>
                  <a:pt x="0" y="695413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37"/>
          <p:cNvSpPr/>
          <p:nvPr/>
        </p:nvSpPr>
        <p:spPr>
          <a:xfrm>
            <a:off x="4749120" y="1875240"/>
            <a:ext cx="1488600" cy="636120"/>
          </a:xfrm>
          <a:custGeom>
            <a:avLst/>
            <a:gdLst/>
            <a:ahLst/>
            <a:rect l="l" t="t" r="r" b="b"/>
            <a:pathLst>
              <a:path w="1637665" h="721360">
                <a:moveTo>
                  <a:pt x="0" y="0"/>
                </a:moveTo>
                <a:lnTo>
                  <a:pt x="1637576" y="720966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38"/>
          <p:cNvSpPr/>
          <p:nvPr/>
        </p:nvSpPr>
        <p:spPr>
          <a:xfrm>
            <a:off x="572508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39"/>
          <p:cNvSpPr/>
          <p:nvPr/>
        </p:nvSpPr>
        <p:spPr>
          <a:xfrm>
            <a:off x="572508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40"/>
          <p:cNvSpPr/>
          <p:nvPr/>
        </p:nvSpPr>
        <p:spPr>
          <a:xfrm>
            <a:off x="6081480" y="2505960"/>
            <a:ext cx="278640" cy="25560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41"/>
          <p:cNvSpPr/>
          <p:nvPr/>
        </p:nvSpPr>
        <p:spPr>
          <a:xfrm>
            <a:off x="6081480" y="2505960"/>
            <a:ext cx="278640" cy="255600"/>
          </a:xfrm>
          <a:custGeom>
            <a:avLst/>
            <a:gdLst/>
            <a:ah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42"/>
          <p:cNvSpPr/>
          <p:nvPr/>
        </p:nvSpPr>
        <p:spPr>
          <a:xfrm>
            <a:off x="6404760" y="250884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310"/>
                </a:moveTo>
                <a:lnTo>
                  <a:pt x="128346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43"/>
          <p:cNvSpPr/>
          <p:nvPr/>
        </p:nvSpPr>
        <p:spPr>
          <a:xfrm>
            <a:off x="6404760" y="257184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44"/>
          <p:cNvSpPr/>
          <p:nvPr/>
        </p:nvSpPr>
        <p:spPr>
          <a:xfrm>
            <a:off x="6404760" y="260316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45"/>
          <p:cNvSpPr/>
          <p:nvPr/>
        </p:nvSpPr>
        <p:spPr>
          <a:xfrm>
            <a:off x="6471000" y="360972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57" name="CustomShape 46"/>
          <p:cNvSpPr/>
          <p:nvPr/>
        </p:nvSpPr>
        <p:spPr>
          <a:xfrm>
            <a:off x="6220440" y="2760840"/>
            <a:ext cx="310320" cy="619920"/>
          </a:xfrm>
          <a:custGeom>
            <a:avLst/>
            <a:gdLst/>
            <a:ahLst/>
            <a:rect l="l" t="t" r="r" b="b"/>
            <a:pathLst>
              <a:path w="341629" h="702945">
                <a:moveTo>
                  <a:pt x="0" y="0"/>
                </a:moveTo>
                <a:lnTo>
                  <a:pt x="341337" y="702881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47"/>
          <p:cNvSpPr/>
          <p:nvPr/>
        </p:nvSpPr>
        <p:spPr>
          <a:xfrm>
            <a:off x="639108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48"/>
          <p:cNvSpPr/>
          <p:nvPr/>
        </p:nvSpPr>
        <p:spPr>
          <a:xfrm>
            <a:off x="639108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49"/>
          <p:cNvSpPr/>
          <p:nvPr/>
        </p:nvSpPr>
        <p:spPr>
          <a:xfrm>
            <a:off x="6911280" y="250884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71310"/>
                </a:moveTo>
                <a:lnTo>
                  <a:pt x="128346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50"/>
          <p:cNvSpPr/>
          <p:nvPr/>
        </p:nvSpPr>
        <p:spPr>
          <a:xfrm>
            <a:off x="6911280" y="257184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51"/>
          <p:cNvSpPr/>
          <p:nvPr/>
        </p:nvSpPr>
        <p:spPr>
          <a:xfrm>
            <a:off x="6911280" y="260316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52"/>
          <p:cNvSpPr/>
          <p:nvPr/>
        </p:nvSpPr>
        <p:spPr>
          <a:xfrm>
            <a:off x="7152480" y="3609720"/>
            <a:ext cx="14868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4" name="CustomShape 53"/>
          <p:cNvSpPr/>
          <p:nvPr/>
        </p:nvSpPr>
        <p:spPr>
          <a:xfrm>
            <a:off x="6220440" y="2760840"/>
            <a:ext cx="962640" cy="619200"/>
          </a:xfrm>
          <a:custGeom>
            <a:avLst/>
            <a:gdLst/>
            <a:ahLst/>
            <a:rect l="l" t="t" r="r" b="b"/>
            <a:pathLst>
              <a:path w="1059179" h="702310">
                <a:moveTo>
                  <a:pt x="0" y="0"/>
                </a:moveTo>
                <a:lnTo>
                  <a:pt x="1059103" y="701827"/>
                </a:lnTo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54"/>
          <p:cNvSpPr/>
          <p:nvPr/>
        </p:nvSpPr>
        <p:spPr>
          <a:xfrm>
            <a:off x="704160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55"/>
          <p:cNvSpPr/>
          <p:nvPr/>
        </p:nvSpPr>
        <p:spPr>
          <a:xfrm>
            <a:off x="7041600" y="3377880"/>
            <a:ext cx="278640" cy="255600"/>
          </a:xfrm>
          <a:custGeom>
            <a:avLst/>
            <a:gdLst/>
            <a:ah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noFill/>
          <a:ln w="16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56"/>
          <p:cNvSpPr/>
          <p:nvPr/>
        </p:nvSpPr>
        <p:spPr>
          <a:xfrm>
            <a:off x="6563880" y="2431800"/>
            <a:ext cx="93960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14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8" name="CustomShape 57"/>
          <p:cNvSpPr/>
          <p:nvPr/>
        </p:nvSpPr>
        <p:spPr>
          <a:xfrm>
            <a:off x="4917240" y="165492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346" y="71297"/>
                </a:moveTo>
                <a:lnTo>
                  <a:pt x="0" y="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58"/>
          <p:cNvSpPr/>
          <p:nvPr/>
        </p:nvSpPr>
        <p:spPr>
          <a:xfrm>
            <a:off x="4917240" y="171792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346" y="0"/>
                </a:moveTo>
                <a:lnTo>
                  <a:pt x="0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59"/>
          <p:cNvSpPr/>
          <p:nvPr/>
        </p:nvSpPr>
        <p:spPr>
          <a:xfrm>
            <a:off x="4917240" y="1749240"/>
            <a:ext cx="117000" cy="63000"/>
          </a:xfrm>
          <a:custGeom>
            <a:avLst/>
            <a:gdLst/>
            <a:ahLst/>
            <a:rect l="l" t="t" r="r" b="b"/>
            <a:pathLst>
              <a:path w="128904" h="71755">
                <a:moveTo>
                  <a:pt x="128346" y="0"/>
                </a:moveTo>
                <a:lnTo>
                  <a:pt x="0" y="71310"/>
                </a:lnTo>
              </a:path>
            </a:pathLst>
          </a:custGeom>
          <a:noFill/>
          <a:ln w="34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60"/>
          <p:cNvSpPr/>
          <p:nvPr/>
        </p:nvSpPr>
        <p:spPr>
          <a:xfrm>
            <a:off x="5076360" y="1580040"/>
            <a:ext cx="36504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1" lang="en-US" sz="1700" spc="12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72" name="TextShape 61"/>
          <p:cNvSpPr txBox="1"/>
          <p:nvPr/>
        </p:nvSpPr>
        <p:spPr>
          <a:xfrm>
            <a:off x="7983000" y="6184080"/>
            <a:ext cx="144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680">
              <a:lnSpc>
                <a:spcPts val="771"/>
              </a:lnSpc>
            </a:pPr>
            <a:fld id="{3F51E278-2842-4F64-A965-0D2DFB1E3B3F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grpSp>
        <p:nvGrpSpPr>
          <p:cNvPr id="573" name="Group 62"/>
          <p:cNvGrpSpPr/>
          <p:nvPr/>
        </p:nvGrpSpPr>
        <p:grpSpPr>
          <a:xfrm>
            <a:off x="6858000" y="2514600"/>
            <a:ext cx="403560" cy="195840"/>
            <a:chOff x="6858000" y="2514600"/>
            <a:chExt cx="403560" cy="195840"/>
          </a:xfrm>
        </p:grpSpPr>
        <p:sp>
          <p:nvSpPr>
            <p:cNvPr id="574" name="CustomShape 63"/>
            <p:cNvSpPr/>
            <p:nvPr/>
          </p:nvSpPr>
          <p:spPr>
            <a:xfrm>
              <a:off x="6858000" y="2514600"/>
              <a:ext cx="403560" cy="19584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64"/>
            <p:cNvSpPr/>
            <p:nvPr/>
          </p:nvSpPr>
          <p:spPr>
            <a:xfrm>
              <a:off x="6858000" y="2514600"/>
              <a:ext cx="403560" cy="19584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6" name="Group 65"/>
          <p:cNvGrpSpPr/>
          <p:nvPr/>
        </p:nvGrpSpPr>
        <p:grpSpPr>
          <a:xfrm>
            <a:off x="6400800" y="2514600"/>
            <a:ext cx="403560" cy="195840"/>
            <a:chOff x="6400800" y="2514600"/>
            <a:chExt cx="403560" cy="195840"/>
          </a:xfrm>
        </p:grpSpPr>
        <p:sp>
          <p:nvSpPr>
            <p:cNvPr id="577" name="CustomShape 66"/>
            <p:cNvSpPr/>
            <p:nvPr/>
          </p:nvSpPr>
          <p:spPr>
            <a:xfrm>
              <a:off x="6400800" y="2514600"/>
              <a:ext cx="403560" cy="19584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67"/>
            <p:cNvSpPr/>
            <p:nvPr/>
          </p:nvSpPr>
          <p:spPr>
            <a:xfrm>
              <a:off x="6400800" y="2514600"/>
              <a:ext cx="403560" cy="19584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9" name="Group 68"/>
          <p:cNvGrpSpPr/>
          <p:nvPr/>
        </p:nvGrpSpPr>
        <p:grpSpPr>
          <a:xfrm>
            <a:off x="4876920" y="1600200"/>
            <a:ext cx="403560" cy="195840"/>
            <a:chOff x="4876920" y="1600200"/>
            <a:chExt cx="403560" cy="195840"/>
          </a:xfrm>
        </p:grpSpPr>
        <p:sp>
          <p:nvSpPr>
            <p:cNvPr id="580" name="CustomShape 69"/>
            <p:cNvSpPr/>
            <p:nvPr/>
          </p:nvSpPr>
          <p:spPr>
            <a:xfrm>
              <a:off x="4876920" y="1600200"/>
              <a:ext cx="403560" cy="19584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70"/>
            <p:cNvSpPr/>
            <p:nvPr/>
          </p:nvSpPr>
          <p:spPr>
            <a:xfrm>
              <a:off x="4876920" y="1600200"/>
              <a:ext cx="403560" cy="195840"/>
            </a:xfrm>
            <a:custGeom>
              <a:avLst/>
              <a:gdLst/>
              <a:ah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noFill/>
            <a:ln w="12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2" name="Group 71"/>
          <p:cNvGrpSpPr/>
          <p:nvPr/>
        </p:nvGrpSpPr>
        <p:grpSpPr>
          <a:xfrm>
            <a:off x="5791320" y="4267080"/>
            <a:ext cx="3200040" cy="1857240"/>
            <a:chOff x="5791320" y="4267080"/>
            <a:chExt cx="3200040" cy="1857240"/>
          </a:xfrm>
        </p:grpSpPr>
        <p:pic>
          <p:nvPicPr>
            <p:cNvPr id="583" name="Picture 79" descr=""/>
            <p:cNvPicPr/>
            <p:nvPr/>
          </p:nvPicPr>
          <p:blipFill>
            <a:blip r:embed="rId1"/>
            <a:stretch/>
          </p:blipFill>
          <p:spPr>
            <a:xfrm>
              <a:off x="5791320" y="4648320"/>
              <a:ext cx="3200040" cy="1476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84" name="CustomShape 72"/>
            <p:cNvSpPr/>
            <p:nvPr/>
          </p:nvSpPr>
          <p:spPr>
            <a:xfrm>
              <a:off x="6344640" y="4267080"/>
              <a:ext cx="19962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Reference: whole tree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1066680" y="380880"/>
            <a:ext cx="7020000" cy="1145160"/>
          </a:xfrm>
          <a:prstGeom prst="rect">
            <a:avLst/>
          </a:prstGeom>
          <a:noFill/>
          <a:ln w="51840">
            <a:noFill/>
          </a:ln>
        </p:spPr>
        <p:txBody>
          <a:bodyPr lIns="0" rIns="0" tIns="0" bIns="0"/>
          <a:p>
            <a:pPr marL="1951560">
              <a:lnSpc>
                <a:spcPts val="218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f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o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o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b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h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v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o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7983000" y="6184080"/>
            <a:ext cx="144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680">
              <a:lnSpc>
                <a:spcPts val="771"/>
              </a:lnSpc>
            </a:pPr>
            <a:fld id="{E4F13F2C-D23C-429B-9F66-D8827C108C08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587" name="CustomShape 3"/>
          <p:cNvSpPr/>
          <p:nvPr/>
        </p:nvSpPr>
        <p:spPr>
          <a:xfrm>
            <a:off x="457200" y="4249440"/>
            <a:ext cx="7238520" cy="22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97000" indent="-285480">
              <a:lnSpc>
                <a:spcPct val="100000"/>
              </a:lnSpc>
              <a:spcBef>
                <a:spcPts val="601"/>
              </a:spcBef>
              <a:buClr>
                <a:srgbClr val="99009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α-β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maintains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two boundary values as it moves up/down tree</a:t>
            </a:r>
            <a:endParaRPr b="0" lang="en-US" sz="1800" spc="-1" strike="noStrike">
              <a:latin typeface="Arial"/>
            </a:endParaRPr>
          </a:p>
          <a:p>
            <a:pPr lvl="1" marL="707400" indent="-285480">
              <a:lnSpc>
                <a:spcPct val="100000"/>
              </a:lnSpc>
              <a:spcBef>
                <a:spcPts val="601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990099"/>
                </a:solidFill>
                <a:latin typeface="Arial"/>
              </a:rPr>
              <a:t>α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is the best value (to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max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) found so far off the current path</a:t>
            </a:r>
            <a:endParaRPr b="0" lang="en-US" sz="1600" spc="-1" strike="noStrike">
              <a:latin typeface="Arial"/>
            </a:endParaRPr>
          </a:p>
          <a:p>
            <a:pPr lvl="1" marL="70740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i="1" lang="en-US" sz="1600" spc="-1" strike="noStrike">
                <a:solidFill>
                  <a:srgbClr val="990099"/>
                </a:solidFill>
                <a:latin typeface="Arial"/>
              </a:rPr>
              <a:t>β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is the best value found so far at choice points for min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 marL="29700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Example: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 If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V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is worse than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α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Max-n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will avoid it </a:t>
            </a:r>
            <a:endParaRPr b="0" lang="en-US" sz="1800" spc="-1" strike="noStrike">
              <a:latin typeface="Arial"/>
            </a:endParaRPr>
          </a:p>
          <a:p>
            <a:pPr lvl="1" marL="707400" indent="-2854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⇒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prune  that branch  </a:t>
            </a:r>
            <a:endParaRPr b="0" lang="en-US" sz="1600" spc="-1" strike="noStrike">
              <a:latin typeface="Arial"/>
            </a:endParaRPr>
          </a:p>
          <a:p>
            <a:pPr lvl="1" marL="707400" indent="-285480">
              <a:lnSpc>
                <a:spcPct val="100000"/>
              </a:lnSpc>
              <a:spcBef>
                <a:spcPts val="601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990099"/>
                </a:solidFill>
                <a:latin typeface="Arial"/>
              </a:rPr>
              <a:t>β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works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similarly for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min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588" name="Group 4"/>
          <p:cNvGrpSpPr/>
          <p:nvPr/>
        </p:nvGrpSpPr>
        <p:grpSpPr>
          <a:xfrm>
            <a:off x="3124080" y="1066680"/>
            <a:ext cx="2792160" cy="2938320"/>
            <a:chOff x="3124080" y="1066680"/>
            <a:chExt cx="2792160" cy="2938320"/>
          </a:xfrm>
        </p:grpSpPr>
        <p:sp>
          <p:nvSpPr>
            <p:cNvPr id="589" name="CustomShape 5"/>
            <p:cNvSpPr/>
            <p:nvPr/>
          </p:nvSpPr>
          <p:spPr>
            <a:xfrm>
              <a:off x="5070240" y="1799640"/>
              <a:ext cx="530280" cy="1463040"/>
            </a:xfrm>
            <a:custGeom>
              <a:avLst/>
              <a:gdLst/>
              <a:ahLst/>
              <a:rect l="l" t="t" r="r" b="b"/>
              <a:pathLst>
                <a:path w="583564" h="1658620">
                  <a:moveTo>
                    <a:pt x="519430" y="0"/>
                  </a:moveTo>
                  <a:lnTo>
                    <a:pt x="511443" y="5989"/>
                  </a:lnTo>
                  <a:lnTo>
                    <a:pt x="507508" y="8941"/>
                  </a:lnTo>
                  <a:lnTo>
                    <a:pt x="502455" y="12730"/>
                  </a:lnTo>
                  <a:lnTo>
                    <a:pt x="496145" y="17463"/>
                  </a:lnTo>
                  <a:lnTo>
                    <a:pt x="488438" y="23243"/>
                  </a:lnTo>
                  <a:lnTo>
                    <a:pt x="456143" y="47505"/>
                  </a:lnTo>
                  <a:lnTo>
                    <a:pt x="425165" y="72101"/>
                  </a:lnTo>
                  <a:lnTo>
                    <a:pt x="396897" y="97815"/>
                  </a:lnTo>
                  <a:lnTo>
                    <a:pt x="369217" y="129907"/>
                  </a:lnTo>
                  <a:lnTo>
                    <a:pt x="351137" y="164111"/>
                  </a:lnTo>
                  <a:lnTo>
                    <a:pt x="347104" y="187454"/>
                  </a:lnTo>
                  <a:lnTo>
                    <a:pt x="347195" y="191353"/>
                  </a:lnTo>
                  <a:lnTo>
                    <a:pt x="361210" y="228383"/>
                  </a:lnTo>
                  <a:lnTo>
                    <a:pt x="391178" y="258121"/>
                  </a:lnTo>
                  <a:lnTo>
                    <a:pt x="423455" y="281375"/>
                  </a:lnTo>
                  <a:lnTo>
                    <a:pt x="459570" y="304286"/>
                  </a:lnTo>
                  <a:lnTo>
                    <a:pt x="473437" y="312815"/>
                  </a:lnTo>
                  <a:lnTo>
                    <a:pt x="478047" y="315653"/>
                  </a:lnTo>
                  <a:lnTo>
                    <a:pt x="513795" y="338286"/>
                  </a:lnTo>
                  <a:lnTo>
                    <a:pt x="545214" y="360890"/>
                  </a:lnTo>
                  <a:lnTo>
                    <a:pt x="573420" y="389296"/>
                  </a:lnTo>
                  <a:lnTo>
                    <a:pt x="583382" y="415191"/>
                  </a:lnTo>
                  <a:lnTo>
                    <a:pt x="583374" y="418096"/>
                  </a:lnTo>
                  <a:lnTo>
                    <a:pt x="565734" y="453957"/>
                  </a:lnTo>
                  <a:lnTo>
                    <a:pt x="536518" y="481372"/>
                  </a:lnTo>
                  <a:lnTo>
                    <a:pt x="504103" y="506050"/>
                  </a:lnTo>
                  <a:lnTo>
                    <a:pt x="486912" y="518481"/>
                  </a:lnTo>
                  <a:lnTo>
                    <a:pt x="482596" y="521598"/>
                  </a:lnTo>
                  <a:lnTo>
                    <a:pt x="448991" y="546639"/>
                  </a:lnTo>
                  <a:lnTo>
                    <a:pt x="419824" y="571837"/>
                  </a:lnTo>
                  <a:lnTo>
                    <a:pt x="395607" y="603480"/>
                  </a:lnTo>
                  <a:lnTo>
                    <a:pt x="390560" y="622506"/>
                  </a:lnTo>
                  <a:lnTo>
                    <a:pt x="390563" y="625678"/>
                  </a:lnTo>
                  <a:lnTo>
                    <a:pt x="405981" y="660668"/>
                  </a:lnTo>
                  <a:lnTo>
                    <a:pt x="434828" y="690091"/>
                  </a:lnTo>
                  <a:lnTo>
                    <a:pt x="467382" y="716966"/>
                  </a:lnTo>
                  <a:lnTo>
                    <a:pt x="474955" y="723005"/>
                  </a:lnTo>
                  <a:lnTo>
                    <a:pt x="478748" y="726035"/>
                  </a:lnTo>
                  <a:lnTo>
                    <a:pt x="508372" y="750553"/>
                  </a:lnTo>
                  <a:lnTo>
                    <a:pt x="537139" y="778824"/>
                  </a:lnTo>
                  <a:lnTo>
                    <a:pt x="557780" y="811273"/>
                  </a:lnTo>
                  <a:lnTo>
                    <a:pt x="561799" y="831350"/>
                  </a:lnTo>
                  <a:lnTo>
                    <a:pt x="561727" y="834745"/>
                  </a:lnTo>
                  <a:lnTo>
                    <a:pt x="546100" y="871479"/>
                  </a:lnTo>
                  <a:lnTo>
                    <a:pt x="517862" y="900086"/>
                  </a:lnTo>
                  <a:lnTo>
                    <a:pt x="487731" y="923443"/>
                  </a:lnTo>
                  <a:lnTo>
                    <a:pt x="452952" y="947110"/>
                  </a:lnTo>
                  <a:lnTo>
                    <a:pt x="420201" y="967994"/>
                  </a:lnTo>
                  <a:lnTo>
                    <a:pt x="396223" y="982971"/>
                  </a:lnTo>
                  <a:lnTo>
                    <a:pt x="391417" y="985970"/>
                  </a:lnTo>
                  <a:lnTo>
                    <a:pt x="358129" y="1006972"/>
                  </a:lnTo>
                  <a:lnTo>
                    <a:pt x="322032" y="1030929"/>
                  </a:lnTo>
                  <a:lnTo>
                    <a:pt x="289827" y="1054741"/>
                  </a:lnTo>
                  <a:lnTo>
                    <a:pt x="260614" y="1081232"/>
                  </a:lnTo>
                  <a:lnTo>
                    <a:pt x="238804" y="1112980"/>
                  </a:lnTo>
                  <a:lnTo>
                    <a:pt x="234913" y="1131176"/>
                  </a:lnTo>
                  <a:lnTo>
                    <a:pt x="234956" y="1134385"/>
                  </a:lnTo>
                  <a:lnTo>
                    <a:pt x="250344" y="1172124"/>
                  </a:lnTo>
                  <a:lnTo>
                    <a:pt x="279573" y="1202628"/>
                  </a:lnTo>
                  <a:lnTo>
                    <a:pt x="309787" y="1226528"/>
                  </a:lnTo>
                  <a:lnTo>
                    <a:pt x="343059" y="1250070"/>
                  </a:lnTo>
                  <a:lnTo>
                    <a:pt x="351529" y="1255910"/>
                  </a:lnTo>
                  <a:lnTo>
                    <a:pt x="355758" y="1258824"/>
                  </a:lnTo>
                  <a:lnTo>
                    <a:pt x="388697" y="1282010"/>
                  </a:lnTo>
                  <a:lnTo>
                    <a:pt x="421378" y="1307907"/>
                  </a:lnTo>
                  <a:lnTo>
                    <a:pt x="447617" y="1336585"/>
                  </a:lnTo>
                  <a:lnTo>
                    <a:pt x="458009" y="1365178"/>
                  </a:lnTo>
                  <a:lnTo>
                    <a:pt x="458007" y="1367988"/>
                  </a:lnTo>
                  <a:lnTo>
                    <a:pt x="442605" y="1404475"/>
                  </a:lnTo>
                  <a:lnTo>
                    <a:pt x="414392" y="1432172"/>
                  </a:lnTo>
                  <a:lnTo>
                    <a:pt x="379870" y="1456520"/>
                  </a:lnTo>
                  <a:lnTo>
                    <a:pt x="343959" y="1477500"/>
                  </a:lnTo>
                  <a:lnTo>
                    <a:pt x="309901" y="1495206"/>
                  </a:lnTo>
                  <a:lnTo>
                    <a:pt x="274581" y="1512185"/>
                  </a:lnTo>
                  <a:lnTo>
                    <a:pt x="239138" y="1528322"/>
                  </a:lnTo>
                  <a:lnTo>
                    <a:pt x="199950" y="1545589"/>
                  </a:lnTo>
                  <a:lnTo>
                    <a:pt x="190560" y="1549691"/>
                  </a:lnTo>
                  <a:lnTo>
                    <a:pt x="185945" y="1551708"/>
                  </a:lnTo>
                  <a:lnTo>
                    <a:pt x="145487" y="1569644"/>
                  </a:lnTo>
                  <a:lnTo>
                    <a:pt x="110417" y="1586065"/>
                  </a:lnTo>
                  <a:lnTo>
                    <a:pt x="76202" y="1603408"/>
                  </a:lnTo>
                  <a:lnTo>
                    <a:pt x="39778" y="1624673"/>
                  </a:lnTo>
                  <a:lnTo>
                    <a:pt x="0" y="1658620"/>
                  </a:lnTo>
                </a:path>
              </a:pathLst>
            </a:custGeom>
            <a:noFill/>
            <a:ln cap="rnd" w="23760">
              <a:solidFill>
                <a:srgbClr val="000000"/>
              </a:solidFill>
              <a:custDash>
                <a:ds d="8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6"/>
            <p:cNvSpPr/>
            <p:nvPr/>
          </p:nvSpPr>
          <p:spPr>
            <a:xfrm>
              <a:off x="5530320" y="1066680"/>
              <a:ext cx="385920" cy="514440"/>
            </a:xfrm>
            <a:custGeom>
              <a:avLst/>
              <a:gdLst/>
              <a:ahLst/>
              <a:rect l="l" t="t" r="r" b="b"/>
              <a:pathLst>
                <a:path w="424815" h="583564">
                  <a:moveTo>
                    <a:pt x="0" y="583552"/>
                  </a:moveTo>
                  <a:lnTo>
                    <a:pt x="424408" y="0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7"/>
            <p:cNvSpPr/>
            <p:nvPr/>
          </p:nvSpPr>
          <p:spPr>
            <a:xfrm>
              <a:off x="5540760" y="1800000"/>
              <a:ext cx="257040" cy="88200"/>
            </a:xfrm>
            <a:custGeom>
              <a:avLst/>
              <a:gdLst/>
              <a:ahLst/>
              <a:rect l="l" t="t" r="r" b="b"/>
              <a:pathLst>
                <a:path w="283210" h="100330">
                  <a:moveTo>
                    <a:pt x="0" y="0"/>
                  </a:moveTo>
                  <a:lnTo>
                    <a:pt x="282943" y="100203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8"/>
            <p:cNvSpPr/>
            <p:nvPr/>
          </p:nvSpPr>
          <p:spPr>
            <a:xfrm>
              <a:off x="4434480" y="1787040"/>
              <a:ext cx="1092960" cy="444600"/>
            </a:xfrm>
            <a:custGeom>
              <a:avLst/>
              <a:gdLst/>
              <a:ahLst/>
              <a:rect l="l" t="t" r="r" b="b"/>
              <a:pathLst>
                <a:path w="1202689" h="504189">
                  <a:moveTo>
                    <a:pt x="1202474" y="0"/>
                  </a:moveTo>
                  <a:lnTo>
                    <a:pt x="0" y="503974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9"/>
            <p:cNvSpPr/>
            <p:nvPr/>
          </p:nvSpPr>
          <p:spPr>
            <a:xfrm>
              <a:off x="5378760" y="1573200"/>
              <a:ext cx="300240" cy="27540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0" y="312178"/>
                  </a:moveTo>
                  <a:lnTo>
                    <a:pt x="330542" y="312178"/>
                  </a:lnTo>
                  <a:lnTo>
                    <a:pt x="165277" y="0"/>
                  </a:lnTo>
                  <a:lnTo>
                    <a:pt x="0" y="312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10"/>
            <p:cNvSpPr/>
            <p:nvPr/>
          </p:nvSpPr>
          <p:spPr>
            <a:xfrm>
              <a:off x="5378760" y="1573200"/>
              <a:ext cx="300240" cy="27540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165277" y="0"/>
                  </a:moveTo>
                  <a:lnTo>
                    <a:pt x="330542" y="312178"/>
                  </a:lnTo>
                  <a:lnTo>
                    <a:pt x="0" y="312178"/>
                  </a:lnTo>
                  <a:lnTo>
                    <a:pt x="165277" y="0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11"/>
            <p:cNvSpPr/>
            <p:nvPr/>
          </p:nvSpPr>
          <p:spPr>
            <a:xfrm>
              <a:off x="3920040" y="2450160"/>
              <a:ext cx="516960" cy="390240"/>
            </a:xfrm>
            <a:custGeom>
              <a:avLst/>
              <a:gdLst/>
              <a:ahLst/>
              <a:rect l="l" t="t" r="r" b="b"/>
              <a:pathLst>
                <a:path w="568960" h="442595">
                  <a:moveTo>
                    <a:pt x="568807" y="0"/>
                  </a:moveTo>
                  <a:lnTo>
                    <a:pt x="0" y="442074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2"/>
            <p:cNvSpPr/>
            <p:nvPr/>
          </p:nvSpPr>
          <p:spPr>
            <a:xfrm>
              <a:off x="4391280" y="2445120"/>
              <a:ext cx="42840" cy="395280"/>
            </a:xfrm>
            <a:custGeom>
              <a:avLst/>
              <a:gdLst/>
              <a:ahLst/>
              <a:rect l="l" t="t" r="r" b="b"/>
              <a:pathLst>
                <a:path w="47625" h="448310">
                  <a:moveTo>
                    <a:pt x="47155" y="0"/>
                  </a:moveTo>
                  <a:lnTo>
                    <a:pt x="0" y="447979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13"/>
            <p:cNvSpPr/>
            <p:nvPr/>
          </p:nvSpPr>
          <p:spPr>
            <a:xfrm>
              <a:off x="4434480" y="2453040"/>
              <a:ext cx="402120" cy="387360"/>
            </a:xfrm>
            <a:custGeom>
              <a:avLst/>
              <a:gdLst/>
              <a:ahLst/>
              <a:rect l="l" t="t" r="r" b="b"/>
              <a:pathLst>
                <a:path w="442595" h="439420">
                  <a:moveTo>
                    <a:pt x="0" y="0"/>
                  </a:moveTo>
                  <a:lnTo>
                    <a:pt x="442087" y="439127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14"/>
            <p:cNvSpPr/>
            <p:nvPr/>
          </p:nvSpPr>
          <p:spPr>
            <a:xfrm>
              <a:off x="4284000" y="2188080"/>
              <a:ext cx="300240" cy="27540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0" y="0"/>
                  </a:moveTo>
                  <a:lnTo>
                    <a:pt x="165265" y="312178"/>
                  </a:lnTo>
                  <a:lnTo>
                    <a:pt x="3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15"/>
            <p:cNvSpPr/>
            <p:nvPr/>
          </p:nvSpPr>
          <p:spPr>
            <a:xfrm>
              <a:off x="4284000" y="2188080"/>
              <a:ext cx="300240" cy="275400"/>
            </a:xfrm>
            <a:custGeom>
              <a:avLst/>
              <a:gdLst/>
              <a:ahLst/>
              <a:rect l="l" t="t" r="r" b="b"/>
              <a:pathLst>
                <a:path w="330835" h="312419">
                  <a:moveTo>
                    <a:pt x="165265" y="312178"/>
                  </a:moveTo>
                  <a:lnTo>
                    <a:pt x="330542" y="0"/>
                  </a:lnTo>
                  <a:lnTo>
                    <a:pt x="0" y="0"/>
                  </a:lnTo>
                  <a:lnTo>
                    <a:pt x="165265" y="312178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6"/>
            <p:cNvSpPr/>
            <p:nvPr/>
          </p:nvSpPr>
          <p:spPr>
            <a:xfrm>
              <a:off x="4619160" y="3417480"/>
              <a:ext cx="423360" cy="317160"/>
            </a:xfrm>
            <a:custGeom>
              <a:avLst/>
              <a:gdLst/>
              <a:ahLst/>
              <a:rect l="l" t="t" r="r" b="b"/>
              <a:pathLst>
                <a:path w="466089" h="360045">
                  <a:moveTo>
                    <a:pt x="465658" y="0"/>
                  </a:moveTo>
                  <a:lnTo>
                    <a:pt x="0" y="359562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17"/>
            <p:cNvSpPr/>
            <p:nvPr/>
          </p:nvSpPr>
          <p:spPr>
            <a:xfrm>
              <a:off x="5090760" y="3422880"/>
              <a:ext cx="396360" cy="333000"/>
            </a:xfrm>
            <a:custGeom>
              <a:avLst/>
              <a:gdLst/>
              <a:ahLst/>
              <a:rect l="l" t="t" r="r" b="b"/>
              <a:pathLst>
                <a:path w="436245" h="377825">
                  <a:moveTo>
                    <a:pt x="0" y="0"/>
                  </a:moveTo>
                  <a:lnTo>
                    <a:pt x="436194" y="377240"/>
                  </a:lnTo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18"/>
            <p:cNvSpPr/>
            <p:nvPr/>
          </p:nvSpPr>
          <p:spPr>
            <a:xfrm>
              <a:off x="4917240" y="3224160"/>
              <a:ext cx="300240" cy="27540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0" y="312178"/>
                  </a:moveTo>
                  <a:lnTo>
                    <a:pt x="330542" y="312178"/>
                  </a:lnTo>
                  <a:lnTo>
                    <a:pt x="165277" y="0"/>
                  </a:lnTo>
                  <a:lnTo>
                    <a:pt x="0" y="312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19"/>
            <p:cNvSpPr/>
            <p:nvPr/>
          </p:nvSpPr>
          <p:spPr>
            <a:xfrm>
              <a:off x="4917240" y="3224160"/>
              <a:ext cx="300240" cy="27540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165277" y="0"/>
                  </a:moveTo>
                  <a:lnTo>
                    <a:pt x="330542" y="312178"/>
                  </a:lnTo>
                  <a:lnTo>
                    <a:pt x="0" y="312178"/>
                  </a:lnTo>
                  <a:lnTo>
                    <a:pt x="165277" y="0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20"/>
            <p:cNvSpPr/>
            <p:nvPr/>
          </p:nvSpPr>
          <p:spPr>
            <a:xfrm>
              <a:off x="5400000" y="3729600"/>
              <a:ext cx="300240" cy="27540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0" y="0"/>
                  </a:moveTo>
                  <a:lnTo>
                    <a:pt x="165265" y="312178"/>
                  </a:lnTo>
                  <a:lnTo>
                    <a:pt x="3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21"/>
            <p:cNvSpPr/>
            <p:nvPr/>
          </p:nvSpPr>
          <p:spPr>
            <a:xfrm>
              <a:off x="5400000" y="3729600"/>
              <a:ext cx="300240" cy="275400"/>
            </a:xfrm>
            <a:custGeom>
              <a:avLst/>
              <a:gdLst/>
              <a:ahLst/>
              <a:rect l="l" t="t" r="r" b="b"/>
              <a:pathLst>
                <a:path w="330835" h="312420">
                  <a:moveTo>
                    <a:pt x="165265" y="312178"/>
                  </a:moveTo>
                  <a:lnTo>
                    <a:pt x="330542" y="0"/>
                  </a:lnTo>
                  <a:lnTo>
                    <a:pt x="0" y="0"/>
                  </a:lnTo>
                  <a:lnTo>
                    <a:pt x="165265" y="312178"/>
                  </a:lnTo>
                  <a:close/>
                </a:path>
              </a:pathLst>
            </a:custGeom>
            <a:noFill/>
            <a:ln w="118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22"/>
            <p:cNvSpPr/>
            <p:nvPr/>
          </p:nvSpPr>
          <p:spPr>
            <a:xfrm>
              <a:off x="3124080" y="1538640"/>
              <a:ext cx="37368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MAX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7" name="CustomShape 23"/>
            <p:cNvSpPr/>
            <p:nvPr/>
          </p:nvSpPr>
          <p:spPr>
            <a:xfrm>
              <a:off x="3124080" y="2174040"/>
              <a:ext cx="559440" cy="126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MIN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8"/>
                </a:spcBef>
              </a:pP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..</a:t>
              </a: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ts val="1372"/>
                </a:lnSpc>
                <a:spcBef>
                  <a:spcPts val="94"/>
                </a:spcBef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..</a:t>
              </a: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ts val="1372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</a:rPr>
                <a:t>..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23"/>
                </a:spcBef>
              </a:pPr>
              <a:endParaRPr b="0" lang="en-US" sz="1200" spc="-1" strike="noStrike">
                <a:latin typeface="Arial"/>
              </a:endParaRPr>
            </a:p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MAX-n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8" name="CustomShape 24"/>
            <p:cNvSpPr/>
            <p:nvPr/>
          </p:nvSpPr>
          <p:spPr>
            <a:xfrm>
              <a:off x="3124080" y="3705480"/>
              <a:ext cx="48312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MIN-n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9" name="CustomShape 25"/>
            <p:cNvSpPr/>
            <p:nvPr/>
          </p:nvSpPr>
          <p:spPr>
            <a:xfrm>
              <a:off x="5741280" y="3639600"/>
              <a:ext cx="12312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Arial"/>
                </a:rPr>
                <a:t>V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10" name="CustomShape 26"/>
            <p:cNvSpPr/>
            <p:nvPr/>
          </p:nvSpPr>
          <p:spPr>
            <a:xfrm>
              <a:off x="4219920" y="1886760"/>
              <a:ext cx="2955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α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11" name="CustomShape 27"/>
            <p:cNvSpPr/>
            <p:nvPr/>
          </p:nvSpPr>
          <p:spPr>
            <a:xfrm>
              <a:off x="5058000" y="1582200"/>
              <a:ext cx="2955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0000"/>
                  </a:solidFill>
                  <a:latin typeface="Calibri"/>
                </a:rPr>
                <a:t>α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12" name="CustomShape 28"/>
            <p:cNvSpPr/>
            <p:nvPr/>
          </p:nvSpPr>
          <p:spPr>
            <a:xfrm flipV="1">
              <a:off x="4518360" y="1564920"/>
              <a:ext cx="613080" cy="245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ff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3" name="CustomShape 29"/>
            <p:cNvSpPr/>
            <p:nvPr/>
          </p:nvSpPr>
          <p:spPr>
            <a:xfrm flipH="1" flipV="1">
              <a:off x="5131080" y="3334680"/>
              <a:ext cx="533160" cy="30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ff0000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14" name="CustomShape 30"/>
          <p:cNvSpPr/>
          <p:nvPr/>
        </p:nvSpPr>
        <p:spPr>
          <a:xfrm>
            <a:off x="5486400" y="1998000"/>
            <a:ext cx="75960" cy="89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ff000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5" name="CustomShape 31"/>
          <p:cNvSpPr/>
          <p:nvPr/>
        </p:nvSpPr>
        <p:spPr>
          <a:xfrm>
            <a:off x="5565240" y="2438280"/>
            <a:ext cx="295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alibri"/>
              </a:rPr>
              <a:t>α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6" name="CustomShape 32"/>
          <p:cNvSpPr/>
          <p:nvPr/>
        </p:nvSpPr>
        <p:spPr>
          <a:xfrm>
            <a:off x="6248520" y="1752480"/>
            <a:ext cx="27428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α is set/updated as first branch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is explored…then sent down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subsequent branches to prune with.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1062360" y="704880"/>
            <a:ext cx="7020000" cy="11451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134800">
              <a:lnSpc>
                <a:spcPts val="2180"/>
              </a:lnSpc>
            </a:pPr>
            <a:r>
              <a:rPr b="0" lang="en-US" sz="2200" spc="236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200" spc="236" strike="noStrike">
                <a:solidFill>
                  <a:srgbClr val="000000"/>
                </a:solidFill>
                <a:latin typeface="Cambria"/>
              </a:rPr>
              <a:t>h</a:t>
            </a:r>
            <a:r>
              <a:rPr b="0" lang="en-US" sz="2200" spc="236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36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2200" spc="80" strike="noStrike">
                <a:solidFill>
                  <a:srgbClr val="000000"/>
                </a:solidFill>
                <a:latin typeface="Cambria"/>
              </a:rPr>
              <a:t>–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i="1" lang="en-US" sz="1800" spc="80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g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o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h</a:t>
            </a:r>
            <a:r>
              <a:rPr b="0" lang="en-US" sz="2200" spc="154" strike="noStrike">
                <a:solidFill>
                  <a:srgbClr val="000000"/>
                </a:solidFill>
                <a:latin typeface="Cambria"/>
              </a:rPr>
              <a:t>m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1228680" y="1886760"/>
            <a:ext cx="6651360" cy="2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3"/>
          <p:cNvSpPr/>
          <p:nvPr/>
        </p:nvSpPr>
        <p:spPr>
          <a:xfrm>
            <a:off x="1228680" y="4915080"/>
            <a:ext cx="6651360" cy="2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4"/>
          <p:cNvSpPr/>
          <p:nvPr/>
        </p:nvSpPr>
        <p:spPr>
          <a:xfrm>
            <a:off x="1086840" y="1158480"/>
            <a:ext cx="7054560" cy="480312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/>
          <a:p>
            <a:pPr marL="133920">
              <a:lnSpc>
                <a:spcPct val="100000"/>
              </a:lnSpc>
              <a:spcBef>
                <a:spcPts val="615"/>
              </a:spcBef>
            </a:pPr>
            <a:r>
              <a:rPr b="0" lang="en-US" sz="1500" spc="60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500" spc="165" strike="noStrike">
                <a:solidFill>
                  <a:srgbClr val="b30000"/>
                </a:solidFill>
                <a:latin typeface="Arial"/>
              </a:rPr>
              <a:t>Alpha-Beta-Decision</a:t>
            </a:r>
            <a:r>
              <a:rPr b="0" lang="en-US" sz="1500" spc="165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165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165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75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lang="en-US" sz="1500" spc="-43" strike="noStrike">
                <a:solidFill>
                  <a:srgbClr val="000000"/>
                </a:solidFill>
                <a:latin typeface="Calibri"/>
              </a:rPr>
              <a:t>an</a:t>
            </a:r>
            <a:r>
              <a:rPr b="0" lang="en-US" sz="1500" spc="15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26" strike="noStrike">
                <a:solidFill>
                  <a:srgbClr val="000000"/>
                </a:solidFill>
                <a:latin typeface="Calibri"/>
              </a:rPr>
              <a:t>action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0"/>
              </a:spcBef>
            </a:pPr>
            <a:r>
              <a:rPr b="0" lang="en-US" sz="1500" spc="83" strike="noStrike">
                <a:solidFill>
                  <a:srgbClr val="00007e"/>
                </a:solidFill>
                <a:latin typeface="Georgia"/>
              </a:rPr>
              <a:t>return 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</a:rPr>
              <a:t>the  </a:t>
            </a:r>
            <a:r>
              <a:rPr b="0" i="1" lang="en-US" sz="1500" spc="-12" strike="noStrike">
                <a:solidFill>
                  <a:srgbClr val="004b00"/>
                </a:solidFill>
                <a:latin typeface="Calibri"/>
              </a:rPr>
              <a:t>a </a:t>
            </a:r>
            <a:r>
              <a:rPr b="0" lang="en-US" sz="1500" spc="-29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lang="en-US" sz="1500" spc="123" strike="noStrike">
                <a:solidFill>
                  <a:srgbClr val="000000"/>
                </a:solidFill>
                <a:latin typeface="Arial"/>
              </a:rPr>
              <a:t>Actions</a:t>
            </a:r>
            <a:r>
              <a:rPr b="0" lang="en-US" sz="1500" spc="123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123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123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-21" strike="noStrike">
                <a:solidFill>
                  <a:srgbClr val="000000"/>
                </a:solidFill>
                <a:latin typeface="Calibri"/>
              </a:rPr>
              <a:t>maximizing </a:t>
            </a:r>
            <a:r>
              <a:rPr b="0" lang="en-US" sz="1500" spc="191" strike="noStrike">
                <a:solidFill>
                  <a:srgbClr val="000000"/>
                </a:solidFill>
                <a:latin typeface="Arial"/>
              </a:rPr>
              <a:t>Min-Value</a:t>
            </a:r>
            <a:r>
              <a:rPr b="0" lang="en-US" sz="1500" spc="19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500" spc="191" strike="noStrike">
                <a:solidFill>
                  <a:srgbClr val="000000"/>
                </a:solidFill>
                <a:latin typeface="Arial"/>
              </a:rPr>
              <a:t>Result</a:t>
            </a:r>
            <a:r>
              <a:rPr b="0" lang="en-US" sz="1500" spc="19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191" strike="noStrike">
                <a:solidFill>
                  <a:srgbClr val="004b00"/>
                </a:solidFill>
                <a:latin typeface="Calibri"/>
              </a:rPr>
              <a:t>a</a:t>
            </a:r>
            <a:r>
              <a:rPr b="0" lang="en-US" sz="1500" spc="19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US" sz="1500" spc="34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1500" spc="15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15" strike="noStrike">
                <a:solidFill>
                  <a:srgbClr val="000000"/>
                </a:solidFill>
                <a:latin typeface="Calibri"/>
              </a:rPr>
              <a:t>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60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500" spc="134" strike="noStrike">
                <a:solidFill>
                  <a:srgbClr val="b30000"/>
                </a:solidFill>
                <a:latin typeface="Arial"/>
              </a:rPr>
              <a:t>Max-Value</a:t>
            </a:r>
            <a:r>
              <a:rPr b="0" lang="en-US" sz="1500" spc="134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134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134" strike="noStrike">
                <a:solidFill>
                  <a:srgbClr val="004b00"/>
                </a:solidFill>
                <a:latin typeface="Calibri"/>
              </a:rPr>
              <a:t>, </a:t>
            </a:r>
            <a:r>
              <a:rPr b="0" lang="en-US" sz="1500" spc="52" strike="noStrike">
                <a:solidFill>
                  <a:srgbClr val="004b00"/>
                </a:solidFill>
                <a:latin typeface="Arial"/>
              </a:rPr>
              <a:t>α</a:t>
            </a:r>
            <a:r>
              <a:rPr b="0" lang="en-US" sz="1500" spc="52" strike="noStrike">
                <a:solidFill>
                  <a:srgbClr val="004b00"/>
                </a:solidFill>
                <a:latin typeface="Calibri"/>
              </a:rPr>
              <a:t>, </a:t>
            </a:r>
            <a:r>
              <a:rPr b="0" lang="en-US" sz="1500" spc="75" strike="noStrike">
                <a:solidFill>
                  <a:srgbClr val="004b00"/>
                </a:solidFill>
                <a:latin typeface="Arial"/>
              </a:rPr>
              <a:t>β</a:t>
            </a:r>
            <a:r>
              <a:rPr b="0" lang="en-US" sz="1500" spc="75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75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i="1" lang="en-US" sz="1500" spc="-12" strike="noStrike">
                <a:solidFill>
                  <a:srgbClr val="004b00"/>
                </a:solidFill>
                <a:latin typeface="Calibri"/>
              </a:rPr>
              <a:t>a </a:t>
            </a:r>
            <a:r>
              <a:rPr b="0" i="1" lang="en-US" sz="1500" spc="35" strike="noStrike">
                <a:solidFill>
                  <a:srgbClr val="004b00"/>
                </a:solidFill>
                <a:latin typeface="Calibri"/>
              </a:rPr>
              <a:t>utility</a:t>
            </a:r>
            <a:r>
              <a:rPr b="0" i="1" lang="en-US" sz="1500" spc="89" strike="noStrike">
                <a:solidFill>
                  <a:srgbClr val="004b00"/>
                </a:solidFill>
                <a:latin typeface="Calibri"/>
              </a:rPr>
              <a:t> </a:t>
            </a:r>
            <a:r>
              <a:rPr b="0" i="1" lang="en-US" sz="1500" spc="7" strike="noStrike">
                <a:solidFill>
                  <a:srgbClr val="004b00"/>
                </a:solidFill>
                <a:latin typeface="Calibri"/>
              </a:rPr>
              <a:t>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60" strike="noStrike">
                <a:solidFill>
                  <a:srgbClr val="00007e"/>
                </a:solidFill>
                <a:latin typeface="Georgia"/>
              </a:rPr>
              <a:t>inputs</a:t>
            </a:r>
            <a:r>
              <a:rPr b="0" lang="en-US" sz="1500" spc="60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i="1" lang="en-US" sz="1500" spc="-7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7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500" spc="-38" strike="noStrike">
                <a:solidFill>
                  <a:srgbClr val="000000"/>
                </a:solidFill>
                <a:latin typeface="Calibri"/>
              </a:rPr>
              <a:t>current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</a:rPr>
              <a:t>state </a:t>
            </a:r>
            <a:r>
              <a:rPr b="0" lang="en-US" sz="1500" spc="-29" strike="noStrike">
                <a:solidFill>
                  <a:srgbClr val="000000"/>
                </a:solidFill>
                <a:latin typeface="Calibri"/>
              </a:rPr>
              <a:t>in  </a:t>
            </a:r>
            <a:r>
              <a:rPr b="0" lang="en-US" sz="1500" spc="18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60" strike="noStrike">
                <a:solidFill>
                  <a:srgbClr val="000000"/>
                </a:solidFill>
                <a:latin typeface="Calibri"/>
              </a:rPr>
              <a:t>game</a:t>
            </a:r>
            <a:endParaRPr b="0" lang="en-US" sz="1500" spc="-1" strike="noStrike">
              <a:latin typeface="Arial"/>
            </a:endParaRPr>
          </a:p>
          <a:p>
            <a:pPr marL="1114560">
              <a:lnSpc>
                <a:spcPct val="100000"/>
              </a:lnSpc>
              <a:spcBef>
                <a:spcPts val="139"/>
              </a:spcBef>
            </a:pPr>
            <a:r>
              <a:rPr b="0" lang="en-US" sz="1500" spc="52" strike="noStrike">
                <a:solidFill>
                  <a:srgbClr val="004b00"/>
                </a:solidFill>
                <a:latin typeface="Arial"/>
              </a:rPr>
              <a:t>α</a:t>
            </a:r>
            <a:r>
              <a:rPr b="0" lang="en-US" sz="1500" spc="52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</a:rPr>
              <a:t>the  </a:t>
            </a:r>
            <a:r>
              <a:rPr b="0" lang="en-US" sz="1500" spc="-46" strike="noStrike">
                <a:solidFill>
                  <a:srgbClr val="000000"/>
                </a:solidFill>
                <a:latin typeface="Calibri"/>
              </a:rPr>
              <a:t>value  </a:t>
            </a:r>
            <a:r>
              <a:rPr b="0" lang="en-US" sz="1500" spc="-55" strike="noStrike">
                <a:solidFill>
                  <a:srgbClr val="000000"/>
                </a:solidFill>
                <a:latin typeface="Calibri"/>
              </a:rPr>
              <a:t>of  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</a:rPr>
              <a:t>the  </a:t>
            </a:r>
            <a:r>
              <a:rPr b="0" lang="en-US" sz="1500" spc="-38" strike="noStrike">
                <a:solidFill>
                  <a:srgbClr val="000000"/>
                </a:solidFill>
                <a:latin typeface="Calibri"/>
              </a:rPr>
              <a:t>best</a:t>
            </a:r>
            <a:r>
              <a:rPr b="0" lang="en-US" sz="1500" spc="-14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</a:rPr>
              <a:t>alternative</a:t>
            </a:r>
            <a:r>
              <a:rPr b="0" lang="en-US" sz="1500" spc="1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66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1500" spc="-66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185" strike="noStrike">
                <a:solidFill>
                  <a:srgbClr val="000000"/>
                </a:solidFill>
                <a:latin typeface="Arial"/>
              </a:rPr>
              <a:t>max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</a:rPr>
              <a:t>along 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</a:rPr>
              <a:t>the  </a:t>
            </a:r>
            <a:r>
              <a:rPr b="0" lang="en-US" sz="1500" spc="-38" strike="noStrike">
                <a:solidFill>
                  <a:srgbClr val="000000"/>
                </a:solidFill>
                <a:latin typeface="Calibri"/>
              </a:rPr>
              <a:t>path 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15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1500" spc="-15" strike="noStrike">
                <a:solidFill>
                  <a:srgbClr val="004b00"/>
                </a:solidFill>
                <a:latin typeface="Calibri"/>
              </a:rPr>
              <a:t>state</a:t>
            </a:r>
            <a:endParaRPr b="0" lang="en-US" sz="1500" spc="-1" strike="noStrike">
              <a:latin typeface="Arial"/>
            </a:endParaRPr>
          </a:p>
          <a:p>
            <a:pPr marL="1114560">
              <a:lnSpc>
                <a:spcPct val="100000"/>
              </a:lnSpc>
              <a:spcBef>
                <a:spcPts val="139"/>
              </a:spcBef>
            </a:pPr>
            <a:r>
              <a:rPr b="0" lang="en-US" sz="1500" spc="35" strike="noStrike">
                <a:solidFill>
                  <a:srgbClr val="004b00"/>
                </a:solidFill>
                <a:latin typeface="Arial"/>
              </a:rPr>
              <a:t>β</a:t>
            </a:r>
            <a:r>
              <a:rPr b="0" lang="en-US" sz="1500" spc="35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</a:rPr>
              <a:t>the  </a:t>
            </a:r>
            <a:r>
              <a:rPr b="0" lang="en-US" sz="1500" spc="-46" strike="noStrike">
                <a:solidFill>
                  <a:srgbClr val="000000"/>
                </a:solidFill>
                <a:latin typeface="Calibri"/>
              </a:rPr>
              <a:t>value  </a:t>
            </a:r>
            <a:r>
              <a:rPr b="0" lang="en-US" sz="1500" spc="-55" strike="noStrike">
                <a:solidFill>
                  <a:srgbClr val="000000"/>
                </a:solidFill>
                <a:latin typeface="Calibri"/>
              </a:rPr>
              <a:t>of  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</a:rPr>
              <a:t>the  </a:t>
            </a:r>
            <a:r>
              <a:rPr b="0" lang="en-US" sz="1500" spc="-38" strike="noStrike">
                <a:solidFill>
                  <a:srgbClr val="000000"/>
                </a:solidFill>
                <a:latin typeface="Calibri"/>
              </a:rPr>
              <a:t>best</a:t>
            </a:r>
            <a:r>
              <a:rPr b="0" lang="en-US" sz="1500" spc="-12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</a:rPr>
              <a:t>alternative</a:t>
            </a:r>
            <a:r>
              <a:rPr b="0" lang="en-US" sz="1500" spc="1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66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1500" spc="-66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500" spc="106" strike="noStrike">
                <a:solidFill>
                  <a:srgbClr val="000000"/>
                </a:solidFill>
                <a:latin typeface="Arial"/>
              </a:rPr>
              <a:t>min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</a:rPr>
              <a:t>along 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</a:rPr>
              <a:t>the  </a:t>
            </a:r>
            <a:r>
              <a:rPr b="0" lang="en-US" sz="1500" spc="-38" strike="noStrike">
                <a:solidFill>
                  <a:srgbClr val="000000"/>
                </a:solidFill>
                <a:latin typeface="Calibri"/>
              </a:rPr>
              <a:t>path  </a:t>
            </a:r>
            <a:r>
              <a:rPr b="0" lang="en-US" sz="1500" spc="-35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1500" spc="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1500" spc="-15" strike="noStrike">
                <a:solidFill>
                  <a:srgbClr val="004b00"/>
                </a:solidFill>
                <a:latin typeface="Calibri"/>
              </a:rPr>
              <a:t>state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777"/>
              </a:spcBef>
            </a:pPr>
            <a:r>
              <a:rPr b="0" lang="en-US" sz="1500" spc="35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1500" spc="174" strike="noStrike">
                <a:solidFill>
                  <a:srgbClr val="000000"/>
                </a:solidFill>
                <a:latin typeface="Arial"/>
              </a:rPr>
              <a:t>Terminal-Test</a:t>
            </a:r>
            <a:r>
              <a:rPr b="0" lang="en-US" sz="1500" spc="174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174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174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83" strike="noStrike">
                <a:solidFill>
                  <a:srgbClr val="00007e"/>
                </a:solidFill>
                <a:latin typeface="Georgia"/>
              </a:rPr>
              <a:t>then return</a:t>
            </a:r>
            <a:r>
              <a:rPr b="0" lang="en-US" sz="1500" spc="97" strike="noStrike">
                <a:solidFill>
                  <a:srgbClr val="00007e"/>
                </a:solidFill>
                <a:latin typeface="Georgia"/>
              </a:rPr>
              <a:t> </a:t>
            </a:r>
            <a:r>
              <a:rPr b="0" lang="en-US" sz="1500" spc="151" strike="noStrike">
                <a:solidFill>
                  <a:srgbClr val="000000"/>
                </a:solidFill>
                <a:latin typeface="Arial"/>
              </a:rPr>
              <a:t>Utility</a:t>
            </a:r>
            <a:r>
              <a:rPr b="0" lang="en-US" sz="1500" spc="15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15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15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i="1" lang="en-US" sz="1500" spc="12" strike="noStrike">
                <a:solidFill>
                  <a:srgbClr val="004b00"/>
                </a:solidFill>
                <a:latin typeface="Calibri"/>
              </a:rPr>
              <a:t>v</a:t>
            </a:r>
            <a:r>
              <a:rPr b="0" i="1" lang="en-US" sz="1500" spc="-128" strike="noStrike">
                <a:solidFill>
                  <a:srgbClr val="004b00"/>
                </a:solidFill>
                <a:latin typeface="Calibri"/>
              </a:rPr>
              <a:t> </a:t>
            </a:r>
            <a:r>
              <a:rPr b="0" lang="en-US" sz="1500" spc="15" strike="noStrike">
                <a:solidFill>
                  <a:srgbClr val="000000"/>
                </a:solidFill>
                <a:latin typeface="Arial"/>
              </a:rPr>
              <a:t>←</a:t>
            </a:r>
            <a:r>
              <a:rPr b="0" lang="en-US" sz="1500" spc="-21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500" spc="378" strike="noStrike">
                <a:solidFill>
                  <a:srgbClr val="000000"/>
                </a:solidFill>
                <a:latin typeface="Arial"/>
              </a:rPr>
              <a:t>−∞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46" strike="noStrike">
                <a:solidFill>
                  <a:srgbClr val="00007e"/>
                </a:solidFill>
                <a:latin typeface="Georgia"/>
              </a:rPr>
              <a:t>for </a:t>
            </a:r>
            <a:r>
              <a:rPr b="0" i="1" lang="en-US" sz="1500" spc="29" strike="noStrike">
                <a:solidFill>
                  <a:srgbClr val="004b00"/>
                </a:solidFill>
                <a:latin typeface="Calibri"/>
              </a:rPr>
              <a:t>a, </a:t>
            </a:r>
            <a:r>
              <a:rPr b="0" i="1" lang="en-US" sz="1500" spc="21" strike="noStrike">
                <a:solidFill>
                  <a:srgbClr val="004b00"/>
                </a:solidFill>
                <a:latin typeface="Calibri"/>
              </a:rPr>
              <a:t>s </a:t>
            </a:r>
            <a:r>
              <a:rPr b="0" lang="en-US" sz="1500" spc="-29" strike="noStrike">
                <a:solidFill>
                  <a:srgbClr val="000000"/>
                </a:solidFill>
                <a:latin typeface="Calibri"/>
              </a:rPr>
              <a:t>in  </a:t>
            </a:r>
            <a:r>
              <a:rPr b="0" lang="en-US" sz="1500" spc="137" strike="noStrike">
                <a:solidFill>
                  <a:srgbClr val="000000"/>
                </a:solidFill>
                <a:latin typeface="Arial"/>
              </a:rPr>
              <a:t>Successors</a:t>
            </a:r>
            <a:r>
              <a:rPr b="0" lang="en-US" sz="1500" spc="137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137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137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1500" spc="3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66" strike="noStrike">
                <a:solidFill>
                  <a:srgbClr val="00007e"/>
                </a:solidFill>
                <a:latin typeface="Georgia"/>
              </a:rPr>
              <a:t>do</a:t>
            </a:r>
            <a:endParaRPr b="0" lang="en-US" sz="1500" spc="-1" strike="noStrike">
              <a:latin typeface="Arial"/>
            </a:endParaRPr>
          </a:p>
          <a:p>
            <a:pPr marL="624960">
              <a:lnSpc>
                <a:spcPct val="100000"/>
              </a:lnSpc>
              <a:spcBef>
                <a:spcPts val="125"/>
              </a:spcBef>
            </a:pPr>
            <a:r>
              <a:rPr b="0" i="1" lang="en-US" sz="1500" spc="12" strike="noStrike">
                <a:solidFill>
                  <a:srgbClr val="004b00"/>
                </a:solidFill>
                <a:latin typeface="Calibri"/>
              </a:rPr>
              <a:t>v</a:t>
            </a:r>
            <a:r>
              <a:rPr b="0" i="1" lang="en-US" sz="1500" spc="-97" strike="noStrike">
                <a:solidFill>
                  <a:srgbClr val="004b00"/>
                </a:solidFill>
                <a:latin typeface="Calibri"/>
              </a:rPr>
              <a:t> </a:t>
            </a:r>
            <a:r>
              <a:rPr b="0" lang="en-US" sz="1500" spc="15" strike="noStrike">
                <a:solidFill>
                  <a:srgbClr val="000000"/>
                </a:solidFill>
                <a:latin typeface="Arial"/>
              </a:rPr>
              <a:t>←</a:t>
            </a:r>
            <a:r>
              <a:rPr b="0" lang="en-US" sz="1500" spc="-18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500" spc="151" strike="noStrike">
                <a:solidFill>
                  <a:srgbClr val="000000"/>
                </a:solidFill>
                <a:latin typeface="Arial"/>
              </a:rPr>
              <a:t>Max</a:t>
            </a:r>
            <a:r>
              <a:rPr b="0" lang="en-US" sz="1500" spc="15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151" strike="noStrike">
                <a:solidFill>
                  <a:srgbClr val="004b00"/>
                </a:solidFill>
                <a:latin typeface="Calibri"/>
              </a:rPr>
              <a:t>v</a:t>
            </a:r>
            <a:r>
              <a:rPr b="0" lang="en-US" sz="1500" spc="15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US" sz="1500" spc="1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165" strike="noStrike">
                <a:solidFill>
                  <a:srgbClr val="000000"/>
                </a:solidFill>
                <a:latin typeface="Arial"/>
              </a:rPr>
              <a:t>Min-Value</a:t>
            </a:r>
            <a:r>
              <a:rPr b="0" lang="en-US" sz="1500" spc="165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165" strike="noStrike">
                <a:solidFill>
                  <a:srgbClr val="004b00"/>
                </a:solidFill>
                <a:latin typeface="Calibri"/>
              </a:rPr>
              <a:t>s</a:t>
            </a:r>
            <a:r>
              <a:rPr b="0" lang="en-US" sz="1500" spc="165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US" sz="1500" spc="-15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52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1500" spc="52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US" sz="1500" spc="-15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80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lang="en-US" sz="1500" spc="80" strike="noStrike">
                <a:solidFill>
                  <a:srgbClr val="000000"/>
                </a:solidFill>
                <a:latin typeface="Calibri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624960">
              <a:lnSpc>
                <a:spcPct val="100000"/>
              </a:lnSpc>
              <a:spcBef>
                <a:spcPts val="139"/>
              </a:spcBef>
            </a:pPr>
            <a:r>
              <a:rPr b="0" lang="en-US" sz="1500" spc="35" strike="noStrike">
                <a:solidFill>
                  <a:srgbClr val="00007e"/>
                </a:solidFill>
                <a:latin typeface="Georgia"/>
              </a:rPr>
              <a:t>if</a:t>
            </a:r>
            <a:r>
              <a:rPr b="0" lang="en-US" sz="1500" spc="106" strike="noStrike">
                <a:solidFill>
                  <a:srgbClr val="00007e"/>
                </a:solidFill>
                <a:latin typeface="Georgia"/>
              </a:rPr>
              <a:t> </a:t>
            </a:r>
            <a:r>
              <a:rPr b="0" i="1" lang="en-US" sz="1500" spc="12" strike="noStrike">
                <a:solidFill>
                  <a:srgbClr val="004b00"/>
                </a:solidFill>
                <a:latin typeface="Calibri"/>
              </a:rPr>
              <a:t>v</a:t>
            </a:r>
            <a:r>
              <a:rPr b="0" i="1" lang="en-US" sz="1500" spc="12" strike="noStrike">
                <a:solidFill>
                  <a:srgbClr val="004b00"/>
                </a:solidFill>
                <a:latin typeface="Calibri"/>
              </a:rPr>
              <a:t>	</a:t>
            </a:r>
            <a:r>
              <a:rPr b="0" lang="en-US" sz="1500" spc="361" strike="noStrike">
                <a:solidFill>
                  <a:srgbClr val="000000"/>
                </a:solidFill>
                <a:latin typeface="Arial"/>
              </a:rPr>
              <a:t>≥</a:t>
            </a:r>
            <a:r>
              <a:rPr b="0" lang="en-US" sz="1500" spc="36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500" spc="-26" strike="noStrike">
                <a:solidFill>
                  <a:srgbClr val="000000"/>
                </a:solidFill>
                <a:latin typeface="Arial"/>
              </a:rPr>
              <a:t>β </a:t>
            </a:r>
            <a:r>
              <a:rPr b="0" lang="en-US" sz="1500" spc="83" strike="noStrike">
                <a:solidFill>
                  <a:srgbClr val="00007e"/>
                </a:solidFill>
                <a:latin typeface="Georgia"/>
              </a:rPr>
              <a:t>then return</a:t>
            </a:r>
            <a:r>
              <a:rPr b="0" lang="en-US" sz="1500" spc="318" strike="noStrike">
                <a:solidFill>
                  <a:srgbClr val="00007e"/>
                </a:solidFill>
                <a:latin typeface="Georgia"/>
              </a:rPr>
              <a:t> </a:t>
            </a:r>
            <a:r>
              <a:rPr b="0" i="1" lang="en-US" sz="1500" spc="12" strike="noStrike">
                <a:solidFill>
                  <a:srgbClr val="004b00"/>
                </a:solidFill>
                <a:latin typeface="Calibri"/>
              </a:rPr>
              <a:t>v</a:t>
            </a:r>
            <a:endParaRPr b="0" lang="en-US" sz="1500" spc="-1" strike="noStrike">
              <a:latin typeface="Arial"/>
            </a:endParaRPr>
          </a:p>
          <a:p>
            <a:pPr marL="624960">
              <a:lnSpc>
                <a:spcPct val="100000"/>
              </a:lnSpc>
              <a:spcBef>
                <a:spcPts val="139"/>
              </a:spcBef>
            </a:pPr>
            <a:r>
              <a:rPr b="0" lang="en-US" sz="1500" spc="75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1500" spc="-1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500" spc="15" strike="noStrike">
                <a:solidFill>
                  <a:srgbClr val="000000"/>
                </a:solidFill>
                <a:latin typeface="Arial"/>
              </a:rPr>
              <a:t>←</a:t>
            </a:r>
            <a:r>
              <a:rPr b="0" lang="en-US" sz="1500" spc="-1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500" spc="165" strike="noStrike">
                <a:solidFill>
                  <a:srgbClr val="000000"/>
                </a:solidFill>
                <a:latin typeface="Arial"/>
              </a:rPr>
              <a:t>Max</a:t>
            </a:r>
            <a:r>
              <a:rPr b="0" lang="en-US" sz="1500" spc="165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500" spc="165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1500" spc="165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US" sz="1500" spc="1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1500" spc="55" strike="noStrike">
                <a:solidFill>
                  <a:srgbClr val="004b00"/>
                </a:solidFill>
                <a:latin typeface="Calibri"/>
              </a:rPr>
              <a:t>v</a:t>
            </a:r>
            <a:r>
              <a:rPr b="0" lang="en-US" sz="1500" spc="55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0"/>
              </a:spcBef>
            </a:pPr>
            <a:r>
              <a:rPr b="0" lang="en-US" sz="1500" spc="83" strike="noStrike">
                <a:solidFill>
                  <a:srgbClr val="00007e"/>
                </a:solidFill>
                <a:latin typeface="Georgia"/>
              </a:rPr>
              <a:t>return</a:t>
            </a:r>
            <a:r>
              <a:rPr b="0" lang="en-US" sz="1500" spc="29" strike="noStrike">
                <a:solidFill>
                  <a:srgbClr val="00007e"/>
                </a:solidFill>
                <a:latin typeface="Georgia"/>
              </a:rPr>
              <a:t> </a:t>
            </a:r>
            <a:r>
              <a:rPr b="0" i="1" lang="en-US" sz="1500" spc="12" strike="noStrike">
                <a:solidFill>
                  <a:srgbClr val="004b00"/>
                </a:solidFill>
                <a:latin typeface="Calibri"/>
              </a:rPr>
              <a:t>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60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500" spc="114" strike="noStrike">
                <a:solidFill>
                  <a:srgbClr val="b30000"/>
                </a:solidFill>
                <a:latin typeface="Arial"/>
              </a:rPr>
              <a:t>Min-Value</a:t>
            </a:r>
            <a:r>
              <a:rPr b="0" lang="en-US" sz="1500" spc="114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114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114" strike="noStrike">
                <a:solidFill>
                  <a:srgbClr val="004b00"/>
                </a:solidFill>
                <a:latin typeface="Calibri"/>
              </a:rPr>
              <a:t>, </a:t>
            </a:r>
            <a:r>
              <a:rPr b="0" lang="en-US" sz="1500" spc="52" strike="noStrike">
                <a:solidFill>
                  <a:srgbClr val="004b00"/>
                </a:solidFill>
                <a:latin typeface="Arial"/>
              </a:rPr>
              <a:t>α</a:t>
            </a:r>
            <a:r>
              <a:rPr b="0" lang="en-US" sz="1500" spc="52" strike="noStrike">
                <a:solidFill>
                  <a:srgbClr val="004b00"/>
                </a:solidFill>
                <a:latin typeface="Calibri"/>
              </a:rPr>
              <a:t>, </a:t>
            </a:r>
            <a:r>
              <a:rPr b="0" lang="en-US" sz="1500" spc="75" strike="noStrike">
                <a:solidFill>
                  <a:srgbClr val="004b00"/>
                </a:solidFill>
                <a:latin typeface="Arial"/>
              </a:rPr>
              <a:t>β</a:t>
            </a:r>
            <a:r>
              <a:rPr b="0" lang="en-US" sz="1500" spc="75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75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i="1" lang="en-US" sz="1500" spc="-12" strike="noStrike">
                <a:solidFill>
                  <a:srgbClr val="004b00"/>
                </a:solidFill>
                <a:latin typeface="Calibri"/>
              </a:rPr>
              <a:t>a </a:t>
            </a:r>
            <a:r>
              <a:rPr b="0" i="1" lang="en-US" sz="1500" spc="35" strike="noStrike">
                <a:solidFill>
                  <a:srgbClr val="004b00"/>
                </a:solidFill>
                <a:latin typeface="Calibri"/>
              </a:rPr>
              <a:t>utility</a:t>
            </a:r>
            <a:r>
              <a:rPr b="0" i="1" lang="en-US" sz="1500" spc="154" strike="noStrike">
                <a:solidFill>
                  <a:srgbClr val="004b00"/>
                </a:solidFill>
                <a:latin typeface="Calibri"/>
              </a:rPr>
              <a:t> </a:t>
            </a:r>
            <a:r>
              <a:rPr b="0" i="1" lang="en-US" sz="1500" spc="7" strike="noStrike">
                <a:solidFill>
                  <a:srgbClr val="004b00"/>
                </a:solidFill>
                <a:latin typeface="Calibri"/>
              </a:rPr>
              <a:t>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66" strike="noStrike">
                <a:solidFill>
                  <a:srgbClr val="000000"/>
                </a:solidFill>
                <a:latin typeface="Calibri"/>
              </a:rPr>
              <a:t>same  </a:t>
            </a:r>
            <a:r>
              <a:rPr b="0" lang="en-US" sz="1500" spc="-38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lang="en-US" sz="1500" spc="225" strike="noStrike">
                <a:solidFill>
                  <a:srgbClr val="000000"/>
                </a:solidFill>
                <a:latin typeface="Arial"/>
              </a:rPr>
              <a:t>Max-Value </a:t>
            </a:r>
            <a:r>
              <a:rPr b="0" lang="en-US" sz="1500" spc="-38" strike="noStrike">
                <a:solidFill>
                  <a:srgbClr val="000000"/>
                </a:solidFill>
                <a:latin typeface="Calibri"/>
              </a:rPr>
              <a:t>but  with </a:t>
            </a:r>
            <a:r>
              <a:rPr b="0" lang="en-US" sz="1500" spc="-55" strike="noStrike">
                <a:solidFill>
                  <a:srgbClr val="000000"/>
                </a:solidFill>
                <a:latin typeface="Calibri"/>
              </a:rPr>
              <a:t>roles  of  </a:t>
            </a:r>
            <a:r>
              <a:rPr b="0" lang="en-US" sz="1500" spc="52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1500" spc="52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500" spc="-26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0" lang="en-US" sz="1500" spc="-1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500" spc="-66" strike="noStrike">
                <a:solidFill>
                  <a:srgbClr val="000000"/>
                </a:solidFill>
                <a:latin typeface="Calibri"/>
              </a:rPr>
              <a:t>reversed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1" name="TextShape 5"/>
          <p:cNvSpPr txBox="1"/>
          <p:nvPr/>
        </p:nvSpPr>
        <p:spPr>
          <a:xfrm>
            <a:off x="7983000" y="6184080"/>
            <a:ext cx="144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680">
              <a:lnSpc>
                <a:spcPts val="771"/>
              </a:lnSpc>
            </a:pPr>
            <a:fld id="{3FADD6F5-A821-4C08-B725-FB0177C3CFDB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β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3" name="TextShape 2"/>
          <p:cNvSpPr txBox="1"/>
          <p:nvPr/>
        </p:nvSpPr>
        <p:spPr>
          <a:xfrm>
            <a:off x="457200" y="1219320"/>
            <a:ext cx="8229240" cy="5105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α–β observations: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Pruning is zero-loss.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Final outcome same as without pruning.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Great example of “meta-reasoning”= reasoning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about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computational process.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Here: reasoning about which computations could possibly be relevant (or not)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Key to high efficiency in AI programming.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Effectiveness depends hugely which path (moves) you examine first.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Slide 14:  why prune in middle subtree…but not in rightmost one.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Middle subtree:  examines highest value (for max) nodes first!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Analysis: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Chess has average branching factor around 35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Pruning removes branches (whole subtrees)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99840" indent="-22824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-&gt;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 effective branching factor = 28.  Substantial reduction.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Unfortunately, 28</a:t>
            </a:r>
            <a:r>
              <a:rPr b="0" lang="en-US" sz="1800" spc="-1" strike="noStrike" baseline="30000">
                <a:solidFill>
                  <a:srgbClr val="000000"/>
                </a:solidFill>
                <a:latin typeface="Arial"/>
              </a:rPr>
              <a:t>50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is still impossible to search in reasonable time!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680" algn="r">
              <a:lnSpc>
                <a:spcPts val="771"/>
              </a:lnSpc>
            </a:pPr>
            <a:fld id="{D02DAA5F-50CB-4EF4-8BD6-78BC76DE2148}" type="slidenum">
              <a:rPr b="0" lang="en-US" sz="1200" spc="15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β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6" name="TextShape 2"/>
          <p:cNvSpPr txBox="1"/>
          <p:nvPr/>
        </p:nvSpPr>
        <p:spPr>
          <a:xfrm>
            <a:off x="457200" y="1066680"/>
            <a:ext cx="822924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Plan: at any ply:  examine higher value (to max) siblings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first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Sets the α value tightly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more likely to prune subsequent branches.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Strategies: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Static:  Prioritize higher value moves like captures, forward moves, etc.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Dynamic:  prioritize moves that have been good in the past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Use IDS: searches to depth=n reveal high values moves for subsequent re-searches at depth &gt; 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Stats: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Minimax search =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α–β with random ordering = about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</a:rPr>
              <a:t>3m/4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nice reduction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α–β with strong move ordering = about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</a:rPr>
              <a:t>m/2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Effectively reduced b-factor from 35 to 6 in chess!   Can ply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twice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as deep, same time!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More power: transpositions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Some move chains are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transpositions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of each other.  (a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b, then d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e) gives same board as (d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e, then b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a).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Identify and only compute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once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: can double reachable depth again!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53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680" algn="r">
              <a:lnSpc>
                <a:spcPts val="771"/>
              </a:lnSpc>
            </a:pPr>
            <a:fld id="{B831244E-962E-4EBF-A7E8-BC505F2FB43E}" type="slidenum">
              <a:rPr b="0" lang="en-US" sz="1200" spc="15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9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Reality check: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Thus far: minimax assumes we can search down to “bottom” of tree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Not realistic:  minimax is O(b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Chess = of 50 moves/game,  b about 35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O(35</a:t>
            </a:r>
            <a:r>
              <a:rPr b="0" lang="en-US" sz="1400" spc="-1" strike="noStrike" baseline="30000">
                <a:solidFill>
                  <a:srgbClr val="000000"/>
                </a:solidFill>
                <a:latin typeface="Arial"/>
              </a:rPr>
              <a:t>50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)….or, with theoretical best α–β move ordering: O(6</a:t>
            </a:r>
            <a:r>
              <a:rPr b="0" lang="en-US" sz="1400" spc="-1" strike="noStrike" baseline="30000">
                <a:solidFill>
                  <a:srgbClr val="000000"/>
                </a:solidFill>
                <a:latin typeface="Arial"/>
              </a:rPr>
              <a:t>50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).  Huge!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Plan:  Search as deep as time allows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Terminal-test() 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Cutoff-test()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Cut-off-test(s) decides if we should stop searching at that state/level.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If true:  apply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evaluation function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and return value of that board.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When to cut off search?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Fred Flintstone static approach = just always cut off search at some depth 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Problem: leaves valuable time on the table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Reachable depth within t-limit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 varies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depending on board/# pieces/etc.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Solution:  Use IDS.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Search until time is up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return result from latest completed search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Bonus:  Use info from previous IDS runs to optimize α–β move ordering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Problem: 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horizon effect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= something bad could happen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just beyond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search limit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Solution:  Add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quiescence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metric.  Never cut off search in middle of heavy action.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680" algn="r">
              <a:lnSpc>
                <a:spcPts val="771"/>
              </a:lnSpc>
            </a:pPr>
            <a:fld id="{5AB452D1-1EEB-4E36-A8C6-D608132A1265}" type="slidenum">
              <a:rPr b="0" lang="en-US" sz="1200" spc="15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5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Games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Perfect play: principles of adversarial search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21880" indent="-28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minimax decisions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21880" indent="-28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–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β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pruning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21880" indent="-28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Move ordering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Imperfect play: dealing with resource limits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21880" indent="-28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Cutting of search and approximate  evaluation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0000"/>
              </a:lnSpc>
              <a:spcBef>
                <a:spcPts val="140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Stochastic games (games of chance)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Partially Observable games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Card Games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7C485D6-B586-4CE1-8499-1E27DE437DD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Ad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va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ed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ch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niq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s: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wh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en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wi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nni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ng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tter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2" name="TextShape 2"/>
          <p:cNvSpPr txBox="1"/>
          <p:nvPr/>
        </p:nvSpPr>
        <p:spPr>
          <a:xfrm>
            <a:off x="457200" y="1219320"/>
            <a:ext cx="8229240" cy="533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Idea 1:  Find ways to search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deeper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Efficiency:  efficient board representation, faster eval functions, etc.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Better pruning:  maximize efficacy of move ordering subsystem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Forward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pruning:  cut off “un-interesting” branches of search tree early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α–β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prunes nodes that are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provably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useless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loss-less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Forward pruning “guesses”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prunes nodes that are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probably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useless.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Danger:  could prune away moves that ultimately lead to wins!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Strategy: shallow search gets rough node value.  Stored info estimates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likely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utility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Idea 2:  More sophisticated evaluation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Linear weighted function assume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independence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of features…statically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But often it’s the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combo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of pieces that count…more at some points in game than others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E.g., pair of bishops &gt; two knights…but more so in the end-game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Non-linear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weighted functions allow more subtle tuning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can also be used to adjust weights from experience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EE32460-B02B-46DD-9FF5-1B860E6217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5" name="TextShape 2"/>
          <p:cNvSpPr txBox="1"/>
          <p:nvPr/>
        </p:nvSpPr>
        <p:spPr>
          <a:xfrm>
            <a:off x="457200" y="1219320"/>
            <a:ext cx="8229240" cy="533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Idea 3:  Avoid search completely when you can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 many games, there are certain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rote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phases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e.g. Chess:  whole libraries of books about standard openings/end games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Why search down through billions of boards?  Look it up!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Can just store and look-up moves for “standard” situations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Enter from books and other “human knowledge”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Calculate stats on DB of previously played games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which openings won most?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Computers can have advantage of humans here!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Human:  has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general strategy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for certain endgames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99840" indent="-22824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King-rook-king (KRK) endgame, king-bishop-knight-king (KBNK), etc.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Computer:  with so few pieces, can literally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compute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winning move sequence!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599840" indent="-22824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i="1" lang="en-US" sz="1300" spc="-1" strike="noStrike">
                <a:solidFill>
                  <a:srgbClr val="000000"/>
                </a:solidFill>
                <a:latin typeface="Arial"/>
              </a:rPr>
              <a:t>all possible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 KRK endings, etc.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Computer recognizes a pre-computed sequence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plays perfect deterministic endgame!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9DB5E2D-0946-4CD4-95D8-3A29EC5D17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8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Checkers: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Chinook ended 40-year-reign of human world champion Marion  Tinsley in 1994.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Used  an  endgame database defining perfect play for all positions involving 8 or fewer pieces on the board, a total of 443,748,401,247  positions.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Chess: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Deep Blue defeated human world champion Gary Kasparov in a six-game match in 1997.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Deep Blue searches 200 million positions per second,  uses very sophisticated evaluation, and undisclosed methods for extending  some lines of search up to 40  ply.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Othello: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human champions refuse to compete against computers, who are too good.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Go: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2005:  human champions refuse to compete against computers, who are too  bad.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 go, b &gt; 300, so most programs use pattern knowledge bases to  suggest plausible moves.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2017:  IBM reveals it has been secretly entering its Go agent in online tournaments. And winning.  Beats reigning Go champion four in a row…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680" algn="r">
              <a:lnSpc>
                <a:spcPts val="771"/>
              </a:lnSpc>
            </a:pPr>
            <a:fld id="{52A6E21B-092E-41D5-BB33-0A7E1F0747CB}" type="slidenum">
              <a:rPr b="0" lang="en-US" sz="1200" spc="15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1" name="TextShape 2"/>
          <p:cNvSpPr txBox="1"/>
          <p:nvPr/>
        </p:nvSpPr>
        <p:spPr>
          <a:xfrm>
            <a:off x="457200" y="4876920"/>
            <a:ext cx="8229240" cy="1553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Combination of luck and skill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Strategy must account for roll of dice = random chance.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Plus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other player!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Backgammon:  Dice determine possible moves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Can’t construct a standard game tree!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A2584BF-8597-4318-B1A1-AA2A90EEEB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43" name="Picture 4" descr=""/>
          <p:cNvPicPr/>
          <p:nvPr/>
        </p:nvPicPr>
        <p:blipFill>
          <a:blip r:embed="rId1"/>
          <a:stretch/>
        </p:blipFill>
        <p:spPr>
          <a:xfrm>
            <a:off x="1219320" y="1219320"/>
            <a:ext cx="3580920" cy="3298320"/>
          </a:xfrm>
          <a:prstGeom prst="rect">
            <a:avLst/>
          </a:prstGeom>
          <a:ln>
            <a:noFill/>
          </a:ln>
        </p:spPr>
      </p:pic>
      <p:sp>
        <p:nvSpPr>
          <p:cNvPr id="644" name="CustomShape 4"/>
          <p:cNvSpPr/>
          <p:nvPr/>
        </p:nvSpPr>
        <p:spPr>
          <a:xfrm>
            <a:off x="4876920" y="1828800"/>
            <a:ext cx="38858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Player-at-turn rolls dice: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Can now move one piece 5 places, and another piece 6 places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457200" y="1522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6" name="TextShape 2"/>
          <p:cNvSpPr txBox="1"/>
          <p:nvPr/>
        </p:nvSpPr>
        <p:spPr>
          <a:xfrm>
            <a:off x="457200" y="914400"/>
            <a:ext cx="8229240" cy="228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5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Chance introduced by:  dice, card-shuffling/dealing, drawing cards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Minimax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 Expectiminimax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Chance essentially acts as another “player”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Chance level= sum of </a:t>
            </a:r>
            <a:r>
              <a:rPr b="0" i="1" lang="en-US" sz="1600" spc="-1" strike="noStrike">
                <a:solidFill>
                  <a:srgbClr val="000000"/>
                </a:solidFill>
                <a:latin typeface="Tahoma"/>
              </a:rPr>
              <a:t>expected outcomes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, weighted by probability of happening.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Simplified example with coin-flipping “move” inserted into some game: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680" algn="r">
              <a:lnSpc>
                <a:spcPts val="771"/>
              </a:lnSpc>
            </a:pPr>
            <a:fld id="{800E94AC-0D69-4AC8-B264-6D4FB912518E}" type="slidenum">
              <a:rPr b="0" lang="en-US" sz="1200" spc="15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648" name="Group 4"/>
          <p:cNvGrpSpPr/>
          <p:nvPr/>
        </p:nvGrpSpPr>
        <p:grpSpPr>
          <a:xfrm>
            <a:off x="2748240" y="3048120"/>
            <a:ext cx="4580280" cy="3313440"/>
            <a:chOff x="2748240" y="3048120"/>
            <a:chExt cx="4580280" cy="3313440"/>
          </a:xfrm>
        </p:grpSpPr>
        <p:sp>
          <p:nvSpPr>
            <p:cNvPr id="649" name="CustomShape 5"/>
            <p:cNvSpPr/>
            <p:nvPr/>
          </p:nvSpPr>
          <p:spPr>
            <a:xfrm>
              <a:off x="2748240" y="5272920"/>
              <a:ext cx="40788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0000"/>
                  </a:solidFill>
                  <a:latin typeface="Times New Roman"/>
                </a:rPr>
                <a:t>MIN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650" name="CustomShape 6"/>
            <p:cNvSpPr/>
            <p:nvPr/>
          </p:nvSpPr>
          <p:spPr>
            <a:xfrm>
              <a:off x="3880440" y="3048120"/>
              <a:ext cx="3325680" cy="3124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7"/>
            <p:cNvSpPr/>
            <p:nvPr/>
          </p:nvSpPr>
          <p:spPr>
            <a:xfrm>
              <a:off x="2748240" y="4200480"/>
              <a:ext cx="83664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0000"/>
                  </a:solidFill>
                  <a:latin typeface="Times New Roman"/>
                </a:rPr>
                <a:t>CHANCE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652" name="CustomShape 8"/>
            <p:cNvSpPr/>
            <p:nvPr/>
          </p:nvSpPr>
          <p:spPr>
            <a:xfrm>
              <a:off x="3840840" y="6086880"/>
              <a:ext cx="348768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4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7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4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6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5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	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−2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3" name="CustomShape 9"/>
            <p:cNvSpPr/>
            <p:nvPr/>
          </p:nvSpPr>
          <p:spPr>
            <a:xfrm>
              <a:off x="3823560" y="5215680"/>
              <a:ext cx="15156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4" name="CustomShape 10"/>
            <p:cNvSpPr/>
            <p:nvPr/>
          </p:nvSpPr>
          <p:spPr>
            <a:xfrm>
              <a:off x="4724280" y="5215680"/>
              <a:ext cx="15156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5" name="CustomShape 11"/>
            <p:cNvSpPr/>
            <p:nvPr/>
          </p:nvSpPr>
          <p:spPr>
            <a:xfrm>
              <a:off x="5733000" y="5215680"/>
              <a:ext cx="15156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6" name="CustomShape 12"/>
            <p:cNvSpPr/>
            <p:nvPr/>
          </p:nvSpPr>
          <p:spPr>
            <a:xfrm>
              <a:off x="6503040" y="5215680"/>
              <a:ext cx="28656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−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7" name="CustomShape 13"/>
            <p:cNvSpPr/>
            <p:nvPr/>
          </p:nvSpPr>
          <p:spPr>
            <a:xfrm>
              <a:off x="3960360" y="4607280"/>
              <a:ext cx="34416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8" name="CustomShape 14"/>
            <p:cNvSpPr/>
            <p:nvPr/>
          </p:nvSpPr>
          <p:spPr>
            <a:xfrm>
              <a:off x="4929840" y="4613760"/>
              <a:ext cx="34416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9" name="CustomShape 15"/>
            <p:cNvSpPr/>
            <p:nvPr/>
          </p:nvSpPr>
          <p:spPr>
            <a:xfrm>
              <a:off x="5870880" y="4607280"/>
              <a:ext cx="34416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60" name="CustomShape 16"/>
            <p:cNvSpPr/>
            <p:nvPr/>
          </p:nvSpPr>
          <p:spPr>
            <a:xfrm>
              <a:off x="6777360" y="4613760"/>
              <a:ext cx="34416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0.5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61" name="CustomShape 17"/>
            <p:cNvSpPr/>
            <p:nvPr/>
          </p:nvSpPr>
          <p:spPr>
            <a:xfrm>
              <a:off x="4293720" y="4085640"/>
              <a:ext cx="15156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62" name="CustomShape 18"/>
            <p:cNvSpPr/>
            <p:nvPr/>
          </p:nvSpPr>
          <p:spPr>
            <a:xfrm>
              <a:off x="6657480" y="4118040"/>
              <a:ext cx="28656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−</a:t>
              </a: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63" name="CustomShape 19"/>
            <p:cNvSpPr/>
            <p:nvPr/>
          </p:nvSpPr>
          <p:spPr>
            <a:xfrm>
              <a:off x="3809880" y="3276720"/>
              <a:ext cx="83664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0000"/>
                  </a:solidFill>
                  <a:latin typeface="Times New Roman"/>
                </a:rPr>
                <a:t>MAX</a:t>
              </a:r>
              <a:endParaRPr b="0" lang="en-US" sz="1500" spc="-1" strike="noStrike">
                <a:latin typeface="Arial"/>
              </a:endParaRPr>
            </a:p>
          </p:txBody>
        </p:sp>
      </p:grp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5" name="TextShape 2"/>
          <p:cNvSpPr txBox="1"/>
          <p:nvPr/>
        </p:nvSpPr>
        <p:spPr>
          <a:xfrm>
            <a:off x="457200" y="121932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5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Expectiminimax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produces perfect play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Meaning:  best possible play, given the stochastic probabilities involved.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Just like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Minimax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, except we  must also handle chance  nodes: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400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. . 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If terminal-test(s)=true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Evaluation-fn(s)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is a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Max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node 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then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the highest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ExpectiMinimax-Value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of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Successors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is a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Min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node 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then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the lowest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ExpectiMinimax-Value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of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Successors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if 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is a chance node  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then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17"/>
              </a:spcBef>
            </a:pP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7e"/>
                </a:solidFill>
                <a:latin typeface="Arial"/>
              </a:rPr>
              <a:t>return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SUM of  probability-weighted(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ExpectiMinimax-Value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of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Successors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(</a:t>
            </a:r>
            <a:r>
              <a:rPr b="0" i="1" lang="en-US" sz="14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))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3960">
              <a:lnSpc>
                <a:spcPct val="100000"/>
              </a:lnSpc>
              <a:spcBef>
                <a:spcPts val="31"/>
              </a:spcBef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. . 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1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Dice rolls increase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21 possible rolls with 2 dice  Backgammon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≈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20 legal moves (can be 6,000 with 1-1   roll)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depth 4 = 20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×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(21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×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20)</a:t>
            </a:r>
            <a:r>
              <a:rPr b="0" lang="en-US" sz="1900" spc="-1" strike="noStrike" baseline="33000">
                <a:solidFill>
                  <a:srgbClr val="000000"/>
                </a:solidFill>
                <a:latin typeface="Traditional Arabic"/>
              </a:rPr>
              <a:t>3 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≈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1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2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×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10</a:t>
            </a:r>
            <a:r>
              <a:rPr b="0" lang="en-US" sz="1900" spc="-1" strike="noStrike" baseline="33000">
                <a:solidFill>
                  <a:srgbClr val="000000"/>
                </a:solidFill>
                <a:latin typeface="Traditional Arabic"/>
              </a:rPr>
              <a:t>9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Thus: As depth increases, probability of reaching a given node  shrinks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11440" indent="-228240">
              <a:lnSpc>
                <a:spcPct val="101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⇒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value of lookahead is diminished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811440" indent="-228240">
              <a:lnSpc>
                <a:spcPct val="101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α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–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β </a:t>
            </a: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pruning is much less  effective  (because chance makes pruning less common)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TDGammon: 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uses depth-2 search + very good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Eval</a:t>
            </a: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≈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world-champion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680" algn="r">
              <a:lnSpc>
                <a:spcPts val="771"/>
              </a:lnSpc>
            </a:pPr>
            <a:fld id="{2E184326-3198-438D-B74E-49E4688F441E}" type="slidenum">
              <a:rPr b="0" lang="en-US" sz="1200" spc="15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ll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y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 far:  Fully observable games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All player can see all functional pieces (state) of the game at all times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Many games are fun because of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imperfect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Players see only none/part of opponents state.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E.g. Poker and similar card games, Battleship, etc.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Example:  Kriegspiel:  Blind chess!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White and Black see only a board containing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their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pieces.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On turn:  player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proposes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a move.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Referee announced: legal/illegal. If legal: “Capture on square X”, “Check by &lt;direction&gt;”, “checkmate” or “stalemate”.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Plan: Use belief states developed in Ch4!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Referee feedback = percepts that update/prune belief states.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All believe states NOT equally likely:  can calculate probabilities on believe states based predicting optimum play by opponent.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Implication:  Best to add some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randomness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to your play:  be unpredictable!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680" algn="r">
              <a:lnSpc>
                <a:spcPts val="771"/>
              </a:lnSpc>
            </a:pPr>
            <a:fld id="{9CFAA95B-558E-4A47-8813-BCE1CFBE8087}" type="slidenum">
              <a:rPr b="0" lang="en-US" sz="1200" spc="15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1" name="TextShape 2"/>
          <p:cNvSpPr txBox="1"/>
          <p:nvPr/>
        </p:nvSpPr>
        <p:spPr>
          <a:xfrm>
            <a:off x="457200" y="990720"/>
            <a:ext cx="8229240" cy="540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Stochastic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partial observability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Cards dealt randomly at the beginning of game.  Deterministic after that.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Odds (probability) of possible hands easily calculated.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E.g. Bridge, Whist, Hearts, some forms of poker.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Plan:  Probabilistic weighted search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Generate all possible deals of the (missing) cards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Solve each one just like a fully observable games (Minimax)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Weight each outcome with probability of that hand being dealt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Chose move that has the best outcome, averaged over all possible deals.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Reality check: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 Bridge there are 10+ million possible visible hands.  Can’t explore all!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Idea: Monte Carlo approach:  solve random sample of deals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Choice of sample set is weighted to include more likely hands.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Bidding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may add valuable info on hands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changes probabilities.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GIB, leading bridge program:  generates 100 deals consistent with bidding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D6A1861-121B-45EC-9FB3-2EF12252C23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4" name="TextShape 2"/>
          <p:cNvSpPr txBox="1"/>
          <p:nvPr/>
        </p:nvSpPr>
        <p:spPr>
          <a:xfrm>
            <a:off x="457200" y="1143000"/>
            <a:ext cx="8229240" cy="518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Games are just specialized search problems.  Modifications: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Minimax (plus α–β pruning) to model opponent player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Stochastic “choice” layers in tree to model chance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Belief state management to model partial observability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Games illustrate several important points about  AI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perfection is unattainable in reality ⇒ must approximate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good idea to think about what to think about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Meta-level analysis, as in considerations leading to α–β pruning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Uncertainty constrains the assignment of values to states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Increases effective branching factor, could make pruning less effective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Optimal decisions depend on information state, not  real state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 illustrated in partially observable games, when belief state is what matters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14440">
              <a:lnSpc>
                <a:spcPct val="100000"/>
              </a:lnSpc>
              <a:spcBef>
                <a:spcPts val="7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Games are to AI as grand prix racing is to automobile design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Proving ground for hardware, data structures, algorithms…and cleverness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A2CBA06-F687-4651-AE69-FB3A5E56EA4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Picture 2" descr=""/>
          <p:cNvPicPr/>
          <p:nvPr/>
        </p:nvPicPr>
        <p:blipFill>
          <a:blip r:embed="rId1"/>
          <a:stretch/>
        </p:blipFill>
        <p:spPr>
          <a:xfrm>
            <a:off x="2017080" y="1462320"/>
            <a:ext cx="4981680" cy="4835160"/>
          </a:xfrm>
          <a:prstGeom prst="rect">
            <a:avLst/>
          </a:prstGeom>
          <a:ln>
            <a:noFill/>
          </a:ln>
        </p:spPr>
      </p:pic>
      <p:sp>
        <p:nvSpPr>
          <p:cNvPr id="677" name="TextShape 1"/>
          <p:cNvSpPr txBox="1"/>
          <p:nvPr/>
        </p:nvSpPr>
        <p:spPr>
          <a:xfrm>
            <a:off x="7983000" y="6184080"/>
            <a:ext cx="144360" cy="10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680">
              <a:lnSpc>
                <a:spcPts val="771"/>
              </a:lnSpc>
            </a:pPr>
            <a:fld id="{F33321EC-3C75-4CB9-826A-35AC9A0301E0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3240"/>
            <a:ext cx="8229240" cy="11451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 anchor="ctr"/>
          <a:p>
            <a:pPr marL="1504440" algn="ctr">
              <a:lnSpc>
                <a:spcPts val="218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277640"/>
            <a:ext cx="8478720" cy="517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1520" indent="-342360">
              <a:lnSpc>
                <a:spcPct val="101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Search in Ch3&amp;4:  Single actor!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single player” scenario or game, e.g., Boggle.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Brain teasers: one player against “the game”.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Could be adversarial, but not directly </a:t>
            </a:r>
            <a:r>
              <a:rPr b="0" i="1" lang="en-US" sz="1600" spc="-1" strike="noStrike">
                <a:solidFill>
                  <a:srgbClr val="000000"/>
                </a:solidFill>
                <a:latin typeface="Tahoma"/>
              </a:rPr>
              <a:t>as part of game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11440" indent="-228240">
              <a:lnSpc>
                <a:spcPct val="101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</a:rPr>
              <a:t>e.g. “I can find more words than you”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1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Adversarial game:  “Unpredictable” opponent shares control of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solution is a </a:t>
            </a:r>
            <a:r>
              <a:rPr b="0" lang="en-US" sz="1600" spc="-1" strike="noStrike">
                <a:solidFill>
                  <a:srgbClr val="004b00"/>
                </a:solidFill>
                <a:latin typeface="Tahoma"/>
              </a:rPr>
              <a:t>strategy →</a:t>
            </a:r>
            <a:r>
              <a:rPr b="0" lang="en-US" sz="1600" spc="-1" strike="noStrike">
                <a:solidFill>
                  <a:srgbClr val="004b00"/>
                </a:solidFill>
                <a:latin typeface="Wingding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specifying a move for every possible opponent  response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Time limits </a:t>
            </a:r>
            <a:r>
              <a:rPr b="0" lang="en-US" sz="1600" spc="-1" strike="noStrike">
                <a:solidFill>
                  <a:srgbClr val="000000"/>
                </a:solidFill>
                <a:latin typeface="Lucida Sans Unicode"/>
              </a:rPr>
              <a:t>⇒ </a:t>
            </a: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unlikely to find goal, must find optimal move with incomplete search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Major penalty for inefficiency (you get your clock cleaned)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</a:rPr>
              <a:t>Most commonly:  “zero-sum” games.  My gain is your loss = Adversarial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-342360">
              <a:lnSpc>
                <a:spcPct val="101000"/>
              </a:lnSpc>
              <a:spcBef>
                <a:spcPts val="107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Gaming has a deep history in computational thinking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Computer considers possible lines of play (Babbage,  1846)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Algorithm for perfect play (Zermelo, 1912; Von Neumann,   1944)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Finite horizon, approximate evaluation (Zuse, 1945; Wiener, 1948;  Shannon, 1950)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First chess program (Turing, 1951)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Machine learning to improve evaluation accuracy (Samuel,  1952–57)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Pruning to allow deeper search (McCarthy,  1956)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389520" indent="-206280">
              <a:lnSpc>
                <a:spcPct val="101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00" spc="-1" strike="noStrike">
                <a:solidFill>
                  <a:srgbClr val="000000"/>
                </a:solidFill>
                <a:latin typeface="Tahoma"/>
              </a:rPr>
              <a:t>Plus explosion of more modern results...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6553080" y="4550040"/>
            <a:ext cx="2133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680" algn="r">
              <a:lnSpc>
                <a:spcPts val="771"/>
              </a:lnSpc>
            </a:pPr>
            <a:fld id="{2B1A2BF1-3233-4CBD-9351-94C5CA68A3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4038480"/>
            <a:ext cx="8229240" cy="208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Access to Information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Perfect Info.  Fully observable.  Both player see whole board, all of the time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Imperfect Info.  Not/partially-observable.  Blind or partial knowledge of board.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Determinism: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Deterministic: No element of chance. Players have 100% control over actions taken in game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Chance:  Some element of chance:  die rolls, cards dealing, etc.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680" algn="r">
              <a:lnSpc>
                <a:spcPts val="771"/>
              </a:lnSpc>
            </a:pPr>
            <a:fld id="{D3F4F499-CBEC-4165-AEE0-76F5023D5055}" type="slidenum">
              <a:rPr b="0" lang="en-US" sz="1200" spc="15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510000" y="1401120"/>
            <a:ext cx="13064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deterministic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6019920" y="1371600"/>
            <a:ext cx="7340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chance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917280" y="1858680"/>
            <a:ext cx="19022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perfect information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914400" y="2971800"/>
            <a:ext cx="21430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imperfect information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87" name="Table 8"/>
          <p:cNvGraphicFramePr/>
          <p:nvPr/>
        </p:nvGraphicFramePr>
        <p:xfrm>
          <a:off x="3200400" y="1828800"/>
          <a:ext cx="4647960" cy="990360"/>
        </p:xfrm>
        <a:graphic>
          <a:graphicData uri="http://schemas.openxmlformats.org/drawingml/2006/table">
            <a:tbl>
              <a:tblPr/>
              <a:tblGrid>
                <a:gridCol w="2323800"/>
                <a:gridCol w="2324160"/>
              </a:tblGrid>
              <a:tr h="821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chess,</a:t>
                      </a:r>
                      <a:r>
                        <a:rPr b="0" lang="en-US" sz="1600" spc="-3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checkers,  go,</a:t>
                      </a:r>
                      <a:r>
                        <a:rPr b="0" lang="en-US" sz="1600" spc="-63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othello, connect-4, tic-tac-toe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Backgammon,  </a:t>
                      </a:r>
                      <a:r>
                        <a:rPr b="0" lang="en-US" sz="1600" spc="18" strike="noStrike">
                          <a:solidFill>
                            <a:srgbClr val="000000"/>
                          </a:solidFill>
                          <a:latin typeface="Calibri"/>
                        </a:rPr>
                        <a:t>Monopoly, Chutes-n-ladders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1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Battleship,  Blind</a:t>
                      </a:r>
                      <a:r>
                        <a:rPr b="0" lang="en-US" sz="1600" spc="-63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tic-tac-toe, Kriegspiel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Bridge, Poker,</a:t>
                      </a:r>
                      <a:r>
                        <a:rPr b="0" lang="en-US" sz="1600" spc="-2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12" strike="noStrike">
                          <a:solidFill>
                            <a:srgbClr val="000000"/>
                          </a:solidFill>
                          <a:latin typeface="Calibri"/>
                        </a:rPr>
                        <a:t>Scrabble  Nuclear</a:t>
                      </a:r>
                      <a:r>
                        <a:rPr b="0" lang="en-US" sz="1600" spc="-63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18" strike="noStrike">
                          <a:solidFill>
                            <a:srgbClr val="000000"/>
                          </a:solidFill>
                          <a:latin typeface="Calibri"/>
                        </a:rPr>
                        <a:t>war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62360" y="704880"/>
            <a:ext cx="7020000" cy="11451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425160">
              <a:lnSpc>
                <a:spcPts val="2302"/>
              </a:lnSpc>
            </a:pPr>
            <a:r>
              <a:rPr b="0" lang="en-US" sz="2200" spc="284" strike="noStrike">
                <a:solidFill>
                  <a:srgbClr val="000000"/>
                </a:solidFill>
                <a:latin typeface="Cambria"/>
              </a:rPr>
              <a:t>G</a:t>
            </a:r>
            <a:r>
              <a:rPr b="0" lang="en-US" sz="2200" spc="284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2200" spc="284" strike="noStrike">
                <a:solidFill>
                  <a:srgbClr val="000000"/>
                </a:solidFill>
                <a:latin typeface="Cambria"/>
              </a:rPr>
              <a:t>m</a:t>
            </a:r>
            <a:r>
              <a:rPr b="0" lang="en-US" sz="2200" spc="284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28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134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200" spc="134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134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134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13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120" strike="noStrike">
                <a:solidFill>
                  <a:srgbClr val="000000"/>
                </a:solidFill>
                <a:latin typeface="Cambria"/>
              </a:rPr>
              <a:t>(</a:t>
            </a:r>
            <a:r>
              <a:rPr b="0" lang="en-US" sz="2200" spc="120" strike="noStrike">
                <a:solidFill>
                  <a:srgbClr val="000000"/>
                </a:solidFill>
                <a:latin typeface="Cambria"/>
              </a:rPr>
              <a:t>2</a:t>
            </a:r>
            <a:r>
              <a:rPr b="0" lang="en-US" sz="2200" spc="120" strike="noStrike">
                <a:solidFill>
                  <a:srgbClr val="000000"/>
                </a:solidFill>
                <a:latin typeface="Cambria"/>
              </a:rPr>
              <a:t>-</a:t>
            </a:r>
            <a:r>
              <a:rPr b="0" lang="en-US" sz="2200" spc="120" strike="noStrike">
                <a:solidFill>
                  <a:srgbClr val="000000"/>
                </a:solidFill>
                <a:latin typeface="Cambria"/>
              </a:rPr>
              <a:t>p</a:t>
            </a:r>
            <a:r>
              <a:rPr b="0" lang="en-US" sz="2200" spc="120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200" spc="120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2200" spc="120" strike="noStrike">
                <a:solidFill>
                  <a:srgbClr val="000000"/>
                </a:solidFill>
                <a:latin typeface="Cambria"/>
              </a:rPr>
              <a:t>y</a:t>
            </a:r>
            <a:r>
              <a:rPr b="0" lang="en-US" sz="2200" spc="120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120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120" strike="noStrike">
                <a:solidFill>
                  <a:srgbClr val="000000"/>
                </a:solidFill>
                <a:latin typeface="Cambria"/>
              </a:rPr>
              <a:t>,</a:t>
            </a:r>
            <a:r>
              <a:rPr b="0" lang="en-US" sz="2200" spc="12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d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c</a:t>
            </a:r>
            <a:r>
              <a:rPr b="0" lang="en-US" sz="2200" spc="151" strike="noStrike">
                <a:solidFill>
                  <a:srgbClr val="000000"/>
                </a:solidFill>
                <a:latin typeface="Cambria"/>
              </a:rPr>
              <a:t>,</a:t>
            </a:r>
            <a:r>
              <a:rPr b="0" lang="en-US" sz="2200" spc="15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18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151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200" spc="151" strike="noStrike">
                <a:solidFill>
                  <a:srgbClr val="000000"/>
                </a:solidFill>
                <a:latin typeface="Cambria"/>
              </a:rPr>
              <a:t>u</a:t>
            </a:r>
            <a:r>
              <a:rPr b="0" lang="en-US" sz="2200" spc="151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15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151" strike="noStrike">
                <a:solidFill>
                  <a:srgbClr val="000000"/>
                </a:solidFill>
                <a:latin typeface="Cambria"/>
              </a:rPr>
              <a:t>s</a:t>
            </a:r>
            <a:r>
              <a:rPr b="0" lang="en-US" sz="2200" spc="151" strike="noStrike">
                <a:solidFill>
                  <a:srgbClr val="000000"/>
                </a:solidFill>
                <a:latin typeface="Cambria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736160" y="1173960"/>
            <a:ext cx="477720" cy="463680"/>
          </a:xfrm>
          <a:custGeom>
            <a:avLst/>
            <a:gdLst/>
            <a:ahLst/>
            <a:rect l="l" t="t" r="r" b="b"/>
            <a:pathLst>
              <a:path w="525779" h="525780">
                <a:moveTo>
                  <a:pt x="525581" y="525583"/>
                </a:moveTo>
                <a:lnTo>
                  <a:pt x="525581" y="0"/>
                </a:lnTo>
                <a:lnTo>
                  <a:pt x="0" y="0"/>
                </a:lnTo>
                <a:lnTo>
                  <a:pt x="0" y="525583"/>
                </a:lnTo>
                <a:lnTo>
                  <a:pt x="525581" y="525583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4892400" y="1173960"/>
            <a:ext cx="360" cy="46368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5057640" y="1173960"/>
            <a:ext cx="360" cy="46368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4736160" y="1334160"/>
            <a:ext cx="47772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4736160" y="1485720"/>
            <a:ext cx="47772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>
            <a:off x="4736160" y="2025360"/>
            <a:ext cx="477720" cy="463680"/>
          </a:xfrm>
          <a:custGeom>
            <a:avLst/>
            <a:gdLst/>
            <a:ahLst/>
            <a:rect l="l" t="t" r="r" b="b"/>
            <a:pathLst>
              <a:path w="525779" h="525780">
                <a:moveTo>
                  <a:pt x="525581" y="525583"/>
                </a:moveTo>
                <a:lnTo>
                  <a:pt x="525581" y="0"/>
                </a:lnTo>
                <a:lnTo>
                  <a:pt x="0" y="0"/>
                </a:lnTo>
                <a:lnTo>
                  <a:pt x="0" y="525583"/>
                </a:lnTo>
                <a:lnTo>
                  <a:pt x="525581" y="525583"/>
                </a:lnTo>
                <a:close/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8"/>
          <p:cNvSpPr/>
          <p:nvPr/>
        </p:nvSpPr>
        <p:spPr>
          <a:xfrm>
            <a:off x="4892400" y="2025360"/>
            <a:ext cx="360" cy="46368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5057640" y="2025360"/>
            <a:ext cx="360" cy="463680"/>
          </a:xfrm>
          <a:custGeom>
            <a:avLst/>
            <a:gdLst/>
            <a:ahLst/>
            <a:rect l="l" t="t" r="r" b="b"/>
            <a:pathLst>
              <a:path w="0"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0"/>
          <p:cNvSpPr/>
          <p:nvPr/>
        </p:nvSpPr>
        <p:spPr>
          <a:xfrm>
            <a:off x="4736160" y="2185560"/>
            <a:ext cx="47772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1"/>
          <p:cNvSpPr/>
          <p:nvPr/>
        </p:nvSpPr>
        <p:spPr>
          <a:xfrm>
            <a:off x="4736160" y="2337480"/>
            <a:ext cx="477720" cy="360"/>
          </a:xfrm>
          <a:custGeom>
            <a:avLst/>
            <a:gdLst/>
            <a:ahLst/>
            <a:rect l="l" t="t" r="r" b="b"/>
            <a:pathLst>
              <a:path w="525779" h="0">
                <a:moveTo>
                  <a:pt x="0" y="0"/>
                </a:moveTo>
                <a:lnTo>
                  <a:pt x="525576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2"/>
          <p:cNvSpPr/>
          <p:nvPr/>
        </p:nvSpPr>
        <p:spPr>
          <a:xfrm>
            <a:off x="3059280" y="1637640"/>
            <a:ext cx="1919520" cy="388080"/>
          </a:xfrm>
          <a:custGeom>
            <a:avLst/>
            <a:gdLst/>
            <a:ahLst/>
            <a:rect l="l" t="t" r="r" b="b"/>
            <a:pathLst>
              <a:path w="2112010" h="440055">
                <a:moveTo>
                  <a:pt x="2111883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3"/>
          <p:cNvSpPr/>
          <p:nvPr/>
        </p:nvSpPr>
        <p:spPr>
          <a:xfrm>
            <a:off x="3702240" y="1637640"/>
            <a:ext cx="1277280" cy="388080"/>
          </a:xfrm>
          <a:custGeom>
            <a:avLst/>
            <a:gdLst/>
            <a:ahLst/>
            <a:rect l="l" t="t" r="r" b="b"/>
            <a:pathLst>
              <a:path w="1405254" h="440055">
                <a:moveTo>
                  <a:pt x="1404734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4"/>
          <p:cNvSpPr/>
          <p:nvPr/>
        </p:nvSpPr>
        <p:spPr>
          <a:xfrm>
            <a:off x="4336560" y="1637640"/>
            <a:ext cx="642600" cy="388080"/>
          </a:xfrm>
          <a:custGeom>
            <a:avLst/>
            <a:gdLst/>
            <a:ahLst/>
            <a:rect l="l" t="t" r="r" b="b"/>
            <a:pathLst>
              <a:path w="707389" h="440055">
                <a:moveTo>
                  <a:pt x="707136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5"/>
          <p:cNvSpPr/>
          <p:nvPr/>
        </p:nvSpPr>
        <p:spPr>
          <a:xfrm>
            <a:off x="4979160" y="1637640"/>
            <a:ext cx="360" cy="388080"/>
          </a:xfrm>
          <a:custGeom>
            <a:avLst/>
            <a:gdLst/>
            <a:ahLst/>
            <a:rect l="l" t="t" r="r" b="b"/>
            <a:pathLst>
              <a:path w="0" h="440055">
                <a:moveTo>
                  <a:pt x="0" y="0"/>
                </a:moveTo>
                <a:lnTo>
                  <a:pt x="0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6"/>
          <p:cNvSpPr/>
          <p:nvPr/>
        </p:nvSpPr>
        <p:spPr>
          <a:xfrm>
            <a:off x="4979160" y="1637640"/>
            <a:ext cx="633960" cy="388080"/>
          </a:xfrm>
          <a:custGeom>
            <a:avLst/>
            <a:gdLst/>
            <a:ahLst/>
            <a:rect l="l" t="t" r="r" b="b"/>
            <a:pathLst>
              <a:path w="697864" h="440055">
                <a:moveTo>
                  <a:pt x="0" y="0"/>
                </a:moveTo>
                <a:lnTo>
                  <a:pt x="697598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7"/>
          <p:cNvSpPr/>
          <p:nvPr/>
        </p:nvSpPr>
        <p:spPr>
          <a:xfrm>
            <a:off x="4979160" y="1637640"/>
            <a:ext cx="1277280" cy="388080"/>
          </a:xfrm>
          <a:custGeom>
            <a:avLst/>
            <a:gdLst/>
            <a:ahLst/>
            <a:rect l="l" t="t" r="r" b="b"/>
            <a:pathLst>
              <a:path w="1405254" h="440055">
                <a:moveTo>
                  <a:pt x="0" y="0"/>
                </a:moveTo>
                <a:lnTo>
                  <a:pt x="1404747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8"/>
          <p:cNvSpPr/>
          <p:nvPr/>
        </p:nvSpPr>
        <p:spPr>
          <a:xfrm>
            <a:off x="4979160" y="1637640"/>
            <a:ext cx="1910880" cy="388080"/>
          </a:xfrm>
          <a:custGeom>
            <a:avLst/>
            <a:gdLst/>
            <a:ahLst/>
            <a:rect l="l" t="t" r="r" b="b"/>
            <a:pathLst>
              <a:path w="2102484" h="440055">
                <a:moveTo>
                  <a:pt x="0" y="0"/>
                </a:moveTo>
                <a:lnTo>
                  <a:pt x="2102332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9"/>
          <p:cNvSpPr/>
          <p:nvPr/>
        </p:nvSpPr>
        <p:spPr>
          <a:xfrm>
            <a:off x="4925880" y="2187720"/>
            <a:ext cx="10404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07" name="Table 20"/>
          <p:cNvGraphicFramePr/>
          <p:nvPr/>
        </p:nvGraphicFramePr>
        <p:xfrm>
          <a:off x="4097520" y="2021400"/>
          <a:ext cx="477360" cy="463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7680">
                <a:tc>
                  <a:txBody>
                    <a:bodyPr lIns="0" rIns="0" tIns="0" bIns="0"/>
                    <a:p>
                      <a:pPr marL="45000">
                        <a:lnSpc>
                          <a:spcPts val="1239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8" name="Table 21"/>
          <p:cNvGraphicFramePr/>
          <p:nvPr/>
        </p:nvGraphicFramePr>
        <p:xfrm>
          <a:off x="3454560" y="2021400"/>
          <a:ext cx="477360" cy="463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1375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3996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9" name="Table 22"/>
          <p:cNvGraphicFramePr/>
          <p:nvPr/>
        </p:nvGraphicFramePr>
        <p:xfrm>
          <a:off x="2811960" y="2021400"/>
          <a:ext cx="477360" cy="463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1375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4428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0" name="Table 23"/>
          <p:cNvGraphicFramePr/>
          <p:nvPr/>
        </p:nvGraphicFramePr>
        <p:xfrm>
          <a:off x="6000120" y="2021400"/>
          <a:ext cx="477360" cy="463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520">
                <a:tc>
                  <a:txBody>
                    <a:bodyPr lIns="0" rIns="0" tIns="0" bIns="0"/>
                    <a:p>
                      <a:pPr marL="38880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1" name="Table 24"/>
          <p:cNvGraphicFramePr/>
          <p:nvPr/>
        </p:nvGraphicFramePr>
        <p:xfrm>
          <a:off x="5365800" y="2021400"/>
          <a:ext cx="477360" cy="463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768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44280">
                        <a:lnSpc>
                          <a:spcPts val="1239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Table 25"/>
          <p:cNvGraphicFramePr/>
          <p:nvPr/>
        </p:nvGraphicFramePr>
        <p:xfrm>
          <a:off x="7268400" y="2021400"/>
          <a:ext cx="477360" cy="463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5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53280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3" name="Table 26"/>
          <p:cNvGraphicFramePr/>
          <p:nvPr/>
        </p:nvGraphicFramePr>
        <p:xfrm>
          <a:off x="6634080" y="2021400"/>
          <a:ext cx="477360" cy="463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5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48960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4" name="CustomShape 27"/>
          <p:cNvSpPr/>
          <p:nvPr/>
        </p:nvSpPr>
        <p:spPr>
          <a:xfrm>
            <a:off x="1388160" y="1328760"/>
            <a:ext cx="48924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MAX</a:t>
            </a:r>
            <a:r>
              <a:rPr b="1" lang="en-US" sz="9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(X)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5" name="CustomShape 28"/>
          <p:cNvSpPr/>
          <p:nvPr/>
        </p:nvSpPr>
        <p:spPr>
          <a:xfrm>
            <a:off x="1388160" y="2180160"/>
            <a:ext cx="45504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MIN</a:t>
            </a:r>
            <a:r>
              <a:rPr b="1" lang="en-US" sz="9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(O)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6" name="CustomShape 29"/>
          <p:cNvSpPr/>
          <p:nvPr/>
        </p:nvSpPr>
        <p:spPr>
          <a:xfrm>
            <a:off x="2425320" y="1637640"/>
            <a:ext cx="2554200" cy="388080"/>
          </a:xfrm>
          <a:custGeom>
            <a:avLst/>
            <a:gdLst/>
            <a:ahLst/>
            <a:rect l="l" t="t" r="r" b="b"/>
            <a:pathLst>
              <a:path w="2809875" h="440055">
                <a:moveTo>
                  <a:pt x="0" y="439572"/>
                </a:moveTo>
                <a:lnTo>
                  <a:pt x="2809468" y="0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0"/>
          <p:cNvSpPr/>
          <p:nvPr/>
        </p:nvSpPr>
        <p:spPr>
          <a:xfrm>
            <a:off x="4979160" y="1637640"/>
            <a:ext cx="2554200" cy="388080"/>
          </a:xfrm>
          <a:custGeom>
            <a:avLst/>
            <a:gdLst/>
            <a:ahLst/>
            <a:rect l="l" t="t" r="r" b="b"/>
            <a:pathLst>
              <a:path w="2809875" h="440055">
                <a:moveTo>
                  <a:pt x="0" y="0"/>
                </a:moveTo>
                <a:lnTo>
                  <a:pt x="2809481" y="439572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8" name="Table 31"/>
          <p:cNvGraphicFramePr/>
          <p:nvPr/>
        </p:nvGraphicFramePr>
        <p:xfrm>
          <a:off x="3445920" y="2796840"/>
          <a:ext cx="477360" cy="463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137520">
                <a:tc>
                  <a:txBody>
                    <a:bodyPr lIns="0" rIns="0" tIns="0" bIns="0"/>
                    <a:p>
                      <a:pPr marL="4428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520">
                <a:tc>
                  <a:txBody>
                    <a:bodyPr lIns="0" rIns="0" tIns="0" bIns="0"/>
                    <a:p>
                      <a:pPr marL="298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9" name="Table 32"/>
          <p:cNvGraphicFramePr/>
          <p:nvPr/>
        </p:nvGraphicFramePr>
        <p:xfrm>
          <a:off x="2802960" y="2796840"/>
          <a:ext cx="477360" cy="463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137520">
                <a:tc>
                  <a:txBody>
                    <a:bodyPr lIns="0" rIns="0" tIns="0" bIns="0"/>
                    <a:p>
                      <a:pPr marL="4428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3240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0" name="CustomShape 33"/>
          <p:cNvSpPr/>
          <p:nvPr/>
        </p:nvSpPr>
        <p:spPr>
          <a:xfrm>
            <a:off x="2425320" y="2497680"/>
            <a:ext cx="633960" cy="303480"/>
          </a:xfrm>
          <a:custGeom>
            <a:avLst/>
            <a:gdLst/>
            <a:ahLst/>
            <a:rect l="l" t="t" r="r" b="b"/>
            <a:pathLst>
              <a:path w="697864" h="344169">
                <a:moveTo>
                  <a:pt x="0" y="0"/>
                </a:moveTo>
                <a:lnTo>
                  <a:pt x="697585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4"/>
          <p:cNvSpPr/>
          <p:nvPr/>
        </p:nvSpPr>
        <p:spPr>
          <a:xfrm>
            <a:off x="2425320" y="2497680"/>
            <a:ext cx="1277280" cy="303480"/>
          </a:xfrm>
          <a:custGeom>
            <a:avLst/>
            <a:gdLst/>
            <a:ahLst/>
            <a:rect l="l" t="t" r="r" b="b"/>
            <a:pathLst>
              <a:path w="1405254" h="344169">
                <a:moveTo>
                  <a:pt x="0" y="0"/>
                </a:moveTo>
                <a:lnTo>
                  <a:pt x="1404734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5"/>
          <p:cNvSpPr/>
          <p:nvPr/>
        </p:nvSpPr>
        <p:spPr>
          <a:xfrm>
            <a:off x="1387800" y="2955960"/>
            <a:ext cx="48924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MAX</a:t>
            </a:r>
            <a:r>
              <a:rPr b="1" lang="en-US" sz="9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(X)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3" name="CustomShape 36"/>
          <p:cNvSpPr/>
          <p:nvPr/>
        </p:nvSpPr>
        <p:spPr>
          <a:xfrm>
            <a:off x="2425320" y="2497680"/>
            <a:ext cx="1910880" cy="303480"/>
          </a:xfrm>
          <a:custGeom>
            <a:avLst/>
            <a:gdLst/>
            <a:ahLst/>
            <a:rect l="l" t="t" r="r" b="b"/>
            <a:pathLst>
              <a:path w="2102485" h="344169">
                <a:moveTo>
                  <a:pt x="0" y="0"/>
                </a:moveTo>
                <a:lnTo>
                  <a:pt x="2102332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7"/>
          <p:cNvSpPr/>
          <p:nvPr/>
        </p:nvSpPr>
        <p:spPr>
          <a:xfrm>
            <a:off x="2425320" y="3264840"/>
            <a:ext cx="633960" cy="311760"/>
          </a:xfrm>
          <a:custGeom>
            <a:avLst/>
            <a:gdLst/>
            <a:ahLst/>
            <a:rect l="l" t="t" r="r" b="b"/>
            <a:pathLst>
              <a:path w="697864" h="353695">
                <a:moveTo>
                  <a:pt x="0" y="0"/>
                </a:moveTo>
                <a:lnTo>
                  <a:pt x="697585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8"/>
          <p:cNvSpPr/>
          <p:nvPr/>
        </p:nvSpPr>
        <p:spPr>
          <a:xfrm>
            <a:off x="2425320" y="3264840"/>
            <a:ext cx="1277280" cy="311760"/>
          </a:xfrm>
          <a:custGeom>
            <a:avLst/>
            <a:gdLst/>
            <a:ahLst/>
            <a:rect l="l" t="t" r="r" b="b"/>
            <a:pathLst>
              <a:path w="1405254" h="353695">
                <a:moveTo>
                  <a:pt x="0" y="0"/>
                </a:moveTo>
                <a:lnTo>
                  <a:pt x="1404734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9"/>
          <p:cNvSpPr/>
          <p:nvPr/>
        </p:nvSpPr>
        <p:spPr>
          <a:xfrm>
            <a:off x="2425320" y="3264840"/>
            <a:ext cx="1910880" cy="311760"/>
          </a:xfrm>
          <a:custGeom>
            <a:avLst/>
            <a:gdLst/>
            <a:ahLst/>
            <a:rect l="l" t="t" r="r" b="b"/>
            <a:pathLst>
              <a:path w="2102485" h="353695">
                <a:moveTo>
                  <a:pt x="0" y="0"/>
                </a:moveTo>
                <a:lnTo>
                  <a:pt x="2102332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7" name="Table 40"/>
          <p:cNvGraphicFramePr/>
          <p:nvPr/>
        </p:nvGraphicFramePr>
        <p:xfrm>
          <a:off x="2811960" y="3572640"/>
          <a:ext cx="477360" cy="463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137520">
                <a:tc>
                  <a:txBody>
                    <a:bodyPr lIns="0" rIns="0" tIns="0" bIns="0"/>
                    <a:p>
                      <a:pPr algn="r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3744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520">
                <a:tc>
                  <a:txBody>
                    <a:bodyPr lIns="0" rIns="0" tIns="0" bIns="0"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8" name="Table 41"/>
          <p:cNvGraphicFramePr/>
          <p:nvPr/>
        </p:nvGraphicFramePr>
        <p:xfrm>
          <a:off x="3445920" y="3572640"/>
          <a:ext cx="477360" cy="463320"/>
        </p:xfrm>
        <a:graphic>
          <a:graphicData uri="http://schemas.openxmlformats.org/drawingml/2006/table">
            <a:tbl>
              <a:tblPr/>
              <a:tblGrid>
                <a:gridCol w="156240"/>
                <a:gridCol w="164880"/>
                <a:gridCol w="156240"/>
              </a:tblGrid>
              <a:tr h="137520">
                <a:tc>
                  <a:txBody>
                    <a:bodyPr lIns="0" rIns="0" tIns="0" bIns="0"/>
                    <a:p>
                      <a:pPr marL="4428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5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marL="108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9" name="CustomShape 42"/>
          <p:cNvSpPr/>
          <p:nvPr/>
        </p:nvSpPr>
        <p:spPr>
          <a:xfrm>
            <a:off x="1388160" y="3731760"/>
            <a:ext cx="45504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MIN</a:t>
            </a:r>
            <a:r>
              <a:rPr b="1" lang="en-US" sz="9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(O)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30" name="Table 43"/>
          <p:cNvGraphicFramePr/>
          <p:nvPr/>
        </p:nvGraphicFramePr>
        <p:xfrm>
          <a:off x="2169000" y="2021400"/>
          <a:ext cx="477360" cy="2326680"/>
        </p:xfrm>
        <a:graphic>
          <a:graphicData uri="http://schemas.openxmlformats.org/drawingml/2006/table">
            <a:tbl>
              <a:tblPr/>
              <a:tblGrid>
                <a:gridCol w="156240"/>
                <a:gridCol w="95400"/>
                <a:gridCol w="69480"/>
                <a:gridCol w="156240"/>
              </a:tblGrid>
              <a:tr h="137520">
                <a:tc>
                  <a:txBody>
                    <a:bodyPr lIns="0" rIns="0" tIns="0" bIns="0"/>
                    <a:p>
                      <a:pPr algn="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 gridSpan="2">
                  <a:tcPr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37520">
                <a:tc>
                  <a:txBody>
                    <a:bodyPr lIns="0" rIns="0" tIns="0" bIns="0"/>
                    <a:p>
                      <a:pPr algn="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0" rIns="0" tIns="0" bIns="0"/>
                    <a:p>
                      <a:pPr marL="3240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 gridSpan="2">
                  <a:tcPr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37520">
                <a:tc>
                  <a:txBody>
                    <a:bodyPr lIns="0" rIns="0" tIns="0" bIns="0"/>
                    <a:p>
                      <a:pPr algn="r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0" rIns="0" tIns="0" bIns="0"/>
                    <a:p>
                      <a:pPr marL="3240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/>
                    <a:p>
                      <a:pPr marL="44280">
                        <a:lnSpc>
                          <a:spcPct val="100000"/>
                        </a:lnSpc>
                        <a:spcBef>
                          <a:spcPts val="96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 gridSpan="2">
                  <a:tcPr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31" name="CustomShape 44"/>
          <p:cNvSpPr/>
          <p:nvPr/>
        </p:nvSpPr>
        <p:spPr>
          <a:xfrm>
            <a:off x="2425320" y="4040640"/>
            <a:ext cx="633960" cy="311760"/>
          </a:xfrm>
          <a:custGeom>
            <a:avLst/>
            <a:gdLst/>
            <a:ahLst/>
            <a:rect l="l" t="t" r="r" b="b"/>
            <a:pathLst>
              <a:path w="697864" h="353695">
                <a:moveTo>
                  <a:pt x="0" y="0"/>
                </a:moveTo>
                <a:lnTo>
                  <a:pt x="697585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5"/>
          <p:cNvSpPr/>
          <p:nvPr/>
        </p:nvSpPr>
        <p:spPr>
          <a:xfrm>
            <a:off x="2425320" y="4040640"/>
            <a:ext cx="1277280" cy="311760"/>
          </a:xfrm>
          <a:custGeom>
            <a:avLst/>
            <a:gdLst/>
            <a:ahLst/>
            <a:rect l="l" t="t" r="r" b="b"/>
            <a:pathLst>
              <a:path w="1405254" h="353695">
                <a:moveTo>
                  <a:pt x="0" y="0"/>
                </a:moveTo>
                <a:lnTo>
                  <a:pt x="1404734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6"/>
          <p:cNvSpPr/>
          <p:nvPr/>
        </p:nvSpPr>
        <p:spPr>
          <a:xfrm>
            <a:off x="2425320" y="4040640"/>
            <a:ext cx="1910880" cy="311760"/>
          </a:xfrm>
          <a:custGeom>
            <a:avLst/>
            <a:gdLst/>
            <a:ahLst/>
            <a:rect l="l" t="t" r="r" b="b"/>
            <a:pathLst>
              <a:path w="2102485" h="353695">
                <a:moveTo>
                  <a:pt x="0" y="0"/>
                </a:moveTo>
                <a:lnTo>
                  <a:pt x="2102332" y="353568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7"/>
          <p:cNvSpPr/>
          <p:nvPr/>
        </p:nvSpPr>
        <p:spPr>
          <a:xfrm>
            <a:off x="2326680" y="4393440"/>
            <a:ext cx="19188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 .</a:t>
            </a:r>
            <a:r>
              <a:rPr b="1" lang="en-US" sz="9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5" name="CustomShape 48"/>
          <p:cNvSpPr/>
          <p:nvPr/>
        </p:nvSpPr>
        <p:spPr>
          <a:xfrm>
            <a:off x="2961000" y="4393440"/>
            <a:ext cx="19188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 .</a:t>
            </a:r>
            <a:r>
              <a:rPr b="1" lang="en-US" sz="9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6" name="CustomShape 49"/>
          <p:cNvSpPr/>
          <p:nvPr/>
        </p:nvSpPr>
        <p:spPr>
          <a:xfrm>
            <a:off x="3603960" y="4393440"/>
            <a:ext cx="19188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 .</a:t>
            </a:r>
            <a:r>
              <a:rPr b="1" lang="en-US" sz="9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7" name="CustomShape 50"/>
          <p:cNvSpPr/>
          <p:nvPr/>
        </p:nvSpPr>
        <p:spPr>
          <a:xfrm>
            <a:off x="4316040" y="4393440"/>
            <a:ext cx="19188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 .</a:t>
            </a:r>
            <a:r>
              <a:rPr b="1" lang="en-US" sz="9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8" name="CustomShape 51"/>
          <p:cNvSpPr/>
          <p:nvPr/>
        </p:nvSpPr>
        <p:spPr>
          <a:xfrm>
            <a:off x="4316040" y="3618000"/>
            <a:ext cx="19188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 .</a:t>
            </a:r>
            <a:r>
              <a:rPr b="1" lang="en-US" sz="9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9" name="CustomShape 52"/>
          <p:cNvSpPr/>
          <p:nvPr/>
        </p:nvSpPr>
        <p:spPr>
          <a:xfrm>
            <a:off x="4316040" y="2842200"/>
            <a:ext cx="19188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 .</a:t>
            </a:r>
            <a:r>
              <a:rPr b="1" lang="en-US" sz="9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40" name="Table 53"/>
          <p:cNvGraphicFramePr/>
          <p:nvPr/>
        </p:nvGraphicFramePr>
        <p:xfrm>
          <a:off x="2169000" y="4588920"/>
          <a:ext cx="477360" cy="766800"/>
        </p:xfrm>
        <a:graphic>
          <a:graphicData uri="http://schemas.openxmlformats.org/drawingml/2006/table">
            <a:tbl>
              <a:tblPr/>
              <a:tblGrid>
                <a:gridCol w="156240"/>
                <a:gridCol w="95400"/>
                <a:gridCol w="69480"/>
                <a:gridCol w="156240"/>
              </a:tblGrid>
              <a:tr h="366120">
                <a:tc gridSpan="2">
                  <a:tcPr>
                    <a:lnR w="9360">
                      <a:solidFill>
                        <a:srgbClr val="000000"/>
                      </a:solidFill>
                    </a:lnR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37520">
                <a:tc>
                  <a:txBody>
                    <a:bodyPr lIns="0" rIns="0" tIns="0" bIns="0"/>
                    <a:p>
                      <a:pPr marL="4428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0" rIns="0" tIns="0" bIns="0"/>
                    <a:p>
                      <a:pPr marL="3240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60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0" rIns="0" tIns="0" bIns="0"/>
                    <a:p>
                      <a:pPr marL="3240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60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0" rIns="0" tIns="0" bIns="0"/>
                    <a:p>
                      <a:pPr marL="3240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1" name="CustomShape 54"/>
          <p:cNvSpPr/>
          <p:nvPr/>
        </p:nvSpPr>
        <p:spPr>
          <a:xfrm>
            <a:off x="1388160" y="4865760"/>
            <a:ext cx="312048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 .</a:t>
            </a:r>
            <a:r>
              <a:rPr b="1" lang="en-US" sz="900" spc="-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1520">
              <a:lnSpc>
                <a:spcPct val="100000"/>
              </a:lnSpc>
              <a:spcBef>
                <a:spcPts val="320"/>
              </a:spcBef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TERMINAL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2" name="CustomShape 55"/>
          <p:cNvSpPr/>
          <p:nvPr/>
        </p:nvSpPr>
        <p:spPr>
          <a:xfrm>
            <a:off x="2332080" y="5405400"/>
            <a:ext cx="16200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−</a:t>
            </a: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3" name="CustomShape 56"/>
          <p:cNvSpPr/>
          <p:nvPr/>
        </p:nvSpPr>
        <p:spPr>
          <a:xfrm>
            <a:off x="3000240" y="5405400"/>
            <a:ext cx="9072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4" name="CustomShape 57"/>
          <p:cNvSpPr/>
          <p:nvPr/>
        </p:nvSpPr>
        <p:spPr>
          <a:xfrm>
            <a:off x="3609360" y="5405400"/>
            <a:ext cx="16200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+1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5" name="CustomShape 58"/>
          <p:cNvSpPr/>
          <p:nvPr/>
        </p:nvSpPr>
        <p:spPr>
          <a:xfrm>
            <a:off x="1389600" y="5405400"/>
            <a:ext cx="36108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520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</a:rPr>
              <a:t>Utility</a:t>
            </a: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246" name="Table 59"/>
          <p:cNvGraphicFramePr/>
          <p:nvPr/>
        </p:nvGraphicFramePr>
        <p:xfrm>
          <a:off x="2811960" y="4588920"/>
          <a:ext cx="477360" cy="766800"/>
        </p:xfrm>
        <a:graphic>
          <a:graphicData uri="http://schemas.openxmlformats.org/drawingml/2006/table">
            <a:tbl>
              <a:tblPr/>
              <a:tblGrid>
                <a:gridCol w="156240"/>
                <a:gridCol w="83520"/>
                <a:gridCol w="81360"/>
                <a:gridCol w="156240"/>
              </a:tblGrid>
              <a:tr h="366120">
                <a:tc gridSpan="2">
                  <a:tcPr>
                    <a:lnR w="9360">
                      <a:solidFill>
                        <a:srgbClr val="000000"/>
                      </a:solidFill>
                    </a:lnR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37520">
                <a:tc>
                  <a:txBody>
                    <a:bodyPr lIns="0" rIns="0" tIns="0" bIns="0"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0" rIns="0" tIns="0" bIns="0"/>
                    <a:p>
                      <a:pPr marL="3816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600">
                <a:tc>
                  <a:txBody>
                    <a:bodyPr lIns="0" rIns="0" tIns="0" bIns="0"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0" rIns="0" tIns="0" bIns="0"/>
                    <a:p>
                      <a:pPr marL="3816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600">
                <a:tc>
                  <a:txBody>
                    <a:bodyPr lIns="0" rIns="0" tIns="0" bIns="0"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0" rIns="0" tIns="0" bIns="0"/>
                    <a:p>
                      <a:pPr marL="5220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7" name="Table 60"/>
          <p:cNvGraphicFramePr/>
          <p:nvPr/>
        </p:nvGraphicFramePr>
        <p:xfrm>
          <a:off x="3445920" y="4588920"/>
          <a:ext cx="477360" cy="766800"/>
        </p:xfrm>
        <a:graphic>
          <a:graphicData uri="http://schemas.openxmlformats.org/drawingml/2006/table">
            <a:tbl>
              <a:tblPr/>
              <a:tblGrid>
                <a:gridCol w="156240"/>
                <a:gridCol w="92160"/>
                <a:gridCol w="72720"/>
                <a:gridCol w="156240"/>
              </a:tblGrid>
              <a:tr h="366120">
                <a:tc gridSpan="2">
                  <a:tcPr>
                    <a:lnR w="9360">
                      <a:solidFill>
                        <a:srgbClr val="000000"/>
                      </a:solidFill>
                    </a:lnR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cPr>
                    <a:lnL w="9360">
                      <a:solidFill>
                        <a:srgbClr val="000000"/>
                      </a:solidFill>
                    </a:lnL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37520">
                <a:tc>
                  <a:txBody>
                    <a:bodyPr lIns="0" rIns="0" tIns="0" bIns="0"/>
                    <a:p>
                      <a:pPr marL="15840" algn="ctr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0" rIns="0" tIns="0" bIns="0"/>
                    <a:p>
                      <a:pPr marL="3996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/>
                    <a:p>
                      <a:pPr marL="44280"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60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0" rIns="0" tIns="0" bIns="0"/>
                    <a:p>
                      <a:pPr marL="5472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600">
                <a:tc>
                  <a:txBody>
                    <a:bodyPr lIns="0" rIns="0" tIns="0" bIns="0"/>
                    <a:p>
                      <a:pPr marL="15840" algn="ctr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0" rIns="0" tIns="0" bIns="0"/>
                    <a:p>
                      <a:pPr marL="3996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0" rIns="0" tIns="0" bIns="0"/>
                    <a:p>
                      <a:pPr marL="29880">
                        <a:lnSpc>
                          <a:spcPts val="1230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8" name="CustomShape 61"/>
          <p:cNvSpPr/>
          <p:nvPr/>
        </p:nvSpPr>
        <p:spPr>
          <a:xfrm>
            <a:off x="4372920" y="4588920"/>
            <a:ext cx="360" cy="303480"/>
          </a:xfrm>
          <a:custGeom>
            <a:avLst/>
            <a:gdLst/>
            <a:ahLst/>
            <a:rect l="l" t="t" r="r" b="b"/>
            <a:pathLst>
              <a:path w="0" h="344170">
                <a:moveTo>
                  <a:pt x="0" y="0"/>
                </a:moveTo>
                <a:lnTo>
                  <a:pt x="0" y="344017"/>
                </a:lnTo>
              </a:path>
            </a:pathLst>
          </a:custGeom>
          <a:noFill/>
          <a:ln w="9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Shape 62"/>
          <p:cNvSpPr txBox="1"/>
          <p:nvPr/>
        </p:nvSpPr>
        <p:spPr>
          <a:xfrm>
            <a:off x="7983000" y="6184080"/>
            <a:ext cx="144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680">
              <a:lnSpc>
                <a:spcPts val="771"/>
              </a:lnSpc>
            </a:pPr>
            <a:fld id="{E82E386E-8114-4CEB-85E9-354AA6ED2711}" type="slidenum">
              <a:rPr b="0" lang="en-US" sz="700" spc="15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250" name="CustomShape 63"/>
          <p:cNvSpPr/>
          <p:nvPr/>
        </p:nvSpPr>
        <p:spPr>
          <a:xfrm>
            <a:off x="5105520" y="3809880"/>
            <a:ext cx="3809520" cy="25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Pondering Game Tree Size...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Tic-tac-toe (3x3)</a:t>
            </a:r>
            <a:endParaRPr b="0" lang="en-US" sz="1800" spc="-1" strike="noStrike"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Small” = 9! = 362,880 terminal nodes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</a:pPr>
            <a:endParaRPr b="0" lang="en-US" sz="16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Chess  </a:t>
            </a:r>
            <a:endParaRPr b="0" lang="en-US" sz="1800" spc="-1" strike="noStrike"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10</a:t>
            </a:r>
            <a:r>
              <a:rPr b="0" lang="en-US" sz="1600" spc="-1" strike="noStrike" baseline="30000">
                <a:solidFill>
                  <a:srgbClr val="000000"/>
                </a:solidFill>
                <a:latin typeface="Arial"/>
              </a:rPr>
              <a:t>40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terminal nodes!</a:t>
            </a:r>
            <a:endParaRPr b="0" lang="en-US" sz="1600" spc="-1" strike="noStrike"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Never could generate whole tree!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680" algn="r">
              <a:lnSpc>
                <a:spcPts val="771"/>
              </a:lnSpc>
            </a:pPr>
            <a:fld id="{926A16BC-2415-4563-8610-4CF75FCFA179}" type="slidenum">
              <a:rPr b="0" lang="en-US" sz="1200" spc="15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53" name="Group 3"/>
          <p:cNvGrpSpPr/>
          <p:nvPr/>
        </p:nvGrpSpPr>
        <p:grpSpPr>
          <a:xfrm>
            <a:off x="1600200" y="3962520"/>
            <a:ext cx="5626440" cy="2381400"/>
            <a:chOff x="1600200" y="3962520"/>
            <a:chExt cx="5626440" cy="2381400"/>
          </a:xfrm>
        </p:grpSpPr>
        <p:grpSp>
          <p:nvGrpSpPr>
            <p:cNvPr id="254" name="Group 4"/>
            <p:cNvGrpSpPr/>
            <p:nvPr/>
          </p:nvGrpSpPr>
          <p:grpSpPr>
            <a:xfrm>
              <a:off x="1600200" y="4114800"/>
              <a:ext cx="5626440" cy="2229120"/>
              <a:chOff x="1600200" y="4114800"/>
              <a:chExt cx="5626440" cy="2229120"/>
            </a:xfrm>
          </p:grpSpPr>
          <p:sp>
            <p:nvSpPr>
              <p:cNvPr id="255" name="CustomShape 5"/>
              <p:cNvSpPr/>
              <p:nvPr/>
            </p:nvSpPr>
            <p:spPr>
              <a:xfrm>
                <a:off x="1600200" y="4155480"/>
                <a:ext cx="42120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400" spc="-7" strike="noStrike">
                    <a:solidFill>
                      <a:srgbClr val="000000"/>
                    </a:solidFill>
                    <a:latin typeface="Arial"/>
                  </a:rPr>
                  <a:t>MAX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56" name="CustomShape 6"/>
              <p:cNvSpPr/>
              <p:nvPr/>
            </p:nvSpPr>
            <p:spPr>
              <a:xfrm>
                <a:off x="2332440" y="6084360"/>
                <a:ext cx="14688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3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57" name="CustomShape 7"/>
              <p:cNvSpPr/>
              <p:nvPr/>
            </p:nvSpPr>
            <p:spPr>
              <a:xfrm>
                <a:off x="2942640" y="6084360"/>
                <a:ext cx="27108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12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58" name="CustomShape 8"/>
              <p:cNvSpPr/>
              <p:nvPr/>
            </p:nvSpPr>
            <p:spPr>
              <a:xfrm>
                <a:off x="4673520" y="6084360"/>
                <a:ext cx="63648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	</a:t>
                </a: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6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59" name="CustomShape 9"/>
              <p:cNvSpPr/>
              <p:nvPr/>
            </p:nvSpPr>
            <p:spPr>
              <a:xfrm>
                <a:off x="3637080" y="6084360"/>
                <a:ext cx="63288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8</a:t>
                </a: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	</a:t>
                </a: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60" name="CustomShape 10"/>
              <p:cNvSpPr/>
              <p:nvPr/>
            </p:nvSpPr>
            <p:spPr>
              <a:xfrm>
                <a:off x="5697000" y="6084360"/>
                <a:ext cx="27108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14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61" name="CustomShape 11"/>
              <p:cNvSpPr/>
              <p:nvPr/>
            </p:nvSpPr>
            <p:spPr>
              <a:xfrm>
                <a:off x="6387480" y="6084360"/>
                <a:ext cx="14688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5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62" name="CustomShape 12"/>
              <p:cNvSpPr/>
              <p:nvPr/>
            </p:nvSpPr>
            <p:spPr>
              <a:xfrm>
                <a:off x="7060680" y="6084360"/>
                <a:ext cx="14688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63" name="CustomShape 13"/>
              <p:cNvSpPr/>
              <p:nvPr/>
            </p:nvSpPr>
            <p:spPr>
              <a:xfrm>
                <a:off x="1600200" y="5009400"/>
                <a:ext cx="36000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400" spc="-7" strike="noStrike">
                    <a:solidFill>
                      <a:srgbClr val="000000"/>
                    </a:solidFill>
                    <a:latin typeface="Arial"/>
                  </a:rPr>
                  <a:t>MIN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64" name="CustomShape 14"/>
              <p:cNvSpPr/>
              <p:nvPr/>
            </p:nvSpPr>
            <p:spPr>
              <a:xfrm>
                <a:off x="3351960" y="4432320"/>
                <a:ext cx="278640" cy="316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ts val="1621"/>
                  </a:lnSpc>
                </a:pPr>
                <a:r>
                  <a:rPr b="0" lang="en-US" sz="1700" spc="-1" strike="noStrike">
                    <a:solidFill>
                      <a:srgbClr val="000000"/>
                    </a:solidFill>
                    <a:latin typeface="Arial"/>
                  </a:rPr>
                  <a:t>A</a:t>
                </a:r>
                <a:endParaRPr b="0" lang="en-US" sz="1700" spc="-1" strike="noStrike">
                  <a:latin typeface="Arial"/>
                </a:endParaRPr>
              </a:p>
              <a:p>
                <a:pPr algn="r">
                  <a:lnSpc>
                    <a:spcPts val="867"/>
                  </a:lnSpc>
                </a:pPr>
                <a:r>
                  <a:rPr b="0" lang="en-US" sz="1000" spc="1" strike="noStrike">
                    <a:solidFill>
                      <a:srgbClr val="000000"/>
                    </a:solidFill>
                    <a:latin typeface="Arial"/>
                  </a:rPr>
                  <a:t>1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65" name="CustomShape 15"/>
              <p:cNvSpPr/>
              <p:nvPr/>
            </p:nvSpPr>
            <p:spPr>
              <a:xfrm>
                <a:off x="5539320" y="4432320"/>
                <a:ext cx="285840" cy="316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ts val="1621"/>
                  </a:lnSpc>
                </a:pPr>
                <a:r>
                  <a:rPr b="0" lang="en-US" sz="1700" spc="-1" strike="noStrike">
                    <a:solidFill>
                      <a:srgbClr val="000000"/>
                    </a:solidFill>
                    <a:latin typeface="Arial"/>
                  </a:rPr>
                  <a:t>A</a:t>
                </a:r>
                <a:endParaRPr b="0" lang="en-US" sz="1700" spc="-1" strike="noStrike">
                  <a:latin typeface="Arial"/>
                </a:endParaRPr>
              </a:p>
              <a:p>
                <a:pPr algn="r">
                  <a:lnSpc>
                    <a:spcPts val="867"/>
                  </a:lnSpc>
                </a:pPr>
                <a:r>
                  <a:rPr b="0" lang="en-US" sz="1000" spc="1" strike="noStrike">
                    <a:solidFill>
                      <a:srgbClr val="000000"/>
                    </a:solidFill>
                    <a:latin typeface="Arial"/>
                  </a:rPr>
                  <a:t>3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66" name="CustomShape 16"/>
              <p:cNvSpPr/>
              <p:nvPr/>
            </p:nvSpPr>
            <p:spPr>
              <a:xfrm>
                <a:off x="4395960" y="4432320"/>
                <a:ext cx="278640" cy="316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ts val="1621"/>
                  </a:lnSpc>
                </a:pPr>
                <a:r>
                  <a:rPr b="0" lang="en-US" sz="1700" spc="-1" strike="noStrike">
                    <a:solidFill>
                      <a:srgbClr val="000000"/>
                    </a:solidFill>
                    <a:latin typeface="Arial"/>
                  </a:rPr>
                  <a:t>A</a:t>
                </a:r>
                <a:endParaRPr b="0" lang="en-US" sz="1700" spc="-1" strike="noStrike">
                  <a:latin typeface="Arial"/>
                </a:endParaRPr>
              </a:p>
              <a:p>
                <a:pPr algn="r">
                  <a:lnSpc>
                    <a:spcPts val="867"/>
                  </a:lnSpc>
                </a:pPr>
                <a:r>
                  <a:rPr b="0" lang="en-US" sz="1000" spc="1" strike="noStrike">
                    <a:solidFill>
                      <a:srgbClr val="000000"/>
                    </a:solidFill>
                    <a:latin typeface="Arial"/>
                  </a:rPr>
                  <a:t>2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267" name="CustomShape 17"/>
              <p:cNvSpPr/>
              <p:nvPr/>
            </p:nvSpPr>
            <p:spPr>
              <a:xfrm>
                <a:off x="3049560" y="5243400"/>
                <a:ext cx="61560" cy="605880"/>
              </a:xfrm>
              <a:custGeom>
                <a:avLst/>
                <a:gdLst/>
                <a:ahLst/>
                <a:rect l="l" t="t" r="r" b="b"/>
                <a:pathLst>
                  <a:path w="67945" h="687070">
                    <a:moveTo>
                      <a:pt x="67335" y="0"/>
                    </a:moveTo>
                    <a:lnTo>
                      <a:pt x="0" y="687031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18"/>
              <p:cNvSpPr/>
              <p:nvPr/>
            </p:nvSpPr>
            <p:spPr>
              <a:xfrm>
                <a:off x="5788440" y="5243400"/>
                <a:ext cx="351720" cy="605880"/>
              </a:xfrm>
              <a:custGeom>
                <a:avLst/>
                <a:gdLst/>
                <a:ahLst/>
                <a:rect l="l" t="t" r="r" b="b"/>
                <a:pathLst>
                  <a:path w="387350" h="687070">
                    <a:moveTo>
                      <a:pt x="387121" y="0"/>
                    </a:moveTo>
                    <a:lnTo>
                      <a:pt x="0" y="687031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19"/>
              <p:cNvSpPr/>
              <p:nvPr/>
            </p:nvSpPr>
            <p:spPr>
              <a:xfrm>
                <a:off x="2222640" y="5568480"/>
                <a:ext cx="123804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12" strike="noStrike" baseline="22000">
                    <a:solidFill>
                      <a:srgbClr val="000000"/>
                    </a:solidFill>
                    <a:latin typeface="Arial"/>
                  </a:rPr>
                  <a:t>A</a:t>
                </a:r>
                <a:r>
                  <a:rPr b="0" lang="en-US" sz="1700" spc="-100" strike="noStrike" baseline="2200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11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	</a:t>
                </a:r>
                <a:r>
                  <a:rPr b="0" lang="en-US" sz="1700" spc="12" strike="noStrike" baseline="22000">
                    <a:solidFill>
                      <a:srgbClr val="000000"/>
                    </a:solidFill>
                    <a:latin typeface="Arial"/>
                  </a:rPr>
                  <a:t>A</a:t>
                </a:r>
                <a:r>
                  <a:rPr b="0" lang="en-US" sz="1700" spc="-100" strike="noStrike" baseline="2200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12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	</a:t>
                </a:r>
                <a:r>
                  <a:rPr b="0" lang="en-US" sz="1700" spc="12" strike="noStrike" baseline="24000">
                    <a:solidFill>
                      <a:srgbClr val="000000"/>
                    </a:solidFill>
                    <a:latin typeface="Arial"/>
                  </a:rPr>
                  <a:t>A</a:t>
                </a:r>
                <a:r>
                  <a:rPr b="0" lang="en-US" sz="1700" spc="-219" strike="noStrike" baseline="2400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US" sz="1100" spc="18" strike="noStrike" baseline="3000">
                    <a:solidFill>
                      <a:srgbClr val="000000"/>
                    </a:solidFill>
                    <a:latin typeface="Arial"/>
                  </a:rPr>
                  <a:t>13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270" name="CustomShape 20"/>
              <p:cNvSpPr/>
              <p:nvPr/>
            </p:nvSpPr>
            <p:spPr>
              <a:xfrm>
                <a:off x="4771080" y="5561640"/>
                <a:ext cx="26640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12" strike="noStrike" baseline="22000">
                    <a:solidFill>
                      <a:srgbClr val="000000"/>
                    </a:solidFill>
                    <a:latin typeface="Arial"/>
                  </a:rPr>
                  <a:t>A</a:t>
                </a:r>
                <a:r>
                  <a:rPr b="0" lang="en-US" sz="1700" spc="-219" strike="noStrike" baseline="2200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23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271" name="CustomShape 21"/>
              <p:cNvSpPr/>
              <p:nvPr/>
            </p:nvSpPr>
            <p:spPr>
              <a:xfrm>
                <a:off x="4005360" y="5557320"/>
                <a:ext cx="67032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12" strike="noStrike" baseline="22000">
                    <a:solidFill>
                      <a:srgbClr val="000000"/>
                    </a:solidFill>
                    <a:latin typeface="Arial"/>
                  </a:rPr>
                  <a:t>A</a:t>
                </a:r>
                <a:r>
                  <a:rPr b="0" lang="en-US" sz="1700" spc="-100" strike="noStrike" baseline="2200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21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	</a:t>
                </a:r>
                <a:r>
                  <a:rPr b="0" lang="en-US" sz="1700" spc="12" strike="noStrike" baseline="22000">
                    <a:solidFill>
                      <a:srgbClr val="000000"/>
                    </a:solidFill>
                    <a:latin typeface="Arial"/>
                  </a:rPr>
                  <a:t>A</a:t>
                </a:r>
                <a:r>
                  <a:rPr b="0" lang="en-US" sz="1700" spc="-219" strike="noStrike" baseline="2200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22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272" name="CustomShape 22"/>
              <p:cNvSpPr/>
              <p:nvPr/>
            </p:nvSpPr>
            <p:spPr>
              <a:xfrm>
                <a:off x="5581440" y="5557320"/>
                <a:ext cx="1140480" cy="258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0" lang="en-US" sz="1700" spc="12" strike="noStrike" baseline="22000">
                    <a:solidFill>
                      <a:srgbClr val="000000"/>
                    </a:solidFill>
                    <a:latin typeface="Arial"/>
                  </a:rPr>
                  <a:t>A</a:t>
                </a:r>
                <a:r>
                  <a:rPr b="0" lang="en-US" sz="1700" spc="-100" strike="noStrike" baseline="2200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31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	</a:t>
                </a:r>
                <a:r>
                  <a:rPr b="0" lang="en-US" sz="1700" spc="12" strike="noStrike" baseline="22000">
                    <a:solidFill>
                      <a:srgbClr val="000000"/>
                    </a:solidFill>
                    <a:latin typeface="Arial"/>
                  </a:rPr>
                  <a:t>A</a:t>
                </a:r>
                <a:r>
                  <a:rPr b="0" lang="en-US" sz="1700" spc="-100" strike="noStrike" baseline="2200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32</a:t>
                </a:r>
                <a:r>
                  <a:rPr b="0" lang="en-US" sz="800" spc="12" strike="noStrike">
                    <a:solidFill>
                      <a:srgbClr val="000000"/>
                    </a:solidFill>
                    <a:latin typeface="Arial"/>
                  </a:rPr>
                  <a:t>	</a:t>
                </a:r>
                <a:r>
                  <a:rPr b="0" lang="en-US" sz="1700" spc="12" strike="noStrike" baseline="24000">
                    <a:solidFill>
                      <a:srgbClr val="000000"/>
                    </a:solidFill>
                    <a:latin typeface="Arial"/>
                  </a:rPr>
                  <a:t>A</a:t>
                </a:r>
                <a:r>
                  <a:rPr b="0" lang="en-US" sz="1700" spc="-219" strike="noStrike" baseline="2400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US" sz="1100" spc="18" strike="noStrike" baseline="3000">
                    <a:solidFill>
                      <a:srgbClr val="000000"/>
                    </a:solidFill>
                    <a:latin typeface="Arial"/>
                  </a:rPr>
                  <a:t>33</a:t>
                </a:r>
                <a:endParaRPr b="0" lang="en-US" sz="1100" spc="-1" strike="noStrike">
                  <a:latin typeface="Arial"/>
                </a:endParaRPr>
              </a:p>
            </p:txBody>
          </p:sp>
          <p:sp>
            <p:nvSpPr>
              <p:cNvPr id="273" name="CustomShape 23"/>
              <p:cNvSpPr/>
              <p:nvPr/>
            </p:nvSpPr>
            <p:spPr>
              <a:xfrm>
                <a:off x="2375280" y="5243040"/>
                <a:ext cx="735120" cy="605880"/>
              </a:xfrm>
              <a:custGeom>
                <a:avLst/>
                <a:gdLst/>
                <a:ahLst/>
                <a:rect l="l" t="t" r="r" b="b"/>
                <a:pathLst>
                  <a:path w="808989" h="687070">
                    <a:moveTo>
                      <a:pt x="808913" y="0"/>
                    </a:moveTo>
                    <a:lnTo>
                      <a:pt x="0" y="687057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24"/>
              <p:cNvSpPr/>
              <p:nvPr/>
            </p:nvSpPr>
            <p:spPr>
              <a:xfrm>
                <a:off x="3110760" y="5239440"/>
                <a:ext cx="572760" cy="613800"/>
              </a:xfrm>
              <a:custGeom>
                <a:avLst/>
                <a:gdLst/>
                <a:ahLst/>
                <a:rect l="l" t="t" r="r" b="b"/>
                <a:pathLst>
                  <a:path w="630554" h="695960">
                    <a:moveTo>
                      <a:pt x="0" y="0"/>
                    </a:moveTo>
                    <a:lnTo>
                      <a:pt x="630326" y="695452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25"/>
              <p:cNvSpPr/>
              <p:nvPr/>
            </p:nvSpPr>
            <p:spPr>
              <a:xfrm>
                <a:off x="6140160" y="5243040"/>
                <a:ext cx="951120" cy="611640"/>
              </a:xfrm>
              <a:custGeom>
                <a:avLst/>
                <a:gdLst/>
                <a:ahLst/>
                <a:rect l="l" t="t" r="r" b="b"/>
                <a:pathLst>
                  <a:path w="1046479" h="693420">
                    <a:moveTo>
                      <a:pt x="0" y="0"/>
                    </a:moveTo>
                    <a:lnTo>
                      <a:pt x="1046340" y="693369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26"/>
              <p:cNvSpPr/>
              <p:nvPr/>
            </p:nvSpPr>
            <p:spPr>
              <a:xfrm>
                <a:off x="4686480" y="4367880"/>
                <a:ext cx="1470600" cy="628200"/>
              </a:xfrm>
              <a:custGeom>
                <a:avLst/>
                <a:gdLst/>
                <a:ahLst/>
                <a:rect l="l" t="t" r="r" b="b"/>
                <a:pathLst>
                  <a:path w="1617979" h="712470">
                    <a:moveTo>
                      <a:pt x="0" y="0"/>
                    </a:moveTo>
                    <a:lnTo>
                      <a:pt x="1617840" y="712266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27"/>
              <p:cNvSpPr/>
              <p:nvPr/>
            </p:nvSpPr>
            <p:spPr>
              <a:xfrm>
                <a:off x="4686480" y="4367880"/>
                <a:ext cx="360" cy="624960"/>
              </a:xfrm>
              <a:custGeom>
                <a:avLst/>
                <a:gdLst/>
                <a:ahLst/>
                <a:rect l="l" t="t" r="r" b="b"/>
                <a:pathLst>
                  <a:path w="0" h="708660">
                    <a:moveTo>
                      <a:pt x="0" y="0"/>
                    </a:moveTo>
                    <a:lnTo>
                      <a:pt x="0" y="708063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28"/>
              <p:cNvSpPr/>
              <p:nvPr/>
            </p:nvSpPr>
            <p:spPr>
              <a:xfrm>
                <a:off x="3101040" y="4367880"/>
                <a:ext cx="1585440" cy="630000"/>
              </a:xfrm>
              <a:custGeom>
                <a:avLst/>
                <a:gdLst/>
                <a:ahLst/>
                <a:rect l="l" t="t" r="r" b="b"/>
                <a:pathLst>
                  <a:path w="1744345" h="714375">
                    <a:moveTo>
                      <a:pt x="1743900" y="0"/>
                    </a:moveTo>
                    <a:lnTo>
                      <a:pt x="0" y="714375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29"/>
              <p:cNvSpPr/>
              <p:nvPr/>
            </p:nvSpPr>
            <p:spPr>
              <a:xfrm>
                <a:off x="4686480" y="5237640"/>
                <a:ext cx="553680" cy="621000"/>
              </a:xfrm>
              <a:custGeom>
                <a:avLst/>
                <a:gdLst/>
                <a:ahLst/>
                <a:rect l="l" t="t" r="r" b="b"/>
                <a:pathLst>
                  <a:path w="609600" h="704214">
                    <a:moveTo>
                      <a:pt x="0" y="0"/>
                    </a:moveTo>
                    <a:lnTo>
                      <a:pt x="609307" y="703859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30"/>
              <p:cNvSpPr/>
              <p:nvPr/>
            </p:nvSpPr>
            <p:spPr>
              <a:xfrm>
                <a:off x="4686480" y="5237640"/>
                <a:ext cx="30240" cy="646920"/>
              </a:xfrm>
              <a:custGeom>
                <a:avLst/>
                <a:gdLst/>
                <a:ahLst/>
                <a:rect l="l" t="t" r="r" b="b"/>
                <a:pathLst>
                  <a:path w="33654" h="733425">
                    <a:moveTo>
                      <a:pt x="0" y="0"/>
                    </a:moveTo>
                    <a:lnTo>
                      <a:pt x="33616" y="733285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31"/>
              <p:cNvSpPr/>
              <p:nvPr/>
            </p:nvSpPr>
            <p:spPr>
              <a:xfrm>
                <a:off x="4182120" y="5235840"/>
                <a:ext cx="504000" cy="613800"/>
              </a:xfrm>
              <a:custGeom>
                <a:avLst/>
                <a:gdLst/>
                <a:ahLst/>
                <a:rect l="l" t="t" r="r" b="b"/>
                <a:pathLst>
                  <a:path w="554989" h="695960">
                    <a:moveTo>
                      <a:pt x="554697" y="0"/>
                    </a:moveTo>
                    <a:lnTo>
                      <a:pt x="0" y="695452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32"/>
              <p:cNvSpPr/>
              <p:nvPr/>
            </p:nvSpPr>
            <p:spPr>
              <a:xfrm>
                <a:off x="3240360" y="4924080"/>
                <a:ext cx="14688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3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83" name="CustomShape 33"/>
              <p:cNvSpPr/>
              <p:nvPr/>
            </p:nvSpPr>
            <p:spPr>
              <a:xfrm>
                <a:off x="4847040" y="4924080"/>
                <a:ext cx="14688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84" name="CustomShape 34"/>
              <p:cNvSpPr/>
              <p:nvPr/>
            </p:nvSpPr>
            <p:spPr>
              <a:xfrm>
                <a:off x="6285240" y="4924080"/>
                <a:ext cx="146880" cy="259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marL="11520">
                  <a:lnSpc>
                    <a:spcPct val="100000"/>
                  </a:lnSpc>
                </a:pPr>
                <a:r>
                  <a:rPr b="1" lang="en-US" sz="1700" spc="12" strike="noStrike">
                    <a:solidFill>
                      <a:srgbClr val="000000"/>
                    </a:solidFill>
                    <a:latin typeface="Arial"/>
                  </a:rPr>
                  <a:t>2</a:t>
                </a:r>
                <a:endParaRPr b="0" lang="en-US" sz="1700" spc="-1" strike="noStrike">
                  <a:latin typeface="Arial"/>
                </a:endParaRPr>
              </a:p>
            </p:txBody>
          </p:sp>
          <p:sp>
            <p:nvSpPr>
              <p:cNvPr id="285" name="CustomShape 35"/>
              <p:cNvSpPr/>
              <p:nvPr/>
            </p:nvSpPr>
            <p:spPr>
              <a:xfrm>
                <a:off x="4533840" y="411480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43"/>
                    </a:moveTo>
                    <a:lnTo>
                      <a:pt x="302971" y="286143"/>
                    </a:lnTo>
                    <a:lnTo>
                      <a:pt x="151485" y="0"/>
                    </a:lnTo>
                    <a:lnTo>
                      <a:pt x="0" y="28614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36"/>
              <p:cNvSpPr/>
              <p:nvPr/>
            </p:nvSpPr>
            <p:spPr>
              <a:xfrm>
                <a:off x="4533840" y="411480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43"/>
                    </a:lnTo>
                    <a:lnTo>
                      <a:pt x="0" y="286143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37"/>
              <p:cNvSpPr/>
              <p:nvPr/>
            </p:nvSpPr>
            <p:spPr>
              <a:xfrm>
                <a:off x="354672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38"/>
              <p:cNvSpPr/>
              <p:nvPr/>
            </p:nvSpPr>
            <p:spPr>
              <a:xfrm>
                <a:off x="354672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39"/>
              <p:cNvSpPr/>
              <p:nvPr/>
            </p:nvSpPr>
            <p:spPr>
              <a:xfrm>
                <a:off x="291168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40"/>
              <p:cNvSpPr/>
              <p:nvPr/>
            </p:nvSpPr>
            <p:spPr>
              <a:xfrm>
                <a:off x="291168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41"/>
              <p:cNvSpPr/>
              <p:nvPr/>
            </p:nvSpPr>
            <p:spPr>
              <a:xfrm>
                <a:off x="223848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30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42"/>
              <p:cNvSpPr/>
              <p:nvPr/>
            </p:nvSpPr>
            <p:spPr>
              <a:xfrm>
                <a:off x="223848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30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43"/>
              <p:cNvSpPr/>
              <p:nvPr/>
            </p:nvSpPr>
            <p:spPr>
              <a:xfrm>
                <a:off x="509976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44"/>
              <p:cNvSpPr/>
              <p:nvPr/>
            </p:nvSpPr>
            <p:spPr>
              <a:xfrm>
                <a:off x="509976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45"/>
              <p:cNvSpPr/>
              <p:nvPr/>
            </p:nvSpPr>
            <p:spPr>
              <a:xfrm>
                <a:off x="457956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46"/>
              <p:cNvSpPr/>
              <p:nvPr/>
            </p:nvSpPr>
            <p:spPr>
              <a:xfrm>
                <a:off x="457956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47"/>
              <p:cNvSpPr/>
              <p:nvPr/>
            </p:nvSpPr>
            <p:spPr>
              <a:xfrm>
                <a:off x="404388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48"/>
              <p:cNvSpPr/>
              <p:nvPr/>
            </p:nvSpPr>
            <p:spPr>
              <a:xfrm>
                <a:off x="404388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49"/>
              <p:cNvSpPr/>
              <p:nvPr/>
            </p:nvSpPr>
            <p:spPr>
              <a:xfrm>
                <a:off x="695124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50"/>
              <p:cNvSpPr/>
              <p:nvPr/>
            </p:nvSpPr>
            <p:spPr>
              <a:xfrm>
                <a:off x="695124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51"/>
              <p:cNvSpPr/>
              <p:nvPr/>
            </p:nvSpPr>
            <p:spPr>
              <a:xfrm>
                <a:off x="565056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52"/>
              <p:cNvSpPr/>
              <p:nvPr/>
            </p:nvSpPr>
            <p:spPr>
              <a:xfrm>
                <a:off x="565056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53"/>
              <p:cNvSpPr/>
              <p:nvPr/>
            </p:nvSpPr>
            <p:spPr>
              <a:xfrm>
                <a:off x="4548960" y="498348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43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54"/>
              <p:cNvSpPr/>
              <p:nvPr/>
            </p:nvSpPr>
            <p:spPr>
              <a:xfrm>
                <a:off x="4548960" y="498348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286143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43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55"/>
              <p:cNvSpPr/>
              <p:nvPr/>
            </p:nvSpPr>
            <p:spPr>
              <a:xfrm>
                <a:off x="2972880" y="499104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31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CustomShape 56"/>
              <p:cNvSpPr/>
              <p:nvPr/>
            </p:nvSpPr>
            <p:spPr>
              <a:xfrm>
                <a:off x="2972880" y="499104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286131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31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CustomShape 57"/>
              <p:cNvSpPr/>
              <p:nvPr/>
            </p:nvSpPr>
            <p:spPr>
              <a:xfrm>
                <a:off x="6002640" y="499104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31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58"/>
              <p:cNvSpPr/>
              <p:nvPr/>
            </p:nvSpPr>
            <p:spPr>
              <a:xfrm>
                <a:off x="6002640" y="499104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286131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31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59"/>
              <p:cNvSpPr/>
              <p:nvPr/>
            </p:nvSpPr>
            <p:spPr>
              <a:xfrm>
                <a:off x="6140160" y="5243040"/>
                <a:ext cx="306720" cy="612720"/>
              </a:xfrm>
              <a:custGeom>
                <a:avLst/>
                <a:gdLst/>
                <a:ahLst/>
                <a:rect l="l" t="t" r="r" b="b"/>
                <a:pathLst>
                  <a:path w="337820" h="694689">
                    <a:moveTo>
                      <a:pt x="0" y="0"/>
                    </a:moveTo>
                    <a:lnTo>
                      <a:pt x="337223" y="694397"/>
                    </a:lnTo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CustomShape 60"/>
              <p:cNvSpPr/>
              <p:nvPr/>
            </p:nvSpPr>
            <p:spPr>
              <a:xfrm>
                <a:off x="630864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CustomShape 61"/>
              <p:cNvSpPr/>
              <p:nvPr/>
            </p:nvSpPr>
            <p:spPr>
              <a:xfrm>
                <a:off x="6308640" y="5852520"/>
                <a:ext cx="275400" cy="252360"/>
              </a:xfrm>
              <a:custGeom>
                <a:avLst/>
                <a:gdLst/>
                <a:ah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noFill/>
              <a:ln w="1692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2" name="CustomShape 62"/>
            <p:cNvSpPr/>
            <p:nvPr/>
          </p:nvSpPr>
          <p:spPr>
            <a:xfrm>
              <a:off x="4800600" y="3962520"/>
              <a:ext cx="146880" cy="259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marL="11520">
                <a:lnSpc>
                  <a:spcPct val="100000"/>
                </a:lnSpc>
              </a:pPr>
              <a:r>
                <a:rPr b="1" lang="en-US" sz="1700" spc="12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b="0" lang="en-US" sz="1700" spc="-1" strike="noStrike">
                <a:latin typeface="Arial"/>
              </a:endParaRPr>
            </a:p>
          </p:txBody>
        </p:sp>
      </p:grpSp>
      <p:sp>
        <p:nvSpPr>
          <p:cNvPr id="313" name="CustomShape 63"/>
          <p:cNvSpPr/>
          <p:nvPr/>
        </p:nvSpPr>
        <p:spPr>
          <a:xfrm>
            <a:off x="457200" y="1371600"/>
            <a:ext cx="8229240" cy="25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Normal Search:  Solution = seq. of actions leading to goal.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Adversarial Search:  Opponent interfering at every step!</a:t>
            </a:r>
            <a:endParaRPr b="0" lang="en-US" sz="1800" spc="-1" strike="noStrike"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Solution= Contingent plan of action</a:t>
            </a:r>
            <a:endParaRPr b="0" lang="en-US" sz="1600" spc="-1" strike="noStrike"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Finds optimal solution to goal,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assuming that opponent makes optimal counter-plays.</a:t>
            </a:r>
            <a:endParaRPr b="0" lang="en-US" sz="1600" spc="-1" strike="noStrike"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Essentially an AND-OR tree (Ch4):  opponent provides “non-determinism”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</a:pPr>
            <a:endParaRPr b="0" lang="en-US" sz="16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Perfect play for deterministic, perfect-information games:</a:t>
            </a:r>
            <a:endParaRPr b="0" lang="en-US" sz="1800" spc="-1" strike="noStrike"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Idea:  choose move to position with highest minimax  value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</a:pPr>
            <a:endParaRPr b="0" lang="en-US" sz="16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E.g., 2-ply game: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062360" y="704880"/>
            <a:ext cx="7020000" cy="114516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058120">
              <a:lnSpc>
                <a:spcPts val="218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m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x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g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o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h</a:t>
            </a:r>
            <a:r>
              <a:rPr b="0" lang="en-US" sz="2200" spc="-1" strike="noStrike">
                <a:solidFill>
                  <a:srgbClr val="000000"/>
                </a:solidFill>
                <a:latin typeface="Cambria"/>
              </a:rPr>
              <a:t>m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1371600" y="1523880"/>
            <a:ext cx="7054560" cy="385668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/>
          <a:p>
            <a:pPr marL="133920">
              <a:lnSpc>
                <a:spcPct val="100000"/>
              </a:lnSpc>
              <a:spcBef>
                <a:spcPts val="61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500" spc="-1" strike="noStrike">
                <a:solidFill>
                  <a:srgbClr val="b30000"/>
                </a:solidFill>
                <a:latin typeface="Arial"/>
              </a:rPr>
              <a:t>Minimax-Decision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an action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inputs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, current state in   game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78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return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a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Actions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 maximizing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Min-Value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Result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500" spc="-1" strike="noStrike">
                <a:solidFill>
                  <a:srgbClr val="b30000"/>
                </a:solidFill>
                <a:latin typeface="Arial"/>
              </a:rPr>
              <a:t>Max-Value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a  utility 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Terminal-Test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Utility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← −∞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for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a, s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in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Successors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do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← Max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Min-Value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return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b="0" lang="en-US" sz="1500" spc="-1" strike="noStrike">
              <a:latin typeface="Arial"/>
            </a:endParaRPr>
          </a:p>
          <a:p>
            <a:pPr marL="1339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500" spc="-1" strike="noStrike">
                <a:solidFill>
                  <a:srgbClr val="b30000"/>
                </a:solidFill>
                <a:latin typeface="Arial"/>
              </a:rPr>
              <a:t>Min-Value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a  utility value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Terminal-Test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Utility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← ∞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25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for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a, s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in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Successors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do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v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← Min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v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Max-Value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))</a:t>
            </a:r>
            <a:endParaRPr b="0" lang="en-US" sz="1500" spc="-1" strike="noStrike"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139"/>
              </a:spcBef>
            </a:pPr>
            <a:r>
              <a:rPr b="0" lang="en-US" sz="1500" spc="-1" strike="noStrike">
                <a:solidFill>
                  <a:srgbClr val="00007e"/>
                </a:solidFill>
                <a:latin typeface="Georgia"/>
              </a:rPr>
              <a:t>return </a:t>
            </a:r>
            <a:r>
              <a:rPr b="0" i="1" lang="en-US" sz="1500" spc="-1" strike="noStrike">
                <a:solidFill>
                  <a:srgbClr val="004b00"/>
                </a:solidFill>
                <a:latin typeface="Calibri"/>
              </a:rPr>
              <a:t>v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7983000" y="6184080"/>
            <a:ext cx="1443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680">
              <a:lnSpc>
                <a:spcPts val="771"/>
              </a:lnSpc>
            </a:pPr>
            <a:fld id="{1701A25C-9C23-4E3D-9377-720C42B20F73}" type="slidenum">
              <a:rPr b="0" lang="en-US" sz="700" spc="-1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Need to understand how minimax works!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Recursive depth-first algorithm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Max-Value at one level...calls Min-Value at next...calls Max-Value at next.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Base case:  Hits a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terminal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state = game is over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has known score (for max)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Scores “backed up” through the tree on recursive return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As each node fully explores its children, it can pass its value 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Score arriving back at root shows which move current player (max) should make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Makes move that maximizes outcome,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assuming optimal play by opponent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Multi-player games?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Don’t have just Max &amp; Min.  Have whole set of players A,B,C, etc.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Calculate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utility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</a:rPr>
              <a:t>vector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of scores at each level/node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Contains node (board position) value for each 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Value of node = utility vector that maximizes benefit for player whose move it 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680" algn="r">
              <a:lnSpc>
                <a:spcPts val="771"/>
              </a:lnSpc>
            </a:pPr>
            <a:fld id="{3AECFF53-9728-4CF6-9AFA-2C51323DBAD5}" type="slidenum">
              <a:rPr b="0" lang="en-US" sz="1200" spc="15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x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36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Complete??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Yes, if tree is finite (chess has specific rules for this)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Minimax performs complete depth-first exploration of game tree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Optimal??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Yes, against an optimal opponent.  Otherwise??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Time complexity??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O(bm)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Space complexity??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O(bm) (depth-first exploration)    (m is tree depth)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Practical Analysis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20720" indent="-206280">
              <a:lnSpc>
                <a:spcPct val="100000"/>
              </a:lnSpc>
              <a:spcBef>
                <a:spcPts val="71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For chess, b  ≈ 35, m ≈ 100 (moves) for “reasonable”  games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Time cost gets out of range of “3 minute per move” standard fast!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5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⇒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exact solution completely infeasible!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Engage cleverness: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do we really need to explore every  path in tree?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680" algn="r">
              <a:lnSpc>
                <a:spcPts val="771"/>
              </a:lnSpc>
            </a:pPr>
            <a:fld id="{5B2A06D6-0E8F-4848-9683-8B19D5BCB5D7}" type="slidenum">
              <a:rPr b="0" lang="en-US" sz="1200" spc="15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3491</TotalTime>
  <Application>LibreOffice/6.0.7.3$Linux_X86_64 LibreOffice_project/00m0$Build-3</Application>
  <Words>3279</Words>
  <Paragraphs>556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2017-01-28T00:38:06Z</dcterms:created>
  <dc:creator/>
  <dc:description/>
  <dc:language>en-US</dc:language>
  <cp:lastModifiedBy/>
  <cp:lastPrinted>2017-03-07T19:06:12Z</cp:lastPrinted>
  <dcterms:modified xsi:type="dcterms:W3CDTF">2023-03-24T14:21:03Z</dcterms:modified>
  <cp:revision>57</cp:revision>
  <dc:subject/>
  <dc:title>chapter06.dvi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2015-12-13T00:00:00Z</vt:filetime>
  </property>
  <property fmtid="{D5CDD505-2E9C-101B-9397-08002B2CF9AE}" pid="4" name="Creator">
    <vt:lpwstr>dvips(k) 5.86 Copyright 1999 Radical Eye Software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2017-01-28T00:00:00Z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Letter Paper (8.5x11 in)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29</vt:i4>
  </property>
</Properties>
</file>