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notesSlides/_rels/notesSlide9.xml.rels" ContentType="application/vnd.openxmlformats-package.relationships+xml"/>
  <Override PartName="/ppt/notesSlides/notesSlide9.xml" ContentType="application/vnd.openxmlformats-officedocument.presentationml.notesSlid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/>
  <p:notesSz cx="10058400" cy="7772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A928FA8-92C4-4E54-9F59-DB7D3AF56A0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sldImg"/>
          </p:nvPr>
        </p:nvSpPr>
        <p:spPr>
          <a:xfrm>
            <a:off x="3086280" y="582480"/>
            <a:ext cx="3885480" cy="2913840"/>
          </a:xfrm>
          <a:prstGeom prst="rect">
            <a:avLst/>
          </a:prstGeom>
        </p:spPr>
      </p:sp>
      <p:sp>
        <p:nvSpPr>
          <p:cNvPr id="666" name="PlaceHolder 2"/>
          <p:cNvSpPr>
            <a:spLocks noGrp="1"/>
          </p:cNvSpPr>
          <p:nvPr>
            <p:ph type="body"/>
          </p:nvPr>
        </p:nvSpPr>
        <p:spPr>
          <a:xfrm>
            <a:off x="1006560" y="3692520"/>
            <a:ext cx="8044560" cy="34966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667" name="CustomShape 3"/>
          <p:cNvSpPr/>
          <p:nvPr/>
        </p:nvSpPr>
        <p:spPr>
          <a:xfrm>
            <a:off x="5697360" y="7381800"/>
            <a:ext cx="4358520" cy="38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E520FD8-BD93-4B28-91F7-A659569566F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563200" y="1949760"/>
            <a:ext cx="4432680" cy="11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Adversarial Search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(a.k.a. Game Playing)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934080" y="3289320"/>
            <a:ext cx="127440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 algn="ctr">
              <a:lnSpc>
                <a:spcPct val="100000"/>
              </a:lnSpc>
            </a:pPr>
            <a:r>
              <a:rPr b="0" lang="en-US" sz="1800" spc="355" strike="noStrike">
                <a:solidFill>
                  <a:srgbClr val="000000"/>
                </a:solidFill>
                <a:latin typeface="Arial"/>
                <a:ea typeface="DejaVu Sans"/>
              </a:rPr>
              <a:t>Chapter</a:t>
            </a:r>
            <a:r>
              <a:rPr b="0" lang="en-US" sz="1800" spc="14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15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2808720" y="5782320"/>
            <a:ext cx="399492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82080" rIns="82080" tIns="41040" bIns="4104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(Adapted from Stuart Russell, Dan Klein, and others. Thanks guys!)  </a:t>
            </a:r>
            <a:endParaRPr b="0" lang="en-US" sz="1100" spc="-1" strike="noStrike"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1062360" y="704880"/>
            <a:ext cx="7019640" cy="114480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960920">
              <a:lnSpc>
                <a:spcPts val="2180"/>
              </a:lnSpc>
            </a:pPr>
            <a:r>
              <a:rPr b="0" i="1" lang="en-US" sz="1800" spc="77" strike="noStrike">
                <a:solidFill>
                  <a:srgbClr val="000000"/>
                </a:solidFill>
                <a:latin typeface="Arial"/>
              </a:rPr>
              <a:t>Alpha-Beta (α</a:t>
            </a:r>
            <a:r>
              <a:rPr b="0" lang="en-US" sz="2200" spc="77" strike="noStrike">
                <a:solidFill>
                  <a:srgbClr val="000000"/>
                </a:solidFill>
                <a:latin typeface="Cambria"/>
              </a:rPr>
              <a:t>–</a:t>
            </a:r>
            <a:r>
              <a:rPr b="0" i="1" lang="en-US" sz="1800" spc="77" strike="noStrike">
                <a:solidFill>
                  <a:srgbClr val="000000"/>
                </a:solidFill>
                <a:latin typeface="Arial"/>
              </a:rPr>
              <a:t>β) </a:t>
            </a:r>
            <a:r>
              <a:rPr b="0" lang="en-US" sz="2200" spc="151" strike="noStrike">
                <a:solidFill>
                  <a:srgbClr val="000000"/>
                </a:solidFill>
                <a:latin typeface="Cambria"/>
              </a:rPr>
              <a:t>pruning</a:t>
            </a:r>
            <a:endParaRPr b="0" lang="en-US" sz="2200" spc="-1" strike="noStrike">
              <a:latin typeface="Arial"/>
            </a:endParaRPr>
          </a:p>
        </p:txBody>
      </p:sp>
      <p:grpSp>
        <p:nvGrpSpPr>
          <p:cNvPr id="311" name="Group 2"/>
          <p:cNvGrpSpPr/>
          <p:nvPr/>
        </p:nvGrpSpPr>
        <p:grpSpPr>
          <a:xfrm>
            <a:off x="838080" y="3200400"/>
            <a:ext cx="3608640" cy="2296440"/>
            <a:chOff x="838080" y="3200400"/>
            <a:chExt cx="3608640" cy="2296440"/>
          </a:xfrm>
        </p:grpSpPr>
        <p:sp>
          <p:nvSpPr>
            <p:cNvPr id="312" name="CustomShape 3"/>
            <p:cNvSpPr/>
            <p:nvPr/>
          </p:nvSpPr>
          <p:spPr>
            <a:xfrm>
              <a:off x="838080" y="3284640"/>
              <a:ext cx="426600" cy="21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0" lang="en-US" sz="1400" spc="4" strike="noStrike">
                  <a:solidFill>
                    <a:srgbClr val="000000"/>
                  </a:solidFill>
                  <a:latin typeface="Arial"/>
                  <a:ea typeface="DejaVu Sans"/>
                </a:rPr>
                <a:t>MAX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13" name="CustomShape 4"/>
            <p:cNvSpPr/>
            <p:nvPr/>
          </p:nvSpPr>
          <p:spPr>
            <a:xfrm>
              <a:off x="1581480" y="5237640"/>
              <a:ext cx="148320" cy="259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7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3</a:t>
              </a:r>
              <a:endParaRPr b="0" lang="en-US" sz="1700" spc="-1" strike="noStrike">
                <a:latin typeface="Arial"/>
              </a:endParaRPr>
            </a:p>
          </p:txBody>
        </p:sp>
        <p:sp>
          <p:nvSpPr>
            <p:cNvPr id="314" name="CustomShape 5"/>
            <p:cNvSpPr/>
            <p:nvPr/>
          </p:nvSpPr>
          <p:spPr>
            <a:xfrm>
              <a:off x="2200680" y="5237640"/>
              <a:ext cx="273960" cy="259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7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12</a:t>
              </a:r>
              <a:endParaRPr b="0" lang="en-US" sz="1700" spc="-1" strike="noStrike">
                <a:latin typeface="Arial"/>
              </a:endParaRPr>
            </a:p>
          </p:txBody>
        </p:sp>
        <p:sp>
          <p:nvSpPr>
            <p:cNvPr id="315" name="CustomShape 6"/>
            <p:cNvSpPr/>
            <p:nvPr/>
          </p:nvSpPr>
          <p:spPr>
            <a:xfrm>
              <a:off x="2905200" y="5237640"/>
              <a:ext cx="148320" cy="259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7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8</a:t>
              </a:r>
              <a:endParaRPr b="0" lang="en-US" sz="1700" spc="-1" strike="noStrike">
                <a:latin typeface="Arial"/>
              </a:endParaRPr>
            </a:p>
          </p:txBody>
        </p:sp>
        <p:sp>
          <p:nvSpPr>
            <p:cNvPr id="316" name="CustomShape 7"/>
            <p:cNvSpPr/>
            <p:nvPr/>
          </p:nvSpPr>
          <p:spPr>
            <a:xfrm>
              <a:off x="838080" y="4151520"/>
              <a:ext cx="363960" cy="21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MIN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17" name="CustomShape 8"/>
            <p:cNvSpPr/>
            <p:nvPr/>
          </p:nvSpPr>
          <p:spPr>
            <a:xfrm>
              <a:off x="2308680" y="4386600"/>
              <a:ext cx="61560" cy="614880"/>
            </a:xfrm>
            <a:custGeom>
              <a:avLst/>
              <a:gdLst/>
              <a:ahLst/>
              <a:rect l="l" t="t" r="r" b="b"/>
              <a:pathLst>
                <a:path w="68579" h="697864">
                  <a:moveTo>
                    <a:pt x="68326" y="0"/>
                  </a:moveTo>
                  <a:lnTo>
                    <a:pt x="0" y="697255"/>
                  </a:lnTo>
                </a:path>
              </a:pathLst>
            </a:custGeom>
            <a:noFill/>
            <a:ln w="16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9"/>
            <p:cNvSpPr/>
            <p:nvPr/>
          </p:nvSpPr>
          <p:spPr>
            <a:xfrm>
              <a:off x="1624680" y="4386240"/>
              <a:ext cx="745560" cy="614880"/>
            </a:xfrm>
            <a:custGeom>
              <a:avLst/>
              <a:gdLst/>
              <a:ahLst/>
              <a:rect l="l" t="t" r="r" b="b"/>
              <a:pathLst>
                <a:path w="821054" h="697864">
                  <a:moveTo>
                    <a:pt x="820953" y="0"/>
                  </a:moveTo>
                  <a:lnTo>
                    <a:pt x="0" y="697280"/>
                  </a:lnTo>
                </a:path>
              </a:pathLst>
            </a:custGeom>
            <a:noFill/>
            <a:ln w="16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10"/>
            <p:cNvSpPr/>
            <p:nvPr/>
          </p:nvSpPr>
          <p:spPr>
            <a:xfrm>
              <a:off x="2370960" y="4382280"/>
              <a:ext cx="581040" cy="622440"/>
            </a:xfrm>
            <a:custGeom>
              <a:avLst/>
              <a:gdLst/>
              <a:ahLst/>
              <a:rect l="l" t="t" r="r" b="b"/>
              <a:pathLst>
                <a:path w="640079" h="706120">
                  <a:moveTo>
                    <a:pt x="0" y="0"/>
                  </a:moveTo>
                  <a:lnTo>
                    <a:pt x="639711" y="705802"/>
                  </a:lnTo>
                </a:path>
              </a:pathLst>
            </a:custGeom>
            <a:noFill/>
            <a:ln w="16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11"/>
            <p:cNvSpPr/>
            <p:nvPr/>
          </p:nvSpPr>
          <p:spPr>
            <a:xfrm>
              <a:off x="2361240" y="3498120"/>
              <a:ext cx="1608840" cy="639000"/>
            </a:xfrm>
            <a:custGeom>
              <a:avLst/>
              <a:gdLst/>
              <a:ahLst/>
              <a:rect l="l" t="t" r="r" b="b"/>
              <a:pathLst>
                <a:path w="1770379" h="725169">
                  <a:moveTo>
                    <a:pt x="1769846" y="0"/>
                  </a:moveTo>
                  <a:lnTo>
                    <a:pt x="0" y="725004"/>
                  </a:lnTo>
                </a:path>
              </a:pathLst>
            </a:custGeom>
            <a:noFill/>
            <a:ln w="16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CustomShape 12"/>
            <p:cNvSpPr/>
            <p:nvPr/>
          </p:nvSpPr>
          <p:spPr>
            <a:xfrm>
              <a:off x="2502720" y="4059720"/>
              <a:ext cx="148320" cy="259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7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3</a:t>
              </a:r>
              <a:endParaRPr b="0" lang="en-US" sz="1700" spc="-1" strike="noStrike">
                <a:latin typeface="Arial"/>
              </a:endParaRPr>
            </a:p>
          </p:txBody>
        </p:sp>
        <p:sp>
          <p:nvSpPr>
            <p:cNvPr id="322" name="CustomShape 13"/>
            <p:cNvSpPr/>
            <p:nvPr/>
          </p:nvSpPr>
          <p:spPr>
            <a:xfrm>
              <a:off x="3815280" y="3241080"/>
              <a:ext cx="279360" cy="255960"/>
            </a:xfrm>
            <a:custGeom>
              <a:avLst/>
              <a:gdLst/>
              <a:ahLst/>
              <a:rect l="l" t="t" r="r" b="b"/>
              <a:pathLst>
                <a:path w="307975" h="290830">
                  <a:moveTo>
                    <a:pt x="0" y="290385"/>
                  </a:moveTo>
                  <a:lnTo>
                    <a:pt x="307479" y="290385"/>
                  </a:lnTo>
                  <a:lnTo>
                    <a:pt x="153733" y="0"/>
                  </a:lnTo>
                  <a:lnTo>
                    <a:pt x="0" y="290385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14"/>
            <p:cNvSpPr/>
            <p:nvPr/>
          </p:nvSpPr>
          <p:spPr>
            <a:xfrm>
              <a:off x="3815280" y="3241080"/>
              <a:ext cx="279360" cy="255960"/>
            </a:xfrm>
            <a:custGeom>
              <a:avLst/>
              <a:gdLst/>
              <a:ahLst/>
              <a:rect l="l" t="t" r="r" b="b"/>
              <a:pathLst>
                <a:path w="307975" h="290830">
                  <a:moveTo>
                    <a:pt x="153733" y="0"/>
                  </a:moveTo>
                  <a:lnTo>
                    <a:pt x="307479" y="290385"/>
                  </a:lnTo>
                  <a:lnTo>
                    <a:pt x="0" y="290385"/>
                  </a:lnTo>
                  <a:lnTo>
                    <a:pt x="153733" y="0"/>
                  </a:lnTo>
                  <a:close/>
                </a:path>
              </a:pathLst>
            </a:custGeom>
            <a:noFill/>
            <a:ln w="16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CustomShape 15"/>
            <p:cNvSpPr/>
            <p:nvPr/>
          </p:nvSpPr>
          <p:spPr>
            <a:xfrm>
              <a:off x="2813400" y="5004360"/>
              <a:ext cx="279360" cy="255960"/>
            </a:xfrm>
            <a:custGeom>
              <a:avLst/>
              <a:gdLst/>
              <a:ahLst/>
              <a:rect l="l" t="t" r="r" b="b"/>
              <a:pathLst>
                <a:path w="307975" h="290829">
                  <a:moveTo>
                    <a:pt x="0" y="290398"/>
                  </a:moveTo>
                  <a:lnTo>
                    <a:pt x="307479" y="290398"/>
                  </a:lnTo>
                  <a:lnTo>
                    <a:pt x="153733" y="0"/>
                  </a:lnTo>
                  <a:lnTo>
                    <a:pt x="0" y="290398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CustomShape 16"/>
            <p:cNvSpPr/>
            <p:nvPr/>
          </p:nvSpPr>
          <p:spPr>
            <a:xfrm>
              <a:off x="2813400" y="5004360"/>
              <a:ext cx="279360" cy="255960"/>
            </a:xfrm>
            <a:custGeom>
              <a:avLst/>
              <a:gdLst/>
              <a:ahLst/>
              <a:rect l="l" t="t" r="r" b="b"/>
              <a:pathLst>
                <a:path w="307975" h="290829">
                  <a:moveTo>
                    <a:pt x="153733" y="0"/>
                  </a:moveTo>
                  <a:lnTo>
                    <a:pt x="307479" y="290398"/>
                  </a:lnTo>
                  <a:lnTo>
                    <a:pt x="0" y="290398"/>
                  </a:lnTo>
                  <a:lnTo>
                    <a:pt x="153733" y="0"/>
                  </a:lnTo>
                  <a:close/>
                </a:path>
              </a:pathLst>
            </a:custGeom>
            <a:noFill/>
            <a:ln w="16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7"/>
            <p:cNvSpPr/>
            <p:nvPr/>
          </p:nvSpPr>
          <p:spPr>
            <a:xfrm>
              <a:off x="2169000" y="5004360"/>
              <a:ext cx="279360" cy="255960"/>
            </a:xfrm>
            <a:custGeom>
              <a:avLst/>
              <a:gdLst/>
              <a:ahLst/>
              <a:rect l="l" t="t" r="r" b="b"/>
              <a:pathLst>
                <a:path w="307975" h="290829">
                  <a:moveTo>
                    <a:pt x="0" y="290398"/>
                  </a:moveTo>
                  <a:lnTo>
                    <a:pt x="307479" y="290398"/>
                  </a:lnTo>
                  <a:lnTo>
                    <a:pt x="153746" y="0"/>
                  </a:lnTo>
                  <a:lnTo>
                    <a:pt x="0" y="290398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CustomShape 18"/>
            <p:cNvSpPr/>
            <p:nvPr/>
          </p:nvSpPr>
          <p:spPr>
            <a:xfrm>
              <a:off x="2169000" y="5004360"/>
              <a:ext cx="279360" cy="255960"/>
            </a:xfrm>
            <a:custGeom>
              <a:avLst/>
              <a:gdLst/>
              <a:ahLst/>
              <a:rect l="l" t="t" r="r" b="b"/>
              <a:pathLst>
                <a:path w="307975" h="290829">
                  <a:moveTo>
                    <a:pt x="153746" y="0"/>
                  </a:moveTo>
                  <a:lnTo>
                    <a:pt x="307479" y="290398"/>
                  </a:lnTo>
                  <a:lnTo>
                    <a:pt x="0" y="290398"/>
                  </a:lnTo>
                  <a:lnTo>
                    <a:pt x="153746" y="0"/>
                  </a:lnTo>
                  <a:close/>
                </a:path>
              </a:pathLst>
            </a:custGeom>
            <a:noFill/>
            <a:ln w="16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CustomShape 19"/>
            <p:cNvSpPr/>
            <p:nvPr/>
          </p:nvSpPr>
          <p:spPr>
            <a:xfrm>
              <a:off x="1485720" y="5004360"/>
              <a:ext cx="279360" cy="255960"/>
            </a:xfrm>
            <a:custGeom>
              <a:avLst/>
              <a:gdLst/>
              <a:ahLst/>
              <a:rect l="l" t="t" r="r" b="b"/>
              <a:pathLst>
                <a:path w="307975" h="290829">
                  <a:moveTo>
                    <a:pt x="0" y="290398"/>
                  </a:moveTo>
                  <a:lnTo>
                    <a:pt x="307479" y="290398"/>
                  </a:lnTo>
                  <a:lnTo>
                    <a:pt x="153733" y="0"/>
                  </a:lnTo>
                  <a:lnTo>
                    <a:pt x="0" y="290398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20"/>
            <p:cNvSpPr/>
            <p:nvPr/>
          </p:nvSpPr>
          <p:spPr>
            <a:xfrm>
              <a:off x="1485720" y="5004360"/>
              <a:ext cx="279360" cy="255960"/>
            </a:xfrm>
            <a:custGeom>
              <a:avLst/>
              <a:gdLst/>
              <a:ahLst/>
              <a:rect l="l" t="t" r="r" b="b"/>
              <a:pathLst>
                <a:path w="307975" h="290829">
                  <a:moveTo>
                    <a:pt x="153733" y="0"/>
                  </a:moveTo>
                  <a:lnTo>
                    <a:pt x="307479" y="290398"/>
                  </a:lnTo>
                  <a:lnTo>
                    <a:pt x="0" y="290398"/>
                  </a:lnTo>
                  <a:lnTo>
                    <a:pt x="153733" y="0"/>
                  </a:lnTo>
                  <a:close/>
                </a:path>
              </a:pathLst>
            </a:custGeom>
            <a:noFill/>
            <a:ln w="16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CustomShape 21"/>
            <p:cNvSpPr/>
            <p:nvPr/>
          </p:nvSpPr>
          <p:spPr>
            <a:xfrm>
              <a:off x="2231280" y="4130280"/>
              <a:ext cx="279360" cy="255960"/>
            </a:xfrm>
            <a:custGeom>
              <a:avLst/>
              <a:gdLst/>
              <a:ahLst/>
              <a:rect l="l" t="t" r="r" b="b"/>
              <a:pathLst>
                <a:path w="307975" h="290830">
                  <a:moveTo>
                    <a:pt x="0" y="0"/>
                  </a:moveTo>
                  <a:lnTo>
                    <a:pt x="153746" y="290398"/>
                  </a:lnTo>
                  <a:lnTo>
                    <a:pt x="3074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CustomShape 22"/>
            <p:cNvSpPr/>
            <p:nvPr/>
          </p:nvSpPr>
          <p:spPr>
            <a:xfrm>
              <a:off x="2231280" y="4130280"/>
              <a:ext cx="279360" cy="255960"/>
            </a:xfrm>
            <a:custGeom>
              <a:avLst/>
              <a:gdLst/>
              <a:ahLst/>
              <a:rect l="l" t="t" r="r" b="b"/>
              <a:pathLst>
                <a:path w="307975" h="290830">
                  <a:moveTo>
                    <a:pt x="153746" y="290398"/>
                  </a:moveTo>
                  <a:lnTo>
                    <a:pt x="307479" y="0"/>
                  </a:lnTo>
                  <a:lnTo>
                    <a:pt x="0" y="0"/>
                  </a:lnTo>
                  <a:lnTo>
                    <a:pt x="153746" y="290398"/>
                  </a:lnTo>
                  <a:close/>
                </a:path>
              </a:pathLst>
            </a:custGeom>
            <a:noFill/>
            <a:ln w="16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CustomShape 23"/>
            <p:cNvSpPr/>
            <p:nvPr/>
          </p:nvSpPr>
          <p:spPr>
            <a:xfrm>
              <a:off x="4140360" y="3277080"/>
              <a:ext cx="116640" cy="62640"/>
            </a:xfrm>
            <a:custGeom>
              <a:avLst/>
              <a:gdLst/>
              <a:ahLst/>
              <a:rect l="l" t="t" r="r" b="b"/>
              <a:pathLst>
                <a:path w="128904" h="71755">
                  <a:moveTo>
                    <a:pt x="128689" y="71501"/>
                  </a:moveTo>
                  <a:lnTo>
                    <a:pt x="0" y="0"/>
                  </a:lnTo>
                </a:path>
              </a:pathLst>
            </a:custGeom>
            <a:noFill/>
            <a:ln w="342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CustomShape 24"/>
            <p:cNvSpPr/>
            <p:nvPr/>
          </p:nvSpPr>
          <p:spPr>
            <a:xfrm>
              <a:off x="4140360" y="3340080"/>
              <a:ext cx="116640" cy="62640"/>
            </a:xfrm>
            <a:custGeom>
              <a:avLst/>
              <a:gdLst/>
              <a:ahLst/>
              <a:rect l="l" t="t" r="r" b="b"/>
              <a:pathLst>
                <a:path w="128904" h="71755">
                  <a:moveTo>
                    <a:pt x="128689" y="0"/>
                  </a:moveTo>
                  <a:lnTo>
                    <a:pt x="0" y="71488"/>
                  </a:lnTo>
                </a:path>
              </a:pathLst>
            </a:custGeom>
            <a:noFill/>
            <a:ln w="342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CustomShape 25"/>
            <p:cNvSpPr/>
            <p:nvPr/>
          </p:nvSpPr>
          <p:spPr>
            <a:xfrm>
              <a:off x="4146480" y="3385440"/>
              <a:ext cx="116640" cy="62640"/>
            </a:xfrm>
            <a:custGeom>
              <a:avLst/>
              <a:gdLst/>
              <a:ahLst/>
              <a:rect l="l" t="t" r="r" b="b"/>
              <a:pathLst>
                <a:path w="128904" h="71755">
                  <a:moveTo>
                    <a:pt x="128689" y="0"/>
                  </a:moveTo>
                  <a:lnTo>
                    <a:pt x="0" y="71488"/>
                  </a:lnTo>
                </a:path>
              </a:pathLst>
            </a:custGeom>
            <a:noFill/>
            <a:ln w="342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CustomShape 26"/>
            <p:cNvSpPr/>
            <p:nvPr/>
          </p:nvSpPr>
          <p:spPr>
            <a:xfrm>
              <a:off x="4298400" y="3200400"/>
              <a:ext cx="148320" cy="259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7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3</a:t>
              </a:r>
              <a:endParaRPr b="0" lang="en-US" sz="1700" spc="-1" strike="noStrike">
                <a:latin typeface="Arial"/>
              </a:endParaRPr>
            </a:p>
          </p:txBody>
        </p:sp>
      </p:grpSp>
      <p:sp>
        <p:nvSpPr>
          <p:cNvPr id="336" name="CustomShape 27"/>
          <p:cNvSpPr/>
          <p:nvPr/>
        </p:nvSpPr>
        <p:spPr>
          <a:xfrm>
            <a:off x="7983000" y="6184080"/>
            <a:ext cx="144000" cy="39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680">
              <a:lnSpc>
                <a:spcPts val="771"/>
              </a:lnSpc>
            </a:pPr>
            <a:fld id="{38CEB20E-178B-405D-AA2A-D150303AEB5F}" type="slidenum">
              <a:rPr b="0" lang="en-US" sz="700" spc="12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700" spc="-1" strike="noStrike">
              <a:latin typeface="Arial"/>
            </a:endParaRPr>
          </a:p>
        </p:txBody>
      </p:sp>
      <p:grpSp>
        <p:nvGrpSpPr>
          <p:cNvPr id="337" name="Group 28"/>
          <p:cNvGrpSpPr/>
          <p:nvPr/>
        </p:nvGrpSpPr>
        <p:grpSpPr>
          <a:xfrm>
            <a:off x="5791320" y="4267080"/>
            <a:ext cx="3199680" cy="1856880"/>
            <a:chOff x="5791320" y="4267080"/>
            <a:chExt cx="3199680" cy="1856880"/>
          </a:xfrm>
        </p:grpSpPr>
        <p:pic>
          <p:nvPicPr>
            <p:cNvPr id="338" name="Picture 28" descr=""/>
            <p:cNvPicPr/>
            <p:nvPr/>
          </p:nvPicPr>
          <p:blipFill>
            <a:blip r:embed="rId1"/>
            <a:stretch/>
          </p:blipFill>
          <p:spPr>
            <a:xfrm>
              <a:off x="5791320" y="4648320"/>
              <a:ext cx="3199680" cy="1475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39" name="CustomShape 29"/>
            <p:cNvSpPr/>
            <p:nvPr/>
          </p:nvSpPr>
          <p:spPr>
            <a:xfrm>
              <a:off x="6344640" y="4267080"/>
              <a:ext cx="19958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Reference: whole tree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340" name="CustomShape 30"/>
          <p:cNvSpPr/>
          <p:nvPr/>
        </p:nvSpPr>
        <p:spPr>
          <a:xfrm>
            <a:off x="457200" y="1219320"/>
            <a:ext cx="8228880" cy="16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</a:rPr>
              <a:t>DFS plunges down tree to a terminal state fast! </a:t>
            </a:r>
            <a:endParaRPr b="0" lang="en-US" sz="2000" spc="-1" strike="noStrike">
              <a:latin typeface="Arial"/>
            </a:endParaRPr>
          </a:p>
          <a:p>
            <a:pPr lvl="1" marL="6958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Knows about one complete branch first...</a:t>
            </a:r>
            <a:endParaRPr b="0" lang="en-US" sz="1800" spc="-1" strike="noStrike">
              <a:latin typeface="Arial"/>
            </a:endParaRPr>
          </a:p>
          <a:p>
            <a:pPr lvl="1" marL="6958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Can we use this to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avoid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searching later branches?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</a:rPr>
              <a:t>Alpha-Beta pruning: 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1062360" y="704880"/>
            <a:ext cx="7019640" cy="11448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960920">
              <a:lnSpc>
                <a:spcPts val="218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α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–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β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pruning example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1609200" y="1646280"/>
            <a:ext cx="42660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0" lang="en-US" sz="1400" spc="4" strike="noStrike">
                <a:solidFill>
                  <a:srgbClr val="000000"/>
                </a:solidFill>
                <a:latin typeface="Arial"/>
                <a:ea typeface="DejaVu Sans"/>
              </a:rPr>
              <a:t>MAX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2352600" y="3599280"/>
            <a:ext cx="14832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44" name="CustomShape 4"/>
          <p:cNvSpPr/>
          <p:nvPr/>
        </p:nvSpPr>
        <p:spPr>
          <a:xfrm>
            <a:off x="2971800" y="3599280"/>
            <a:ext cx="27396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12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45" name="CustomShape 5"/>
          <p:cNvSpPr/>
          <p:nvPr/>
        </p:nvSpPr>
        <p:spPr>
          <a:xfrm>
            <a:off x="1609200" y="2513160"/>
            <a:ext cx="36396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MIN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CustomShape 6"/>
          <p:cNvSpPr/>
          <p:nvPr/>
        </p:nvSpPr>
        <p:spPr>
          <a:xfrm>
            <a:off x="3079800" y="2748240"/>
            <a:ext cx="61560" cy="614880"/>
          </a:xfrm>
          <a:custGeom>
            <a:avLst/>
            <a:gdLst/>
            <a:ahLst/>
            <a:rect l="l" t="t" r="r" b="b"/>
            <a:pathLst>
              <a:path w="68579" h="697864">
                <a:moveTo>
                  <a:pt x="68326" y="0"/>
                </a:moveTo>
                <a:lnTo>
                  <a:pt x="0" y="697255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7"/>
          <p:cNvSpPr/>
          <p:nvPr/>
        </p:nvSpPr>
        <p:spPr>
          <a:xfrm>
            <a:off x="2395800" y="2747880"/>
            <a:ext cx="745560" cy="614880"/>
          </a:xfrm>
          <a:custGeom>
            <a:avLst/>
            <a:gdLst/>
            <a:ahLst/>
            <a:rect l="l" t="t" r="r" b="b"/>
            <a:pathLst>
              <a:path w="821054" h="697864">
                <a:moveTo>
                  <a:pt x="820953" y="0"/>
                </a:moveTo>
                <a:lnTo>
                  <a:pt x="0" y="697280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8"/>
          <p:cNvSpPr/>
          <p:nvPr/>
        </p:nvSpPr>
        <p:spPr>
          <a:xfrm>
            <a:off x="3142080" y="2743920"/>
            <a:ext cx="581040" cy="622440"/>
          </a:xfrm>
          <a:custGeom>
            <a:avLst/>
            <a:gdLst/>
            <a:ahLst/>
            <a:rect l="l" t="t" r="r" b="b"/>
            <a:pathLst>
              <a:path w="640079" h="706120">
                <a:moveTo>
                  <a:pt x="0" y="0"/>
                </a:moveTo>
                <a:lnTo>
                  <a:pt x="639711" y="705802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9"/>
          <p:cNvSpPr/>
          <p:nvPr/>
        </p:nvSpPr>
        <p:spPr>
          <a:xfrm>
            <a:off x="3132360" y="1859760"/>
            <a:ext cx="1608840" cy="639000"/>
          </a:xfrm>
          <a:custGeom>
            <a:avLst/>
            <a:gdLst/>
            <a:ahLst/>
            <a:rect l="l" t="t" r="r" b="b"/>
            <a:pathLst>
              <a:path w="1770379" h="725169">
                <a:moveTo>
                  <a:pt x="1769846" y="0"/>
                </a:moveTo>
                <a:lnTo>
                  <a:pt x="0" y="725004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10"/>
          <p:cNvSpPr/>
          <p:nvPr/>
        </p:nvSpPr>
        <p:spPr>
          <a:xfrm>
            <a:off x="3324600" y="2421360"/>
            <a:ext cx="14832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51" name="CustomShape 11"/>
          <p:cNvSpPr/>
          <p:nvPr/>
        </p:nvSpPr>
        <p:spPr>
          <a:xfrm>
            <a:off x="4586400" y="1602720"/>
            <a:ext cx="279360" cy="255960"/>
          </a:xfrm>
          <a:custGeom>
            <a:avLst/>
            <a:gdLst/>
            <a:ahLst/>
            <a:rect l="l" t="t" r="r" b="b"/>
            <a:pathLst>
              <a:path w="307975" h="290830">
                <a:moveTo>
                  <a:pt x="0" y="290385"/>
                </a:moveTo>
                <a:lnTo>
                  <a:pt x="307479" y="290385"/>
                </a:lnTo>
                <a:lnTo>
                  <a:pt x="153733" y="0"/>
                </a:lnTo>
                <a:lnTo>
                  <a:pt x="0" y="290385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12"/>
          <p:cNvSpPr/>
          <p:nvPr/>
        </p:nvSpPr>
        <p:spPr>
          <a:xfrm>
            <a:off x="4586400" y="1602720"/>
            <a:ext cx="279360" cy="255960"/>
          </a:xfrm>
          <a:custGeom>
            <a:avLst/>
            <a:gdLst/>
            <a:ahLst/>
            <a:rect l="l" t="t" r="r" b="b"/>
            <a:pathLst>
              <a:path w="307975" h="290830">
                <a:moveTo>
                  <a:pt x="153733" y="0"/>
                </a:moveTo>
                <a:lnTo>
                  <a:pt x="307479" y="290385"/>
                </a:lnTo>
                <a:lnTo>
                  <a:pt x="0" y="290385"/>
                </a:lnTo>
                <a:lnTo>
                  <a:pt x="153733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13"/>
          <p:cNvSpPr/>
          <p:nvPr/>
        </p:nvSpPr>
        <p:spPr>
          <a:xfrm>
            <a:off x="3584520" y="3366000"/>
            <a:ext cx="279360" cy="25596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0" y="290398"/>
                </a:moveTo>
                <a:lnTo>
                  <a:pt x="307479" y="290398"/>
                </a:lnTo>
                <a:lnTo>
                  <a:pt x="153733" y="0"/>
                </a:lnTo>
                <a:lnTo>
                  <a:pt x="0" y="29039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14"/>
          <p:cNvSpPr/>
          <p:nvPr/>
        </p:nvSpPr>
        <p:spPr>
          <a:xfrm>
            <a:off x="3584520" y="3366000"/>
            <a:ext cx="279360" cy="25596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153733" y="0"/>
                </a:moveTo>
                <a:lnTo>
                  <a:pt x="307479" y="290398"/>
                </a:lnTo>
                <a:lnTo>
                  <a:pt x="0" y="290398"/>
                </a:lnTo>
                <a:lnTo>
                  <a:pt x="153733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15"/>
          <p:cNvSpPr/>
          <p:nvPr/>
        </p:nvSpPr>
        <p:spPr>
          <a:xfrm>
            <a:off x="2940120" y="3366000"/>
            <a:ext cx="279360" cy="25596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0" y="290398"/>
                </a:moveTo>
                <a:lnTo>
                  <a:pt x="307479" y="290398"/>
                </a:lnTo>
                <a:lnTo>
                  <a:pt x="153746" y="0"/>
                </a:lnTo>
                <a:lnTo>
                  <a:pt x="0" y="29039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16"/>
          <p:cNvSpPr/>
          <p:nvPr/>
        </p:nvSpPr>
        <p:spPr>
          <a:xfrm>
            <a:off x="2940120" y="3366000"/>
            <a:ext cx="279360" cy="25596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153746" y="0"/>
                </a:moveTo>
                <a:lnTo>
                  <a:pt x="307479" y="290398"/>
                </a:lnTo>
                <a:lnTo>
                  <a:pt x="0" y="290398"/>
                </a:lnTo>
                <a:lnTo>
                  <a:pt x="153746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17"/>
          <p:cNvSpPr/>
          <p:nvPr/>
        </p:nvSpPr>
        <p:spPr>
          <a:xfrm>
            <a:off x="2256840" y="3366000"/>
            <a:ext cx="279360" cy="25596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0" y="290398"/>
                </a:moveTo>
                <a:lnTo>
                  <a:pt x="307479" y="290398"/>
                </a:lnTo>
                <a:lnTo>
                  <a:pt x="153733" y="0"/>
                </a:lnTo>
                <a:lnTo>
                  <a:pt x="0" y="29039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18"/>
          <p:cNvSpPr/>
          <p:nvPr/>
        </p:nvSpPr>
        <p:spPr>
          <a:xfrm>
            <a:off x="2256840" y="3366000"/>
            <a:ext cx="279360" cy="25596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153733" y="0"/>
                </a:moveTo>
                <a:lnTo>
                  <a:pt x="307479" y="290398"/>
                </a:lnTo>
                <a:lnTo>
                  <a:pt x="0" y="290398"/>
                </a:lnTo>
                <a:lnTo>
                  <a:pt x="153733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19"/>
          <p:cNvSpPr/>
          <p:nvPr/>
        </p:nvSpPr>
        <p:spPr>
          <a:xfrm>
            <a:off x="3002400" y="2491920"/>
            <a:ext cx="279360" cy="255960"/>
          </a:xfrm>
          <a:custGeom>
            <a:avLst/>
            <a:gdLst/>
            <a:ahLst/>
            <a:rect l="l" t="t" r="r" b="b"/>
            <a:pathLst>
              <a:path w="307975" h="290830">
                <a:moveTo>
                  <a:pt x="0" y="0"/>
                </a:moveTo>
                <a:lnTo>
                  <a:pt x="153746" y="290398"/>
                </a:lnTo>
                <a:lnTo>
                  <a:pt x="307479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20"/>
          <p:cNvSpPr/>
          <p:nvPr/>
        </p:nvSpPr>
        <p:spPr>
          <a:xfrm>
            <a:off x="3002400" y="2491920"/>
            <a:ext cx="279360" cy="255960"/>
          </a:xfrm>
          <a:custGeom>
            <a:avLst/>
            <a:gdLst/>
            <a:ahLst/>
            <a:rect l="l" t="t" r="r" b="b"/>
            <a:pathLst>
              <a:path w="307975" h="290830">
                <a:moveTo>
                  <a:pt x="153746" y="290398"/>
                </a:moveTo>
                <a:lnTo>
                  <a:pt x="307479" y="0"/>
                </a:lnTo>
                <a:lnTo>
                  <a:pt x="0" y="0"/>
                </a:lnTo>
                <a:lnTo>
                  <a:pt x="153746" y="290398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21"/>
          <p:cNvSpPr/>
          <p:nvPr/>
        </p:nvSpPr>
        <p:spPr>
          <a:xfrm>
            <a:off x="3676320" y="3599280"/>
            <a:ext cx="64116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62" name="CustomShape 22"/>
          <p:cNvSpPr/>
          <p:nvPr/>
        </p:nvSpPr>
        <p:spPr>
          <a:xfrm>
            <a:off x="4741200" y="1859760"/>
            <a:ext cx="360" cy="633600"/>
          </a:xfrm>
          <a:custGeom>
            <a:avLst/>
            <a:gdLst/>
            <a:ahLst/>
            <a:rect l="l" t="t" r="r" b="b"/>
            <a:pathLst>
              <a:path w="0" h="718819">
                <a:moveTo>
                  <a:pt x="0" y="0"/>
                </a:moveTo>
                <a:lnTo>
                  <a:pt x="0" y="718604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23"/>
          <p:cNvSpPr/>
          <p:nvPr/>
        </p:nvSpPr>
        <p:spPr>
          <a:xfrm>
            <a:off x="4741200" y="2742120"/>
            <a:ext cx="561600" cy="629640"/>
          </a:xfrm>
          <a:custGeom>
            <a:avLst/>
            <a:gdLst/>
            <a:ahLst/>
            <a:rect l="l" t="t" r="r" b="b"/>
            <a:pathLst>
              <a:path w="618489" h="714375">
                <a:moveTo>
                  <a:pt x="0" y="0"/>
                </a:moveTo>
                <a:lnTo>
                  <a:pt x="618388" y="714336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24"/>
          <p:cNvSpPr/>
          <p:nvPr/>
        </p:nvSpPr>
        <p:spPr>
          <a:xfrm>
            <a:off x="4741200" y="2742120"/>
            <a:ext cx="30600" cy="655920"/>
          </a:xfrm>
          <a:custGeom>
            <a:avLst/>
            <a:gdLst/>
            <a:ahLst/>
            <a:rect l="l" t="t" r="r" b="b"/>
            <a:pathLst>
              <a:path w="34289" h="744220">
                <a:moveTo>
                  <a:pt x="0" y="0"/>
                </a:moveTo>
                <a:lnTo>
                  <a:pt x="34112" y="744181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25"/>
          <p:cNvSpPr/>
          <p:nvPr/>
        </p:nvSpPr>
        <p:spPr>
          <a:xfrm>
            <a:off x="4229640" y="2740320"/>
            <a:ext cx="511200" cy="622440"/>
          </a:xfrm>
          <a:custGeom>
            <a:avLst/>
            <a:gdLst/>
            <a:ahLst/>
            <a:rect l="l" t="t" r="r" b="b"/>
            <a:pathLst>
              <a:path w="563245" h="706120">
                <a:moveTo>
                  <a:pt x="562940" y="0"/>
                </a:moveTo>
                <a:lnTo>
                  <a:pt x="0" y="705802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26"/>
          <p:cNvSpPr/>
          <p:nvPr/>
        </p:nvSpPr>
        <p:spPr>
          <a:xfrm>
            <a:off x="4089240" y="3366000"/>
            <a:ext cx="279360" cy="25596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0" y="290398"/>
                </a:moveTo>
                <a:lnTo>
                  <a:pt x="307479" y="290398"/>
                </a:lnTo>
                <a:lnTo>
                  <a:pt x="153746" y="0"/>
                </a:lnTo>
                <a:lnTo>
                  <a:pt x="0" y="29039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27"/>
          <p:cNvSpPr/>
          <p:nvPr/>
        </p:nvSpPr>
        <p:spPr>
          <a:xfrm>
            <a:off x="4089240" y="3366000"/>
            <a:ext cx="279360" cy="25596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153746" y="0"/>
                </a:moveTo>
                <a:lnTo>
                  <a:pt x="307479" y="290398"/>
                </a:lnTo>
                <a:lnTo>
                  <a:pt x="0" y="290398"/>
                </a:lnTo>
                <a:lnTo>
                  <a:pt x="153746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28"/>
          <p:cNvSpPr/>
          <p:nvPr/>
        </p:nvSpPr>
        <p:spPr>
          <a:xfrm>
            <a:off x="4601880" y="2484360"/>
            <a:ext cx="279360" cy="255960"/>
          </a:xfrm>
          <a:custGeom>
            <a:avLst/>
            <a:gdLst/>
            <a:ahLst/>
            <a:rect l="l" t="t" r="r" b="b"/>
            <a:pathLst>
              <a:path w="307975" h="290830">
                <a:moveTo>
                  <a:pt x="0" y="0"/>
                </a:moveTo>
                <a:lnTo>
                  <a:pt x="153746" y="290398"/>
                </a:lnTo>
                <a:lnTo>
                  <a:pt x="307479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29"/>
          <p:cNvSpPr/>
          <p:nvPr/>
        </p:nvSpPr>
        <p:spPr>
          <a:xfrm>
            <a:off x="4601880" y="2484360"/>
            <a:ext cx="279360" cy="255960"/>
          </a:xfrm>
          <a:custGeom>
            <a:avLst/>
            <a:gdLst/>
            <a:ahLst/>
            <a:rect l="l" t="t" r="r" b="b"/>
            <a:pathLst>
              <a:path w="307975" h="290830">
                <a:moveTo>
                  <a:pt x="153746" y="290398"/>
                </a:moveTo>
                <a:lnTo>
                  <a:pt x="307479" y="0"/>
                </a:lnTo>
                <a:lnTo>
                  <a:pt x="0" y="0"/>
                </a:lnTo>
                <a:lnTo>
                  <a:pt x="153746" y="290398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30"/>
          <p:cNvSpPr/>
          <p:nvPr/>
        </p:nvSpPr>
        <p:spPr>
          <a:xfrm>
            <a:off x="5139360" y="2418480"/>
            <a:ext cx="14832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71" name="CustomShape 31"/>
          <p:cNvSpPr/>
          <p:nvPr/>
        </p:nvSpPr>
        <p:spPr>
          <a:xfrm>
            <a:off x="4979520" y="2494800"/>
            <a:ext cx="116640" cy="6264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71488"/>
                </a:moveTo>
                <a:lnTo>
                  <a:pt x="128689" y="0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32"/>
          <p:cNvSpPr/>
          <p:nvPr/>
        </p:nvSpPr>
        <p:spPr>
          <a:xfrm>
            <a:off x="4979520" y="2558160"/>
            <a:ext cx="116640" cy="6264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0"/>
                </a:moveTo>
                <a:lnTo>
                  <a:pt x="128689" y="71501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33"/>
          <p:cNvSpPr/>
          <p:nvPr/>
        </p:nvSpPr>
        <p:spPr>
          <a:xfrm>
            <a:off x="4971240" y="2601360"/>
            <a:ext cx="116640" cy="6264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0"/>
                </a:moveTo>
                <a:lnTo>
                  <a:pt x="128689" y="71501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34"/>
          <p:cNvSpPr/>
          <p:nvPr/>
        </p:nvSpPr>
        <p:spPr>
          <a:xfrm>
            <a:off x="4702680" y="3402000"/>
            <a:ext cx="70056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75" name="CustomShape 35"/>
          <p:cNvSpPr/>
          <p:nvPr/>
        </p:nvSpPr>
        <p:spPr>
          <a:xfrm>
            <a:off x="4909680" y="1638720"/>
            <a:ext cx="116640" cy="6264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128689" y="71501"/>
                </a:moveTo>
                <a:lnTo>
                  <a:pt x="0" y="0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36"/>
          <p:cNvSpPr/>
          <p:nvPr/>
        </p:nvSpPr>
        <p:spPr>
          <a:xfrm>
            <a:off x="4909680" y="1701720"/>
            <a:ext cx="116640" cy="6264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128689" y="0"/>
                </a:moveTo>
                <a:lnTo>
                  <a:pt x="0" y="71488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37"/>
          <p:cNvSpPr/>
          <p:nvPr/>
        </p:nvSpPr>
        <p:spPr>
          <a:xfrm>
            <a:off x="4915440" y="1744920"/>
            <a:ext cx="116640" cy="6264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128689" y="0"/>
                </a:moveTo>
                <a:lnTo>
                  <a:pt x="0" y="71501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38"/>
          <p:cNvSpPr/>
          <p:nvPr/>
        </p:nvSpPr>
        <p:spPr>
          <a:xfrm>
            <a:off x="5069520" y="1562040"/>
            <a:ext cx="14832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79" name="CustomShape 39"/>
          <p:cNvSpPr/>
          <p:nvPr/>
        </p:nvSpPr>
        <p:spPr>
          <a:xfrm>
            <a:off x="7983000" y="6184080"/>
            <a:ext cx="144000" cy="39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680">
              <a:lnSpc>
                <a:spcPts val="771"/>
              </a:lnSpc>
            </a:pPr>
            <a:fld id="{1E191683-BA53-4982-BDB1-03C84884E133}" type="slidenum">
              <a:rPr b="0" lang="en-US" sz="700" spc="12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700" spc="-1" strike="noStrike">
              <a:latin typeface="Arial"/>
            </a:endParaRPr>
          </a:p>
        </p:txBody>
      </p:sp>
      <p:grpSp>
        <p:nvGrpSpPr>
          <p:cNvPr id="380" name="Group 40"/>
          <p:cNvGrpSpPr/>
          <p:nvPr/>
        </p:nvGrpSpPr>
        <p:grpSpPr>
          <a:xfrm>
            <a:off x="5791320" y="4267080"/>
            <a:ext cx="3199680" cy="1856880"/>
            <a:chOff x="5791320" y="4267080"/>
            <a:chExt cx="3199680" cy="1856880"/>
          </a:xfrm>
        </p:grpSpPr>
        <p:pic>
          <p:nvPicPr>
            <p:cNvPr id="381" name="Picture 42" descr=""/>
            <p:cNvPicPr/>
            <p:nvPr/>
          </p:nvPicPr>
          <p:blipFill>
            <a:blip r:embed="rId1"/>
            <a:stretch/>
          </p:blipFill>
          <p:spPr>
            <a:xfrm>
              <a:off x="5791320" y="4648320"/>
              <a:ext cx="3199680" cy="1475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82" name="CustomShape 41"/>
            <p:cNvSpPr/>
            <p:nvPr/>
          </p:nvSpPr>
          <p:spPr>
            <a:xfrm>
              <a:off x="6344640" y="4267080"/>
              <a:ext cx="19958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Reference: whole tree</a:t>
              </a:r>
              <a:endParaRPr b="0" lang="en-US" sz="1600" spc="-1" strike="noStrike">
                <a:latin typeface="Arial"/>
              </a:endParaRPr>
            </a:p>
          </p:txBody>
        </p:sp>
      </p:grp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1062360" y="704880"/>
            <a:ext cx="7019640" cy="114480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960920">
              <a:lnSpc>
                <a:spcPts val="218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α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–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β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pruning example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1609200" y="1646280"/>
            <a:ext cx="42660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0" lang="en-US" sz="1400" spc="4" strike="noStrike">
                <a:solidFill>
                  <a:srgbClr val="000000"/>
                </a:solidFill>
                <a:latin typeface="Arial"/>
                <a:ea typeface="DejaVu Sans"/>
              </a:rPr>
              <a:t>MAX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2352600" y="3599280"/>
            <a:ext cx="14832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86" name="CustomShape 4"/>
          <p:cNvSpPr/>
          <p:nvPr/>
        </p:nvSpPr>
        <p:spPr>
          <a:xfrm>
            <a:off x="2971800" y="3599280"/>
            <a:ext cx="27396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12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87" name="CustomShape 5"/>
          <p:cNvSpPr/>
          <p:nvPr/>
        </p:nvSpPr>
        <p:spPr>
          <a:xfrm>
            <a:off x="1609200" y="2513160"/>
            <a:ext cx="36396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MIN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8" name="CustomShape 6"/>
          <p:cNvSpPr/>
          <p:nvPr/>
        </p:nvSpPr>
        <p:spPr>
          <a:xfrm>
            <a:off x="3079800" y="2748240"/>
            <a:ext cx="61560" cy="614880"/>
          </a:xfrm>
          <a:custGeom>
            <a:avLst/>
            <a:gdLst/>
            <a:ahLst/>
            <a:rect l="l" t="t" r="r" b="b"/>
            <a:pathLst>
              <a:path w="68579" h="697864">
                <a:moveTo>
                  <a:pt x="68326" y="0"/>
                </a:moveTo>
                <a:lnTo>
                  <a:pt x="0" y="697255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7"/>
          <p:cNvSpPr/>
          <p:nvPr/>
        </p:nvSpPr>
        <p:spPr>
          <a:xfrm>
            <a:off x="2395800" y="2747880"/>
            <a:ext cx="745560" cy="614880"/>
          </a:xfrm>
          <a:custGeom>
            <a:avLst/>
            <a:gdLst/>
            <a:ahLst/>
            <a:rect l="l" t="t" r="r" b="b"/>
            <a:pathLst>
              <a:path w="821054" h="697864">
                <a:moveTo>
                  <a:pt x="820953" y="0"/>
                </a:moveTo>
                <a:lnTo>
                  <a:pt x="0" y="697280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8"/>
          <p:cNvSpPr/>
          <p:nvPr/>
        </p:nvSpPr>
        <p:spPr>
          <a:xfrm>
            <a:off x="3142080" y="2743920"/>
            <a:ext cx="581040" cy="622440"/>
          </a:xfrm>
          <a:custGeom>
            <a:avLst/>
            <a:gdLst/>
            <a:ahLst/>
            <a:rect l="l" t="t" r="r" b="b"/>
            <a:pathLst>
              <a:path w="640079" h="706120">
                <a:moveTo>
                  <a:pt x="0" y="0"/>
                </a:moveTo>
                <a:lnTo>
                  <a:pt x="639711" y="705802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9"/>
          <p:cNvSpPr/>
          <p:nvPr/>
        </p:nvSpPr>
        <p:spPr>
          <a:xfrm>
            <a:off x="3132360" y="1859760"/>
            <a:ext cx="1608840" cy="639000"/>
          </a:xfrm>
          <a:custGeom>
            <a:avLst/>
            <a:gdLst/>
            <a:ahLst/>
            <a:rect l="l" t="t" r="r" b="b"/>
            <a:pathLst>
              <a:path w="1770379" h="725169">
                <a:moveTo>
                  <a:pt x="1769846" y="0"/>
                </a:moveTo>
                <a:lnTo>
                  <a:pt x="0" y="725004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10"/>
          <p:cNvSpPr/>
          <p:nvPr/>
        </p:nvSpPr>
        <p:spPr>
          <a:xfrm>
            <a:off x="3324600" y="2421360"/>
            <a:ext cx="14832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93" name="CustomShape 11"/>
          <p:cNvSpPr/>
          <p:nvPr/>
        </p:nvSpPr>
        <p:spPr>
          <a:xfrm>
            <a:off x="4586400" y="1602720"/>
            <a:ext cx="279360" cy="255960"/>
          </a:xfrm>
          <a:custGeom>
            <a:avLst/>
            <a:gdLst/>
            <a:ahLst/>
            <a:rect l="l" t="t" r="r" b="b"/>
            <a:pathLst>
              <a:path w="307975" h="290830">
                <a:moveTo>
                  <a:pt x="0" y="290385"/>
                </a:moveTo>
                <a:lnTo>
                  <a:pt x="307479" y="290385"/>
                </a:lnTo>
                <a:lnTo>
                  <a:pt x="153733" y="0"/>
                </a:lnTo>
                <a:lnTo>
                  <a:pt x="0" y="290385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12"/>
          <p:cNvSpPr/>
          <p:nvPr/>
        </p:nvSpPr>
        <p:spPr>
          <a:xfrm>
            <a:off x="4586400" y="1602720"/>
            <a:ext cx="279360" cy="255960"/>
          </a:xfrm>
          <a:custGeom>
            <a:avLst/>
            <a:gdLst/>
            <a:ahLst/>
            <a:rect l="l" t="t" r="r" b="b"/>
            <a:pathLst>
              <a:path w="307975" h="290830">
                <a:moveTo>
                  <a:pt x="153733" y="0"/>
                </a:moveTo>
                <a:lnTo>
                  <a:pt x="307479" y="290385"/>
                </a:lnTo>
                <a:lnTo>
                  <a:pt x="0" y="290385"/>
                </a:lnTo>
                <a:lnTo>
                  <a:pt x="153733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13"/>
          <p:cNvSpPr/>
          <p:nvPr/>
        </p:nvSpPr>
        <p:spPr>
          <a:xfrm>
            <a:off x="3584520" y="3366000"/>
            <a:ext cx="279360" cy="25596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0" y="290398"/>
                </a:moveTo>
                <a:lnTo>
                  <a:pt x="307479" y="290398"/>
                </a:lnTo>
                <a:lnTo>
                  <a:pt x="153733" y="0"/>
                </a:lnTo>
                <a:lnTo>
                  <a:pt x="0" y="29039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14"/>
          <p:cNvSpPr/>
          <p:nvPr/>
        </p:nvSpPr>
        <p:spPr>
          <a:xfrm>
            <a:off x="3584520" y="3366000"/>
            <a:ext cx="279360" cy="25596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153733" y="0"/>
                </a:moveTo>
                <a:lnTo>
                  <a:pt x="307479" y="290398"/>
                </a:lnTo>
                <a:lnTo>
                  <a:pt x="0" y="290398"/>
                </a:lnTo>
                <a:lnTo>
                  <a:pt x="153733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15"/>
          <p:cNvSpPr/>
          <p:nvPr/>
        </p:nvSpPr>
        <p:spPr>
          <a:xfrm>
            <a:off x="2940120" y="3366000"/>
            <a:ext cx="279360" cy="25596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0" y="290398"/>
                </a:moveTo>
                <a:lnTo>
                  <a:pt x="307479" y="290398"/>
                </a:lnTo>
                <a:lnTo>
                  <a:pt x="153746" y="0"/>
                </a:lnTo>
                <a:lnTo>
                  <a:pt x="0" y="29039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16"/>
          <p:cNvSpPr/>
          <p:nvPr/>
        </p:nvSpPr>
        <p:spPr>
          <a:xfrm>
            <a:off x="2940120" y="3366000"/>
            <a:ext cx="279360" cy="25596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153746" y="0"/>
                </a:moveTo>
                <a:lnTo>
                  <a:pt x="307479" y="290398"/>
                </a:lnTo>
                <a:lnTo>
                  <a:pt x="0" y="290398"/>
                </a:lnTo>
                <a:lnTo>
                  <a:pt x="153746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17"/>
          <p:cNvSpPr/>
          <p:nvPr/>
        </p:nvSpPr>
        <p:spPr>
          <a:xfrm>
            <a:off x="2256840" y="3366000"/>
            <a:ext cx="279360" cy="25596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0" y="290398"/>
                </a:moveTo>
                <a:lnTo>
                  <a:pt x="307479" y="290398"/>
                </a:lnTo>
                <a:lnTo>
                  <a:pt x="153733" y="0"/>
                </a:lnTo>
                <a:lnTo>
                  <a:pt x="0" y="29039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18"/>
          <p:cNvSpPr/>
          <p:nvPr/>
        </p:nvSpPr>
        <p:spPr>
          <a:xfrm>
            <a:off x="2256840" y="3366000"/>
            <a:ext cx="279360" cy="25596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153733" y="0"/>
                </a:moveTo>
                <a:lnTo>
                  <a:pt x="307479" y="290398"/>
                </a:lnTo>
                <a:lnTo>
                  <a:pt x="0" y="290398"/>
                </a:lnTo>
                <a:lnTo>
                  <a:pt x="153733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19"/>
          <p:cNvSpPr/>
          <p:nvPr/>
        </p:nvSpPr>
        <p:spPr>
          <a:xfrm>
            <a:off x="3002400" y="2491920"/>
            <a:ext cx="279360" cy="255960"/>
          </a:xfrm>
          <a:custGeom>
            <a:avLst/>
            <a:gdLst/>
            <a:ahLst/>
            <a:rect l="l" t="t" r="r" b="b"/>
            <a:pathLst>
              <a:path w="307975" h="290830">
                <a:moveTo>
                  <a:pt x="0" y="0"/>
                </a:moveTo>
                <a:lnTo>
                  <a:pt x="153746" y="290398"/>
                </a:lnTo>
                <a:lnTo>
                  <a:pt x="307479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20"/>
          <p:cNvSpPr/>
          <p:nvPr/>
        </p:nvSpPr>
        <p:spPr>
          <a:xfrm>
            <a:off x="3002400" y="2491920"/>
            <a:ext cx="279360" cy="255960"/>
          </a:xfrm>
          <a:custGeom>
            <a:avLst/>
            <a:gdLst/>
            <a:ahLst/>
            <a:rect l="l" t="t" r="r" b="b"/>
            <a:pathLst>
              <a:path w="307975" h="290830">
                <a:moveTo>
                  <a:pt x="153746" y="290398"/>
                </a:moveTo>
                <a:lnTo>
                  <a:pt x="307479" y="0"/>
                </a:lnTo>
                <a:lnTo>
                  <a:pt x="0" y="0"/>
                </a:lnTo>
                <a:lnTo>
                  <a:pt x="153746" y="290398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21"/>
          <p:cNvSpPr/>
          <p:nvPr/>
        </p:nvSpPr>
        <p:spPr>
          <a:xfrm>
            <a:off x="3676320" y="3599280"/>
            <a:ext cx="64116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04" name="CustomShape 22"/>
          <p:cNvSpPr/>
          <p:nvPr/>
        </p:nvSpPr>
        <p:spPr>
          <a:xfrm>
            <a:off x="4741200" y="1859760"/>
            <a:ext cx="360" cy="633600"/>
          </a:xfrm>
          <a:custGeom>
            <a:avLst/>
            <a:gdLst/>
            <a:ahLst/>
            <a:rect l="l" t="t" r="r" b="b"/>
            <a:pathLst>
              <a:path w="0" h="718819">
                <a:moveTo>
                  <a:pt x="0" y="0"/>
                </a:moveTo>
                <a:lnTo>
                  <a:pt x="0" y="718604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23"/>
          <p:cNvSpPr/>
          <p:nvPr/>
        </p:nvSpPr>
        <p:spPr>
          <a:xfrm>
            <a:off x="4741200" y="2742120"/>
            <a:ext cx="561600" cy="629640"/>
          </a:xfrm>
          <a:custGeom>
            <a:avLst/>
            <a:gdLst/>
            <a:ahLst/>
            <a:rect l="l" t="t" r="r" b="b"/>
            <a:pathLst>
              <a:path w="618489" h="714375">
                <a:moveTo>
                  <a:pt x="0" y="0"/>
                </a:moveTo>
                <a:lnTo>
                  <a:pt x="618388" y="714336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24"/>
          <p:cNvSpPr/>
          <p:nvPr/>
        </p:nvSpPr>
        <p:spPr>
          <a:xfrm>
            <a:off x="4741200" y="2742120"/>
            <a:ext cx="30600" cy="655920"/>
          </a:xfrm>
          <a:custGeom>
            <a:avLst/>
            <a:gdLst/>
            <a:ahLst/>
            <a:rect l="l" t="t" r="r" b="b"/>
            <a:pathLst>
              <a:path w="34289" h="744220">
                <a:moveTo>
                  <a:pt x="0" y="0"/>
                </a:moveTo>
                <a:lnTo>
                  <a:pt x="34112" y="744181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25"/>
          <p:cNvSpPr/>
          <p:nvPr/>
        </p:nvSpPr>
        <p:spPr>
          <a:xfrm>
            <a:off x="4229640" y="2740320"/>
            <a:ext cx="511200" cy="622440"/>
          </a:xfrm>
          <a:custGeom>
            <a:avLst/>
            <a:gdLst/>
            <a:ahLst/>
            <a:rect l="l" t="t" r="r" b="b"/>
            <a:pathLst>
              <a:path w="563245" h="706120">
                <a:moveTo>
                  <a:pt x="562940" y="0"/>
                </a:moveTo>
                <a:lnTo>
                  <a:pt x="0" y="705802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26"/>
          <p:cNvSpPr/>
          <p:nvPr/>
        </p:nvSpPr>
        <p:spPr>
          <a:xfrm>
            <a:off x="4089240" y="3366000"/>
            <a:ext cx="279360" cy="25596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0" y="290398"/>
                </a:moveTo>
                <a:lnTo>
                  <a:pt x="307479" y="290398"/>
                </a:lnTo>
                <a:lnTo>
                  <a:pt x="153746" y="0"/>
                </a:lnTo>
                <a:lnTo>
                  <a:pt x="0" y="29039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27"/>
          <p:cNvSpPr/>
          <p:nvPr/>
        </p:nvSpPr>
        <p:spPr>
          <a:xfrm>
            <a:off x="4089240" y="3366000"/>
            <a:ext cx="279360" cy="25596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153746" y="0"/>
                </a:moveTo>
                <a:lnTo>
                  <a:pt x="307479" y="290398"/>
                </a:lnTo>
                <a:lnTo>
                  <a:pt x="0" y="290398"/>
                </a:lnTo>
                <a:lnTo>
                  <a:pt x="153746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28"/>
          <p:cNvSpPr/>
          <p:nvPr/>
        </p:nvSpPr>
        <p:spPr>
          <a:xfrm>
            <a:off x="4601880" y="2484360"/>
            <a:ext cx="279360" cy="255960"/>
          </a:xfrm>
          <a:custGeom>
            <a:avLst/>
            <a:gdLst/>
            <a:ahLst/>
            <a:rect l="l" t="t" r="r" b="b"/>
            <a:pathLst>
              <a:path w="307975" h="290830">
                <a:moveTo>
                  <a:pt x="0" y="0"/>
                </a:moveTo>
                <a:lnTo>
                  <a:pt x="153746" y="290398"/>
                </a:lnTo>
                <a:lnTo>
                  <a:pt x="307479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29"/>
          <p:cNvSpPr/>
          <p:nvPr/>
        </p:nvSpPr>
        <p:spPr>
          <a:xfrm>
            <a:off x="4601880" y="2484360"/>
            <a:ext cx="279360" cy="255960"/>
          </a:xfrm>
          <a:custGeom>
            <a:avLst/>
            <a:gdLst/>
            <a:ahLst/>
            <a:rect l="l" t="t" r="r" b="b"/>
            <a:pathLst>
              <a:path w="307975" h="290830">
                <a:moveTo>
                  <a:pt x="153746" y="290398"/>
                </a:moveTo>
                <a:lnTo>
                  <a:pt x="307479" y="0"/>
                </a:lnTo>
                <a:lnTo>
                  <a:pt x="0" y="0"/>
                </a:lnTo>
                <a:lnTo>
                  <a:pt x="153746" y="290398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30"/>
          <p:cNvSpPr/>
          <p:nvPr/>
        </p:nvSpPr>
        <p:spPr>
          <a:xfrm>
            <a:off x="5139360" y="2418480"/>
            <a:ext cx="14832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13" name="CustomShape 31"/>
          <p:cNvSpPr/>
          <p:nvPr/>
        </p:nvSpPr>
        <p:spPr>
          <a:xfrm>
            <a:off x="4979520" y="2494800"/>
            <a:ext cx="116640" cy="6264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71488"/>
                </a:moveTo>
                <a:lnTo>
                  <a:pt x="128689" y="0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32"/>
          <p:cNvSpPr/>
          <p:nvPr/>
        </p:nvSpPr>
        <p:spPr>
          <a:xfrm>
            <a:off x="4979520" y="2558160"/>
            <a:ext cx="116640" cy="6264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0"/>
                </a:moveTo>
                <a:lnTo>
                  <a:pt x="128689" y="71501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33"/>
          <p:cNvSpPr/>
          <p:nvPr/>
        </p:nvSpPr>
        <p:spPr>
          <a:xfrm>
            <a:off x="4965480" y="2603160"/>
            <a:ext cx="116640" cy="6264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0"/>
                </a:moveTo>
                <a:lnTo>
                  <a:pt x="128689" y="71488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34"/>
          <p:cNvSpPr/>
          <p:nvPr/>
        </p:nvSpPr>
        <p:spPr>
          <a:xfrm>
            <a:off x="4702680" y="3402000"/>
            <a:ext cx="70056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17" name="CustomShape 35"/>
          <p:cNvSpPr/>
          <p:nvPr/>
        </p:nvSpPr>
        <p:spPr>
          <a:xfrm>
            <a:off x="5767200" y="3599280"/>
            <a:ext cx="27396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14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18" name="CustomShape 36"/>
          <p:cNvSpPr/>
          <p:nvPr/>
        </p:nvSpPr>
        <p:spPr>
          <a:xfrm>
            <a:off x="5859720" y="2748240"/>
            <a:ext cx="356760" cy="614880"/>
          </a:xfrm>
          <a:custGeom>
            <a:avLst/>
            <a:gdLst/>
            <a:ahLst/>
            <a:rect l="l" t="t" r="r" b="b"/>
            <a:pathLst>
              <a:path w="393065" h="697864">
                <a:moveTo>
                  <a:pt x="392899" y="0"/>
                </a:moveTo>
                <a:lnTo>
                  <a:pt x="0" y="697255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37"/>
          <p:cNvSpPr/>
          <p:nvPr/>
        </p:nvSpPr>
        <p:spPr>
          <a:xfrm>
            <a:off x="4741200" y="1859760"/>
            <a:ext cx="1492200" cy="637560"/>
          </a:xfrm>
          <a:custGeom>
            <a:avLst/>
            <a:gdLst/>
            <a:ahLst/>
            <a:rect l="l" t="t" r="r" b="b"/>
            <a:pathLst>
              <a:path w="1642109" h="723264">
                <a:moveTo>
                  <a:pt x="0" y="0"/>
                </a:moveTo>
                <a:lnTo>
                  <a:pt x="1641906" y="722871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38"/>
          <p:cNvSpPr/>
          <p:nvPr/>
        </p:nvSpPr>
        <p:spPr>
          <a:xfrm>
            <a:off x="5720040" y="3366000"/>
            <a:ext cx="279360" cy="25596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0" y="290398"/>
                </a:moveTo>
                <a:lnTo>
                  <a:pt x="307479" y="290398"/>
                </a:lnTo>
                <a:lnTo>
                  <a:pt x="153733" y="0"/>
                </a:lnTo>
                <a:lnTo>
                  <a:pt x="0" y="29039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39"/>
          <p:cNvSpPr/>
          <p:nvPr/>
        </p:nvSpPr>
        <p:spPr>
          <a:xfrm>
            <a:off x="5720040" y="3366000"/>
            <a:ext cx="279360" cy="25596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153733" y="0"/>
                </a:moveTo>
                <a:lnTo>
                  <a:pt x="307479" y="290398"/>
                </a:lnTo>
                <a:lnTo>
                  <a:pt x="0" y="290398"/>
                </a:lnTo>
                <a:lnTo>
                  <a:pt x="153733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40"/>
          <p:cNvSpPr/>
          <p:nvPr/>
        </p:nvSpPr>
        <p:spPr>
          <a:xfrm>
            <a:off x="6077160" y="2491920"/>
            <a:ext cx="279360" cy="255960"/>
          </a:xfrm>
          <a:custGeom>
            <a:avLst/>
            <a:gdLst/>
            <a:ahLst/>
            <a:rect l="l" t="t" r="r" b="b"/>
            <a:pathLst>
              <a:path w="307975" h="290830">
                <a:moveTo>
                  <a:pt x="0" y="0"/>
                </a:moveTo>
                <a:lnTo>
                  <a:pt x="153746" y="290398"/>
                </a:lnTo>
                <a:lnTo>
                  <a:pt x="307479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41"/>
          <p:cNvSpPr/>
          <p:nvPr/>
        </p:nvSpPr>
        <p:spPr>
          <a:xfrm>
            <a:off x="6077160" y="2491920"/>
            <a:ext cx="279360" cy="255960"/>
          </a:xfrm>
          <a:custGeom>
            <a:avLst/>
            <a:gdLst/>
            <a:ahLst/>
            <a:rect l="l" t="t" r="r" b="b"/>
            <a:pathLst>
              <a:path w="307975" h="290830">
                <a:moveTo>
                  <a:pt x="153746" y="290398"/>
                </a:moveTo>
                <a:lnTo>
                  <a:pt x="307479" y="0"/>
                </a:lnTo>
                <a:lnTo>
                  <a:pt x="0" y="0"/>
                </a:lnTo>
                <a:lnTo>
                  <a:pt x="153746" y="290398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42"/>
          <p:cNvSpPr/>
          <p:nvPr/>
        </p:nvSpPr>
        <p:spPr>
          <a:xfrm>
            <a:off x="6401160" y="2494800"/>
            <a:ext cx="116640" cy="6264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71501"/>
                </a:moveTo>
                <a:lnTo>
                  <a:pt x="128689" y="0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43"/>
          <p:cNvSpPr/>
          <p:nvPr/>
        </p:nvSpPr>
        <p:spPr>
          <a:xfrm>
            <a:off x="6401160" y="2558160"/>
            <a:ext cx="116640" cy="6264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0"/>
                </a:moveTo>
                <a:lnTo>
                  <a:pt x="128689" y="71488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44"/>
          <p:cNvSpPr/>
          <p:nvPr/>
        </p:nvSpPr>
        <p:spPr>
          <a:xfrm>
            <a:off x="6393240" y="2605320"/>
            <a:ext cx="116640" cy="6264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0"/>
                </a:moveTo>
                <a:lnTo>
                  <a:pt x="128689" y="71488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45"/>
          <p:cNvSpPr/>
          <p:nvPr/>
        </p:nvSpPr>
        <p:spPr>
          <a:xfrm>
            <a:off x="6561000" y="2418480"/>
            <a:ext cx="27396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14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28" name="CustomShape 46"/>
          <p:cNvSpPr/>
          <p:nvPr/>
        </p:nvSpPr>
        <p:spPr>
          <a:xfrm>
            <a:off x="4909680" y="1638720"/>
            <a:ext cx="116640" cy="6264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128689" y="71501"/>
                </a:moveTo>
                <a:lnTo>
                  <a:pt x="0" y="0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47"/>
          <p:cNvSpPr/>
          <p:nvPr/>
        </p:nvSpPr>
        <p:spPr>
          <a:xfrm>
            <a:off x="4909680" y="1701720"/>
            <a:ext cx="116640" cy="6264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128689" y="0"/>
                </a:moveTo>
                <a:lnTo>
                  <a:pt x="0" y="71488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48"/>
          <p:cNvSpPr/>
          <p:nvPr/>
        </p:nvSpPr>
        <p:spPr>
          <a:xfrm>
            <a:off x="4917600" y="1747080"/>
            <a:ext cx="116640" cy="6264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128689" y="0"/>
                </a:moveTo>
                <a:lnTo>
                  <a:pt x="0" y="71488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49"/>
          <p:cNvSpPr/>
          <p:nvPr/>
        </p:nvSpPr>
        <p:spPr>
          <a:xfrm>
            <a:off x="5069520" y="1562040"/>
            <a:ext cx="14832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32" name="CustomShape 50"/>
          <p:cNvSpPr/>
          <p:nvPr/>
        </p:nvSpPr>
        <p:spPr>
          <a:xfrm>
            <a:off x="7983000" y="6184080"/>
            <a:ext cx="144000" cy="39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680">
              <a:lnSpc>
                <a:spcPts val="771"/>
              </a:lnSpc>
            </a:pPr>
            <a:fld id="{E5A4A705-6694-4FD2-B720-1DF36718ED9D}" type="slidenum">
              <a:rPr b="0" lang="en-US" sz="700" spc="12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700" spc="-1" strike="noStrike">
              <a:latin typeface="Arial"/>
            </a:endParaRPr>
          </a:p>
        </p:txBody>
      </p:sp>
      <p:grpSp>
        <p:nvGrpSpPr>
          <p:cNvPr id="433" name="Group 51"/>
          <p:cNvGrpSpPr/>
          <p:nvPr/>
        </p:nvGrpSpPr>
        <p:grpSpPr>
          <a:xfrm>
            <a:off x="5791320" y="4267080"/>
            <a:ext cx="3199680" cy="1856880"/>
            <a:chOff x="5791320" y="4267080"/>
            <a:chExt cx="3199680" cy="1856880"/>
          </a:xfrm>
        </p:grpSpPr>
        <p:pic>
          <p:nvPicPr>
            <p:cNvPr id="434" name="Picture 53" descr=""/>
            <p:cNvPicPr/>
            <p:nvPr/>
          </p:nvPicPr>
          <p:blipFill>
            <a:blip r:embed="rId1"/>
            <a:stretch/>
          </p:blipFill>
          <p:spPr>
            <a:xfrm>
              <a:off x="5791320" y="4648320"/>
              <a:ext cx="3199680" cy="1475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435" name="CustomShape 52"/>
            <p:cNvSpPr/>
            <p:nvPr/>
          </p:nvSpPr>
          <p:spPr>
            <a:xfrm>
              <a:off x="6344640" y="4267080"/>
              <a:ext cx="19958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Reference: whole tree</a:t>
              </a:r>
              <a:endParaRPr b="0" lang="en-US" sz="1600" spc="-1" strike="noStrike">
                <a:latin typeface="Arial"/>
              </a:endParaRPr>
            </a:p>
          </p:txBody>
        </p:sp>
      </p:grp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1062360" y="704880"/>
            <a:ext cx="7019640" cy="114480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960920">
              <a:lnSpc>
                <a:spcPts val="218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α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–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β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pruning example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37" name="CustomShape 2"/>
          <p:cNvSpPr/>
          <p:nvPr/>
        </p:nvSpPr>
        <p:spPr>
          <a:xfrm>
            <a:off x="1624680" y="1645560"/>
            <a:ext cx="42408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MAX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8" name="CustomShape 3"/>
          <p:cNvSpPr/>
          <p:nvPr/>
        </p:nvSpPr>
        <p:spPr>
          <a:xfrm>
            <a:off x="2364120" y="3587760"/>
            <a:ext cx="14760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39" name="CustomShape 4"/>
          <p:cNvSpPr/>
          <p:nvPr/>
        </p:nvSpPr>
        <p:spPr>
          <a:xfrm>
            <a:off x="2980080" y="3587760"/>
            <a:ext cx="27288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12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40" name="CustomShape 5"/>
          <p:cNvSpPr/>
          <p:nvPr/>
        </p:nvSpPr>
        <p:spPr>
          <a:xfrm>
            <a:off x="1624680" y="2507400"/>
            <a:ext cx="36252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MIN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1" name="CustomShape 6"/>
          <p:cNvSpPr/>
          <p:nvPr/>
        </p:nvSpPr>
        <p:spPr>
          <a:xfrm>
            <a:off x="3087720" y="2742120"/>
            <a:ext cx="61560" cy="611640"/>
          </a:xfrm>
          <a:custGeom>
            <a:avLst/>
            <a:gdLst/>
            <a:ahLst/>
            <a:rect l="l" t="t" r="r" b="b"/>
            <a:pathLst>
              <a:path w="68579" h="694054">
                <a:moveTo>
                  <a:pt x="67970" y="0"/>
                </a:moveTo>
                <a:lnTo>
                  <a:pt x="0" y="693597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7"/>
          <p:cNvSpPr/>
          <p:nvPr/>
        </p:nvSpPr>
        <p:spPr>
          <a:xfrm>
            <a:off x="2407320" y="2741760"/>
            <a:ext cx="742320" cy="611640"/>
          </a:xfrm>
          <a:custGeom>
            <a:avLst/>
            <a:gdLst/>
            <a:ahLst/>
            <a:rect l="l" t="t" r="r" b="b"/>
            <a:pathLst>
              <a:path w="817245" h="694054">
                <a:moveTo>
                  <a:pt x="816635" y="0"/>
                </a:moveTo>
                <a:lnTo>
                  <a:pt x="0" y="693610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8"/>
          <p:cNvSpPr/>
          <p:nvPr/>
        </p:nvSpPr>
        <p:spPr>
          <a:xfrm>
            <a:off x="3149640" y="2738160"/>
            <a:ext cx="578160" cy="618840"/>
          </a:xfrm>
          <a:custGeom>
            <a:avLst/>
            <a:gdLst/>
            <a:ahLst/>
            <a:rect l="l" t="t" r="r" b="b"/>
            <a:pathLst>
              <a:path w="636904" h="702310">
                <a:moveTo>
                  <a:pt x="0" y="0"/>
                </a:moveTo>
                <a:lnTo>
                  <a:pt x="636333" y="702094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9"/>
          <p:cNvSpPr/>
          <p:nvPr/>
        </p:nvSpPr>
        <p:spPr>
          <a:xfrm>
            <a:off x="3139920" y="1858320"/>
            <a:ext cx="1600200" cy="635760"/>
          </a:xfrm>
          <a:custGeom>
            <a:avLst/>
            <a:gdLst/>
            <a:ahLst/>
            <a:rect l="l" t="t" r="r" b="b"/>
            <a:pathLst>
              <a:path w="1760854" h="721360">
                <a:moveTo>
                  <a:pt x="1760537" y="0"/>
                </a:moveTo>
                <a:lnTo>
                  <a:pt x="0" y="721182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10"/>
          <p:cNvSpPr/>
          <p:nvPr/>
        </p:nvSpPr>
        <p:spPr>
          <a:xfrm>
            <a:off x="3331080" y="2415960"/>
            <a:ext cx="14760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46" name="CustomShape 11"/>
          <p:cNvSpPr/>
          <p:nvPr/>
        </p:nvSpPr>
        <p:spPr>
          <a:xfrm>
            <a:off x="4586040" y="1602720"/>
            <a:ext cx="277560" cy="25416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0" y="288874"/>
                </a:moveTo>
                <a:lnTo>
                  <a:pt x="305866" y="288874"/>
                </a:lnTo>
                <a:lnTo>
                  <a:pt x="152933" y="0"/>
                </a:lnTo>
                <a:lnTo>
                  <a:pt x="0" y="288874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12"/>
          <p:cNvSpPr/>
          <p:nvPr/>
        </p:nvSpPr>
        <p:spPr>
          <a:xfrm>
            <a:off x="4586040" y="1602720"/>
            <a:ext cx="277560" cy="25416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152933" y="0"/>
                </a:moveTo>
                <a:lnTo>
                  <a:pt x="305866" y="288874"/>
                </a:lnTo>
                <a:lnTo>
                  <a:pt x="0" y="288874"/>
                </a:lnTo>
                <a:lnTo>
                  <a:pt x="152933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13"/>
          <p:cNvSpPr/>
          <p:nvPr/>
        </p:nvSpPr>
        <p:spPr>
          <a:xfrm>
            <a:off x="3589920" y="3357000"/>
            <a:ext cx="277560" cy="25416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0" y="288874"/>
                </a:moveTo>
                <a:lnTo>
                  <a:pt x="305866" y="288874"/>
                </a:lnTo>
                <a:lnTo>
                  <a:pt x="152933" y="0"/>
                </a:lnTo>
                <a:lnTo>
                  <a:pt x="0" y="288874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14"/>
          <p:cNvSpPr/>
          <p:nvPr/>
        </p:nvSpPr>
        <p:spPr>
          <a:xfrm>
            <a:off x="3589920" y="3357000"/>
            <a:ext cx="277560" cy="25416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152933" y="0"/>
                </a:moveTo>
                <a:lnTo>
                  <a:pt x="305866" y="288874"/>
                </a:lnTo>
                <a:lnTo>
                  <a:pt x="0" y="288874"/>
                </a:lnTo>
                <a:lnTo>
                  <a:pt x="152933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15"/>
          <p:cNvSpPr/>
          <p:nvPr/>
        </p:nvSpPr>
        <p:spPr>
          <a:xfrm>
            <a:off x="2948760" y="3357000"/>
            <a:ext cx="277560" cy="25416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0" y="288874"/>
                </a:moveTo>
                <a:lnTo>
                  <a:pt x="305866" y="288874"/>
                </a:lnTo>
                <a:lnTo>
                  <a:pt x="152933" y="0"/>
                </a:lnTo>
                <a:lnTo>
                  <a:pt x="0" y="288874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16"/>
          <p:cNvSpPr/>
          <p:nvPr/>
        </p:nvSpPr>
        <p:spPr>
          <a:xfrm>
            <a:off x="2948760" y="3357000"/>
            <a:ext cx="277560" cy="25416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152933" y="0"/>
                </a:moveTo>
                <a:lnTo>
                  <a:pt x="305866" y="288874"/>
                </a:lnTo>
                <a:lnTo>
                  <a:pt x="0" y="288874"/>
                </a:lnTo>
                <a:lnTo>
                  <a:pt x="152933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17"/>
          <p:cNvSpPr/>
          <p:nvPr/>
        </p:nvSpPr>
        <p:spPr>
          <a:xfrm>
            <a:off x="2269080" y="3357000"/>
            <a:ext cx="277560" cy="254160"/>
          </a:xfrm>
          <a:custGeom>
            <a:avLst/>
            <a:gdLst/>
            <a:ahLst/>
            <a:rect l="l" t="t" r="r" b="b"/>
            <a:pathLst>
              <a:path w="306069" h="288925">
                <a:moveTo>
                  <a:pt x="0" y="288874"/>
                </a:moveTo>
                <a:lnTo>
                  <a:pt x="305866" y="288874"/>
                </a:lnTo>
                <a:lnTo>
                  <a:pt x="152933" y="0"/>
                </a:lnTo>
                <a:lnTo>
                  <a:pt x="0" y="288874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18"/>
          <p:cNvSpPr/>
          <p:nvPr/>
        </p:nvSpPr>
        <p:spPr>
          <a:xfrm>
            <a:off x="2269080" y="3357000"/>
            <a:ext cx="277560" cy="254160"/>
          </a:xfrm>
          <a:custGeom>
            <a:avLst/>
            <a:gdLst/>
            <a:ahLst/>
            <a:rect l="l" t="t" r="r" b="b"/>
            <a:pathLst>
              <a:path w="306069" h="288925">
                <a:moveTo>
                  <a:pt x="152933" y="0"/>
                </a:moveTo>
                <a:lnTo>
                  <a:pt x="305866" y="288874"/>
                </a:lnTo>
                <a:lnTo>
                  <a:pt x="0" y="288874"/>
                </a:lnTo>
                <a:lnTo>
                  <a:pt x="152933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19"/>
          <p:cNvSpPr/>
          <p:nvPr/>
        </p:nvSpPr>
        <p:spPr>
          <a:xfrm>
            <a:off x="3010680" y="2487240"/>
            <a:ext cx="277560" cy="25416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0" y="0"/>
                </a:moveTo>
                <a:lnTo>
                  <a:pt x="152933" y="288861"/>
                </a:lnTo>
                <a:lnTo>
                  <a:pt x="305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20"/>
          <p:cNvSpPr/>
          <p:nvPr/>
        </p:nvSpPr>
        <p:spPr>
          <a:xfrm>
            <a:off x="3010680" y="2487240"/>
            <a:ext cx="277560" cy="25416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152933" y="288861"/>
                </a:moveTo>
                <a:lnTo>
                  <a:pt x="305866" y="0"/>
                </a:lnTo>
                <a:lnTo>
                  <a:pt x="0" y="0"/>
                </a:lnTo>
                <a:lnTo>
                  <a:pt x="152933" y="288861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21"/>
          <p:cNvSpPr/>
          <p:nvPr/>
        </p:nvSpPr>
        <p:spPr>
          <a:xfrm>
            <a:off x="3681000" y="3587760"/>
            <a:ext cx="63828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57" name="CustomShape 22"/>
          <p:cNvSpPr/>
          <p:nvPr/>
        </p:nvSpPr>
        <p:spPr>
          <a:xfrm>
            <a:off x="4740480" y="1858320"/>
            <a:ext cx="360" cy="630000"/>
          </a:xfrm>
          <a:custGeom>
            <a:avLst/>
            <a:gdLst/>
            <a:ahLst/>
            <a:rect l="l" t="t" r="r" b="b"/>
            <a:pathLst>
              <a:path w="0" h="715010">
                <a:moveTo>
                  <a:pt x="0" y="0"/>
                </a:moveTo>
                <a:lnTo>
                  <a:pt x="0" y="714819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23"/>
          <p:cNvSpPr/>
          <p:nvPr/>
        </p:nvSpPr>
        <p:spPr>
          <a:xfrm>
            <a:off x="4740480" y="2736360"/>
            <a:ext cx="558720" cy="626760"/>
          </a:xfrm>
          <a:custGeom>
            <a:avLst/>
            <a:gdLst/>
            <a:ahLst/>
            <a:rect l="l" t="t" r="r" b="b"/>
            <a:pathLst>
              <a:path w="615314" h="711200">
                <a:moveTo>
                  <a:pt x="0" y="0"/>
                </a:moveTo>
                <a:lnTo>
                  <a:pt x="615124" y="710577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24"/>
          <p:cNvSpPr/>
          <p:nvPr/>
        </p:nvSpPr>
        <p:spPr>
          <a:xfrm>
            <a:off x="4740480" y="2736360"/>
            <a:ext cx="30600" cy="652680"/>
          </a:xfrm>
          <a:custGeom>
            <a:avLst/>
            <a:gdLst/>
            <a:ahLst/>
            <a:rect l="l" t="t" r="r" b="b"/>
            <a:pathLst>
              <a:path w="34289" h="740410">
                <a:moveTo>
                  <a:pt x="0" y="0"/>
                </a:moveTo>
                <a:lnTo>
                  <a:pt x="33934" y="740270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25"/>
          <p:cNvSpPr/>
          <p:nvPr/>
        </p:nvSpPr>
        <p:spPr>
          <a:xfrm>
            <a:off x="4231440" y="2734560"/>
            <a:ext cx="508320" cy="618840"/>
          </a:xfrm>
          <a:custGeom>
            <a:avLst/>
            <a:gdLst/>
            <a:ahLst/>
            <a:rect l="l" t="t" r="r" b="b"/>
            <a:pathLst>
              <a:path w="560070" h="702310">
                <a:moveTo>
                  <a:pt x="559981" y="0"/>
                </a:moveTo>
                <a:lnTo>
                  <a:pt x="0" y="702094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26"/>
          <p:cNvSpPr/>
          <p:nvPr/>
        </p:nvSpPr>
        <p:spPr>
          <a:xfrm>
            <a:off x="4091760" y="3357000"/>
            <a:ext cx="277560" cy="25416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0" y="288874"/>
                </a:moveTo>
                <a:lnTo>
                  <a:pt x="305866" y="288874"/>
                </a:lnTo>
                <a:lnTo>
                  <a:pt x="152933" y="0"/>
                </a:lnTo>
                <a:lnTo>
                  <a:pt x="0" y="288874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27"/>
          <p:cNvSpPr/>
          <p:nvPr/>
        </p:nvSpPr>
        <p:spPr>
          <a:xfrm>
            <a:off x="4091760" y="3357000"/>
            <a:ext cx="277560" cy="25416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152933" y="0"/>
                </a:moveTo>
                <a:lnTo>
                  <a:pt x="305866" y="288874"/>
                </a:lnTo>
                <a:lnTo>
                  <a:pt x="0" y="288874"/>
                </a:lnTo>
                <a:lnTo>
                  <a:pt x="152933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28"/>
          <p:cNvSpPr/>
          <p:nvPr/>
        </p:nvSpPr>
        <p:spPr>
          <a:xfrm>
            <a:off x="4601520" y="2480040"/>
            <a:ext cx="277560" cy="25416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0" y="0"/>
                </a:moveTo>
                <a:lnTo>
                  <a:pt x="152933" y="288861"/>
                </a:lnTo>
                <a:lnTo>
                  <a:pt x="305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29"/>
          <p:cNvSpPr/>
          <p:nvPr/>
        </p:nvSpPr>
        <p:spPr>
          <a:xfrm>
            <a:off x="4601520" y="2480040"/>
            <a:ext cx="277560" cy="25416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152933" y="288861"/>
                </a:moveTo>
                <a:lnTo>
                  <a:pt x="305866" y="0"/>
                </a:lnTo>
                <a:lnTo>
                  <a:pt x="0" y="0"/>
                </a:lnTo>
                <a:lnTo>
                  <a:pt x="152933" y="288861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30"/>
          <p:cNvSpPr/>
          <p:nvPr/>
        </p:nvSpPr>
        <p:spPr>
          <a:xfrm>
            <a:off x="5136120" y="2413080"/>
            <a:ext cx="14760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66" name="CustomShape 31"/>
          <p:cNvSpPr/>
          <p:nvPr/>
        </p:nvSpPr>
        <p:spPr>
          <a:xfrm>
            <a:off x="4977360" y="2490480"/>
            <a:ext cx="115920" cy="61920"/>
          </a:xfrm>
          <a:custGeom>
            <a:avLst/>
            <a:gdLst/>
            <a:ahLst/>
            <a:rect l="l" t="t" r="r" b="b"/>
            <a:pathLst>
              <a:path w="128270" h="71119">
                <a:moveTo>
                  <a:pt x="0" y="71107"/>
                </a:moveTo>
                <a:lnTo>
                  <a:pt x="128016" y="0"/>
                </a:lnTo>
              </a:path>
            </a:pathLst>
          </a:custGeom>
          <a:noFill/>
          <a:ln w="33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32"/>
          <p:cNvSpPr/>
          <p:nvPr/>
        </p:nvSpPr>
        <p:spPr>
          <a:xfrm>
            <a:off x="4977360" y="2553120"/>
            <a:ext cx="115920" cy="61920"/>
          </a:xfrm>
          <a:custGeom>
            <a:avLst/>
            <a:gdLst/>
            <a:ahLst/>
            <a:rect l="l" t="t" r="r" b="b"/>
            <a:pathLst>
              <a:path w="128270" h="71119">
                <a:moveTo>
                  <a:pt x="0" y="0"/>
                </a:moveTo>
                <a:lnTo>
                  <a:pt x="128016" y="71120"/>
                </a:lnTo>
              </a:path>
            </a:pathLst>
          </a:custGeom>
          <a:noFill/>
          <a:ln w="33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33"/>
          <p:cNvSpPr/>
          <p:nvPr/>
        </p:nvSpPr>
        <p:spPr>
          <a:xfrm>
            <a:off x="4961160" y="2596320"/>
            <a:ext cx="115920" cy="61920"/>
          </a:xfrm>
          <a:custGeom>
            <a:avLst/>
            <a:gdLst/>
            <a:ahLst/>
            <a:rect l="l" t="t" r="r" b="b"/>
            <a:pathLst>
              <a:path w="128270" h="71119">
                <a:moveTo>
                  <a:pt x="0" y="0"/>
                </a:moveTo>
                <a:lnTo>
                  <a:pt x="128003" y="71120"/>
                </a:lnTo>
              </a:path>
            </a:pathLst>
          </a:custGeom>
          <a:noFill/>
          <a:ln w="33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34"/>
          <p:cNvSpPr/>
          <p:nvPr/>
        </p:nvSpPr>
        <p:spPr>
          <a:xfrm>
            <a:off x="4701960" y="3391560"/>
            <a:ext cx="69660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70" name="CustomShape 35"/>
          <p:cNvSpPr/>
          <p:nvPr/>
        </p:nvSpPr>
        <p:spPr>
          <a:xfrm>
            <a:off x="5760720" y="3587760"/>
            <a:ext cx="27288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14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71" name="CustomShape 36"/>
          <p:cNvSpPr/>
          <p:nvPr/>
        </p:nvSpPr>
        <p:spPr>
          <a:xfrm>
            <a:off x="5852880" y="2742120"/>
            <a:ext cx="354960" cy="611640"/>
          </a:xfrm>
          <a:custGeom>
            <a:avLst/>
            <a:gdLst/>
            <a:ahLst/>
            <a:rect l="l" t="t" r="r" b="b"/>
            <a:pathLst>
              <a:path w="391159" h="694054">
                <a:moveTo>
                  <a:pt x="390829" y="0"/>
                </a:moveTo>
                <a:lnTo>
                  <a:pt x="0" y="693585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37"/>
          <p:cNvSpPr/>
          <p:nvPr/>
        </p:nvSpPr>
        <p:spPr>
          <a:xfrm>
            <a:off x="4740480" y="1858320"/>
            <a:ext cx="1484640" cy="633960"/>
          </a:xfrm>
          <a:custGeom>
            <a:avLst/>
            <a:gdLst/>
            <a:ahLst/>
            <a:rect l="l" t="t" r="r" b="b"/>
            <a:pathLst>
              <a:path w="1633854" h="719455">
                <a:moveTo>
                  <a:pt x="0" y="0"/>
                </a:moveTo>
                <a:lnTo>
                  <a:pt x="1633270" y="719061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38"/>
          <p:cNvSpPr/>
          <p:nvPr/>
        </p:nvSpPr>
        <p:spPr>
          <a:xfrm>
            <a:off x="5713920" y="3357000"/>
            <a:ext cx="277560" cy="25416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0" y="288874"/>
                </a:moveTo>
                <a:lnTo>
                  <a:pt x="305854" y="288874"/>
                </a:lnTo>
                <a:lnTo>
                  <a:pt x="152920" y="0"/>
                </a:lnTo>
                <a:lnTo>
                  <a:pt x="0" y="288874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39"/>
          <p:cNvSpPr/>
          <p:nvPr/>
        </p:nvSpPr>
        <p:spPr>
          <a:xfrm>
            <a:off x="5713920" y="3357000"/>
            <a:ext cx="277560" cy="25416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152920" y="0"/>
                </a:moveTo>
                <a:lnTo>
                  <a:pt x="305854" y="288874"/>
                </a:lnTo>
                <a:lnTo>
                  <a:pt x="0" y="288874"/>
                </a:lnTo>
                <a:lnTo>
                  <a:pt x="152920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40"/>
          <p:cNvSpPr/>
          <p:nvPr/>
        </p:nvSpPr>
        <p:spPr>
          <a:xfrm>
            <a:off x="6069240" y="2487240"/>
            <a:ext cx="277560" cy="25416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0" y="0"/>
                </a:moveTo>
                <a:lnTo>
                  <a:pt x="152933" y="288861"/>
                </a:lnTo>
                <a:lnTo>
                  <a:pt x="305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41"/>
          <p:cNvSpPr/>
          <p:nvPr/>
        </p:nvSpPr>
        <p:spPr>
          <a:xfrm>
            <a:off x="6069240" y="2487240"/>
            <a:ext cx="277560" cy="25416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152933" y="288861"/>
                </a:moveTo>
                <a:lnTo>
                  <a:pt x="305866" y="0"/>
                </a:lnTo>
                <a:lnTo>
                  <a:pt x="0" y="0"/>
                </a:lnTo>
                <a:lnTo>
                  <a:pt x="152933" y="288861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42"/>
          <p:cNvSpPr/>
          <p:nvPr/>
        </p:nvSpPr>
        <p:spPr>
          <a:xfrm>
            <a:off x="6391440" y="2490480"/>
            <a:ext cx="115920" cy="61920"/>
          </a:xfrm>
          <a:custGeom>
            <a:avLst/>
            <a:gdLst/>
            <a:ahLst/>
            <a:rect l="l" t="t" r="r" b="b"/>
            <a:pathLst>
              <a:path w="128270" h="71119">
                <a:moveTo>
                  <a:pt x="0" y="71120"/>
                </a:moveTo>
                <a:lnTo>
                  <a:pt x="128016" y="0"/>
                </a:lnTo>
              </a:path>
            </a:pathLst>
          </a:custGeom>
          <a:noFill/>
          <a:ln w="33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43"/>
          <p:cNvSpPr/>
          <p:nvPr/>
        </p:nvSpPr>
        <p:spPr>
          <a:xfrm>
            <a:off x="6391440" y="2553120"/>
            <a:ext cx="115920" cy="61920"/>
          </a:xfrm>
          <a:custGeom>
            <a:avLst/>
            <a:gdLst/>
            <a:ahLst/>
            <a:rect l="l" t="t" r="r" b="b"/>
            <a:pathLst>
              <a:path w="128270" h="71119">
                <a:moveTo>
                  <a:pt x="0" y="0"/>
                </a:moveTo>
                <a:lnTo>
                  <a:pt x="128016" y="71120"/>
                </a:lnTo>
              </a:path>
            </a:pathLst>
          </a:custGeom>
          <a:noFill/>
          <a:ln w="33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44"/>
          <p:cNvSpPr/>
          <p:nvPr/>
        </p:nvSpPr>
        <p:spPr>
          <a:xfrm>
            <a:off x="6391440" y="2584440"/>
            <a:ext cx="115920" cy="61920"/>
          </a:xfrm>
          <a:custGeom>
            <a:avLst/>
            <a:gdLst/>
            <a:ahLst/>
            <a:rect l="l" t="t" r="r" b="b"/>
            <a:pathLst>
              <a:path w="128270" h="71119">
                <a:moveTo>
                  <a:pt x="0" y="0"/>
                </a:moveTo>
                <a:lnTo>
                  <a:pt x="128016" y="71120"/>
                </a:lnTo>
              </a:path>
            </a:pathLst>
          </a:custGeom>
          <a:noFill/>
          <a:ln w="33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45"/>
          <p:cNvSpPr/>
          <p:nvPr/>
        </p:nvSpPr>
        <p:spPr>
          <a:xfrm>
            <a:off x="6457680" y="3587760"/>
            <a:ext cx="14760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81" name="CustomShape 46"/>
          <p:cNvSpPr/>
          <p:nvPr/>
        </p:nvSpPr>
        <p:spPr>
          <a:xfrm>
            <a:off x="6207840" y="2741760"/>
            <a:ext cx="309240" cy="617760"/>
          </a:xfrm>
          <a:custGeom>
            <a:avLst/>
            <a:gdLst/>
            <a:ahLst/>
            <a:rect l="l" t="t" r="r" b="b"/>
            <a:pathLst>
              <a:path w="340995" h="701039">
                <a:moveTo>
                  <a:pt x="0" y="0"/>
                </a:moveTo>
                <a:lnTo>
                  <a:pt x="340448" y="701040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47"/>
          <p:cNvSpPr/>
          <p:nvPr/>
        </p:nvSpPr>
        <p:spPr>
          <a:xfrm>
            <a:off x="6378120" y="3357000"/>
            <a:ext cx="277560" cy="25416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0" y="288874"/>
                </a:moveTo>
                <a:lnTo>
                  <a:pt x="305854" y="288874"/>
                </a:lnTo>
                <a:lnTo>
                  <a:pt x="152920" y="0"/>
                </a:lnTo>
                <a:lnTo>
                  <a:pt x="0" y="288874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48"/>
          <p:cNvSpPr/>
          <p:nvPr/>
        </p:nvSpPr>
        <p:spPr>
          <a:xfrm>
            <a:off x="6378120" y="3357000"/>
            <a:ext cx="277560" cy="25416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152920" y="0"/>
                </a:moveTo>
                <a:lnTo>
                  <a:pt x="305854" y="288874"/>
                </a:lnTo>
                <a:lnTo>
                  <a:pt x="0" y="288874"/>
                </a:lnTo>
                <a:lnTo>
                  <a:pt x="152920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49"/>
          <p:cNvSpPr/>
          <p:nvPr/>
        </p:nvSpPr>
        <p:spPr>
          <a:xfrm>
            <a:off x="6896520" y="2490480"/>
            <a:ext cx="115920" cy="61920"/>
          </a:xfrm>
          <a:custGeom>
            <a:avLst/>
            <a:gdLst/>
            <a:ahLst/>
            <a:rect l="l" t="t" r="r" b="b"/>
            <a:pathLst>
              <a:path w="128270" h="71119">
                <a:moveTo>
                  <a:pt x="0" y="71120"/>
                </a:moveTo>
                <a:lnTo>
                  <a:pt x="128016" y="0"/>
                </a:lnTo>
              </a:path>
            </a:pathLst>
          </a:custGeom>
          <a:noFill/>
          <a:ln w="33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50"/>
          <p:cNvSpPr/>
          <p:nvPr/>
        </p:nvSpPr>
        <p:spPr>
          <a:xfrm>
            <a:off x="6896520" y="2553120"/>
            <a:ext cx="115920" cy="61920"/>
          </a:xfrm>
          <a:custGeom>
            <a:avLst/>
            <a:gdLst/>
            <a:ahLst/>
            <a:rect l="l" t="t" r="r" b="b"/>
            <a:pathLst>
              <a:path w="128270" h="71119">
                <a:moveTo>
                  <a:pt x="0" y="0"/>
                </a:moveTo>
                <a:lnTo>
                  <a:pt x="128016" y="71107"/>
                </a:lnTo>
              </a:path>
            </a:pathLst>
          </a:custGeom>
          <a:noFill/>
          <a:ln w="33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51"/>
          <p:cNvSpPr/>
          <p:nvPr/>
        </p:nvSpPr>
        <p:spPr>
          <a:xfrm>
            <a:off x="6892560" y="2603880"/>
            <a:ext cx="115920" cy="61920"/>
          </a:xfrm>
          <a:custGeom>
            <a:avLst/>
            <a:gdLst/>
            <a:ahLst/>
            <a:rect l="l" t="t" r="r" b="b"/>
            <a:pathLst>
              <a:path w="128270" h="71119">
                <a:moveTo>
                  <a:pt x="0" y="0"/>
                </a:moveTo>
                <a:lnTo>
                  <a:pt x="128016" y="71120"/>
                </a:lnTo>
              </a:path>
            </a:pathLst>
          </a:custGeom>
          <a:noFill/>
          <a:ln w="33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52"/>
          <p:cNvSpPr/>
          <p:nvPr/>
        </p:nvSpPr>
        <p:spPr>
          <a:xfrm>
            <a:off x="6550560" y="2413080"/>
            <a:ext cx="65268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14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US" sz="1700" spc="-1" strike="noStrike">
              <a:latin typeface="Arial"/>
            </a:endParaRPr>
          </a:p>
        </p:txBody>
      </p:sp>
      <p:grpSp>
        <p:nvGrpSpPr>
          <p:cNvPr id="488" name="Group 53"/>
          <p:cNvGrpSpPr/>
          <p:nvPr/>
        </p:nvGrpSpPr>
        <p:grpSpPr>
          <a:xfrm>
            <a:off x="6400800" y="2438280"/>
            <a:ext cx="403200" cy="195480"/>
            <a:chOff x="6400800" y="2438280"/>
            <a:chExt cx="403200" cy="195480"/>
          </a:xfrm>
        </p:grpSpPr>
        <p:sp>
          <p:nvSpPr>
            <p:cNvPr id="489" name="CustomShape 54"/>
            <p:cNvSpPr/>
            <p:nvPr/>
          </p:nvSpPr>
          <p:spPr>
            <a:xfrm>
              <a:off x="6400800" y="2438280"/>
              <a:ext cx="403200" cy="195480"/>
            </a:xfrm>
            <a:custGeom>
              <a:avLst/>
              <a:gdLst/>
              <a:ahLst/>
              <a:rect l="l" t="t" r="r" b="b"/>
              <a:pathLst>
                <a:path w="444500" h="222250">
                  <a:moveTo>
                    <a:pt x="0" y="222250"/>
                  </a:moveTo>
                  <a:lnTo>
                    <a:pt x="444487" y="0"/>
                  </a:lnTo>
                </a:path>
              </a:pathLst>
            </a:custGeom>
            <a:noFill/>
            <a:ln w="126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CustomShape 55"/>
            <p:cNvSpPr/>
            <p:nvPr/>
          </p:nvSpPr>
          <p:spPr>
            <a:xfrm>
              <a:off x="6400800" y="2438280"/>
              <a:ext cx="403200" cy="195480"/>
            </a:xfrm>
            <a:custGeom>
              <a:avLst/>
              <a:gdLst/>
              <a:ahLst/>
              <a:rect l="l" t="t" r="r" b="b"/>
              <a:pathLst>
                <a:path w="444500" h="222250">
                  <a:moveTo>
                    <a:pt x="0" y="0"/>
                  </a:moveTo>
                  <a:lnTo>
                    <a:pt x="444487" y="222250"/>
                  </a:lnTo>
                </a:path>
              </a:pathLst>
            </a:custGeom>
            <a:noFill/>
            <a:ln w="126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1" name="CustomShape 56"/>
          <p:cNvSpPr/>
          <p:nvPr/>
        </p:nvSpPr>
        <p:spPr>
          <a:xfrm>
            <a:off x="4907880" y="1638720"/>
            <a:ext cx="115920" cy="61920"/>
          </a:xfrm>
          <a:custGeom>
            <a:avLst/>
            <a:gdLst/>
            <a:ahLst/>
            <a:rect l="l" t="t" r="r" b="b"/>
            <a:pathLst>
              <a:path w="128270" h="71119">
                <a:moveTo>
                  <a:pt x="128016" y="71120"/>
                </a:moveTo>
                <a:lnTo>
                  <a:pt x="0" y="0"/>
                </a:lnTo>
              </a:path>
            </a:pathLst>
          </a:custGeom>
          <a:noFill/>
          <a:ln w="33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57"/>
          <p:cNvSpPr/>
          <p:nvPr/>
        </p:nvSpPr>
        <p:spPr>
          <a:xfrm>
            <a:off x="4907880" y="1701360"/>
            <a:ext cx="115920" cy="61920"/>
          </a:xfrm>
          <a:custGeom>
            <a:avLst/>
            <a:gdLst/>
            <a:ahLst/>
            <a:rect l="l" t="t" r="r" b="b"/>
            <a:pathLst>
              <a:path w="128270" h="71119">
                <a:moveTo>
                  <a:pt x="128016" y="0"/>
                </a:moveTo>
                <a:lnTo>
                  <a:pt x="0" y="71107"/>
                </a:lnTo>
              </a:path>
            </a:pathLst>
          </a:custGeom>
          <a:noFill/>
          <a:ln w="33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58"/>
          <p:cNvSpPr/>
          <p:nvPr/>
        </p:nvSpPr>
        <p:spPr>
          <a:xfrm>
            <a:off x="4917960" y="1746360"/>
            <a:ext cx="115920" cy="61920"/>
          </a:xfrm>
          <a:custGeom>
            <a:avLst/>
            <a:gdLst/>
            <a:ahLst/>
            <a:rect l="l" t="t" r="r" b="b"/>
            <a:pathLst>
              <a:path w="128270" h="71119">
                <a:moveTo>
                  <a:pt x="128003" y="0"/>
                </a:moveTo>
                <a:lnTo>
                  <a:pt x="0" y="71120"/>
                </a:lnTo>
              </a:path>
            </a:pathLst>
          </a:custGeom>
          <a:noFill/>
          <a:ln w="33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59"/>
          <p:cNvSpPr/>
          <p:nvPr/>
        </p:nvSpPr>
        <p:spPr>
          <a:xfrm>
            <a:off x="5066640" y="1561320"/>
            <a:ext cx="14760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95" name="CustomShape 60"/>
          <p:cNvSpPr/>
          <p:nvPr/>
        </p:nvSpPr>
        <p:spPr>
          <a:xfrm>
            <a:off x="7983000" y="6184080"/>
            <a:ext cx="144000" cy="39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680">
              <a:lnSpc>
                <a:spcPts val="771"/>
              </a:lnSpc>
            </a:pPr>
            <a:fld id="{0C72BEE3-F412-4F4F-B81D-48F6B31C9828}" type="slidenum">
              <a:rPr b="0" lang="en-US" sz="700" spc="12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700" spc="-1" strike="noStrike">
              <a:latin typeface="Arial"/>
            </a:endParaRPr>
          </a:p>
        </p:txBody>
      </p:sp>
      <p:grpSp>
        <p:nvGrpSpPr>
          <p:cNvPr id="496" name="Group 61"/>
          <p:cNvGrpSpPr/>
          <p:nvPr/>
        </p:nvGrpSpPr>
        <p:grpSpPr>
          <a:xfrm>
            <a:off x="5791320" y="4267080"/>
            <a:ext cx="3199680" cy="1856880"/>
            <a:chOff x="5791320" y="4267080"/>
            <a:chExt cx="3199680" cy="1856880"/>
          </a:xfrm>
        </p:grpSpPr>
        <p:pic>
          <p:nvPicPr>
            <p:cNvPr id="497" name="Picture 62" descr=""/>
            <p:cNvPicPr/>
            <p:nvPr/>
          </p:nvPicPr>
          <p:blipFill>
            <a:blip r:embed="rId1"/>
            <a:stretch/>
          </p:blipFill>
          <p:spPr>
            <a:xfrm>
              <a:off x="5791320" y="4648320"/>
              <a:ext cx="3199680" cy="1475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498" name="CustomShape 62"/>
            <p:cNvSpPr/>
            <p:nvPr/>
          </p:nvSpPr>
          <p:spPr>
            <a:xfrm>
              <a:off x="6344640" y="4267080"/>
              <a:ext cx="19958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Reference: whole tree</a:t>
              </a:r>
              <a:endParaRPr b="0" lang="en-US" sz="1600" spc="-1" strike="noStrike">
                <a:latin typeface="Arial"/>
              </a:endParaRPr>
            </a:p>
          </p:txBody>
        </p:sp>
      </p:grp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CustomShape 1"/>
          <p:cNvSpPr/>
          <p:nvPr/>
        </p:nvSpPr>
        <p:spPr>
          <a:xfrm>
            <a:off x="1062360" y="704880"/>
            <a:ext cx="7019640" cy="114480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960920">
              <a:lnSpc>
                <a:spcPts val="218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α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–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β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pruning example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00" name="CustomShape 2"/>
          <p:cNvSpPr/>
          <p:nvPr/>
        </p:nvSpPr>
        <p:spPr>
          <a:xfrm>
            <a:off x="1625400" y="1662120"/>
            <a:ext cx="42516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MAX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01" name="CustomShape 3"/>
          <p:cNvSpPr/>
          <p:nvPr/>
        </p:nvSpPr>
        <p:spPr>
          <a:xfrm>
            <a:off x="2366640" y="3609720"/>
            <a:ext cx="14832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502" name="CustomShape 4"/>
          <p:cNvSpPr/>
          <p:nvPr/>
        </p:nvSpPr>
        <p:spPr>
          <a:xfrm>
            <a:off x="2984400" y="3609720"/>
            <a:ext cx="27360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12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503" name="CustomShape 5"/>
          <p:cNvSpPr/>
          <p:nvPr/>
        </p:nvSpPr>
        <p:spPr>
          <a:xfrm>
            <a:off x="1625400" y="2526480"/>
            <a:ext cx="36360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MIN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04" name="CustomShape 6"/>
          <p:cNvSpPr/>
          <p:nvPr/>
        </p:nvSpPr>
        <p:spPr>
          <a:xfrm>
            <a:off x="3092040" y="2761560"/>
            <a:ext cx="61560" cy="613440"/>
          </a:xfrm>
          <a:custGeom>
            <a:avLst/>
            <a:gdLst/>
            <a:ahLst/>
            <a:rect l="l" t="t" r="r" b="b"/>
            <a:pathLst>
              <a:path w="68579" h="695960">
                <a:moveTo>
                  <a:pt x="68148" y="0"/>
                </a:moveTo>
                <a:lnTo>
                  <a:pt x="0" y="695413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7"/>
          <p:cNvSpPr/>
          <p:nvPr/>
        </p:nvSpPr>
        <p:spPr>
          <a:xfrm>
            <a:off x="2409840" y="2760840"/>
            <a:ext cx="744120" cy="613440"/>
          </a:xfrm>
          <a:custGeom>
            <a:avLst/>
            <a:gdLst/>
            <a:ahLst/>
            <a:rect l="l" t="t" r="r" b="b"/>
            <a:pathLst>
              <a:path w="819150" h="695960">
                <a:moveTo>
                  <a:pt x="818794" y="0"/>
                </a:moveTo>
                <a:lnTo>
                  <a:pt x="0" y="695439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8"/>
          <p:cNvSpPr/>
          <p:nvPr/>
        </p:nvSpPr>
        <p:spPr>
          <a:xfrm>
            <a:off x="3154320" y="2757240"/>
            <a:ext cx="579600" cy="620640"/>
          </a:xfrm>
          <a:custGeom>
            <a:avLst/>
            <a:gdLst/>
            <a:ahLst/>
            <a:rect l="l" t="t" r="r" b="b"/>
            <a:pathLst>
              <a:path w="638175" h="704214">
                <a:moveTo>
                  <a:pt x="0" y="0"/>
                </a:moveTo>
                <a:lnTo>
                  <a:pt x="638009" y="703948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9"/>
          <p:cNvSpPr/>
          <p:nvPr/>
        </p:nvSpPr>
        <p:spPr>
          <a:xfrm>
            <a:off x="3144600" y="1875240"/>
            <a:ext cx="1604160" cy="637560"/>
          </a:xfrm>
          <a:custGeom>
            <a:avLst/>
            <a:gdLst/>
            <a:ahLst/>
            <a:rect l="l" t="t" r="r" b="b"/>
            <a:pathLst>
              <a:path w="1765300" h="723264">
                <a:moveTo>
                  <a:pt x="1765185" y="0"/>
                </a:moveTo>
                <a:lnTo>
                  <a:pt x="0" y="723087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10"/>
          <p:cNvSpPr/>
          <p:nvPr/>
        </p:nvSpPr>
        <p:spPr>
          <a:xfrm>
            <a:off x="3336120" y="2435040"/>
            <a:ext cx="14832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509" name="CustomShape 11"/>
          <p:cNvSpPr/>
          <p:nvPr/>
        </p:nvSpPr>
        <p:spPr>
          <a:xfrm>
            <a:off x="4594680" y="1618920"/>
            <a:ext cx="278280" cy="255240"/>
          </a:xfrm>
          <a:custGeom>
            <a:avLst/>
            <a:gdLst/>
            <a:ahLst/>
            <a:rect l="l" t="t" r="r" b="b"/>
            <a:pathLst>
              <a:path w="306704" h="290194">
                <a:moveTo>
                  <a:pt x="0" y="289636"/>
                </a:moveTo>
                <a:lnTo>
                  <a:pt x="306666" y="289636"/>
                </a:lnTo>
                <a:lnTo>
                  <a:pt x="153339" y="0"/>
                </a:lnTo>
                <a:lnTo>
                  <a:pt x="0" y="289636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12"/>
          <p:cNvSpPr/>
          <p:nvPr/>
        </p:nvSpPr>
        <p:spPr>
          <a:xfrm>
            <a:off x="4594680" y="1618920"/>
            <a:ext cx="278280" cy="255240"/>
          </a:xfrm>
          <a:custGeom>
            <a:avLst/>
            <a:gdLst/>
            <a:ahLst/>
            <a:rect l="l" t="t" r="r" b="b"/>
            <a:pathLst>
              <a:path w="306704" h="290194">
                <a:moveTo>
                  <a:pt x="153339" y="0"/>
                </a:moveTo>
                <a:lnTo>
                  <a:pt x="306666" y="289636"/>
                </a:lnTo>
                <a:lnTo>
                  <a:pt x="0" y="289636"/>
                </a:lnTo>
                <a:lnTo>
                  <a:pt x="153339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13"/>
          <p:cNvSpPr/>
          <p:nvPr/>
        </p:nvSpPr>
        <p:spPr>
          <a:xfrm>
            <a:off x="3595680" y="3377880"/>
            <a:ext cx="278280" cy="255240"/>
          </a:xfrm>
          <a:custGeom>
            <a:avLst/>
            <a:gdLst/>
            <a:ahLst/>
            <a:rect l="l" t="t" r="r" b="b"/>
            <a:pathLst>
              <a:path w="306704" h="290195">
                <a:moveTo>
                  <a:pt x="0" y="289636"/>
                </a:moveTo>
                <a:lnTo>
                  <a:pt x="306666" y="289636"/>
                </a:lnTo>
                <a:lnTo>
                  <a:pt x="153339" y="0"/>
                </a:lnTo>
                <a:lnTo>
                  <a:pt x="0" y="289636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14"/>
          <p:cNvSpPr/>
          <p:nvPr/>
        </p:nvSpPr>
        <p:spPr>
          <a:xfrm>
            <a:off x="3595680" y="3377880"/>
            <a:ext cx="278280" cy="255240"/>
          </a:xfrm>
          <a:custGeom>
            <a:avLst/>
            <a:gdLst/>
            <a:ahLst/>
            <a:rect l="l" t="t" r="r" b="b"/>
            <a:pathLst>
              <a:path w="306704" h="290195">
                <a:moveTo>
                  <a:pt x="153339" y="0"/>
                </a:moveTo>
                <a:lnTo>
                  <a:pt x="306666" y="289636"/>
                </a:lnTo>
                <a:lnTo>
                  <a:pt x="0" y="289636"/>
                </a:lnTo>
                <a:lnTo>
                  <a:pt x="153339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15"/>
          <p:cNvSpPr/>
          <p:nvPr/>
        </p:nvSpPr>
        <p:spPr>
          <a:xfrm>
            <a:off x="2952720" y="3377880"/>
            <a:ext cx="278280" cy="255240"/>
          </a:xfrm>
          <a:custGeom>
            <a:avLst/>
            <a:gdLst/>
            <a:ahLst/>
            <a:rect l="l" t="t" r="r" b="b"/>
            <a:pathLst>
              <a:path w="306704" h="290195">
                <a:moveTo>
                  <a:pt x="0" y="289636"/>
                </a:moveTo>
                <a:lnTo>
                  <a:pt x="306666" y="289636"/>
                </a:lnTo>
                <a:lnTo>
                  <a:pt x="153327" y="0"/>
                </a:lnTo>
                <a:lnTo>
                  <a:pt x="0" y="289636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16"/>
          <p:cNvSpPr/>
          <p:nvPr/>
        </p:nvSpPr>
        <p:spPr>
          <a:xfrm>
            <a:off x="2952720" y="3377880"/>
            <a:ext cx="278280" cy="255240"/>
          </a:xfrm>
          <a:custGeom>
            <a:avLst/>
            <a:gdLst/>
            <a:ahLst/>
            <a:rect l="l" t="t" r="r" b="b"/>
            <a:pathLst>
              <a:path w="306704" h="290195">
                <a:moveTo>
                  <a:pt x="153327" y="0"/>
                </a:moveTo>
                <a:lnTo>
                  <a:pt x="306666" y="289636"/>
                </a:lnTo>
                <a:lnTo>
                  <a:pt x="0" y="289636"/>
                </a:lnTo>
                <a:lnTo>
                  <a:pt x="153327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17"/>
          <p:cNvSpPr/>
          <p:nvPr/>
        </p:nvSpPr>
        <p:spPr>
          <a:xfrm>
            <a:off x="2271240" y="3377880"/>
            <a:ext cx="278280" cy="255240"/>
          </a:xfrm>
          <a:custGeom>
            <a:avLst/>
            <a:gdLst/>
            <a:ahLst/>
            <a:rect l="l" t="t" r="r" b="b"/>
            <a:pathLst>
              <a:path w="306705" h="290195">
                <a:moveTo>
                  <a:pt x="0" y="289636"/>
                </a:moveTo>
                <a:lnTo>
                  <a:pt x="306679" y="289636"/>
                </a:lnTo>
                <a:lnTo>
                  <a:pt x="153339" y="0"/>
                </a:lnTo>
                <a:lnTo>
                  <a:pt x="0" y="289636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18"/>
          <p:cNvSpPr/>
          <p:nvPr/>
        </p:nvSpPr>
        <p:spPr>
          <a:xfrm>
            <a:off x="2271240" y="3377880"/>
            <a:ext cx="278280" cy="255240"/>
          </a:xfrm>
          <a:custGeom>
            <a:avLst/>
            <a:gdLst/>
            <a:ahLst/>
            <a:rect l="l" t="t" r="r" b="b"/>
            <a:pathLst>
              <a:path w="306705" h="290195">
                <a:moveTo>
                  <a:pt x="153339" y="0"/>
                </a:moveTo>
                <a:lnTo>
                  <a:pt x="306679" y="289636"/>
                </a:lnTo>
                <a:lnTo>
                  <a:pt x="0" y="289636"/>
                </a:lnTo>
                <a:lnTo>
                  <a:pt x="153339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19"/>
          <p:cNvSpPr/>
          <p:nvPr/>
        </p:nvSpPr>
        <p:spPr>
          <a:xfrm>
            <a:off x="3014640" y="2505960"/>
            <a:ext cx="278280" cy="255240"/>
          </a:xfrm>
          <a:custGeom>
            <a:avLst/>
            <a:gdLst/>
            <a:ahLst/>
            <a:rect l="l" t="t" r="r" b="b"/>
            <a:pathLst>
              <a:path w="306704" h="290194">
                <a:moveTo>
                  <a:pt x="0" y="0"/>
                </a:moveTo>
                <a:lnTo>
                  <a:pt x="153327" y="289636"/>
                </a:lnTo>
                <a:lnTo>
                  <a:pt x="306666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20"/>
          <p:cNvSpPr/>
          <p:nvPr/>
        </p:nvSpPr>
        <p:spPr>
          <a:xfrm>
            <a:off x="3014640" y="2505960"/>
            <a:ext cx="278280" cy="255240"/>
          </a:xfrm>
          <a:custGeom>
            <a:avLst/>
            <a:gdLst/>
            <a:ahLst/>
            <a:rect l="l" t="t" r="r" b="b"/>
            <a:pathLst>
              <a:path w="306704" h="290194">
                <a:moveTo>
                  <a:pt x="153327" y="289636"/>
                </a:moveTo>
                <a:lnTo>
                  <a:pt x="306666" y="0"/>
                </a:lnTo>
                <a:lnTo>
                  <a:pt x="0" y="0"/>
                </a:lnTo>
                <a:lnTo>
                  <a:pt x="153327" y="289636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21"/>
          <p:cNvSpPr/>
          <p:nvPr/>
        </p:nvSpPr>
        <p:spPr>
          <a:xfrm>
            <a:off x="3687120" y="3609720"/>
            <a:ext cx="64008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520" name="CustomShape 22"/>
          <p:cNvSpPr/>
          <p:nvPr/>
        </p:nvSpPr>
        <p:spPr>
          <a:xfrm>
            <a:off x="4749120" y="1875240"/>
            <a:ext cx="360" cy="631800"/>
          </a:xfrm>
          <a:custGeom>
            <a:avLst/>
            <a:gdLst/>
            <a:ahLst/>
            <a:rect l="l" t="t" r="r" b="b"/>
            <a:pathLst>
              <a:path w="0" h="716914">
                <a:moveTo>
                  <a:pt x="0" y="0"/>
                </a:moveTo>
                <a:lnTo>
                  <a:pt x="0" y="716711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23"/>
          <p:cNvSpPr/>
          <p:nvPr/>
        </p:nvSpPr>
        <p:spPr>
          <a:xfrm>
            <a:off x="4749120" y="2755440"/>
            <a:ext cx="560520" cy="627840"/>
          </a:xfrm>
          <a:custGeom>
            <a:avLst/>
            <a:gdLst/>
            <a:ahLst/>
            <a:rect l="l" t="t" r="r" b="b"/>
            <a:pathLst>
              <a:path w="617220" h="712470">
                <a:moveTo>
                  <a:pt x="0" y="0"/>
                </a:moveTo>
                <a:lnTo>
                  <a:pt x="616750" y="712457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24"/>
          <p:cNvSpPr/>
          <p:nvPr/>
        </p:nvSpPr>
        <p:spPr>
          <a:xfrm>
            <a:off x="4749120" y="2755440"/>
            <a:ext cx="30600" cy="654120"/>
          </a:xfrm>
          <a:custGeom>
            <a:avLst/>
            <a:gdLst/>
            <a:ahLst/>
            <a:rect l="l" t="t" r="r" b="b"/>
            <a:pathLst>
              <a:path w="34289" h="742314">
                <a:moveTo>
                  <a:pt x="0" y="0"/>
                </a:moveTo>
                <a:lnTo>
                  <a:pt x="34023" y="742226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25"/>
          <p:cNvSpPr/>
          <p:nvPr/>
        </p:nvSpPr>
        <p:spPr>
          <a:xfrm>
            <a:off x="4238640" y="2753640"/>
            <a:ext cx="510120" cy="620640"/>
          </a:xfrm>
          <a:custGeom>
            <a:avLst/>
            <a:gdLst/>
            <a:ahLst/>
            <a:rect l="l" t="t" r="r" b="b"/>
            <a:pathLst>
              <a:path w="561975" h="704214">
                <a:moveTo>
                  <a:pt x="561454" y="0"/>
                </a:moveTo>
                <a:lnTo>
                  <a:pt x="0" y="703948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26"/>
          <p:cNvSpPr/>
          <p:nvPr/>
        </p:nvSpPr>
        <p:spPr>
          <a:xfrm>
            <a:off x="4098960" y="3377880"/>
            <a:ext cx="278280" cy="255240"/>
          </a:xfrm>
          <a:custGeom>
            <a:avLst/>
            <a:gdLst/>
            <a:ahLst/>
            <a:rect l="l" t="t" r="r" b="b"/>
            <a:pathLst>
              <a:path w="306704" h="290195">
                <a:moveTo>
                  <a:pt x="0" y="289636"/>
                </a:moveTo>
                <a:lnTo>
                  <a:pt x="306666" y="289636"/>
                </a:lnTo>
                <a:lnTo>
                  <a:pt x="153339" y="0"/>
                </a:lnTo>
                <a:lnTo>
                  <a:pt x="0" y="289636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27"/>
          <p:cNvSpPr/>
          <p:nvPr/>
        </p:nvSpPr>
        <p:spPr>
          <a:xfrm>
            <a:off x="4098960" y="3377880"/>
            <a:ext cx="278280" cy="255240"/>
          </a:xfrm>
          <a:custGeom>
            <a:avLst/>
            <a:gdLst/>
            <a:ahLst/>
            <a:rect l="l" t="t" r="r" b="b"/>
            <a:pathLst>
              <a:path w="306704" h="290195">
                <a:moveTo>
                  <a:pt x="153339" y="0"/>
                </a:moveTo>
                <a:lnTo>
                  <a:pt x="306666" y="289636"/>
                </a:lnTo>
                <a:lnTo>
                  <a:pt x="0" y="289636"/>
                </a:lnTo>
                <a:lnTo>
                  <a:pt x="153339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28"/>
          <p:cNvSpPr/>
          <p:nvPr/>
        </p:nvSpPr>
        <p:spPr>
          <a:xfrm>
            <a:off x="4610160" y="2498400"/>
            <a:ext cx="278280" cy="255240"/>
          </a:xfrm>
          <a:custGeom>
            <a:avLst/>
            <a:gdLst/>
            <a:ahLst/>
            <a:rect l="l" t="t" r="r" b="b"/>
            <a:pathLst>
              <a:path w="306704" h="290194">
                <a:moveTo>
                  <a:pt x="0" y="0"/>
                </a:moveTo>
                <a:lnTo>
                  <a:pt x="153327" y="289636"/>
                </a:lnTo>
                <a:lnTo>
                  <a:pt x="306666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29"/>
          <p:cNvSpPr/>
          <p:nvPr/>
        </p:nvSpPr>
        <p:spPr>
          <a:xfrm>
            <a:off x="4610160" y="2498400"/>
            <a:ext cx="278280" cy="255240"/>
          </a:xfrm>
          <a:custGeom>
            <a:avLst/>
            <a:gdLst/>
            <a:ahLst/>
            <a:rect l="l" t="t" r="r" b="b"/>
            <a:pathLst>
              <a:path w="306704" h="290194">
                <a:moveTo>
                  <a:pt x="153327" y="289636"/>
                </a:moveTo>
                <a:lnTo>
                  <a:pt x="306666" y="0"/>
                </a:lnTo>
                <a:lnTo>
                  <a:pt x="0" y="0"/>
                </a:lnTo>
                <a:lnTo>
                  <a:pt x="153327" y="289636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30"/>
          <p:cNvSpPr/>
          <p:nvPr/>
        </p:nvSpPr>
        <p:spPr>
          <a:xfrm>
            <a:off x="5146200" y="2431800"/>
            <a:ext cx="14832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529" name="CustomShape 31"/>
          <p:cNvSpPr/>
          <p:nvPr/>
        </p:nvSpPr>
        <p:spPr>
          <a:xfrm>
            <a:off x="4986720" y="2508840"/>
            <a:ext cx="116640" cy="6264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71297"/>
                </a:moveTo>
                <a:lnTo>
                  <a:pt x="128346" y="0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32"/>
          <p:cNvSpPr/>
          <p:nvPr/>
        </p:nvSpPr>
        <p:spPr>
          <a:xfrm>
            <a:off x="4986720" y="2571840"/>
            <a:ext cx="116640" cy="6264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0"/>
                </a:moveTo>
                <a:lnTo>
                  <a:pt x="128346" y="71310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33"/>
          <p:cNvSpPr/>
          <p:nvPr/>
        </p:nvSpPr>
        <p:spPr>
          <a:xfrm>
            <a:off x="4976640" y="2620800"/>
            <a:ext cx="116640" cy="6264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0"/>
                </a:moveTo>
                <a:lnTo>
                  <a:pt x="128346" y="71310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34"/>
          <p:cNvSpPr/>
          <p:nvPr/>
        </p:nvSpPr>
        <p:spPr>
          <a:xfrm>
            <a:off x="4710600" y="3413160"/>
            <a:ext cx="69840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533" name="CustomShape 35"/>
          <p:cNvSpPr/>
          <p:nvPr/>
        </p:nvSpPr>
        <p:spPr>
          <a:xfrm>
            <a:off x="5772240" y="3609720"/>
            <a:ext cx="27360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14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534" name="CustomShape 36"/>
          <p:cNvSpPr/>
          <p:nvPr/>
        </p:nvSpPr>
        <p:spPr>
          <a:xfrm>
            <a:off x="5864760" y="2761560"/>
            <a:ext cx="356040" cy="613440"/>
          </a:xfrm>
          <a:custGeom>
            <a:avLst/>
            <a:gdLst/>
            <a:ahLst/>
            <a:rect l="l" t="t" r="r" b="b"/>
            <a:pathLst>
              <a:path w="392429" h="695960">
                <a:moveTo>
                  <a:pt x="391845" y="0"/>
                </a:moveTo>
                <a:lnTo>
                  <a:pt x="0" y="695413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37"/>
          <p:cNvSpPr/>
          <p:nvPr/>
        </p:nvSpPr>
        <p:spPr>
          <a:xfrm>
            <a:off x="4749120" y="1875240"/>
            <a:ext cx="1488240" cy="635760"/>
          </a:xfrm>
          <a:custGeom>
            <a:avLst/>
            <a:gdLst/>
            <a:ahLst/>
            <a:rect l="l" t="t" r="r" b="b"/>
            <a:pathLst>
              <a:path w="1637665" h="721360">
                <a:moveTo>
                  <a:pt x="0" y="0"/>
                </a:moveTo>
                <a:lnTo>
                  <a:pt x="1637576" y="720966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38"/>
          <p:cNvSpPr/>
          <p:nvPr/>
        </p:nvSpPr>
        <p:spPr>
          <a:xfrm>
            <a:off x="5725080" y="3377880"/>
            <a:ext cx="278280" cy="255240"/>
          </a:xfrm>
          <a:custGeom>
            <a:avLst/>
            <a:gdLst/>
            <a:ahLst/>
            <a:rect l="l" t="t" r="r" b="b"/>
            <a:pathLst>
              <a:path w="306704" h="290195">
                <a:moveTo>
                  <a:pt x="0" y="289636"/>
                </a:moveTo>
                <a:lnTo>
                  <a:pt x="306666" y="289636"/>
                </a:lnTo>
                <a:lnTo>
                  <a:pt x="153339" y="0"/>
                </a:lnTo>
                <a:lnTo>
                  <a:pt x="0" y="289636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39"/>
          <p:cNvSpPr/>
          <p:nvPr/>
        </p:nvSpPr>
        <p:spPr>
          <a:xfrm>
            <a:off x="5725080" y="3377880"/>
            <a:ext cx="278280" cy="255240"/>
          </a:xfrm>
          <a:custGeom>
            <a:avLst/>
            <a:gdLst/>
            <a:ahLst/>
            <a:rect l="l" t="t" r="r" b="b"/>
            <a:pathLst>
              <a:path w="306704" h="290195">
                <a:moveTo>
                  <a:pt x="153339" y="0"/>
                </a:moveTo>
                <a:lnTo>
                  <a:pt x="306666" y="289636"/>
                </a:lnTo>
                <a:lnTo>
                  <a:pt x="0" y="289636"/>
                </a:lnTo>
                <a:lnTo>
                  <a:pt x="153339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40"/>
          <p:cNvSpPr/>
          <p:nvPr/>
        </p:nvSpPr>
        <p:spPr>
          <a:xfrm>
            <a:off x="6081480" y="2505960"/>
            <a:ext cx="278280" cy="255240"/>
          </a:xfrm>
          <a:custGeom>
            <a:avLst/>
            <a:gdLst/>
            <a:ahLst/>
            <a:rect l="l" t="t" r="r" b="b"/>
            <a:pathLst>
              <a:path w="306704" h="290194">
                <a:moveTo>
                  <a:pt x="0" y="0"/>
                </a:moveTo>
                <a:lnTo>
                  <a:pt x="153327" y="289636"/>
                </a:lnTo>
                <a:lnTo>
                  <a:pt x="306666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41"/>
          <p:cNvSpPr/>
          <p:nvPr/>
        </p:nvSpPr>
        <p:spPr>
          <a:xfrm>
            <a:off x="6081480" y="2505960"/>
            <a:ext cx="278280" cy="255240"/>
          </a:xfrm>
          <a:custGeom>
            <a:avLst/>
            <a:gdLst/>
            <a:ahLst/>
            <a:rect l="l" t="t" r="r" b="b"/>
            <a:pathLst>
              <a:path w="306704" h="290194">
                <a:moveTo>
                  <a:pt x="153327" y="289636"/>
                </a:moveTo>
                <a:lnTo>
                  <a:pt x="306666" y="0"/>
                </a:lnTo>
                <a:lnTo>
                  <a:pt x="0" y="0"/>
                </a:lnTo>
                <a:lnTo>
                  <a:pt x="153327" y="289636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42"/>
          <p:cNvSpPr/>
          <p:nvPr/>
        </p:nvSpPr>
        <p:spPr>
          <a:xfrm>
            <a:off x="6404760" y="2508840"/>
            <a:ext cx="116640" cy="6264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71310"/>
                </a:moveTo>
                <a:lnTo>
                  <a:pt x="128346" y="0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43"/>
          <p:cNvSpPr/>
          <p:nvPr/>
        </p:nvSpPr>
        <p:spPr>
          <a:xfrm>
            <a:off x="6404760" y="2571840"/>
            <a:ext cx="116640" cy="6264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0"/>
                </a:moveTo>
                <a:lnTo>
                  <a:pt x="128346" y="71310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44"/>
          <p:cNvSpPr/>
          <p:nvPr/>
        </p:nvSpPr>
        <p:spPr>
          <a:xfrm>
            <a:off x="6404760" y="2603160"/>
            <a:ext cx="116640" cy="6264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0"/>
                </a:moveTo>
                <a:lnTo>
                  <a:pt x="128346" y="71310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45"/>
          <p:cNvSpPr/>
          <p:nvPr/>
        </p:nvSpPr>
        <p:spPr>
          <a:xfrm>
            <a:off x="6471000" y="3609720"/>
            <a:ext cx="14832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544" name="CustomShape 46"/>
          <p:cNvSpPr/>
          <p:nvPr/>
        </p:nvSpPr>
        <p:spPr>
          <a:xfrm>
            <a:off x="6220440" y="2760840"/>
            <a:ext cx="309960" cy="619560"/>
          </a:xfrm>
          <a:custGeom>
            <a:avLst/>
            <a:gdLst/>
            <a:ahLst/>
            <a:rect l="l" t="t" r="r" b="b"/>
            <a:pathLst>
              <a:path w="341629" h="702945">
                <a:moveTo>
                  <a:pt x="0" y="0"/>
                </a:moveTo>
                <a:lnTo>
                  <a:pt x="341337" y="702881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47"/>
          <p:cNvSpPr/>
          <p:nvPr/>
        </p:nvSpPr>
        <p:spPr>
          <a:xfrm>
            <a:off x="6391080" y="3377880"/>
            <a:ext cx="278280" cy="255240"/>
          </a:xfrm>
          <a:custGeom>
            <a:avLst/>
            <a:gdLst/>
            <a:ahLst/>
            <a:rect l="l" t="t" r="r" b="b"/>
            <a:pathLst>
              <a:path w="306704" h="290195">
                <a:moveTo>
                  <a:pt x="0" y="289636"/>
                </a:moveTo>
                <a:lnTo>
                  <a:pt x="306666" y="289636"/>
                </a:lnTo>
                <a:lnTo>
                  <a:pt x="153339" y="0"/>
                </a:lnTo>
                <a:lnTo>
                  <a:pt x="0" y="289636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48"/>
          <p:cNvSpPr/>
          <p:nvPr/>
        </p:nvSpPr>
        <p:spPr>
          <a:xfrm>
            <a:off x="6391080" y="3377880"/>
            <a:ext cx="278280" cy="255240"/>
          </a:xfrm>
          <a:custGeom>
            <a:avLst/>
            <a:gdLst/>
            <a:ahLst/>
            <a:rect l="l" t="t" r="r" b="b"/>
            <a:pathLst>
              <a:path w="306704" h="290195">
                <a:moveTo>
                  <a:pt x="153339" y="0"/>
                </a:moveTo>
                <a:lnTo>
                  <a:pt x="306666" y="289636"/>
                </a:lnTo>
                <a:lnTo>
                  <a:pt x="0" y="289636"/>
                </a:lnTo>
                <a:lnTo>
                  <a:pt x="153339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CustomShape 49"/>
          <p:cNvSpPr/>
          <p:nvPr/>
        </p:nvSpPr>
        <p:spPr>
          <a:xfrm>
            <a:off x="6911280" y="2508840"/>
            <a:ext cx="116640" cy="6264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71310"/>
                </a:moveTo>
                <a:lnTo>
                  <a:pt x="128346" y="0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50"/>
          <p:cNvSpPr/>
          <p:nvPr/>
        </p:nvSpPr>
        <p:spPr>
          <a:xfrm>
            <a:off x="6911280" y="2571840"/>
            <a:ext cx="116640" cy="6264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0"/>
                </a:moveTo>
                <a:lnTo>
                  <a:pt x="128346" y="71310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CustomShape 51"/>
          <p:cNvSpPr/>
          <p:nvPr/>
        </p:nvSpPr>
        <p:spPr>
          <a:xfrm>
            <a:off x="6911280" y="2603160"/>
            <a:ext cx="116640" cy="6264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0"/>
                </a:moveTo>
                <a:lnTo>
                  <a:pt x="128346" y="71310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CustomShape 52"/>
          <p:cNvSpPr/>
          <p:nvPr/>
        </p:nvSpPr>
        <p:spPr>
          <a:xfrm>
            <a:off x="7152480" y="3609720"/>
            <a:ext cx="14832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551" name="CustomShape 53"/>
          <p:cNvSpPr/>
          <p:nvPr/>
        </p:nvSpPr>
        <p:spPr>
          <a:xfrm>
            <a:off x="6220440" y="2760840"/>
            <a:ext cx="962280" cy="618840"/>
          </a:xfrm>
          <a:custGeom>
            <a:avLst/>
            <a:gdLst/>
            <a:ahLst/>
            <a:rect l="l" t="t" r="r" b="b"/>
            <a:pathLst>
              <a:path w="1059179" h="702310">
                <a:moveTo>
                  <a:pt x="0" y="0"/>
                </a:moveTo>
                <a:lnTo>
                  <a:pt x="1059103" y="701827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CustomShape 54"/>
          <p:cNvSpPr/>
          <p:nvPr/>
        </p:nvSpPr>
        <p:spPr>
          <a:xfrm>
            <a:off x="7041600" y="3377880"/>
            <a:ext cx="278280" cy="255240"/>
          </a:xfrm>
          <a:custGeom>
            <a:avLst/>
            <a:gdLst/>
            <a:ahLst/>
            <a:rect l="l" t="t" r="r" b="b"/>
            <a:pathLst>
              <a:path w="306704" h="290195">
                <a:moveTo>
                  <a:pt x="0" y="289636"/>
                </a:moveTo>
                <a:lnTo>
                  <a:pt x="306666" y="289636"/>
                </a:lnTo>
                <a:lnTo>
                  <a:pt x="153339" y="0"/>
                </a:lnTo>
                <a:lnTo>
                  <a:pt x="0" y="289636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55"/>
          <p:cNvSpPr/>
          <p:nvPr/>
        </p:nvSpPr>
        <p:spPr>
          <a:xfrm>
            <a:off x="7041600" y="3377880"/>
            <a:ext cx="278280" cy="255240"/>
          </a:xfrm>
          <a:custGeom>
            <a:avLst/>
            <a:gdLst/>
            <a:ahLst/>
            <a:rect l="l" t="t" r="r" b="b"/>
            <a:pathLst>
              <a:path w="306704" h="290195">
                <a:moveTo>
                  <a:pt x="153339" y="0"/>
                </a:moveTo>
                <a:lnTo>
                  <a:pt x="306666" y="289636"/>
                </a:lnTo>
                <a:lnTo>
                  <a:pt x="0" y="289636"/>
                </a:lnTo>
                <a:lnTo>
                  <a:pt x="153339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56"/>
          <p:cNvSpPr/>
          <p:nvPr/>
        </p:nvSpPr>
        <p:spPr>
          <a:xfrm>
            <a:off x="6563880" y="2431800"/>
            <a:ext cx="93924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14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555" name="CustomShape 57"/>
          <p:cNvSpPr/>
          <p:nvPr/>
        </p:nvSpPr>
        <p:spPr>
          <a:xfrm>
            <a:off x="4917240" y="1654920"/>
            <a:ext cx="116640" cy="6264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128346" y="71297"/>
                </a:moveTo>
                <a:lnTo>
                  <a:pt x="0" y="0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CustomShape 58"/>
          <p:cNvSpPr/>
          <p:nvPr/>
        </p:nvSpPr>
        <p:spPr>
          <a:xfrm>
            <a:off x="4917240" y="1717920"/>
            <a:ext cx="116640" cy="6264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128346" y="0"/>
                </a:moveTo>
                <a:lnTo>
                  <a:pt x="0" y="71310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CustomShape 59"/>
          <p:cNvSpPr/>
          <p:nvPr/>
        </p:nvSpPr>
        <p:spPr>
          <a:xfrm>
            <a:off x="4917240" y="1749240"/>
            <a:ext cx="116640" cy="6264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128346" y="0"/>
                </a:moveTo>
                <a:lnTo>
                  <a:pt x="0" y="71310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CustomShape 60"/>
          <p:cNvSpPr/>
          <p:nvPr/>
        </p:nvSpPr>
        <p:spPr>
          <a:xfrm>
            <a:off x="5076360" y="1580040"/>
            <a:ext cx="36468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b="1" lang="en-US" sz="1700" spc="1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559" name="CustomShape 61"/>
          <p:cNvSpPr/>
          <p:nvPr/>
        </p:nvSpPr>
        <p:spPr>
          <a:xfrm>
            <a:off x="7983000" y="6184080"/>
            <a:ext cx="144000" cy="39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680">
              <a:lnSpc>
                <a:spcPts val="771"/>
              </a:lnSpc>
            </a:pPr>
            <a:fld id="{37210DF5-13CB-4EAC-91BD-490470193719}" type="slidenum">
              <a:rPr b="0" lang="en-US" sz="700" spc="12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700" spc="-1" strike="noStrike">
              <a:latin typeface="Arial"/>
            </a:endParaRPr>
          </a:p>
        </p:txBody>
      </p:sp>
      <p:grpSp>
        <p:nvGrpSpPr>
          <p:cNvPr id="560" name="Group 62"/>
          <p:cNvGrpSpPr/>
          <p:nvPr/>
        </p:nvGrpSpPr>
        <p:grpSpPr>
          <a:xfrm>
            <a:off x="6858000" y="2514600"/>
            <a:ext cx="403200" cy="195480"/>
            <a:chOff x="6858000" y="2514600"/>
            <a:chExt cx="403200" cy="195480"/>
          </a:xfrm>
        </p:grpSpPr>
        <p:sp>
          <p:nvSpPr>
            <p:cNvPr id="561" name="CustomShape 63"/>
            <p:cNvSpPr/>
            <p:nvPr/>
          </p:nvSpPr>
          <p:spPr>
            <a:xfrm>
              <a:off x="6858000" y="2514600"/>
              <a:ext cx="403200" cy="195480"/>
            </a:xfrm>
            <a:custGeom>
              <a:avLst/>
              <a:gdLst/>
              <a:ahLst/>
              <a:rect l="l" t="t" r="r" b="b"/>
              <a:pathLst>
                <a:path w="444500" h="222250">
                  <a:moveTo>
                    <a:pt x="0" y="222250"/>
                  </a:moveTo>
                  <a:lnTo>
                    <a:pt x="444487" y="0"/>
                  </a:lnTo>
                </a:path>
              </a:pathLst>
            </a:custGeom>
            <a:noFill/>
            <a:ln w="126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CustomShape 64"/>
            <p:cNvSpPr/>
            <p:nvPr/>
          </p:nvSpPr>
          <p:spPr>
            <a:xfrm>
              <a:off x="6858000" y="2514600"/>
              <a:ext cx="403200" cy="195480"/>
            </a:xfrm>
            <a:custGeom>
              <a:avLst/>
              <a:gdLst/>
              <a:ahLst/>
              <a:rect l="l" t="t" r="r" b="b"/>
              <a:pathLst>
                <a:path w="444500" h="222250">
                  <a:moveTo>
                    <a:pt x="0" y="0"/>
                  </a:moveTo>
                  <a:lnTo>
                    <a:pt x="444487" y="222250"/>
                  </a:lnTo>
                </a:path>
              </a:pathLst>
            </a:custGeom>
            <a:noFill/>
            <a:ln w="126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3" name="Group 65"/>
          <p:cNvGrpSpPr/>
          <p:nvPr/>
        </p:nvGrpSpPr>
        <p:grpSpPr>
          <a:xfrm>
            <a:off x="6400800" y="2514600"/>
            <a:ext cx="403200" cy="195480"/>
            <a:chOff x="6400800" y="2514600"/>
            <a:chExt cx="403200" cy="195480"/>
          </a:xfrm>
        </p:grpSpPr>
        <p:sp>
          <p:nvSpPr>
            <p:cNvPr id="564" name="CustomShape 66"/>
            <p:cNvSpPr/>
            <p:nvPr/>
          </p:nvSpPr>
          <p:spPr>
            <a:xfrm>
              <a:off x="6400800" y="2514600"/>
              <a:ext cx="403200" cy="195480"/>
            </a:xfrm>
            <a:custGeom>
              <a:avLst/>
              <a:gdLst/>
              <a:ahLst/>
              <a:rect l="l" t="t" r="r" b="b"/>
              <a:pathLst>
                <a:path w="444500" h="222250">
                  <a:moveTo>
                    <a:pt x="0" y="222250"/>
                  </a:moveTo>
                  <a:lnTo>
                    <a:pt x="444487" y="0"/>
                  </a:lnTo>
                </a:path>
              </a:pathLst>
            </a:custGeom>
            <a:noFill/>
            <a:ln w="126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CustomShape 67"/>
            <p:cNvSpPr/>
            <p:nvPr/>
          </p:nvSpPr>
          <p:spPr>
            <a:xfrm>
              <a:off x="6400800" y="2514600"/>
              <a:ext cx="403200" cy="195480"/>
            </a:xfrm>
            <a:custGeom>
              <a:avLst/>
              <a:gdLst/>
              <a:ahLst/>
              <a:rect l="l" t="t" r="r" b="b"/>
              <a:pathLst>
                <a:path w="444500" h="222250">
                  <a:moveTo>
                    <a:pt x="0" y="0"/>
                  </a:moveTo>
                  <a:lnTo>
                    <a:pt x="444487" y="222250"/>
                  </a:lnTo>
                </a:path>
              </a:pathLst>
            </a:custGeom>
            <a:noFill/>
            <a:ln w="126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6" name="Group 68"/>
          <p:cNvGrpSpPr/>
          <p:nvPr/>
        </p:nvGrpSpPr>
        <p:grpSpPr>
          <a:xfrm>
            <a:off x="4876920" y="1600200"/>
            <a:ext cx="403200" cy="195480"/>
            <a:chOff x="4876920" y="1600200"/>
            <a:chExt cx="403200" cy="195480"/>
          </a:xfrm>
        </p:grpSpPr>
        <p:sp>
          <p:nvSpPr>
            <p:cNvPr id="567" name="CustomShape 69"/>
            <p:cNvSpPr/>
            <p:nvPr/>
          </p:nvSpPr>
          <p:spPr>
            <a:xfrm>
              <a:off x="4876920" y="1600200"/>
              <a:ext cx="403200" cy="195480"/>
            </a:xfrm>
            <a:custGeom>
              <a:avLst/>
              <a:gdLst/>
              <a:ahLst/>
              <a:rect l="l" t="t" r="r" b="b"/>
              <a:pathLst>
                <a:path w="444500" h="222250">
                  <a:moveTo>
                    <a:pt x="0" y="222250"/>
                  </a:moveTo>
                  <a:lnTo>
                    <a:pt x="444487" y="0"/>
                  </a:lnTo>
                </a:path>
              </a:pathLst>
            </a:custGeom>
            <a:noFill/>
            <a:ln w="126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CustomShape 70"/>
            <p:cNvSpPr/>
            <p:nvPr/>
          </p:nvSpPr>
          <p:spPr>
            <a:xfrm>
              <a:off x="4876920" y="1600200"/>
              <a:ext cx="403200" cy="195480"/>
            </a:xfrm>
            <a:custGeom>
              <a:avLst/>
              <a:gdLst/>
              <a:ahLst/>
              <a:rect l="l" t="t" r="r" b="b"/>
              <a:pathLst>
                <a:path w="444500" h="222250">
                  <a:moveTo>
                    <a:pt x="0" y="0"/>
                  </a:moveTo>
                  <a:lnTo>
                    <a:pt x="444487" y="222250"/>
                  </a:lnTo>
                </a:path>
              </a:pathLst>
            </a:custGeom>
            <a:noFill/>
            <a:ln w="126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9" name="Group 71"/>
          <p:cNvGrpSpPr/>
          <p:nvPr/>
        </p:nvGrpSpPr>
        <p:grpSpPr>
          <a:xfrm>
            <a:off x="5791320" y="4267080"/>
            <a:ext cx="3199680" cy="1856880"/>
            <a:chOff x="5791320" y="4267080"/>
            <a:chExt cx="3199680" cy="1856880"/>
          </a:xfrm>
        </p:grpSpPr>
        <p:pic>
          <p:nvPicPr>
            <p:cNvPr id="570" name="Picture 79" descr=""/>
            <p:cNvPicPr/>
            <p:nvPr/>
          </p:nvPicPr>
          <p:blipFill>
            <a:blip r:embed="rId1"/>
            <a:stretch/>
          </p:blipFill>
          <p:spPr>
            <a:xfrm>
              <a:off x="5791320" y="4648320"/>
              <a:ext cx="3199680" cy="1475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571" name="CustomShape 72"/>
            <p:cNvSpPr/>
            <p:nvPr/>
          </p:nvSpPr>
          <p:spPr>
            <a:xfrm>
              <a:off x="6344640" y="4267080"/>
              <a:ext cx="19958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Reference: whole tree</a:t>
              </a:r>
              <a:endParaRPr b="0" lang="en-US" sz="1600" spc="-1" strike="noStrike">
                <a:latin typeface="Arial"/>
              </a:endParaRPr>
            </a:p>
          </p:txBody>
        </p:sp>
      </p:grp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CustomShape 1"/>
          <p:cNvSpPr/>
          <p:nvPr/>
        </p:nvSpPr>
        <p:spPr>
          <a:xfrm>
            <a:off x="1066680" y="380880"/>
            <a:ext cx="7019640" cy="114480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951560">
              <a:lnSpc>
                <a:spcPts val="218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α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–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β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:  Reflection on behavior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73" name="CustomShape 2"/>
          <p:cNvSpPr/>
          <p:nvPr/>
        </p:nvSpPr>
        <p:spPr>
          <a:xfrm>
            <a:off x="7983000" y="6184080"/>
            <a:ext cx="144000" cy="39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680">
              <a:lnSpc>
                <a:spcPts val="771"/>
              </a:lnSpc>
            </a:pPr>
            <a:fld id="{B3CA35B6-D7B9-44EA-B479-49D706903311}" type="slidenum">
              <a:rPr b="0" lang="en-US" sz="700" spc="12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574" name="CustomShape 3"/>
          <p:cNvSpPr/>
          <p:nvPr/>
        </p:nvSpPr>
        <p:spPr>
          <a:xfrm>
            <a:off x="457200" y="4249440"/>
            <a:ext cx="7238160" cy="22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97000" indent="-285120">
              <a:lnSpc>
                <a:spcPct val="100000"/>
              </a:lnSpc>
              <a:spcBef>
                <a:spcPts val="601"/>
              </a:spcBef>
              <a:buClr>
                <a:srgbClr val="99009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α-β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maintains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two boundary values as it moves up/down tree</a:t>
            </a:r>
            <a:endParaRPr b="0" lang="en-US" sz="1800" spc="-1" strike="noStrike">
              <a:latin typeface="Arial"/>
            </a:endParaRPr>
          </a:p>
          <a:p>
            <a:pPr lvl="1" marL="707400" indent="-285120">
              <a:lnSpc>
                <a:spcPct val="100000"/>
              </a:lnSpc>
              <a:spcBef>
                <a:spcPts val="601"/>
              </a:spcBef>
              <a:buClr>
                <a:srgbClr val="990099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990099"/>
                </a:solidFill>
                <a:latin typeface="Arial"/>
                <a:ea typeface="DejaVu Sans"/>
              </a:rPr>
              <a:t>α 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DejaVu Sans"/>
              </a:rPr>
              <a:t>is the best value (to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max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DejaVu Sans"/>
              </a:rPr>
              <a:t>) found so far off the current path</a:t>
            </a:r>
            <a:endParaRPr b="0" lang="en-US" sz="1600" spc="-1" strike="noStrike">
              <a:latin typeface="Arial"/>
            </a:endParaRPr>
          </a:p>
          <a:p>
            <a:pPr lvl="1" marL="707400" indent="-2851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i="1" lang="en-US" sz="1600" spc="-1" strike="noStrike">
                <a:solidFill>
                  <a:srgbClr val="990099"/>
                </a:solidFill>
                <a:latin typeface="Arial"/>
                <a:ea typeface="DejaVu Sans"/>
              </a:rPr>
              <a:t>β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is the best value found so far at choice points for min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  <a:p>
            <a:pPr marL="297000" indent="-2851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Example: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 If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V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is worse than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α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Max-n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will avoid it </a:t>
            </a:r>
            <a:endParaRPr b="0" lang="en-US" sz="1800" spc="-1" strike="noStrike">
              <a:latin typeface="Arial"/>
            </a:endParaRPr>
          </a:p>
          <a:p>
            <a:pPr lvl="1" marL="707400" indent="-2851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⇒ 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DejaVu Sans"/>
              </a:rPr>
              <a:t>prune  that branch  </a:t>
            </a:r>
            <a:endParaRPr b="0" lang="en-US" sz="1600" spc="-1" strike="noStrike">
              <a:latin typeface="Arial"/>
            </a:endParaRPr>
          </a:p>
          <a:p>
            <a:pPr lvl="1" marL="707400" indent="-285120">
              <a:lnSpc>
                <a:spcPct val="100000"/>
              </a:lnSpc>
              <a:spcBef>
                <a:spcPts val="601"/>
              </a:spcBef>
              <a:buClr>
                <a:srgbClr val="990099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990099"/>
                </a:solidFill>
                <a:latin typeface="Arial"/>
                <a:ea typeface="DejaVu Sans"/>
              </a:rPr>
              <a:t>β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works 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DejaVu Sans"/>
              </a:rPr>
              <a:t>similarly for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min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575" name="Group 4"/>
          <p:cNvGrpSpPr/>
          <p:nvPr/>
        </p:nvGrpSpPr>
        <p:grpSpPr>
          <a:xfrm>
            <a:off x="3124080" y="1066680"/>
            <a:ext cx="2791800" cy="2937960"/>
            <a:chOff x="3124080" y="1066680"/>
            <a:chExt cx="2791800" cy="2937960"/>
          </a:xfrm>
        </p:grpSpPr>
        <p:sp>
          <p:nvSpPr>
            <p:cNvPr id="576" name="CustomShape 5"/>
            <p:cNvSpPr/>
            <p:nvPr/>
          </p:nvSpPr>
          <p:spPr>
            <a:xfrm>
              <a:off x="5070240" y="1799640"/>
              <a:ext cx="529920" cy="1462680"/>
            </a:xfrm>
            <a:custGeom>
              <a:avLst/>
              <a:gdLst/>
              <a:ahLst/>
              <a:rect l="l" t="t" r="r" b="b"/>
              <a:pathLst>
                <a:path w="583564" h="1658620">
                  <a:moveTo>
                    <a:pt x="519430" y="0"/>
                  </a:moveTo>
                  <a:lnTo>
                    <a:pt x="511443" y="5989"/>
                  </a:lnTo>
                  <a:lnTo>
                    <a:pt x="507508" y="8941"/>
                  </a:lnTo>
                  <a:lnTo>
                    <a:pt x="502455" y="12730"/>
                  </a:lnTo>
                  <a:lnTo>
                    <a:pt x="496145" y="17463"/>
                  </a:lnTo>
                  <a:lnTo>
                    <a:pt x="488438" y="23243"/>
                  </a:lnTo>
                  <a:lnTo>
                    <a:pt x="456143" y="47505"/>
                  </a:lnTo>
                  <a:lnTo>
                    <a:pt x="425165" y="72101"/>
                  </a:lnTo>
                  <a:lnTo>
                    <a:pt x="396897" y="97815"/>
                  </a:lnTo>
                  <a:lnTo>
                    <a:pt x="369217" y="129907"/>
                  </a:lnTo>
                  <a:lnTo>
                    <a:pt x="351137" y="164111"/>
                  </a:lnTo>
                  <a:lnTo>
                    <a:pt x="347104" y="187454"/>
                  </a:lnTo>
                  <a:lnTo>
                    <a:pt x="347195" y="191353"/>
                  </a:lnTo>
                  <a:lnTo>
                    <a:pt x="361210" y="228383"/>
                  </a:lnTo>
                  <a:lnTo>
                    <a:pt x="391178" y="258121"/>
                  </a:lnTo>
                  <a:lnTo>
                    <a:pt x="423455" y="281375"/>
                  </a:lnTo>
                  <a:lnTo>
                    <a:pt x="459570" y="304286"/>
                  </a:lnTo>
                  <a:lnTo>
                    <a:pt x="473437" y="312815"/>
                  </a:lnTo>
                  <a:lnTo>
                    <a:pt x="478047" y="315653"/>
                  </a:lnTo>
                  <a:lnTo>
                    <a:pt x="513795" y="338286"/>
                  </a:lnTo>
                  <a:lnTo>
                    <a:pt x="545214" y="360890"/>
                  </a:lnTo>
                  <a:lnTo>
                    <a:pt x="573420" y="389296"/>
                  </a:lnTo>
                  <a:lnTo>
                    <a:pt x="583382" y="415191"/>
                  </a:lnTo>
                  <a:lnTo>
                    <a:pt x="583374" y="418096"/>
                  </a:lnTo>
                  <a:lnTo>
                    <a:pt x="565734" y="453957"/>
                  </a:lnTo>
                  <a:lnTo>
                    <a:pt x="536518" y="481372"/>
                  </a:lnTo>
                  <a:lnTo>
                    <a:pt x="504103" y="506050"/>
                  </a:lnTo>
                  <a:lnTo>
                    <a:pt x="486912" y="518481"/>
                  </a:lnTo>
                  <a:lnTo>
                    <a:pt x="482596" y="521598"/>
                  </a:lnTo>
                  <a:lnTo>
                    <a:pt x="448991" y="546639"/>
                  </a:lnTo>
                  <a:lnTo>
                    <a:pt x="419824" y="571837"/>
                  </a:lnTo>
                  <a:lnTo>
                    <a:pt x="395607" y="603480"/>
                  </a:lnTo>
                  <a:lnTo>
                    <a:pt x="390560" y="622506"/>
                  </a:lnTo>
                  <a:lnTo>
                    <a:pt x="390563" y="625678"/>
                  </a:lnTo>
                  <a:lnTo>
                    <a:pt x="405981" y="660668"/>
                  </a:lnTo>
                  <a:lnTo>
                    <a:pt x="434828" y="690091"/>
                  </a:lnTo>
                  <a:lnTo>
                    <a:pt x="467382" y="716966"/>
                  </a:lnTo>
                  <a:lnTo>
                    <a:pt x="474955" y="723005"/>
                  </a:lnTo>
                  <a:lnTo>
                    <a:pt x="478748" y="726035"/>
                  </a:lnTo>
                  <a:lnTo>
                    <a:pt x="508372" y="750553"/>
                  </a:lnTo>
                  <a:lnTo>
                    <a:pt x="537139" y="778824"/>
                  </a:lnTo>
                  <a:lnTo>
                    <a:pt x="557780" y="811273"/>
                  </a:lnTo>
                  <a:lnTo>
                    <a:pt x="561799" y="831350"/>
                  </a:lnTo>
                  <a:lnTo>
                    <a:pt x="561727" y="834745"/>
                  </a:lnTo>
                  <a:lnTo>
                    <a:pt x="546100" y="871479"/>
                  </a:lnTo>
                  <a:lnTo>
                    <a:pt x="517862" y="900086"/>
                  </a:lnTo>
                  <a:lnTo>
                    <a:pt x="487731" y="923443"/>
                  </a:lnTo>
                  <a:lnTo>
                    <a:pt x="452952" y="947110"/>
                  </a:lnTo>
                  <a:lnTo>
                    <a:pt x="420201" y="967994"/>
                  </a:lnTo>
                  <a:lnTo>
                    <a:pt x="396223" y="982971"/>
                  </a:lnTo>
                  <a:lnTo>
                    <a:pt x="391417" y="985970"/>
                  </a:lnTo>
                  <a:lnTo>
                    <a:pt x="358129" y="1006972"/>
                  </a:lnTo>
                  <a:lnTo>
                    <a:pt x="322032" y="1030929"/>
                  </a:lnTo>
                  <a:lnTo>
                    <a:pt x="289827" y="1054741"/>
                  </a:lnTo>
                  <a:lnTo>
                    <a:pt x="260614" y="1081232"/>
                  </a:lnTo>
                  <a:lnTo>
                    <a:pt x="238804" y="1112980"/>
                  </a:lnTo>
                  <a:lnTo>
                    <a:pt x="234913" y="1131176"/>
                  </a:lnTo>
                  <a:lnTo>
                    <a:pt x="234956" y="1134385"/>
                  </a:lnTo>
                  <a:lnTo>
                    <a:pt x="250344" y="1172124"/>
                  </a:lnTo>
                  <a:lnTo>
                    <a:pt x="279573" y="1202628"/>
                  </a:lnTo>
                  <a:lnTo>
                    <a:pt x="309787" y="1226528"/>
                  </a:lnTo>
                  <a:lnTo>
                    <a:pt x="343059" y="1250070"/>
                  </a:lnTo>
                  <a:lnTo>
                    <a:pt x="351529" y="1255910"/>
                  </a:lnTo>
                  <a:lnTo>
                    <a:pt x="355758" y="1258824"/>
                  </a:lnTo>
                  <a:lnTo>
                    <a:pt x="388697" y="1282010"/>
                  </a:lnTo>
                  <a:lnTo>
                    <a:pt x="421378" y="1307907"/>
                  </a:lnTo>
                  <a:lnTo>
                    <a:pt x="447617" y="1336585"/>
                  </a:lnTo>
                  <a:lnTo>
                    <a:pt x="458009" y="1365178"/>
                  </a:lnTo>
                  <a:lnTo>
                    <a:pt x="458007" y="1367988"/>
                  </a:lnTo>
                  <a:lnTo>
                    <a:pt x="442605" y="1404475"/>
                  </a:lnTo>
                  <a:lnTo>
                    <a:pt x="414392" y="1432172"/>
                  </a:lnTo>
                  <a:lnTo>
                    <a:pt x="379870" y="1456520"/>
                  </a:lnTo>
                  <a:lnTo>
                    <a:pt x="343959" y="1477500"/>
                  </a:lnTo>
                  <a:lnTo>
                    <a:pt x="309901" y="1495206"/>
                  </a:lnTo>
                  <a:lnTo>
                    <a:pt x="274581" y="1512185"/>
                  </a:lnTo>
                  <a:lnTo>
                    <a:pt x="239138" y="1528322"/>
                  </a:lnTo>
                  <a:lnTo>
                    <a:pt x="199950" y="1545589"/>
                  </a:lnTo>
                  <a:lnTo>
                    <a:pt x="190560" y="1549691"/>
                  </a:lnTo>
                  <a:lnTo>
                    <a:pt x="185945" y="1551708"/>
                  </a:lnTo>
                  <a:lnTo>
                    <a:pt x="145487" y="1569644"/>
                  </a:lnTo>
                  <a:lnTo>
                    <a:pt x="110417" y="1586065"/>
                  </a:lnTo>
                  <a:lnTo>
                    <a:pt x="76202" y="1603408"/>
                  </a:lnTo>
                  <a:lnTo>
                    <a:pt x="39778" y="1624673"/>
                  </a:lnTo>
                  <a:lnTo>
                    <a:pt x="0" y="1658620"/>
                  </a:lnTo>
                </a:path>
              </a:pathLst>
            </a:custGeom>
            <a:noFill/>
            <a:ln cap="rnd" w="23760">
              <a:solidFill>
                <a:srgbClr val="000000"/>
              </a:solidFill>
              <a:custDash>
                <a:ds d="8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CustomShape 6"/>
            <p:cNvSpPr/>
            <p:nvPr/>
          </p:nvSpPr>
          <p:spPr>
            <a:xfrm>
              <a:off x="5530320" y="1066680"/>
              <a:ext cx="385560" cy="514080"/>
            </a:xfrm>
            <a:custGeom>
              <a:avLst/>
              <a:gdLst/>
              <a:ahLst/>
              <a:rect l="l" t="t" r="r" b="b"/>
              <a:pathLst>
                <a:path w="424815" h="583564">
                  <a:moveTo>
                    <a:pt x="0" y="583552"/>
                  </a:moveTo>
                  <a:lnTo>
                    <a:pt x="424408" y="0"/>
                  </a:lnTo>
                </a:path>
              </a:pathLst>
            </a:custGeom>
            <a:noFill/>
            <a:ln w="118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" name="CustomShape 7"/>
            <p:cNvSpPr/>
            <p:nvPr/>
          </p:nvSpPr>
          <p:spPr>
            <a:xfrm>
              <a:off x="5540760" y="1800000"/>
              <a:ext cx="256680" cy="87840"/>
            </a:xfrm>
            <a:custGeom>
              <a:avLst/>
              <a:gdLst/>
              <a:ahLst/>
              <a:rect l="l" t="t" r="r" b="b"/>
              <a:pathLst>
                <a:path w="283210" h="100330">
                  <a:moveTo>
                    <a:pt x="0" y="0"/>
                  </a:moveTo>
                  <a:lnTo>
                    <a:pt x="282943" y="100203"/>
                  </a:lnTo>
                </a:path>
              </a:pathLst>
            </a:custGeom>
            <a:noFill/>
            <a:ln w="118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CustomShape 8"/>
            <p:cNvSpPr/>
            <p:nvPr/>
          </p:nvSpPr>
          <p:spPr>
            <a:xfrm>
              <a:off x="4434480" y="1787040"/>
              <a:ext cx="1092600" cy="444240"/>
            </a:xfrm>
            <a:custGeom>
              <a:avLst/>
              <a:gdLst/>
              <a:ahLst/>
              <a:rect l="l" t="t" r="r" b="b"/>
              <a:pathLst>
                <a:path w="1202689" h="504189">
                  <a:moveTo>
                    <a:pt x="1202474" y="0"/>
                  </a:moveTo>
                  <a:lnTo>
                    <a:pt x="0" y="503974"/>
                  </a:lnTo>
                </a:path>
              </a:pathLst>
            </a:custGeom>
            <a:noFill/>
            <a:ln w="118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CustomShape 9"/>
            <p:cNvSpPr/>
            <p:nvPr/>
          </p:nvSpPr>
          <p:spPr>
            <a:xfrm>
              <a:off x="5378760" y="1573200"/>
              <a:ext cx="299880" cy="275040"/>
            </a:xfrm>
            <a:custGeom>
              <a:avLst/>
              <a:gdLst/>
              <a:ahLst/>
              <a:rect l="l" t="t" r="r" b="b"/>
              <a:pathLst>
                <a:path w="330835" h="312419">
                  <a:moveTo>
                    <a:pt x="0" y="312178"/>
                  </a:moveTo>
                  <a:lnTo>
                    <a:pt x="330542" y="312178"/>
                  </a:lnTo>
                  <a:lnTo>
                    <a:pt x="165277" y="0"/>
                  </a:lnTo>
                  <a:lnTo>
                    <a:pt x="0" y="312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" name="CustomShape 10"/>
            <p:cNvSpPr/>
            <p:nvPr/>
          </p:nvSpPr>
          <p:spPr>
            <a:xfrm>
              <a:off x="5378760" y="1573200"/>
              <a:ext cx="299880" cy="275040"/>
            </a:xfrm>
            <a:custGeom>
              <a:avLst/>
              <a:gdLst/>
              <a:ahLst/>
              <a:rect l="l" t="t" r="r" b="b"/>
              <a:pathLst>
                <a:path w="330835" h="312419">
                  <a:moveTo>
                    <a:pt x="165277" y="0"/>
                  </a:moveTo>
                  <a:lnTo>
                    <a:pt x="330542" y="312178"/>
                  </a:lnTo>
                  <a:lnTo>
                    <a:pt x="0" y="312178"/>
                  </a:lnTo>
                  <a:lnTo>
                    <a:pt x="165277" y="0"/>
                  </a:lnTo>
                  <a:close/>
                </a:path>
              </a:pathLst>
            </a:custGeom>
            <a:noFill/>
            <a:ln w="118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CustomShape 11"/>
            <p:cNvSpPr/>
            <p:nvPr/>
          </p:nvSpPr>
          <p:spPr>
            <a:xfrm>
              <a:off x="3920040" y="2450160"/>
              <a:ext cx="516600" cy="389880"/>
            </a:xfrm>
            <a:custGeom>
              <a:avLst/>
              <a:gdLst/>
              <a:ahLst/>
              <a:rect l="l" t="t" r="r" b="b"/>
              <a:pathLst>
                <a:path w="568960" h="442595">
                  <a:moveTo>
                    <a:pt x="568807" y="0"/>
                  </a:moveTo>
                  <a:lnTo>
                    <a:pt x="0" y="442074"/>
                  </a:lnTo>
                </a:path>
              </a:pathLst>
            </a:custGeom>
            <a:noFill/>
            <a:ln w="118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3" name="CustomShape 12"/>
            <p:cNvSpPr/>
            <p:nvPr/>
          </p:nvSpPr>
          <p:spPr>
            <a:xfrm>
              <a:off x="4391280" y="2445120"/>
              <a:ext cx="42480" cy="394920"/>
            </a:xfrm>
            <a:custGeom>
              <a:avLst/>
              <a:gdLst/>
              <a:ahLst/>
              <a:rect l="l" t="t" r="r" b="b"/>
              <a:pathLst>
                <a:path w="47625" h="448310">
                  <a:moveTo>
                    <a:pt x="47155" y="0"/>
                  </a:moveTo>
                  <a:lnTo>
                    <a:pt x="0" y="447979"/>
                  </a:lnTo>
                </a:path>
              </a:pathLst>
            </a:custGeom>
            <a:noFill/>
            <a:ln w="118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4" name="CustomShape 13"/>
            <p:cNvSpPr/>
            <p:nvPr/>
          </p:nvSpPr>
          <p:spPr>
            <a:xfrm>
              <a:off x="4434480" y="2453040"/>
              <a:ext cx="401760" cy="387000"/>
            </a:xfrm>
            <a:custGeom>
              <a:avLst/>
              <a:gdLst/>
              <a:ahLst/>
              <a:rect l="l" t="t" r="r" b="b"/>
              <a:pathLst>
                <a:path w="442595" h="439420">
                  <a:moveTo>
                    <a:pt x="0" y="0"/>
                  </a:moveTo>
                  <a:lnTo>
                    <a:pt x="442087" y="439127"/>
                  </a:lnTo>
                </a:path>
              </a:pathLst>
            </a:custGeom>
            <a:noFill/>
            <a:ln w="118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5" name="CustomShape 14"/>
            <p:cNvSpPr/>
            <p:nvPr/>
          </p:nvSpPr>
          <p:spPr>
            <a:xfrm>
              <a:off x="4284000" y="2188080"/>
              <a:ext cx="299880" cy="275040"/>
            </a:xfrm>
            <a:custGeom>
              <a:avLst/>
              <a:gdLst/>
              <a:ahLst/>
              <a:rect l="l" t="t" r="r" b="b"/>
              <a:pathLst>
                <a:path w="330835" h="312419">
                  <a:moveTo>
                    <a:pt x="0" y="0"/>
                  </a:moveTo>
                  <a:lnTo>
                    <a:pt x="165265" y="312178"/>
                  </a:lnTo>
                  <a:lnTo>
                    <a:pt x="3305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6" name="CustomShape 15"/>
            <p:cNvSpPr/>
            <p:nvPr/>
          </p:nvSpPr>
          <p:spPr>
            <a:xfrm>
              <a:off x="4284000" y="2188080"/>
              <a:ext cx="299880" cy="275040"/>
            </a:xfrm>
            <a:custGeom>
              <a:avLst/>
              <a:gdLst/>
              <a:ahLst/>
              <a:rect l="l" t="t" r="r" b="b"/>
              <a:pathLst>
                <a:path w="330835" h="312419">
                  <a:moveTo>
                    <a:pt x="165265" y="312178"/>
                  </a:moveTo>
                  <a:lnTo>
                    <a:pt x="330542" y="0"/>
                  </a:lnTo>
                  <a:lnTo>
                    <a:pt x="0" y="0"/>
                  </a:lnTo>
                  <a:lnTo>
                    <a:pt x="165265" y="312178"/>
                  </a:lnTo>
                  <a:close/>
                </a:path>
              </a:pathLst>
            </a:custGeom>
            <a:noFill/>
            <a:ln w="118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7" name="CustomShape 16"/>
            <p:cNvSpPr/>
            <p:nvPr/>
          </p:nvSpPr>
          <p:spPr>
            <a:xfrm>
              <a:off x="4619160" y="3417480"/>
              <a:ext cx="423000" cy="316800"/>
            </a:xfrm>
            <a:custGeom>
              <a:avLst/>
              <a:gdLst/>
              <a:ahLst/>
              <a:rect l="l" t="t" r="r" b="b"/>
              <a:pathLst>
                <a:path w="466089" h="360045">
                  <a:moveTo>
                    <a:pt x="465658" y="0"/>
                  </a:moveTo>
                  <a:lnTo>
                    <a:pt x="0" y="359562"/>
                  </a:lnTo>
                </a:path>
              </a:pathLst>
            </a:custGeom>
            <a:noFill/>
            <a:ln w="118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8" name="CustomShape 17"/>
            <p:cNvSpPr/>
            <p:nvPr/>
          </p:nvSpPr>
          <p:spPr>
            <a:xfrm>
              <a:off x="5090760" y="3422880"/>
              <a:ext cx="396000" cy="332640"/>
            </a:xfrm>
            <a:custGeom>
              <a:avLst/>
              <a:gdLst/>
              <a:ahLst/>
              <a:rect l="l" t="t" r="r" b="b"/>
              <a:pathLst>
                <a:path w="436245" h="377825">
                  <a:moveTo>
                    <a:pt x="0" y="0"/>
                  </a:moveTo>
                  <a:lnTo>
                    <a:pt x="436194" y="377240"/>
                  </a:lnTo>
                </a:path>
              </a:pathLst>
            </a:custGeom>
            <a:noFill/>
            <a:ln w="118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9" name="CustomShape 18"/>
            <p:cNvSpPr/>
            <p:nvPr/>
          </p:nvSpPr>
          <p:spPr>
            <a:xfrm>
              <a:off x="4917240" y="3224160"/>
              <a:ext cx="299880" cy="275040"/>
            </a:xfrm>
            <a:custGeom>
              <a:avLst/>
              <a:gdLst/>
              <a:ahLst/>
              <a:rect l="l" t="t" r="r" b="b"/>
              <a:pathLst>
                <a:path w="330835" h="312420">
                  <a:moveTo>
                    <a:pt x="0" y="312178"/>
                  </a:moveTo>
                  <a:lnTo>
                    <a:pt x="330542" y="312178"/>
                  </a:lnTo>
                  <a:lnTo>
                    <a:pt x="165277" y="0"/>
                  </a:lnTo>
                  <a:lnTo>
                    <a:pt x="0" y="312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CustomShape 19"/>
            <p:cNvSpPr/>
            <p:nvPr/>
          </p:nvSpPr>
          <p:spPr>
            <a:xfrm>
              <a:off x="4917240" y="3224160"/>
              <a:ext cx="299880" cy="275040"/>
            </a:xfrm>
            <a:custGeom>
              <a:avLst/>
              <a:gdLst/>
              <a:ahLst/>
              <a:rect l="l" t="t" r="r" b="b"/>
              <a:pathLst>
                <a:path w="330835" h="312420">
                  <a:moveTo>
                    <a:pt x="165277" y="0"/>
                  </a:moveTo>
                  <a:lnTo>
                    <a:pt x="330542" y="312178"/>
                  </a:lnTo>
                  <a:lnTo>
                    <a:pt x="0" y="312178"/>
                  </a:lnTo>
                  <a:lnTo>
                    <a:pt x="165277" y="0"/>
                  </a:lnTo>
                  <a:close/>
                </a:path>
              </a:pathLst>
            </a:custGeom>
            <a:noFill/>
            <a:ln w="118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1" name="CustomShape 20"/>
            <p:cNvSpPr/>
            <p:nvPr/>
          </p:nvSpPr>
          <p:spPr>
            <a:xfrm>
              <a:off x="5400000" y="3729600"/>
              <a:ext cx="299880" cy="275040"/>
            </a:xfrm>
            <a:custGeom>
              <a:avLst/>
              <a:gdLst/>
              <a:ahLst/>
              <a:rect l="l" t="t" r="r" b="b"/>
              <a:pathLst>
                <a:path w="330835" h="312420">
                  <a:moveTo>
                    <a:pt x="0" y="0"/>
                  </a:moveTo>
                  <a:lnTo>
                    <a:pt x="165265" y="312178"/>
                  </a:lnTo>
                  <a:lnTo>
                    <a:pt x="3305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CustomShape 21"/>
            <p:cNvSpPr/>
            <p:nvPr/>
          </p:nvSpPr>
          <p:spPr>
            <a:xfrm>
              <a:off x="5400000" y="3729600"/>
              <a:ext cx="299880" cy="275040"/>
            </a:xfrm>
            <a:custGeom>
              <a:avLst/>
              <a:gdLst/>
              <a:ahLst/>
              <a:rect l="l" t="t" r="r" b="b"/>
              <a:pathLst>
                <a:path w="330835" h="312420">
                  <a:moveTo>
                    <a:pt x="165265" y="312178"/>
                  </a:moveTo>
                  <a:lnTo>
                    <a:pt x="330542" y="0"/>
                  </a:lnTo>
                  <a:lnTo>
                    <a:pt x="0" y="0"/>
                  </a:lnTo>
                  <a:lnTo>
                    <a:pt x="165265" y="312178"/>
                  </a:lnTo>
                  <a:close/>
                </a:path>
              </a:pathLst>
            </a:custGeom>
            <a:noFill/>
            <a:ln w="118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3" name="CustomShape 22"/>
            <p:cNvSpPr/>
            <p:nvPr/>
          </p:nvSpPr>
          <p:spPr>
            <a:xfrm>
              <a:off x="3124080" y="1538640"/>
              <a:ext cx="373320" cy="182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MAX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594" name="CustomShape 23"/>
            <p:cNvSpPr/>
            <p:nvPr/>
          </p:nvSpPr>
          <p:spPr>
            <a:xfrm>
              <a:off x="3124080" y="2174040"/>
              <a:ext cx="559080" cy="1267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MIN</a:t>
              </a:r>
              <a:endParaRPr b="0" lang="en-US" sz="1200" spc="-1" strike="noStrike">
                <a:latin typeface="Arial"/>
              </a:endParaRPr>
            </a:p>
            <a:p>
              <a:pPr marL="11520">
                <a:lnSpc>
                  <a:spcPct val="100000"/>
                </a:lnSpc>
                <a:spcBef>
                  <a:spcPts val="48"/>
                </a:spcBef>
              </a:pPr>
              <a:endParaRPr b="0" lang="en-US" sz="1200" spc="-1" strike="noStrike">
                <a:latin typeface="Arial"/>
              </a:endParaRPr>
            </a:p>
            <a:p>
              <a:pPr marL="11520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..</a:t>
              </a:r>
              <a:endParaRPr b="0" lang="en-US" sz="1200" spc="-1" strike="noStrike">
                <a:latin typeface="Arial"/>
              </a:endParaRPr>
            </a:p>
            <a:p>
              <a:pPr marL="11520">
                <a:lnSpc>
                  <a:spcPts val="1372"/>
                </a:lnSpc>
                <a:spcBef>
                  <a:spcPts val="94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..</a:t>
              </a:r>
              <a:endParaRPr b="0" lang="en-US" sz="1200" spc="-1" strike="noStrike">
                <a:latin typeface="Arial"/>
              </a:endParaRPr>
            </a:p>
            <a:p>
              <a:pPr marL="11520">
                <a:lnSpc>
                  <a:spcPts val="1372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..</a:t>
              </a:r>
              <a:endParaRPr b="0" lang="en-US" sz="1200" spc="-1" strike="noStrike">
                <a:latin typeface="Arial"/>
              </a:endParaRPr>
            </a:p>
            <a:p>
              <a:pPr marL="11520">
                <a:lnSpc>
                  <a:spcPct val="100000"/>
                </a:lnSpc>
                <a:spcBef>
                  <a:spcPts val="23"/>
                </a:spcBef>
              </a:pPr>
              <a:endParaRPr b="0" lang="en-US" sz="1200" spc="-1" strike="noStrike">
                <a:latin typeface="Arial"/>
              </a:endParaRPr>
            </a:p>
            <a:p>
              <a:pPr marL="1152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MAX-n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595" name="CustomShape 24"/>
            <p:cNvSpPr/>
            <p:nvPr/>
          </p:nvSpPr>
          <p:spPr>
            <a:xfrm>
              <a:off x="3124080" y="3705480"/>
              <a:ext cx="482760" cy="182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MIN-n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596" name="CustomShape 25"/>
            <p:cNvSpPr/>
            <p:nvPr/>
          </p:nvSpPr>
          <p:spPr>
            <a:xfrm>
              <a:off x="5741280" y="3639600"/>
              <a:ext cx="122760" cy="182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V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597" name="CustomShape 26"/>
            <p:cNvSpPr/>
            <p:nvPr/>
          </p:nvSpPr>
          <p:spPr>
            <a:xfrm>
              <a:off x="4219920" y="1886760"/>
              <a:ext cx="29520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α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598" name="CustomShape 27"/>
            <p:cNvSpPr/>
            <p:nvPr/>
          </p:nvSpPr>
          <p:spPr>
            <a:xfrm>
              <a:off x="5058000" y="1582200"/>
              <a:ext cx="29520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ff0000"/>
                  </a:solidFill>
                  <a:latin typeface="Calibri"/>
                  <a:ea typeface="DejaVu Sans"/>
                </a:rPr>
                <a:t>α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599" name="CustomShape 28"/>
            <p:cNvSpPr/>
            <p:nvPr/>
          </p:nvSpPr>
          <p:spPr>
            <a:xfrm flipV="1">
              <a:off x="4518360" y="1320120"/>
              <a:ext cx="612720" cy="244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480">
              <a:solidFill>
                <a:srgbClr val="ff0000"/>
              </a:solidFill>
              <a:round/>
              <a:tailEnd len="med" type="triangle" w="med"/>
            </a:ln>
            <a:effectLst>
              <a:outerShdw dist="20160" dir="540000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00" name="CustomShape 29"/>
            <p:cNvSpPr/>
            <p:nvPr/>
          </p:nvSpPr>
          <p:spPr>
            <a:xfrm flipH="1" flipV="1">
              <a:off x="5131080" y="3333240"/>
              <a:ext cx="532800" cy="30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480">
              <a:solidFill>
                <a:srgbClr val="ff0000"/>
              </a:solidFill>
              <a:round/>
              <a:tailEnd len="med" type="triangle" w="med"/>
            </a:ln>
            <a:effectLst>
              <a:outerShdw dist="20160" dir="540000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01" name="CustomShape 30"/>
          <p:cNvSpPr/>
          <p:nvPr/>
        </p:nvSpPr>
        <p:spPr>
          <a:xfrm>
            <a:off x="5486400" y="1998000"/>
            <a:ext cx="75600" cy="89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ff0000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2" name="CustomShape 31"/>
          <p:cNvSpPr/>
          <p:nvPr/>
        </p:nvSpPr>
        <p:spPr>
          <a:xfrm>
            <a:off x="5565240" y="2438280"/>
            <a:ext cx="29520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Calibri"/>
                <a:ea typeface="DejaVu Sans"/>
              </a:rPr>
              <a:t>α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03" name="CustomShape 32"/>
          <p:cNvSpPr/>
          <p:nvPr/>
        </p:nvSpPr>
        <p:spPr>
          <a:xfrm>
            <a:off x="6248520" y="1752480"/>
            <a:ext cx="274248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α is set/updated as first branch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is explored…then sent down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subsequent branches to prune with.</a:t>
            </a:r>
            <a:endParaRPr b="0" lang="en-US" sz="14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CustomShape 1"/>
          <p:cNvSpPr/>
          <p:nvPr/>
        </p:nvSpPr>
        <p:spPr>
          <a:xfrm>
            <a:off x="1062360" y="704880"/>
            <a:ext cx="7019640" cy="11448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34800">
              <a:lnSpc>
                <a:spcPts val="2180"/>
              </a:lnSpc>
            </a:pPr>
            <a:r>
              <a:rPr b="0" lang="en-US" sz="2200" spc="233" strike="noStrike">
                <a:solidFill>
                  <a:srgbClr val="000000"/>
                </a:solidFill>
                <a:latin typeface="Cambria"/>
              </a:rPr>
              <a:t>The</a:t>
            </a:r>
            <a:r>
              <a:rPr b="0" lang="en-US" sz="2200" spc="361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i="1" lang="en-US" sz="1800" spc="77" strike="noStrike">
                <a:solidFill>
                  <a:srgbClr val="000000"/>
                </a:solidFill>
                <a:latin typeface="Arial"/>
              </a:rPr>
              <a:t>α</a:t>
            </a:r>
            <a:r>
              <a:rPr b="0" lang="en-US" sz="2200" spc="77" strike="noStrike">
                <a:solidFill>
                  <a:srgbClr val="000000"/>
                </a:solidFill>
                <a:latin typeface="Cambria"/>
              </a:rPr>
              <a:t>–</a:t>
            </a:r>
            <a:r>
              <a:rPr b="0" i="1" lang="en-US" sz="1800" spc="77" strike="noStrike">
                <a:solidFill>
                  <a:srgbClr val="000000"/>
                </a:solidFill>
                <a:latin typeface="Arial"/>
              </a:rPr>
              <a:t>β</a:t>
            </a:r>
            <a:r>
              <a:rPr b="0" i="1" lang="en-US" sz="1800" spc="77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200" spc="151" strike="noStrike">
                <a:solidFill>
                  <a:srgbClr val="000000"/>
                </a:solidFill>
                <a:latin typeface="Cambria"/>
              </a:rPr>
              <a:t>algorithm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05" name="CustomShape 2"/>
          <p:cNvSpPr/>
          <p:nvPr/>
        </p:nvSpPr>
        <p:spPr>
          <a:xfrm>
            <a:off x="1228680" y="1886760"/>
            <a:ext cx="6651000" cy="18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CustomShape 3"/>
          <p:cNvSpPr/>
          <p:nvPr/>
        </p:nvSpPr>
        <p:spPr>
          <a:xfrm>
            <a:off x="1228680" y="4915080"/>
            <a:ext cx="6651000" cy="18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CustomShape 4"/>
          <p:cNvSpPr/>
          <p:nvPr/>
        </p:nvSpPr>
        <p:spPr>
          <a:xfrm>
            <a:off x="1086840" y="1158480"/>
            <a:ext cx="7054200" cy="4802760"/>
          </a:xfrm>
          <a:prstGeom prst="rect">
            <a:avLst/>
          </a:pr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78120" bIns="0"/>
          <a:p>
            <a:pPr marL="133920">
              <a:lnSpc>
                <a:spcPct val="100000"/>
              </a:lnSpc>
              <a:spcBef>
                <a:spcPts val="615"/>
              </a:spcBef>
            </a:pPr>
            <a:r>
              <a:rPr b="0" lang="en-US" sz="1500" spc="58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500" spc="162" strike="noStrike">
                <a:solidFill>
                  <a:srgbClr val="b30000"/>
                </a:solidFill>
                <a:latin typeface="Arial"/>
                <a:ea typeface="DejaVu Sans"/>
              </a:rPr>
              <a:t>Alpha-Beta-Decision</a:t>
            </a:r>
            <a:r>
              <a:rPr b="0" lang="en-US" sz="1500" spc="162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500" spc="162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500" spc="162" strike="noStrike">
                <a:solidFill>
                  <a:srgbClr val="000000"/>
                </a:solidFill>
                <a:latin typeface="Calibri"/>
                <a:ea typeface="DejaVu Sans"/>
              </a:rPr>
              <a:t>) </a:t>
            </a:r>
            <a:r>
              <a:rPr b="0" lang="en-US" sz="1500" spc="72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1500" spc="-41" strike="noStrike">
                <a:solidFill>
                  <a:srgbClr val="000000"/>
                </a:solidFill>
                <a:latin typeface="Calibri"/>
                <a:ea typeface="DejaVu Sans"/>
              </a:rPr>
              <a:t>an</a:t>
            </a:r>
            <a:r>
              <a:rPr b="0" lang="en-US" sz="1500" spc="148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500" spc="-24" strike="noStrike">
                <a:solidFill>
                  <a:srgbClr val="000000"/>
                </a:solidFill>
                <a:latin typeface="Calibri"/>
                <a:ea typeface="DejaVu Sans"/>
              </a:rPr>
              <a:t>action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130"/>
              </a:spcBef>
            </a:pPr>
            <a:r>
              <a:rPr b="0" lang="en-US" sz="1500" spc="80" strike="noStrike">
                <a:solidFill>
                  <a:srgbClr val="00007e"/>
                </a:solidFill>
                <a:latin typeface="Georgia"/>
                <a:ea typeface="DejaVu Sans"/>
              </a:rPr>
              <a:t>return </a:t>
            </a:r>
            <a:r>
              <a:rPr b="0" lang="en-US" sz="1500" spc="-49" strike="noStrike">
                <a:solidFill>
                  <a:srgbClr val="000000"/>
                </a:solidFill>
                <a:latin typeface="Calibri"/>
                <a:ea typeface="DejaVu Sans"/>
              </a:rPr>
              <a:t>the  </a:t>
            </a:r>
            <a:r>
              <a:rPr b="0" i="1" lang="en-US" sz="1500" spc="-9" strike="noStrike">
                <a:solidFill>
                  <a:srgbClr val="004b00"/>
                </a:solidFill>
                <a:latin typeface="Calibri"/>
                <a:ea typeface="DejaVu Sans"/>
              </a:rPr>
              <a:t>a </a:t>
            </a:r>
            <a:r>
              <a:rPr b="0" lang="en-US" sz="1500" spc="-26" strike="noStrike">
                <a:solidFill>
                  <a:srgbClr val="000000"/>
                </a:solidFill>
                <a:latin typeface="Calibri"/>
                <a:ea typeface="DejaVu Sans"/>
              </a:rPr>
              <a:t>in </a:t>
            </a:r>
            <a:r>
              <a:rPr b="0" lang="en-US" sz="1500" spc="120" strike="noStrike">
                <a:solidFill>
                  <a:srgbClr val="000000"/>
                </a:solidFill>
                <a:latin typeface="Arial"/>
                <a:ea typeface="DejaVu Sans"/>
              </a:rPr>
              <a:t>Actions</a:t>
            </a:r>
            <a:r>
              <a:rPr b="0" lang="en-US" sz="1500" spc="120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500" spc="120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500" spc="120" strike="noStrike">
                <a:solidFill>
                  <a:srgbClr val="000000"/>
                </a:solidFill>
                <a:latin typeface="Calibri"/>
                <a:ea typeface="DejaVu Sans"/>
              </a:rPr>
              <a:t>) </a:t>
            </a:r>
            <a:r>
              <a:rPr b="0" lang="en-US" sz="1500" spc="-18" strike="noStrike">
                <a:solidFill>
                  <a:srgbClr val="000000"/>
                </a:solidFill>
                <a:latin typeface="Calibri"/>
                <a:ea typeface="DejaVu Sans"/>
              </a:rPr>
              <a:t>maximizing </a:t>
            </a:r>
            <a:r>
              <a:rPr b="0" lang="en-US" sz="1500" spc="188" strike="noStrike">
                <a:solidFill>
                  <a:srgbClr val="000000"/>
                </a:solidFill>
                <a:latin typeface="Arial"/>
                <a:ea typeface="DejaVu Sans"/>
              </a:rPr>
              <a:t>Min-Value</a:t>
            </a:r>
            <a:r>
              <a:rPr b="0" lang="en-US" sz="1500" spc="188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lang="en-US" sz="1500" spc="188" strike="noStrike">
                <a:solidFill>
                  <a:srgbClr val="000000"/>
                </a:solidFill>
                <a:latin typeface="Arial"/>
                <a:ea typeface="DejaVu Sans"/>
              </a:rPr>
              <a:t>Result</a:t>
            </a:r>
            <a:r>
              <a:rPr b="0" lang="en-US" sz="1500" spc="188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500" spc="188" strike="noStrike">
                <a:solidFill>
                  <a:srgbClr val="004b00"/>
                </a:solidFill>
                <a:latin typeface="Calibri"/>
                <a:ea typeface="DejaVu Sans"/>
              </a:rPr>
              <a:t>a</a:t>
            </a:r>
            <a:r>
              <a:rPr b="0" lang="en-US" sz="1500" spc="188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b="0" lang="en-US" sz="1500" spc="34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i="1" lang="en-US" sz="1500" spc="12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500" spc="12" strike="noStrike">
                <a:solidFill>
                  <a:srgbClr val="000000"/>
                </a:solidFill>
                <a:latin typeface="Calibri"/>
                <a:ea typeface="DejaVu Sans"/>
              </a:rPr>
              <a:t>))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45"/>
              </a:spcBef>
            </a:pPr>
            <a:endParaRPr b="0" lang="en-US" sz="1500" spc="-1" strike="noStrike">
              <a:latin typeface="Arial"/>
            </a:endParaRPr>
          </a:p>
          <a:p>
            <a:pPr marL="133920">
              <a:lnSpc>
                <a:spcPct val="100000"/>
              </a:lnSpc>
            </a:pPr>
            <a:r>
              <a:rPr b="0" lang="en-US" sz="1500" spc="58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500" spc="131" strike="noStrike">
                <a:solidFill>
                  <a:srgbClr val="b30000"/>
                </a:solidFill>
                <a:latin typeface="Arial"/>
                <a:ea typeface="DejaVu Sans"/>
              </a:rPr>
              <a:t>Max-Value</a:t>
            </a:r>
            <a:r>
              <a:rPr b="0" lang="en-US" sz="1500" spc="13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500" spc="131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500" spc="131" strike="noStrike">
                <a:solidFill>
                  <a:srgbClr val="004b00"/>
                </a:solidFill>
                <a:latin typeface="Calibri"/>
                <a:ea typeface="DejaVu Sans"/>
              </a:rPr>
              <a:t>, </a:t>
            </a:r>
            <a:r>
              <a:rPr b="0" lang="en-US" sz="1500" spc="49" strike="noStrike">
                <a:solidFill>
                  <a:srgbClr val="004b00"/>
                </a:solidFill>
                <a:latin typeface="Arial"/>
                <a:ea typeface="DejaVu Sans"/>
              </a:rPr>
              <a:t>α</a:t>
            </a:r>
            <a:r>
              <a:rPr b="0" lang="en-US" sz="1500" spc="49" strike="noStrike">
                <a:solidFill>
                  <a:srgbClr val="004b00"/>
                </a:solidFill>
                <a:latin typeface="Calibri"/>
                <a:ea typeface="DejaVu Sans"/>
              </a:rPr>
              <a:t>, </a:t>
            </a:r>
            <a:r>
              <a:rPr b="0" lang="en-US" sz="1500" spc="72" strike="noStrike">
                <a:solidFill>
                  <a:srgbClr val="004b00"/>
                </a:solidFill>
                <a:latin typeface="Arial"/>
                <a:ea typeface="DejaVu Sans"/>
              </a:rPr>
              <a:t>β</a:t>
            </a:r>
            <a:r>
              <a:rPr b="0" lang="en-US" sz="1500" spc="72" strike="noStrike">
                <a:solidFill>
                  <a:srgbClr val="000000"/>
                </a:solidFill>
                <a:latin typeface="Calibri"/>
                <a:ea typeface="DejaVu Sans"/>
              </a:rPr>
              <a:t>) </a:t>
            </a:r>
            <a:r>
              <a:rPr b="0" lang="en-US" sz="1500" spc="72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i="1" lang="en-US" sz="1500" spc="-9" strike="noStrike">
                <a:solidFill>
                  <a:srgbClr val="004b00"/>
                </a:solidFill>
                <a:latin typeface="Calibri"/>
                <a:ea typeface="DejaVu Sans"/>
              </a:rPr>
              <a:t>a </a:t>
            </a:r>
            <a:r>
              <a:rPr b="0" i="1" lang="en-US" sz="1500" spc="32" strike="noStrike">
                <a:solidFill>
                  <a:srgbClr val="004b00"/>
                </a:solidFill>
                <a:latin typeface="Calibri"/>
                <a:ea typeface="DejaVu Sans"/>
              </a:rPr>
              <a:t>utility</a:t>
            </a:r>
            <a:r>
              <a:rPr b="0" i="1" lang="en-US" sz="1500" spc="86" strike="noStrike">
                <a:solidFill>
                  <a:srgbClr val="004b00"/>
                </a:solidFill>
                <a:latin typeface="Calibri"/>
                <a:ea typeface="DejaVu Sans"/>
              </a:rPr>
              <a:t> </a:t>
            </a:r>
            <a:r>
              <a:rPr b="0" i="1" lang="en-US" sz="1500" spc="4" strike="noStrike">
                <a:solidFill>
                  <a:srgbClr val="004b00"/>
                </a:solidFill>
                <a:latin typeface="Calibri"/>
                <a:ea typeface="DejaVu Sans"/>
              </a:rPr>
              <a:t>value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125"/>
              </a:spcBef>
            </a:pPr>
            <a:r>
              <a:rPr b="0" lang="en-US" sz="1500" spc="58" strike="noStrike">
                <a:solidFill>
                  <a:srgbClr val="00007e"/>
                </a:solidFill>
                <a:latin typeface="Georgia"/>
                <a:ea typeface="DejaVu Sans"/>
              </a:rPr>
              <a:t>inputs</a:t>
            </a:r>
            <a:r>
              <a:rPr b="0" lang="en-US" sz="1500" spc="58" strike="noStrike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b="0" i="1" lang="en-US" sz="1500" spc="-4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500" spc="-4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US" sz="1500" spc="-35" strike="noStrike">
                <a:solidFill>
                  <a:srgbClr val="000000"/>
                </a:solidFill>
                <a:latin typeface="Calibri"/>
                <a:ea typeface="DejaVu Sans"/>
              </a:rPr>
              <a:t>current </a:t>
            </a:r>
            <a:r>
              <a:rPr b="0" lang="en-US" sz="1500" spc="-32" strike="noStrike">
                <a:solidFill>
                  <a:srgbClr val="000000"/>
                </a:solidFill>
                <a:latin typeface="Calibri"/>
                <a:ea typeface="DejaVu Sans"/>
              </a:rPr>
              <a:t>state </a:t>
            </a:r>
            <a:r>
              <a:rPr b="0" lang="en-US" sz="1500" spc="-26" strike="noStrike">
                <a:solidFill>
                  <a:srgbClr val="000000"/>
                </a:solidFill>
                <a:latin typeface="Calibri"/>
                <a:ea typeface="DejaVu Sans"/>
              </a:rPr>
              <a:t>in  </a:t>
            </a:r>
            <a:r>
              <a:rPr b="0" lang="en-US" sz="1500" spc="18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500" spc="-58" strike="noStrike">
                <a:solidFill>
                  <a:srgbClr val="000000"/>
                </a:solidFill>
                <a:latin typeface="Calibri"/>
                <a:ea typeface="DejaVu Sans"/>
              </a:rPr>
              <a:t>game</a:t>
            </a:r>
            <a:endParaRPr b="0" lang="en-US" sz="1500" spc="-1" strike="noStrike">
              <a:latin typeface="Arial"/>
            </a:endParaRPr>
          </a:p>
          <a:p>
            <a:pPr marL="1114560">
              <a:lnSpc>
                <a:spcPct val="100000"/>
              </a:lnSpc>
              <a:spcBef>
                <a:spcPts val="139"/>
              </a:spcBef>
            </a:pPr>
            <a:r>
              <a:rPr b="0" lang="en-US" sz="1500" spc="49" strike="noStrike">
                <a:solidFill>
                  <a:srgbClr val="004b00"/>
                </a:solidFill>
                <a:latin typeface="Arial"/>
                <a:ea typeface="DejaVu Sans"/>
              </a:rPr>
              <a:t>α</a:t>
            </a:r>
            <a:r>
              <a:rPr b="0" lang="en-US" sz="1500" spc="49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US" sz="1500" spc="-49" strike="noStrike">
                <a:solidFill>
                  <a:srgbClr val="000000"/>
                </a:solidFill>
                <a:latin typeface="Calibri"/>
                <a:ea typeface="DejaVu Sans"/>
              </a:rPr>
              <a:t>the  </a:t>
            </a:r>
            <a:r>
              <a:rPr b="0" lang="en-US" sz="1500" spc="-43" strike="noStrike">
                <a:solidFill>
                  <a:srgbClr val="000000"/>
                </a:solidFill>
                <a:latin typeface="Calibri"/>
                <a:ea typeface="DejaVu Sans"/>
              </a:rPr>
              <a:t>value  </a:t>
            </a:r>
            <a:r>
              <a:rPr b="0" lang="en-US" sz="1500" spc="-52" strike="noStrike">
                <a:solidFill>
                  <a:srgbClr val="000000"/>
                </a:solidFill>
                <a:latin typeface="Calibri"/>
                <a:ea typeface="DejaVu Sans"/>
              </a:rPr>
              <a:t>of  </a:t>
            </a:r>
            <a:r>
              <a:rPr b="0" lang="en-US" sz="1500" spc="-49" strike="noStrike">
                <a:solidFill>
                  <a:srgbClr val="000000"/>
                </a:solidFill>
                <a:latin typeface="Calibri"/>
                <a:ea typeface="DejaVu Sans"/>
              </a:rPr>
              <a:t>the  </a:t>
            </a:r>
            <a:r>
              <a:rPr b="0" lang="en-US" sz="1500" spc="-35" strike="noStrike">
                <a:solidFill>
                  <a:srgbClr val="000000"/>
                </a:solidFill>
                <a:latin typeface="Calibri"/>
                <a:ea typeface="DejaVu Sans"/>
              </a:rPr>
              <a:t>best</a:t>
            </a:r>
            <a:r>
              <a:rPr b="0" lang="en-US" sz="1500" spc="-143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500" spc="-32" strike="noStrike">
                <a:solidFill>
                  <a:srgbClr val="000000"/>
                </a:solidFill>
                <a:latin typeface="Calibri"/>
                <a:ea typeface="DejaVu Sans"/>
              </a:rPr>
              <a:t>alternative</a:t>
            </a:r>
            <a:r>
              <a:rPr b="0" lang="en-US" sz="1500" spc="9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500" spc="-63" strike="noStrike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r>
              <a:rPr b="0" lang="en-US" sz="1500" spc="-63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500" spc="182" strike="noStrike">
                <a:solidFill>
                  <a:srgbClr val="000000"/>
                </a:solidFill>
                <a:latin typeface="Arial"/>
                <a:ea typeface="DejaVu Sans"/>
              </a:rPr>
              <a:t>max </a:t>
            </a:r>
            <a:r>
              <a:rPr b="0" lang="en-US" sz="1500" spc="-32" strike="noStrike">
                <a:solidFill>
                  <a:srgbClr val="000000"/>
                </a:solidFill>
                <a:latin typeface="Calibri"/>
                <a:ea typeface="DejaVu Sans"/>
              </a:rPr>
              <a:t>along </a:t>
            </a:r>
            <a:r>
              <a:rPr b="0" lang="en-US" sz="1500" spc="-49" strike="noStrike">
                <a:solidFill>
                  <a:srgbClr val="000000"/>
                </a:solidFill>
                <a:latin typeface="Calibri"/>
                <a:ea typeface="DejaVu Sans"/>
              </a:rPr>
              <a:t>the  </a:t>
            </a:r>
            <a:r>
              <a:rPr b="0" lang="en-US" sz="1500" spc="-35" strike="noStrike">
                <a:solidFill>
                  <a:srgbClr val="000000"/>
                </a:solidFill>
                <a:latin typeface="Calibri"/>
                <a:ea typeface="DejaVu Sans"/>
              </a:rPr>
              <a:t>path  </a:t>
            </a:r>
            <a:r>
              <a:rPr b="0" lang="en-US" sz="1500" spc="-32" strike="noStrike">
                <a:solidFill>
                  <a:srgbClr val="000000"/>
                </a:solidFill>
                <a:latin typeface="Calibri"/>
                <a:ea typeface="DejaVu Sans"/>
              </a:rPr>
              <a:t>to</a:t>
            </a:r>
            <a:r>
              <a:rPr b="0" lang="en-US" sz="1500" spc="-63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i="1" lang="en-US" sz="1500" spc="-12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endParaRPr b="0" lang="en-US" sz="1500" spc="-1" strike="noStrike">
              <a:latin typeface="Arial"/>
            </a:endParaRPr>
          </a:p>
          <a:p>
            <a:pPr marL="1114560">
              <a:lnSpc>
                <a:spcPct val="100000"/>
              </a:lnSpc>
              <a:spcBef>
                <a:spcPts val="139"/>
              </a:spcBef>
            </a:pPr>
            <a:r>
              <a:rPr b="0" lang="en-US" sz="1500" spc="32" strike="noStrike">
                <a:solidFill>
                  <a:srgbClr val="004b00"/>
                </a:solidFill>
                <a:latin typeface="Arial"/>
                <a:ea typeface="DejaVu Sans"/>
              </a:rPr>
              <a:t>β</a:t>
            </a:r>
            <a:r>
              <a:rPr b="0" lang="en-US" sz="1500" spc="32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US" sz="1500" spc="-49" strike="noStrike">
                <a:solidFill>
                  <a:srgbClr val="000000"/>
                </a:solidFill>
                <a:latin typeface="Calibri"/>
                <a:ea typeface="DejaVu Sans"/>
              </a:rPr>
              <a:t>the  </a:t>
            </a:r>
            <a:r>
              <a:rPr b="0" lang="en-US" sz="1500" spc="-43" strike="noStrike">
                <a:solidFill>
                  <a:srgbClr val="000000"/>
                </a:solidFill>
                <a:latin typeface="Calibri"/>
                <a:ea typeface="DejaVu Sans"/>
              </a:rPr>
              <a:t>value  </a:t>
            </a:r>
            <a:r>
              <a:rPr b="0" lang="en-US" sz="1500" spc="-52" strike="noStrike">
                <a:solidFill>
                  <a:srgbClr val="000000"/>
                </a:solidFill>
                <a:latin typeface="Calibri"/>
                <a:ea typeface="DejaVu Sans"/>
              </a:rPr>
              <a:t>of  </a:t>
            </a:r>
            <a:r>
              <a:rPr b="0" lang="en-US" sz="1500" spc="-49" strike="noStrike">
                <a:solidFill>
                  <a:srgbClr val="000000"/>
                </a:solidFill>
                <a:latin typeface="Calibri"/>
                <a:ea typeface="DejaVu Sans"/>
              </a:rPr>
              <a:t>the  </a:t>
            </a:r>
            <a:r>
              <a:rPr b="0" lang="en-US" sz="1500" spc="-35" strike="noStrike">
                <a:solidFill>
                  <a:srgbClr val="000000"/>
                </a:solidFill>
                <a:latin typeface="Calibri"/>
                <a:ea typeface="DejaVu Sans"/>
              </a:rPr>
              <a:t>best</a:t>
            </a:r>
            <a:r>
              <a:rPr b="0" lang="en-US" sz="1500" spc="-120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500" spc="-32" strike="noStrike">
                <a:solidFill>
                  <a:srgbClr val="000000"/>
                </a:solidFill>
                <a:latin typeface="Calibri"/>
                <a:ea typeface="DejaVu Sans"/>
              </a:rPr>
              <a:t>alternative</a:t>
            </a:r>
            <a:r>
              <a:rPr b="0" lang="en-US" sz="1500" spc="9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500" spc="-63" strike="noStrike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r>
              <a:rPr b="0" lang="en-US" sz="1500" spc="-63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500" spc="103" strike="noStrike">
                <a:solidFill>
                  <a:srgbClr val="000000"/>
                </a:solidFill>
                <a:latin typeface="Arial"/>
                <a:ea typeface="DejaVu Sans"/>
              </a:rPr>
              <a:t>min </a:t>
            </a:r>
            <a:r>
              <a:rPr b="0" lang="en-US" sz="1500" spc="-32" strike="noStrike">
                <a:solidFill>
                  <a:srgbClr val="000000"/>
                </a:solidFill>
                <a:latin typeface="Calibri"/>
                <a:ea typeface="DejaVu Sans"/>
              </a:rPr>
              <a:t>along </a:t>
            </a:r>
            <a:r>
              <a:rPr b="0" lang="en-US" sz="1500" spc="-49" strike="noStrike">
                <a:solidFill>
                  <a:srgbClr val="000000"/>
                </a:solidFill>
                <a:latin typeface="Calibri"/>
                <a:ea typeface="DejaVu Sans"/>
              </a:rPr>
              <a:t>the  </a:t>
            </a:r>
            <a:r>
              <a:rPr b="0" lang="en-US" sz="1500" spc="-35" strike="noStrike">
                <a:solidFill>
                  <a:srgbClr val="000000"/>
                </a:solidFill>
                <a:latin typeface="Calibri"/>
                <a:ea typeface="DejaVu Sans"/>
              </a:rPr>
              <a:t>path  </a:t>
            </a:r>
            <a:r>
              <a:rPr b="0" lang="en-US" sz="1500" spc="-32" strike="noStrike">
                <a:solidFill>
                  <a:srgbClr val="000000"/>
                </a:solidFill>
                <a:latin typeface="Calibri"/>
                <a:ea typeface="DejaVu Sans"/>
              </a:rPr>
              <a:t>to</a:t>
            </a:r>
            <a:r>
              <a:rPr b="0" lang="en-US" sz="1500" spc="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i="1" lang="en-US" sz="1500" spc="-12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777"/>
              </a:spcBef>
            </a:pPr>
            <a:r>
              <a:rPr b="0" lang="en-US" sz="1500" spc="32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lang="en-US" sz="1500" spc="171" strike="noStrike">
                <a:solidFill>
                  <a:srgbClr val="000000"/>
                </a:solidFill>
                <a:latin typeface="Arial"/>
                <a:ea typeface="DejaVu Sans"/>
              </a:rPr>
              <a:t>Terminal-Test</a:t>
            </a:r>
            <a:r>
              <a:rPr b="0" lang="en-US" sz="1500" spc="17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500" spc="171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500" spc="171" strike="noStrike">
                <a:solidFill>
                  <a:srgbClr val="000000"/>
                </a:solidFill>
                <a:latin typeface="Calibri"/>
                <a:ea typeface="DejaVu Sans"/>
              </a:rPr>
              <a:t>) </a:t>
            </a:r>
            <a:r>
              <a:rPr b="0" lang="en-US" sz="1500" spc="80" strike="noStrike">
                <a:solidFill>
                  <a:srgbClr val="00007e"/>
                </a:solidFill>
                <a:latin typeface="Georgia"/>
                <a:ea typeface="DejaVu Sans"/>
              </a:rPr>
              <a:t>then return</a:t>
            </a:r>
            <a:r>
              <a:rPr b="0" lang="en-US" sz="1500" spc="94" strike="noStrike">
                <a:solidFill>
                  <a:srgbClr val="00007e"/>
                </a:solidFill>
                <a:latin typeface="Georgia"/>
                <a:ea typeface="DejaVu Sans"/>
              </a:rPr>
              <a:t> </a:t>
            </a:r>
            <a:r>
              <a:rPr b="0" lang="en-US" sz="1500" spc="148" strike="noStrike">
                <a:solidFill>
                  <a:srgbClr val="000000"/>
                </a:solidFill>
                <a:latin typeface="Arial"/>
                <a:ea typeface="DejaVu Sans"/>
              </a:rPr>
              <a:t>Utility</a:t>
            </a:r>
            <a:r>
              <a:rPr b="0" lang="en-US" sz="1500" spc="148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500" spc="148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500" spc="148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139"/>
              </a:spcBef>
            </a:pPr>
            <a:r>
              <a:rPr b="0" i="1" lang="en-US" sz="1500" spc="9" strike="noStrike">
                <a:solidFill>
                  <a:srgbClr val="004b00"/>
                </a:solidFill>
                <a:latin typeface="Calibri"/>
                <a:ea typeface="DejaVu Sans"/>
              </a:rPr>
              <a:t>v</a:t>
            </a:r>
            <a:r>
              <a:rPr b="0" i="1" lang="en-US" sz="1500" spc="-126" strike="noStrike">
                <a:solidFill>
                  <a:srgbClr val="004b00"/>
                </a:solidFill>
                <a:latin typeface="Calibri"/>
                <a:ea typeface="DejaVu Sans"/>
              </a:rPr>
              <a:t> </a:t>
            </a:r>
            <a:r>
              <a:rPr b="0" lang="en-US" sz="1500" spc="12" strike="noStrike">
                <a:solidFill>
                  <a:srgbClr val="000000"/>
                </a:solidFill>
                <a:latin typeface="Arial"/>
                <a:ea typeface="DejaVu Sans"/>
              </a:rPr>
              <a:t>←</a:t>
            </a:r>
            <a:r>
              <a:rPr b="0" lang="en-US" sz="1500" spc="-2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375" strike="noStrike">
                <a:solidFill>
                  <a:srgbClr val="000000"/>
                </a:solidFill>
                <a:latin typeface="Arial"/>
                <a:ea typeface="DejaVu Sans"/>
              </a:rPr>
              <a:t>−∞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139"/>
              </a:spcBef>
            </a:pPr>
            <a:r>
              <a:rPr b="0" lang="en-US" sz="1500" spc="43" strike="noStrike">
                <a:solidFill>
                  <a:srgbClr val="00007e"/>
                </a:solidFill>
                <a:latin typeface="Georgia"/>
                <a:ea typeface="DejaVu Sans"/>
              </a:rPr>
              <a:t>for </a:t>
            </a:r>
            <a:r>
              <a:rPr b="0" i="1" lang="en-US" sz="1500" spc="26" strike="noStrike">
                <a:solidFill>
                  <a:srgbClr val="004b00"/>
                </a:solidFill>
                <a:latin typeface="Calibri"/>
                <a:ea typeface="DejaVu Sans"/>
              </a:rPr>
              <a:t>a, </a:t>
            </a:r>
            <a:r>
              <a:rPr b="0" i="1" lang="en-US" sz="1500" spc="18" strike="noStrike">
                <a:solidFill>
                  <a:srgbClr val="004b00"/>
                </a:solidFill>
                <a:latin typeface="Calibri"/>
                <a:ea typeface="DejaVu Sans"/>
              </a:rPr>
              <a:t>s </a:t>
            </a:r>
            <a:r>
              <a:rPr b="0" lang="en-US" sz="1500" spc="-26" strike="noStrike">
                <a:solidFill>
                  <a:srgbClr val="000000"/>
                </a:solidFill>
                <a:latin typeface="Calibri"/>
                <a:ea typeface="DejaVu Sans"/>
              </a:rPr>
              <a:t>in  </a:t>
            </a:r>
            <a:r>
              <a:rPr b="0" lang="en-US" sz="1500" spc="134" strike="noStrike">
                <a:solidFill>
                  <a:srgbClr val="000000"/>
                </a:solidFill>
                <a:latin typeface="Arial"/>
                <a:ea typeface="DejaVu Sans"/>
              </a:rPr>
              <a:t>Successors</a:t>
            </a:r>
            <a:r>
              <a:rPr b="0" lang="en-US" sz="1500" spc="134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500" spc="134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500" spc="134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r>
              <a:rPr b="0" lang="en-US" sz="1500" spc="318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500" spc="63" strike="noStrike">
                <a:solidFill>
                  <a:srgbClr val="00007e"/>
                </a:solidFill>
                <a:latin typeface="Georgia"/>
                <a:ea typeface="DejaVu Sans"/>
              </a:rPr>
              <a:t>do</a:t>
            </a:r>
            <a:endParaRPr b="0" lang="en-US" sz="1500" spc="-1" strike="noStrike">
              <a:latin typeface="Arial"/>
            </a:endParaRPr>
          </a:p>
          <a:p>
            <a:pPr marL="624960">
              <a:lnSpc>
                <a:spcPct val="100000"/>
              </a:lnSpc>
              <a:spcBef>
                <a:spcPts val="125"/>
              </a:spcBef>
            </a:pPr>
            <a:r>
              <a:rPr b="0" i="1" lang="en-US" sz="1500" spc="9" strike="noStrike">
                <a:solidFill>
                  <a:srgbClr val="004b00"/>
                </a:solidFill>
                <a:latin typeface="Calibri"/>
                <a:ea typeface="DejaVu Sans"/>
              </a:rPr>
              <a:t>v</a:t>
            </a:r>
            <a:r>
              <a:rPr b="0" i="1" lang="en-US" sz="1500" spc="-94" strike="noStrike">
                <a:solidFill>
                  <a:srgbClr val="004b00"/>
                </a:solidFill>
                <a:latin typeface="Calibri"/>
                <a:ea typeface="DejaVu Sans"/>
              </a:rPr>
              <a:t> </a:t>
            </a:r>
            <a:r>
              <a:rPr b="0" lang="en-US" sz="1500" spc="12" strike="noStrike">
                <a:solidFill>
                  <a:srgbClr val="000000"/>
                </a:solidFill>
                <a:latin typeface="Arial"/>
                <a:ea typeface="DejaVu Sans"/>
              </a:rPr>
              <a:t>←</a:t>
            </a:r>
            <a:r>
              <a:rPr b="0" lang="en-US" sz="1500" spc="-18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148" strike="noStrike">
                <a:solidFill>
                  <a:srgbClr val="000000"/>
                </a:solidFill>
                <a:latin typeface="Arial"/>
                <a:ea typeface="DejaVu Sans"/>
              </a:rPr>
              <a:t>Max</a:t>
            </a:r>
            <a:r>
              <a:rPr b="0" lang="en-US" sz="1500" spc="148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500" spc="148" strike="noStrike">
                <a:solidFill>
                  <a:srgbClr val="004b00"/>
                </a:solidFill>
                <a:latin typeface="Calibri"/>
                <a:ea typeface="DejaVu Sans"/>
              </a:rPr>
              <a:t>v</a:t>
            </a:r>
            <a:r>
              <a:rPr b="0" lang="en-US" sz="1500" spc="148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b="0" lang="en-US" sz="1500" spc="9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500" spc="162" strike="noStrike">
                <a:solidFill>
                  <a:srgbClr val="000000"/>
                </a:solidFill>
                <a:latin typeface="Arial"/>
                <a:ea typeface="DejaVu Sans"/>
              </a:rPr>
              <a:t>Min-Value</a:t>
            </a:r>
            <a:r>
              <a:rPr b="0" lang="en-US" sz="1500" spc="162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500" spc="162" strike="noStrike">
                <a:solidFill>
                  <a:srgbClr val="004b00"/>
                </a:solidFill>
                <a:latin typeface="Calibri"/>
                <a:ea typeface="DejaVu Sans"/>
              </a:rPr>
              <a:t>s</a:t>
            </a:r>
            <a:r>
              <a:rPr b="0" lang="en-US" sz="1500" spc="162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b="0" lang="en-US" sz="1500" spc="-148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500" spc="49" strike="noStrike">
                <a:solidFill>
                  <a:srgbClr val="000000"/>
                </a:solidFill>
                <a:latin typeface="Arial"/>
                <a:ea typeface="DejaVu Sans"/>
              </a:rPr>
              <a:t>α</a:t>
            </a:r>
            <a:r>
              <a:rPr b="0" lang="en-US" sz="1500" spc="49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b="0" lang="en-US" sz="1500" spc="-148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500" spc="77" strike="noStrike">
                <a:solidFill>
                  <a:srgbClr val="000000"/>
                </a:solidFill>
                <a:latin typeface="Arial"/>
                <a:ea typeface="DejaVu Sans"/>
              </a:rPr>
              <a:t>β</a:t>
            </a:r>
            <a:r>
              <a:rPr b="0" lang="en-US" sz="1500" spc="77" strike="noStrike">
                <a:solidFill>
                  <a:srgbClr val="000000"/>
                </a:solidFill>
                <a:latin typeface="Calibri"/>
                <a:ea typeface="DejaVu Sans"/>
              </a:rPr>
              <a:t>))</a:t>
            </a:r>
            <a:endParaRPr b="0" lang="en-US" sz="1500" spc="-1" strike="noStrike">
              <a:latin typeface="Arial"/>
            </a:endParaRPr>
          </a:p>
          <a:p>
            <a:pPr marL="624960">
              <a:lnSpc>
                <a:spcPct val="100000"/>
              </a:lnSpc>
              <a:spcBef>
                <a:spcPts val="139"/>
              </a:spcBef>
            </a:pPr>
            <a:r>
              <a:rPr b="0" lang="en-US" sz="1500" spc="32" strike="noStrike">
                <a:solidFill>
                  <a:srgbClr val="00007e"/>
                </a:solidFill>
                <a:latin typeface="Georgia"/>
                <a:ea typeface="DejaVu Sans"/>
              </a:rPr>
              <a:t>if</a:t>
            </a:r>
            <a:r>
              <a:rPr b="0" lang="en-US" sz="1500" spc="103" strike="noStrike">
                <a:solidFill>
                  <a:srgbClr val="00007e"/>
                </a:solidFill>
                <a:latin typeface="Georgia"/>
                <a:ea typeface="DejaVu Sans"/>
              </a:rPr>
              <a:t> </a:t>
            </a:r>
            <a:r>
              <a:rPr b="0" i="1" lang="en-US" sz="1500" spc="9" strike="noStrike">
                <a:solidFill>
                  <a:srgbClr val="004b00"/>
                </a:solidFill>
                <a:latin typeface="Calibri"/>
                <a:ea typeface="DejaVu Sans"/>
              </a:rPr>
              <a:t>v</a:t>
            </a:r>
            <a:r>
              <a:rPr b="0" i="1" lang="en-US" sz="1500" spc="9" strike="noStrike">
                <a:solidFill>
                  <a:srgbClr val="004b00"/>
                </a:solidFill>
                <a:latin typeface="Calibri"/>
                <a:ea typeface="DejaVu Sans"/>
              </a:rPr>
              <a:t>	</a:t>
            </a:r>
            <a:r>
              <a:rPr b="0" lang="en-US" sz="1500" spc="358" strike="noStrike">
                <a:solidFill>
                  <a:srgbClr val="000000"/>
                </a:solidFill>
                <a:latin typeface="Arial"/>
                <a:ea typeface="DejaVu Sans"/>
              </a:rPr>
              <a:t>≥</a:t>
            </a:r>
            <a:r>
              <a:rPr b="0" lang="en-US" sz="1500" spc="358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500" spc="-24" strike="noStrike">
                <a:solidFill>
                  <a:srgbClr val="000000"/>
                </a:solidFill>
                <a:latin typeface="Arial"/>
                <a:ea typeface="DejaVu Sans"/>
              </a:rPr>
              <a:t>β </a:t>
            </a:r>
            <a:r>
              <a:rPr b="0" lang="en-US" sz="1500" spc="80" strike="noStrike">
                <a:solidFill>
                  <a:srgbClr val="00007e"/>
                </a:solidFill>
                <a:latin typeface="Georgia"/>
                <a:ea typeface="DejaVu Sans"/>
              </a:rPr>
              <a:t>then return</a:t>
            </a:r>
            <a:r>
              <a:rPr b="0" lang="en-US" sz="1500" spc="316" strike="noStrike">
                <a:solidFill>
                  <a:srgbClr val="00007e"/>
                </a:solidFill>
                <a:latin typeface="Georgia"/>
                <a:ea typeface="DejaVu Sans"/>
              </a:rPr>
              <a:t> </a:t>
            </a:r>
            <a:r>
              <a:rPr b="0" i="1" lang="en-US" sz="1500" spc="9" strike="noStrike">
                <a:solidFill>
                  <a:srgbClr val="004b00"/>
                </a:solidFill>
                <a:latin typeface="Calibri"/>
                <a:ea typeface="DejaVu Sans"/>
              </a:rPr>
              <a:t>v</a:t>
            </a:r>
            <a:endParaRPr b="0" lang="en-US" sz="1500" spc="-1" strike="noStrike">
              <a:latin typeface="Arial"/>
            </a:endParaRPr>
          </a:p>
          <a:p>
            <a:pPr marL="624960">
              <a:lnSpc>
                <a:spcPct val="100000"/>
              </a:lnSpc>
              <a:spcBef>
                <a:spcPts val="139"/>
              </a:spcBef>
            </a:pPr>
            <a:r>
              <a:rPr b="0" lang="en-US" sz="1500" spc="72" strike="noStrike">
                <a:solidFill>
                  <a:srgbClr val="000000"/>
                </a:solidFill>
                <a:latin typeface="Arial"/>
                <a:ea typeface="DejaVu Sans"/>
              </a:rPr>
              <a:t>α</a:t>
            </a:r>
            <a:r>
              <a:rPr b="0" lang="en-US" sz="1500" spc="-1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12" strike="noStrike">
                <a:solidFill>
                  <a:srgbClr val="000000"/>
                </a:solidFill>
                <a:latin typeface="Arial"/>
                <a:ea typeface="DejaVu Sans"/>
              </a:rPr>
              <a:t>←</a:t>
            </a:r>
            <a:r>
              <a:rPr b="0" lang="en-US" sz="1500" spc="-1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162" strike="noStrike">
                <a:solidFill>
                  <a:srgbClr val="000000"/>
                </a:solidFill>
                <a:latin typeface="Arial"/>
                <a:ea typeface="DejaVu Sans"/>
              </a:rPr>
              <a:t>Max</a:t>
            </a:r>
            <a:r>
              <a:rPr b="0" lang="en-US" sz="1500" spc="162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lang="en-US" sz="1500" spc="162" strike="noStrike">
                <a:solidFill>
                  <a:srgbClr val="000000"/>
                </a:solidFill>
                <a:latin typeface="Arial"/>
                <a:ea typeface="DejaVu Sans"/>
              </a:rPr>
              <a:t>α</a:t>
            </a:r>
            <a:r>
              <a:rPr b="0" lang="en-US" sz="1500" spc="162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b="0" lang="en-US" sz="1500" spc="9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i="1" lang="en-US" sz="1500" spc="52" strike="noStrike">
                <a:solidFill>
                  <a:srgbClr val="004b00"/>
                </a:solidFill>
                <a:latin typeface="Calibri"/>
                <a:ea typeface="DejaVu Sans"/>
              </a:rPr>
              <a:t>v</a:t>
            </a:r>
            <a:r>
              <a:rPr b="0" lang="en-US" sz="1500" spc="52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130"/>
              </a:spcBef>
            </a:pPr>
            <a:r>
              <a:rPr b="0" lang="en-US" sz="1500" spc="80" strike="noStrike">
                <a:solidFill>
                  <a:srgbClr val="00007e"/>
                </a:solidFill>
                <a:latin typeface="Georgia"/>
                <a:ea typeface="DejaVu Sans"/>
              </a:rPr>
              <a:t>return</a:t>
            </a:r>
            <a:r>
              <a:rPr b="0" lang="en-US" sz="1500" spc="26" strike="noStrike">
                <a:solidFill>
                  <a:srgbClr val="00007e"/>
                </a:solidFill>
                <a:latin typeface="Georgia"/>
                <a:ea typeface="DejaVu Sans"/>
              </a:rPr>
              <a:t> </a:t>
            </a:r>
            <a:r>
              <a:rPr b="0" i="1" lang="en-US" sz="1500" spc="9" strike="noStrike">
                <a:solidFill>
                  <a:srgbClr val="004b00"/>
                </a:solidFill>
                <a:latin typeface="Calibri"/>
                <a:ea typeface="DejaVu Sans"/>
              </a:rPr>
              <a:t>v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45"/>
              </a:spcBef>
            </a:pPr>
            <a:endParaRPr b="0" lang="en-US" sz="1500" spc="-1" strike="noStrike">
              <a:latin typeface="Arial"/>
            </a:endParaRPr>
          </a:p>
          <a:p>
            <a:pPr marL="133920">
              <a:lnSpc>
                <a:spcPct val="100000"/>
              </a:lnSpc>
            </a:pPr>
            <a:r>
              <a:rPr b="0" lang="en-US" sz="1500" spc="58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500" spc="111" strike="noStrike">
                <a:solidFill>
                  <a:srgbClr val="b30000"/>
                </a:solidFill>
                <a:latin typeface="Arial"/>
                <a:ea typeface="DejaVu Sans"/>
              </a:rPr>
              <a:t>Min-Value</a:t>
            </a:r>
            <a:r>
              <a:rPr b="0" lang="en-US" sz="1500" spc="11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500" spc="111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500" spc="111" strike="noStrike">
                <a:solidFill>
                  <a:srgbClr val="004b00"/>
                </a:solidFill>
                <a:latin typeface="Calibri"/>
                <a:ea typeface="DejaVu Sans"/>
              </a:rPr>
              <a:t>, </a:t>
            </a:r>
            <a:r>
              <a:rPr b="0" lang="en-US" sz="1500" spc="49" strike="noStrike">
                <a:solidFill>
                  <a:srgbClr val="004b00"/>
                </a:solidFill>
                <a:latin typeface="Arial"/>
                <a:ea typeface="DejaVu Sans"/>
              </a:rPr>
              <a:t>α</a:t>
            </a:r>
            <a:r>
              <a:rPr b="0" lang="en-US" sz="1500" spc="49" strike="noStrike">
                <a:solidFill>
                  <a:srgbClr val="004b00"/>
                </a:solidFill>
                <a:latin typeface="Calibri"/>
                <a:ea typeface="DejaVu Sans"/>
              </a:rPr>
              <a:t>, </a:t>
            </a:r>
            <a:r>
              <a:rPr b="0" lang="en-US" sz="1500" spc="72" strike="noStrike">
                <a:solidFill>
                  <a:srgbClr val="004b00"/>
                </a:solidFill>
                <a:latin typeface="Arial"/>
                <a:ea typeface="DejaVu Sans"/>
              </a:rPr>
              <a:t>β</a:t>
            </a:r>
            <a:r>
              <a:rPr b="0" lang="en-US" sz="1500" spc="72" strike="noStrike">
                <a:solidFill>
                  <a:srgbClr val="000000"/>
                </a:solidFill>
                <a:latin typeface="Calibri"/>
                <a:ea typeface="DejaVu Sans"/>
              </a:rPr>
              <a:t>) </a:t>
            </a:r>
            <a:r>
              <a:rPr b="0" lang="en-US" sz="1500" spc="72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i="1" lang="en-US" sz="1500" spc="-9" strike="noStrike">
                <a:solidFill>
                  <a:srgbClr val="004b00"/>
                </a:solidFill>
                <a:latin typeface="Calibri"/>
                <a:ea typeface="DejaVu Sans"/>
              </a:rPr>
              <a:t>a </a:t>
            </a:r>
            <a:r>
              <a:rPr b="0" i="1" lang="en-US" sz="1500" spc="32" strike="noStrike">
                <a:solidFill>
                  <a:srgbClr val="004b00"/>
                </a:solidFill>
                <a:latin typeface="Calibri"/>
                <a:ea typeface="DejaVu Sans"/>
              </a:rPr>
              <a:t>utility</a:t>
            </a:r>
            <a:r>
              <a:rPr b="0" i="1" lang="en-US" sz="1500" spc="151" strike="noStrike">
                <a:solidFill>
                  <a:srgbClr val="004b00"/>
                </a:solidFill>
                <a:latin typeface="Calibri"/>
                <a:ea typeface="DejaVu Sans"/>
              </a:rPr>
              <a:t> </a:t>
            </a:r>
            <a:r>
              <a:rPr b="0" i="1" lang="en-US" sz="1500" spc="4" strike="noStrike">
                <a:solidFill>
                  <a:srgbClr val="004b00"/>
                </a:solidFill>
                <a:latin typeface="Calibri"/>
                <a:ea typeface="DejaVu Sans"/>
              </a:rPr>
              <a:t>value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125"/>
              </a:spcBef>
            </a:pPr>
            <a:r>
              <a:rPr b="0" lang="en-US" sz="1500" spc="-63" strike="noStrike">
                <a:solidFill>
                  <a:srgbClr val="000000"/>
                </a:solidFill>
                <a:latin typeface="Calibri"/>
                <a:ea typeface="DejaVu Sans"/>
              </a:rPr>
              <a:t>same  </a:t>
            </a:r>
            <a:r>
              <a:rPr b="0" lang="en-US" sz="1500" spc="-35" strike="noStrike">
                <a:solidFill>
                  <a:srgbClr val="000000"/>
                </a:solidFill>
                <a:latin typeface="Calibri"/>
                <a:ea typeface="DejaVu Sans"/>
              </a:rPr>
              <a:t>as </a:t>
            </a:r>
            <a:r>
              <a:rPr b="0" lang="en-US" sz="1500" spc="222" strike="noStrike">
                <a:solidFill>
                  <a:srgbClr val="000000"/>
                </a:solidFill>
                <a:latin typeface="Arial"/>
                <a:ea typeface="DejaVu Sans"/>
              </a:rPr>
              <a:t>Max-Value </a:t>
            </a:r>
            <a:r>
              <a:rPr b="0" lang="en-US" sz="1500" spc="-35" strike="noStrike">
                <a:solidFill>
                  <a:srgbClr val="000000"/>
                </a:solidFill>
                <a:latin typeface="Calibri"/>
                <a:ea typeface="DejaVu Sans"/>
              </a:rPr>
              <a:t>but  with </a:t>
            </a:r>
            <a:r>
              <a:rPr b="0" lang="en-US" sz="1500" spc="-52" strike="noStrike">
                <a:solidFill>
                  <a:srgbClr val="000000"/>
                </a:solidFill>
                <a:latin typeface="Calibri"/>
                <a:ea typeface="DejaVu Sans"/>
              </a:rPr>
              <a:t>roles  of  </a:t>
            </a:r>
            <a:r>
              <a:rPr b="0" lang="en-US" sz="1500" spc="49" strike="noStrike">
                <a:solidFill>
                  <a:srgbClr val="000000"/>
                </a:solidFill>
                <a:latin typeface="Arial"/>
                <a:ea typeface="DejaVu Sans"/>
              </a:rPr>
              <a:t>α</a:t>
            </a:r>
            <a:r>
              <a:rPr b="0" lang="en-US" sz="1500" spc="49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US" sz="1500" spc="-24" strike="noStrike">
                <a:solidFill>
                  <a:srgbClr val="000000"/>
                </a:solidFill>
                <a:latin typeface="Arial"/>
                <a:ea typeface="DejaVu Sans"/>
              </a:rPr>
              <a:t>β</a:t>
            </a:r>
            <a:r>
              <a:rPr b="0" lang="en-US" sz="1500" spc="-1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63" strike="noStrike">
                <a:solidFill>
                  <a:srgbClr val="000000"/>
                </a:solidFill>
                <a:latin typeface="Calibri"/>
                <a:ea typeface="DejaVu Sans"/>
              </a:rPr>
              <a:t>reversed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08" name="CustomShape 5"/>
          <p:cNvSpPr/>
          <p:nvPr/>
        </p:nvSpPr>
        <p:spPr>
          <a:xfrm>
            <a:off x="7983000" y="6184080"/>
            <a:ext cx="144000" cy="39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680">
              <a:lnSpc>
                <a:spcPts val="771"/>
              </a:lnSpc>
            </a:pPr>
            <a:fld id="{FE76AF1E-6C7B-4290-B827-8CF535942C52}" type="slidenum">
              <a:rPr b="0" lang="en-US" sz="700" spc="12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700" spc="-1" strike="noStrike"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CustomShape 1"/>
          <p:cNvSpPr/>
          <p:nvPr/>
        </p:nvSpPr>
        <p:spPr>
          <a:xfrm>
            <a:off x="457200" y="274680"/>
            <a:ext cx="82288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Properties of α–β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10" name="CustomShape 2"/>
          <p:cNvSpPr/>
          <p:nvPr/>
        </p:nvSpPr>
        <p:spPr>
          <a:xfrm>
            <a:off x="457200" y="1219320"/>
            <a:ext cx="8228880" cy="51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2720" indent="-342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α–β observations:</a:t>
            </a:r>
            <a:endParaRPr b="0" lang="en-US" sz="18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Pruning is zero-loss.  </a:t>
            </a:r>
            <a:endParaRPr b="0" lang="en-US" sz="16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Final outcome same as without pruning.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Great example of “meta-reasoning”= reasoning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</a:rPr>
              <a:t>about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computational process.</a:t>
            </a:r>
            <a:endParaRPr b="0" lang="en-US" sz="16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Here: reasoning about which computations could possibly be relevant (or not)</a:t>
            </a:r>
            <a:endParaRPr b="0" lang="en-US" sz="1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Key to high efficiency in AI programming.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Effectiveness depends hugely which path (moves) you examine first.</a:t>
            </a:r>
            <a:endParaRPr b="0" lang="en-US" sz="16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Slide 14:  why prune in middle subtree…but not in rightmost one. </a:t>
            </a:r>
            <a:endParaRPr b="0" lang="en-US" sz="1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Middle subtree:  examines highest value (for max) nodes first!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Analysis:</a:t>
            </a:r>
            <a:endParaRPr b="0" lang="en-US" sz="16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Chess has average branching factor around 35</a:t>
            </a:r>
            <a:endParaRPr b="0" lang="en-US" sz="1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Pruning removes branches (whole subtrees) </a:t>
            </a:r>
            <a:endParaRPr b="0" lang="en-US" sz="1400" spc="-1" strike="noStrike">
              <a:latin typeface="Arial"/>
            </a:endParaRPr>
          </a:p>
          <a:p>
            <a:pPr lvl="3" marL="1599840" indent="-22788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-&gt; effective branching factor = 28.  Substantial reduction.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Unfortunately, 28</a:t>
            </a:r>
            <a:r>
              <a:rPr b="0" lang="en-US" sz="1800" spc="-1" strike="noStrike" baseline="30000">
                <a:solidFill>
                  <a:srgbClr val="000000"/>
                </a:solidFill>
                <a:latin typeface="Arial"/>
              </a:rPr>
              <a:t>50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is still impossible to search in reasonable time!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611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2680" algn="r">
              <a:lnSpc>
                <a:spcPts val="771"/>
              </a:lnSpc>
            </a:pPr>
            <a:fld id="{EE69892A-E4AA-4B32-8046-D6F48B2222FC}" type="slidenum">
              <a:rPr b="0" lang="en-US" sz="1200" spc="12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" y="274680"/>
            <a:ext cx="82288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Outline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457200" y="1219320"/>
            <a:ext cx="8228880" cy="49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1520" indent="-342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Games</a:t>
            </a:r>
            <a:endParaRPr b="0" lang="en-US" sz="1800" spc="-1" strike="noStrike">
              <a:latin typeface="Arial"/>
            </a:endParaRPr>
          </a:p>
          <a:p>
            <a:pPr marL="11520" indent="-3420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Perfect play: principles of adversarial search</a:t>
            </a:r>
            <a:endParaRPr b="0" lang="en-US" sz="1800" spc="-1" strike="noStrike">
              <a:latin typeface="Arial"/>
            </a:endParaRPr>
          </a:p>
          <a:p>
            <a:pPr lvl="1" marL="821880" indent="-28404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minimax decisions</a:t>
            </a:r>
            <a:endParaRPr b="0" lang="en-US" sz="1600" spc="-1" strike="noStrike">
              <a:latin typeface="Arial"/>
            </a:endParaRPr>
          </a:p>
          <a:p>
            <a:pPr lvl="1" marL="821880" indent="-28404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</a:rPr>
              <a:t>α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–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</a:rPr>
              <a:t>β 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pruning</a:t>
            </a:r>
            <a:endParaRPr b="0" lang="en-US" sz="1600" spc="-1" strike="noStrike">
              <a:latin typeface="Arial"/>
            </a:endParaRPr>
          </a:p>
          <a:p>
            <a:pPr lvl="1" marL="821880" indent="-28404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Move ordering</a:t>
            </a:r>
            <a:endParaRPr b="0" lang="en-US" sz="1600" spc="-1" strike="noStrike">
              <a:latin typeface="Arial"/>
            </a:endParaRPr>
          </a:p>
          <a:p>
            <a:pPr marL="11520" indent="-3420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Imperfect play: dealing with resource limits</a:t>
            </a:r>
            <a:endParaRPr b="0" lang="en-US" sz="1800" spc="-1" strike="noStrike">
              <a:latin typeface="Arial"/>
            </a:endParaRPr>
          </a:p>
          <a:p>
            <a:pPr lvl="1" marL="821880" indent="-28404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Cutting of search and approximate  evaluation</a:t>
            </a:r>
            <a:endParaRPr b="0" lang="en-US" sz="1600" spc="-1" strike="noStrike">
              <a:latin typeface="Arial"/>
            </a:endParaRPr>
          </a:p>
          <a:p>
            <a:pPr marL="11520" indent="-342000">
              <a:lnSpc>
                <a:spcPct val="100000"/>
              </a:lnSpc>
              <a:spcBef>
                <a:spcPts val="140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Stochastic games (games of chance)</a:t>
            </a:r>
            <a:endParaRPr b="0" lang="en-US" sz="1800" spc="-1" strike="noStrike">
              <a:latin typeface="Arial"/>
            </a:endParaRPr>
          </a:p>
          <a:p>
            <a:pPr marL="11520" indent="-3420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Partially Observable games</a:t>
            </a:r>
            <a:endParaRPr b="0" lang="en-US" sz="1800" spc="-1" strike="noStrike">
              <a:latin typeface="Arial"/>
            </a:endParaRPr>
          </a:p>
          <a:p>
            <a:pPr marL="11520" indent="-3420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Card Games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338F9C5-C379-4B83-A53F-68E6DE54182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457200" y="274680"/>
            <a:ext cx="82288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Move ordering to improve α–β efficacy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13" name="CustomShape 2"/>
          <p:cNvSpPr/>
          <p:nvPr/>
        </p:nvSpPr>
        <p:spPr>
          <a:xfrm>
            <a:off x="457200" y="1066680"/>
            <a:ext cx="8228880" cy="518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2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Plan: at any ply:  examine higher value (to max) siblings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first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Sets the α value tightly </a:t>
            </a:r>
            <a:r>
              <a:rPr b="0" lang="en-US" sz="1600" spc="-1" strike="noStrike">
                <a:solidFill>
                  <a:srgbClr val="000000"/>
                </a:solidFill>
                <a:latin typeface="Wingdings"/>
              </a:rPr>
              <a:t>-&gt;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more likely to prune subsequent branches.</a:t>
            </a:r>
            <a:endParaRPr b="0" lang="en-US" sz="16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Strategies:</a:t>
            </a:r>
            <a:endParaRPr b="0" lang="en-US" sz="18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Static:  Prioritize higher value moves like captures, forward moves, etc. </a:t>
            </a:r>
            <a:endParaRPr b="0" lang="en-US" sz="16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Dynamic:  prioritize moves that have been good in the past</a:t>
            </a:r>
            <a:endParaRPr b="0" lang="en-US" sz="16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Use IDS: searches to depth=n reveal high values moves for subsequent re-searches at depth &gt; n.</a:t>
            </a:r>
            <a:endParaRPr b="0" lang="en-US" sz="16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Stats: </a:t>
            </a:r>
            <a:endParaRPr b="0" lang="en-US" sz="18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Minimax search = O(b</a:t>
            </a:r>
            <a:r>
              <a:rPr b="0" lang="en-US" sz="1600" spc="-1" strike="noStrike" baseline="30000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6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α–β with random ordering = about O(b</a:t>
            </a:r>
            <a:r>
              <a:rPr b="0" lang="en-US" sz="1600" spc="-1" strike="noStrike" baseline="30000">
                <a:solidFill>
                  <a:srgbClr val="000000"/>
                </a:solidFill>
                <a:latin typeface="Arial"/>
              </a:rPr>
              <a:t>3m/4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Wingdings"/>
              </a:rPr>
              <a:t>-&gt;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nice reduction</a:t>
            </a:r>
            <a:endParaRPr b="0" lang="en-US" sz="16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α–β with strong move ordering = about O(b</a:t>
            </a:r>
            <a:r>
              <a:rPr b="0" lang="en-US" sz="1600" spc="-1" strike="noStrike" baseline="30000">
                <a:solidFill>
                  <a:srgbClr val="000000"/>
                </a:solidFill>
                <a:latin typeface="Arial"/>
              </a:rPr>
              <a:t>m/2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6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Effectively reduced b-factor from 35 to 6 in chess!   Can ply 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twice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as deep, same time!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More power: transpositions</a:t>
            </a:r>
            <a:endParaRPr b="0" lang="en-US" sz="18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Some move chains are 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transpositions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of each other.  (a</a:t>
            </a:r>
            <a:r>
              <a:rPr b="0" lang="en-US" sz="1400" spc="-1" strike="noStrike">
                <a:solidFill>
                  <a:srgbClr val="000000"/>
                </a:solidFill>
                <a:latin typeface="Wingdings"/>
              </a:rPr>
              <a:t>-&gt;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b, then d</a:t>
            </a:r>
            <a:r>
              <a:rPr b="0" lang="en-US" sz="1400" spc="-1" strike="noStrike">
                <a:solidFill>
                  <a:srgbClr val="000000"/>
                </a:solidFill>
                <a:latin typeface="Wingdings"/>
              </a:rPr>
              <a:t>-&gt;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e) gives same board as (d</a:t>
            </a:r>
            <a:r>
              <a:rPr b="0" lang="en-US" sz="1400" spc="-1" strike="noStrike">
                <a:solidFill>
                  <a:srgbClr val="000000"/>
                </a:solidFill>
                <a:latin typeface="Wingdings"/>
              </a:rPr>
              <a:t>-&gt;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e, then b</a:t>
            </a:r>
            <a:r>
              <a:rPr b="0" lang="en-US" sz="1400" spc="-1" strike="noStrike">
                <a:solidFill>
                  <a:srgbClr val="000000"/>
                </a:solidFill>
                <a:latin typeface="Wingdings"/>
              </a:rPr>
              <a:t>-&gt;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a).  </a:t>
            </a:r>
            <a:endParaRPr b="0" lang="en-US" sz="14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Identify and only compute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once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: can double reachable depth again!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539"/>
              </a:spcBef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614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2680" algn="r">
              <a:lnSpc>
                <a:spcPts val="771"/>
              </a:lnSpc>
            </a:pPr>
            <a:fld id="{C8F89582-D035-4F8B-AFD2-2299ACDAFE87}" type="slidenum">
              <a:rPr b="0" lang="en-US" sz="1200" spc="12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CustomShape 1"/>
          <p:cNvSpPr/>
          <p:nvPr/>
        </p:nvSpPr>
        <p:spPr>
          <a:xfrm>
            <a:off x="457200" y="274680"/>
            <a:ext cx="82288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Imperfect Game Play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16" name="CustomShape 2"/>
          <p:cNvSpPr/>
          <p:nvPr/>
        </p:nvSpPr>
        <p:spPr>
          <a:xfrm>
            <a:off x="457200" y="1219320"/>
            <a:ext cx="8228880" cy="49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2720" indent="-342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Reality check:</a:t>
            </a:r>
            <a:endParaRPr b="0" lang="en-US" sz="18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Thus far: minimax assumes we can search down to “bottom” of tree</a:t>
            </a:r>
            <a:endParaRPr b="0" lang="en-US" sz="16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Not realistic:  minimax is O(b</a:t>
            </a:r>
            <a:r>
              <a:rPr b="0" lang="en-US" sz="1600" spc="-1" strike="noStrike" baseline="30000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6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Chess = of 50 moves/game,  b about 35</a:t>
            </a:r>
            <a:endParaRPr b="0" lang="en-US" sz="1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O(35</a:t>
            </a:r>
            <a:r>
              <a:rPr b="0" lang="en-US" sz="1400" spc="-1" strike="noStrike" baseline="30000">
                <a:solidFill>
                  <a:srgbClr val="000000"/>
                </a:solidFill>
                <a:latin typeface="Arial"/>
              </a:rPr>
              <a:t>50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)….or, with theoretical best α–β move ordering: O(6</a:t>
            </a:r>
            <a:r>
              <a:rPr b="0" lang="en-US" sz="1400" spc="-1" strike="noStrike" baseline="30000">
                <a:solidFill>
                  <a:srgbClr val="000000"/>
                </a:solidFill>
                <a:latin typeface="Arial"/>
              </a:rPr>
              <a:t>50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).  Huge!</a:t>
            </a:r>
            <a:endParaRPr b="0" lang="en-US" sz="14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Plan:  Search as deep as time allows</a:t>
            </a:r>
            <a:endParaRPr b="0" lang="en-US" sz="16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Terminal-test()  </a:t>
            </a:r>
            <a:r>
              <a:rPr b="0" lang="en-US" sz="1400" spc="-1" strike="noStrike">
                <a:solidFill>
                  <a:srgbClr val="000000"/>
                </a:solidFill>
                <a:latin typeface="Wingdings"/>
              </a:rPr>
              <a:t>-&gt;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Cutoff-test()</a:t>
            </a:r>
            <a:endParaRPr b="0" lang="en-US" sz="1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Cut-off-test(s) decides if we should stop searching at that state/level.</a:t>
            </a:r>
            <a:endParaRPr b="0" lang="en-US" sz="1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If true:  apply 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evaluation function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and return value of that board.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When to cut off search?</a:t>
            </a:r>
            <a:endParaRPr b="0" lang="en-US" sz="18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Fred Flintstone static approach = just always cut off search at some depth d.</a:t>
            </a:r>
            <a:endParaRPr b="0" lang="en-US" sz="16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Problem: leaves valuable time on the table</a:t>
            </a:r>
            <a:endParaRPr b="0" lang="en-US" sz="16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Reachable depth within t-limit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 varies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depending on board/# pieces/etc.</a:t>
            </a:r>
            <a:endParaRPr b="0" lang="en-US" sz="14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Solution:  Use IDS.</a:t>
            </a:r>
            <a:endParaRPr b="0" lang="en-US" sz="16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Search until time is up </a:t>
            </a:r>
            <a:r>
              <a:rPr b="0" lang="en-US" sz="1400" spc="-1" strike="noStrike">
                <a:solidFill>
                  <a:srgbClr val="000000"/>
                </a:solidFill>
                <a:latin typeface="Wingdings"/>
              </a:rPr>
              <a:t>-&gt;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return result from latest completed search</a:t>
            </a:r>
            <a:endParaRPr b="0" lang="en-US" sz="1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Bonus:  Use info from previous IDS runs to optimize α–β move ordering</a:t>
            </a:r>
            <a:endParaRPr b="0" lang="en-US" sz="14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Problem: 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</a:rPr>
              <a:t>horizon effect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= something bad could happen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</a:rPr>
              <a:t>just beyond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search limit</a:t>
            </a:r>
            <a:endParaRPr b="0" lang="en-US" sz="16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Solution:  Add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</a:rPr>
              <a:t>quiescence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metric.  Never cut off search in middle of heavy action.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617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2680" algn="r">
              <a:lnSpc>
                <a:spcPts val="771"/>
              </a:lnSpc>
            </a:pPr>
            <a:fld id="{2883C4F2-74D3-451B-B674-4A466C5C8CEC}" type="slidenum">
              <a:rPr b="0" lang="en-US" sz="1200" spc="12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CustomShape 1"/>
          <p:cNvSpPr/>
          <p:nvPr/>
        </p:nvSpPr>
        <p:spPr>
          <a:xfrm>
            <a:off x="457200" y="274680"/>
            <a:ext cx="82288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Advanced Techniques: when winning matters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19" name="CustomShape 2"/>
          <p:cNvSpPr/>
          <p:nvPr/>
        </p:nvSpPr>
        <p:spPr>
          <a:xfrm>
            <a:off x="457200" y="1219320"/>
            <a:ext cx="8228880" cy="533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2720" indent="-342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Idea 1:  Find ways to search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deeper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  </a:t>
            </a:r>
            <a:endParaRPr b="0" lang="en-US" sz="18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Efficiency:  efficient board representation, faster eval functions, etc.</a:t>
            </a:r>
            <a:endParaRPr b="0" lang="en-US" sz="16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Better pruning:  maximize efficacy of move ordering subsystem</a:t>
            </a:r>
            <a:endParaRPr b="0" lang="en-US" sz="16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</a:rPr>
              <a:t>Forward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pruning:  cut off “un-interesting” branches of search tree early</a:t>
            </a:r>
            <a:endParaRPr b="0" lang="en-US" sz="16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α–β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prunes nodes that are 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provably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useless </a:t>
            </a:r>
            <a:r>
              <a:rPr b="0" lang="en-US" sz="1400" spc="-1" strike="noStrike">
                <a:solidFill>
                  <a:srgbClr val="000000"/>
                </a:solidFill>
                <a:latin typeface="Wingdings"/>
              </a:rPr>
              <a:t>-&gt;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loss-less</a:t>
            </a:r>
            <a:endParaRPr b="0" lang="en-US" sz="1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Forward pruning “guesses” </a:t>
            </a:r>
            <a:r>
              <a:rPr b="0" lang="en-US" sz="1400" spc="-1" strike="noStrike">
                <a:solidFill>
                  <a:srgbClr val="000000"/>
                </a:solidFill>
                <a:latin typeface="Wingdings"/>
              </a:rPr>
              <a:t>-&gt;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prunes nodes that are 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probably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useless.</a:t>
            </a:r>
            <a:endParaRPr b="0" lang="en-US" sz="1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Danger:  could prune away moves that ultimately lead to wins!</a:t>
            </a:r>
            <a:endParaRPr b="0" lang="en-US" sz="1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Strategy: shallow search gets rough node value.  Stored info estimates 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likely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utility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Idea 2:  More sophisticated evaluation function</a:t>
            </a:r>
            <a:endParaRPr b="0" lang="en-US" sz="18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Linear weighted function assume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</a:rPr>
              <a:t>independence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of features…statically</a:t>
            </a:r>
            <a:endParaRPr b="0" lang="en-US" sz="16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But often it’s the 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combo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of pieces that count…more at some points in game than others</a:t>
            </a:r>
            <a:endParaRPr b="0" lang="en-US" sz="1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E.g., pair of bishops &gt; two knights…but more so in the end-game</a:t>
            </a:r>
            <a:endParaRPr b="0" lang="en-US" sz="1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Non-linear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weighted functions allow more subtle tuning</a:t>
            </a:r>
            <a:endParaRPr b="0" lang="en-US" sz="14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</a:rPr>
              <a:t>Machine learning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can also be used to adjust weights from experience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0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41A16A7-4B43-44FC-A43E-8E8DB5B1EE1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CustomShape 1"/>
          <p:cNvSpPr/>
          <p:nvPr/>
        </p:nvSpPr>
        <p:spPr>
          <a:xfrm>
            <a:off x="457200" y="274680"/>
            <a:ext cx="82288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Advanced Techniques: when winning matters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22" name="CustomShape 2"/>
          <p:cNvSpPr/>
          <p:nvPr/>
        </p:nvSpPr>
        <p:spPr>
          <a:xfrm>
            <a:off x="457200" y="1219320"/>
            <a:ext cx="8228880" cy="533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2720" indent="-342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Idea 3:  Avoid search completely when you can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In many games, there are certain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</a:rPr>
              <a:t>rote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phases</a:t>
            </a:r>
            <a:endParaRPr b="0" lang="en-US" sz="16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e.g. Chess:  whole libraries of books about standard openings/end games</a:t>
            </a:r>
            <a:endParaRPr b="0" lang="en-US" sz="1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Why search down through billions of boards?  Look it up!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Can just store and look-up moves for “standard” situations</a:t>
            </a:r>
            <a:endParaRPr b="0" lang="en-US" sz="16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Enter from books and other “human knowledge”</a:t>
            </a:r>
            <a:endParaRPr b="0" lang="en-US" sz="1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Calculate stats on DB of previously played games </a:t>
            </a:r>
            <a:r>
              <a:rPr b="0" lang="en-US" sz="1400" spc="-1" strike="noStrike">
                <a:solidFill>
                  <a:srgbClr val="000000"/>
                </a:solidFill>
                <a:latin typeface="Wingdings"/>
              </a:rPr>
              <a:t>-&gt;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which openings won most?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Computers can have advantage of humans here! </a:t>
            </a:r>
            <a:endParaRPr b="0" lang="en-US" sz="16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Human:  has 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general strategy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for certain endgames</a:t>
            </a:r>
            <a:endParaRPr b="0" lang="en-US" sz="1400" spc="-1" strike="noStrike">
              <a:latin typeface="Arial"/>
            </a:endParaRPr>
          </a:p>
          <a:p>
            <a:pPr lvl="3" marL="1599840" indent="-22788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King-rook-king (KRK) endgame, king-bishop-knight-king (KBNK), etc.</a:t>
            </a:r>
            <a:endParaRPr b="0" lang="en-US" sz="13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Computer:  with so few pieces, can literally 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compute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winning move sequence!</a:t>
            </a:r>
            <a:endParaRPr b="0" lang="en-US" sz="1400" spc="-1" strike="noStrike">
              <a:latin typeface="Arial"/>
            </a:endParaRPr>
          </a:p>
          <a:p>
            <a:pPr lvl="3" marL="1599840" indent="-22788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For </a:t>
            </a:r>
            <a:r>
              <a:rPr b="0" i="1" lang="en-US" sz="1300" spc="-1" strike="noStrike">
                <a:solidFill>
                  <a:srgbClr val="000000"/>
                </a:solidFill>
                <a:latin typeface="Arial"/>
              </a:rPr>
              <a:t>all possible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 KRK endings, etc.</a:t>
            </a:r>
            <a:endParaRPr b="0" lang="en-US" sz="13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Computer recognizes a pre-computed sequence </a:t>
            </a:r>
            <a:r>
              <a:rPr b="0" lang="en-US" sz="1400" spc="-1" strike="noStrike">
                <a:solidFill>
                  <a:srgbClr val="000000"/>
                </a:solidFill>
                <a:latin typeface="Wingdings"/>
              </a:rPr>
              <a:t>-&gt;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plays perfect deterministic endgame!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3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D6C5C0B-1989-4259-84DA-61ED96E54B7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CustomShape 1"/>
          <p:cNvSpPr/>
          <p:nvPr/>
        </p:nvSpPr>
        <p:spPr>
          <a:xfrm>
            <a:off x="457200" y="274680"/>
            <a:ext cx="82288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History:  Deterministic Games in practice…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25" name="CustomShape 2"/>
          <p:cNvSpPr/>
          <p:nvPr/>
        </p:nvSpPr>
        <p:spPr>
          <a:xfrm>
            <a:off x="457200" y="1219320"/>
            <a:ext cx="8228880" cy="49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2720" indent="-3420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Checkers: </a:t>
            </a:r>
            <a:endParaRPr b="0" lang="en-US" sz="18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Chinook ended 40-year-reign of human world champion Marion  Tinsley in 1994.</a:t>
            </a:r>
            <a:endParaRPr b="0" lang="en-US" sz="16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Used  an  endgame database defining perfect play for all positions involving 8 or fewer pieces on the board, a total of 443,748,401,247  positions.</a:t>
            </a:r>
            <a:endParaRPr b="0" lang="en-US" sz="16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Chess: </a:t>
            </a:r>
            <a:endParaRPr b="0" lang="en-US" sz="18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Deep Blue defeated human world champion Gary Kasparov in a six-game match in 1997. </a:t>
            </a:r>
            <a:endParaRPr b="0" lang="en-US" sz="16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Deep Blue searches 200 million positions per second,  uses very sophisticated evaluation, and undisclosed methods for extending  some lines of search up to 40  ply.</a:t>
            </a:r>
            <a:endParaRPr b="0" lang="en-US" sz="16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Othello: </a:t>
            </a:r>
            <a:endParaRPr b="0" lang="en-US" sz="18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human champions refuse to compete against computers, who are too good.</a:t>
            </a:r>
            <a:endParaRPr b="0" lang="en-US" sz="16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Go: </a:t>
            </a:r>
            <a:endParaRPr b="0" lang="en-US" sz="18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2005:  human champions refuse to compete against computers, who are too  bad. </a:t>
            </a:r>
            <a:endParaRPr b="0" lang="en-US" sz="16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In go, b &gt; 300, so most programs use pattern knowledge bases to  suggest plausible moves.</a:t>
            </a:r>
            <a:endParaRPr b="0" lang="en-US" sz="16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2017:  IBM reveals it has been secretly entering its Go agent in online tournaments. And winning.  Beats reigning Go champion four in a row…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626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2680" algn="r">
              <a:lnSpc>
                <a:spcPts val="771"/>
              </a:lnSpc>
            </a:pPr>
            <a:fld id="{25DED38E-46A4-4E96-8F3E-41049A28EB4A}" type="slidenum">
              <a:rPr b="0" lang="en-US" sz="1200" spc="12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457200" y="274680"/>
            <a:ext cx="82288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Stochastic (non-deterministic games)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28" name="CustomShape 2"/>
          <p:cNvSpPr/>
          <p:nvPr/>
        </p:nvSpPr>
        <p:spPr>
          <a:xfrm>
            <a:off x="457200" y="4876920"/>
            <a:ext cx="822888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2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Combination of luck and skill</a:t>
            </a:r>
            <a:endParaRPr b="0" lang="en-US" sz="18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Strategy must account for roll of dice = random chance. 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Plus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other player!</a:t>
            </a:r>
            <a:endParaRPr b="0" lang="en-US" sz="16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Backgammon:  Dice determine possible moves</a:t>
            </a:r>
            <a:endParaRPr b="0" lang="en-US" sz="16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Can’t construct a standard game tree!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9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18B83CD-93B8-4FE6-A725-EC3F0D42FAF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630" name="Picture 4" descr=""/>
          <p:cNvPicPr/>
          <p:nvPr/>
        </p:nvPicPr>
        <p:blipFill>
          <a:blip r:embed="rId1"/>
          <a:stretch/>
        </p:blipFill>
        <p:spPr>
          <a:xfrm>
            <a:off x="1219320" y="1219320"/>
            <a:ext cx="3580560" cy="3297960"/>
          </a:xfrm>
          <a:prstGeom prst="rect">
            <a:avLst/>
          </a:prstGeom>
          <a:ln>
            <a:noFill/>
          </a:ln>
        </p:spPr>
      </p:pic>
      <p:sp>
        <p:nvSpPr>
          <p:cNvPr id="631" name="CustomShape 4"/>
          <p:cNvSpPr/>
          <p:nvPr/>
        </p:nvSpPr>
        <p:spPr>
          <a:xfrm>
            <a:off x="4876920" y="1828800"/>
            <a:ext cx="388548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Player-at-turn rolls dice: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Can now move one piece 5 places, and another piece 6 places</a:t>
            </a:r>
            <a:endParaRPr b="0" lang="en-US" sz="1600" spc="-1" strike="noStrike"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CustomShape 1"/>
          <p:cNvSpPr/>
          <p:nvPr/>
        </p:nvSpPr>
        <p:spPr>
          <a:xfrm>
            <a:off x="457200" y="152280"/>
            <a:ext cx="82288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Non-deterministic Games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33" name="CustomShape 2"/>
          <p:cNvSpPr/>
          <p:nvPr/>
        </p:nvSpPr>
        <p:spPr>
          <a:xfrm>
            <a:off x="457200" y="914400"/>
            <a:ext cx="8228880" cy="22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1520" indent="-342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Chance introduced by:  dice, card-shuffling/dealing, drawing cards</a:t>
            </a:r>
            <a:endParaRPr b="0" lang="en-US" sz="1800" spc="-1" strike="noStrike">
              <a:latin typeface="Arial"/>
            </a:endParaRPr>
          </a:p>
          <a:p>
            <a:pPr marL="11520" indent="-342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Minimax </a:t>
            </a:r>
            <a:r>
              <a:rPr b="0" lang="en-U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 Expectiminimax</a:t>
            </a:r>
            <a:endParaRPr b="0" lang="en-US" sz="1800" spc="-1" strike="noStrike">
              <a:latin typeface="Arial"/>
            </a:endParaRPr>
          </a:p>
          <a:p>
            <a:pPr lvl="1" marL="3895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Chance essentially acts as another “player”</a:t>
            </a:r>
            <a:endParaRPr b="0" lang="en-US" sz="1600" spc="-1" strike="noStrike">
              <a:latin typeface="Arial"/>
            </a:endParaRPr>
          </a:p>
          <a:p>
            <a:pPr lvl="1" marL="3895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Chance level= sum of </a:t>
            </a:r>
            <a:r>
              <a:rPr b="0" i="1" lang="en-US" sz="1600" spc="-1" strike="noStrike">
                <a:solidFill>
                  <a:srgbClr val="000000"/>
                </a:solidFill>
                <a:latin typeface="Tahoma"/>
              </a:rPr>
              <a:t>expected outcomes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, weighted by probability of happening.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600" spc="-1" strike="noStrike">
              <a:latin typeface="Arial"/>
            </a:endParaRPr>
          </a:p>
          <a:p>
            <a:pPr marL="11520" indent="-342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Simplified example with coin-flipping “move” inserted into some game: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634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2680" algn="r">
              <a:lnSpc>
                <a:spcPts val="771"/>
              </a:lnSpc>
            </a:pPr>
            <a:fld id="{A8F9824A-1B56-4FC5-90C6-1502363D82D6}" type="slidenum">
              <a:rPr b="0" lang="en-US" sz="1200" spc="12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grpSp>
        <p:nvGrpSpPr>
          <p:cNvPr id="635" name="Group 4"/>
          <p:cNvGrpSpPr/>
          <p:nvPr/>
        </p:nvGrpSpPr>
        <p:grpSpPr>
          <a:xfrm>
            <a:off x="2748240" y="3048120"/>
            <a:ext cx="4579920" cy="3313080"/>
            <a:chOff x="2748240" y="3048120"/>
            <a:chExt cx="4579920" cy="3313080"/>
          </a:xfrm>
        </p:grpSpPr>
        <p:sp>
          <p:nvSpPr>
            <p:cNvPr id="636" name="CustomShape 5"/>
            <p:cNvSpPr/>
            <p:nvPr/>
          </p:nvSpPr>
          <p:spPr>
            <a:xfrm>
              <a:off x="2748240" y="5272920"/>
              <a:ext cx="407520" cy="228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0" lang="en-US" sz="15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MIN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637" name="CustomShape 6"/>
            <p:cNvSpPr/>
            <p:nvPr/>
          </p:nvSpPr>
          <p:spPr>
            <a:xfrm>
              <a:off x="3880440" y="3048120"/>
              <a:ext cx="3325320" cy="31237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8" name="CustomShape 7"/>
            <p:cNvSpPr/>
            <p:nvPr/>
          </p:nvSpPr>
          <p:spPr>
            <a:xfrm>
              <a:off x="2748240" y="4200480"/>
              <a:ext cx="836280" cy="228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0" lang="en-US" sz="15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CHANCE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639" name="CustomShape 8"/>
            <p:cNvSpPr/>
            <p:nvPr/>
          </p:nvSpPr>
          <p:spPr>
            <a:xfrm>
              <a:off x="3840840" y="6086880"/>
              <a:ext cx="348732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4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7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4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6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0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5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−2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40" name="CustomShape 9"/>
            <p:cNvSpPr/>
            <p:nvPr/>
          </p:nvSpPr>
          <p:spPr>
            <a:xfrm>
              <a:off x="3823560" y="5215680"/>
              <a:ext cx="15120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41" name="CustomShape 10"/>
            <p:cNvSpPr/>
            <p:nvPr/>
          </p:nvSpPr>
          <p:spPr>
            <a:xfrm>
              <a:off x="4724280" y="5215680"/>
              <a:ext cx="15120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42" name="CustomShape 11"/>
            <p:cNvSpPr/>
            <p:nvPr/>
          </p:nvSpPr>
          <p:spPr>
            <a:xfrm>
              <a:off x="5733000" y="5215680"/>
              <a:ext cx="15120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43" name="CustomShape 12"/>
            <p:cNvSpPr/>
            <p:nvPr/>
          </p:nvSpPr>
          <p:spPr>
            <a:xfrm>
              <a:off x="6503040" y="5215680"/>
              <a:ext cx="28620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−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44" name="CustomShape 13"/>
            <p:cNvSpPr/>
            <p:nvPr/>
          </p:nvSpPr>
          <p:spPr>
            <a:xfrm>
              <a:off x="3960360" y="4607280"/>
              <a:ext cx="34380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0.5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45" name="CustomShape 14"/>
            <p:cNvSpPr/>
            <p:nvPr/>
          </p:nvSpPr>
          <p:spPr>
            <a:xfrm>
              <a:off x="4929840" y="4613760"/>
              <a:ext cx="34380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0.5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46" name="CustomShape 15"/>
            <p:cNvSpPr/>
            <p:nvPr/>
          </p:nvSpPr>
          <p:spPr>
            <a:xfrm>
              <a:off x="5870880" y="4607280"/>
              <a:ext cx="34380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0.5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47" name="CustomShape 16"/>
            <p:cNvSpPr/>
            <p:nvPr/>
          </p:nvSpPr>
          <p:spPr>
            <a:xfrm>
              <a:off x="6777360" y="4613760"/>
              <a:ext cx="34380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0.5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48" name="CustomShape 17"/>
            <p:cNvSpPr/>
            <p:nvPr/>
          </p:nvSpPr>
          <p:spPr>
            <a:xfrm>
              <a:off x="4293720" y="4085640"/>
              <a:ext cx="15120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49" name="CustomShape 18"/>
            <p:cNvSpPr/>
            <p:nvPr/>
          </p:nvSpPr>
          <p:spPr>
            <a:xfrm>
              <a:off x="6657480" y="4118040"/>
              <a:ext cx="28620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−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50" name="CustomShape 19"/>
            <p:cNvSpPr/>
            <p:nvPr/>
          </p:nvSpPr>
          <p:spPr>
            <a:xfrm>
              <a:off x="3809880" y="3276720"/>
              <a:ext cx="836280" cy="228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0" lang="en-US" sz="15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MAX</a:t>
              </a:r>
              <a:endParaRPr b="0" lang="en-US" sz="1500" spc="-1" strike="noStrike">
                <a:latin typeface="Arial"/>
              </a:endParaRPr>
            </a:p>
          </p:txBody>
        </p:sp>
      </p:grp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CustomShape 1"/>
          <p:cNvSpPr/>
          <p:nvPr/>
        </p:nvSpPr>
        <p:spPr>
          <a:xfrm>
            <a:off x="457200" y="274680"/>
            <a:ext cx="82288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Expectiminimax Algorithm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52" name="CustomShape 2"/>
          <p:cNvSpPr/>
          <p:nvPr/>
        </p:nvSpPr>
        <p:spPr>
          <a:xfrm>
            <a:off x="457200" y="1219320"/>
            <a:ext cx="8228880" cy="52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1520" indent="-342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Expectiminimax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produces perfect play</a:t>
            </a:r>
            <a:endParaRPr b="0" lang="en-US" sz="1800" spc="-1" strike="noStrike">
              <a:latin typeface="Arial"/>
            </a:endParaRPr>
          </a:p>
          <a:p>
            <a:pPr lvl="1" marL="3895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Meaning:  best possible play, given the stochastic probabilities involved.</a:t>
            </a:r>
            <a:endParaRPr b="0" lang="en-US" sz="1600" spc="-1" strike="noStrike">
              <a:latin typeface="Arial"/>
            </a:endParaRPr>
          </a:p>
          <a:p>
            <a:pPr marL="11520" indent="-3420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Just like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Minimax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, except we  must also handle chance  nodes:</a:t>
            </a:r>
            <a:endParaRPr b="0" lang="en-US" sz="1800" spc="-1" strike="noStrike">
              <a:latin typeface="Arial"/>
            </a:endParaRPr>
          </a:p>
          <a:p>
            <a:pPr marL="453960">
              <a:lnSpc>
                <a:spcPct val="100000"/>
              </a:lnSpc>
              <a:spcBef>
                <a:spcPts val="1400"/>
              </a:spcBef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. . .</a:t>
            </a:r>
            <a:endParaRPr b="0" lang="en-US" sz="1400" spc="-1" strike="noStrike">
              <a:latin typeface="Arial"/>
            </a:endParaRPr>
          </a:p>
          <a:p>
            <a:pPr marL="453960">
              <a:lnSpc>
                <a:spcPct val="100000"/>
              </a:lnSpc>
              <a:spcBef>
                <a:spcPts val="17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Arial"/>
              </a:rPr>
              <a:t>If terminal-test(s)=true</a:t>
            </a:r>
            <a:endParaRPr b="0" lang="en-US" sz="1400" spc="-1" strike="noStrike">
              <a:latin typeface="Arial"/>
            </a:endParaRPr>
          </a:p>
          <a:p>
            <a:pPr marL="453960">
              <a:lnSpc>
                <a:spcPct val="100000"/>
              </a:lnSpc>
              <a:spcBef>
                <a:spcPts val="17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rgbClr val="00007e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rgbClr val="00007e"/>
                </a:solidFill>
                <a:latin typeface="Arial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Evaluation-fn(s)</a:t>
            </a:r>
            <a:endParaRPr b="0" lang="en-US" sz="1400" spc="-1" strike="noStrike">
              <a:latin typeface="Arial"/>
            </a:endParaRPr>
          </a:p>
          <a:p>
            <a:pPr marL="453960">
              <a:lnSpc>
                <a:spcPct val="100000"/>
              </a:lnSpc>
              <a:spcBef>
                <a:spcPts val="17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Arial"/>
              </a:rPr>
              <a:t>if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</a:rPr>
              <a:t>state 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is a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Max 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node </a:t>
            </a:r>
            <a:r>
              <a:rPr b="0" lang="en-US" sz="1400" spc="-1" strike="noStrike">
                <a:solidFill>
                  <a:srgbClr val="00007e"/>
                </a:solidFill>
                <a:latin typeface="Arial"/>
              </a:rPr>
              <a:t>then</a:t>
            </a:r>
            <a:endParaRPr b="0" lang="en-US" sz="1400" spc="-1" strike="noStrike">
              <a:latin typeface="Arial"/>
            </a:endParaRPr>
          </a:p>
          <a:p>
            <a:pPr marL="453960">
              <a:lnSpc>
                <a:spcPct val="100000"/>
              </a:lnSpc>
              <a:spcBef>
                <a:spcPts val="31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rgbClr val="00007e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rgbClr val="00007e"/>
                </a:solidFill>
                <a:latin typeface="Arial"/>
              </a:rPr>
              <a:t>return 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the highest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ExpectiMinimax-Value 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of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Successors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(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</a:rPr>
              <a:t>state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)</a:t>
            </a:r>
            <a:endParaRPr b="0" lang="en-US" sz="1400" spc="-1" strike="noStrike">
              <a:latin typeface="Arial"/>
            </a:endParaRPr>
          </a:p>
          <a:p>
            <a:pPr marL="453960">
              <a:lnSpc>
                <a:spcPct val="100000"/>
              </a:lnSpc>
              <a:spcBef>
                <a:spcPts val="31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Arial"/>
              </a:rPr>
              <a:t>if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</a:rPr>
              <a:t>state 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is a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Min 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node </a:t>
            </a:r>
            <a:r>
              <a:rPr b="0" lang="en-US" sz="1400" spc="-1" strike="noStrike">
                <a:solidFill>
                  <a:srgbClr val="00007e"/>
                </a:solidFill>
                <a:latin typeface="Arial"/>
              </a:rPr>
              <a:t>then</a:t>
            </a:r>
            <a:endParaRPr b="0" lang="en-US" sz="1400" spc="-1" strike="noStrike">
              <a:latin typeface="Arial"/>
            </a:endParaRPr>
          </a:p>
          <a:p>
            <a:pPr marL="453960">
              <a:lnSpc>
                <a:spcPct val="100000"/>
              </a:lnSpc>
              <a:spcBef>
                <a:spcPts val="17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rgbClr val="00007e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rgbClr val="00007e"/>
                </a:solidFill>
                <a:latin typeface="Arial"/>
              </a:rPr>
              <a:t>return 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the lowest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ExpectiMinimax-Value 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of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Successors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(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</a:rPr>
              <a:t>state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)</a:t>
            </a:r>
            <a:endParaRPr b="0" lang="en-US" sz="1400" spc="-1" strike="noStrike">
              <a:latin typeface="Arial"/>
            </a:endParaRPr>
          </a:p>
          <a:p>
            <a:pPr marL="453960">
              <a:lnSpc>
                <a:spcPct val="100000"/>
              </a:lnSpc>
              <a:spcBef>
                <a:spcPts val="31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Arial"/>
              </a:rPr>
              <a:t>if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</a:rPr>
              <a:t>state 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is a chance node  </a:t>
            </a:r>
            <a:r>
              <a:rPr b="0" lang="en-US" sz="1400" spc="-1" strike="noStrike">
                <a:solidFill>
                  <a:srgbClr val="00007e"/>
                </a:solidFill>
                <a:latin typeface="Arial"/>
              </a:rPr>
              <a:t>then</a:t>
            </a:r>
            <a:endParaRPr b="0" lang="en-US" sz="1400" spc="-1" strike="noStrike">
              <a:latin typeface="Arial"/>
            </a:endParaRPr>
          </a:p>
          <a:p>
            <a:pPr marL="453960">
              <a:lnSpc>
                <a:spcPct val="100000"/>
              </a:lnSpc>
              <a:spcBef>
                <a:spcPts val="17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rgbClr val="00007e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rgbClr val="00007e"/>
                </a:solidFill>
                <a:latin typeface="Arial"/>
              </a:rPr>
              <a:t>return 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SUM of  probability-weighted(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ExpectiMinimax-Value 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of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Successors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(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</a:rPr>
              <a:t>state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))</a:t>
            </a:r>
            <a:endParaRPr b="0" lang="en-US" sz="1400" spc="-1" strike="noStrike">
              <a:latin typeface="Arial"/>
            </a:endParaRPr>
          </a:p>
          <a:p>
            <a:pPr marL="453960">
              <a:lnSpc>
                <a:spcPct val="100000"/>
              </a:lnSpc>
              <a:spcBef>
                <a:spcPts val="31"/>
              </a:spcBef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. . .</a:t>
            </a:r>
            <a:endParaRPr b="0" lang="en-US" sz="1400" spc="-1" strike="noStrike">
              <a:latin typeface="Arial"/>
            </a:endParaRPr>
          </a:p>
          <a:p>
            <a:pPr marL="453960">
              <a:lnSpc>
                <a:spcPct val="100000"/>
              </a:lnSpc>
              <a:spcBef>
                <a:spcPts val="31"/>
              </a:spcBef>
            </a:pPr>
            <a:endParaRPr b="0" lang="en-US" sz="1400" spc="-1" strike="noStrike">
              <a:latin typeface="Arial"/>
            </a:endParaRPr>
          </a:p>
          <a:p>
            <a:pPr marL="11520" indent="-342000">
              <a:lnSpc>
                <a:spcPct val="101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Dice rolls increase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: </a:t>
            </a:r>
            <a:endParaRPr b="0" lang="en-US" sz="1800" spc="-1" strike="noStrike">
              <a:latin typeface="Arial"/>
            </a:endParaRPr>
          </a:p>
          <a:p>
            <a:pPr lvl="1" marL="389520" indent="-205920">
              <a:lnSpc>
                <a:spcPct val="101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21 possible rolls with 2 dice  Backgammon 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</a:rPr>
              <a:t>≈ 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20 legal moves (can be 6,000 with 1-1   roll)</a:t>
            </a:r>
            <a:endParaRPr b="0" lang="en-US" sz="1600" spc="-1" strike="noStrike">
              <a:latin typeface="Arial"/>
            </a:endParaRPr>
          </a:p>
          <a:p>
            <a:pPr lvl="1" marL="389520" indent="-205920">
              <a:lnSpc>
                <a:spcPct val="101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depth 4 = 20 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</a:rPr>
              <a:t>× 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(21 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</a:rPr>
              <a:t>× 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20)</a:t>
            </a:r>
            <a:r>
              <a:rPr b="0" lang="en-US" sz="1900" spc="-1" strike="noStrike" baseline="33000">
                <a:solidFill>
                  <a:srgbClr val="000000"/>
                </a:solidFill>
                <a:latin typeface="Traditional Arabic"/>
              </a:rPr>
              <a:t>3  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</a:rPr>
              <a:t>≈ 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1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2 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</a:rPr>
              <a:t>× 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10</a:t>
            </a:r>
            <a:r>
              <a:rPr b="0" lang="en-US" sz="1900" spc="-1" strike="noStrike" baseline="33000">
                <a:solidFill>
                  <a:srgbClr val="000000"/>
                </a:solidFill>
                <a:latin typeface="Traditional Arabic"/>
              </a:rPr>
              <a:t>9</a:t>
            </a:r>
            <a:endParaRPr b="0" lang="en-US" sz="1900" spc="-1" strike="noStrike">
              <a:latin typeface="Arial"/>
            </a:endParaRPr>
          </a:p>
          <a:p>
            <a:pPr lvl="1" marL="389520" indent="-205920">
              <a:lnSpc>
                <a:spcPct val="101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Thus: As depth increases, probability of reaching a given node  shrinks</a:t>
            </a:r>
            <a:endParaRPr b="0" lang="en-US" sz="1600" spc="-1" strike="noStrike">
              <a:latin typeface="Arial"/>
            </a:endParaRPr>
          </a:p>
          <a:p>
            <a:pPr lvl="2" marL="811440" indent="-227880">
              <a:lnSpc>
                <a:spcPct val="101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Lucida Sans Unicode"/>
              </a:rPr>
              <a:t>⇒ 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value of lookahead is diminished</a:t>
            </a:r>
            <a:endParaRPr b="0" lang="en-US" sz="1400" spc="-1" strike="noStrike">
              <a:latin typeface="Arial"/>
            </a:endParaRPr>
          </a:p>
          <a:p>
            <a:pPr lvl="2" marL="811440" indent="-227880">
              <a:lnSpc>
                <a:spcPct val="101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α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–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β 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pruning is much less  effective  (because chance makes pruning less common)</a:t>
            </a:r>
            <a:endParaRPr b="0" lang="en-US" sz="1400" spc="-1" strike="noStrike">
              <a:latin typeface="Arial"/>
            </a:endParaRPr>
          </a:p>
          <a:p>
            <a:pPr marL="11520" indent="-3420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TDGammon: 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uses depth-2 search + very good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Eval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≈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world-champion level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653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2680" algn="r">
              <a:lnSpc>
                <a:spcPts val="771"/>
              </a:lnSpc>
            </a:pPr>
            <a:fld id="{183B9297-1323-449F-AACD-0E67F81A9DF3}" type="slidenum">
              <a:rPr b="0" lang="en-US" sz="1200" spc="12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CustomShape 1"/>
          <p:cNvSpPr/>
          <p:nvPr/>
        </p:nvSpPr>
        <p:spPr>
          <a:xfrm>
            <a:off x="457200" y="274680"/>
            <a:ext cx="82288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Partially Observable Games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55" name="CustomShape 2"/>
          <p:cNvSpPr/>
          <p:nvPr/>
        </p:nvSpPr>
        <p:spPr>
          <a:xfrm>
            <a:off x="457200" y="1219320"/>
            <a:ext cx="8228880" cy="49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2720" indent="-342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So far:  Fully observable games</a:t>
            </a:r>
            <a:endParaRPr b="0" lang="en-US" sz="18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All player can see all functional pieces (state) of the game at all times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Many games are fun because of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imperfect information</a:t>
            </a:r>
            <a:endParaRPr b="0" lang="en-US" sz="18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Players see only none/part of opponents state.</a:t>
            </a:r>
            <a:endParaRPr b="0" lang="en-US" sz="16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E.g. Poker and similar card games, Battleship, etc.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6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Example:  Kriegspiel:  Blind chess!</a:t>
            </a:r>
            <a:endParaRPr b="0" lang="en-US" sz="18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White and Black see only a board containing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</a:rPr>
              <a:t>their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pieces.</a:t>
            </a:r>
            <a:endParaRPr b="0" lang="en-US" sz="16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On turn:  player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</a:rPr>
              <a:t>proposes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a move.</a:t>
            </a:r>
            <a:endParaRPr b="0" lang="en-US" sz="16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Referee announced: legal/illegal. If legal: “Capture on square X”, “Check by &lt;direction&gt;”, “checkmate” or “stalemate”.</a:t>
            </a:r>
            <a:endParaRPr b="0" lang="en-US" sz="14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Plan: Use belief states developed in Ch4! </a:t>
            </a:r>
            <a:endParaRPr b="0" lang="en-US" sz="16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Referee feedback = percepts that update/prune belief states. </a:t>
            </a:r>
            <a:endParaRPr b="0" lang="en-US" sz="1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All believe states NOT equally likely:  can calculate probabilities on believe states based predicting optimum play by opponent. </a:t>
            </a:r>
            <a:endParaRPr b="0" lang="en-US" sz="1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Implication:  Best to add some 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randomness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to your play:  be unpredictable!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6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2680" algn="r">
              <a:lnSpc>
                <a:spcPts val="771"/>
              </a:lnSpc>
            </a:pPr>
            <a:fld id="{7AFF576A-5798-42C7-AF98-6DEDA26BBD0B}" type="slidenum">
              <a:rPr b="0" lang="en-US" sz="1200" spc="12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CustomShape 1"/>
          <p:cNvSpPr/>
          <p:nvPr/>
        </p:nvSpPr>
        <p:spPr>
          <a:xfrm>
            <a:off x="457200" y="274680"/>
            <a:ext cx="82288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Card Games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58" name="CustomShape 2"/>
          <p:cNvSpPr/>
          <p:nvPr/>
        </p:nvSpPr>
        <p:spPr>
          <a:xfrm>
            <a:off x="457200" y="990720"/>
            <a:ext cx="8228880" cy="54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2720" indent="-342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Stochastic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partial observability</a:t>
            </a:r>
            <a:endParaRPr b="0" lang="en-US" sz="18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Cards dealt randomly at the beginning of game.  Deterministic after that.</a:t>
            </a:r>
            <a:endParaRPr b="0" lang="en-US" sz="16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Odds (probability) of possible hands easily calculated. </a:t>
            </a:r>
            <a:endParaRPr b="0" lang="en-US" sz="16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E.g. Bridge, Whist, Hearts, some forms of poker.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Plan:  Probabilistic weighted search</a:t>
            </a:r>
            <a:endParaRPr b="0" lang="en-US" sz="18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Generate all possible deals of the (missing) cards</a:t>
            </a:r>
            <a:endParaRPr b="0" lang="en-US" sz="16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Solve each one just like a fully observable games (Minimax)</a:t>
            </a:r>
            <a:endParaRPr b="0" lang="en-US" sz="16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Weight each outcome with probability of that hand being dealt</a:t>
            </a:r>
            <a:endParaRPr b="0" lang="en-US" sz="16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Chose move that has the best outcome, averaged over all possible deals.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Reality check:</a:t>
            </a:r>
            <a:endParaRPr b="0" lang="en-US" sz="18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In Bridge there are 10+ million possible visible hands.  Can’t explore all!</a:t>
            </a:r>
            <a:endParaRPr b="0" lang="en-US" sz="16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Idea: Monte Carlo approach:  solve random sample of deals</a:t>
            </a:r>
            <a:endParaRPr b="0" lang="en-US" sz="16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Choice of sample set is weighted to include more likely hands.</a:t>
            </a:r>
            <a:endParaRPr b="0" lang="en-US" sz="14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</a:rPr>
              <a:t>Bidding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may add valuable info on hands </a:t>
            </a:r>
            <a:r>
              <a:rPr b="0" lang="en-US" sz="16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changes probabilities.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GIB, leading bridge program:  generates 100 deals consistent with bidding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9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AC59784-FE62-480D-9DF0-313E062129B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3240"/>
            <a:ext cx="8228880" cy="11448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1504440" algn="ctr">
              <a:lnSpc>
                <a:spcPts val="218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Games vs. search problems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277640"/>
            <a:ext cx="8478360" cy="517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1520" indent="-342000">
              <a:lnSpc>
                <a:spcPct val="101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Search in Ch3&amp;4:  Single actor!</a:t>
            </a:r>
            <a:endParaRPr b="0" lang="en-US" sz="1800" spc="-1" strike="noStrike">
              <a:latin typeface="Arial"/>
            </a:endParaRPr>
          </a:p>
          <a:p>
            <a:pPr lvl="1" marL="389520" indent="-205920">
              <a:lnSpc>
                <a:spcPct val="101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“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single player” scenario or game, e.g., Boggle.</a:t>
            </a:r>
            <a:endParaRPr b="0" lang="en-US" sz="1600" spc="-1" strike="noStrike">
              <a:latin typeface="Arial"/>
            </a:endParaRPr>
          </a:p>
          <a:p>
            <a:pPr lvl="1" marL="389520" indent="-205920">
              <a:lnSpc>
                <a:spcPct val="101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Brain teasers: one player against “the game”.</a:t>
            </a:r>
            <a:endParaRPr b="0" lang="en-US" sz="1600" spc="-1" strike="noStrike">
              <a:latin typeface="Arial"/>
            </a:endParaRPr>
          </a:p>
          <a:p>
            <a:pPr lvl="1" marL="389520" indent="-205920">
              <a:lnSpc>
                <a:spcPct val="101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Could be adversarial, but not directly </a:t>
            </a:r>
            <a:r>
              <a:rPr b="0" i="1" lang="en-US" sz="1600" spc="-1" strike="noStrike">
                <a:solidFill>
                  <a:srgbClr val="000000"/>
                </a:solidFill>
                <a:latin typeface="Tahoma"/>
              </a:rPr>
              <a:t>as part of game</a:t>
            </a:r>
            <a:endParaRPr b="0" lang="en-US" sz="1600" spc="-1" strike="noStrike">
              <a:latin typeface="Arial"/>
            </a:endParaRPr>
          </a:p>
          <a:p>
            <a:pPr lvl="2" marL="811440" indent="-227880">
              <a:lnSpc>
                <a:spcPct val="101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e.g. “I can find more words than you”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11520" indent="-342000">
              <a:lnSpc>
                <a:spcPct val="101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Adversarial game:  “Unpredictable” opponent shares control of state</a:t>
            </a:r>
            <a:endParaRPr b="0" lang="en-US" sz="1800" spc="-1" strike="noStrike">
              <a:latin typeface="Arial"/>
            </a:endParaRPr>
          </a:p>
          <a:p>
            <a:pPr lvl="1" marL="389520" indent="-205920">
              <a:lnSpc>
                <a:spcPct val="101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solution is a </a:t>
            </a:r>
            <a:r>
              <a:rPr b="0" lang="en-US" sz="1600" spc="-1" strike="noStrike">
                <a:solidFill>
                  <a:srgbClr val="004b00"/>
                </a:solidFill>
                <a:latin typeface="Tahoma"/>
              </a:rPr>
              <a:t>strategy →</a:t>
            </a:r>
            <a:r>
              <a:rPr b="0" lang="en-US" sz="1600" spc="-1" strike="noStrike">
                <a:solidFill>
                  <a:srgbClr val="004b00"/>
                </a:solidFill>
                <a:latin typeface="Wingding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specifying a move for every possible opponent  response</a:t>
            </a:r>
            <a:endParaRPr b="0" lang="en-US" sz="1600" spc="-1" strike="noStrike">
              <a:latin typeface="Arial"/>
            </a:endParaRPr>
          </a:p>
          <a:p>
            <a:pPr lvl="1" marL="389520" indent="-205920">
              <a:lnSpc>
                <a:spcPct val="101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Time limits 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</a:rPr>
              <a:t>⇒ 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unlikely to find goal, must find optimal move with incomplete search</a:t>
            </a:r>
            <a:endParaRPr b="0" lang="en-US" sz="1600" spc="-1" strike="noStrike">
              <a:latin typeface="Arial"/>
            </a:endParaRPr>
          </a:p>
          <a:p>
            <a:pPr lvl="1" marL="389520" indent="-205920">
              <a:lnSpc>
                <a:spcPct val="101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Major penalty for inefficiency (you get your clock cleaned)</a:t>
            </a:r>
            <a:endParaRPr b="0" lang="en-US" sz="1600" spc="-1" strike="noStrike">
              <a:latin typeface="Arial"/>
            </a:endParaRPr>
          </a:p>
          <a:p>
            <a:pPr lvl="1" marL="389520" indent="-205920">
              <a:lnSpc>
                <a:spcPct val="101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Most commonly:  “zero-sum” games.  My gain is your loss = Adversarial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11520" indent="-342000">
              <a:lnSpc>
                <a:spcPct val="101000"/>
              </a:lnSpc>
              <a:spcBef>
                <a:spcPts val="107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Gaming has a deep history in computational thinking</a:t>
            </a:r>
            <a:endParaRPr b="0" lang="en-US" sz="1800" spc="-1" strike="noStrike">
              <a:latin typeface="Arial"/>
            </a:endParaRPr>
          </a:p>
          <a:p>
            <a:pPr lvl="1" marL="389520" indent="-205920">
              <a:lnSpc>
                <a:spcPct val="101000"/>
              </a:lnSpc>
              <a:spcBef>
                <a:spcPts val="448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00" spc="-1" strike="noStrike">
                <a:solidFill>
                  <a:srgbClr val="000000"/>
                </a:solidFill>
                <a:latin typeface="Tahoma"/>
              </a:rPr>
              <a:t>Computer considers possible lines of play (Babbage,  1846)</a:t>
            </a:r>
            <a:endParaRPr b="0" lang="en-US" sz="1300" spc="-1" strike="noStrike">
              <a:latin typeface="Arial"/>
            </a:endParaRPr>
          </a:p>
          <a:p>
            <a:pPr lvl="1" marL="389520" indent="-205920">
              <a:lnSpc>
                <a:spcPct val="101000"/>
              </a:lnSpc>
              <a:spcBef>
                <a:spcPts val="448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00" spc="-1" strike="noStrike">
                <a:solidFill>
                  <a:srgbClr val="000000"/>
                </a:solidFill>
                <a:latin typeface="Tahoma"/>
              </a:rPr>
              <a:t>Algorithm for perfect play (Zermelo, 1912; Von Neumann,   1944)</a:t>
            </a:r>
            <a:endParaRPr b="0" lang="en-US" sz="1300" spc="-1" strike="noStrike">
              <a:latin typeface="Arial"/>
            </a:endParaRPr>
          </a:p>
          <a:p>
            <a:pPr lvl="1" marL="389520" indent="-205920">
              <a:lnSpc>
                <a:spcPct val="101000"/>
              </a:lnSpc>
              <a:spcBef>
                <a:spcPts val="448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00" spc="-1" strike="noStrike">
                <a:solidFill>
                  <a:srgbClr val="000000"/>
                </a:solidFill>
                <a:latin typeface="Tahoma"/>
              </a:rPr>
              <a:t>Finite horizon, approximate evaluation (Zuse, 1945; Wiener, 1948;  Shannon, 1950)</a:t>
            </a:r>
            <a:endParaRPr b="0" lang="en-US" sz="1300" spc="-1" strike="noStrike">
              <a:latin typeface="Arial"/>
            </a:endParaRPr>
          </a:p>
          <a:p>
            <a:pPr lvl="1" marL="389520" indent="-205920">
              <a:lnSpc>
                <a:spcPct val="101000"/>
              </a:lnSpc>
              <a:spcBef>
                <a:spcPts val="448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00" spc="-1" strike="noStrike">
                <a:solidFill>
                  <a:srgbClr val="000000"/>
                </a:solidFill>
                <a:latin typeface="Tahoma"/>
              </a:rPr>
              <a:t>First chess program (Turing, 1951)</a:t>
            </a:r>
            <a:endParaRPr b="0" lang="en-US" sz="1300" spc="-1" strike="noStrike">
              <a:latin typeface="Arial"/>
            </a:endParaRPr>
          </a:p>
          <a:p>
            <a:pPr lvl="1" marL="389520" indent="-205920">
              <a:lnSpc>
                <a:spcPct val="101000"/>
              </a:lnSpc>
              <a:spcBef>
                <a:spcPts val="448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00" spc="-1" strike="noStrike">
                <a:solidFill>
                  <a:srgbClr val="000000"/>
                </a:solidFill>
                <a:latin typeface="Tahoma"/>
              </a:rPr>
              <a:t>Machine learning to improve evaluation accuracy (Samuel,  1952–57)</a:t>
            </a:r>
            <a:endParaRPr b="0" lang="en-US" sz="1300" spc="-1" strike="noStrike">
              <a:latin typeface="Arial"/>
            </a:endParaRPr>
          </a:p>
          <a:p>
            <a:pPr lvl="1" marL="389520" indent="-205920">
              <a:lnSpc>
                <a:spcPct val="101000"/>
              </a:lnSpc>
              <a:spcBef>
                <a:spcPts val="448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00" spc="-1" strike="noStrike">
                <a:solidFill>
                  <a:srgbClr val="000000"/>
                </a:solidFill>
                <a:latin typeface="Tahoma"/>
              </a:rPr>
              <a:t>Pruning to allow deeper search (McCarthy,  1956)</a:t>
            </a:r>
            <a:endParaRPr b="0" lang="en-US" sz="1300" spc="-1" strike="noStrike">
              <a:latin typeface="Arial"/>
            </a:endParaRPr>
          </a:p>
          <a:p>
            <a:pPr lvl="1" marL="389520" indent="-205920">
              <a:lnSpc>
                <a:spcPct val="101000"/>
              </a:lnSpc>
              <a:spcBef>
                <a:spcPts val="448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00" spc="-1" strike="noStrike">
                <a:solidFill>
                  <a:srgbClr val="000000"/>
                </a:solidFill>
                <a:latin typeface="Tahoma"/>
              </a:rPr>
              <a:t>Plus explosion of more modern results...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6553080" y="4550040"/>
            <a:ext cx="2133000" cy="39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2680" algn="r">
              <a:lnSpc>
                <a:spcPts val="771"/>
              </a:lnSpc>
            </a:pPr>
            <a:fld id="{75934CFA-582E-4238-A259-67C65B100A2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CustomShape 1"/>
          <p:cNvSpPr/>
          <p:nvPr/>
        </p:nvSpPr>
        <p:spPr>
          <a:xfrm>
            <a:off x="457200" y="274680"/>
            <a:ext cx="82288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Summary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61" name="CustomShape 2"/>
          <p:cNvSpPr/>
          <p:nvPr/>
        </p:nvSpPr>
        <p:spPr>
          <a:xfrm>
            <a:off x="457200" y="1143000"/>
            <a:ext cx="8228880" cy="518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272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Games are just specialized search problems.  Modifications:</a:t>
            </a:r>
            <a:endParaRPr b="0" lang="en-US" sz="20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Minimax (plus α–β pruning) to model opponent player</a:t>
            </a:r>
            <a:endParaRPr b="0" lang="en-US" sz="16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Stochastic “choice” layers in tree to model chance</a:t>
            </a:r>
            <a:endParaRPr b="0" lang="en-US" sz="16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Belief state management to model partial observability</a:t>
            </a:r>
            <a:endParaRPr b="0" lang="en-US" sz="16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6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Games illustrate several important points about  AI</a:t>
            </a:r>
            <a:endParaRPr b="0" lang="en-US" sz="20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perfection is unattainable in reality ⇒ must approximate</a:t>
            </a:r>
            <a:endParaRPr b="0" lang="en-US" sz="16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good idea to think about what to think about</a:t>
            </a:r>
            <a:endParaRPr b="0" lang="en-US" sz="16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Meta-level analysis, as in considerations leading to α–β pruning</a:t>
            </a:r>
            <a:endParaRPr b="0" lang="en-US" sz="14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Uncertainty constrains the assignment of values to states</a:t>
            </a:r>
            <a:endParaRPr b="0" lang="en-US" sz="16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Increases effective branching factor, could make pruning less effective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Optimal decisions depend on information state, not  real state</a:t>
            </a:r>
            <a:endParaRPr b="0" lang="en-US" sz="20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As illustrated in partially observable games, when belief state is what matters</a:t>
            </a:r>
            <a:endParaRPr b="0" lang="en-US" sz="1600" spc="-1" strike="noStrike">
              <a:latin typeface="Arial"/>
            </a:endParaRPr>
          </a:p>
          <a:p>
            <a:pPr marL="514440">
              <a:lnSpc>
                <a:spcPct val="100000"/>
              </a:lnSpc>
              <a:spcBef>
                <a:spcPts val="717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6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Games are to AI as grand prix racing is to automobile design</a:t>
            </a:r>
            <a:endParaRPr b="0" lang="en-US" sz="20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Proving ground for hardware, data structures, algorithms…and cleverness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662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D0C7BAD-8180-4F0E-BD42-0404F163EDE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3" name="Picture 2" descr=""/>
          <p:cNvPicPr/>
          <p:nvPr/>
        </p:nvPicPr>
        <p:blipFill>
          <a:blip r:embed="rId1"/>
          <a:stretch/>
        </p:blipFill>
        <p:spPr>
          <a:xfrm>
            <a:off x="2017080" y="1462320"/>
            <a:ext cx="4981320" cy="4834800"/>
          </a:xfrm>
          <a:prstGeom prst="rect">
            <a:avLst/>
          </a:prstGeom>
          <a:ln>
            <a:noFill/>
          </a:ln>
        </p:spPr>
      </p:pic>
      <p:sp>
        <p:nvSpPr>
          <p:cNvPr id="664" name="CustomShape 1"/>
          <p:cNvSpPr/>
          <p:nvPr/>
        </p:nvSpPr>
        <p:spPr>
          <a:xfrm>
            <a:off x="7983000" y="6184080"/>
            <a:ext cx="144000" cy="9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680">
              <a:lnSpc>
                <a:spcPts val="771"/>
              </a:lnSpc>
            </a:pPr>
            <a:fld id="{7EB26387-A48C-4D9F-A96E-29DFFCC6F181}" type="slidenum">
              <a:rPr b="0" lang="en-US" sz="700" spc="12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7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57200" y="274680"/>
            <a:ext cx="82288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Types of Games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57200" y="4038480"/>
            <a:ext cx="8228880" cy="20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2720" indent="-342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Access to Information </a:t>
            </a:r>
            <a:endParaRPr b="0" lang="en-US" sz="18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Perfect Info.  Fully observable.  Both player see whole board, all of the time</a:t>
            </a:r>
            <a:endParaRPr b="0" lang="en-US" sz="16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Imperfect Info.  Not/partially-observable.  Blind or partial knowledge of board.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Determinism:</a:t>
            </a:r>
            <a:endParaRPr b="0" lang="en-US" sz="18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Deterministic: No element of chance. Players have 100% control over actions taken in game</a:t>
            </a:r>
            <a:endParaRPr b="0" lang="en-US" sz="16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Chance:  Some element of chance:  die rolls, cards dealing, etc.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2680" algn="r">
              <a:lnSpc>
                <a:spcPts val="771"/>
              </a:lnSpc>
            </a:pPr>
            <a:fld id="{0B399036-D6F5-4F01-9016-3EB1FF27EECE}" type="slidenum">
              <a:rPr b="0" lang="en-US" sz="1200" spc="12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3510000" y="1401120"/>
            <a:ext cx="130608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deterministic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6019920" y="1371600"/>
            <a:ext cx="73368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chance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2" name="CustomShape 6"/>
          <p:cNvSpPr/>
          <p:nvPr/>
        </p:nvSpPr>
        <p:spPr>
          <a:xfrm>
            <a:off x="917280" y="1858680"/>
            <a:ext cx="190188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perfect information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CustomShape 7"/>
          <p:cNvSpPr/>
          <p:nvPr/>
        </p:nvSpPr>
        <p:spPr>
          <a:xfrm>
            <a:off x="914400" y="2971800"/>
            <a:ext cx="214272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imperfect information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174" name="Table 8"/>
          <p:cNvGraphicFramePr/>
          <p:nvPr/>
        </p:nvGraphicFramePr>
        <p:xfrm>
          <a:off x="3200400" y="1828800"/>
          <a:ext cx="4647600" cy="1643400"/>
        </p:xfrm>
        <a:graphic>
          <a:graphicData uri="http://schemas.openxmlformats.org/drawingml/2006/table">
            <a:tbl>
              <a:tblPr/>
              <a:tblGrid>
                <a:gridCol w="2323800"/>
                <a:gridCol w="2324160"/>
              </a:tblGrid>
              <a:tr h="821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9" strike="noStrike">
                          <a:solidFill>
                            <a:srgbClr val="000000"/>
                          </a:solidFill>
                          <a:latin typeface="Calibri"/>
                        </a:rPr>
                        <a:t>chess,</a:t>
                      </a:r>
                      <a:r>
                        <a:rPr b="0" lang="en-US" sz="1600" spc="-29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600" spc="9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checkers,  go,</a:t>
                      </a:r>
                      <a:r>
                        <a:rPr b="0" lang="en-US" sz="1600" spc="-60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600" spc="9" strike="noStrike">
                          <a:solidFill>
                            <a:srgbClr val="000000"/>
                          </a:solidFill>
                          <a:latin typeface="Calibri"/>
                        </a:rPr>
                        <a:t>othello, connect-4, tic-tac-toe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Backgammon,  </a:t>
                      </a:r>
                      <a:r>
                        <a:rPr b="0" lang="en-US" sz="1600" spc="15" strike="noStrike">
                          <a:solidFill>
                            <a:srgbClr val="000000"/>
                          </a:solidFill>
                          <a:latin typeface="Calibri"/>
                        </a:rPr>
                        <a:t>Monopoly, Chutes-n-ladders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21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9" strike="noStrike">
                          <a:solidFill>
                            <a:srgbClr val="000000"/>
                          </a:solidFill>
                          <a:latin typeface="Calibri"/>
                        </a:rPr>
                        <a:t>Battleship,  Blind</a:t>
                      </a:r>
                      <a:r>
                        <a:rPr b="0" lang="en-US" sz="1600" spc="-60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600" spc="9" strike="noStrike">
                          <a:solidFill>
                            <a:srgbClr val="000000"/>
                          </a:solidFill>
                          <a:latin typeface="Calibri"/>
                        </a:rPr>
                        <a:t>tic-tac-toe, Kriegspiel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9" strike="noStrike">
                          <a:solidFill>
                            <a:srgbClr val="000000"/>
                          </a:solidFill>
                          <a:latin typeface="Calibri"/>
                        </a:rPr>
                        <a:t>Bridge, Poker,</a:t>
                      </a:r>
                      <a:r>
                        <a:rPr b="0" lang="en-US" sz="16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600" spc="9" strike="noStrike">
                          <a:solidFill>
                            <a:srgbClr val="000000"/>
                          </a:solidFill>
                          <a:latin typeface="Calibri"/>
                        </a:rPr>
                        <a:t>Scrabble  Nuclear</a:t>
                      </a:r>
                      <a:r>
                        <a:rPr b="0" lang="en-US" sz="1600" spc="-60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600" spc="15" strike="noStrike">
                          <a:solidFill>
                            <a:srgbClr val="000000"/>
                          </a:solidFill>
                          <a:latin typeface="Calibri"/>
                        </a:rPr>
                        <a:t>war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062360" y="704880"/>
            <a:ext cx="7019640" cy="11448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25160">
              <a:lnSpc>
                <a:spcPts val="2302"/>
              </a:lnSpc>
            </a:pPr>
            <a:r>
              <a:rPr b="0" lang="en-US" sz="2200" spc="282" strike="noStrike">
                <a:solidFill>
                  <a:srgbClr val="000000"/>
                </a:solidFill>
                <a:latin typeface="Cambria"/>
              </a:rPr>
              <a:t>Game </a:t>
            </a:r>
            <a:r>
              <a:rPr b="0" lang="en-US" sz="2200" spc="131" strike="noStrike">
                <a:solidFill>
                  <a:srgbClr val="000000"/>
                </a:solidFill>
                <a:latin typeface="Cambria"/>
              </a:rPr>
              <a:t>tree </a:t>
            </a:r>
            <a:r>
              <a:rPr b="0" lang="en-US" sz="2200" spc="117" strike="noStrike">
                <a:solidFill>
                  <a:srgbClr val="000000"/>
                </a:solidFill>
                <a:latin typeface="Cambria"/>
              </a:rPr>
              <a:t>(2-player, 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deterministic</a:t>
            </a:r>
            <a:r>
              <a:rPr b="0" lang="en-US" sz="2200" spc="148" strike="noStrike">
                <a:solidFill>
                  <a:srgbClr val="000000"/>
                </a:solidFill>
                <a:latin typeface="Cambria"/>
              </a:rPr>
              <a:t>, </a:t>
            </a:r>
            <a:r>
              <a:rPr b="0" lang="en-US" sz="2200" spc="180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2200" spc="148" strike="noStrike">
                <a:solidFill>
                  <a:srgbClr val="000000"/>
                </a:solidFill>
                <a:latin typeface="Cambria"/>
              </a:rPr>
              <a:t>turns)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736160" y="1173960"/>
            <a:ext cx="477360" cy="463320"/>
          </a:xfrm>
          <a:custGeom>
            <a:avLst/>
            <a:gdLst/>
            <a:ahLst/>
            <a:rect l="l" t="t" r="r" b="b"/>
            <a:pathLst>
              <a:path w="525779" h="525780">
                <a:moveTo>
                  <a:pt x="525581" y="525583"/>
                </a:moveTo>
                <a:lnTo>
                  <a:pt x="525581" y="0"/>
                </a:lnTo>
                <a:lnTo>
                  <a:pt x="0" y="0"/>
                </a:lnTo>
                <a:lnTo>
                  <a:pt x="0" y="525583"/>
                </a:lnTo>
                <a:lnTo>
                  <a:pt x="525581" y="525583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3"/>
          <p:cNvSpPr/>
          <p:nvPr/>
        </p:nvSpPr>
        <p:spPr>
          <a:xfrm>
            <a:off x="4892400" y="1173960"/>
            <a:ext cx="360" cy="463320"/>
          </a:xfrm>
          <a:custGeom>
            <a:avLst/>
            <a:gdLst/>
            <a:ahLst/>
            <a:rect l="l" t="t" r="r" b="b"/>
            <a:pathLst>
              <a:path w="0" h="525780">
                <a:moveTo>
                  <a:pt x="0" y="0"/>
                </a:moveTo>
                <a:lnTo>
                  <a:pt x="0" y="525589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4"/>
          <p:cNvSpPr/>
          <p:nvPr/>
        </p:nvSpPr>
        <p:spPr>
          <a:xfrm>
            <a:off x="5057640" y="1173960"/>
            <a:ext cx="360" cy="463320"/>
          </a:xfrm>
          <a:custGeom>
            <a:avLst/>
            <a:gdLst/>
            <a:ahLst/>
            <a:rect l="l" t="t" r="r" b="b"/>
            <a:pathLst>
              <a:path w="0" h="525780">
                <a:moveTo>
                  <a:pt x="0" y="0"/>
                </a:moveTo>
                <a:lnTo>
                  <a:pt x="0" y="525589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5"/>
          <p:cNvSpPr/>
          <p:nvPr/>
        </p:nvSpPr>
        <p:spPr>
          <a:xfrm>
            <a:off x="4736160" y="1334160"/>
            <a:ext cx="477360" cy="360"/>
          </a:xfrm>
          <a:custGeom>
            <a:avLst/>
            <a:gdLst/>
            <a:ahLst/>
            <a:rect l="l" t="t" r="r" b="b"/>
            <a:pathLst>
              <a:path w="525779" h="0">
                <a:moveTo>
                  <a:pt x="0" y="0"/>
                </a:moveTo>
                <a:lnTo>
                  <a:pt x="525576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6"/>
          <p:cNvSpPr/>
          <p:nvPr/>
        </p:nvSpPr>
        <p:spPr>
          <a:xfrm>
            <a:off x="4736160" y="1485720"/>
            <a:ext cx="477360" cy="360"/>
          </a:xfrm>
          <a:custGeom>
            <a:avLst/>
            <a:gdLst/>
            <a:ahLst/>
            <a:rect l="l" t="t" r="r" b="b"/>
            <a:pathLst>
              <a:path w="525779" h="0">
                <a:moveTo>
                  <a:pt x="0" y="0"/>
                </a:moveTo>
                <a:lnTo>
                  <a:pt x="525576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7"/>
          <p:cNvSpPr/>
          <p:nvPr/>
        </p:nvSpPr>
        <p:spPr>
          <a:xfrm>
            <a:off x="4736160" y="2025360"/>
            <a:ext cx="477360" cy="463320"/>
          </a:xfrm>
          <a:custGeom>
            <a:avLst/>
            <a:gdLst/>
            <a:ahLst/>
            <a:rect l="l" t="t" r="r" b="b"/>
            <a:pathLst>
              <a:path w="525779" h="525780">
                <a:moveTo>
                  <a:pt x="525581" y="525583"/>
                </a:moveTo>
                <a:lnTo>
                  <a:pt x="525581" y="0"/>
                </a:lnTo>
                <a:lnTo>
                  <a:pt x="0" y="0"/>
                </a:lnTo>
                <a:lnTo>
                  <a:pt x="0" y="525583"/>
                </a:lnTo>
                <a:lnTo>
                  <a:pt x="525581" y="525583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8"/>
          <p:cNvSpPr/>
          <p:nvPr/>
        </p:nvSpPr>
        <p:spPr>
          <a:xfrm>
            <a:off x="4892400" y="2025360"/>
            <a:ext cx="360" cy="463320"/>
          </a:xfrm>
          <a:custGeom>
            <a:avLst/>
            <a:gdLst/>
            <a:ahLst/>
            <a:rect l="l" t="t" r="r" b="b"/>
            <a:pathLst>
              <a:path w="0" h="525780">
                <a:moveTo>
                  <a:pt x="0" y="0"/>
                </a:moveTo>
                <a:lnTo>
                  <a:pt x="0" y="525589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9"/>
          <p:cNvSpPr/>
          <p:nvPr/>
        </p:nvSpPr>
        <p:spPr>
          <a:xfrm>
            <a:off x="5057640" y="2025360"/>
            <a:ext cx="360" cy="463320"/>
          </a:xfrm>
          <a:custGeom>
            <a:avLst/>
            <a:gdLst/>
            <a:ahLst/>
            <a:rect l="l" t="t" r="r" b="b"/>
            <a:pathLst>
              <a:path w="0" h="525780">
                <a:moveTo>
                  <a:pt x="0" y="0"/>
                </a:moveTo>
                <a:lnTo>
                  <a:pt x="0" y="525589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0"/>
          <p:cNvSpPr/>
          <p:nvPr/>
        </p:nvSpPr>
        <p:spPr>
          <a:xfrm>
            <a:off x="4736160" y="2185560"/>
            <a:ext cx="477360" cy="360"/>
          </a:xfrm>
          <a:custGeom>
            <a:avLst/>
            <a:gdLst/>
            <a:ahLst/>
            <a:rect l="l" t="t" r="r" b="b"/>
            <a:pathLst>
              <a:path w="525779" h="0">
                <a:moveTo>
                  <a:pt x="0" y="0"/>
                </a:moveTo>
                <a:lnTo>
                  <a:pt x="525576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1"/>
          <p:cNvSpPr/>
          <p:nvPr/>
        </p:nvSpPr>
        <p:spPr>
          <a:xfrm>
            <a:off x="4736160" y="2337480"/>
            <a:ext cx="477360" cy="360"/>
          </a:xfrm>
          <a:custGeom>
            <a:avLst/>
            <a:gdLst/>
            <a:ahLst/>
            <a:rect l="l" t="t" r="r" b="b"/>
            <a:pathLst>
              <a:path w="525779" h="0">
                <a:moveTo>
                  <a:pt x="0" y="0"/>
                </a:moveTo>
                <a:lnTo>
                  <a:pt x="525576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2"/>
          <p:cNvSpPr/>
          <p:nvPr/>
        </p:nvSpPr>
        <p:spPr>
          <a:xfrm>
            <a:off x="3059280" y="1637640"/>
            <a:ext cx="1919160" cy="387720"/>
          </a:xfrm>
          <a:custGeom>
            <a:avLst/>
            <a:gdLst/>
            <a:ahLst/>
            <a:rect l="l" t="t" r="r" b="b"/>
            <a:pathLst>
              <a:path w="2112010" h="440055">
                <a:moveTo>
                  <a:pt x="2111883" y="0"/>
                </a:moveTo>
                <a:lnTo>
                  <a:pt x="0" y="439572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13"/>
          <p:cNvSpPr/>
          <p:nvPr/>
        </p:nvSpPr>
        <p:spPr>
          <a:xfrm>
            <a:off x="3702240" y="1637640"/>
            <a:ext cx="1276920" cy="387720"/>
          </a:xfrm>
          <a:custGeom>
            <a:avLst/>
            <a:gdLst/>
            <a:ahLst/>
            <a:rect l="l" t="t" r="r" b="b"/>
            <a:pathLst>
              <a:path w="1405254" h="440055">
                <a:moveTo>
                  <a:pt x="1404734" y="0"/>
                </a:moveTo>
                <a:lnTo>
                  <a:pt x="0" y="439572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4"/>
          <p:cNvSpPr/>
          <p:nvPr/>
        </p:nvSpPr>
        <p:spPr>
          <a:xfrm>
            <a:off x="4336560" y="1637640"/>
            <a:ext cx="642240" cy="387720"/>
          </a:xfrm>
          <a:custGeom>
            <a:avLst/>
            <a:gdLst/>
            <a:ahLst/>
            <a:rect l="l" t="t" r="r" b="b"/>
            <a:pathLst>
              <a:path w="707389" h="440055">
                <a:moveTo>
                  <a:pt x="707136" y="0"/>
                </a:moveTo>
                <a:lnTo>
                  <a:pt x="0" y="439572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5"/>
          <p:cNvSpPr/>
          <p:nvPr/>
        </p:nvSpPr>
        <p:spPr>
          <a:xfrm>
            <a:off x="4979160" y="1637640"/>
            <a:ext cx="360" cy="387720"/>
          </a:xfrm>
          <a:custGeom>
            <a:avLst/>
            <a:gdLst/>
            <a:ahLst/>
            <a:rect l="l" t="t" r="r" b="b"/>
            <a:pathLst>
              <a:path w="0" h="440055">
                <a:moveTo>
                  <a:pt x="0" y="0"/>
                </a:moveTo>
                <a:lnTo>
                  <a:pt x="0" y="439572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6"/>
          <p:cNvSpPr/>
          <p:nvPr/>
        </p:nvSpPr>
        <p:spPr>
          <a:xfrm>
            <a:off x="4979160" y="1637640"/>
            <a:ext cx="633600" cy="387720"/>
          </a:xfrm>
          <a:custGeom>
            <a:avLst/>
            <a:gdLst/>
            <a:ahLst/>
            <a:rect l="l" t="t" r="r" b="b"/>
            <a:pathLst>
              <a:path w="697864" h="440055">
                <a:moveTo>
                  <a:pt x="0" y="0"/>
                </a:moveTo>
                <a:lnTo>
                  <a:pt x="697598" y="439572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17"/>
          <p:cNvSpPr/>
          <p:nvPr/>
        </p:nvSpPr>
        <p:spPr>
          <a:xfrm>
            <a:off x="4979160" y="1637640"/>
            <a:ext cx="1276920" cy="387720"/>
          </a:xfrm>
          <a:custGeom>
            <a:avLst/>
            <a:gdLst/>
            <a:ahLst/>
            <a:rect l="l" t="t" r="r" b="b"/>
            <a:pathLst>
              <a:path w="1405254" h="440055">
                <a:moveTo>
                  <a:pt x="0" y="0"/>
                </a:moveTo>
                <a:lnTo>
                  <a:pt x="1404747" y="439572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8"/>
          <p:cNvSpPr/>
          <p:nvPr/>
        </p:nvSpPr>
        <p:spPr>
          <a:xfrm>
            <a:off x="4979160" y="1637640"/>
            <a:ext cx="1910520" cy="387720"/>
          </a:xfrm>
          <a:custGeom>
            <a:avLst/>
            <a:gdLst/>
            <a:ahLst/>
            <a:rect l="l" t="t" r="r" b="b"/>
            <a:pathLst>
              <a:path w="2102484" h="440055">
                <a:moveTo>
                  <a:pt x="0" y="0"/>
                </a:moveTo>
                <a:lnTo>
                  <a:pt x="2102332" y="439572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19"/>
          <p:cNvSpPr/>
          <p:nvPr/>
        </p:nvSpPr>
        <p:spPr>
          <a:xfrm>
            <a:off x="4925880" y="2187720"/>
            <a:ext cx="103680" cy="1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900" spc="-1" strike="noStrike">
              <a:latin typeface="Arial"/>
            </a:endParaRPr>
          </a:p>
        </p:txBody>
      </p:sp>
      <p:graphicFrame>
        <p:nvGraphicFramePr>
          <p:cNvPr id="194" name="Table 20"/>
          <p:cNvGraphicFramePr/>
          <p:nvPr/>
        </p:nvGraphicFramePr>
        <p:xfrm>
          <a:off x="4097520" y="2021400"/>
          <a:ext cx="656280" cy="1106280"/>
        </p:xfrm>
        <a:graphic>
          <a:graphicData uri="http://schemas.openxmlformats.org/drawingml/2006/table">
            <a:tbl>
              <a:tblPr/>
              <a:tblGrid>
                <a:gridCol w="156240"/>
                <a:gridCol w="164880"/>
                <a:gridCol w="156240"/>
              </a:tblGrid>
              <a:tr h="4287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9120">
                <a:tc>
                  <a:txBody>
                    <a:bodyPr/>
                    <a:p>
                      <a:pPr marL="45000">
                        <a:lnSpc>
                          <a:spcPts val="1239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5" name="Table 21"/>
          <p:cNvGraphicFramePr/>
          <p:nvPr/>
        </p:nvGraphicFramePr>
        <p:xfrm>
          <a:off x="3454560" y="2021400"/>
          <a:ext cx="656280" cy="1077120"/>
        </p:xfrm>
        <a:graphic>
          <a:graphicData uri="http://schemas.openxmlformats.org/drawingml/2006/table">
            <a:tbl>
              <a:tblPr/>
              <a:tblGrid>
                <a:gridCol w="156240"/>
                <a:gridCol w="164880"/>
                <a:gridCol w="156240"/>
              </a:tblGrid>
              <a:tr h="2199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39960">
                        <a:lnSpc>
                          <a:spcPct val="100000"/>
                        </a:lnSpc>
                        <a:spcBef>
                          <a:spcPts val="54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6" name="Table 22"/>
          <p:cNvGraphicFramePr/>
          <p:nvPr/>
        </p:nvGraphicFramePr>
        <p:xfrm>
          <a:off x="2811960" y="2021400"/>
          <a:ext cx="656280" cy="1077120"/>
        </p:xfrm>
        <a:graphic>
          <a:graphicData uri="http://schemas.openxmlformats.org/drawingml/2006/table">
            <a:tbl>
              <a:tblPr/>
              <a:tblGrid>
                <a:gridCol w="156240"/>
                <a:gridCol w="164880"/>
                <a:gridCol w="156240"/>
              </a:tblGrid>
              <a:tr h="2199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44280">
                        <a:lnSpc>
                          <a:spcPct val="100000"/>
                        </a:lnSpc>
                        <a:spcBef>
                          <a:spcPts val="54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7" name="Table 23"/>
          <p:cNvGraphicFramePr/>
          <p:nvPr/>
        </p:nvGraphicFramePr>
        <p:xfrm>
          <a:off x="6000120" y="2021400"/>
          <a:ext cx="656280" cy="1077120"/>
        </p:xfrm>
        <a:graphic>
          <a:graphicData uri="http://schemas.openxmlformats.org/drawingml/2006/table">
            <a:tbl>
              <a:tblPr/>
              <a:tblGrid>
                <a:gridCol w="156240"/>
                <a:gridCol w="164880"/>
                <a:gridCol w="156240"/>
              </a:tblGrid>
              <a:tr h="4287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19960">
                <a:tc>
                  <a:txBody>
                    <a:bodyPr/>
                    <a:p>
                      <a:pPr marL="38880">
                        <a:lnSpc>
                          <a:spcPct val="100000"/>
                        </a:lnSpc>
                        <a:spcBef>
                          <a:spcPts val="26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8" name="Table 24"/>
          <p:cNvGraphicFramePr/>
          <p:nvPr/>
        </p:nvGraphicFramePr>
        <p:xfrm>
          <a:off x="5365800" y="2021400"/>
          <a:ext cx="656280" cy="1106280"/>
        </p:xfrm>
        <a:graphic>
          <a:graphicData uri="http://schemas.openxmlformats.org/drawingml/2006/table">
            <a:tbl>
              <a:tblPr/>
              <a:tblGrid>
                <a:gridCol w="156240"/>
                <a:gridCol w="164880"/>
                <a:gridCol w="156240"/>
              </a:tblGrid>
              <a:tr h="4287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912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44280">
                        <a:lnSpc>
                          <a:spcPts val="1239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9" name="Table 25"/>
          <p:cNvGraphicFramePr/>
          <p:nvPr/>
        </p:nvGraphicFramePr>
        <p:xfrm>
          <a:off x="7268400" y="2021400"/>
          <a:ext cx="656280" cy="1077120"/>
        </p:xfrm>
        <a:graphic>
          <a:graphicData uri="http://schemas.openxmlformats.org/drawingml/2006/table">
            <a:tbl>
              <a:tblPr/>
              <a:tblGrid>
                <a:gridCol w="156240"/>
                <a:gridCol w="164880"/>
                <a:gridCol w="156240"/>
              </a:tblGrid>
              <a:tr h="4287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199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53280">
                        <a:lnSpc>
                          <a:spcPct val="100000"/>
                        </a:lnSpc>
                        <a:spcBef>
                          <a:spcPts val="26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0" name="Table 26"/>
          <p:cNvGraphicFramePr/>
          <p:nvPr/>
        </p:nvGraphicFramePr>
        <p:xfrm>
          <a:off x="6634080" y="2021400"/>
          <a:ext cx="656280" cy="1077120"/>
        </p:xfrm>
        <a:graphic>
          <a:graphicData uri="http://schemas.openxmlformats.org/drawingml/2006/table">
            <a:tbl>
              <a:tblPr/>
              <a:tblGrid>
                <a:gridCol w="156240"/>
                <a:gridCol w="164880"/>
                <a:gridCol w="156240"/>
              </a:tblGrid>
              <a:tr h="4287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199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48960">
                        <a:lnSpc>
                          <a:spcPct val="100000"/>
                        </a:lnSpc>
                        <a:spcBef>
                          <a:spcPts val="26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1" name="CustomShape 27"/>
          <p:cNvSpPr/>
          <p:nvPr/>
        </p:nvSpPr>
        <p:spPr>
          <a:xfrm>
            <a:off x="1388160" y="1328760"/>
            <a:ext cx="488880" cy="1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MAX</a:t>
            </a:r>
            <a:r>
              <a:rPr b="1" lang="en-US" sz="900" spc="-7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(X)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02" name="CustomShape 28"/>
          <p:cNvSpPr/>
          <p:nvPr/>
        </p:nvSpPr>
        <p:spPr>
          <a:xfrm>
            <a:off x="1388160" y="2180160"/>
            <a:ext cx="454680" cy="1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MIN</a:t>
            </a:r>
            <a:r>
              <a:rPr b="1" lang="en-US" sz="900" spc="-7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(O)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03" name="CustomShape 29"/>
          <p:cNvSpPr/>
          <p:nvPr/>
        </p:nvSpPr>
        <p:spPr>
          <a:xfrm>
            <a:off x="2425320" y="1637640"/>
            <a:ext cx="2553840" cy="387720"/>
          </a:xfrm>
          <a:custGeom>
            <a:avLst/>
            <a:gdLst/>
            <a:ahLst/>
            <a:rect l="l" t="t" r="r" b="b"/>
            <a:pathLst>
              <a:path w="2809875" h="440055">
                <a:moveTo>
                  <a:pt x="0" y="439572"/>
                </a:moveTo>
                <a:lnTo>
                  <a:pt x="2809468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30"/>
          <p:cNvSpPr/>
          <p:nvPr/>
        </p:nvSpPr>
        <p:spPr>
          <a:xfrm>
            <a:off x="4979160" y="1637640"/>
            <a:ext cx="2553840" cy="387720"/>
          </a:xfrm>
          <a:custGeom>
            <a:avLst/>
            <a:gdLst/>
            <a:ahLst/>
            <a:rect l="l" t="t" r="r" b="b"/>
            <a:pathLst>
              <a:path w="2809875" h="440055">
                <a:moveTo>
                  <a:pt x="0" y="0"/>
                </a:moveTo>
                <a:lnTo>
                  <a:pt x="2809481" y="439572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05" name="Table 31"/>
          <p:cNvGraphicFramePr/>
          <p:nvPr/>
        </p:nvGraphicFramePr>
        <p:xfrm>
          <a:off x="3445920" y="2796840"/>
          <a:ext cx="656280" cy="868320"/>
        </p:xfrm>
        <a:graphic>
          <a:graphicData uri="http://schemas.openxmlformats.org/drawingml/2006/table">
            <a:tbl>
              <a:tblPr/>
              <a:tblGrid>
                <a:gridCol w="156240"/>
                <a:gridCol w="164880"/>
                <a:gridCol w="156240"/>
              </a:tblGrid>
              <a:tr h="219960">
                <a:tc>
                  <a:txBody>
                    <a:bodyPr/>
                    <a:p>
                      <a:pPr marL="44280">
                        <a:lnSpc>
                          <a:spcPct val="100000"/>
                        </a:lnSpc>
                        <a:spcBef>
                          <a:spcPts val="54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19960">
                <a:tc>
                  <a:txBody>
                    <a:bodyPr/>
                    <a:p>
                      <a:pPr marL="298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6" name="Table 32"/>
          <p:cNvGraphicFramePr/>
          <p:nvPr/>
        </p:nvGraphicFramePr>
        <p:xfrm>
          <a:off x="2802960" y="2796840"/>
          <a:ext cx="656280" cy="1077120"/>
        </p:xfrm>
        <a:graphic>
          <a:graphicData uri="http://schemas.openxmlformats.org/drawingml/2006/table">
            <a:tbl>
              <a:tblPr/>
              <a:tblGrid>
                <a:gridCol w="156240"/>
                <a:gridCol w="164880"/>
                <a:gridCol w="156240"/>
              </a:tblGrid>
              <a:tr h="219960">
                <a:tc>
                  <a:txBody>
                    <a:bodyPr/>
                    <a:p>
                      <a:pPr marL="44280">
                        <a:lnSpc>
                          <a:spcPct val="100000"/>
                        </a:lnSpc>
                        <a:spcBef>
                          <a:spcPts val="54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32400">
                        <a:lnSpc>
                          <a:spcPct val="100000"/>
                        </a:lnSpc>
                        <a:spcBef>
                          <a:spcPts val="54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7" name="CustomShape 33"/>
          <p:cNvSpPr/>
          <p:nvPr/>
        </p:nvSpPr>
        <p:spPr>
          <a:xfrm>
            <a:off x="2425320" y="2497680"/>
            <a:ext cx="633600" cy="303120"/>
          </a:xfrm>
          <a:custGeom>
            <a:avLst/>
            <a:gdLst/>
            <a:ahLst/>
            <a:rect l="l" t="t" r="r" b="b"/>
            <a:pathLst>
              <a:path w="697864" h="344169">
                <a:moveTo>
                  <a:pt x="0" y="0"/>
                </a:moveTo>
                <a:lnTo>
                  <a:pt x="697585" y="344017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34"/>
          <p:cNvSpPr/>
          <p:nvPr/>
        </p:nvSpPr>
        <p:spPr>
          <a:xfrm>
            <a:off x="2425320" y="2497680"/>
            <a:ext cx="1276920" cy="303120"/>
          </a:xfrm>
          <a:custGeom>
            <a:avLst/>
            <a:gdLst/>
            <a:ahLst/>
            <a:rect l="l" t="t" r="r" b="b"/>
            <a:pathLst>
              <a:path w="1405254" h="344169">
                <a:moveTo>
                  <a:pt x="0" y="0"/>
                </a:moveTo>
                <a:lnTo>
                  <a:pt x="1404734" y="344017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35"/>
          <p:cNvSpPr/>
          <p:nvPr/>
        </p:nvSpPr>
        <p:spPr>
          <a:xfrm>
            <a:off x="1387800" y="2955960"/>
            <a:ext cx="488880" cy="1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MAX</a:t>
            </a:r>
            <a:r>
              <a:rPr b="1" lang="en-US" sz="900" spc="-7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(X)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10" name="CustomShape 36"/>
          <p:cNvSpPr/>
          <p:nvPr/>
        </p:nvSpPr>
        <p:spPr>
          <a:xfrm>
            <a:off x="2425320" y="2497680"/>
            <a:ext cx="1910520" cy="303120"/>
          </a:xfrm>
          <a:custGeom>
            <a:avLst/>
            <a:gdLst/>
            <a:ahLst/>
            <a:rect l="l" t="t" r="r" b="b"/>
            <a:pathLst>
              <a:path w="2102485" h="344169">
                <a:moveTo>
                  <a:pt x="0" y="0"/>
                </a:moveTo>
                <a:lnTo>
                  <a:pt x="2102332" y="344017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37"/>
          <p:cNvSpPr/>
          <p:nvPr/>
        </p:nvSpPr>
        <p:spPr>
          <a:xfrm>
            <a:off x="2425320" y="3264840"/>
            <a:ext cx="633600" cy="311400"/>
          </a:xfrm>
          <a:custGeom>
            <a:avLst/>
            <a:gdLst/>
            <a:ahLst/>
            <a:rect l="l" t="t" r="r" b="b"/>
            <a:pathLst>
              <a:path w="697864" h="353695">
                <a:moveTo>
                  <a:pt x="0" y="0"/>
                </a:moveTo>
                <a:lnTo>
                  <a:pt x="697585" y="353568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38"/>
          <p:cNvSpPr/>
          <p:nvPr/>
        </p:nvSpPr>
        <p:spPr>
          <a:xfrm>
            <a:off x="2425320" y="3264840"/>
            <a:ext cx="1276920" cy="311400"/>
          </a:xfrm>
          <a:custGeom>
            <a:avLst/>
            <a:gdLst/>
            <a:ahLst/>
            <a:rect l="l" t="t" r="r" b="b"/>
            <a:pathLst>
              <a:path w="1405254" h="353695">
                <a:moveTo>
                  <a:pt x="0" y="0"/>
                </a:moveTo>
                <a:lnTo>
                  <a:pt x="1404734" y="353568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39"/>
          <p:cNvSpPr/>
          <p:nvPr/>
        </p:nvSpPr>
        <p:spPr>
          <a:xfrm>
            <a:off x="2425320" y="3264840"/>
            <a:ext cx="1910520" cy="311400"/>
          </a:xfrm>
          <a:custGeom>
            <a:avLst/>
            <a:gdLst/>
            <a:ahLst/>
            <a:rect l="l" t="t" r="r" b="b"/>
            <a:pathLst>
              <a:path w="2102485" h="353695">
                <a:moveTo>
                  <a:pt x="0" y="0"/>
                </a:moveTo>
                <a:lnTo>
                  <a:pt x="2102332" y="353568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14" name="Table 40"/>
          <p:cNvGraphicFramePr/>
          <p:nvPr/>
        </p:nvGraphicFramePr>
        <p:xfrm>
          <a:off x="2811960" y="3572640"/>
          <a:ext cx="656280" cy="868320"/>
        </p:xfrm>
        <a:graphic>
          <a:graphicData uri="http://schemas.openxmlformats.org/drawingml/2006/table">
            <a:tbl>
              <a:tblPr/>
              <a:tblGrid>
                <a:gridCol w="156240"/>
                <a:gridCol w="164880"/>
                <a:gridCol w="156240"/>
              </a:tblGrid>
              <a:tr h="2199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96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37440">
                        <a:lnSpc>
                          <a:spcPct val="100000"/>
                        </a:lnSpc>
                        <a:spcBef>
                          <a:spcPts val="96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199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5" name="Table 41"/>
          <p:cNvGraphicFramePr/>
          <p:nvPr/>
        </p:nvGraphicFramePr>
        <p:xfrm>
          <a:off x="3445920" y="3572640"/>
          <a:ext cx="656280" cy="868320"/>
        </p:xfrm>
        <a:graphic>
          <a:graphicData uri="http://schemas.openxmlformats.org/drawingml/2006/table">
            <a:tbl>
              <a:tblPr/>
              <a:tblGrid>
                <a:gridCol w="156240"/>
                <a:gridCol w="164880"/>
                <a:gridCol w="156240"/>
              </a:tblGrid>
              <a:tr h="219960">
                <a:tc>
                  <a:txBody>
                    <a:bodyPr/>
                    <a:p>
                      <a:pPr marL="44280">
                        <a:lnSpc>
                          <a:spcPct val="100000"/>
                        </a:lnSpc>
                        <a:spcBef>
                          <a:spcPts val="96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96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199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080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6" name="CustomShape 42"/>
          <p:cNvSpPr/>
          <p:nvPr/>
        </p:nvSpPr>
        <p:spPr>
          <a:xfrm>
            <a:off x="1388160" y="3731760"/>
            <a:ext cx="454680" cy="1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MIN</a:t>
            </a:r>
            <a:r>
              <a:rPr b="1" lang="en-US" sz="900" spc="-7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(O)</a:t>
            </a:r>
            <a:endParaRPr b="0" lang="en-US" sz="900" spc="-1" strike="noStrike">
              <a:latin typeface="Arial"/>
            </a:endParaRPr>
          </a:p>
        </p:txBody>
      </p:sp>
      <p:graphicFrame>
        <p:nvGraphicFramePr>
          <p:cNvPr id="217" name="Table 43"/>
          <p:cNvGraphicFramePr/>
          <p:nvPr/>
        </p:nvGraphicFramePr>
        <p:xfrm>
          <a:off x="2169000" y="2021400"/>
          <a:ext cx="725760" cy="4518360"/>
        </p:xfrm>
        <a:graphic>
          <a:graphicData uri="http://schemas.openxmlformats.org/drawingml/2006/table">
            <a:tbl>
              <a:tblPr/>
              <a:tblGrid>
                <a:gridCol w="156240"/>
                <a:gridCol w="95400"/>
                <a:gridCol w="69480"/>
                <a:gridCol w="156240"/>
              </a:tblGrid>
              <a:tr h="2199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54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 gridSpan="2">
                  <a:tcPr marL="91440" marR="91440"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cPr marL="91440" marR="91440">
                    <a:lnL w="9360">
                      <a:solidFill>
                        <a:srgbClr val="000000"/>
                      </a:solidFill>
                    </a:lnL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199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54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p>
                      <a:pPr marL="32400">
                        <a:lnSpc>
                          <a:spcPct val="100000"/>
                        </a:lnSpc>
                        <a:spcBef>
                          <a:spcPts val="54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 gridSpan="2">
                  <a:tcPr marL="91440" marR="91440"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cPr marL="91440" marR="91440">
                    <a:lnL w="9360">
                      <a:solidFill>
                        <a:srgbClr val="000000"/>
                      </a:solidFill>
                    </a:lnL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199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96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p>
                      <a:pPr marL="32400">
                        <a:lnSpc>
                          <a:spcPct val="100000"/>
                        </a:lnSpc>
                        <a:spcBef>
                          <a:spcPts val="96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44280">
                        <a:lnSpc>
                          <a:spcPct val="100000"/>
                        </a:lnSpc>
                        <a:spcBef>
                          <a:spcPts val="96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 gridSpan="2">
                  <a:tcPr marL="91440" marR="91440"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noFill/>
                  </a:tcPr>
                </a:tc>
                <a:tc hMerge="1"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cPr marL="91440" marR="91440">
                    <a:lnL w="9360">
                      <a:solidFill>
                        <a:srgbClr val="000000"/>
                      </a:solidFill>
                    </a:lnL>
                    <a:lnT w="9360">
                      <a:solidFill>
                        <a:srgbClr val="000000"/>
                      </a:solidFill>
                    </a:lnT>
                    <a:noFill/>
                  </a:tcPr>
                </a:tc>
                <a:tc hMerge="1"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8" name="CustomShape 44"/>
          <p:cNvSpPr/>
          <p:nvPr/>
        </p:nvSpPr>
        <p:spPr>
          <a:xfrm>
            <a:off x="2425320" y="4040640"/>
            <a:ext cx="633600" cy="311400"/>
          </a:xfrm>
          <a:custGeom>
            <a:avLst/>
            <a:gdLst/>
            <a:ahLst/>
            <a:rect l="l" t="t" r="r" b="b"/>
            <a:pathLst>
              <a:path w="697864" h="353695">
                <a:moveTo>
                  <a:pt x="0" y="0"/>
                </a:moveTo>
                <a:lnTo>
                  <a:pt x="697585" y="353568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45"/>
          <p:cNvSpPr/>
          <p:nvPr/>
        </p:nvSpPr>
        <p:spPr>
          <a:xfrm>
            <a:off x="2425320" y="4040640"/>
            <a:ext cx="1276920" cy="311400"/>
          </a:xfrm>
          <a:custGeom>
            <a:avLst/>
            <a:gdLst/>
            <a:ahLst/>
            <a:rect l="l" t="t" r="r" b="b"/>
            <a:pathLst>
              <a:path w="1405254" h="353695">
                <a:moveTo>
                  <a:pt x="0" y="0"/>
                </a:moveTo>
                <a:lnTo>
                  <a:pt x="1404734" y="353568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46"/>
          <p:cNvSpPr/>
          <p:nvPr/>
        </p:nvSpPr>
        <p:spPr>
          <a:xfrm>
            <a:off x="2425320" y="4040640"/>
            <a:ext cx="1910520" cy="311400"/>
          </a:xfrm>
          <a:custGeom>
            <a:avLst/>
            <a:gdLst/>
            <a:ahLst/>
            <a:rect l="l" t="t" r="r" b="b"/>
            <a:pathLst>
              <a:path w="2102485" h="353695">
                <a:moveTo>
                  <a:pt x="0" y="0"/>
                </a:moveTo>
                <a:lnTo>
                  <a:pt x="2102332" y="353568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47"/>
          <p:cNvSpPr/>
          <p:nvPr/>
        </p:nvSpPr>
        <p:spPr>
          <a:xfrm>
            <a:off x="2326680" y="4393440"/>
            <a:ext cx="191520" cy="1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. .</a:t>
            </a:r>
            <a:r>
              <a:rPr b="1" lang="en-US" sz="900" spc="-8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22" name="CustomShape 48"/>
          <p:cNvSpPr/>
          <p:nvPr/>
        </p:nvSpPr>
        <p:spPr>
          <a:xfrm>
            <a:off x="2961000" y="4393440"/>
            <a:ext cx="191520" cy="1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. .</a:t>
            </a:r>
            <a:r>
              <a:rPr b="1" lang="en-US" sz="900" spc="-8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23" name="CustomShape 49"/>
          <p:cNvSpPr/>
          <p:nvPr/>
        </p:nvSpPr>
        <p:spPr>
          <a:xfrm>
            <a:off x="3603960" y="4393440"/>
            <a:ext cx="191520" cy="1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. .</a:t>
            </a:r>
            <a:r>
              <a:rPr b="1" lang="en-US" sz="900" spc="-8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24" name="CustomShape 50"/>
          <p:cNvSpPr/>
          <p:nvPr/>
        </p:nvSpPr>
        <p:spPr>
          <a:xfrm>
            <a:off x="4316040" y="4393440"/>
            <a:ext cx="191520" cy="1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. .</a:t>
            </a:r>
            <a:r>
              <a:rPr b="1" lang="en-US" sz="900" spc="-8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25" name="CustomShape 51"/>
          <p:cNvSpPr/>
          <p:nvPr/>
        </p:nvSpPr>
        <p:spPr>
          <a:xfrm>
            <a:off x="4316040" y="3618000"/>
            <a:ext cx="191520" cy="1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. .</a:t>
            </a:r>
            <a:r>
              <a:rPr b="1" lang="en-US" sz="900" spc="-8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26" name="CustomShape 52"/>
          <p:cNvSpPr/>
          <p:nvPr/>
        </p:nvSpPr>
        <p:spPr>
          <a:xfrm>
            <a:off x="4316040" y="2842200"/>
            <a:ext cx="191520" cy="1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. .</a:t>
            </a:r>
            <a:r>
              <a:rPr b="1" lang="en-US" sz="900" spc="-8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900" spc="-1" strike="noStrike">
              <a:latin typeface="Arial"/>
            </a:endParaRPr>
          </a:p>
        </p:txBody>
      </p:sp>
      <p:graphicFrame>
        <p:nvGraphicFramePr>
          <p:cNvPr id="227" name="Table 53"/>
          <p:cNvGraphicFramePr/>
          <p:nvPr/>
        </p:nvGraphicFramePr>
        <p:xfrm>
          <a:off x="2169000" y="4588920"/>
          <a:ext cx="656280" cy="1144440"/>
        </p:xfrm>
        <a:graphic>
          <a:graphicData uri="http://schemas.openxmlformats.org/drawingml/2006/table">
            <a:tbl>
              <a:tblPr/>
              <a:tblGrid>
                <a:gridCol w="218880"/>
                <a:gridCol w="218880"/>
                <a:gridCol w="0"/>
                <a:gridCol w="218880"/>
              </a:tblGrid>
              <a:tr h="428760">
                <a:tc gridSpan="2">
                  <a:tcPr marL="91440" marR="91440">
                    <a:lnR w="9360">
                      <a:solidFill>
                        <a:srgbClr val="000000"/>
                      </a:solidFill>
                    </a:lnR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cPr marL="91440" marR="91440">
                    <a:lnL w="9360">
                      <a:solidFill>
                        <a:srgbClr val="000000"/>
                      </a:solidFill>
                    </a:lnL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219960">
                <a:tc>
                  <a:txBody>
                    <a:bodyPr/>
                    <a:p>
                      <a:pPr marL="44280">
                        <a:lnSpc>
                          <a:spcPct val="100000"/>
                        </a:lnSpc>
                        <a:spcBef>
                          <a:spcPts val="51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p>
                      <a:pPr marL="32400">
                        <a:lnSpc>
                          <a:spcPct val="100000"/>
                        </a:lnSpc>
                        <a:spcBef>
                          <a:spcPts val="51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51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804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p>
                      <a:pPr marL="32400">
                        <a:lnSpc>
                          <a:spcPts val="123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r">
                        <a:lnSpc>
                          <a:spcPts val="123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804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p>
                      <a:pPr marL="32400">
                        <a:lnSpc>
                          <a:spcPts val="123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8" name="CustomShape 54"/>
          <p:cNvSpPr/>
          <p:nvPr/>
        </p:nvSpPr>
        <p:spPr>
          <a:xfrm>
            <a:off x="1388160" y="4865760"/>
            <a:ext cx="3120120" cy="3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. .</a:t>
            </a:r>
            <a:r>
              <a:rPr b="1" lang="en-US" sz="900" spc="-8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900" spc="-1" strike="noStrike">
              <a:latin typeface="Arial"/>
            </a:endParaRPr>
          </a:p>
          <a:p>
            <a:pPr marL="11520">
              <a:lnSpc>
                <a:spcPct val="100000"/>
              </a:lnSpc>
              <a:spcBef>
                <a:spcPts val="320"/>
              </a:spcBef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TERMINAL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29" name="CustomShape 55"/>
          <p:cNvSpPr/>
          <p:nvPr/>
        </p:nvSpPr>
        <p:spPr>
          <a:xfrm>
            <a:off x="2332080" y="5405400"/>
            <a:ext cx="161640" cy="1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−</a:t>
            </a: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30" name="CustomShape 56"/>
          <p:cNvSpPr/>
          <p:nvPr/>
        </p:nvSpPr>
        <p:spPr>
          <a:xfrm>
            <a:off x="3000240" y="5405400"/>
            <a:ext cx="90360" cy="1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31" name="CustomShape 57"/>
          <p:cNvSpPr/>
          <p:nvPr/>
        </p:nvSpPr>
        <p:spPr>
          <a:xfrm>
            <a:off x="3609360" y="5405400"/>
            <a:ext cx="161640" cy="1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+1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32" name="CustomShape 58"/>
          <p:cNvSpPr/>
          <p:nvPr/>
        </p:nvSpPr>
        <p:spPr>
          <a:xfrm>
            <a:off x="1389600" y="5405400"/>
            <a:ext cx="360720" cy="1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Utility</a:t>
            </a:r>
            <a:endParaRPr b="0" lang="en-US" sz="900" spc="-1" strike="noStrike">
              <a:latin typeface="Arial"/>
            </a:endParaRPr>
          </a:p>
        </p:txBody>
      </p:sp>
      <p:graphicFrame>
        <p:nvGraphicFramePr>
          <p:cNvPr id="233" name="Table 59"/>
          <p:cNvGraphicFramePr/>
          <p:nvPr/>
        </p:nvGraphicFramePr>
        <p:xfrm>
          <a:off x="2811960" y="4588920"/>
          <a:ext cx="656280" cy="1144440"/>
        </p:xfrm>
        <a:graphic>
          <a:graphicData uri="http://schemas.openxmlformats.org/drawingml/2006/table">
            <a:tbl>
              <a:tblPr/>
              <a:tblGrid>
                <a:gridCol w="218880"/>
                <a:gridCol w="218880"/>
                <a:gridCol w="0"/>
                <a:gridCol w="218880"/>
              </a:tblGrid>
              <a:tr h="428760">
                <a:tc gridSpan="2">
                  <a:tcPr marL="91440" marR="91440">
                    <a:lnR w="9360">
                      <a:solidFill>
                        <a:srgbClr val="000000"/>
                      </a:solidFill>
                    </a:lnR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cPr marL="91440" marR="91440">
                    <a:lnL w="9360">
                      <a:solidFill>
                        <a:srgbClr val="000000"/>
                      </a:solidFill>
                    </a:lnL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2199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51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p>
                      <a:pPr marL="38160">
                        <a:lnSpc>
                          <a:spcPct val="100000"/>
                        </a:lnSpc>
                        <a:spcBef>
                          <a:spcPts val="51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51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8040">
                <a:tc>
                  <a:txBody>
                    <a:bodyPr/>
                    <a:p>
                      <a:pPr algn="r">
                        <a:lnSpc>
                          <a:spcPts val="123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p>
                      <a:pPr marL="38160">
                        <a:lnSpc>
                          <a:spcPts val="123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r">
                        <a:lnSpc>
                          <a:spcPts val="123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8040">
                <a:tc>
                  <a:txBody>
                    <a:bodyPr/>
                    <a:p>
                      <a:pPr algn="r">
                        <a:lnSpc>
                          <a:spcPts val="123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p>
                      <a:pPr marL="52200">
                        <a:lnSpc>
                          <a:spcPts val="123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r">
                        <a:lnSpc>
                          <a:spcPts val="123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4" name="Table 60"/>
          <p:cNvGraphicFramePr/>
          <p:nvPr/>
        </p:nvGraphicFramePr>
        <p:xfrm>
          <a:off x="3445920" y="4588920"/>
          <a:ext cx="656280" cy="1144440"/>
        </p:xfrm>
        <a:graphic>
          <a:graphicData uri="http://schemas.openxmlformats.org/drawingml/2006/table">
            <a:tbl>
              <a:tblPr/>
              <a:tblGrid>
                <a:gridCol w="218880"/>
                <a:gridCol w="218880"/>
                <a:gridCol w="0"/>
                <a:gridCol w="218880"/>
              </a:tblGrid>
              <a:tr h="428760">
                <a:tc gridSpan="2">
                  <a:tcPr marL="91440" marR="91440">
                    <a:lnR w="9360">
                      <a:solidFill>
                        <a:srgbClr val="000000"/>
                      </a:solidFill>
                    </a:lnR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cPr marL="91440" marR="91440">
                    <a:lnL w="9360">
                      <a:solidFill>
                        <a:srgbClr val="000000"/>
                      </a:solidFill>
                    </a:lnL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219960">
                <a:tc>
                  <a:txBody>
                    <a:bodyPr/>
                    <a:p>
                      <a:pPr marL="15840" algn="ctr">
                        <a:lnSpc>
                          <a:spcPct val="100000"/>
                        </a:lnSpc>
                        <a:spcBef>
                          <a:spcPts val="51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p>
                      <a:pPr marL="39960">
                        <a:lnSpc>
                          <a:spcPct val="100000"/>
                        </a:lnSpc>
                        <a:spcBef>
                          <a:spcPts val="51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44280">
                        <a:lnSpc>
                          <a:spcPct val="100000"/>
                        </a:lnSpc>
                        <a:spcBef>
                          <a:spcPts val="51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804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p>
                      <a:pPr marL="54720">
                        <a:lnSpc>
                          <a:spcPts val="123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8040">
                <a:tc>
                  <a:txBody>
                    <a:bodyPr/>
                    <a:p>
                      <a:pPr marL="15840" algn="ctr">
                        <a:lnSpc>
                          <a:spcPts val="123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p>
                      <a:pPr marL="39960">
                        <a:lnSpc>
                          <a:spcPts val="123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29880">
                        <a:lnSpc>
                          <a:spcPts val="123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5" name="CustomShape 61"/>
          <p:cNvSpPr/>
          <p:nvPr/>
        </p:nvSpPr>
        <p:spPr>
          <a:xfrm>
            <a:off x="4372920" y="4588920"/>
            <a:ext cx="360" cy="303120"/>
          </a:xfrm>
          <a:custGeom>
            <a:avLst/>
            <a:gdLst/>
            <a:ahLst/>
            <a:rect l="l" t="t" r="r" b="b"/>
            <a:pathLst>
              <a:path w="0" h="344170">
                <a:moveTo>
                  <a:pt x="0" y="0"/>
                </a:moveTo>
                <a:lnTo>
                  <a:pt x="0" y="344017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62"/>
          <p:cNvSpPr/>
          <p:nvPr/>
        </p:nvSpPr>
        <p:spPr>
          <a:xfrm>
            <a:off x="7983000" y="6184080"/>
            <a:ext cx="144000" cy="39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680">
              <a:lnSpc>
                <a:spcPts val="771"/>
              </a:lnSpc>
            </a:pPr>
            <a:fld id="{939B5442-A00A-4BB6-BD99-268CBCB6C710}" type="slidenum">
              <a:rPr b="0" lang="en-US" sz="700" spc="12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237" name="CustomShape 63"/>
          <p:cNvSpPr/>
          <p:nvPr/>
        </p:nvSpPr>
        <p:spPr>
          <a:xfrm>
            <a:off x="5105520" y="3809880"/>
            <a:ext cx="3809160" cy="25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Pondering Game Tree Size...</a:t>
            </a:r>
            <a:endParaRPr b="0" lang="en-US" sz="18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Tic-tac-toe (3x3)</a:t>
            </a:r>
            <a:endParaRPr b="0" lang="en-US" sz="18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Small” = 9! = 362,880 terminal nodes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17"/>
              </a:spcBef>
            </a:pPr>
            <a:endParaRPr b="0" lang="en-US" sz="16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Chess  </a:t>
            </a:r>
            <a:endParaRPr b="0" lang="en-US" sz="18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r>
              <a:rPr b="0" lang="en-US" sz="1600" spc="-1" strike="noStrike" baseline="30000">
                <a:solidFill>
                  <a:srgbClr val="000000"/>
                </a:solidFill>
                <a:latin typeface="Arial"/>
                <a:ea typeface="DejaVu Sans"/>
              </a:rPr>
              <a:t>40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terminal nodes!</a:t>
            </a:r>
            <a:endParaRPr b="0" lang="en-US" sz="16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Never could generate whole tree!</a:t>
            </a:r>
            <a:endParaRPr b="0" lang="en-US" sz="16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457200" y="274680"/>
            <a:ext cx="82288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Minimax Search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2680" algn="r">
              <a:lnSpc>
                <a:spcPts val="771"/>
              </a:lnSpc>
            </a:pPr>
            <a:fld id="{81103672-4D71-4DCF-AF08-3BCAEDFEB593}" type="slidenum">
              <a:rPr b="0" lang="en-US" sz="1200" spc="12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grpSp>
        <p:nvGrpSpPr>
          <p:cNvPr id="240" name="Group 3"/>
          <p:cNvGrpSpPr/>
          <p:nvPr/>
        </p:nvGrpSpPr>
        <p:grpSpPr>
          <a:xfrm>
            <a:off x="1600200" y="3962520"/>
            <a:ext cx="5626080" cy="2381040"/>
            <a:chOff x="1600200" y="3962520"/>
            <a:chExt cx="5626080" cy="2381040"/>
          </a:xfrm>
        </p:grpSpPr>
        <p:grpSp>
          <p:nvGrpSpPr>
            <p:cNvPr id="241" name="Group 4"/>
            <p:cNvGrpSpPr/>
            <p:nvPr/>
          </p:nvGrpSpPr>
          <p:grpSpPr>
            <a:xfrm>
              <a:off x="1600200" y="4114800"/>
              <a:ext cx="5626080" cy="2228760"/>
              <a:chOff x="1600200" y="4114800"/>
              <a:chExt cx="5626080" cy="2228760"/>
            </a:xfrm>
          </p:grpSpPr>
          <p:sp>
            <p:nvSpPr>
              <p:cNvPr id="242" name="CustomShape 5"/>
              <p:cNvSpPr/>
              <p:nvPr/>
            </p:nvSpPr>
            <p:spPr>
              <a:xfrm>
                <a:off x="1600200" y="4155480"/>
                <a:ext cx="420840" cy="213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ct val="100000"/>
                  </a:lnSpc>
                </a:pPr>
                <a:r>
                  <a:rPr b="0" lang="en-US" sz="1400" spc="-4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MAX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243" name="CustomShape 6"/>
              <p:cNvSpPr/>
              <p:nvPr/>
            </p:nvSpPr>
            <p:spPr>
              <a:xfrm>
                <a:off x="2332440" y="6084360"/>
                <a:ext cx="146520" cy="25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ct val="100000"/>
                  </a:lnSpc>
                </a:pPr>
                <a:r>
                  <a:rPr b="1" lang="en-US" sz="1700" spc="9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3</a:t>
                </a:r>
                <a:endParaRPr b="0" lang="en-US" sz="1700" spc="-1" strike="noStrike">
                  <a:latin typeface="Arial"/>
                </a:endParaRPr>
              </a:p>
            </p:txBody>
          </p:sp>
          <p:sp>
            <p:nvSpPr>
              <p:cNvPr id="244" name="CustomShape 7"/>
              <p:cNvSpPr/>
              <p:nvPr/>
            </p:nvSpPr>
            <p:spPr>
              <a:xfrm>
                <a:off x="2942640" y="6084360"/>
                <a:ext cx="270720" cy="25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ct val="100000"/>
                  </a:lnSpc>
                </a:pPr>
                <a:r>
                  <a:rPr b="1" lang="en-US" sz="1700" spc="9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12</a:t>
                </a:r>
                <a:endParaRPr b="0" lang="en-US" sz="1700" spc="-1" strike="noStrike">
                  <a:latin typeface="Arial"/>
                </a:endParaRPr>
              </a:p>
            </p:txBody>
          </p:sp>
          <p:sp>
            <p:nvSpPr>
              <p:cNvPr id="245" name="CustomShape 8"/>
              <p:cNvSpPr/>
              <p:nvPr/>
            </p:nvSpPr>
            <p:spPr>
              <a:xfrm>
                <a:off x="4673520" y="6084360"/>
                <a:ext cx="636120" cy="25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ct val="100000"/>
                  </a:lnSpc>
                </a:pPr>
                <a:r>
                  <a:rPr b="1" lang="en-US" sz="1700" spc="9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4</a:t>
                </a:r>
                <a:r>
                  <a:rPr b="1" lang="en-US" sz="1700" spc="9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	</a:t>
                </a:r>
                <a:r>
                  <a:rPr b="1" lang="en-US" sz="1700" spc="9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6</a:t>
                </a:r>
                <a:endParaRPr b="0" lang="en-US" sz="1700" spc="-1" strike="noStrike">
                  <a:latin typeface="Arial"/>
                </a:endParaRPr>
              </a:p>
            </p:txBody>
          </p:sp>
          <p:sp>
            <p:nvSpPr>
              <p:cNvPr id="246" name="CustomShape 9"/>
              <p:cNvSpPr/>
              <p:nvPr/>
            </p:nvSpPr>
            <p:spPr>
              <a:xfrm>
                <a:off x="3637080" y="6084360"/>
                <a:ext cx="632520" cy="25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ct val="100000"/>
                  </a:lnSpc>
                </a:pPr>
                <a:r>
                  <a:rPr b="1" lang="en-US" sz="1700" spc="9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8</a:t>
                </a:r>
                <a:r>
                  <a:rPr b="1" lang="en-US" sz="1700" spc="9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	</a:t>
                </a:r>
                <a:r>
                  <a:rPr b="1" lang="en-US" sz="1700" spc="9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2</a:t>
                </a:r>
                <a:endParaRPr b="0" lang="en-US" sz="1700" spc="-1" strike="noStrike">
                  <a:latin typeface="Arial"/>
                </a:endParaRPr>
              </a:p>
            </p:txBody>
          </p:sp>
          <p:sp>
            <p:nvSpPr>
              <p:cNvPr id="247" name="CustomShape 10"/>
              <p:cNvSpPr/>
              <p:nvPr/>
            </p:nvSpPr>
            <p:spPr>
              <a:xfrm>
                <a:off x="5697000" y="6084360"/>
                <a:ext cx="270720" cy="25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ct val="100000"/>
                  </a:lnSpc>
                </a:pPr>
                <a:r>
                  <a:rPr b="1" lang="en-US" sz="1700" spc="9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14</a:t>
                </a:r>
                <a:endParaRPr b="0" lang="en-US" sz="1700" spc="-1" strike="noStrike">
                  <a:latin typeface="Arial"/>
                </a:endParaRPr>
              </a:p>
            </p:txBody>
          </p:sp>
          <p:sp>
            <p:nvSpPr>
              <p:cNvPr id="248" name="CustomShape 11"/>
              <p:cNvSpPr/>
              <p:nvPr/>
            </p:nvSpPr>
            <p:spPr>
              <a:xfrm>
                <a:off x="6387480" y="6084360"/>
                <a:ext cx="146520" cy="25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ct val="100000"/>
                  </a:lnSpc>
                </a:pPr>
                <a:r>
                  <a:rPr b="1" lang="en-US" sz="1700" spc="9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5</a:t>
                </a:r>
                <a:endParaRPr b="0" lang="en-US" sz="1700" spc="-1" strike="noStrike">
                  <a:latin typeface="Arial"/>
                </a:endParaRPr>
              </a:p>
            </p:txBody>
          </p:sp>
          <p:sp>
            <p:nvSpPr>
              <p:cNvPr id="249" name="CustomShape 12"/>
              <p:cNvSpPr/>
              <p:nvPr/>
            </p:nvSpPr>
            <p:spPr>
              <a:xfrm>
                <a:off x="7060680" y="6084360"/>
                <a:ext cx="146520" cy="25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ct val="100000"/>
                  </a:lnSpc>
                </a:pPr>
                <a:r>
                  <a:rPr b="1" lang="en-US" sz="1700" spc="9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2</a:t>
                </a:r>
                <a:endParaRPr b="0" lang="en-US" sz="1700" spc="-1" strike="noStrike">
                  <a:latin typeface="Arial"/>
                </a:endParaRPr>
              </a:p>
            </p:txBody>
          </p:sp>
          <p:sp>
            <p:nvSpPr>
              <p:cNvPr id="250" name="CustomShape 13"/>
              <p:cNvSpPr/>
              <p:nvPr/>
            </p:nvSpPr>
            <p:spPr>
              <a:xfrm>
                <a:off x="1600200" y="5009400"/>
                <a:ext cx="359640" cy="213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ct val="100000"/>
                  </a:lnSpc>
                </a:pPr>
                <a:r>
                  <a:rPr b="0" lang="en-US" sz="1400" spc="-4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MIN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251" name="CustomShape 14"/>
              <p:cNvSpPr/>
              <p:nvPr/>
            </p:nvSpPr>
            <p:spPr>
              <a:xfrm>
                <a:off x="3351960" y="4432320"/>
                <a:ext cx="278280" cy="316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ts val="1621"/>
                  </a:lnSpc>
                </a:pPr>
                <a:r>
                  <a:rPr b="0" lang="en-US" sz="17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A</a:t>
                </a:r>
                <a:endParaRPr b="0" lang="en-US" sz="1700" spc="-1" strike="noStrike">
                  <a:latin typeface="Arial"/>
                </a:endParaRPr>
              </a:p>
              <a:p>
                <a:pPr marL="11520" algn="r">
                  <a:lnSpc>
                    <a:spcPts val="867"/>
                  </a:lnSpc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1</a:t>
                </a:r>
                <a:endParaRPr b="0" lang="en-US" sz="1000" spc="-1" strike="noStrike">
                  <a:latin typeface="Arial"/>
                </a:endParaRPr>
              </a:p>
            </p:txBody>
          </p:sp>
          <p:sp>
            <p:nvSpPr>
              <p:cNvPr id="252" name="CustomShape 15"/>
              <p:cNvSpPr/>
              <p:nvPr/>
            </p:nvSpPr>
            <p:spPr>
              <a:xfrm>
                <a:off x="5539320" y="4432320"/>
                <a:ext cx="285480" cy="316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ts val="1621"/>
                  </a:lnSpc>
                </a:pPr>
                <a:r>
                  <a:rPr b="0" lang="en-US" sz="17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A</a:t>
                </a:r>
                <a:endParaRPr b="0" lang="en-US" sz="1700" spc="-1" strike="noStrike">
                  <a:latin typeface="Arial"/>
                </a:endParaRPr>
              </a:p>
              <a:p>
                <a:pPr marL="11520" algn="r">
                  <a:lnSpc>
                    <a:spcPts val="867"/>
                  </a:lnSpc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3</a:t>
                </a:r>
                <a:endParaRPr b="0" lang="en-US" sz="1000" spc="-1" strike="noStrike">
                  <a:latin typeface="Arial"/>
                </a:endParaRPr>
              </a:p>
            </p:txBody>
          </p:sp>
          <p:sp>
            <p:nvSpPr>
              <p:cNvPr id="253" name="CustomShape 16"/>
              <p:cNvSpPr/>
              <p:nvPr/>
            </p:nvSpPr>
            <p:spPr>
              <a:xfrm>
                <a:off x="4395960" y="4432320"/>
                <a:ext cx="278280" cy="316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ts val="1621"/>
                  </a:lnSpc>
                </a:pPr>
                <a:r>
                  <a:rPr b="0" lang="en-US" sz="17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A</a:t>
                </a:r>
                <a:endParaRPr b="0" lang="en-US" sz="1700" spc="-1" strike="noStrike">
                  <a:latin typeface="Arial"/>
                </a:endParaRPr>
              </a:p>
              <a:p>
                <a:pPr marL="11520" algn="r">
                  <a:lnSpc>
                    <a:spcPts val="867"/>
                  </a:lnSpc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2</a:t>
                </a:r>
                <a:endParaRPr b="0" lang="en-US" sz="1000" spc="-1" strike="noStrike">
                  <a:latin typeface="Arial"/>
                </a:endParaRPr>
              </a:p>
            </p:txBody>
          </p:sp>
          <p:sp>
            <p:nvSpPr>
              <p:cNvPr id="254" name="CustomShape 17"/>
              <p:cNvSpPr/>
              <p:nvPr/>
            </p:nvSpPr>
            <p:spPr>
              <a:xfrm>
                <a:off x="3049560" y="5243400"/>
                <a:ext cx="61200" cy="605520"/>
              </a:xfrm>
              <a:custGeom>
                <a:avLst/>
                <a:gdLst/>
                <a:ahLst/>
                <a:rect l="l" t="t" r="r" b="b"/>
                <a:pathLst>
                  <a:path w="67945" h="687070">
                    <a:moveTo>
                      <a:pt x="67335" y="0"/>
                    </a:moveTo>
                    <a:lnTo>
                      <a:pt x="0" y="687031"/>
                    </a:lnTo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" name="CustomShape 18"/>
              <p:cNvSpPr/>
              <p:nvPr/>
            </p:nvSpPr>
            <p:spPr>
              <a:xfrm>
                <a:off x="5788440" y="5243400"/>
                <a:ext cx="351360" cy="605520"/>
              </a:xfrm>
              <a:custGeom>
                <a:avLst/>
                <a:gdLst/>
                <a:ahLst/>
                <a:rect l="l" t="t" r="r" b="b"/>
                <a:pathLst>
                  <a:path w="387350" h="687070">
                    <a:moveTo>
                      <a:pt x="387121" y="0"/>
                    </a:moveTo>
                    <a:lnTo>
                      <a:pt x="0" y="687031"/>
                    </a:lnTo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" name="CustomShape 19"/>
              <p:cNvSpPr/>
              <p:nvPr/>
            </p:nvSpPr>
            <p:spPr>
              <a:xfrm>
                <a:off x="2222640" y="5568480"/>
                <a:ext cx="1237680" cy="258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ct val="100000"/>
                  </a:lnSpc>
                </a:pPr>
                <a:r>
                  <a:rPr b="0" lang="en-US" sz="1700" spc="9" strike="noStrike" baseline="22000">
                    <a:solidFill>
                      <a:srgbClr val="000000"/>
                    </a:solidFill>
                    <a:latin typeface="Arial"/>
                    <a:ea typeface="DejaVu Sans"/>
                  </a:rPr>
                  <a:t>A</a:t>
                </a:r>
                <a:r>
                  <a:rPr b="0" lang="en-US" sz="1700" spc="-97" strike="noStrike" baseline="22000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b="0" lang="en-US" sz="800" spc="9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11</a:t>
                </a:r>
                <a:r>
                  <a:rPr b="0" lang="en-US" sz="800" spc="9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	</a:t>
                </a:r>
                <a:r>
                  <a:rPr b="0" lang="en-US" sz="1700" spc="9" strike="noStrike" baseline="22000">
                    <a:solidFill>
                      <a:srgbClr val="000000"/>
                    </a:solidFill>
                    <a:latin typeface="Arial"/>
                    <a:ea typeface="DejaVu Sans"/>
                  </a:rPr>
                  <a:t>A</a:t>
                </a:r>
                <a:r>
                  <a:rPr b="0" lang="en-US" sz="1700" spc="-97" strike="noStrike" baseline="22000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b="0" lang="en-US" sz="800" spc="9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12</a:t>
                </a:r>
                <a:r>
                  <a:rPr b="0" lang="en-US" sz="800" spc="9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	</a:t>
                </a:r>
                <a:r>
                  <a:rPr b="0" lang="en-US" sz="1700" spc="9" strike="noStrike" baseline="24000">
                    <a:solidFill>
                      <a:srgbClr val="000000"/>
                    </a:solidFill>
                    <a:latin typeface="Arial"/>
                    <a:ea typeface="DejaVu Sans"/>
                  </a:rPr>
                  <a:t>A</a:t>
                </a:r>
                <a:r>
                  <a:rPr b="0" lang="en-US" sz="1700" spc="-216" strike="noStrike" baseline="24000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b="0" lang="en-US" sz="1100" spc="15" strike="noStrike" baseline="3000">
                    <a:solidFill>
                      <a:srgbClr val="000000"/>
                    </a:solidFill>
                    <a:latin typeface="Arial"/>
                    <a:ea typeface="DejaVu Sans"/>
                  </a:rPr>
                  <a:t>13</a:t>
                </a:r>
                <a:endParaRPr b="0" lang="en-US" sz="1100" spc="-1" strike="noStrike">
                  <a:latin typeface="Arial"/>
                </a:endParaRPr>
              </a:p>
            </p:txBody>
          </p:sp>
          <p:sp>
            <p:nvSpPr>
              <p:cNvPr id="257" name="CustomShape 20"/>
              <p:cNvSpPr/>
              <p:nvPr/>
            </p:nvSpPr>
            <p:spPr>
              <a:xfrm>
                <a:off x="4771080" y="5561640"/>
                <a:ext cx="266040" cy="258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ct val="100000"/>
                  </a:lnSpc>
                </a:pPr>
                <a:r>
                  <a:rPr b="0" lang="en-US" sz="1700" spc="9" strike="noStrike" baseline="22000">
                    <a:solidFill>
                      <a:srgbClr val="000000"/>
                    </a:solidFill>
                    <a:latin typeface="Arial"/>
                    <a:ea typeface="DejaVu Sans"/>
                  </a:rPr>
                  <a:t>A</a:t>
                </a:r>
                <a:r>
                  <a:rPr b="0" lang="en-US" sz="1700" spc="-216" strike="noStrike" baseline="22000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b="0" lang="en-US" sz="800" spc="9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23</a:t>
                </a:r>
                <a:endParaRPr b="0" lang="en-US" sz="800" spc="-1" strike="noStrike">
                  <a:latin typeface="Arial"/>
                </a:endParaRPr>
              </a:p>
            </p:txBody>
          </p:sp>
          <p:sp>
            <p:nvSpPr>
              <p:cNvPr id="258" name="CustomShape 21"/>
              <p:cNvSpPr/>
              <p:nvPr/>
            </p:nvSpPr>
            <p:spPr>
              <a:xfrm>
                <a:off x="4005360" y="5557320"/>
                <a:ext cx="669960" cy="258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ct val="100000"/>
                  </a:lnSpc>
                </a:pPr>
                <a:r>
                  <a:rPr b="0" lang="en-US" sz="1700" spc="9" strike="noStrike" baseline="22000">
                    <a:solidFill>
                      <a:srgbClr val="000000"/>
                    </a:solidFill>
                    <a:latin typeface="Arial"/>
                    <a:ea typeface="DejaVu Sans"/>
                  </a:rPr>
                  <a:t>A</a:t>
                </a:r>
                <a:r>
                  <a:rPr b="0" lang="en-US" sz="1700" spc="-97" strike="noStrike" baseline="22000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b="0" lang="en-US" sz="800" spc="9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21</a:t>
                </a:r>
                <a:r>
                  <a:rPr b="0" lang="en-US" sz="800" spc="9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	</a:t>
                </a:r>
                <a:r>
                  <a:rPr b="0" lang="en-US" sz="1700" spc="9" strike="noStrike" baseline="22000">
                    <a:solidFill>
                      <a:srgbClr val="000000"/>
                    </a:solidFill>
                    <a:latin typeface="Arial"/>
                    <a:ea typeface="DejaVu Sans"/>
                  </a:rPr>
                  <a:t>A</a:t>
                </a:r>
                <a:r>
                  <a:rPr b="0" lang="en-US" sz="1700" spc="-216" strike="noStrike" baseline="22000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b="0" lang="en-US" sz="800" spc="9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22</a:t>
                </a:r>
                <a:endParaRPr b="0" lang="en-US" sz="800" spc="-1" strike="noStrike">
                  <a:latin typeface="Arial"/>
                </a:endParaRPr>
              </a:p>
            </p:txBody>
          </p:sp>
          <p:sp>
            <p:nvSpPr>
              <p:cNvPr id="259" name="CustomShape 22"/>
              <p:cNvSpPr/>
              <p:nvPr/>
            </p:nvSpPr>
            <p:spPr>
              <a:xfrm>
                <a:off x="5581440" y="5557320"/>
                <a:ext cx="1140120" cy="258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ct val="100000"/>
                  </a:lnSpc>
                </a:pPr>
                <a:r>
                  <a:rPr b="0" lang="en-US" sz="1700" spc="9" strike="noStrike" baseline="22000">
                    <a:solidFill>
                      <a:srgbClr val="000000"/>
                    </a:solidFill>
                    <a:latin typeface="Arial"/>
                    <a:ea typeface="DejaVu Sans"/>
                  </a:rPr>
                  <a:t>A</a:t>
                </a:r>
                <a:r>
                  <a:rPr b="0" lang="en-US" sz="1700" spc="-97" strike="noStrike" baseline="22000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b="0" lang="en-US" sz="800" spc="9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31</a:t>
                </a:r>
                <a:r>
                  <a:rPr b="0" lang="en-US" sz="800" spc="9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	</a:t>
                </a:r>
                <a:r>
                  <a:rPr b="0" lang="en-US" sz="1700" spc="9" strike="noStrike" baseline="22000">
                    <a:solidFill>
                      <a:srgbClr val="000000"/>
                    </a:solidFill>
                    <a:latin typeface="Arial"/>
                    <a:ea typeface="DejaVu Sans"/>
                  </a:rPr>
                  <a:t>A</a:t>
                </a:r>
                <a:r>
                  <a:rPr b="0" lang="en-US" sz="1700" spc="-97" strike="noStrike" baseline="22000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b="0" lang="en-US" sz="800" spc="9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32</a:t>
                </a:r>
                <a:r>
                  <a:rPr b="0" lang="en-US" sz="800" spc="9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	</a:t>
                </a:r>
                <a:r>
                  <a:rPr b="0" lang="en-US" sz="1700" spc="9" strike="noStrike" baseline="24000">
                    <a:solidFill>
                      <a:srgbClr val="000000"/>
                    </a:solidFill>
                    <a:latin typeface="Arial"/>
                    <a:ea typeface="DejaVu Sans"/>
                  </a:rPr>
                  <a:t>A</a:t>
                </a:r>
                <a:r>
                  <a:rPr b="0" lang="en-US" sz="1700" spc="-216" strike="noStrike" baseline="24000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b="0" lang="en-US" sz="1100" spc="15" strike="noStrike" baseline="3000">
                    <a:solidFill>
                      <a:srgbClr val="000000"/>
                    </a:solidFill>
                    <a:latin typeface="Arial"/>
                    <a:ea typeface="DejaVu Sans"/>
                  </a:rPr>
                  <a:t>33</a:t>
                </a:r>
                <a:endParaRPr b="0" lang="en-US" sz="1100" spc="-1" strike="noStrike">
                  <a:latin typeface="Arial"/>
                </a:endParaRPr>
              </a:p>
            </p:txBody>
          </p:sp>
          <p:sp>
            <p:nvSpPr>
              <p:cNvPr id="260" name="CustomShape 23"/>
              <p:cNvSpPr/>
              <p:nvPr/>
            </p:nvSpPr>
            <p:spPr>
              <a:xfrm>
                <a:off x="2375280" y="5243040"/>
                <a:ext cx="734760" cy="605520"/>
              </a:xfrm>
              <a:custGeom>
                <a:avLst/>
                <a:gdLst/>
                <a:ahLst/>
                <a:rect l="l" t="t" r="r" b="b"/>
                <a:pathLst>
                  <a:path w="808989" h="687070">
                    <a:moveTo>
                      <a:pt x="808913" y="0"/>
                    </a:moveTo>
                    <a:lnTo>
                      <a:pt x="0" y="687057"/>
                    </a:lnTo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" name="CustomShape 24"/>
              <p:cNvSpPr/>
              <p:nvPr/>
            </p:nvSpPr>
            <p:spPr>
              <a:xfrm>
                <a:off x="3110760" y="5239440"/>
                <a:ext cx="572400" cy="613440"/>
              </a:xfrm>
              <a:custGeom>
                <a:avLst/>
                <a:gdLst/>
                <a:ahLst/>
                <a:rect l="l" t="t" r="r" b="b"/>
                <a:pathLst>
                  <a:path w="630554" h="695960">
                    <a:moveTo>
                      <a:pt x="0" y="0"/>
                    </a:moveTo>
                    <a:lnTo>
                      <a:pt x="630326" y="695452"/>
                    </a:lnTo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" name="CustomShape 25"/>
              <p:cNvSpPr/>
              <p:nvPr/>
            </p:nvSpPr>
            <p:spPr>
              <a:xfrm>
                <a:off x="6140160" y="5243040"/>
                <a:ext cx="950760" cy="611280"/>
              </a:xfrm>
              <a:custGeom>
                <a:avLst/>
                <a:gdLst/>
                <a:ahLst/>
                <a:rect l="l" t="t" r="r" b="b"/>
                <a:pathLst>
                  <a:path w="1046479" h="693420">
                    <a:moveTo>
                      <a:pt x="0" y="0"/>
                    </a:moveTo>
                    <a:lnTo>
                      <a:pt x="1046340" y="693369"/>
                    </a:lnTo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" name="CustomShape 26"/>
              <p:cNvSpPr/>
              <p:nvPr/>
            </p:nvSpPr>
            <p:spPr>
              <a:xfrm>
                <a:off x="4686480" y="4367880"/>
                <a:ext cx="1470240" cy="627840"/>
              </a:xfrm>
              <a:custGeom>
                <a:avLst/>
                <a:gdLst/>
                <a:ahLst/>
                <a:rect l="l" t="t" r="r" b="b"/>
                <a:pathLst>
                  <a:path w="1617979" h="712470">
                    <a:moveTo>
                      <a:pt x="0" y="0"/>
                    </a:moveTo>
                    <a:lnTo>
                      <a:pt x="1617840" y="712266"/>
                    </a:lnTo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4" name="CustomShape 27"/>
              <p:cNvSpPr/>
              <p:nvPr/>
            </p:nvSpPr>
            <p:spPr>
              <a:xfrm>
                <a:off x="4686480" y="4367880"/>
                <a:ext cx="360" cy="624600"/>
              </a:xfrm>
              <a:custGeom>
                <a:avLst/>
                <a:gdLst/>
                <a:ahLst/>
                <a:rect l="l" t="t" r="r" b="b"/>
                <a:pathLst>
                  <a:path w="0" h="708660">
                    <a:moveTo>
                      <a:pt x="0" y="0"/>
                    </a:moveTo>
                    <a:lnTo>
                      <a:pt x="0" y="708063"/>
                    </a:lnTo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5" name="CustomShape 28"/>
              <p:cNvSpPr/>
              <p:nvPr/>
            </p:nvSpPr>
            <p:spPr>
              <a:xfrm>
                <a:off x="3101040" y="4367880"/>
                <a:ext cx="1585080" cy="629640"/>
              </a:xfrm>
              <a:custGeom>
                <a:avLst/>
                <a:gdLst/>
                <a:ahLst/>
                <a:rect l="l" t="t" r="r" b="b"/>
                <a:pathLst>
                  <a:path w="1744345" h="714375">
                    <a:moveTo>
                      <a:pt x="1743900" y="0"/>
                    </a:moveTo>
                    <a:lnTo>
                      <a:pt x="0" y="714375"/>
                    </a:lnTo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" name="CustomShape 29"/>
              <p:cNvSpPr/>
              <p:nvPr/>
            </p:nvSpPr>
            <p:spPr>
              <a:xfrm>
                <a:off x="4686480" y="5237640"/>
                <a:ext cx="553320" cy="620640"/>
              </a:xfrm>
              <a:custGeom>
                <a:avLst/>
                <a:gdLst/>
                <a:ahLst/>
                <a:rect l="l" t="t" r="r" b="b"/>
                <a:pathLst>
                  <a:path w="609600" h="704214">
                    <a:moveTo>
                      <a:pt x="0" y="0"/>
                    </a:moveTo>
                    <a:lnTo>
                      <a:pt x="609307" y="703859"/>
                    </a:lnTo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" name="CustomShape 30"/>
              <p:cNvSpPr/>
              <p:nvPr/>
            </p:nvSpPr>
            <p:spPr>
              <a:xfrm>
                <a:off x="4686480" y="5237640"/>
                <a:ext cx="29880" cy="646560"/>
              </a:xfrm>
              <a:custGeom>
                <a:avLst/>
                <a:gdLst/>
                <a:ahLst/>
                <a:rect l="l" t="t" r="r" b="b"/>
                <a:pathLst>
                  <a:path w="33654" h="733425">
                    <a:moveTo>
                      <a:pt x="0" y="0"/>
                    </a:moveTo>
                    <a:lnTo>
                      <a:pt x="33616" y="733285"/>
                    </a:lnTo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" name="CustomShape 31"/>
              <p:cNvSpPr/>
              <p:nvPr/>
            </p:nvSpPr>
            <p:spPr>
              <a:xfrm>
                <a:off x="4182120" y="5235840"/>
                <a:ext cx="503640" cy="613440"/>
              </a:xfrm>
              <a:custGeom>
                <a:avLst/>
                <a:gdLst/>
                <a:ahLst/>
                <a:rect l="l" t="t" r="r" b="b"/>
                <a:pathLst>
                  <a:path w="554989" h="695960">
                    <a:moveTo>
                      <a:pt x="554697" y="0"/>
                    </a:moveTo>
                    <a:lnTo>
                      <a:pt x="0" y="695452"/>
                    </a:lnTo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9" name="CustomShape 32"/>
              <p:cNvSpPr/>
              <p:nvPr/>
            </p:nvSpPr>
            <p:spPr>
              <a:xfrm>
                <a:off x="3240360" y="4924080"/>
                <a:ext cx="146520" cy="25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ct val="100000"/>
                  </a:lnSpc>
                </a:pPr>
                <a:r>
                  <a:rPr b="1" lang="en-US" sz="1700" spc="9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3</a:t>
                </a:r>
                <a:endParaRPr b="0" lang="en-US" sz="1700" spc="-1" strike="noStrike">
                  <a:latin typeface="Arial"/>
                </a:endParaRPr>
              </a:p>
            </p:txBody>
          </p:sp>
          <p:sp>
            <p:nvSpPr>
              <p:cNvPr id="270" name="CustomShape 33"/>
              <p:cNvSpPr/>
              <p:nvPr/>
            </p:nvSpPr>
            <p:spPr>
              <a:xfrm>
                <a:off x="4847040" y="4924080"/>
                <a:ext cx="146520" cy="25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ct val="100000"/>
                  </a:lnSpc>
                </a:pPr>
                <a:r>
                  <a:rPr b="1" lang="en-US" sz="1700" spc="9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2</a:t>
                </a:r>
                <a:endParaRPr b="0" lang="en-US" sz="1700" spc="-1" strike="noStrike">
                  <a:latin typeface="Arial"/>
                </a:endParaRPr>
              </a:p>
            </p:txBody>
          </p:sp>
          <p:sp>
            <p:nvSpPr>
              <p:cNvPr id="271" name="CustomShape 34"/>
              <p:cNvSpPr/>
              <p:nvPr/>
            </p:nvSpPr>
            <p:spPr>
              <a:xfrm>
                <a:off x="6285240" y="4924080"/>
                <a:ext cx="146520" cy="25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ct val="100000"/>
                  </a:lnSpc>
                </a:pPr>
                <a:r>
                  <a:rPr b="1" lang="en-US" sz="1700" spc="9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2</a:t>
                </a:r>
                <a:endParaRPr b="0" lang="en-US" sz="1700" spc="-1" strike="noStrike">
                  <a:latin typeface="Arial"/>
                </a:endParaRPr>
              </a:p>
            </p:txBody>
          </p:sp>
          <p:sp>
            <p:nvSpPr>
              <p:cNvPr id="272" name="CustomShape 35"/>
              <p:cNvSpPr/>
              <p:nvPr/>
            </p:nvSpPr>
            <p:spPr>
              <a:xfrm>
                <a:off x="4533840" y="4114800"/>
                <a:ext cx="275040" cy="25200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0" y="286143"/>
                    </a:moveTo>
                    <a:lnTo>
                      <a:pt x="302971" y="286143"/>
                    </a:lnTo>
                    <a:lnTo>
                      <a:pt x="151485" y="0"/>
                    </a:lnTo>
                    <a:lnTo>
                      <a:pt x="0" y="286143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3" name="CustomShape 36"/>
              <p:cNvSpPr/>
              <p:nvPr/>
            </p:nvSpPr>
            <p:spPr>
              <a:xfrm>
                <a:off x="4533840" y="4114800"/>
                <a:ext cx="275040" cy="25200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151485" y="0"/>
                    </a:moveTo>
                    <a:lnTo>
                      <a:pt x="302971" y="286143"/>
                    </a:lnTo>
                    <a:lnTo>
                      <a:pt x="0" y="286143"/>
                    </a:lnTo>
                    <a:lnTo>
                      <a:pt x="151485" y="0"/>
                    </a:lnTo>
                    <a:close/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4" name="CustomShape 37"/>
              <p:cNvSpPr/>
              <p:nvPr/>
            </p:nvSpPr>
            <p:spPr>
              <a:xfrm>
                <a:off x="3546720" y="5852520"/>
                <a:ext cx="275040" cy="25200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0" y="286131"/>
                    </a:moveTo>
                    <a:lnTo>
                      <a:pt x="302971" y="286131"/>
                    </a:lnTo>
                    <a:lnTo>
                      <a:pt x="151485" y="0"/>
                    </a:lnTo>
                    <a:lnTo>
                      <a:pt x="0" y="286131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5" name="CustomShape 38"/>
              <p:cNvSpPr/>
              <p:nvPr/>
            </p:nvSpPr>
            <p:spPr>
              <a:xfrm>
                <a:off x="3546720" y="5852520"/>
                <a:ext cx="275040" cy="25200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151485" y="0"/>
                    </a:moveTo>
                    <a:lnTo>
                      <a:pt x="302971" y="286131"/>
                    </a:lnTo>
                    <a:lnTo>
                      <a:pt x="0" y="286131"/>
                    </a:lnTo>
                    <a:lnTo>
                      <a:pt x="151485" y="0"/>
                    </a:lnTo>
                    <a:close/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6" name="CustomShape 39"/>
              <p:cNvSpPr/>
              <p:nvPr/>
            </p:nvSpPr>
            <p:spPr>
              <a:xfrm>
                <a:off x="2911680" y="5852520"/>
                <a:ext cx="275040" cy="25200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0" y="286131"/>
                    </a:moveTo>
                    <a:lnTo>
                      <a:pt x="302971" y="286131"/>
                    </a:lnTo>
                    <a:lnTo>
                      <a:pt x="151485" y="0"/>
                    </a:lnTo>
                    <a:lnTo>
                      <a:pt x="0" y="286131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7" name="CustomShape 40"/>
              <p:cNvSpPr/>
              <p:nvPr/>
            </p:nvSpPr>
            <p:spPr>
              <a:xfrm>
                <a:off x="2911680" y="5852520"/>
                <a:ext cx="275040" cy="25200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151485" y="0"/>
                    </a:moveTo>
                    <a:lnTo>
                      <a:pt x="302971" y="286131"/>
                    </a:lnTo>
                    <a:lnTo>
                      <a:pt x="0" y="286131"/>
                    </a:lnTo>
                    <a:lnTo>
                      <a:pt x="151485" y="0"/>
                    </a:lnTo>
                    <a:close/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8" name="CustomShape 41"/>
              <p:cNvSpPr/>
              <p:nvPr/>
            </p:nvSpPr>
            <p:spPr>
              <a:xfrm>
                <a:off x="2238480" y="5852520"/>
                <a:ext cx="275040" cy="252000"/>
              </a:xfrm>
              <a:custGeom>
                <a:avLst/>
                <a:gdLst/>
                <a:ahLst/>
                <a:rect l="l" t="t" r="r" b="b"/>
                <a:pathLst>
                  <a:path w="303530" h="286385">
                    <a:moveTo>
                      <a:pt x="0" y="286131"/>
                    </a:moveTo>
                    <a:lnTo>
                      <a:pt x="302971" y="286131"/>
                    </a:lnTo>
                    <a:lnTo>
                      <a:pt x="151485" y="0"/>
                    </a:lnTo>
                    <a:lnTo>
                      <a:pt x="0" y="286131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9" name="CustomShape 42"/>
              <p:cNvSpPr/>
              <p:nvPr/>
            </p:nvSpPr>
            <p:spPr>
              <a:xfrm>
                <a:off x="2238480" y="5852520"/>
                <a:ext cx="275040" cy="252000"/>
              </a:xfrm>
              <a:custGeom>
                <a:avLst/>
                <a:gdLst/>
                <a:ahLst/>
                <a:rect l="l" t="t" r="r" b="b"/>
                <a:pathLst>
                  <a:path w="303530" h="286385">
                    <a:moveTo>
                      <a:pt x="151485" y="0"/>
                    </a:moveTo>
                    <a:lnTo>
                      <a:pt x="302971" y="286131"/>
                    </a:lnTo>
                    <a:lnTo>
                      <a:pt x="0" y="286131"/>
                    </a:lnTo>
                    <a:lnTo>
                      <a:pt x="151485" y="0"/>
                    </a:lnTo>
                    <a:close/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0" name="CustomShape 43"/>
              <p:cNvSpPr/>
              <p:nvPr/>
            </p:nvSpPr>
            <p:spPr>
              <a:xfrm>
                <a:off x="5099760" y="5852520"/>
                <a:ext cx="275040" cy="25200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0" y="286131"/>
                    </a:moveTo>
                    <a:lnTo>
                      <a:pt x="302971" y="286131"/>
                    </a:lnTo>
                    <a:lnTo>
                      <a:pt x="151485" y="0"/>
                    </a:lnTo>
                    <a:lnTo>
                      <a:pt x="0" y="286131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1" name="CustomShape 44"/>
              <p:cNvSpPr/>
              <p:nvPr/>
            </p:nvSpPr>
            <p:spPr>
              <a:xfrm>
                <a:off x="5099760" y="5852520"/>
                <a:ext cx="275040" cy="25200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151485" y="0"/>
                    </a:moveTo>
                    <a:lnTo>
                      <a:pt x="302971" y="286131"/>
                    </a:lnTo>
                    <a:lnTo>
                      <a:pt x="0" y="286131"/>
                    </a:lnTo>
                    <a:lnTo>
                      <a:pt x="151485" y="0"/>
                    </a:lnTo>
                    <a:close/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2" name="CustomShape 45"/>
              <p:cNvSpPr/>
              <p:nvPr/>
            </p:nvSpPr>
            <p:spPr>
              <a:xfrm>
                <a:off x="4579560" y="5852520"/>
                <a:ext cx="275040" cy="25200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0" y="286131"/>
                    </a:moveTo>
                    <a:lnTo>
                      <a:pt x="302971" y="286131"/>
                    </a:lnTo>
                    <a:lnTo>
                      <a:pt x="151485" y="0"/>
                    </a:lnTo>
                    <a:lnTo>
                      <a:pt x="0" y="286131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3" name="CustomShape 46"/>
              <p:cNvSpPr/>
              <p:nvPr/>
            </p:nvSpPr>
            <p:spPr>
              <a:xfrm>
                <a:off x="4579560" y="5852520"/>
                <a:ext cx="275040" cy="25200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151485" y="0"/>
                    </a:moveTo>
                    <a:lnTo>
                      <a:pt x="302971" y="286131"/>
                    </a:lnTo>
                    <a:lnTo>
                      <a:pt x="0" y="286131"/>
                    </a:lnTo>
                    <a:lnTo>
                      <a:pt x="151485" y="0"/>
                    </a:lnTo>
                    <a:close/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4" name="CustomShape 47"/>
              <p:cNvSpPr/>
              <p:nvPr/>
            </p:nvSpPr>
            <p:spPr>
              <a:xfrm>
                <a:off x="4043880" y="5852520"/>
                <a:ext cx="275040" cy="25200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0" y="286131"/>
                    </a:moveTo>
                    <a:lnTo>
                      <a:pt x="302971" y="286131"/>
                    </a:lnTo>
                    <a:lnTo>
                      <a:pt x="151485" y="0"/>
                    </a:lnTo>
                    <a:lnTo>
                      <a:pt x="0" y="286131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5" name="CustomShape 48"/>
              <p:cNvSpPr/>
              <p:nvPr/>
            </p:nvSpPr>
            <p:spPr>
              <a:xfrm>
                <a:off x="4043880" y="5852520"/>
                <a:ext cx="275040" cy="25200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151485" y="0"/>
                    </a:moveTo>
                    <a:lnTo>
                      <a:pt x="302971" y="286131"/>
                    </a:lnTo>
                    <a:lnTo>
                      <a:pt x="0" y="286131"/>
                    </a:lnTo>
                    <a:lnTo>
                      <a:pt x="151485" y="0"/>
                    </a:lnTo>
                    <a:close/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6" name="CustomShape 49"/>
              <p:cNvSpPr/>
              <p:nvPr/>
            </p:nvSpPr>
            <p:spPr>
              <a:xfrm>
                <a:off x="6951240" y="5852520"/>
                <a:ext cx="275040" cy="25200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0" y="286131"/>
                    </a:moveTo>
                    <a:lnTo>
                      <a:pt x="302971" y="286131"/>
                    </a:lnTo>
                    <a:lnTo>
                      <a:pt x="151485" y="0"/>
                    </a:lnTo>
                    <a:lnTo>
                      <a:pt x="0" y="286131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7" name="CustomShape 50"/>
              <p:cNvSpPr/>
              <p:nvPr/>
            </p:nvSpPr>
            <p:spPr>
              <a:xfrm>
                <a:off x="6951240" y="5852520"/>
                <a:ext cx="275040" cy="25200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151485" y="0"/>
                    </a:moveTo>
                    <a:lnTo>
                      <a:pt x="302971" y="286131"/>
                    </a:lnTo>
                    <a:lnTo>
                      <a:pt x="0" y="286131"/>
                    </a:lnTo>
                    <a:lnTo>
                      <a:pt x="151485" y="0"/>
                    </a:lnTo>
                    <a:close/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8" name="CustomShape 51"/>
              <p:cNvSpPr/>
              <p:nvPr/>
            </p:nvSpPr>
            <p:spPr>
              <a:xfrm>
                <a:off x="5650560" y="5852520"/>
                <a:ext cx="275040" cy="25200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0" y="286131"/>
                    </a:moveTo>
                    <a:lnTo>
                      <a:pt x="302971" y="286131"/>
                    </a:lnTo>
                    <a:lnTo>
                      <a:pt x="151485" y="0"/>
                    </a:lnTo>
                    <a:lnTo>
                      <a:pt x="0" y="286131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9" name="CustomShape 52"/>
              <p:cNvSpPr/>
              <p:nvPr/>
            </p:nvSpPr>
            <p:spPr>
              <a:xfrm>
                <a:off x="5650560" y="5852520"/>
                <a:ext cx="275040" cy="25200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151485" y="0"/>
                    </a:moveTo>
                    <a:lnTo>
                      <a:pt x="302971" y="286131"/>
                    </a:lnTo>
                    <a:lnTo>
                      <a:pt x="0" y="286131"/>
                    </a:lnTo>
                    <a:lnTo>
                      <a:pt x="151485" y="0"/>
                    </a:lnTo>
                    <a:close/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0" name="CustomShape 53"/>
              <p:cNvSpPr/>
              <p:nvPr/>
            </p:nvSpPr>
            <p:spPr>
              <a:xfrm>
                <a:off x="4548960" y="4983480"/>
                <a:ext cx="275040" cy="25200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0" y="0"/>
                    </a:moveTo>
                    <a:lnTo>
                      <a:pt x="151485" y="286143"/>
                    </a:lnTo>
                    <a:lnTo>
                      <a:pt x="3029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1" name="CustomShape 54"/>
              <p:cNvSpPr/>
              <p:nvPr/>
            </p:nvSpPr>
            <p:spPr>
              <a:xfrm>
                <a:off x="4548960" y="4983480"/>
                <a:ext cx="275040" cy="25200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151485" y="286143"/>
                    </a:moveTo>
                    <a:lnTo>
                      <a:pt x="302971" y="0"/>
                    </a:lnTo>
                    <a:lnTo>
                      <a:pt x="0" y="0"/>
                    </a:lnTo>
                    <a:lnTo>
                      <a:pt x="151485" y="286143"/>
                    </a:lnTo>
                    <a:close/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2" name="CustomShape 55"/>
              <p:cNvSpPr/>
              <p:nvPr/>
            </p:nvSpPr>
            <p:spPr>
              <a:xfrm>
                <a:off x="2972880" y="4991040"/>
                <a:ext cx="275040" cy="25200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0" y="0"/>
                    </a:moveTo>
                    <a:lnTo>
                      <a:pt x="151485" y="286131"/>
                    </a:lnTo>
                    <a:lnTo>
                      <a:pt x="3029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3" name="CustomShape 56"/>
              <p:cNvSpPr/>
              <p:nvPr/>
            </p:nvSpPr>
            <p:spPr>
              <a:xfrm>
                <a:off x="2972880" y="4991040"/>
                <a:ext cx="275040" cy="25200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151485" y="286131"/>
                    </a:moveTo>
                    <a:lnTo>
                      <a:pt x="302971" y="0"/>
                    </a:lnTo>
                    <a:lnTo>
                      <a:pt x="0" y="0"/>
                    </a:lnTo>
                    <a:lnTo>
                      <a:pt x="151485" y="286131"/>
                    </a:lnTo>
                    <a:close/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4" name="CustomShape 57"/>
              <p:cNvSpPr/>
              <p:nvPr/>
            </p:nvSpPr>
            <p:spPr>
              <a:xfrm>
                <a:off x="6002640" y="4991040"/>
                <a:ext cx="275040" cy="25200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0" y="0"/>
                    </a:moveTo>
                    <a:lnTo>
                      <a:pt x="151485" y="286131"/>
                    </a:lnTo>
                    <a:lnTo>
                      <a:pt x="3029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5" name="CustomShape 58"/>
              <p:cNvSpPr/>
              <p:nvPr/>
            </p:nvSpPr>
            <p:spPr>
              <a:xfrm>
                <a:off x="6002640" y="4991040"/>
                <a:ext cx="275040" cy="25200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151485" y="286131"/>
                    </a:moveTo>
                    <a:lnTo>
                      <a:pt x="302971" y="0"/>
                    </a:lnTo>
                    <a:lnTo>
                      <a:pt x="0" y="0"/>
                    </a:lnTo>
                    <a:lnTo>
                      <a:pt x="151485" y="286131"/>
                    </a:lnTo>
                    <a:close/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6" name="CustomShape 59"/>
              <p:cNvSpPr/>
              <p:nvPr/>
            </p:nvSpPr>
            <p:spPr>
              <a:xfrm>
                <a:off x="6140160" y="5243040"/>
                <a:ext cx="306360" cy="612360"/>
              </a:xfrm>
              <a:custGeom>
                <a:avLst/>
                <a:gdLst/>
                <a:ahLst/>
                <a:rect l="l" t="t" r="r" b="b"/>
                <a:pathLst>
                  <a:path w="337820" h="694689">
                    <a:moveTo>
                      <a:pt x="0" y="0"/>
                    </a:moveTo>
                    <a:lnTo>
                      <a:pt x="337223" y="694397"/>
                    </a:lnTo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7" name="CustomShape 60"/>
              <p:cNvSpPr/>
              <p:nvPr/>
            </p:nvSpPr>
            <p:spPr>
              <a:xfrm>
                <a:off x="6308640" y="5852520"/>
                <a:ext cx="275040" cy="25200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0" y="286131"/>
                    </a:moveTo>
                    <a:lnTo>
                      <a:pt x="302971" y="286131"/>
                    </a:lnTo>
                    <a:lnTo>
                      <a:pt x="151485" y="0"/>
                    </a:lnTo>
                    <a:lnTo>
                      <a:pt x="0" y="286131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8" name="CustomShape 61"/>
              <p:cNvSpPr/>
              <p:nvPr/>
            </p:nvSpPr>
            <p:spPr>
              <a:xfrm>
                <a:off x="6308640" y="5852520"/>
                <a:ext cx="275040" cy="25200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151485" y="0"/>
                    </a:moveTo>
                    <a:lnTo>
                      <a:pt x="302971" y="286131"/>
                    </a:lnTo>
                    <a:lnTo>
                      <a:pt x="0" y="286131"/>
                    </a:lnTo>
                    <a:lnTo>
                      <a:pt x="151485" y="0"/>
                    </a:lnTo>
                    <a:close/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99" name="CustomShape 62"/>
            <p:cNvSpPr/>
            <p:nvPr/>
          </p:nvSpPr>
          <p:spPr>
            <a:xfrm>
              <a:off x="4800600" y="3962520"/>
              <a:ext cx="146520" cy="259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700" spc="9" strike="noStrike">
                  <a:solidFill>
                    <a:srgbClr val="000000"/>
                  </a:solidFill>
                  <a:latin typeface="Arial"/>
                  <a:ea typeface="DejaVu Sans"/>
                </a:rPr>
                <a:t>3</a:t>
              </a:r>
              <a:endParaRPr b="0" lang="en-US" sz="1700" spc="-1" strike="noStrike">
                <a:latin typeface="Arial"/>
              </a:endParaRPr>
            </a:p>
          </p:txBody>
        </p:sp>
      </p:grpSp>
      <p:sp>
        <p:nvSpPr>
          <p:cNvPr id="300" name="CustomShape 63"/>
          <p:cNvSpPr/>
          <p:nvPr/>
        </p:nvSpPr>
        <p:spPr>
          <a:xfrm>
            <a:off x="457200" y="1371600"/>
            <a:ext cx="8228880" cy="25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2720" indent="-342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Normal Search:  Solution = seq. of actions leading to goal.</a:t>
            </a:r>
            <a:endParaRPr b="0" lang="en-US" sz="18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Adversarial Search:  Opponent interfering at every step!</a:t>
            </a:r>
            <a:endParaRPr b="0" lang="en-US" sz="18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Solution= Contingent plan of action</a:t>
            </a:r>
            <a:endParaRPr b="0" lang="en-US" sz="16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Finds optimal solution to goal,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assuming that opponent makes optimal counter-plays.</a:t>
            </a:r>
            <a:endParaRPr b="0" lang="en-US" sz="16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Essentially an AND-OR tree (Ch4):  opponent provides “non-determinism”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17"/>
              </a:spcBef>
            </a:pPr>
            <a:endParaRPr b="0" lang="en-US" sz="16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Perfect play for deterministic, perfect-information games:</a:t>
            </a:r>
            <a:endParaRPr b="0" lang="en-US" sz="18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Idea:  choose move to position with highest minimax  value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17"/>
              </a:spcBef>
            </a:pPr>
            <a:endParaRPr b="0" lang="en-US" sz="16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E.g., 2-ply game: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1062360" y="704880"/>
            <a:ext cx="7019640" cy="11448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058120">
              <a:lnSpc>
                <a:spcPts val="218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Minimax algorithm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1371600" y="1523880"/>
            <a:ext cx="7054200" cy="3856320"/>
          </a:xfrm>
          <a:prstGeom prst="rect">
            <a:avLst/>
          </a:pr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78120" bIns="0"/>
          <a:p>
            <a:pPr marL="133920">
              <a:lnSpc>
                <a:spcPct val="100000"/>
              </a:lnSpc>
              <a:spcBef>
                <a:spcPts val="615"/>
              </a:spcBef>
            </a:pPr>
            <a:r>
              <a:rPr b="0" lang="en-US" sz="15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500" spc="-1" strike="noStrike">
                <a:solidFill>
                  <a:srgbClr val="b30000"/>
                </a:solidFill>
                <a:latin typeface="Arial"/>
                <a:ea typeface="DejaVu Sans"/>
              </a:rPr>
              <a:t>Minimax-Decision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) </a:t>
            </a:r>
            <a:r>
              <a:rPr b="0" lang="en-US" sz="15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an action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125"/>
              </a:spcBef>
            </a:pPr>
            <a:r>
              <a:rPr b="0" lang="en-US" sz="1500" spc="-1" strike="noStrike">
                <a:solidFill>
                  <a:srgbClr val="00007e"/>
                </a:solidFill>
                <a:latin typeface="Georgia"/>
                <a:ea typeface="DejaVu Sans"/>
              </a:rPr>
              <a:t>inputs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, current state in   game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785"/>
              </a:spcBef>
            </a:pPr>
            <a:r>
              <a:rPr b="0" lang="en-US" sz="1500" spc="-1" strike="noStrike">
                <a:solidFill>
                  <a:srgbClr val="00007e"/>
                </a:solidFill>
                <a:latin typeface="Georgia"/>
                <a:ea typeface="DejaVu Sans"/>
              </a:rPr>
              <a:t>return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the  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a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in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Actions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) maximizing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Min-Value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Result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a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))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37"/>
              </a:spcBef>
            </a:pPr>
            <a:endParaRPr b="0" lang="en-US" sz="1500" spc="-1" strike="noStrike">
              <a:latin typeface="Arial"/>
            </a:endParaRPr>
          </a:p>
          <a:p>
            <a:pPr marL="133920">
              <a:lnSpc>
                <a:spcPct val="100000"/>
              </a:lnSpc>
            </a:pPr>
            <a:r>
              <a:rPr b="0" lang="en-US" sz="15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500" spc="-1" strike="noStrike">
                <a:solidFill>
                  <a:srgbClr val="b30000"/>
                </a:solidFill>
                <a:latin typeface="Arial"/>
                <a:ea typeface="DejaVu Sans"/>
              </a:rPr>
              <a:t>Max-Value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) </a:t>
            </a:r>
            <a:r>
              <a:rPr b="0" lang="en-US" sz="15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a  utility value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139"/>
              </a:spcBef>
            </a:pPr>
            <a:r>
              <a:rPr b="0" lang="en-US" sz="15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Terminal-Test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) </a:t>
            </a:r>
            <a:r>
              <a:rPr b="0" lang="en-US" sz="15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Utility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139"/>
              </a:spcBef>
            </a:pP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v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← −∞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125"/>
              </a:spcBef>
            </a:pPr>
            <a:r>
              <a:rPr b="0" lang="en-US" sz="1500" spc="-1" strike="noStrike">
                <a:solidFill>
                  <a:srgbClr val="00007e"/>
                </a:solidFill>
                <a:latin typeface="Georgia"/>
                <a:ea typeface="DejaVu Sans"/>
              </a:rPr>
              <a:t>for 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a, s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in 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Successors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) </a:t>
            </a:r>
            <a:r>
              <a:rPr b="0" lang="en-US" sz="1500" spc="-1" strike="noStrike">
                <a:solidFill>
                  <a:srgbClr val="00007e"/>
                </a:solidFill>
                <a:latin typeface="Georgia"/>
                <a:ea typeface="DejaVu Sans"/>
              </a:rPr>
              <a:t>do 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v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← Max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v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Min-Value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s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))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139"/>
              </a:spcBef>
            </a:pPr>
            <a:r>
              <a:rPr b="0" lang="en-US" sz="1500" spc="-1" strike="noStrike">
                <a:solidFill>
                  <a:srgbClr val="00007e"/>
                </a:solidFill>
                <a:latin typeface="Georgia"/>
                <a:ea typeface="DejaVu Sans"/>
              </a:rPr>
              <a:t>return 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v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37"/>
              </a:spcBef>
            </a:pPr>
            <a:endParaRPr b="0" lang="en-US" sz="1500" spc="-1" strike="noStrike">
              <a:latin typeface="Arial"/>
            </a:endParaRPr>
          </a:p>
          <a:p>
            <a:pPr marL="133920">
              <a:lnSpc>
                <a:spcPct val="100000"/>
              </a:lnSpc>
            </a:pPr>
            <a:r>
              <a:rPr b="0" lang="en-US" sz="15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500" spc="-1" strike="noStrike">
                <a:solidFill>
                  <a:srgbClr val="b30000"/>
                </a:solidFill>
                <a:latin typeface="Arial"/>
                <a:ea typeface="DejaVu Sans"/>
              </a:rPr>
              <a:t>Min-Value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) </a:t>
            </a:r>
            <a:r>
              <a:rPr b="0" lang="en-US" sz="15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a  utility value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139"/>
              </a:spcBef>
            </a:pPr>
            <a:r>
              <a:rPr b="0" lang="en-US" sz="15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Terminal-Test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) </a:t>
            </a:r>
            <a:r>
              <a:rPr b="0" lang="en-US" sz="15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Utility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139"/>
              </a:spcBef>
            </a:pP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v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← ∞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125"/>
              </a:spcBef>
            </a:pPr>
            <a:r>
              <a:rPr b="0" lang="en-US" sz="1500" spc="-1" strike="noStrike">
                <a:solidFill>
                  <a:srgbClr val="00007e"/>
                </a:solidFill>
                <a:latin typeface="Georgia"/>
                <a:ea typeface="DejaVu Sans"/>
              </a:rPr>
              <a:t>for 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a, s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in 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Successors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) </a:t>
            </a:r>
            <a:r>
              <a:rPr b="0" lang="en-US" sz="1500" spc="-1" strike="noStrike">
                <a:solidFill>
                  <a:srgbClr val="00007e"/>
                </a:solidFill>
                <a:latin typeface="Georgia"/>
                <a:ea typeface="DejaVu Sans"/>
              </a:rPr>
              <a:t>do 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v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← Min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v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Max-Value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s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))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139"/>
              </a:spcBef>
            </a:pPr>
            <a:r>
              <a:rPr b="0" lang="en-US" sz="1500" spc="-1" strike="noStrike">
                <a:solidFill>
                  <a:srgbClr val="00007e"/>
                </a:solidFill>
                <a:latin typeface="Georgia"/>
                <a:ea typeface="DejaVu Sans"/>
              </a:rPr>
              <a:t>return 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v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7983000" y="6184080"/>
            <a:ext cx="144000" cy="39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680">
              <a:lnSpc>
                <a:spcPts val="771"/>
              </a:lnSpc>
            </a:pPr>
            <a:fld id="{29478027-2EAA-4A89-B417-ADAF84893403}" type="slidenum">
              <a:rPr b="0" lang="en-US" sz="700" spc="-1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7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57200" y="274680"/>
            <a:ext cx="82288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Minimax:  Reflection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457200" y="1371600"/>
            <a:ext cx="8228880" cy="47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2720" indent="-342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Need to understand how minimax works!</a:t>
            </a:r>
            <a:endParaRPr b="0" lang="en-US" sz="18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Recursive depth-first algorithm</a:t>
            </a:r>
            <a:endParaRPr b="0" lang="en-US" sz="18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Max-Value at one level...calls Min-Value at next...calls Max-Value at next.</a:t>
            </a:r>
            <a:endParaRPr b="0" lang="en-US" sz="16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Base case:  Hits a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terminal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state = game is over </a:t>
            </a:r>
            <a:r>
              <a:rPr b="0" lang="en-US" sz="1600" spc="-1" strike="noStrike">
                <a:solidFill>
                  <a:srgbClr val="000000"/>
                </a:solidFill>
                <a:latin typeface="Wingdings"/>
              </a:rPr>
              <a:t>-&gt;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has known score (for max)</a:t>
            </a:r>
            <a:endParaRPr b="0" lang="en-US" sz="16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Scores “backed up” through the tree on recursive return</a:t>
            </a:r>
            <a:endParaRPr b="0" lang="en-US" sz="16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As each node fully explores its children, it can pass its value back</a:t>
            </a:r>
            <a:endParaRPr b="0" lang="en-US" sz="14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Score arriving back at root shows which move current player (max) should make</a:t>
            </a:r>
            <a:endParaRPr b="0" lang="en-US" sz="16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Makes move that maximizes outcome, 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assuming optimal play by opponent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4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Multi-player games?</a:t>
            </a:r>
            <a:endParaRPr b="0" lang="en-US" sz="18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Don’t have just Max &amp; Min.  Have whole set of players A,B,C, etc.</a:t>
            </a:r>
            <a:endParaRPr b="0" lang="en-US" sz="16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Calculate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utility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</a:rPr>
              <a:t>vector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of scores at each level/node</a:t>
            </a:r>
            <a:endParaRPr b="0" lang="en-US" sz="16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Contains node (board position) value for each player</a:t>
            </a:r>
            <a:endParaRPr b="0" lang="en-US" sz="14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Value of node = utility vector that maximizes benefit for player whose move it is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2680" algn="r">
              <a:lnSpc>
                <a:spcPts val="771"/>
              </a:lnSpc>
            </a:pPr>
            <a:fld id="{23928615-8EEC-496C-A33A-D55981C2348E}" type="slidenum">
              <a:rPr b="0" lang="en-US" sz="1200" spc="12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457200" y="274680"/>
            <a:ext cx="82288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Properties of minimax search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457200" y="1219320"/>
            <a:ext cx="8228880" cy="49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2720" indent="-342000">
              <a:lnSpc>
                <a:spcPct val="10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Complete??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Yes, if tree is finite (chess has specific rules for this)</a:t>
            </a:r>
            <a:endParaRPr b="0" lang="en-US" sz="16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Minimax performs complete depth-first exploration of game tree</a:t>
            </a:r>
            <a:endParaRPr b="0" lang="en-US" sz="16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Optimal??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en-US" sz="18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Yes, against an optimal opponent.  Otherwise??</a:t>
            </a:r>
            <a:endParaRPr b="0" lang="en-US" sz="16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Time complexity?? </a:t>
            </a:r>
            <a:endParaRPr b="0" lang="en-US" sz="18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O(bm)</a:t>
            </a:r>
            <a:endParaRPr b="0" lang="en-US" sz="16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Space complexity??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O(bm) (depth-first exploration)    (m is tree depth)</a:t>
            </a:r>
            <a:endParaRPr b="0" lang="en-US" sz="16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Practical Analysis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: </a:t>
            </a:r>
            <a:endParaRPr b="0" lang="en-US" sz="1800" spc="-1" strike="noStrike">
              <a:latin typeface="Arial"/>
            </a:endParaRPr>
          </a:p>
          <a:p>
            <a:pPr lvl="1" marL="720720" indent="-20592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For chess, b  ≈ 35, m ≈ 100 (moves) for “reasonable”  games</a:t>
            </a:r>
            <a:endParaRPr b="0" lang="en-US" sz="16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Time cost gets out of range of “3 minute per move” standard fast!</a:t>
            </a:r>
            <a:endParaRPr b="0" lang="en-US" sz="1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⇒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exact solution completely infeasible!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4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Engage cleverness: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do we really need to explore every  path in tree?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2680" algn="r">
              <a:lnSpc>
                <a:spcPts val="771"/>
              </a:lnSpc>
            </a:pPr>
            <a:fld id="{18779CBD-28AB-4EA6-908C-0F59A661647C}" type="slidenum">
              <a:rPr b="0" lang="en-US" sz="1200" spc="12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2017-01-28T00:38:06Z</dcterms:created>
  <dc:creator/>
  <dc:description/>
  <dc:language>en-US</dc:language>
  <cp:lastModifiedBy/>
  <cp:lastPrinted>2017-03-07T19:06:12Z</cp:lastPrinted>
  <dcterms:modified xsi:type="dcterms:W3CDTF">2023-03-29T10:00:26Z</dcterms:modified>
  <cp:revision>59</cp:revision>
  <dc:subject/>
  <dc:title>chapter06.dvi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2015-12-13T00:00:00Z</vt:filetime>
  </property>
  <property fmtid="{D5CDD505-2E9C-101B-9397-08002B2CF9AE}" pid="4" name="Creator">
    <vt:lpwstr>dvips(k) 5.86 Copyright 1999 Radical Eye Software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astSaved">
    <vt:filetime>2017-01-28T00:00:00Z</vt:filetime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1</vt:i4>
  </property>
  <property fmtid="{D5CDD505-2E9C-101B-9397-08002B2CF9AE}" pid="11" name="PresentationFormat">
    <vt:lpwstr>Letter Paper (8.5x11 in)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29</vt:i4>
  </property>
</Properties>
</file>