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74" r:id="rId3"/>
    <p:sldId id="287" r:id="rId4"/>
    <p:sldId id="284" r:id="rId5"/>
    <p:sldId id="288" r:id="rId6"/>
    <p:sldId id="283" r:id="rId7"/>
    <p:sldId id="282" r:id="rId8"/>
    <p:sldId id="285" r:id="rId9"/>
    <p:sldId id="286" r:id="rId10"/>
    <p:sldId id="281" r:id="rId11"/>
    <p:sldId id="280" r:id="rId12"/>
    <p:sldId id="289" r:id="rId13"/>
    <p:sldId id="290" r:id="rId14"/>
    <p:sldId id="277" r:id="rId15"/>
    <p:sldId id="291" r:id="rId16"/>
    <p:sldId id="279" r:id="rId17"/>
    <p:sldId id="278" r:id="rId18"/>
  </p:sldIdLst>
  <p:sldSz cx="12192000" cy="8999538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7" autoAdjust="0"/>
    <p:restoredTop sz="94660"/>
  </p:normalViewPr>
  <p:slideViewPr>
    <p:cSldViewPr snapToGrid="0">
      <p:cViewPr varScale="1">
        <p:scale>
          <a:sx n="52" d="100"/>
          <a:sy n="52" d="100"/>
        </p:scale>
        <p:origin x="143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2842"/>
            <a:ext cx="10363200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6842"/>
            <a:ext cx="9144000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F797-4523-44EF-8F4B-249D978289C4}" type="datetimeFigureOut">
              <a:rPr lang="de-DE" smtClean="0"/>
              <a:t>24.05.2018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12735-C085-4D4D-BBEB-499473E06C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80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F797-4523-44EF-8F4B-249D978289C4}" type="datetimeFigureOut">
              <a:rPr lang="de-DE" smtClean="0"/>
              <a:t>24.05.2018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12735-C085-4D4D-BBEB-499473E06C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307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9142"/>
            <a:ext cx="2628900" cy="762669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9142"/>
            <a:ext cx="7734300" cy="762669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F797-4523-44EF-8F4B-249D978289C4}" type="datetimeFigureOut">
              <a:rPr lang="de-DE" smtClean="0"/>
              <a:t>24.05.2018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12735-C085-4D4D-BBEB-499473E06C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832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Literat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 rot="16200000">
            <a:off x="-3632134" y="3799786"/>
            <a:ext cx="8205143" cy="605577"/>
          </a:xfrm>
          <a:prstGeom prst="rect">
            <a:avLst/>
          </a:prstGeom>
        </p:spPr>
        <p:txBody>
          <a:bodyPr lIns="80147" tIns="40074" rIns="80147" bIns="40074" anchor="b"/>
          <a:lstStyle>
            <a:lvl1pPr>
              <a:spcBef>
                <a:spcPts val="1588"/>
              </a:spcBef>
              <a:defRPr b="0">
                <a:solidFill>
                  <a:srgbClr val="003F75"/>
                </a:solidFill>
              </a:defRPr>
            </a:lvl1pPr>
          </a:lstStyle>
          <a:p>
            <a:r>
              <a:rPr lang="de-DE" dirty="0" smtClean="0"/>
              <a:t>Literatur</a:t>
            </a:r>
            <a:endParaRPr lang="de-DE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/>
          </p:nvPr>
        </p:nvSpPr>
        <p:spPr>
          <a:xfrm rot="16200000">
            <a:off x="-4403008" y="2611676"/>
            <a:ext cx="10769703" cy="417233"/>
          </a:xfrm>
          <a:prstGeom prst="rect">
            <a:avLst/>
          </a:prstGeom>
        </p:spPr>
        <p:txBody>
          <a:bodyPr vert="horz" lIns="80147" tIns="40074" rIns="80147" bIns="40074"/>
          <a:lstStyle>
            <a:lvl1pPr>
              <a:defRPr sz="2362">
                <a:solidFill>
                  <a:srgbClr val="5794BD"/>
                </a:solidFill>
              </a:defRPr>
            </a:lvl1pPr>
            <a:lvl2pPr>
              <a:defRPr sz="1575"/>
            </a:lvl2pPr>
            <a:lvl3pPr>
              <a:defRPr sz="15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33288" y="3032493"/>
            <a:ext cx="10926233" cy="5172650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787"/>
              </a:spcAft>
              <a:defRPr sz="1575" b="0" baseline="0">
                <a:solidFill>
                  <a:srgbClr val="003F75"/>
                </a:solidFill>
              </a:defRPr>
            </a:lvl1pPr>
            <a:lvl2pPr marL="374990" indent="-258326">
              <a:buFont typeface="Wingdings" charset="2"/>
              <a:buChar char="§"/>
              <a:defRPr sz="2362"/>
            </a:lvl2pPr>
            <a:lvl3pPr marL="1574667" indent="-374990">
              <a:buFont typeface="Symbol" charset="2"/>
              <a:buChar char="-"/>
              <a:defRPr sz="2362"/>
            </a:lvl3pPr>
            <a:lvl4pPr marL="1541624" indent="-374990">
              <a:buFont typeface="Symbol" charset="2"/>
              <a:buChar char="-"/>
              <a:defRPr sz="2362"/>
            </a:lvl4pPr>
            <a:lvl5pPr marL="1541624" indent="-374990">
              <a:buFont typeface="Symbol" charset="2"/>
              <a:buChar char="-"/>
              <a:defRPr sz="2362"/>
            </a:lvl5pPr>
          </a:lstStyle>
          <a:p>
            <a:pPr lvl="0"/>
            <a:r>
              <a:rPr lang="de-DE" sz="1575" b="0" dirty="0" smtClean="0"/>
              <a:t>Literaturübersicht.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259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F797-4523-44EF-8F4B-249D978289C4}" type="datetimeFigureOut">
              <a:rPr lang="de-DE" smtClean="0"/>
              <a:t>24.05.2018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12735-C085-4D4D-BBEB-499473E06C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74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3638"/>
            <a:ext cx="1051560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22610"/>
            <a:ext cx="1051560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F797-4523-44EF-8F4B-249D978289C4}" type="datetimeFigureOut">
              <a:rPr lang="de-DE" smtClean="0"/>
              <a:t>24.05.2018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12735-C085-4D4D-BBEB-499473E06C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6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95710"/>
            <a:ext cx="5181600" cy="571012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95710"/>
            <a:ext cx="5181600" cy="571012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F797-4523-44EF-8F4B-249D978289C4}" type="datetimeFigureOut">
              <a:rPr lang="de-DE" smtClean="0"/>
              <a:t>24.05.2018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12735-C085-4D4D-BBEB-499473E06C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2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9144"/>
            <a:ext cx="10515600" cy="173949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06137"/>
            <a:ext cx="5157787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87331"/>
            <a:ext cx="5157787" cy="483516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06137"/>
            <a:ext cx="518318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87331"/>
            <a:ext cx="5183188" cy="483516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F797-4523-44EF-8F4B-249D978289C4}" type="datetimeFigureOut">
              <a:rPr lang="de-DE" smtClean="0"/>
              <a:t>24.05.2018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12735-C085-4D4D-BBEB-499473E06C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4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F797-4523-44EF-8F4B-249D978289C4}" type="datetimeFigureOut">
              <a:rPr lang="de-DE" smtClean="0"/>
              <a:t>24.05.2018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12735-C085-4D4D-BBEB-499473E06C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48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F797-4523-44EF-8F4B-249D978289C4}" type="datetimeFigureOut">
              <a:rPr lang="de-DE" smtClean="0"/>
              <a:t>24.05.2018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12735-C085-4D4D-BBEB-499473E06C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66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5769"/>
            <a:ext cx="617220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F797-4523-44EF-8F4B-249D978289C4}" type="datetimeFigureOut">
              <a:rPr lang="de-DE" smtClean="0"/>
              <a:t>24.05.2018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12735-C085-4D4D-BBEB-499473E06C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1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5769"/>
            <a:ext cx="617220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F797-4523-44EF-8F4B-249D978289C4}" type="datetimeFigureOut">
              <a:rPr lang="de-DE" smtClean="0"/>
              <a:t>24.05.2018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12735-C085-4D4D-BBEB-499473E06C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32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9144"/>
            <a:ext cx="1051560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95710"/>
            <a:ext cx="1051560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1F797-4523-44EF-8F4B-249D978289C4}" type="datetimeFigureOut">
              <a:rPr lang="de-DE" smtClean="0"/>
              <a:t>24.05.2018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41240"/>
            <a:ext cx="41148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12735-C085-4D4D-BBEB-499473E06C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10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003897" y="442243"/>
            <a:ext cx="10184206" cy="7691358"/>
            <a:chOff x="596520" y="142129"/>
            <a:chExt cx="7760764" cy="5861116"/>
          </a:xfrm>
        </p:grpSpPr>
        <p:sp>
          <p:nvSpPr>
            <p:cNvPr id="230" name="Ellipse 229"/>
            <p:cNvSpPr/>
            <p:nvPr/>
          </p:nvSpPr>
          <p:spPr>
            <a:xfrm>
              <a:off x="6753818" y="142129"/>
              <a:ext cx="1205239" cy="682376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78" b="1" dirty="0">
                  <a:solidFill>
                    <a:schemeClr val="tx1"/>
                  </a:solidFill>
                </a:rPr>
                <a:t>T3 </a:t>
              </a:r>
              <a:br>
                <a:rPr lang="de-DE" sz="1378" b="1" dirty="0">
                  <a:solidFill>
                    <a:schemeClr val="tx1"/>
                  </a:solidFill>
                </a:rPr>
              </a:br>
              <a:r>
                <a:rPr lang="de-DE" sz="1378" b="1" dirty="0">
                  <a:solidFill>
                    <a:schemeClr val="tx1"/>
                  </a:solidFill>
                </a:rPr>
                <a:t>(May 2015)</a:t>
              </a:r>
            </a:p>
          </p:txBody>
        </p:sp>
        <p:sp>
          <p:nvSpPr>
            <p:cNvPr id="231" name="Ellipse 230"/>
            <p:cNvSpPr/>
            <p:nvPr/>
          </p:nvSpPr>
          <p:spPr>
            <a:xfrm>
              <a:off x="3679753" y="142129"/>
              <a:ext cx="1649834" cy="682376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4998" rIns="0" bIns="449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78" b="1" dirty="0">
                  <a:solidFill>
                    <a:schemeClr val="tx1"/>
                  </a:solidFill>
                </a:rPr>
                <a:t>T2 </a:t>
              </a:r>
              <a:br>
                <a:rPr lang="de-DE" sz="1378" b="1" dirty="0">
                  <a:solidFill>
                    <a:schemeClr val="tx1"/>
                  </a:solidFill>
                </a:rPr>
              </a:br>
              <a:r>
                <a:rPr lang="de-DE" sz="1378" b="1" dirty="0">
                  <a:solidFill>
                    <a:schemeClr val="tx1"/>
                  </a:solidFill>
                </a:rPr>
                <a:t>(</a:t>
              </a:r>
              <a:r>
                <a:rPr lang="de-DE" sz="1378" b="1" dirty="0" err="1">
                  <a:solidFill>
                    <a:schemeClr val="tx1"/>
                  </a:solidFill>
                </a:rPr>
                <a:t>December</a:t>
              </a:r>
              <a:r>
                <a:rPr lang="de-DE" sz="1378" b="1" dirty="0">
                  <a:solidFill>
                    <a:schemeClr val="tx1"/>
                  </a:solidFill>
                </a:rPr>
                <a:t> 2014)</a:t>
              </a:r>
            </a:p>
          </p:txBody>
        </p:sp>
        <p:sp>
          <p:nvSpPr>
            <p:cNvPr id="232" name="Ellipse 231"/>
            <p:cNvSpPr/>
            <p:nvPr/>
          </p:nvSpPr>
          <p:spPr>
            <a:xfrm>
              <a:off x="1050282" y="142129"/>
              <a:ext cx="1205239" cy="682376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78" b="1" dirty="0">
                  <a:solidFill>
                    <a:schemeClr val="tx1"/>
                  </a:solidFill>
                </a:rPr>
                <a:t>T1 </a:t>
              </a:r>
              <a:br>
                <a:rPr lang="de-DE" sz="1378" b="1" dirty="0">
                  <a:solidFill>
                    <a:schemeClr val="tx1"/>
                  </a:solidFill>
                </a:rPr>
              </a:br>
              <a:r>
                <a:rPr lang="de-DE" sz="1378" b="1" dirty="0">
                  <a:solidFill>
                    <a:schemeClr val="tx1"/>
                  </a:solidFill>
                </a:rPr>
                <a:t>(May 2014)</a:t>
              </a:r>
            </a:p>
          </p:txBody>
        </p:sp>
        <p:sp>
          <p:nvSpPr>
            <p:cNvPr id="5" name="Ellipse 4"/>
            <p:cNvSpPr/>
            <p:nvPr/>
          </p:nvSpPr>
          <p:spPr>
            <a:xfrm>
              <a:off x="1145953" y="3588322"/>
              <a:ext cx="983059" cy="6823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78" b="1" dirty="0">
                  <a:solidFill>
                    <a:schemeClr val="tx1"/>
                  </a:solidFill>
                </a:rPr>
                <a:t>Attitude </a:t>
              </a:r>
              <a:r>
                <a:rPr lang="de-DE" sz="1378" b="1" dirty="0" err="1">
                  <a:solidFill>
                    <a:schemeClr val="tx1"/>
                  </a:solidFill>
                </a:rPr>
                <a:t>Self-Disclosure</a:t>
              </a:r>
              <a:endParaRPr lang="de-DE" sz="1378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Ellipse 5"/>
            <p:cNvSpPr/>
            <p:nvPr/>
          </p:nvSpPr>
          <p:spPr>
            <a:xfrm>
              <a:off x="4006461" y="3588322"/>
              <a:ext cx="983059" cy="6823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78" b="1" dirty="0">
                  <a:solidFill>
                    <a:schemeClr val="tx1"/>
                  </a:solidFill>
                </a:rPr>
                <a:t>Attitude </a:t>
              </a:r>
              <a:r>
                <a:rPr lang="de-DE" sz="1378" b="1" dirty="0" err="1">
                  <a:solidFill>
                    <a:schemeClr val="tx1"/>
                  </a:solidFill>
                </a:rPr>
                <a:t>Self-Disclosure</a:t>
              </a:r>
              <a:endParaRPr lang="de-DE" sz="1378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Ellipse 6"/>
            <p:cNvSpPr/>
            <p:nvPr/>
          </p:nvSpPr>
          <p:spPr>
            <a:xfrm>
              <a:off x="6866968" y="3588322"/>
              <a:ext cx="983059" cy="6823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78" b="1" dirty="0">
                  <a:solidFill>
                    <a:schemeClr val="tx1"/>
                  </a:solidFill>
                </a:rPr>
                <a:t>Attitude </a:t>
              </a:r>
              <a:r>
                <a:rPr lang="de-DE" sz="1378" b="1" dirty="0" err="1">
                  <a:solidFill>
                    <a:schemeClr val="tx1"/>
                  </a:solidFill>
                </a:rPr>
                <a:t>Self-Disclosure</a:t>
              </a:r>
              <a:endParaRPr lang="de-DE" sz="1378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Ellipse 7"/>
            <p:cNvSpPr/>
            <p:nvPr/>
          </p:nvSpPr>
          <p:spPr>
            <a:xfrm>
              <a:off x="1145953" y="5320869"/>
              <a:ext cx="983059" cy="6823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78" b="1" dirty="0" err="1">
                  <a:solidFill>
                    <a:schemeClr val="tx1"/>
                  </a:solidFill>
                </a:rPr>
                <a:t>Self-Disclosure</a:t>
              </a:r>
              <a:endParaRPr lang="de-DE" sz="1378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Ellipse 8"/>
            <p:cNvSpPr/>
            <p:nvPr/>
          </p:nvSpPr>
          <p:spPr>
            <a:xfrm>
              <a:off x="4006461" y="5320869"/>
              <a:ext cx="983059" cy="6823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78" b="1" dirty="0" err="1">
                  <a:solidFill>
                    <a:schemeClr val="tx1"/>
                  </a:solidFill>
                </a:rPr>
                <a:t>Self-Disclosure</a:t>
              </a:r>
              <a:endParaRPr lang="de-DE" sz="1378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Ellipse 9"/>
            <p:cNvSpPr/>
            <p:nvPr/>
          </p:nvSpPr>
          <p:spPr>
            <a:xfrm>
              <a:off x="6866968" y="5320869"/>
              <a:ext cx="983059" cy="6823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78" b="1" dirty="0" err="1">
                  <a:solidFill>
                    <a:schemeClr val="tx1"/>
                  </a:solidFill>
                </a:rPr>
                <a:t>Self-Disclosure</a:t>
              </a:r>
              <a:endParaRPr lang="de-DE" sz="1378" b="1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Gerade Verbindung mit Pfeil 59"/>
            <p:cNvCxnSpPr>
              <a:stCxn id="9" idx="6"/>
              <a:endCxn id="10" idx="2"/>
            </p:cNvCxnSpPr>
            <p:nvPr/>
          </p:nvCxnSpPr>
          <p:spPr>
            <a:xfrm>
              <a:off x="4989519" y="5662057"/>
              <a:ext cx="187744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mit Pfeil 62"/>
            <p:cNvCxnSpPr>
              <a:stCxn id="6" idx="6"/>
              <a:endCxn id="7" idx="2"/>
            </p:cNvCxnSpPr>
            <p:nvPr/>
          </p:nvCxnSpPr>
          <p:spPr>
            <a:xfrm>
              <a:off x="4989519" y="3929510"/>
              <a:ext cx="187744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/>
            <p:cNvCxnSpPr>
              <a:stCxn id="8" idx="6"/>
              <a:endCxn id="9" idx="2"/>
            </p:cNvCxnSpPr>
            <p:nvPr/>
          </p:nvCxnSpPr>
          <p:spPr>
            <a:xfrm>
              <a:off x="2129012" y="5662057"/>
              <a:ext cx="187744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mit Pfeil 68"/>
            <p:cNvCxnSpPr>
              <a:stCxn id="5" idx="6"/>
              <a:endCxn id="6" idx="2"/>
            </p:cNvCxnSpPr>
            <p:nvPr/>
          </p:nvCxnSpPr>
          <p:spPr>
            <a:xfrm>
              <a:off x="2129012" y="3929510"/>
              <a:ext cx="187744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mit Pfeil 71"/>
            <p:cNvCxnSpPr>
              <a:stCxn id="5" idx="6"/>
              <a:endCxn id="9" idx="2"/>
            </p:cNvCxnSpPr>
            <p:nvPr/>
          </p:nvCxnSpPr>
          <p:spPr>
            <a:xfrm>
              <a:off x="2129012" y="3929510"/>
              <a:ext cx="1877449" cy="1732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/>
            <p:cNvCxnSpPr>
              <a:stCxn id="6" idx="6"/>
              <a:endCxn id="10" idx="2"/>
            </p:cNvCxnSpPr>
            <p:nvPr/>
          </p:nvCxnSpPr>
          <p:spPr>
            <a:xfrm>
              <a:off x="4989519" y="3929510"/>
              <a:ext cx="1877449" cy="1732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mit Pfeil 77"/>
            <p:cNvCxnSpPr>
              <a:stCxn id="9" idx="6"/>
              <a:endCxn id="7" idx="2"/>
            </p:cNvCxnSpPr>
            <p:nvPr/>
          </p:nvCxnSpPr>
          <p:spPr>
            <a:xfrm flipV="1">
              <a:off x="4989519" y="3929510"/>
              <a:ext cx="1877449" cy="1732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mit Pfeil 80"/>
            <p:cNvCxnSpPr>
              <a:stCxn id="8" idx="6"/>
              <a:endCxn id="6" idx="2"/>
            </p:cNvCxnSpPr>
            <p:nvPr/>
          </p:nvCxnSpPr>
          <p:spPr>
            <a:xfrm flipV="1">
              <a:off x="2129012" y="3929510"/>
              <a:ext cx="1877449" cy="1732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krümmte Verbindung 84"/>
            <p:cNvCxnSpPr>
              <a:stCxn id="5" idx="2"/>
              <a:endCxn id="8" idx="2"/>
            </p:cNvCxnSpPr>
            <p:nvPr/>
          </p:nvCxnSpPr>
          <p:spPr>
            <a:xfrm rot="10800000" flipV="1">
              <a:off x="1145953" y="3929509"/>
              <a:ext cx="9525" cy="1732547"/>
            </a:xfrm>
            <a:prstGeom prst="curvedConnector3">
              <a:avLst>
                <a:gd name="adj1" fmla="val 6063157"/>
              </a:avLst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Ellipse 58"/>
            <p:cNvSpPr/>
            <p:nvPr/>
          </p:nvSpPr>
          <p:spPr>
            <a:xfrm>
              <a:off x="1155478" y="1855774"/>
              <a:ext cx="983059" cy="6823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78" b="1" dirty="0">
                  <a:solidFill>
                    <a:schemeClr val="tx1"/>
                  </a:solidFill>
                </a:rPr>
                <a:t>Privacy</a:t>
              </a:r>
            </a:p>
            <a:p>
              <a:pPr algn="ctr"/>
              <a:r>
                <a:rPr lang="de-DE" sz="1378" b="1" dirty="0" err="1">
                  <a:solidFill>
                    <a:schemeClr val="tx1"/>
                  </a:solidFill>
                </a:rPr>
                <a:t>Concerns</a:t>
              </a:r>
              <a:endParaRPr lang="de-DE" sz="1378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Ellipse 60"/>
            <p:cNvSpPr/>
            <p:nvPr/>
          </p:nvSpPr>
          <p:spPr>
            <a:xfrm>
              <a:off x="4015986" y="1855774"/>
              <a:ext cx="983059" cy="6823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78" b="1" dirty="0">
                  <a:solidFill>
                    <a:schemeClr val="tx1"/>
                  </a:solidFill>
                </a:rPr>
                <a:t>Privacy</a:t>
              </a:r>
            </a:p>
            <a:p>
              <a:pPr algn="ctr"/>
              <a:r>
                <a:rPr lang="de-DE" sz="1378" b="1" dirty="0" err="1">
                  <a:solidFill>
                    <a:schemeClr val="tx1"/>
                  </a:solidFill>
                </a:rPr>
                <a:t>Concerns</a:t>
              </a:r>
              <a:endParaRPr lang="de-DE" sz="1378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Ellipse 61"/>
            <p:cNvSpPr/>
            <p:nvPr/>
          </p:nvSpPr>
          <p:spPr>
            <a:xfrm>
              <a:off x="6876493" y="1855774"/>
              <a:ext cx="983059" cy="6823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78" b="1" dirty="0">
                  <a:solidFill>
                    <a:schemeClr val="tx1"/>
                  </a:solidFill>
                </a:rPr>
                <a:t>Privacy</a:t>
              </a:r>
            </a:p>
            <a:p>
              <a:pPr algn="ctr"/>
              <a:r>
                <a:rPr lang="de-DE" sz="1378" b="1" dirty="0" err="1">
                  <a:solidFill>
                    <a:schemeClr val="tx1"/>
                  </a:solidFill>
                </a:rPr>
                <a:t>Concerns</a:t>
              </a:r>
              <a:endParaRPr lang="de-DE" sz="1378" b="1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Gerade Verbindung mit Pfeil 63"/>
            <p:cNvCxnSpPr>
              <a:stCxn id="61" idx="6"/>
              <a:endCxn id="62" idx="2"/>
            </p:cNvCxnSpPr>
            <p:nvPr/>
          </p:nvCxnSpPr>
          <p:spPr>
            <a:xfrm>
              <a:off x="4999044" y="2196962"/>
              <a:ext cx="187744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mit Pfeil 64"/>
            <p:cNvCxnSpPr>
              <a:stCxn id="59" idx="6"/>
              <a:endCxn id="61" idx="2"/>
            </p:cNvCxnSpPr>
            <p:nvPr/>
          </p:nvCxnSpPr>
          <p:spPr>
            <a:xfrm>
              <a:off x="2138537" y="2196962"/>
              <a:ext cx="187744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/>
            <p:cNvCxnSpPr>
              <a:stCxn id="59" idx="6"/>
              <a:endCxn id="6" idx="2"/>
            </p:cNvCxnSpPr>
            <p:nvPr/>
          </p:nvCxnSpPr>
          <p:spPr>
            <a:xfrm>
              <a:off x="2138537" y="2196963"/>
              <a:ext cx="1867924" cy="1732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krümmte Verbindung 84"/>
            <p:cNvCxnSpPr>
              <a:stCxn id="59" idx="2"/>
              <a:endCxn id="5" idx="2"/>
            </p:cNvCxnSpPr>
            <p:nvPr/>
          </p:nvCxnSpPr>
          <p:spPr>
            <a:xfrm rot="10800000" flipV="1">
              <a:off x="1145953" y="2196962"/>
              <a:ext cx="9525" cy="1732547"/>
            </a:xfrm>
            <a:prstGeom prst="curvedConnector3">
              <a:avLst>
                <a:gd name="adj1" fmla="val 5725000"/>
              </a:avLst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krümmte Verbindung 84"/>
            <p:cNvCxnSpPr>
              <a:stCxn id="59" idx="2"/>
              <a:endCxn id="8" idx="2"/>
            </p:cNvCxnSpPr>
            <p:nvPr/>
          </p:nvCxnSpPr>
          <p:spPr>
            <a:xfrm rot="10800000" flipV="1">
              <a:off x="1145953" y="2196962"/>
              <a:ext cx="9525" cy="3465095"/>
            </a:xfrm>
            <a:prstGeom prst="curvedConnector3">
              <a:avLst>
                <a:gd name="adj1" fmla="val 8950000"/>
              </a:avLst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Ellipse 86"/>
            <p:cNvSpPr/>
            <p:nvPr/>
          </p:nvSpPr>
          <p:spPr>
            <a:xfrm>
              <a:off x="598266" y="1256518"/>
              <a:ext cx="801910" cy="3995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181" b="1" dirty="0">
                  <a:solidFill>
                    <a:schemeClr val="tx1"/>
                  </a:solidFill>
                </a:rPr>
                <a:t>Horizontal</a:t>
              </a:r>
            </a:p>
          </p:txBody>
        </p:sp>
        <p:sp>
          <p:nvSpPr>
            <p:cNvPr id="88" name="Ellipse 87"/>
            <p:cNvSpPr/>
            <p:nvPr/>
          </p:nvSpPr>
          <p:spPr>
            <a:xfrm>
              <a:off x="1855566" y="1256518"/>
              <a:ext cx="801910" cy="3995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181" b="1" dirty="0" err="1">
                  <a:solidFill>
                    <a:schemeClr val="tx1"/>
                  </a:solidFill>
                </a:rPr>
                <a:t>Vertical</a:t>
              </a:r>
              <a:endParaRPr lang="de-DE" sz="1181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Gerade Verbindung mit Pfeil 88"/>
            <p:cNvCxnSpPr>
              <a:stCxn id="59" idx="0"/>
              <a:endCxn id="88" idx="4"/>
            </p:cNvCxnSpPr>
            <p:nvPr/>
          </p:nvCxnSpPr>
          <p:spPr>
            <a:xfrm flipV="1">
              <a:off x="1647008" y="1656022"/>
              <a:ext cx="609513" cy="1997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mit Pfeil 90"/>
            <p:cNvCxnSpPr>
              <a:stCxn id="59" idx="0"/>
              <a:endCxn id="87" idx="4"/>
            </p:cNvCxnSpPr>
            <p:nvPr/>
          </p:nvCxnSpPr>
          <p:spPr>
            <a:xfrm flipH="1" flipV="1">
              <a:off x="999221" y="1656022"/>
              <a:ext cx="647787" cy="1997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Ellipse 100"/>
            <p:cNvSpPr/>
            <p:nvPr/>
          </p:nvSpPr>
          <p:spPr>
            <a:xfrm>
              <a:off x="3489867" y="1256518"/>
              <a:ext cx="801910" cy="3995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181" b="1" dirty="0">
                  <a:solidFill>
                    <a:schemeClr val="tx1"/>
                  </a:solidFill>
                </a:rPr>
                <a:t>Horizontal</a:t>
              </a:r>
            </a:p>
          </p:txBody>
        </p:sp>
        <p:sp>
          <p:nvSpPr>
            <p:cNvPr id="102" name="Ellipse 101"/>
            <p:cNvSpPr/>
            <p:nvPr/>
          </p:nvSpPr>
          <p:spPr>
            <a:xfrm>
              <a:off x="4747167" y="1256518"/>
              <a:ext cx="801910" cy="3995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181" b="1" dirty="0" err="1">
                  <a:solidFill>
                    <a:schemeClr val="tx1"/>
                  </a:solidFill>
                </a:rPr>
                <a:t>Vertical</a:t>
              </a:r>
              <a:endParaRPr lang="de-DE" sz="1181" b="1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Gerade Verbindung mit Pfeil 103"/>
            <p:cNvCxnSpPr>
              <a:stCxn id="61" idx="0"/>
              <a:endCxn id="102" idx="4"/>
            </p:cNvCxnSpPr>
            <p:nvPr/>
          </p:nvCxnSpPr>
          <p:spPr>
            <a:xfrm flipV="1">
              <a:off x="4507515" y="1656022"/>
              <a:ext cx="640607" cy="1997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 Verbindung mit Pfeil 104"/>
            <p:cNvCxnSpPr>
              <a:stCxn id="61" idx="0"/>
              <a:endCxn id="101" idx="4"/>
            </p:cNvCxnSpPr>
            <p:nvPr/>
          </p:nvCxnSpPr>
          <p:spPr>
            <a:xfrm flipH="1" flipV="1">
              <a:off x="3890821" y="1656022"/>
              <a:ext cx="616694" cy="1997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Ellipse 105"/>
            <p:cNvSpPr/>
            <p:nvPr/>
          </p:nvSpPr>
          <p:spPr>
            <a:xfrm>
              <a:off x="6298074" y="1256518"/>
              <a:ext cx="801910" cy="3995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181" b="1" dirty="0">
                  <a:solidFill>
                    <a:schemeClr val="tx1"/>
                  </a:solidFill>
                </a:rPr>
                <a:t>Horizontal</a:t>
              </a:r>
            </a:p>
          </p:txBody>
        </p:sp>
        <p:sp>
          <p:nvSpPr>
            <p:cNvPr id="107" name="Ellipse 106"/>
            <p:cNvSpPr/>
            <p:nvPr/>
          </p:nvSpPr>
          <p:spPr>
            <a:xfrm>
              <a:off x="7555374" y="1256518"/>
              <a:ext cx="801910" cy="3995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181" b="1" dirty="0" err="1">
                  <a:solidFill>
                    <a:schemeClr val="tx1"/>
                  </a:solidFill>
                </a:rPr>
                <a:t>Vertical</a:t>
              </a:r>
              <a:endParaRPr lang="de-DE" sz="1181" b="1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Gerade Verbindung mit Pfeil 107"/>
            <p:cNvCxnSpPr>
              <a:stCxn id="62" idx="0"/>
              <a:endCxn id="107" idx="4"/>
            </p:cNvCxnSpPr>
            <p:nvPr/>
          </p:nvCxnSpPr>
          <p:spPr>
            <a:xfrm flipV="1">
              <a:off x="7368023" y="1656022"/>
              <a:ext cx="588306" cy="1997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/>
            <p:cNvCxnSpPr>
              <a:stCxn id="62" idx="0"/>
              <a:endCxn id="106" idx="4"/>
            </p:cNvCxnSpPr>
            <p:nvPr/>
          </p:nvCxnSpPr>
          <p:spPr>
            <a:xfrm flipH="1" flipV="1">
              <a:off x="6699029" y="1656022"/>
              <a:ext cx="668994" cy="1997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Rechteck 142"/>
            <p:cNvSpPr/>
            <p:nvPr/>
          </p:nvSpPr>
          <p:spPr>
            <a:xfrm>
              <a:off x="1215264" y="1680115"/>
              <a:ext cx="235744" cy="1643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78" dirty="0">
                  <a:solidFill>
                    <a:schemeClr val="tx1"/>
                  </a:solidFill>
                </a:rPr>
                <a:t>a1</a:t>
              </a:r>
              <a:endParaRPr lang="en-US" sz="1378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Gerade Verbindung mit Pfeil 72"/>
            <p:cNvCxnSpPr>
              <a:stCxn id="61" idx="6"/>
              <a:endCxn id="7" idx="2"/>
            </p:cNvCxnSpPr>
            <p:nvPr/>
          </p:nvCxnSpPr>
          <p:spPr>
            <a:xfrm>
              <a:off x="4999045" y="2196962"/>
              <a:ext cx="1867923" cy="173254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mit Pfeil 94"/>
            <p:cNvCxnSpPr>
              <a:stCxn id="5" idx="6"/>
              <a:endCxn id="61" idx="2"/>
            </p:cNvCxnSpPr>
            <p:nvPr/>
          </p:nvCxnSpPr>
          <p:spPr>
            <a:xfrm flipV="1">
              <a:off x="2129012" y="2196962"/>
              <a:ext cx="1886974" cy="173254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mit Pfeil 116"/>
            <p:cNvCxnSpPr>
              <a:stCxn id="6" idx="6"/>
              <a:endCxn id="62" idx="2"/>
            </p:cNvCxnSpPr>
            <p:nvPr/>
          </p:nvCxnSpPr>
          <p:spPr>
            <a:xfrm flipV="1">
              <a:off x="4989520" y="2196962"/>
              <a:ext cx="1886973" cy="173254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hteck 119"/>
            <p:cNvSpPr/>
            <p:nvPr/>
          </p:nvSpPr>
          <p:spPr>
            <a:xfrm>
              <a:off x="1812218" y="1680115"/>
              <a:ext cx="235744" cy="1643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78" dirty="0">
                  <a:solidFill>
                    <a:schemeClr val="tx1"/>
                  </a:solidFill>
                </a:rPr>
                <a:t>a2</a:t>
              </a:r>
              <a:endParaRPr lang="en-US" sz="1378" dirty="0">
                <a:solidFill>
                  <a:schemeClr val="tx1"/>
                </a:solidFill>
              </a:endParaRPr>
            </a:p>
          </p:txBody>
        </p:sp>
        <p:sp>
          <p:nvSpPr>
            <p:cNvPr id="121" name="Rechteck 120"/>
            <p:cNvSpPr/>
            <p:nvPr/>
          </p:nvSpPr>
          <p:spPr>
            <a:xfrm>
              <a:off x="4071294" y="1680115"/>
              <a:ext cx="235744" cy="1643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78" dirty="0">
                  <a:solidFill>
                    <a:schemeClr val="tx1"/>
                  </a:solidFill>
                </a:rPr>
                <a:t>a1</a:t>
              </a:r>
              <a:endParaRPr lang="en-US" sz="1378" dirty="0">
                <a:solidFill>
                  <a:schemeClr val="tx1"/>
                </a:solidFill>
              </a:endParaRPr>
            </a:p>
          </p:txBody>
        </p:sp>
        <p:sp>
          <p:nvSpPr>
            <p:cNvPr id="122" name="Rechteck 121"/>
            <p:cNvSpPr/>
            <p:nvPr/>
          </p:nvSpPr>
          <p:spPr>
            <a:xfrm>
              <a:off x="4677184" y="1680115"/>
              <a:ext cx="235744" cy="1643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78" dirty="0">
                  <a:solidFill>
                    <a:schemeClr val="tx1"/>
                  </a:solidFill>
                </a:rPr>
                <a:t>a2</a:t>
              </a:r>
              <a:endParaRPr lang="en-US" sz="1378" dirty="0">
                <a:solidFill>
                  <a:schemeClr val="tx1"/>
                </a:solidFill>
              </a:endParaRPr>
            </a:p>
          </p:txBody>
        </p:sp>
        <p:sp>
          <p:nvSpPr>
            <p:cNvPr id="123" name="Rechteck 122"/>
            <p:cNvSpPr/>
            <p:nvPr/>
          </p:nvSpPr>
          <p:spPr>
            <a:xfrm>
              <a:off x="6917387" y="1680115"/>
              <a:ext cx="235744" cy="1643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78" dirty="0">
                  <a:solidFill>
                    <a:schemeClr val="tx1"/>
                  </a:solidFill>
                </a:rPr>
                <a:t>a1</a:t>
              </a:r>
              <a:endParaRPr lang="en-US" sz="1378" dirty="0">
                <a:solidFill>
                  <a:schemeClr val="tx1"/>
                </a:solidFill>
              </a:endParaRPr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7495915" y="1680115"/>
              <a:ext cx="235744" cy="1643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78" dirty="0">
                  <a:solidFill>
                    <a:schemeClr val="tx1"/>
                  </a:solidFill>
                </a:rPr>
                <a:t>a2</a:t>
              </a:r>
              <a:endParaRPr lang="en-US" sz="1378" dirty="0">
                <a:solidFill>
                  <a:schemeClr val="tx1"/>
                </a:solidFill>
              </a:endParaRPr>
            </a:p>
          </p:txBody>
        </p:sp>
        <p:sp>
          <p:nvSpPr>
            <p:cNvPr id="126" name="Rechteck 125"/>
            <p:cNvSpPr/>
            <p:nvPr/>
          </p:nvSpPr>
          <p:spPr>
            <a:xfrm>
              <a:off x="1166178" y="810857"/>
              <a:ext cx="235744" cy="1643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3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sp>
          <p:nvSpPr>
            <p:cNvPr id="127" name="Rechteck 126"/>
            <p:cNvSpPr/>
            <p:nvPr/>
          </p:nvSpPr>
          <p:spPr>
            <a:xfrm>
              <a:off x="881349" y="810857"/>
              <a:ext cx="235744" cy="1643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2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sp>
          <p:nvSpPr>
            <p:cNvPr id="128" name="Rechteck 127"/>
            <p:cNvSpPr/>
            <p:nvPr/>
          </p:nvSpPr>
          <p:spPr>
            <a:xfrm>
              <a:off x="596520" y="810857"/>
              <a:ext cx="235744" cy="1643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1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cxnSp>
          <p:nvCxnSpPr>
            <p:cNvPr id="130" name="Gerade Verbindung mit Pfeil 129"/>
            <p:cNvCxnSpPr>
              <a:stCxn id="87" idx="0"/>
              <a:endCxn id="128" idx="2"/>
            </p:cNvCxnSpPr>
            <p:nvPr/>
          </p:nvCxnSpPr>
          <p:spPr>
            <a:xfrm flipH="1" flipV="1">
              <a:off x="714392" y="975163"/>
              <a:ext cx="284829" cy="2813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/>
            <p:cNvCxnSpPr>
              <a:stCxn id="87" idx="0"/>
              <a:endCxn id="127" idx="2"/>
            </p:cNvCxnSpPr>
            <p:nvPr/>
          </p:nvCxnSpPr>
          <p:spPr>
            <a:xfrm flipV="1">
              <a:off x="999221" y="975163"/>
              <a:ext cx="0" cy="2813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 Verbindung mit Pfeil 131"/>
            <p:cNvCxnSpPr>
              <a:stCxn id="87" idx="0"/>
              <a:endCxn id="126" idx="2"/>
            </p:cNvCxnSpPr>
            <p:nvPr/>
          </p:nvCxnSpPr>
          <p:spPr>
            <a:xfrm flipV="1">
              <a:off x="999221" y="975163"/>
              <a:ext cx="284829" cy="2813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hteck 146"/>
            <p:cNvSpPr/>
            <p:nvPr/>
          </p:nvSpPr>
          <p:spPr>
            <a:xfrm>
              <a:off x="4057247" y="813995"/>
              <a:ext cx="226740" cy="1580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3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sp>
          <p:nvSpPr>
            <p:cNvPr id="148" name="Rechteck 147"/>
            <p:cNvSpPr/>
            <p:nvPr/>
          </p:nvSpPr>
          <p:spPr>
            <a:xfrm>
              <a:off x="3772418" y="813995"/>
              <a:ext cx="226740" cy="1580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2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sp>
          <p:nvSpPr>
            <p:cNvPr id="149" name="Rechteck 148"/>
            <p:cNvSpPr/>
            <p:nvPr/>
          </p:nvSpPr>
          <p:spPr>
            <a:xfrm>
              <a:off x="3487589" y="813995"/>
              <a:ext cx="226740" cy="1580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1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cxnSp>
          <p:nvCxnSpPr>
            <p:cNvPr id="150" name="Gerade Verbindung mit Pfeil 149"/>
            <p:cNvCxnSpPr>
              <a:stCxn id="101" idx="0"/>
              <a:endCxn id="149" idx="2"/>
            </p:cNvCxnSpPr>
            <p:nvPr/>
          </p:nvCxnSpPr>
          <p:spPr>
            <a:xfrm flipH="1" flipV="1">
              <a:off x="3600959" y="972025"/>
              <a:ext cx="289863" cy="2844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Gerade Verbindung mit Pfeil 150"/>
            <p:cNvCxnSpPr>
              <a:stCxn id="101" idx="0"/>
              <a:endCxn id="148" idx="2"/>
            </p:cNvCxnSpPr>
            <p:nvPr/>
          </p:nvCxnSpPr>
          <p:spPr>
            <a:xfrm flipH="1" flipV="1">
              <a:off x="3885788" y="972025"/>
              <a:ext cx="5034" cy="2844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Gerade Verbindung mit Pfeil 151"/>
            <p:cNvCxnSpPr>
              <a:stCxn id="101" idx="0"/>
              <a:endCxn id="147" idx="2"/>
            </p:cNvCxnSpPr>
            <p:nvPr/>
          </p:nvCxnSpPr>
          <p:spPr>
            <a:xfrm flipV="1">
              <a:off x="3890822" y="972025"/>
              <a:ext cx="279795" cy="2844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6865733" y="813995"/>
              <a:ext cx="226740" cy="1580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3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sp>
          <p:nvSpPr>
            <p:cNvPr id="154" name="Rechteck 153"/>
            <p:cNvSpPr/>
            <p:nvPr/>
          </p:nvSpPr>
          <p:spPr>
            <a:xfrm>
              <a:off x="6580904" y="813995"/>
              <a:ext cx="226740" cy="1580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2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sp>
          <p:nvSpPr>
            <p:cNvPr id="155" name="Rechteck 154"/>
            <p:cNvSpPr/>
            <p:nvPr/>
          </p:nvSpPr>
          <p:spPr>
            <a:xfrm>
              <a:off x="6296075" y="813995"/>
              <a:ext cx="226740" cy="1580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1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cxnSp>
          <p:nvCxnSpPr>
            <p:cNvPr id="156" name="Gerade Verbindung mit Pfeil 155"/>
            <p:cNvCxnSpPr>
              <a:stCxn id="106" idx="0"/>
              <a:endCxn id="155" idx="2"/>
            </p:cNvCxnSpPr>
            <p:nvPr/>
          </p:nvCxnSpPr>
          <p:spPr>
            <a:xfrm flipH="1" flipV="1">
              <a:off x="6409445" y="972025"/>
              <a:ext cx="289584" cy="2844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Gerade Verbindung mit Pfeil 156"/>
            <p:cNvCxnSpPr>
              <a:stCxn id="106" idx="0"/>
              <a:endCxn id="154" idx="2"/>
            </p:cNvCxnSpPr>
            <p:nvPr/>
          </p:nvCxnSpPr>
          <p:spPr>
            <a:xfrm flipH="1" flipV="1">
              <a:off x="6694274" y="972025"/>
              <a:ext cx="4755" cy="2844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Gerade Verbindung mit Pfeil 157"/>
            <p:cNvCxnSpPr>
              <a:stCxn id="106" idx="0"/>
              <a:endCxn id="153" idx="2"/>
            </p:cNvCxnSpPr>
            <p:nvPr/>
          </p:nvCxnSpPr>
          <p:spPr>
            <a:xfrm flipV="1">
              <a:off x="6699029" y="972025"/>
              <a:ext cx="280074" cy="2844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Rechteck 158"/>
            <p:cNvSpPr/>
            <p:nvPr/>
          </p:nvSpPr>
          <p:spPr>
            <a:xfrm>
              <a:off x="8121287" y="813995"/>
              <a:ext cx="226740" cy="1580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3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sp>
          <p:nvSpPr>
            <p:cNvPr id="160" name="Rechteck 159"/>
            <p:cNvSpPr/>
            <p:nvPr/>
          </p:nvSpPr>
          <p:spPr>
            <a:xfrm>
              <a:off x="7836458" y="813995"/>
              <a:ext cx="226740" cy="1580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2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sp>
          <p:nvSpPr>
            <p:cNvPr id="161" name="Rechteck 160"/>
            <p:cNvSpPr/>
            <p:nvPr/>
          </p:nvSpPr>
          <p:spPr>
            <a:xfrm>
              <a:off x="7551629" y="813995"/>
              <a:ext cx="226740" cy="1580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1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cxnSp>
          <p:nvCxnSpPr>
            <p:cNvPr id="162" name="Gerade Verbindung mit Pfeil 161"/>
            <p:cNvCxnSpPr>
              <a:stCxn id="107" idx="0"/>
              <a:endCxn id="161" idx="2"/>
            </p:cNvCxnSpPr>
            <p:nvPr/>
          </p:nvCxnSpPr>
          <p:spPr>
            <a:xfrm flipH="1" flipV="1">
              <a:off x="7664999" y="972025"/>
              <a:ext cx="291330" cy="2844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 Verbindung mit Pfeil 162"/>
            <p:cNvCxnSpPr>
              <a:stCxn id="107" idx="0"/>
              <a:endCxn id="160" idx="2"/>
            </p:cNvCxnSpPr>
            <p:nvPr/>
          </p:nvCxnSpPr>
          <p:spPr>
            <a:xfrm flipH="1" flipV="1">
              <a:off x="7949828" y="972025"/>
              <a:ext cx="6501" cy="2844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 Verbindung mit Pfeil 163"/>
            <p:cNvCxnSpPr>
              <a:stCxn id="107" idx="0"/>
              <a:endCxn id="159" idx="2"/>
            </p:cNvCxnSpPr>
            <p:nvPr/>
          </p:nvCxnSpPr>
          <p:spPr>
            <a:xfrm flipV="1">
              <a:off x="7956329" y="972025"/>
              <a:ext cx="278328" cy="2844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Rechteck 164"/>
            <p:cNvSpPr/>
            <p:nvPr/>
          </p:nvSpPr>
          <p:spPr>
            <a:xfrm>
              <a:off x="5327640" y="813995"/>
              <a:ext cx="226740" cy="1580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3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sp>
          <p:nvSpPr>
            <p:cNvPr id="166" name="Rechteck 165"/>
            <p:cNvSpPr/>
            <p:nvPr/>
          </p:nvSpPr>
          <p:spPr>
            <a:xfrm>
              <a:off x="5042811" y="813995"/>
              <a:ext cx="226740" cy="1580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2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sp>
          <p:nvSpPr>
            <p:cNvPr id="167" name="Rechteck 166"/>
            <p:cNvSpPr/>
            <p:nvPr/>
          </p:nvSpPr>
          <p:spPr>
            <a:xfrm>
              <a:off x="4757982" y="813995"/>
              <a:ext cx="226740" cy="1580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1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cxnSp>
          <p:nvCxnSpPr>
            <p:cNvPr id="168" name="Gerade Verbindung mit Pfeil 167"/>
            <p:cNvCxnSpPr>
              <a:stCxn id="102" idx="0"/>
              <a:endCxn id="167" idx="2"/>
            </p:cNvCxnSpPr>
            <p:nvPr/>
          </p:nvCxnSpPr>
          <p:spPr>
            <a:xfrm flipH="1" flipV="1">
              <a:off x="4871352" y="972025"/>
              <a:ext cx="276770" cy="2844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 Verbindung mit Pfeil 168"/>
            <p:cNvCxnSpPr>
              <a:stCxn id="102" idx="0"/>
              <a:endCxn id="166" idx="2"/>
            </p:cNvCxnSpPr>
            <p:nvPr/>
          </p:nvCxnSpPr>
          <p:spPr>
            <a:xfrm flipV="1">
              <a:off x="5148122" y="972025"/>
              <a:ext cx="8059" cy="2844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mit Pfeil 169"/>
            <p:cNvCxnSpPr>
              <a:stCxn id="102" idx="0"/>
              <a:endCxn id="165" idx="2"/>
            </p:cNvCxnSpPr>
            <p:nvPr/>
          </p:nvCxnSpPr>
          <p:spPr>
            <a:xfrm flipV="1">
              <a:off x="5148122" y="972025"/>
              <a:ext cx="292888" cy="2844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Rechteck 170"/>
            <p:cNvSpPr/>
            <p:nvPr/>
          </p:nvSpPr>
          <p:spPr>
            <a:xfrm>
              <a:off x="2428676" y="813995"/>
              <a:ext cx="226740" cy="1580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3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sp>
          <p:nvSpPr>
            <p:cNvPr id="172" name="Rechteck 171"/>
            <p:cNvSpPr/>
            <p:nvPr/>
          </p:nvSpPr>
          <p:spPr>
            <a:xfrm>
              <a:off x="2143847" y="813995"/>
              <a:ext cx="226740" cy="1580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2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sp>
          <p:nvSpPr>
            <p:cNvPr id="173" name="Rechteck 172"/>
            <p:cNvSpPr/>
            <p:nvPr/>
          </p:nvSpPr>
          <p:spPr>
            <a:xfrm>
              <a:off x="1859018" y="813995"/>
              <a:ext cx="226740" cy="1580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1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cxnSp>
          <p:nvCxnSpPr>
            <p:cNvPr id="174" name="Gerade Verbindung mit Pfeil 173"/>
            <p:cNvCxnSpPr>
              <a:stCxn id="88" idx="0"/>
              <a:endCxn id="173" idx="2"/>
            </p:cNvCxnSpPr>
            <p:nvPr/>
          </p:nvCxnSpPr>
          <p:spPr>
            <a:xfrm flipH="1" flipV="1">
              <a:off x="1972388" y="972025"/>
              <a:ext cx="284133" cy="2844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 Verbindung mit Pfeil 174"/>
            <p:cNvCxnSpPr>
              <a:stCxn id="88" idx="0"/>
              <a:endCxn id="172" idx="2"/>
            </p:cNvCxnSpPr>
            <p:nvPr/>
          </p:nvCxnSpPr>
          <p:spPr>
            <a:xfrm flipV="1">
              <a:off x="2256521" y="972025"/>
              <a:ext cx="696" cy="2844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 Verbindung mit Pfeil 175"/>
            <p:cNvCxnSpPr>
              <a:stCxn id="88" idx="0"/>
              <a:endCxn id="171" idx="2"/>
            </p:cNvCxnSpPr>
            <p:nvPr/>
          </p:nvCxnSpPr>
          <p:spPr>
            <a:xfrm flipV="1">
              <a:off x="2256521" y="972025"/>
              <a:ext cx="285525" cy="2844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hteck 176"/>
            <p:cNvSpPr/>
            <p:nvPr/>
          </p:nvSpPr>
          <p:spPr>
            <a:xfrm>
              <a:off x="1685789" y="3109966"/>
              <a:ext cx="235744" cy="1643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3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sp>
          <p:nvSpPr>
            <p:cNvPr id="178" name="Rechteck 177"/>
            <p:cNvSpPr/>
            <p:nvPr/>
          </p:nvSpPr>
          <p:spPr>
            <a:xfrm>
              <a:off x="1359316" y="3109966"/>
              <a:ext cx="235744" cy="1643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2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sp>
          <p:nvSpPr>
            <p:cNvPr id="179" name="Rechteck 178"/>
            <p:cNvSpPr/>
            <p:nvPr/>
          </p:nvSpPr>
          <p:spPr>
            <a:xfrm>
              <a:off x="1032843" y="3109966"/>
              <a:ext cx="235744" cy="1643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1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cxnSp>
          <p:nvCxnSpPr>
            <p:cNvPr id="180" name="Gerade Verbindung mit Pfeil 179"/>
            <p:cNvCxnSpPr>
              <a:stCxn id="5" idx="0"/>
              <a:endCxn id="179" idx="2"/>
            </p:cNvCxnSpPr>
            <p:nvPr/>
          </p:nvCxnSpPr>
          <p:spPr>
            <a:xfrm flipH="1" flipV="1">
              <a:off x="1150715" y="3274272"/>
              <a:ext cx="486768" cy="3140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mit Pfeil 180"/>
            <p:cNvCxnSpPr>
              <a:stCxn id="5" idx="0"/>
              <a:endCxn id="178" idx="2"/>
            </p:cNvCxnSpPr>
            <p:nvPr/>
          </p:nvCxnSpPr>
          <p:spPr>
            <a:xfrm flipH="1" flipV="1">
              <a:off x="1477188" y="3274272"/>
              <a:ext cx="160295" cy="3140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mit Pfeil 181"/>
            <p:cNvCxnSpPr>
              <a:stCxn id="5" idx="0"/>
              <a:endCxn id="177" idx="2"/>
            </p:cNvCxnSpPr>
            <p:nvPr/>
          </p:nvCxnSpPr>
          <p:spPr>
            <a:xfrm flipV="1">
              <a:off x="1637483" y="3274272"/>
              <a:ext cx="166178" cy="3140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Rechteck 182"/>
            <p:cNvSpPr/>
            <p:nvPr/>
          </p:nvSpPr>
          <p:spPr>
            <a:xfrm>
              <a:off x="2012262" y="3109966"/>
              <a:ext cx="235744" cy="1643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4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Gerade Verbindung mit Pfeil 183"/>
            <p:cNvCxnSpPr>
              <a:stCxn id="5" idx="0"/>
              <a:endCxn id="183" idx="2"/>
            </p:cNvCxnSpPr>
            <p:nvPr/>
          </p:nvCxnSpPr>
          <p:spPr>
            <a:xfrm flipV="1">
              <a:off x="1637483" y="3274272"/>
              <a:ext cx="492651" cy="3140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Rechteck 184"/>
            <p:cNvSpPr/>
            <p:nvPr/>
          </p:nvSpPr>
          <p:spPr>
            <a:xfrm>
              <a:off x="4560897" y="3109966"/>
              <a:ext cx="235744" cy="1643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3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sp>
          <p:nvSpPr>
            <p:cNvPr id="186" name="Rechteck 185"/>
            <p:cNvSpPr/>
            <p:nvPr/>
          </p:nvSpPr>
          <p:spPr>
            <a:xfrm>
              <a:off x="4234424" y="3109966"/>
              <a:ext cx="235744" cy="1643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2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sp>
          <p:nvSpPr>
            <p:cNvPr id="187" name="Rechteck 186"/>
            <p:cNvSpPr/>
            <p:nvPr/>
          </p:nvSpPr>
          <p:spPr>
            <a:xfrm>
              <a:off x="3907951" y="3109966"/>
              <a:ext cx="235744" cy="1643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1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Gerade Verbindung mit Pfeil 187"/>
            <p:cNvCxnSpPr>
              <a:stCxn id="6" idx="0"/>
              <a:endCxn id="187" idx="2"/>
            </p:cNvCxnSpPr>
            <p:nvPr/>
          </p:nvCxnSpPr>
          <p:spPr>
            <a:xfrm flipH="1" flipV="1">
              <a:off x="4025823" y="3274272"/>
              <a:ext cx="472168" cy="3140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Gerade Verbindung mit Pfeil 188"/>
            <p:cNvCxnSpPr>
              <a:stCxn id="6" idx="0"/>
              <a:endCxn id="186" idx="2"/>
            </p:cNvCxnSpPr>
            <p:nvPr/>
          </p:nvCxnSpPr>
          <p:spPr>
            <a:xfrm flipH="1" flipV="1">
              <a:off x="4352296" y="3274272"/>
              <a:ext cx="145695" cy="3140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Gerade Verbindung mit Pfeil 189"/>
            <p:cNvCxnSpPr>
              <a:stCxn id="6" idx="0"/>
              <a:endCxn id="185" idx="2"/>
            </p:cNvCxnSpPr>
            <p:nvPr/>
          </p:nvCxnSpPr>
          <p:spPr>
            <a:xfrm flipV="1">
              <a:off x="4497991" y="3274272"/>
              <a:ext cx="180778" cy="3140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hteck 190"/>
            <p:cNvSpPr/>
            <p:nvPr/>
          </p:nvSpPr>
          <p:spPr>
            <a:xfrm>
              <a:off x="4887370" y="3109966"/>
              <a:ext cx="235744" cy="1643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4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cxnSp>
          <p:nvCxnSpPr>
            <p:cNvPr id="192" name="Gerade Verbindung mit Pfeil 191"/>
            <p:cNvCxnSpPr>
              <a:stCxn id="6" idx="0"/>
              <a:endCxn id="191" idx="2"/>
            </p:cNvCxnSpPr>
            <p:nvPr/>
          </p:nvCxnSpPr>
          <p:spPr>
            <a:xfrm flipV="1">
              <a:off x="4497991" y="3274272"/>
              <a:ext cx="507251" cy="3140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Rechteck 192"/>
            <p:cNvSpPr/>
            <p:nvPr/>
          </p:nvSpPr>
          <p:spPr>
            <a:xfrm>
              <a:off x="7415207" y="3104253"/>
              <a:ext cx="235744" cy="1643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3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sp>
          <p:nvSpPr>
            <p:cNvPr id="194" name="Rechteck 193"/>
            <p:cNvSpPr/>
            <p:nvPr/>
          </p:nvSpPr>
          <p:spPr>
            <a:xfrm>
              <a:off x="7088734" y="3104253"/>
              <a:ext cx="235744" cy="1643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2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sp>
          <p:nvSpPr>
            <p:cNvPr id="195" name="Rechteck 194"/>
            <p:cNvSpPr/>
            <p:nvPr/>
          </p:nvSpPr>
          <p:spPr>
            <a:xfrm>
              <a:off x="6762261" y="3104253"/>
              <a:ext cx="235744" cy="1643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1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cxnSp>
          <p:nvCxnSpPr>
            <p:cNvPr id="196" name="Gerade Verbindung mit Pfeil 195"/>
            <p:cNvCxnSpPr>
              <a:stCxn id="7" idx="0"/>
              <a:endCxn id="195" idx="2"/>
            </p:cNvCxnSpPr>
            <p:nvPr/>
          </p:nvCxnSpPr>
          <p:spPr>
            <a:xfrm flipH="1" flipV="1">
              <a:off x="6880133" y="3268559"/>
              <a:ext cx="478365" cy="3197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Gerade Verbindung mit Pfeil 196"/>
            <p:cNvCxnSpPr>
              <a:stCxn id="7" idx="0"/>
              <a:endCxn id="194" idx="2"/>
            </p:cNvCxnSpPr>
            <p:nvPr/>
          </p:nvCxnSpPr>
          <p:spPr>
            <a:xfrm flipH="1" flipV="1">
              <a:off x="7206606" y="3268559"/>
              <a:ext cx="151892" cy="3197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 Verbindung mit Pfeil 197"/>
            <p:cNvCxnSpPr>
              <a:stCxn id="7" idx="0"/>
              <a:endCxn id="193" idx="2"/>
            </p:cNvCxnSpPr>
            <p:nvPr/>
          </p:nvCxnSpPr>
          <p:spPr>
            <a:xfrm flipV="1">
              <a:off x="7358498" y="3268559"/>
              <a:ext cx="174581" cy="3197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Rechteck 198"/>
            <p:cNvSpPr/>
            <p:nvPr/>
          </p:nvSpPr>
          <p:spPr>
            <a:xfrm>
              <a:off x="7741680" y="3104253"/>
              <a:ext cx="235744" cy="1643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4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cxnSp>
          <p:nvCxnSpPr>
            <p:cNvPr id="200" name="Gerade Verbindung mit Pfeil 199"/>
            <p:cNvCxnSpPr>
              <a:stCxn id="7" idx="0"/>
              <a:endCxn id="199" idx="2"/>
            </p:cNvCxnSpPr>
            <p:nvPr/>
          </p:nvCxnSpPr>
          <p:spPr>
            <a:xfrm flipV="1">
              <a:off x="7358498" y="3268559"/>
              <a:ext cx="501054" cy="3197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Rechteck 200"/>
            <p:cNvSpPr/>
            <p:nvPr/>
          </p:nvSpPr>
          <p:spPr>
            <a:xfrm>
              <a:off x="1685789" y="4751001"/>
              <a:ext cx="235744" cy="1643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3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sp>
          <p:nvSpPr>
            <p:cNvPr id="202" name="Rechteck 201"/>
            <p:cNvSpPr/>
            <p:nvPr/>
          </p:nvSpPr>
          <p:spPr>
            <a:xfrm>
              <a:off x="1359316" y="4751001"/>
              <a:ext cx="235744" cy="1643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2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sp>
          <p:nvSpPr>
            <p:cNvPr id="203" name="Rechteck 202"/>
            <p:cNvSpPr/>
            <p:nvPr/>
          </p:nvSpPr>
          <p:spPr>
            <a:xfrm>
              <a:off x="1032843" y="4751001"/>
              <a:ext cx="235744" cy="1643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1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cxnSp>
          <p:nvCxnSpPr>
            <p:cNvPr id="204" name="Gerade Verbindung mit Pfeil 203"/>
            <p:cNvCxnSpPr>
              <a:stCxn id="8" idx="0"/>
              <a:endCxn id="203" idx="2"/>
            </p:cNvCxnSpPr>
            <p:nvPr/>
          </p:nvCxnSpPr>
          <p:spPr>
            <a:xfrm flipH="1" flipV="1">
              <a:off x="1150715" y="4915307"/>
              <a:ext cx="486768" cy="4055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Gerade Verbindung mit Pfeil 204"/>
            <p:cNvCxnSpPr>
              <a:stCxn id="8" idx="0"/>
              <a:endCxn id="202" idx="2"/>
            </p:cNvCxnSpPr>
            <p:nvPr/>
          </p:nvCxnSpPr>
          <p:spPr>
            <a:xfrm flipH="1" flipV="1">
              <a:off x="1477188" y="4915307"/>
              <a:ext cx="160295" cy="4055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 Verbindung mit Pfeil 205"/>
            <p:cNvCxnSpPr>
              <a:stCxn id="8" idx="0"/>
              <a:endCxn id="201" idx="2"/>
            </p:cNvCxnSpPr>
            <p:nvPr/>
          </p:nvCxnSpPr>
          <p:spPr>
            <a:xfrm flipV="1">
              <a:off x="1637483" y="4915307"/>
              <a:ext cx="166178" cy="4055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Rechteck 206"/>
            <p:cNvSpPr/>
            <p:nvPr/>
          </p:nvSpPr>
          <p:spPr>
            <a:xfrm>
              <a:off x="2012262" y="4751001"/>
              <a:ext cx="235744" cy="1643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4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cxnSp>
          <p:nvCxnSpPr>
            <p:cNvPr id="208" name="Gerade Verbindung mit Pfeil 207"/>
            <p:cNvCxnSpPr>
              <a:stCxn id="8" idx="0"/>
              <a:endCxn id="207" idx="2"/>
            </p:cNvCxnSpPr>
            <p:nvPr/>
          </p:nvCxnSpPr>
          <p:spPr>
            <a:xfrm flipV="1">
              <a:off x="1637483" y="4915307"/>
              <a:ext cx="492651" cy="4055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Rechteck 208"/>
            <p:cNvSpPr/>
            <p:nvPr/>
          </p:nvSpPr>
          <p:spPr>
            <a:xfrm>
              <a:off x="4560897" y="4751001"/>
              <a:ext cx="235744" cy="1643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3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sp>
          <p:nvSpPr>
            <p:cNvPr id="210" name="Rechteck 209"/>
            <p:cNvSpPr/>
            <p:nvPr/>
          </p:nvSpPr>
          <p:spPr>
            <a:xfrm>
              <a:off x="4234424" y="4751001"/>
              <a:ext cx="235744" cy="1643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2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sp>
          <p:nvSpPr>
            <p:cNvPr id="211" name="Rechteck 210"/>
            <p:cNvSpPr/>
            <p:nvPr/>
          </p:nvSpPr>
          <p:spPr>
            <a:xfrm>
              <a:off x="3907951" y="4751001"/>
              <a:ext cx="235744" cy="1643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1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cxnSp>
          <p:nvCxnSpPr>
            <p:cNvPr id="212" name="Gerade Verbindung mit Pfeil 211"/>
            <p:cNvCxnSpPr>
              <a:stCxn id="9" idx="0"/>
              <a:endCxn id="211" idx="2"/>
            </p:cNvCxnSpPr>
            <p:nvPr/>
          </p:nvCxnSpPr>
          <p:spPr>
            <a:xfrm flipH="1" flipV="1">
              <a:off x="4025823" y="4915307"/>
              <a:ext cx="472168" cy="4055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Gerade Verbindung mit Pfeil 212"/>
            <p:cNvCxnSpPr>
              <a:stCxn id="9" idx="0"/>
              <a:endCxn id="210" idx="2"/>
            </p:cNvCxnSpPr>
            <p:nvPr/>
          </p:nvCxnSpPr>
          <p:spPr>
            <a:xfrm flipH="1" flipV="1">
              <a:off x="4352296" y="4915307"/>
              <a:ext cx="145695" cy="4055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Gerade Verbindung mit Pfeil 213"/>
            <p:cNvCxnSpPr>
              <a:stCxn id="9" idx="0"/>
              <a:endCxn id="209" idx="2"/>
            </p:cNvCxnSpPr>
            <p:nvPr/>
          </p:nvCxnSpPr>
          <p:spPr>
            <a:xfrm flipV="1">
              <a:off x="4497991" y="4915307"/>
              <a:ext cx="180778" cy="4055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Rechteck 214"/>
            <p:cNvSpPr/>
            <p:nvPr/>
          </p:nvSpPr>
          <p:spPr>
            <a:xfrm>
              <a:off x="4887370" y="4751001"/>
              <a:ext cx="235744" cy="1643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4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cxnSp>
          <p:nvCxnSpPr>
            <p:cNvPr id="216" name="Gerade Verbindung mit Pfeil 215"/>
            <p:cNvCxnSpPr>
              <a:stCxn id="9" idx="0"/>
              <a:endCxn id="215" idx="2"/>
            </p:cNvCxnSpPr>
            <p:nvPr/>
          </p:nvCxnSpPr>
          <p:spPr>
            <a:xfrm flipV="1">
              <a:off x="4497991" y="4915307"/>
              <a:ext cx="507251" cy="4055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Rechteck 216"/>
            <p:cNvSpPr/>
            <p:nvPr/>
          </p:nvSpPr>
          <p:spPr>
            <a:xfrm>
              <a:off x="7415207" y="4751001"/>
              <a:ext cx="235744" cy="1643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3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sp>
          <p:nvSpPr>
            <p:cNvPr id="218" name="Rechteck 217"/>
            <p:cNvSpPr/>
            <p:nvPr/>
          </p:nvSpPr>
          <p:spPr>
            <a:xfrm>
              <a:off x="7088734" y="4751001"/>
              <a:ext cx="235744" cy="1643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2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sp>
          <p:nvSpPr>
            <p:cNvPr id="219" name="Rechteck 218"/>
            <p:cNvSpPr/>
            <p:nvPr/>
          </p:nvSpPr>
          <p:spPr>
            <a:xfrm>
              <a:off x="6762261" y="4751001"/>
              <a:ext cx="235744" cy="1643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1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cxnSp>
          <p:nvCxnSpPr>
            <p:cNvPr id="220" name="Gerade Verbindung mit Pfeil 219"/>
            <p:cNvCxnSpPr>
              <a:stCxn id="10" idx="0"/>
              <a:endCxn id="219" idx="2"/>
            </p:cNvCxnSpPr>
            <p:nvPr/>
          </p:nvCxnSpPr>
          <p:spPr>
            <a:xfrm flipH="1" flipV="1">
              <a:off x="6880133" y="4915307"/>
              <a:ext cx="478365" cy="4055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Gerade Verbindung mit Pfeil 220"/>
            <p:cNvCxnSpPr>
              <a:stCxn id="10" idx="0"/>
              <a:endCxn id="218" idx="2"/>
            </p:cNvCxnSpPr>
            <p:nvPr/>
          </p:nvCxnSpPr>
          <p:spPr>
            <a:xfrm flipH="1" flipV="1">
              <a:off x="7206606" y="4915307"/>
              <a:ext cx="151892" cy="4055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Gerade Verbindung mit Pfeil 221"/>
            <p:cNvCxnSpPr>
              <a:stCxn id="10" idx="0"/>
              <a:endCxn id="217" idx="2"/>
            </p:cNvCxnSpPr>
            <p:nvPr/>
          </p:nvCxnSpPr>
          <p:spPr>
            <a:xfrm flipV="1">
              <a:off x="7358498" y="4915307"/>
              <a:ext cx="174581" cy="4055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Rechteck 222"/>
            <p:cNvSpPr/>
            <p:nvPr/>
          </p:nvSpPr>
          <p:spPr>
            <a:xfrm>
              <a:off x="7741680" y="4751001"/>
              <a:ext cx="235744" cy="1643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4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cxnSp>
          <p:nvCxnSpPr>
            <p:cNvPr id="224" name="Gerade Verbindung mit Pfeil 223"/>
            <p:cNvCxnSpPr>
              <a:stCxn id="10" idx="0"/>
              <a:endCxn id="223" idx="2"/>
            </p:cNvCxnSpPr>
            <p:nvPr/>
          </p:nvCxnSpPr>
          <p:spPr>
            <a:xfrm flipV="1">
              <a:off x="7358498" y="4915307"/>
              <a:ext cx="501054" cy="4055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echteck 228"/>
            <p:cNvSpPr/>
            <p:nvPr/>
          </p:nvSpPr>
          <p:spPr>
            <a:xfrm>
              <a:off x="705248" y="1073131"/>
              <a:ext cx="180000" cy="14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b1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sp>
          <p:nvSpPr>
            <p:cNvPr id="239" name="Rechteck 238"/>
            <p:cNvSpPr/>
            <p:nvPr/>
          </p:nvSpPr>
          <p:spPr>
            <a:xfrm>
              <a:off x="1113441" y="1073131"/>
              <a:ext cx="180000" cy="14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b3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sp>
          <p:nvSpPr>
            <p:cNvPr id="240" name="Rechteck 239"/>
            <p:cNvSpPr/>
            <p:nvPr/>
          </p:nvSpPr>
          <p:spPr>
            <a:xfrm>
              <a:off x="908734" y="1073131"/>
              <a:ext cx="180000" cy="14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b2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sp>
          <p:nvSpPr>
            <p:cNvPr id="241" name="Rechteck 240"/>
            <p:cNvSpPr/>
            <p:nvPr/>
          </p:nvSpPr>
          <p:spPr>
            <a:xfrm>
              <a:off x="3604443" y="1073131"/>
              <a:ext cx="180000" cy="14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b1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sp>
          <p:nvSpPr>
            <p:cNvPr id="242" name="Rechteck 241"/>
            <p:cNvSpPr/>
            <p:nvPr/>
          </p:nvSpPr>
          <p:spPr>
            <a:xfrm>
              <a:off x="4012636" y="1073131"/>
              <a:ext cx="180000" cy="14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b3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sp>
          <p:nvSpPr>
            <p:cNvPr id="243" name="Rechteck 242"/>
            <p:cNvSpPr/>
            <p:nvPr/>
          </p:nvSpPr>
          <p:spPr>
            <a:xfrm>
              <a:off x="3807929" y="1073131"/>
              <a:ext cx="180000" cy="14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b2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sp>
          <p:nvSpPr>
            <p:cNvPr id="244" name="Rechteck 243"/>
            <p:cNvSpPr/>
            <p:nvPr/>
          </p:nvSpPr>
          <p:spPr>
            <a:xfrm>
              <a:off x="6409812" y="1073131"/>
              <a:ext cx="180000" cy="14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b1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sp>
          <p:nvSpPr>
            <p:cNvPr id="245" name="Rechteck 244"/>
            <p:cNvSpPr/>
            <p:nvPr/>
          </p:nvSpPr>
          <p:spPr>
            <a:xfrm>
              <a:off x="6818005" y="1073131"/>
              <a:ext cx="180000" cy="14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b3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sp>
          <p:nvSpPr>
            <p:cNvPr id="246" name="Rechteck 245"/>
            <p:cNvSpPr/>
            <p:nvPr/>
          </p:nvSpPr>
          <p:spPr>
            <a:xfrm>
              <a:off x="6613298" y="1073131"/>
              <a:ext cx="180000" cy="14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b2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sp>
          <p:nvSpPr>
            <p:cNvPr id="247" name="Rechteck 246"/>
            <p:cNvSpPr/>
            <p:nvPr/>
          </p:nvSpPr>
          <p:spPr>
            <a:xfrm>
              <a:off x="7656342" y="1073131"/>
              <a:ext cx="180000" cy="14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 smtClean="0">
                  <a:solidFill>
                    <a:schemeClr val="tx1"/>
                  </a:solidFill>
                </a:rPr>
                <a:t>c1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sp>
          <p:nvSpPr>
            <p:cNvPr id="248" name="Rechteck 247"/>
            <p:cNvSpPr/>
            <p:nvPr/>
          </p:nvSpPr>
          <p:spPr>
            <a:xfrm>
              <a:off x="8064535" y="1073131"/>
              <a:ext cx="180000" cy="14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c3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sp>
          <p:nvSpPr>
            <p:cNvPr id="249" name="Rechteck 248"/>
            <p:cNvSpPr/>
            <p:nvPr/>
          </p:nvSpPr>
          <p:spPr>
            <a:xfrm>
              <a:off x="7859828" y="1073131"/>
              <a:ext cx="180000" cy="14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c2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sp>
          <p:nvSpPr>
            <p:cNvPr id="250" name="Rechteck 249"/>
            <p:cNvSpPr/>
            <p:nvPr/>
          </p:nvSpPr>
          <p:spPr>
            <a:xfrm>
              <a:off x="4862662" y="1073131"/>
              <a:ext cx="180000" cy="14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c1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sp>
          <p:nvSpPr>
            <p:cNvPr id="251" name="Rechteck 250"/>
            <p:cNvSpPr/>
            <p:nvPr/>
          </p:nvSpPr>
          <p:spPr>
            <a:xfrm>
              <a:off x="5270855" y="1073131"/>
              <a:ext cx="180000" cy="14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c3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sp>
          <p:nvSpPr>
            <p:cNvPr id="252" name="Rechteck 251"/>
            <p:cNvSpPr/>
            <p:nvPr/>
          </p:nvSpPr>
          <p:spPr>
            <a:xfrm>
              <a:off x="5066148" y="1073131"/>
              <a:ext cx="180000" cy="14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c2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sp>
          <p:nvSpPr>
            <p:cNvPr id="253" name="Rechteck 252"/>
            <p:cNvSpPr/>
            <p:nvPr/>
          </p:nvSpPr>
          <p:spPr>
            <a:xfrm>
              <a:off x="1962394" y="1073131"/>
              <a:ext cx="180000" cy="14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c1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sp>
          <p:nvSpPr>
            <p:cNvPr id="254" name="Rechteck 253"/>
            <p:cNvSpPr/>
            <p:nvPr/>
          </p:nvSpPr>
          <p:spPr>
            <a:xfrm>
              <a:off x="2370587" y="1073131"/>
              <a:ext cx="180000" cy="14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c3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sp>
          <p:nvSpPr>
            <p:cNvPr id="255" name="Rechteck 254"/>
            <p:cNvSpPr/>
            <p:nvPr/>
          </p:nvSpPr>
          <p:spPr>
            <a:xfrm>
              <a:off x="2165880" y="1073131"/>
              <a:ext cx="180000" cy="14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c2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sp>
          <p:nvSpPr>
            <p:cNvPr id="256" name="Rechteck 255"/>
            <p:cNvSpPr/>
            <p:nvPr/>
          </p:nvSpPr>
          <p:spPr>
            <a:xfrm>
              <a:off x="1456360" y="3386139"/>
              <a:ext cx="180000" cy="14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d2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sp>
          <p:nvSpPr>
            <p:cNvPr id="257" name="Rechteck 256"/>
            <p:cNvSpPr/>
            <p:nvPr/>
          </p:nvSpPr>
          <p:spPr>
            <a:xfrm>
              <a:off x="1864553" y="3386139"/>
              <a:ext cx="180000" cy="14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d4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sp>
          <p:nvSpPr>
            <p:cNvPr id="258" name="Rechteck 257"/>
            <p:cNvSpPr/>
            <p:nvPr/>
          </p:nvSpPr>
          <p:spPr>
            <a:xfrm>
              <a:off x="1659846" y="3386139"/>
              <a:ext cx="180000" cy="14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d3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sp>
          <p:nvSpPr>
            <p:cNvPr id="259" name="Rechteck 258"/>
            <p:cNvSpPr/>
            <p:nvPr/>
          </p:nvSpPr>
          <p:spPr>
            <a:xfrm>
              <a:off x="1244848" y="3386139"/>
              <a:ext cx="180000" cy="14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d1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sp>
          <p:nvSpPr>
            <p:cNvPr id="260" name="Rechteck 259"/>
            <p:cNvSpPr/>
            <p:nvPr/>
          </p:nvSpPr>
          <p:spPr>
            <a:xfrm>
              <a:off x="4316746" y="3386139"/>
              <a:ext cx="180000" cy="14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d2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sp>
          <p:nvSpPr>
            <p:cNvPr id="261" name="Rechteck 260"/>
            <p:cNvSpPr/>
            <p:nvPr/>
          </p:nvSpPr>
          <p:spPr>
            <a:xfrm>
              <a:off x="4724939" y="3386139"/>
              <a:ext cx="180000" cy="14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d4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sp>
          <p:nvSpPr>
            <p:cNvPr id="262" name="Rechteck 261"/>
            <p:cNvSpPr/>
            <p:nvPr/>
          </p:nvSpPr>
          <p:spPr>
            <a:xfrm>
              <a:off x="4520232" y="3386139"/>
              <a:ext cx="180000" cy="14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d3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sp>
          <p:nvSpPr>
            <p:cNvPr id="263" name="Rechteck 262"/>
            <p:cNvSpPr/>
            <p:nvPr/>
          </p:nvSpPr>
          <p:spPr>
            <a:xfrm>
              <a:off x="4105234" y="3386139"/>
              <a:ext cx="180000" cy="14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d1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sp>
          <p:nvSpPr>
            <p:cNvPr id="264" name="Rechteck 263"/>
            <p:cNvSpPr/>
            <p:nvPr/>
          </p:nvSpPr>
          <p:spPr>
            <a:xfrm>
              <a:off x="7166806" y="3386139"/>
              <a:ext cx="180000" cy="14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d2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sp>
          <p:nvSpPr>
            <p:cNvPr id="265" name="Rechteck 264"/>
            <p:cNvSpPr/>
            <p:nvPr/>
          </p:nvSpPr>
          <p:spPr>
            <a:xfrm>
              <a:off x="7574999" y="3386139"/>
              <a:ext cx="180000" cy="14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d4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sp>
          <p:nvSpPr>
            <p:cNvPr id="266" name="Rechteck 265"/>
            <p:cNvSpPr/>
            <p:nvPr/>
          </p:nvSpPr>
          <p:spPr>
            <a:xfrm>
              <a:off x="7370292" y="3386139"/>
              <a:ext cx="180000" cy="14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d3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sp>
          <p:nvSpPr>
            <p:cNvPr id="267" name="Rechteck 266"/>
            <p:cNvSpPr/>
            <p:nvPr/>
          </p:nvSpPr>
          <p:spPr>
            <a:xfrm>
              <a:off x="6955294" y="3386139"/>
              <a:ext cx="180000" cy="14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d1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sp>
          <p:nvSpPr>
            <p:cNvPr id="309" name="Rechteck 308"/>
            <p:cNvSpPr/>
            <p:nvPr/>
          </p:nvSpPr>
          <p:spPr>
            <a:xfrm>
              <a:off x="1456360" y="5052119"/>
              <a:ext cx="180000" cy="14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e2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sp>
          <p:nvSpPr>
            <p:cNvPr id="310" name="Rechteck 309"/>
            <p:cNvSpPr/>
            <p:nvPr/>
          </p:nvSpPr>
          <p:spPr>
            <a:xfrm>
              <a:off x="1864553" y="5052119"/>
              <a:ext cx="180000" cy="14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e4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sp>
          <p:nvSpPr>
            <p:cNvPr id="311" name="Rechteck 310"/>
            <p:cNvSpPr/>
            <p:nvPr/>
          </p:nvSpPr>
          <p:spPr>
            <a:xfrm>
              <a:off x="1659846" y="5052119"/>
              <a:ext cx="180000" cy="14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e3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sp>
          <p:nvSpPr>
            <p:cNvPr id="312" name="Rechteck 311"/>
            <p:cNvSpPr/>
            <p:nvPr/>
          </p:nvSpPr>
          <p:spPr>
            <a:xfrm>
              <a:off x="1244848" y="5052119"/>
              <a:ext cx="180000" cy="14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e1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sp>
          <p:nvSpPr>
            <p:cNvPr id="313" name="Rechteck 312"/>
            <p:cNvSpPr/>
            <p:nvPr/>
          </p:nvSpPr>
          <p:spPr>
            <a:xfrm>
              <a:off x="4316746" y="5052119"/>
              <a:ext cx="180000" cy="14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e2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sp>
          <p:nvSpPr>
            <p:cNvPr id="314" name="Rechteck 313"/>
            <p:cNvSpPr/>
            <p:nvPr/>
          </p:nvSpPr>
          <p:spPr>
            <a:xfrm>
              <a:off x="4724939" y="5052119"/>
              <a:ext cx="180000" cy="14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e4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sp>
          <p:nvSpPr>
            <p:cNvPr id="315" name="Rechteck 314"/>
            <p:cNvSpPr/>
            <p:nvPr/>
          </p:nvSpPr>
          <p:spPr>
            <a:xfrm>
              <a:off x="4520232" y="5052119"/>
              <a:ext cx="180000" cy="14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e3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sp>
          <p:nvSpPr>
            <p:cNvPr id="316" name="Rechteck 315"/>
            <p:cNvSpPr/>
            <p:nvPr/>
          </p:nvSpPr>
          <p:spPr>
            <a:xfrm>
              <a:off x="4105234" y="5052119"/>
              <a:ext cx="180000" cy="14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e1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sp>
          <p:nvSpPr>
            <p:cNvPr id="317" name="Rechteck 316"/>
            <p:cNvSpPr/>
            <p:nvPr/>
          </p:nvSpPr>
          <p:spPr>
            <a:xfrm>
              <a:off x="7166806" y="5052119"/>
              <a:ext cx="180000" cy="14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e2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sp>
          <p:nvSpPr>
            <p:cNvPr id="318" name="Rechteck 317"/>
            <p:cNvSpPr/>
            <p:nvPr/>
          </p:nvSpPr>
          <p:spPr>
            <a:xfrm>
              <a:off x="7574999" y="5052119"/>
              <a:ext cx="180000" cy="14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e4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sp>
          <p:nvSpPr>
            <p:cNvPr id="319" name="Rechteck 318"/>
            <p:cNvSpPr/>
            <p:nvPr/>
          </p:nvSpPr>
          <p:spPr>
            <a:xfrm>
              <a:off x="7370292" y="5052119"/>
              <a:ext cx="180000" cy="14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e3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sp>
          <p:nvSpPr>
            <p:cNvPr id="320" name="Rechteck 319"/>
            <p:cNvSpPr/>
            <p:nvPr/>
          </p:nvSpPr>
          <p:spPr>
            <a:xfrm>
              <a:off x="6955294" y="5052119"/>
              <a:ext cx="180000" cy="14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12" dirty="0">
                  <a:solidFill>
                    <a:schemeClr val="tx1"/>
                  </a:solidFill>
                </a:rPr>
                <a:t>e1</a:t>
              </a:r>
              <a:endParaRPr lang="en-US" sz="1312" dirty="0">
                <a:solidFill>
                  <a:schemeClr val="tx1"/>
                </a:solidFill>
              </a:endParaRPr>
            </a:p>
          </p:txBody>
        </p:sp>
        <p:cxnSp>
          <p:nvCxnSpPr>
            <p:cNvPr id="269" name="Gerade Verbindung mit Pfeil 268"/>
            <p:cNvCxnSpPr>
              <a:stCxn id="59" idx="6"/>
              <a:endCxn id="9" idx="2"/>
            </p:cNvCxnSpPr>
            <p:nvPr/>
          </p:nvCxnSpPr>
          <p:spPr>
            <a:xfrm>
              <a:off x="2138537" y="2196962"/>
              <a:ext cx="1867924" cy="34650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Gerade Verbindung mit Pfeil 269"/>
            <p:cNvCxnSpPr>
              <a:stCxn id="8" idx="6"/>
              <a:endCxn id="61" idx="2"/>
            </p:cNvCxnSpPr>
            <p:nvPr/>
          </p:nvCxnSpPr>
          <p:spPr>
            <a:xfrm flipV="1">
              <a:off x="2129012" y="2196962"/>
              <a:ext cx="1886974" cy="34650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Gerade Verbindung mit Pfeil 270"/>
            <p:cNvCxnSpPr>
              <a:stCxn id="61" idx="6"/>
              <a:endCxn id="10" idx="2"/>
            </p:cNvCxnSpPr>
            <p:nvPr/>
          </p:nvCxnSpPr>
          <p:spPr>
            <a:xfrm>
              <a:off x="4999045" y="2196962"/>
              <a:ext cx="1867923" cy="34650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Gerade Verbindung mit Pfeil 271"/>
            <p:cNvCxnSpPr>
              <a:stCxn id="9" idx="6"/>
              <a:endCxn id="62" idx="2"/>
            </p:cNvCxnSpPr>
            <p:nvPr/>
          </p:nvCxnSpPr>
          <p:spPr>
            <a:xfrm flipV="1">
              <a:off x="4989520" y="2196962"/>
              <a:ext cx="1886973" cy="34650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3" name="Rechteck 272"/>
          <p:cNvSpPr/>
          <p:nvPr/>
        </p:nvSpPr>
        <p:spPr>
          <a:xfrm>
            <a:off x="3730802" y="3030928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 smtClean="0">
                <a:solidFill>
                  <a:schemeClr val="tx1"/>
                </a:solidFill>
              </a:rPr>
              <a:t>s</a:t>
            </a:r>
            <a:r>
              <a:rPr lang="de-DE" sz="1378" dirty="0">
                <a:solidFill>
                  <a:schemeClr val="tx1"/>
                </a:solidFill>
              </a:rPr>
              <a:t>1</a:t>
            </a:r>
            <a:endParaRPr lang="en-US" sz="1378" dirty="0">
              <a:solidFill>
                <a:schemeClr val="tx1"/>
              </a:solidFill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7548613" y="3030928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 smtClean="0">
                <a:solidFill>
                  <a:schemeClr val="tx1"/>
                </a:solidFill>
              </a:rPr>
              <a:t>s</a:t>
            </a:r>
            <a:r>
              <a:rPr lang="de-DE" sz="1378" dirty="0">
                <a:solidFill>
                  <a:schemeClr val="tx1"/>
                </a:solidFill>
              </a:rPr>
              <a:t>1</a:t>
            </a:r>
            <a:endParaRPr lang="en-US" sz="1378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3731330" y="5273042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 smtClean="0">
                <a:solidFill>
                  <a:schemeClr val="tx1"/>
                </a:solidFill>
              </a:rPr>
              <a:t>s2</a:t>
            </a:r>
            <a:endParaRPr lang="en-US" sz="1378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7549141" y="5273042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 smtClean="0">
                <a:solidFill>
                  <a:schemeClr val="tx1"/>
                </a:solidFill>
              </a:rPr>
              <a:t>s2</a:t>
            </a:r>
            <a:endParaRPr lang="en-US" sz="1378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3730802" y="7603281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.04</a:t>
            </a:r>
            <a:endParaRPr lang="en-US" sz="1378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7548613" y="7603281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.04</a:t>
            </a:r>
            <a:endParaRPr lang="en-US" sz="1378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3730802" y="3770649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dirty="0" smtClean="0">
                <a:solidFill>
                  <a:schemeClr val="tx1"/>
                </a:solidFill>
              </a:rPr>
              <a:t>f1</a:t>
            </a:r>
            <a:endParaRPr lang="en-US" sz="1378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7548613" y="3770649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dirty="0" smtClean="0">
                <a:solidFill>
                  <a:schemeClr val="tx1"/>
                </a:solidFill>
              </a:rPr>
              <a:t>f1</a:t>
            </a:r>
            <a:endParaRPr lang="en-US" sz="1378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3730802" y="6788632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dirty="0" smtClean="0">
                <a:solidFill>
                  <a:schemeClr val="tx1"/>
                </a:solidFill>
              </a:rPr>
              <a:t>g2</a:t>
            </a:r>
            <a:endParaRPr lang="en-US" sz="1378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7548613" y="6788632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dirty="0" smtClean="0">
                <a:solidFill>
                  <a:schemeClr val="tx1"/>
                </a:solidFill>
              </a:rPr>
              <a:t>g2</a:t>
            </a:r>
            <a:endParaRPr lang="en-US" sz="1378" dirty="0">
              <a:solidFill>
                <a:schemeClr val="tx1"/>
              </a:solidFill>
            </a:endParaRPr>
          </a:p>
        </p:txBody>
      </p:sp>
      <p:sp>
        <p:nvSpPr>
          <p:cNvPr id="493" name="Rechteck 492"/>
          <p:cNvSpPr/>
          <p:nvPr/>
        </p:nvSpPr>
        <p:spPr>
          <a:xfrm>
            <a:off x="3556390" y="4270664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dirty="0" smtClean="0">
                <a:solidFill>
                  <a:schemeClr val="tx1"/>
                </a:solidFill>
              </a:rPr>
              <a:t>h1</a:t>
            </a:r>
            <a:endParaRPr lang="en-US" sz="1378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7374201" y="4270664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dirty="0" smtClean="0">
                <a:solidFill>
                  <a:schemeClr val="tx1"/>
                </a:solidFill>
              </a:rPr>
              <a:t>h1</a:t>
            </a:r>
            <a:endParaRPr lang="en-US" sz="1378" dirty="0">
              <a:solidFill>
                <a:schemeClr val="tx1"/>
              </a:solidFill>
            </a:endParaRPr>
          </a:p>
        </p:txBody>
      </p:sp>
      <p:sp>
        <p:nvSpPr>
          <p:cNvPr id="495" name="Rechteck 494"/>
          <p:cNvSpPr/>
          <p:nvPr/>
        </p:nvSpPr>
        <p:spPr>
          <a:xfrm>
            <a:off x="4469665" y="3770649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dirty="0">
                <a:solidFill>
                  <a:schemeClr val="tx1"/>
                </a:solidFill>
              </a:rPr>
              <a:t>-.06</a:t>
            </a:r>
          </a:p>
        </p:txBody>
      </p:sp>
      <p:sp>
        <p:nvSpPr>
          <p:cNvPr id="496" name="Rechteck 495"/>
          <p:cNvSpPr/>
          <p:nvPr/>
        </p:nvSpPr>
        <p:spPr>
          <a:xfrm>
            <a:off x="8287476" y="3770649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dirty="0">
                <a:solidFill>
                  <a:schemeClr val="tx1"/>
                </a:solidFill>
              </a:rPr>
              <a:t>-.06</a:t>
            </a:r>
          </a:p>
        </p:txBody>
      </p:sp>
      <p:sp>
        <p:nvSpPr>
          <p:cNvPr id="497" name="Rechteck 496"/>
          <p:cNvSpPr/>
          <p:nvPr/>
        </p:nvSpPr>
        <p:spPr>
          <a:xfrm>
            <a:off x="4406887" y="6788632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dirty="0">
                <a:solidFill>
                  <a:schemeClr val="tx1"/>
                </a:solidFill>
              </a:rPr>
              <a:t>-.02</a:t>
            </a:r>
          </a:p>
        </p:txBody>
      </p:sp>
      <p:sp>
        <p:nvSpPr>
          <p:cNvPr id="498" name="Rechteck 497"/>
          <p:cNvSpPr/>
          <p:nvPr/>
        </p:nvSpPr>
        <p:spPr>
          <a:xfrm>
            <a:off x="8224698" y="6788632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dirty="0">
                <a:solidFill>
                  <a:schemeClr val="tx1"/>
                </a:solidFill>
              </a:rPr>
              <a:t>-.02</a:t>
            </a:r>
          </a:p>
        </p:txBody>
      </p:sp>
      <p:sp>
        <p:nvSpPr>
          <p:cNvPr id="499" name="Rechteck 498"/>
          <p:cNvSpPr/>
          <p:nvPr/>
        </p:nvSpPr>
        <p:spPr>
          <a:xfrm>
            <a:off x="3556390" y="6337574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dirty="0">
                <a:solidFill>
                  <a:schemeClr val="tx1"/>
                </a:solidFill>
              </a:rPr>
              <a:t>.03</a:t>
            </a:r>
          </a:p>
        </p:txBody>
      </p:sp>
      <p:sp>
        <p:nvSpPr>
          <p:cNvPr id="500" name="Rechteck 499"/>
          <p:cNvSpPr/>
          <p:nvPr/>
        </p:nvSpPr>
        <p:spPr>
          <a:xfrm>
            <a:off x="7374201" y="6337574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dirty="0">
                <a:solidFill>
                  <a:schemeClr val="tx1"/>
                </a:solidFill>
              </a:rPr>
              <a:t>.03</a:t>
            </a:r>
          </a:p>
        </p:txBody>
      </p:sp>
      <p:cxnSp>
        <p:nvCxnSpPr>
          <p:cNvPr id="287" name="Gerade Verbindung mit Pfeil 286"/>
          <p:cNvCxnSpPr>
            <a:stCxn id="290" idx="1"/>
          </p:cNvCxnSpPr>
          <p:nvPr/>
        </p:nvCxnSpPr>
        <p:spPr>
          <a:xfrm flipH="1" flipV="1">
            <a:off x="6456399" y="5794677"/>
            <a:ext cx="170951" cy="3112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Ellipse 287"/>
          <p:cNvSpPr/>
          <p:nvPr/>
        </p:nvSpPr>
        <p:spPr>
          <a:xfrm>
            <a:off x="6544626" y="3739307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89" name="Gerade Verbindung mit Pfeil 288"/>
          <p:cNvCxnSpPr>
            <a:stCxn id="288" idx="1"/>
          </p:cNvCxnSpPr>
          <p:nvPr/>
        </p:nvCxnSpPr>
        <p:spPr>
          <a:xfrm flipH="1" flipV="1">
            <a:off x="6468898" y="3521110"/>
            <a:ext cx="120953" cy="2599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Ellipse 289"/>
          <p:cNvSpPr/>
          <p:nvPr/>
        </p:nvSpPr>
        <p:spPr>
          <a:xfrm>
            <a:off x="6582124" y="6064188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91" name="Gerade Verbindung mit Pfeil 290"/>
          <p:cNvCxnSpPr>
            <a:stCxn id="292" idx="1"/>
          </p:cNvCxnSpPr>
          <p:nvPr/>
        </p:nvCxnSpPr>
        <p:spPr>
          <a:xfrm flipH="1" flipV="1">
            <a:off x="6456399" y="8051790"/>
            <a:ext cx="170951" cy="3112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Ellipse 291"/>
          <p:cNvSpPr/>
          <p:nvPr/>
        </p:nvSpPr>
        <p:spPr>
          <a:xfrm>
            <a:off x="6582124" y="8321301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93" name="Gekrümmte Verbindung 84"/>
          <p:cNvCxnSpPr>
            <a:stCxn id="288" idx="6"/>
            <a:endCxn id="290" idx="6"/>
          </p:cNvCxnSpPr>
          <p:nvPr/>
        </p:nvCxnSpPr>
        <p:spPr>
          <a:xfrm>
            <a:off x="6853451" y="3881969"/>
            <a:ext cx="37498" cy="2324881"/>
          </a:xfrm>
          <a:prstGeom prst="curvedConnector3">
            <a:avLst>
              <a:gd name="adj1" fmla="val 90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Gekrümmte Verbindung 84"/>
          <p:cNvCxnSpPr>
            <a:stCxn id="288" idx="6"/>
            <a:endCxn id="292" idx="6"/>
          </p:cNvCxnSpPr>
          <p:nvPr/>
        </p:nvCxnSpPr>
        <p:spPr>
          <a:xfrm>
            <a:off x="6853451" y="3881969"/>
            <a:ext cx="37498" cy="4581994"/>
          </a:xfrm>
          <a:prstGeom prst="curvedConnector3">
            <a:avLst>
              <a:gd name="adj1" fmla="val 1342555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Gekrümmte Verbindung 84"/>
          <p:cNvCxnSpPr>
            <a:stCxn id="290" idx="6"/>
            <a:endCxn id="292" idx="6"/>
          </p:cNvCxnSpPr>
          <p:nvPr/>
        </p:nvCxnSpPr>
        <p:spPr>
          <a:xfrm>
            <a:off x="6890949" y="6206850"/>
            <a:ext cx="16666" cy="2257114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Gerade Verbindung mit Pfeil 295"/>
          <p:cNvCxnSpPr>
            <a:stCxn id="299" idx="1"/>
          </p:cNvCxnSpPr>
          <p:nvPr/>
        </p:nvCxnSpPr>
        <p:spPr>
          <a:xfrm flipH="1" flipV="1">
            <a:off x="10211117" y="5794677"/>
            <a:ext cx="170951" cy="3112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Ellipse 296"/>
          <p:cNvSpPr/>
          <p:nvPr/>
        </p:nvSpPr>
        <p:spPr>
          <a:xfrm>
            <a:off x="10299344" y="3739307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98" name="Gerade Verbindung mit Pfeil 297"/>
          <p:cNvCxnSpPr>
            <a:stCxn id="297" idx="1"/>
          </p:cNvCxnSpPr>
          <p:nvPr/>
        </p:nvCxnSpPr>
        <p:spPr>
          <a:xfrm flipH="1" flipV="1">
            <a:off x="10223616" y="3521110"/>
            <a:ext cx="120953" cy="2599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Ellipse 298"/>
          <p:cNvSpPr/>
          <p:nvPr/>
        </p:nvSpPr>
        <p:spPr>
          <a:xfrm>
            <a:off x="10336842" y="6064188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300" name="Gerade Verbindung mit Pfeil 299"/>
          <p:cNvCxnSpPr>
            <a:stCxn id="301" idx="1"/>
          </p:cNvCxnSpPr>
          <p:nvPr/>
        </p:nvCxnSpPr>
        <p:spPr>
          <a:xfrm flipH="1" flipV="1">
            <a:off x="10211117" y="8051790"/>
            <a:ext cx="170951" cy="3112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Ellipse 300"/>
          <p:cNvSpPr/>
          <p:nvPr/>
        </p:nvSpPr>
        <p:spPr>
          <a:xfrm>
            <a:off x="10336842" y="8321301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302" name="Gekrümmte Verbindung 84"/>
          <p:cNvCxnSpPr>
            <a:stCxn id="297" idx="6"/>
            <a:endCxn id="299" idx="6"/>
          </p:cNvCxnSpPr>
          <p:nvPr/>
        </p:nvCxnSpPr>
        <p:spPr>
          <a:xfrm>
            <a:off x="10608169" y="3881969"/>
            <a:ext cx="37498" cy="2324881"/>
          </a:xfrm>
          <a:prstGeom prst="curvedConnector3">
            <a:avLst>
              <a:gd name="adj1" fmla="val 90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Gekrümmte Verbindung 84"/>
          <p:cNvCxnSpPr>
            <a:stCxn id="297" idx="6"/>
            <a:endCxn id="301" idx="6"/>
          </p:cNvCxnSpPr>
          <p:nvPr/>
        </p:nvCxnSpPr>
        <p:spPr>
          <a:xfrm>
            <a:off x="10608169" y="3881969"/>
            <a:ext cx="37498" cy="4581994"/>
          </a:xfrm>
          <a:prstGeom prst="curvedConnector3">
            <a:avLst>
              <a:gd name="adj1" fmla="val 1342555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Gekrümmte Verbindung 84"/>
          <p:cNvCxnSpPr>
            <a:stCxn id="299" idx="6"/>
            <a:endCxn id="301" idx="6"/>
          </p:cNvCxnSpPr>
          <p:nvPr/>
        </p:nvCxnSpPr>
        <p:spPr>
          <a:xfrm>
            <a:off x="10645667" y="6206850"/>
            <a:ext cx="16666" cy="2257114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hteck 224"/>
          <p:cNvSpPr/>
          <p:nvPr/>
        </p:nvSpPr>
        <p:spPr>
          <a:xfrm>
            <a:off x="899837" y="4162857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dirty="0" smtClean="0">
                <a:solidFill>
                  <a:schemeClr val="tx1"/>
                </a:solidFill>
              </a:rPr>
              <a:t>c1</a:t>
            </a:r>
            <a:endParaRPr lang="en-US" sz="1378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899837" y="6229767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dirty="0" smtClean="0">
                <a:solidFill>
                  <a:schemeClr val="tx1"/>
                </a:solidFill>
              </a:rPr>
              <a:t>c</a:t>
            </a:r>
            <a:r>
              <a:rPr lang="en-US" sz="1378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7" name="Rechteck 226"/>
          <p:cNvSpPr/>
          <p:nvPr/>
        </p:nvSpPr>
        <p:spPr>
          <a:xfrm>
            <a:off x="449331" y="5356001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dirty="0" smtClean="0">
                <a:solidFill>
                  <a:schemeClr val="tx1"/>
                </a:solidFill>
              </a:rPr>
              <a:t>c2</a:t>
            </a:r>
            <a:endParaRPr lang="en-US" sz="1378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6943422" y="5659324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dirty="0">
                <a:solidFill>
                  <a:schemeClr val="tx1"/>
                </a:solidFill>
              </a:rPr>
              <a:t>-.17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6956969" y="6844858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dirty="0">
                <a:solidFill>
                  <a:schemeClr val="tx1"/>
                </a:solidFill>
              </a:rPr>
              <a:t>.18</a:t>
            </a:r>
          </a:p>
        </p:txBody>
      </p:sp>
      <p:sp>
        <p:nvSpPr>
          <p:cNvPr id="234" name="Rechteck 233"/>
          <p:cNvSpPr/>
          <p:nvPr/>
        </p:nvSpPr>
        <p:spPr>
          <a:xfrm>
            <a:off x="7121548" y="6062903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dirty="0">
                <a:solidFill>
                  <a:schemeClr val="tx1"/>
                </a:solidFill>
              </a:rPr>
              <a:t>-.15</a:t>
            </a:r>
          </a:p>
        </p:txBody>
      </p:sp>
      <p:sp>
        <p:nvSpPr>
          <p:cNvPr id="235" name="Rechteck 234"/>
          <p:cNvSpPr/>
          <p:nvPr/>
        </p:nvSpPr>
        <p:spPr>
          <a:xfrm>
            <a:off x="10707461" y="5659324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dirty="0">
                <a:solidFill>
                  <a:schemeClr val="tx1"/>
                </a:solidFill>
              </a:rPr>
              <a:t>.01</a:t>
            </a:r>
          </a:p>
        </p:txBody>
      </p:sp>
      <p:sp>
        <p:nvSpPr>
          <p:cNvPr id="236" name="Rechteck 235"/>
          <p:cNvSpPr/>
          <p:nvPr/>
        </p:nvSpPr>
        <p:spPr>
          <a:xfrm>
            <a:off x="10721008" y="6844858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dirty="0">
                <a:solidFill>
                  <a:schemeClr val="tx1"/>
                </a:solidFill>
              </a:rPr>
              <a:t>.36</a:t>
            </a:r>
          </a:p>
        </p:txBody>
      </p:sp>
      <p:sp>
        <p:nvSpPr>
          <p:cNvPr id="237" name="Rechteck 236"/>
          <p:cNvSpPr/>
          <p:nvPr/>
        </p:nvSpPr>
        <p:spPr>
          <a:xfrm>
            <a:off x="10885587" y="6062903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dirty="0" smtClean="0">
                <a:solidFill>
                  <a:schemeClr val="tx1"/>
                </a:solidFill>
              </a:rPr>
              <a:t>cc5</a:t>
            </a:r>
            <a:endParaRPr lang="en-US" sz="1378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16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3687728" y="149000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Privacy Concerns</a:t>
            </a:r>
            <a:br>
              <a:rPr lang="en-US" sz="1312" b="1" dirty="0" smtClean="0">
                <a:solidFill>
                  <a:schemeClr val="tx1"/>
                </a:solidFill>
              </a:rPr>
            </a:br>
            <a:r>
              <a:rPr lang="en-US" sz="1312" b="1" dirty="0" smtClean="0">
                <a:solidFill>
                  <a:schemeClr val="tx1"/>
                </a:solidFill>
              </a:rPr>
              <a:t>(T1</a:t>
            </a:r>
            <a:r>
              <a:rPr lang="en-US" sz="1312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hteck 6"/>
          <p:cNvSpPr/>
          <p:nvPr/>
        </p:nvSpPr>
        <p:spPr>
          <a:xfrm>
            <a:off x="6455980" y="149000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Privacy Concerns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(T2)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9224232" y="149000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Privacy Concerns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(T3)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7258381" y="216669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  <a:br>
              <a:rPr lang="de-DE" sz="1310" dirty="0" smtClean="0">
                <a:solidFill>
                  <a:schemeClr val="tx1"/>
                </a:solidFill>
              </a:rPr>
            </a:br>
            <a:r>
              <a:rPr lang="de-DE" sz="1310" dirty="0" smtClean="0">
                <a:solidFill>
                  <a:schemeClr val="tx1"/>
                </a:solidFill>
              </a:rPr>
              <a:t>(T2)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10026633" y="216669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(T3)</a:t>
            </a:r>
          </a:p>
        </p:txBody>
      </p:sp>
      <p:sp>
        <p:nvSpPr>
          <p:cNvPr id="18" name="Ellipse 17"/>
          <p:cNvSpPr/>
          <p:nvPr/>
        </p:nvSpPr>
        <p:spPr>
          <a:xfrm>
            <a:off x="4490129" y="216669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  <a:br>
              <a:rPr lang="de-DE" sz="1310" dirty="0" smtClean="0">
                <a:solidFill>
                  <a:schemeClr val="tx1"/>
                </a:solidFill>
              </a:rPr>
            </a:br>
            <a:r>
              <a:rPr lang="de-DE" sz="1310" dirty="0" smtClean="0">
                <a:solidFill>
                  <a:schemeClr val="tx1"/>
                </a:solidFill>
              </a:rPr>
              <a:t>(T1)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687728" y="4245728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Attitudes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(T1)</a:t>
            </a:r>
          </a:p>
        </p:txBody>
      </p:sp>
      <p:sp>
        <p:nvSpPr>
          <p:cNvPr id="20" name="Rechteck 19"/>
          <p:cNvSpPr/>
          <p:nvPr/>
        </p:nvSpPr>
        <p:spPr>
          <a:xfrm>
            <a:off x="6455980" y="4245728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Attitudes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(T2)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9224232" y="4245728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Attitudes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(T3)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7258381" y="4922417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(T2)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10026633" y="4922417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(T3)</a:t>
            </a:r>
          </a:p>
        </p:txBody>
      </p:sp>
      <p:sp>
        <p:nvSpPr>
          <p:cNvPr id="24" name="Ellipse 23"/>
          <p:cNvSpPr/>
          <p:nvPr/>
        </p:nvSpPr>
        <p:spPr>
          <a:xfrm>
            <a:off x="4490129" y="4922417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(T1)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3687728" y="687619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>
                <a:solidFill>
                  <a:schemeClr val="tx1"/>
                </a:solidFill>
              </a:rPr>
              <a:t>Info </a:t>
            </a:r>
            <a:r>
              <a:rPr lang="en-US" sz="1312" b="1" dirty="0" smtClean="0">
                <a:solidFill>
                  <a:schemeClr val="tx1"/>
                </a:solidFill>
              </a:rPr>
              <a:t>Sharing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(T1)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6455980" y="687619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>
                <a:solidFill>
                  <a:schemeClr val="tx1"/>
                </a:solidFill>
              </a:rPr>
              <a:t>Info </a:t>
            </a:r>
            <a:r>
              <a:rPr lang="en-US" sz="1312" b="1" dirty="0" smtClean="0">
                <a:solidFill>
                  <a:schemeClr val="tx1"/>
                </a:solidFill>
              </a:rPr>
              <a:t>Sharing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(T2)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9224232" y="687619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Info Sharing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(T3)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7258381" y="755288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(T2)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10026633" y="755288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(T3)</a:t>
            </a:r>
          </a:p>
        </p:txBody>
      </p:sp>
      <p:sp>
        <p:nvSpPr>
          <p:cNvPr id="30" name="Ellipse 29"/>
          <p:cNvSpPr/>
          <p:nvPr/>
        </p:nvSpPr>
        <p:spPr>
          <a:xfrm>
            <a:off x="4490129" y="755288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(T1)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1746929" y="3640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err="1" smtClean="0">
                <a:solidFill>
                  <a:schemeClr val="tx1"/>
                </a:solidFill>
              </a:rPr>
              <a:t>Trait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32" name="Ellipse 31"/>
          <p:cNvSpPr/>
          <p:nvPr/>
        </p:nvSpPr>
        <p:spPr>
          <a:xfrm>
            <a:off x="1746929" y="2792857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err="1" smtClean="0">
                <a:solidFill>
                  <a:schemeClr val="tx1"/>
                </a:solidFill>
              </a:rPr>
              <a:t>Trait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1746929" y="542332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err="1" smtClean="0">
                <a:solidFill>
                  <a:schemeClr val="tx1"/>
                </a:solidFill>
              </a:rPr>
              <a:t>Trait</a:t>
            </a:r>
            <a:endParaRPr lang="de-DE" sz="1310" dirty="0">
              <a:solidFill>
                <a:schemeClr val="tx1"/>
              </a:solidFill>
            </a:endParaRPr>
          </a:p>
        </p:txBody>
      </p:sp>
      <p:cxnSp>
        <p:nvCxnSpPr>
          <p:cNvPr id="35" name="Gerade Verbindung mit Pfeil 34"/>
          <p:cNvCxnSpPr>
            <a:stCxn id="18" idx="2"/>
            <a:endCxn id="6" idx="2"/>
          </p:cNvCxnSpPr>
          <p:nvPr/>
        </p:nvCxnSpPr>
        <p:spPr>
          <a:xfrm flipH="1" flipV="1">
            <a:off x="4088929" y="2166692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17" idx="2"/>
            <a:endCxn id="8" idx="2"/>
          </p:cNvCxnSpPr>
          <p:nvPr/>
        </p:nvCxnSpPr>
        <p:spPr>
          <a:xfrm flipH="1" flipV="1">
            <a:off x="9625433" y="2166692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16" idx="2"/>
            <a:endCxn id="7" idx="2"/>
          </p:cNvCxnSpPr>
          <p:nvPr/>
        </p:nvCxnSpPr>
        <p:spPr>
          <a:xfrm flipH="1" flipV="1">
            <a:off x="6857181" y="2166692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H="1" flipV="1">
            <a:off x="4088929" y="4922416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H="1" flipV="1">
            <a:off x="9625433" y="4922416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H="1" flipV="1">
            <a:off x="6857181" y="4922416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H="1" flipV="1">
            <a:off x="4088929" y="7552881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 flipH="1" flipV="1">
            <a:off x="9625433" y="7552881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H="1" flipV="1">
            <a:off x="6857181" y="7552881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31" idx="6"/>
            <a:endCxn id="6" idx="0"/>
          </p:cNvCxnSpPr>
          <p:nvPr/>
        </p:nvCxnSpPr>
        <p:spPr>
          <a:xfrm>
            <a:off x="2716153" y="443430"/>
            <a:ext cx="1372776" cy="104657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31" idx="6"/>
            <a:endCxn id="7" idx="0"/>
          </p:cNvCxnSpPr>
          <p:nvPr/>
        </p:nvCxnSpPr>
        <p:spPr>
          <a:xfrm>
            <a:off x="2716153" y="443430"/>
            <a:ext cx="4141028" cy="104657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31" idx="6"/>
            <a:endCxn id="8" idx="0"/>
          </p:cNvCxnSpPr>
          <p:nvPr/>
        </p:nvCxnSpPr>
        <p:spPr>
          <a:xfrm>
            <a:off x="2716153" y="443430"/>
            <a:ext cx="6909280" cy="104657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32" idx="6"/>
          </p:cNvCxnSpPr>
          <p:nvPr/>
        </p:nvCxnSpPr>
        <p:spPr>
          <a:xfrm>
            <a:off x="2716153" y="3199885"/>
            <a:ext cx="1372776" cy="104584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32" idx="6"/>
          </p:cNvCxnSpPr>
          <p:nvPr/>
        </p:nvCxnSpPr>
        <p:spPr>
          <a:xfrm>
            <a:off x="2716153" y="3199885"/>
            <a:ext cx="4141028" cy="104584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>
            <a:stCxn id="32" idx="6"/>
          </p:cNvCxnSpPr>
          <p:nvPr/>
        </p:nvCxnSpPr>
        <p:spPr>
          <a:xfrm>
            <a:off x="2716153" y="3199885"/>
            <a:ext cx="6909280" cy="104584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33" idx="6"/>
          </p:cNvCxnSpPr>
          <p:nvPr/>
        </p:nvCxnSpPr>
        <p:spPr>
          <a:xfrm>
            <a:off x="2716153" y="5830350"/>
            <a:ext cx="1372776" cy="104584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33" idx="6"/>
          </p:cNvCxnSpPr>
          <p:nvPr/>
        </p:nvCxnSpPr>
        <p:spPr>
          <a:xfrm>
            <a:off x="2716153" y="5830350"/>
            <a:ext cx="4141028" cy="104584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>
            <a:stCxn id="33" idx="6"/>
          </p:cNvCxnSpPr>
          <p:nvPr/>
        </p:nvCxnSpPr>
        <p:spPr>
          <a:xfrm>
            <a:off x="2716153" y="5830350"/>
            <a:ext cx="6909280" cy="104584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/>
          <p:cNvCxnSpPr>
            <a:stCxn id="119" idx="1"/>
          </p:cNvCxnSpPr>
          <p:nvPr/>
        </p:nvCxnSpPr>
        <p:spPr>
          <a:xfrm flipH="1" flipV="1">
            <a:off x="7793055" y="5731402"/>
            <a:ext cx="170951" cy="3112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Ellipse 115"/>
          <p:cNvSpPr/>
          <p:nvPr/>
        </p:nvSpPr>
        <p:spPr>
          <a:xfrm>
            <a:off x="7907376" y="3198944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17" name="Gerade Verbindung mit Pfeil 116"/>
          <p:cNvCxnSpPr>
            <a:stCxn id="116" idx="1"/>
          </p:cNvCxnSpPr>
          <p:nvPr/>
        </p:nvCxnSpPr>
        <p:spPr>
          <a:xfrm flipH="1" flipV="1">
            <a:off x="7831648" y="2980747"/>
            <a:ext cx="120953" cy="2599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Ellipse 118"/>
          <p:cNvSpPr/>
          <p:nvPr/>
        </p:nvSpPr>
        <p:spPr>
          <a:xfrm>
            <a:off x="7918780" y="6000913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20" name="Gerade Verbindung mit Pfeil 119"/>
          <p:cNvCxnSpPr>
            <a:stCxn id="121" idx="1"/>
          </p:cNvCxnSpPr>
          <p:nvPr/>
        </p:nvCxnSpPr>
        <p:spPr>
          <a:xfrm flipH="1" flipV="1">
            <a:off x="7793055" y="8383674"/>
            <a:ext cx="170951" cy="3112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Ellipse 120"/>
          <p:cNvSpPr/>
          <p:nvPr/>
        </p:nvSpPr>
        <p:spPr>
          <a:xfrm>
            <a:off x="7918780" y="8653185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30" name="Gerade Verbindung mit Pfeil 129"/>
          <p:cNvCxnSpPr>
            <a:stCxn id="133" idx="1"/>
          </p:cNvCxnSpPr>
          <p:nvPr/>
        </p:nvCxnSpPr>
        <p:spPr>
          <a:xfrm flipH="1" flipV="1">
            <a:off x="10611890" y="5731402"/>
            <a:ext cx="170951" cy="3112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Ellipse 130"/>
          <p:cNvSpPr/>
          <p:nvPr/>
        </p:nvSpPr>
        <p:spPr>
          <a:xfrm>
            <a:off x="10726211" y="3198944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32" name="Gerade Verbindung mit Pfeil 131"/>
          <p:cNvCxnSpPr>
            <a:stCxn id="131" idx="1"/>
          </p:cNvCxnSpPr>
          <p:nvPr/>
        </p:nvCxnSpPr>
        <p:spPr>
          <a:xfrm flipH="1" flipV="1">
            <a:off x="10650483" y="2980747"/>
            <a:ext cx="120953" cy="2599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Ellipse 132"/>
          <p:cNvSpPr/>
          <p:nvPr/>
        </p:nvSpPr>
        <p:spPr>
          <a:xfrm>
            <a:off x="10737615" y="6000913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34" name="Gerade Verbindung mit Pfeil 133"/>
          <p:cNvCxnSpPr>
            <a:stCxn id="135" idx="1"/>
          </p:cNvCxnSpPr>
          <p:nvPr/>
        </p:nvCxnSpPr>
        <p:spPr>
          <a:xfrm flipH="1" flipV="1">
            <a:off x="10611890" y="8383674"/>
            <a:ext cx="170951" cy="3112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Ellipse 134"/>
          <p:cNvSpPr/>
          <p:nvPr/>
        </p:nvSpPr>
        <p:spPr>
          <a:xfrm>
            <a:off x="10737615" y="8653185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75788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3687728" y="149000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Privacy Concerns</a:t>
            </a:r>
            <a:br>
              <a:rPr lang="en-US" sz="1312" b="1" dirty="0" smtClean="0">
                <a:solidFill>
                  <a:schemeClr val="tx1"/>
                </a:solidFill>
              </a:rPr>
            </a:br>
            <a:r>
              <a:rPr lang="en-US" sz="1312" b="1" dirty="0" smtClean="0">
                <a:solidFill>
                  <a:schemeClr val="tx1"/>
                </a:solidFill>
              </a:rPr>
              <a:t>(T1</a:t>
            </a:r>
            <a:r>
              <a:rPr lang="en-US" sz="1312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hteck 6"/>
          <p:cNvSpPr/>
          <p:nvPr/>
        </p:nvSpPr>
        <p:spPr>
          <a:xfrm>
            <a:off x="6455980" y="149000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Privacy Concerns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(T2)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9224232" y="149000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Privacy Concerns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(T3)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7258381" y="216669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  <a:br>
              <a:rPr lang="de-DE" sz="1310" dirty="0" smtClean="0">
                <a:solidFill>
                  <a:schemeClr val="tx1"/>
                </a:solidFill>
              </a:rPr>
            </a:br>
            <a:r>
              <a:rPr lang="de-DE" sz="1310" dirty="0" smtClean="0">
                <a:solidFill>
                  <a:schemeClr val="tx1"/>
                </a:solidFill>
              </a:rPr>
              <a:t>(T2)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10026633" y="216669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(T3)</a:t>
            </a:r>
          </a:p>
        </p:txBody>
      </p:sp>
      <p:sp>
        <p:nvSpPr>
          <p:cNvPr id="18" name="Ellipse 17"/>
          <p:cNvSpPr/>
          <p:nvPr/>
        </p:nvSpPr>
        <p:spPr>
          <a:xfrm>
            <a:off x="4490129" y="216669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  <a:br>
              <a:rPr lang="de-DE" sz="1310" dirty="0" smtClean="0">
                <a:solidFill>
                  <a:schemeClr val="tx1"/>
                </a:solidFill>
              </a:rPr>
            </a:br>
            <a:r>
              <a:rPr lang="de-DE" sz="1310" dirty="0" smtClean="0">
                <a:solidFill>
                  <a:schemeClr val="tx1"/>
                </a:solidFill>
              </a:rPr>
              <a:t>(T1)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687728" y="4245728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Attitudes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(T1)</a:t>
            </a:r>
          </a:p>
        </p:txBody>
      </p:sp>
      <p:sp>
        <p:nvSpPr>
          <p:cNvPr id="20" name="Rechteck 19"/>
          <p:cNvSpPr/>
          <p:nvPr/>
        </p:nvSpPr>
        <p:spPr>
          <a:xfrm>
            <a:off x="6455980" y="4245728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Attitudes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(T2)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9224232" y="4245728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Attitudes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(T3)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7258381" y="4922417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(T2)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10026633" y="4922417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(T3)</a:t>
            </a:r>
          </a:p>
        </p:txBody>
      </p:sp>
      <p:sp>
        <p:nvSpPr>
          <p:cNvPr id="24" name="Ellipse 23"/>
          <p:cNvSpPr/>
          <p:nvPr/>
        </p:nvSpPr>
        <p:spPr>
          <a:xfrm>
            <a:off x="4490129" y="4922417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(T1)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3687728" y="687619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>
                <a:solidFill>
                  <a:schemeClr val="tx1"/>
                </a:solidFill>
              </a:rPr>
              <a:t>Info </a:t>
            </a:r>
            <a:r>
              <a:rPr lang="en-US" sz="1312" b="1" dirty="0" smtClean="0">
                <a:solidFill>
                  <a:schemeClr val="tx1"/>
                </a:solidFill>
              </a:rPr>
              <a:t>Sharing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(T1)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6455980" y="687619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>
                <a:solidFill>
                  <a:schemeClr val="tx1"/>
                </a:solidFill>
              </a:rPr>
              <a:t>Info </a:t>
            </a:r>
            <a:r>
              <a:rPr lang="en-US" sz="1312" b="1" dirty="0" smtClean="0">
                <a:solidFill>
                  <a:schemeClr val="tx1"/>
                </a:solidFill>
              </a:rPr>
              <a:t>Sharing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(T2)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9224232" y="687619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Info Sharing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(T3)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7258381" y="755288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(T2)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10026633" y="755288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(T3)</a:t>
            </a:r>
          </a:p>
        </p:txBody>
      </p:sp>
      <p:sp>
        <p:nvSpPr>
          <p:cNvPr id="30" name="Ellipse 29"/>
          <p:cNvSpPr/>
          <p:nvPr/>
        </p:nvSpPr>
        <p:spPr>
          <a:xfrm>
            <a:off x="4490129" y="755288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(T1)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1746929" y="3640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err="1" smtClean="0">
                <a:solidFill>
                  <a:schemeClr val="tx1"/>
                </a:solidFill>
              </a:rPr>
              <a:t>Trait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32" name="Ellipse 31"/>
          <p:cNvSpPr/>
          <p:nvPr/>
        </p:nvSpPr>
        <p:spPr>
          <a:xfrm>
            <a:off x="1746929" y="2792857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err="1" smtClean="0">
                <a:solidFill>
                  <a:schemeClr val="tx1"/>
                </a:solidFill>
              </a:rPr>
              <a:t>Trait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1746929" y="542332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err="1" smtClean="0">
                <a:solidFill>
                  <a:schemeClr val="tx1"/>
                </a:solidFill>
              </a:rPr>
              <a:t>Trait</a:t>
            </a:r>
            <a:endParaRPr lang="de-DE" sz="1310" dirty="0">
              <a:solidFill>
                <a:schemeClr val="tx1"/>
              </a:solidFill>
            </a:endParaRPr>
          </a:p>
        </p:txBody>
      </p:sp>
      <p:cxnSp>
        <p:nvCxnSpPr>
          <p:cNvPr id="35" name="Gerade Verbindung mit Pfeil 34"/>
          <p:cNvCxnSpPr>
            <a:stCxn id="18" idx="2"/>
            <a:endCxn id="6" idx="2"/>
          </p:cNvCxnSpPr>
          <p:nvPr/>
        </p:nvCxnSpPr>
        <p:spPr>
          <a:xfrm flipH="1" flipV="1">
            <a:off x="4088929" y="2166692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17" idx="2"/>
            <a:endCxn id="8" idx="2"/>
          </p:cNvCxnSpPr>
          <p:nvPr/>
        </p:nvCxnSpPr>
        <p:spPr>
          <a:xfrm flipH="1" flipV="1">
            <a:off x="9625433" y="2166692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16" idx="2"/>
            <a:endCxn id="7" idx="2"/>
          </p:cNvCxnSpPr>
          <p:nvPr/>
        </p:nvCxnSpPr>
        <p:spPr>
          <a:xfrm flipH="1" flipV="1">
            <a:off x="6857181" y="2166692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H="1" flipV="1">
            <a:off x="4088929" y="4922416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H="1" flipV="1">
            <a:off x="9625433" y="4922416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H="1" flipV="1">
            <a:off x="6857181" y="4922416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H="1" flipV="1">
            <a:off x="4088929" y="7552881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 flipH="1" flipV="1">
            <a:off x="9625433" y="7552881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H="1" flipV="1">
            <a:off x="6857181" y="7552881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31" idx="6"/>
            <a:endCxn id="6" idx="0"/>
          </p:cNvCxnSpPr>
          <p:nvPr/>
        </p:nvCxnSpPr>
        <p:spPr>
          <a:xfrm>
            <a:off x="2716153" y="443430"/>
            <a:ext cx="1372776" cy="104657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31" idx="6"/>
            <a:endCxn id="7" idx="0"/>
          </p:cNvCxnSpPr>
          <p:nvPr/>
        </p:nvCxnSpPr>
        <p:spPr>
          <a:xfrm>
            <a:off x="2716153" y="443430"/>
            <a:ext cx="4141028" cy="104657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31" idx="6"/>
            <a:endCxn id="8" idx="0"/>
          </p:cNvCxnSpPr>
          <p:nvPr/>
        </p:nvCxnSpPr>
        <p:spPr>
          <a:xfrm>
            <a:off x="2716153" y="443430"/>
            <a:ext cx="6909280" cy="104657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32" idx="6"/>
          </p:cNvCxnSpPr>
          <p:nvPr/>
        </p:nvCxnSpPr>
        <p:spPr>
          <a:xfrm>
            <a:off x="2716153" y="3199885"/>
            <a:ext cx="1372776" cy="104584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32" idx="6"/>
          </p:cNvCxnSpPr>
          <p:nvPr/>
        </p:nvCxnSpPr>
        <p:spPr>
          <a:xfrm>
            <a:off x="2716153" y="3199885"/>
            <a:ext cx="4141028" cy="104584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>
            <a:stCxn id="32" idx="6"/>
          </p:cNvCxnSpPr>
          <p:nvPr/>
        </p:nvCxnSpPr>
        <p:spPr>
          <a:xfrm>
            <a:off x="2716153" y="3199885"/>
            <a:ext cx="6909280" cy="104584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33" idx="6"/>
          </p:cNvCxnSpPr>
          <p:nvPr/>
        </p:nvCxnSpPr>
        <p:spPr>
          <a:xfrm>
            <a:off x="2716153" y="5830350"/>
            <a:ext cx="1372776" cy="104584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33" idx="6"/>
          </p:cNvCxnSpPr>
          <p:nvPr/>
        </p:nvCxnSpPr>
        <p:spPr>
          <a:xfrm>
            <a:off x="2716153" y="5830350"/>
            <a:ext cx="4141028" cy="104584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>
            <a:stCxn id="33" idx="6"/>
          </p:cNvCxnSpPr>
          <p:nvPr/>
        </p:nvCxnSpPr>
        <p:spPr>
          <a:xfrm>
            <a:off x="2716153" y="5830350"/>
            <a:ext cx="6909280" cy="104584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krümmte Verbindung 84"/>
          <p:cNvCxnSpPr>
            <a:stCxn id="31" idx="2"/>
            <a:endCxn id="33" idx="2"/>
          </p:cNvCxnSpPr>
          <p:nvPr/>
        </p:nvCxnSpPr>
        <p:spPr>
          <a:xfrm rot="10800000" flipV="1">
            <a:off x="1746929" y="443430"/>
            <a:ext cx="12700" cy="5386920"/>
          </a:xfrm>
          <a:prstGeom prst="curvedConnector3">
            <a:avLst>
              <a:gd name="adj1" fmla="val 9493157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/>
          <p:cNvCxnSpPr>
            <a:stCxn id="119" idx="1"/>
          </p:cNvCxnSpPr>
          <p:nvPr/>
        </p:nvCxnSpPr>
        <p:spPr>
          <a:xfrm flipH="1" flipV="1">
            <a:off x="7793055" y="5731402"/>
            <a:ext cx="170951" cy="3112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Ellipse 115"/>
          <p:cNvSpPr/>
          <p:nvPr/>
        </p:nvSpPr>
        <p:spPr>
          <a:xfrm>
            <a:off x="7907376" y="3198944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17" name="Gerade Verbindung mit Pfeil 116"/>
          <p:cNvCxnSpPr>
            <a:stCxn id="116" idx="1"/>
          </p:cNvCxnSpPr>
          <p:nvPr/>
        </p:nvCxnSpPr>
        <p:spPr>
          <a:xfrm flipH="1" flipV="1">
            <a:off x="7831648" y="2980747"/>
            <a:ext cx="120953" cy="2599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Ellipse 118"/>
          <p:cNvSpPr/>
          <p:nvPr/>
        </p:nvSpPr>
        <p:spPr>
          <a:xfrm>
            <a:off x="7918780" y="6000913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20" name="Gerade Verbindung mit Pfeil 119"/>
          <p:cNvCxnSpPr>
            <a:stCxn id="121" idx="1"/>
          </p:cNvCxnSpPr>
          <p:nvPr/>
        </p:nvCxnSpPr>
        <p:spPr>
          <a:xfrm flipH="1" flipV="1">
            <a:off x="7793055" y="8383674"/>
            <a:ext cx="170951" cy="3112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Ellipse 120"/>
          <p:cNvSpPr/>
          <p:nvPr/>
        </p:nvSpPr>
        <p:spPr>
          <a:xfrm>
            <a:off x="7918780" y="8653185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30" name="Gerade Verbindung mit Pfeil 129"/>
          <p:cNvCxnSpPr>
            <a:stCxn id="133" idx="1"/>
          </p:cNvCxnSpPr>
          <p:nvPr/>
        </p:nvCxnSpPr>
        <p:spPr>
          <a:xfrm flipH="1" flipV="1">
            <a:off x="10611890" y="5731402"/>
            <a:ext cx="170951" cy="3112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Ellipse 130"/>
          <p:cNvSpPr/>
          <p:nvPr/>
        </p:nvSpPr>
        <p:spPr>
          <a:xfrm>
            <a:off x="10726211" y="3198944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32" name="Gerade Verbindung mit Pfeil 131"/>
          <p:cNvCxnSpPr>
            <a:stCxn id="131" idx="1"/>
          </p:cNvCxnSpPr>
          <p:nvPr/>
        </p:nvCxnSpPr>
        <p:spPr>
          <a:xfrm flipH="1" flipV="1">
            <a:off x="10650483" y="2980747"/>
            <a:ext cx="120953" cy="2599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Ellipse 132"/>
          <p:cNvSpPr/>
          <p:nvPr/>
        </p:nvSpPr>
        <p:spPr>
          <a:xfrm>
            <a:off x="10737615" y="6000913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34" name="Gerade Verbindung mit Pfeil 133"/>
          <p:cNvCxnSpPr>
            <a:stCxn id="135" idx="1"/>
          </p:cNvCxnSpPr>
          <p:nvPr/>
        </p:nvCxnSpPr>
        <p:spPr>
          <a:xfrm flipH="1" flipV="1">
            <a:off x="10611890" y="8383674"/>
            <a:ext cx="170951" cy="3112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Ellipse 134"/>
          <p:cNvSpPr/>
          <p:nvPr/>
        </p:nvSpPr>
        <p:spPr>
          <a:xfrm>
            <a:off x="10737615" y="8653185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414716" y="2872940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b="1" dirty="0">
                <a:solidFill>
                  <a:schemeClr val="tx1"/>
                </a:solidFill>
              </a:rPr>
              <a:t>-.11</a:t>
            </a:r>
          </a:p>
        </p:txBody>
      </p:sp>
    </p:spTree>
    <p:extLst>
      <p:ext uri="{BB962C8B-B14F-4D97-AF65-F5344CB8AC3E}">
        <p14:creationId xmlns:p14="http://schemas.microsoft.com/office/powerpoint/2010/main" val="396603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3687728" y="149000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Privacy Concerns</a:t>
            </a:r>
            <a:br>
              <a:rPr lang="en-US" sz="1312" b="1" dirty="0" smtClean="0">
                <a:solidFill>
                  <a:schemeClr val="tx1"/>
                </a:solidFill>
              </a:rPr>
            </a:br>
            <a:r>
              <a:rPr lang="en-US" sz="1312" b="1" dirty="0" smtClean="0">
                <a:solidFill>
                  <a:schemeClr val="tx1"/>
                </a:solidFill>
              </a:rPr>
              <a:t>(T1</a:t>
            </a:r>
            <a:r>
              <a:rPr lang="en-US" sz="1312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hteck 6"/>
          <p:cNvSpPr/>
          <p:nvPr/>
        </p:nvSpPr>
        <p:spPr>
          <a:xfrm>
            <a:off x="6455980" y="149000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Privacy Concerns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(T2)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9224232" y="149000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Privacy Concerns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(T3)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7258381" y="216669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  <a:br>
              <a:rPr lang="de-DE" sz="1310" dirty="0" smtClean="0">
                <a:solidFill>
                  <a:schemeClr val="tx1"/>
                </a:solidFill>
              </a:rPr>
            </a:br>
            <a:r>
              <a:rPr lang="de-DE" sz="1310" dirty="0" smtClean="0">
                <a:solidFill>
                  <a:schemeClr val="tx1"/>
                </a:solidFill>
              </a:rPr>
              <a:t>(T2)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10026633" y="216669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(T3)</a:t>
            </a:r>
          </a:p>
        </p:txBody>
      </p:sp>
      <p:sp>
        <p:nvSpPr>
          <p:cNvPr id="18" name="Ellipse 17"/>
          <p:cNvSpPr/>
          <p:nvPr/>
        </p:nvSpPr>
        <p:spPr>
          <a:xfrm>
            <a:off x="4490129" y="216669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  <a:br>
              <a:rPr lang="de-DE" sz="1310" dirty="0" smtClean="0">
                <a:solidFill>
                  <a:schemeClr val="tx1"/>
                </a:solidFill>
              </a:rPr>
            </a:br>
            <a:r>
              <a:rPr lang="de-DE" sz="1310" dirty="0" smtClean="0">
                <a:solidFill>
                  <a:schemeClr val="tx1"/>
                </a:solidFill>
              </a:rPr>
              <a:t>(T1)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687728" y="4245728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Attitudes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(T1)</a:t>
            </a:r>
          </a:p>
        </p:txBody>
      </p:sp>
      <p:sp>
        <p:nvSpPr>
          <p:cNvPr id="20" name="Rechteck 19"/>
          <p:cNvSpPr/>
          <p:nvPr/>
        </p:nvSpPr>
        <p:spPr>
          <a:xfrm>
            <a:off x="6455980" y="4245728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Attitudes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(T2)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9224232" y="4245728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Attitudes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(T3)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7258381" y="4922417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(T2)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10026633" y="4922417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(T3)</a:t>
            </a:r>
          </a:p>
        </p:txBody>
      </p:sp>
      <p:sp>
        <p:nvSpPr>
          <p:cNvPr id="24" name="Ellipse 23"/>
          <p:cNvSpPr/>
          <p:nvPr/>
        </p:nvSpPr>
        <p:spPr>
          <a:xfrm>
            <a:off x="4490129" y="4922417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(T1)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3687728" y="687619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>
                <a:solidFill>
                  <a:schemeClr val="tx1"/>
                </a:solidFill>
              </a:rPr>
              <a:t>Info </a:t>
            </a:r>
            <a:r>
              <a:rPr lang="en-US" sz="1312" b="1" dirty="0" smtClean="0">
                <a:solidFill>
                  <a:schemeClr val="tx1"/>
                </a:solidFill>
              </a:rPr>
              <a:t>Sharing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(T1)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6455980" y="687619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>
                <a:solidFill>
                  <a:schemeClr val="tx1"/>
                </a:solidFill>
              </a:rPr>
              <a:t>Info </a:t>
            </a:r>
            <a:r>
              <a:rPr lang="en-US" sz="1312" b="1" dirty="0" smtClean="0">
                <a:solidFill>
                  <a:schemeClr val="tx1"/>
                </a:solidFill>
              </a:rPr>
              <a:t>Sharing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(T2)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9224232" y="687619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Info Sharing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(T3)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7258381" y="755288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(T2)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10026633" y="755288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(T3)</a:t>
            </a:r>
          </a:p>
        </p:txBody>
      </p:sp>
      <p:sp>
        <p:nvSpPr>
          <p:cNvPr id="30" name="Ellipse 29"/>
          <p:cNvSpPr/>
          <p:nvPr/>
        </p:nvSpPr>
        <p:spPr>
          <a:xfrm>
            <a:off x="4490129" y="755288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(T1)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1746929" y="3640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err="1" smtClean="0">
                <a:solidFill>
                  <a:schemeClr val="tx1"/>
                </a:solidFill>
              </a:rPr>
              <a:t>Trait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32" name="Ellipse 31"/>
          <p:cNvSpPr/>
          <p:nvPr/>
        </p:nvSpPr>
        <p:spPr>
          <a:xfrm>
            <a:off x="1746929" y="2792857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err="1" smtClean="0">
                <a:solidFill>
                  <a:schemeClr val="tx1"/>
                </a:solidFill>
              </a:rPr>
              <a:t>Trait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1746929" y="542332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err="1" smtClean="0">
                <a:solidFill>
                  <a:schemeClr val="tx1"/>
                </a:solidFill>
              </a:rPr>
              <a:t>Trait</a:t>
            </a:r>
            <a:endParaRPr lang="de-DE" sz="1310" dirty="0">
              <a:solidFill>
                <a:schemeClr val="tx1"/>
              </a:solidFill>
            </a:endParaRPr>
          </a:p>
        </p:txBody>
      </p:sp>
      <p:cxnSp>
        <p:nvCxnSpPr>
          <p:cNvPr id="35" name="Gerade Verbindung mit Pfeil 34"/>
          <p:cNvCxnSpPr>
            <a:stCxn id="18" idx="2"/>
            <a:endCxn id="6" idx="2"/>
          </p:cNvCxnSpPr>
          <p:nvPr/>
        </p:nvCxnSpPr>
        <p:spPr>
          <a:xfrm flipH="1" flipV="1">
            <a:off x="4088929" y="2166692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17" idx="2"/>
            <a:endCxn id="8" idx="2"/>
          </p:cNvCxnSpPr>
          <p:nvPr/>
        </p:nvCxnSpPr>
        <p:spPr>
          <a:xfrm flipH="1" flipV="1">
            <a:off x="9625433" y="2166692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16" idx="2"/>
            <a:endCxn id="7" idx="2"/>
          </p:cNvCxnSpPr>
          <p:nvPr/>
        </p:nvCxnSpPr>
        <p:spPr>
          <a:xfrm flipH="1" flipV="1">
            <a:off x="6857181" y="2166692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H="1" flipV="1">
            <a:off x="4088929" y="4922416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H="1" flipV="1">
            <a:off x="9625433" y="4922416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H="1" flipV="1">
            <a:off x="6857181" y="4922416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H="1" flipV="1">
            <a:off x="4088929" y="7552881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 flipH="1" flipV="1">
            <a:off x="9625433" y="7552881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H="1" flipV="1">
            <a:off x="6857181" y="7552881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31" idx="6"/>
            <a:endCxn id="6" idx="0"/>
          </p:cNvCxnSpPr>
          <p:nvPr/>
        </p:nvCxnSpPr>
        <p:spPr>
          <a:xfrm>
            <a:off x="2716153" y="443430"/>
            <a:ext cx="1372776" cy="104657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31" idx="6"/>
            <a:endCxn id="7" idx="0"/>
          </p:cNvCxnSpPr>
          <p:nvPr/>
        </p:nvCxnSpPr>
        <p:spPr>
          <a:xfrm>
            <a:off x="2716153" y="443430"/>
            <a:ext cx="4141028" cy="104657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31" idx="6"/>
            <a:endCxn id="8" idx="0"/>
          </p:cNvCxnSpPr>
          <p:nvPr/>
        </p:nvCxnSpPr>
        <p:spPr>
          <a:xfrm>
            <a:off x="2716153" y="443430"/>
            <a:ext cx="6909280" cy="104657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32" idx="6"/>
          </p:cNvCxnSpPr>
          <p:nvPr/>
        </p:nvCxnSpPr>
        <p:spPr>
          <a:xfrm>
            <a:off x="2716153" y="3199885"/>
            <a:ext cx="1372776" cy="104584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32" idx="6"/>
          </p:cNvCxnSpPr>
          <p:nvPr/>
        </p:nvCxnSpPr>
        <p:spPr>
          <a:xfrm>
            <a:off x="2716153" y="3199885"/>
            <a:ext cx="4141028" cy="104584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>
            <a:stCxn id="32" idx="6"/>
          </p:cNvCxnSpPr>
          <p:nvPr/>
        </p:nvCxnSpPr>
        <p:spPr>
          <a:xfrm>
            <a:off x="2716153" y="3199885"/>
            <a:ext cx="6909280" cy="104584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33" idx="6"/>
          </p:cNvCxnSpPr>
          <p:nvPr/>
        </p:nvCxnSpPr>
        <p:spPr>
          <a:xfrm>
            <a:off x="2716153" y="5830350"/>
            <a:ext cx="1372776" cy="104584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33" idx="6"/>
          </p:cNvCxnSpPr>
          <p:nvPr/>
        </p:nvCxnSpPr>
        <p:spPr>
          <a:xfrm>
            <a:off x="2716153" y="5830350"/>
            <a:ext cx="4141028" cy="104584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>
            <a:stCxn id="33" idx="6"/>
          </p:cNvCxnSpPr>
          <p:nvPr/>
        </p:nvCxnSpPr>
        <p:spPr>
          <a:xfrm>
            <a:off x="2716153" y="5830350"/>
            <a:ext cx="6909280" cy="104584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krümmte Verbindung 84"/>
          <p:cNvCxnSpPr>
            <a:stCxn id="31" idx="2"/>
            <a:endCxn id="32" idx="2"/>
          </p:cNvCxnSpPr>
          <p:nvPr/>
        </p:nvCxnSpPr>
        <p:spPr>
          <a:xfrm rot="10800000" flipV="1">
            <a:off x="1746929" y="443429"/>
            <a:ext cx="12700" cy="2756455"/>
          </a:xfrm>
          <a:prstGeom prst="curvedConnector3">
            <a:avLst>
              <a:gd name="adj1" fmla="val 4463008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krümmte Verbindung 84"/>
          <p:cNvCxnSpPr>
            <a:stCxn id="31" idx="2"/>
            <a:endCxn id="33" idx="2"/>
          </p:cNvCxnSpPr>
          <p:nvPr/>
        </p:nvCxnSpPr>
        <p:spPr>
          <a:xfrm rot="10800000" flipV="1">
            <a:off x="1746929" y="443430"/>
            <a:ext cx="12700" cy="5386920"/>
          </a:xfrm>
          <a:prstGeom prst="curvedConnector3">
            <a:avLst>
              <a:gd name="adj1" fmla="val 9493157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/>
          <p:cNvCxnSpPr>
            <a:stCxn id="119" idx="1"/>
          </p:cNvCxnSpPr>
          <p:nvPr/>
        </p:nvCxnSpPr>
        <p:spPr>
          <a:xfrm flipH="1" flipV="1">
            <a:off x="7793055" y="5731402"/>
            <a:ext cx="170951" cy="3112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Ellipse 115"/>
          <p:cNvSpPr/>
          <p:nvPr/>
        </p:nvSpPr>
        <p:spPr>
          <a:xfrm>
            <a:off x="7907376" y="3198944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17" name="Gerade Verbindung mit Pfeil 116"/>
          <p:cNvCxnSpPr>
            <a:stCxn id="116" idx="1"/>
          </p:cNvCxnSpPr>
          <p:nvPr/>
        </p:nvCxnSpPr>
        <p:spPr>
          <a:xfrm flipH="1" flipV="1">
            <a:off x="7831648" y="2980747"/>
            <a:ext cx="120953" cy="2599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Ellipse 118"/>
          <p:cNvSpPr/>
          <p:nvPr/>
        </p:nvSpPr>
        <p:spPr>
          <a:xfrm>
            <a:off x="7918780" y="6000913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20" name="Gerade Verbindung mit Pfeil 119"/>
          <p:cNvCxnSpPr>
            <a:stCxn id="121" idx="1"/>
          </p:cNvCxnSpPr>
          <p:nvPr/>
        </p:nvCxnSpPr>
        <p:spPr>
          <a:xfrm flipH="1" flipV="1">
            <a:off x="7793055" y="8383674"/>
            <a:ext cx="170951" cy="3112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Ellipse 120"/>
          <p:cNvSpPr/>
          <p:nvPr/>
        </p:nvSpPr>
        <p:spPr>
          <a:xfrm>
            <a:off x="7918780" y="8653185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30" name="Gerade Verbindung mit Pfeil 129"/>
          <p:cNvCxnSpPr>
            <a:stCxn id="133" idx="1"/>
          </p:cNvCxnSpPr>
          <p:nvPr/>
        </p:nvCxnSpPr>
        <p:spPr>
          <a:xfrm flipH="1" flipV="1">
            <a:off x="10611890" y="5731402"/>
            <a:ext cx="170951" cy="3112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Ellipse 130"/>
          <p:cNvSpPr/>
          <p:nvPr/>
        </p:nvSpPr>
        <p:spPr>
          <a:xfrm>
            <a:off x="10726211" y="3198944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32" name="Gerade Verbindung mit Pfeil 131"/>
          <p:cNvCxnSpPr>
            <a:stCxn id="131" idx="1"/>
          </p:cNvCxnSpPr>
          <p:nvPr/>
        </p:nvCxnSpPr>
        <p:spPr>
          <a:xfrm flipH="1" flipV="1">
            <a:off x="10650483" y="2980747"/>
            <a:ext cx="120953" cy="2599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Ellipse 132"/>
          <p:cNvSpPr/>
          <p:nvPr/>
        </p:nvSpPr>
        <p:spPr>
          <a:xfrm>
            <a:off x="10737615" y="6000913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34" name="Gerade Verbindung mit Pfeil 133"/>
          <p:cNvCxnSpPr>
            <a:stCxn id="135" idx="1"/>
          </p:cNvCxnSpPr>
          <p:nvPr/>
        </p:nvCxnSpPr>
        <p:spPr>
          <a:xfrm flipH="1" flipV="1">
            <a:off x="10611890" y="8383674"/>
            <a:ext cx="170951" cy="3112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Ellipse 134"/>
          <p:cNvSpPr/>
          <p:nvPr/>
        </p:nvSpPr>
        <p:spPr>
          <a:xfrm>
            <a:off x="10737615" y="8653185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1083373" y="1612733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b="1" dirty="0">
                <a:solidFill>
                  <a:schemeClr val="tx1"/>
                </a:solidFill>
              </a:rPr>
              <a:t>-.27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414716" y="2872940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b="1" dirty="0">
                <a:solidFill>
                  <a:schemeClr val="tx1"/>
                </a:solidFill>
              </a:rPr>
              <a:t>-.11</a:t>
            </a:r>
          </a:p>
        </p:txBody>
      </p:sp>
    </p:spTree>
    <p:extLst>
      <p:ext uri="{BB962C8B-B14F-4D97-AF65-F5344CB8AC3E}">
        <p14:creationId xmlns:p14="http://schemas.microsoft.com/office/powerpoint/2010/main" val="278784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3687728" y="149000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Privacy Concerns</a:t>
            </a:r>
            <a:br>
              <a:rPr lang="en-US" sz="1312" b="1" dirty="0" smtClean="0">
                <a:solidFill>
                  <a:schemeClr val="tx1"/>
                </a:solidFill>
              </a:rPr>
            </a:br>
            <a:r>
              <a:rPr lang="en-US" sz="1312" b="1" dirty="0" smtClean="0">
                <a:solidFill>
                  <a:schemeClr val="tx1"/>
                </a:solidFill>
              </a:rPr>
              <a:t>(T1</a:t>
            </a:r>
            <a:r>
              <a:rPr lang="en-US" sz="1312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hteck 6"/>
          <p:cNvSpPr/>
          <p:nvPr/>
        </p:nvSpPr>
        <p:spPr>
          <a:xfrm>
            <a:off x="6455980" y="149000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Privacy Concerns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(T2)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9224232" y="149000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Privacy Concerns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(T3)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7258381" y="216669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  <a:br>
              <a:rPr lang="de-DE" sz="1310" dirty="0" smtClean="0">
                <a:solidFill>
                  <a:schemeClr val="tx1"/>
                </a:solidFill>
              </a:rPr>
            </a:br>
            <a:r>
              <a:rPr lang="de-DE" sz="1310" dirty="0" smtClean="0">
                <a:solidFill>
                  <a:schemeClr val="tx1"/>
                </a:solidFill>
              </a:rPr>
              <a:t>(T2)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10026633" y="216669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(T3)</a:t>
            </a:r>
          </a:p>
        </p:txBody>
      </p:sp>
      <p:sp>
        <p:nvSpPr>
          <p:cNvPr id="18" name="Ellipse 17"/>
          <p:cNvSpPr/>
          <p:nvPr/>
        </p:nvSpPr>
        <p:spPr>
          <a:xfrm>
            <a:off x="4490129" y="216669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  <a:br>
              <a:rPr lang="de-DE" sz="1310" dirty="0" smtClean="0">
                <a:solidFill>
                  <a:schemeClr val="tx1"/>
                </a:solidFill>
              </a:rPr>
            </a:br>
            <a:r>
              <a:rPr lang="de-DE" sz="1310" dirty="0" smtClean="0">
                <a:solidFill>
                  <a:schemeClr val="tx1"/>
                </a:solidFill>
              </a:rPr>
              <a:t>(T1)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687728" y="4245728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Attitudes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(T1)</a:t>
            </a:r>
          </a:p>
        </p:txBody>
      </p:sp>
      <p:sp>
        <p:nvSpPr>
          <p:cNvPr id="20" name="Rechteck 19"/>
          <p:cNvSpPr/>
          <p:nvPr/>
        </p:nvSpPr>
        <p:spPr>
          <a:xfrm>
            <a:off x="6455980" y="4245728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Attitudes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(T2)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9224232" y="4245728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Attitudes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(T3)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7258381" y="4922417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(T2)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10026633" y="4922417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(T3)</a:t>
            </a:r>
          </a:p>
        </p:txBody>
      </p:sp>
      <p:sp>
        <p:nvSpPr>
          <p:cNvPr id="24" name="Ellipse 23"/>
          <p:cNvSpPr/>
          <p:nvPr/>
        </p:nvSpPr>
        <p:spPr>
          <a:xfrm>
            <a:off x="4490129" y="4922417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(T1)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3687728" y="687619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>
                <a:solidFill>
                  <a:schemeClr val="tx1"/>
                </a:solidFill>
              </a:rPr>
              <a:t>Info </a:t>
            </a:r>
            <a:r>
              <a:rPr lang="en-US" sz="1312" b="1" dirty="0" smtClean="0">
                <a:solidFill>
                  <a:schemeClr val="tx1"/>
                </a:solidFill>
              </a:rPr>
              <a:t>Sharing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(T1)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6455980" y="687619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>
                <a:solidFill>
                  <a:schemeClr val="tx1"/>
                </a:solidFill>
              </a:rPr>
              <a:t>Info </a:t>
            </a:r>
            <a:r>
              <a:rPr lang="en-US" sz="1312" b="1" dirty="0" smtClean="0">
                <a:solidFill>
                  <a:schemeClr val="tx1"/>
                </a:solidFill>
              </a:rPr>
              <a:t>Sharing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(T2)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9224232" y="687619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Info Sharing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(T3)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7258381" y="755288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(T2)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10026633" y="755288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(T3)</a:t>
            </a:r>
          </a:p>
        </p:txBody>
      </p:sp>
      <p:sp>
        <p:nvSpPr>
          <p:cNvPr id="30" name="Ellipse 29"/>
          <p:cNvSpPr/>
          <p:nvPr/>
        </p:nvSpPr>
        <p:spPr>
          <a:xfrm>
            <a:off x="4490129" y="755288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(T1)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1746929" y="3640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err="1" smtClean="0">
                <a:solidFill>
                  <a:schemeClr val="tx1"/>
                </a:solidFill>
              </a:rPr>
              <a:t>Trait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32" name="Ellipse 31"/>
          <p:cNvSpPr/>
          <p:nvPr/>
        </p:nvSpPr>
        <p:spPr>
          <a:xfrm>
            <a:off x="1746929" y="2792857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err="1" smtClean="0">
                <a:solidFill>
                  <a:schemeClr val="tx1"/>
                </a:solidFill>
              </a:rPr>
              <a:t>Trait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1746929" y="542332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err="1" smtClean="0">
                <a:solidFill>
                  <a:schemeClr val="tx1"/>
                </a:solidFill>
              </a:rPr>
              <a:t>Trait</a:t>
            </a:r>
            <a:endParaRPr lang="de-DE" sz="1310" dirty="0">
              <a:solidFill>
                <a:schemeClr val="tx1"/>
              </a:solidFill>
            </a:endParaRPr>
          </a:p>
        </p:txBody>
      </p:sp>
      <p:cxnSp>
        <p:nvCxnSpPr>
          <p:cNvPr id="35" name="Gerade Verbindung mit Pfeil 34"/>
          <p:cNvCxnSpPr>
            <a:stCxn id="18" idx="2"/>
            <a:endCxn id="6" idx="2"/>
          </p:cNvCxnSpPr>
          <p:nvPr/>
        </p:nvCxnSpPr>
        <p:spPr>
          <a:xfrm flipH="1" flipV="1">
            <a:off x="4088929" y="2166692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17" idx="2"/>
            <a:endCxn id="8" idx="2"/>
          </p:cNvCxnSpPr>
          <p:nvPr/>
        </p:nvCxnSpPr>
        <p:spPr>
          <a:xfrm flipH="1" flipV="1">
            <a:off x="9625433" y="2166692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16" idx="2"/>
            <a:endCxn id="7" idx="2"/>
          </p:cNvCxnSpPr>
          <p:nvPr/>
        </p:nvCxnSpPr>
        <p:spPr>
          <a:xfrm flipH="1" flipV="1">
            <a:off x="6857181" y="2166692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H="1" flipV="1">
            <a:off x="4088929" y="4922416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H="1" flipV="1">
            <a:off x="9625433" y="4922416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H="1" flipV="1">
            <a:off x="6857181" y="4922416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H="1" flipV="1">
            <a:off x="4088929" y="7552881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 flipH="1" flipV="1">
            <a:off x="9625433" y="7552881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H="1" flipV="1">
            <a:off x="6857181" y="7552881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31" idx="6"/>
            <a:endCxn id="6" idx="0"/>
          </p:cNvCxnSpPr>
          <p:nvPr/>
        </p:nvCxnSpPr>
        <p:spPr>
          <a:xfrm>
            <a:off x="2716153" y="443430"/>
            <a:ext cx="1372776" cy="104657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31" idx="6"/>
            <a:endCxn id="7" idx="0"/>
          </p:cNvCxnSpPr>
          <p:nvPr/>
        </p:nvCxnSpPr>
        <p:spPr>
          <a:xfrm>
            <a:off x="2716153" y="443430"/>
            <a:ext cx="4141028" cy="104657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31" idx="6"/>
            <a:endCxn id="8" idx="0"/>
          </p:cNvCxnSpPr>
          <p:nvPr/>
        </p:nvCxnSpPr>
        <p:spPr>
          <a:xfrm>
            <a:off x="2716153" y="443430"/>
            <a:ext cx="6909280" cy="104657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32" idx="6"/>
          </p:cNvCxnSpPr>
          <p:nvPr/>
        </p:nvCxnSpPr>
        <p:spPr>
          <a:xfrm>
            <a:off x="2716153" y="3199885"/>
            <a:ext cx="1372776" cy="104584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32" idx="6"/>
          </p:cNvCxnSpPr>
          <p:nvPr/>
        </p:nvCxnSpPr>
        <p:spPr>
          <a:xfrm>
            <a:off x="2716153" y="3199885"/>
            <a:ext cx="4141028" cy="104584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>
            <a:stCxn id="32" idx="6"/>
          </p:cNvCxnSpPr>
          <p:nvPr/>
        </p:nvCxnSpPr>
        <p:spPr>
          <a:xfrm>
            <a:off x="2716153" y="3199885"/>
            <a:ext cx="6909280" cy="104584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33" idx="6"/>
          </p:cNvCxnSpPr>
          <p:nvPr/>
        </p:nvCxnSpPr>
        <p:spPr>
          <a:xfrm>
            <a:off x="2716153" y="5830350"/>
            <a:ext cx="1372776" cy="104584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33" idx="6"/>
          </p:cNvCxnSpPr>
          <p:nvPr/>
        </p:nvCxnSpPr>
        <p:spPr>
          <a:xfrm>
            <a:off x="2716153" y="5830350"/>
            <a:ext cx="4141028" cy="104584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>
            <a:stCxn id="33" idx="6"/>
          </p:cNvCxnSpPr>
          <p:nvPr/>
        </p:nvCxnSpPr>
        <p:spPr>
          <a:xfrm>
            <a:off x="2716153" y="5830350"/>
            <a:ext cx="6909280" cy="104584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krümmte Verbindung 84"/>
          <p:cNvCxnSpPr>
            <a:stCxn id="31" idx="2"/>
            <a:endCxn id="32" idx="2"/>
          </p:cNvCxnSpPr>
          <p:nvPr/>
        </p:nvCxnSpPr>
        <p:spPr>
          <a:xfrm rot="10800000" flipV="1">
            <a:off x="1746929" y="443429"/>
            <a:ext cx="12700" cy="2756455"/>
          </a:xfrm>
          <a:prstGeom prst="curvedConnector3">
            <a:avLst>
              <a:gd name="adj1" fmla="val 4463008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krümmte Verbindung 84"/>
          <p:cNvCxnSpPr>
            <a:stCxn id="32" idx="2"/>
            <a:endCxn id="33" idx="2"/>
          </p:cNvCxnSpPr>
          <p:nvPr/>
        </p:nvCxnSpPr>
        <p:spPr>
          <a:xfrm rot="10800000" flipV="1">
            <a:off x="1746929" y="3199884"/>
            <a:ext cx="12700" cy="2630465"/>
          </a:xfrm>
          <a:prstGeom prst="curvedConnector3">
            <a:avLst>
              <a:gd name="adj1" fmla="val 4463008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krümmte Verbindung 84"/>
          <p:cNvCxnSpPr>
            <a:stCxn id="31" idx="2"/>
            <a:endCxn id="33" idx="2"/>
          </p:cNvCxnSpPr>
          <p:nvPr/>
        </p:nvCxnSpPr>
        <p:spPr>
          <a:xfrm rot="10800000" flipV="1">
            <a:off x="1746929" y="443430"/>
            <a:ext cx="12700" cy="5386920"/>
          </a:xfrm>
          <a:prstGeom prst="curvedConnector3">
            <a:avLst>
              <a:gd name="adj1" fmla="val 9493157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/>
          <p:cNvCxnSpPr>
            <a:stCxn id="119" idx="1"/>
          </p:cNvCxnSpPr>
          <p:nvPr/>
        </p:nvCxnSpPr>
        <p:spPr>
          <a:xfrm flipH="1" flipV="1">
            <a:off x="7793055" y="5731402"/>
            <a:ext cx="170951" cy="3112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Ellipse 115"/>
          <p:cNvSpPr/>
          <p:nvPr/>
        </p:nvSpPr>
        <p:spPr>
          <a:xfrm>
            <a:off x="7907376" y="3198944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17" name="Gerade Verbindung mit Pfeil 116"/>
          <p:cNvCxnSpPr>
            <a:stCxn id="116" idx="1"/>
          </p:cNvCxnSpPr>
          <p:nvPr/>
        </p:nvCxnSpPr>
        <p:spPr>
          <a:xfrm flipH="1" flipV="1">
            <a:off x="7831648" y="2980747"/>
            <a:ext cx="120953" cy="2599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Ellipse 118"/>
          <p:cNvSpPr/>
          <p:nvPr/>
        </p:nvSpPr>
        <p:spPr>
          <a:xfrm>
            <a:off x="7918780" y="6000913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20" name="Gerade Verbindung mit Pfeil 119"/>
          <p:cNvCxnSpPr>
            <a:stCxn id="121" idx="1"/>
          </p:cNvCxnSpPr>
          <p:nvPr/>
        </p:nvCxnSpPr>
        <p:spPr>
          <a:xfrm flipH="1" flipV="1">
            <a:off x="7793055" y="8383674"/>
            <a:ext cx="170951" cy="3112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Ellipse 120"/>
          <p:cNvSpPr/>
          <p:nvPr/>
        </p:nvSpPr>
        <p:spPr>
          <a:xfrm>
            <a:off x="7918780" y="8653185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30" name="Gerade Verbindung mit Pfeil 129"/>
          <p:cNvCxnSpPr>
            <a:stCxn id="133" idx="1"/>
          </p:cNvCxnSpPr>
          <p:nvPr/>
        </p:nvCxnSpPr>
        <p:spPr>
          <a:xfrm flipH="1" flipV="1">
            <a:off x="10611890" y="5731402"/>
            <a:ext cx="170951" cy="3112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Ellipse 130"/>
          <p:cNvSpPr/>
          <p:nvPr/>
        </p:nvSpPr>
        <p:spPr>
          <a:xfrm>
            <a:off x="10726211" y="3198944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32" name="Gerade Verbindung mit Pfeil 131"/>
          <p:cNvCxnSpPr>
            <a:stCxn id="131" idx="1"/>
          </p:cNvCxnSpPr>
          <p:nvPr/>
        </p:nvCxnSpPr>
        <p:spPr>
          <a:xfrm flipH="1" flipV="1">
            <a:off x="10650483" y="2980747"/>
            <a:ext cx="120953" cy="2599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Ellipse 132"/>
          <p:cNvSpPr/>
          <p:nvPr/>
        </p:nvSpPr>
        <p:spPr>
          <a:xfrm>
            <a:off x="10737615" y="6000913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34" name="Gerade Verbindung mit Pfeil 133"/>
          <p:cNvCxnSpPr>
            <a:stCxn id="135" idx="1"/>
          </p:cNvCxnSpPr>
          <p:nvPr/>
        </p:nvCxnSpPr>
        <p:spPr>
          <a:xfrm flipH="1" flipV="1">
            <a:off x="10611890" y="8383674"/>
            <a:ext cx="170951" cy="3112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Ellipse 134"/>
          <p:cNvSpPr/>
          <p:nvPr/>
        </p:nvSpPr>
        <p:spPr>
          <a:xfrm>
            <a:off x="10737615" y="8653185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1083373" y="1612733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b="1" dirty="0">
                <a:solidFill>
                  <a:schemeClr val="tx1"/>
                </a:solidFill>
              </a:rPr>
              <a:t>-.27</a:t>
            </a:r>
          </a:p>
        </p:txBody>
      </p:sp>
      <p:sp>
        <p:nvSpPr>
          <p:cNvPr id="139" name="Rechteck 138"/>
          <p:cNvSpPr/>
          <p:nvPr/>
        </p:nvSpPr>
        <p:spPr>
          <a:xfrm>
            <a:off x="1083373" y="4388372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b="1" dirty="0">
                <a:solidFill>
                  <a:schemeClr val="tx1"/>
                </a:solidFill>
              </a:rPr>
              <a:t>.68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414716" y="2872940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b="1" dirty="0">
                <a:solidFill>
                  <a:schemeClr val="tx1"/>
                </a:solidFill>
              </a:rPr>
              <a:t>-.11</a:t>
            </a:r>
          </a:p>
        </p:txBody>
      </p:sp>
    </p:spTree>
    <p:extLst>
      <p:ext uri="{BB962C8B-B14F-4D97-AF65-F5344CB8AC3E}">
        <p14:creationId xmlns:p14="http://schemas.microsoft.com/office/powerpoint/2010/main" val="81714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3687728" y="149000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Privacy Concerns</a:t>
            </a:r>
            <a:br>
              <a:rPr lang="en-US" sz="1312" b="1" dirty="0" smtClean="0">
                <a:solidFill>
                  <a:schemeClr val="tx1"/>
                </a:solidFill>
              </a:rPr>
            </a:br>
            <a:r>
              <a:rPr lang="en-US" sz="1312" b="1" dirty="0" smtClean="0">
                <a:solidFill>
                  <a:schemeClr val="tx1"/>
                </a:solidFill>
              </a:rPr>
              <a:t>(T1</a:t>
            </a:r>
            <a:r>
              <a:rPr lang="en-US" sz="1312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hteck 6"/>
          <p:cNvSpPr/>
          <p:nvPr/>
        </p:nvSpPr>
        <p:spPr>
          <a:xfrm>
            <a:off x="6455980" y="149000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Privacy Concerns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(T2)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9224232" y="149000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Privacy Concerns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(T3)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7258381" y="216669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  <a:br>
              <a:rPr lang="de-DE" sz="1310" dirty="0" smtClean="0">
                <a:solidFill>
                  <a:schemeClr val="tx1"/>
                </a:solidFill>
              </a:rPr>
            </a:br>
            <a:r>
              <a:rPr lang="de-DE" sz="1310" dirty="0" smtClean="0">
                <a:solidFill>
                  <a:schemeClr val="tx1"/>
                </a:solidFill>
              </a:rPr>
              <a:t>(T2)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10026633" y="216669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(T3)</a:t>
            </a:r>
          </a:p>
        </p:txBody>
      </p:sp>
      <p:sp>
        <p:nvSpPr>
          <p:cNvPr id="18" name="Ellipse 17"/>
          <p:cNvSpPr/>
          <p:nvPr/>
        </p:nvSpPr>
        <p:spPr>
          <a:xfrm>
            <a:off x="4490129" y="216669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  <a:br>
              <a:rPr lang="de-DE" sz="1310" dirty="0" smtClean="0">
                <a:solidFill>
                  <a:schemeClr val="tx1"/>
                </a:solidFill>
              </a:rPr>
            </a:br>
            <a:r>
              <a:rPr lang="de-DE" sz="1310" dirty="0" smtClean="0">
                <a:solidFill>
                  <a:schemeClr val="tx1"/>
                </a:solidFill>
              </a:rPr>
              <a:t>(T1)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687728" y="4245728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Attitudes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(T1)</a:t>
            </a:r>
          </a:p>
        </p:txBody>
      </p:sp>
      <p:sp>
        <p:nvSpPr>
          <p:cNvPr id="20" name="Rechteck 19"/>
          <p:cNvSpPr/>
          <p:nvPr/>
        </p:nvSpPr>
        <p:spPr>
          <a:xfrm>
            <a:off x="6455980" y="4245728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Attitudes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(T2)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9224232" y="4245728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Attitudes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(T3)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7258381" y="4922417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(T2)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10026633" y="4922417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(T3)</a:t>
            </a:r>
          </a:p>
        </p:txBody>
      </p:sp>
      <p:sp>
        <p:nvSpPr>
          <p:cNvPr id="24" name="Ellipse 23"/>
          <p:cNvSpPr/>
          <p:nvPr/>
        </p:nvSpPr>
        <p:spPr>
          <a:xfrm>
            <a:off x="4490129" y="4922417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(T1)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3687728" y="687619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>
                <a:solidFill>
                  <a:schemeClr val="tx1"/>
                </a:solidFill>
              </a:rPr>
              <a:t>Info </a:t>
            </a:r>
            <a:r>
              <a:rPr lang="en-US" sz="1312" b="1" dirty="0" smtClean="0">
                <a:solidFill>
                  <a:schemeClr val="tx1"/>
                </a:solidFill>
              </a:rPr>
              <a:t>Sharing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(T1)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6455980" y="687619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>
                <a:solidFill>
                  <a:schemeClr val="tx1"/>
                </a:solidFill>
              </a:rPr>
              <a:t>Info </a:t>
            </a:r>
            <a:r>
              <a:rPr lang="en-US" sz="1312" b="1" dirty="0" smtClean="0">
                <a:solidFill>
                  <a:schemeClr val="tx1"/>
                </a:solidFill>
              </a:rPr>
              <a:t>Sharing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(T2)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9224232" y="687619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Info Sharing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(T3)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7258381" y="755288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(T2)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10026633" y="755288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(T3)</a:t>
            </a:r>
          </a:p>
        </p:txBody>
      </p:sp>
      <p:sp>
        <p:nvSpPr>
          <p:cNvPr id="30" name="Ellipse 29"/>
          <p:cNvSpPr/>
          <p:nvPr/>
        </p:nvSpPr>
        <p:spPr>
          <a:xfrm>
            <a:off x="4490129" y="755288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(T1)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1746929" y="3640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err="1" smtClean="0">
                <a:solidFill>
                  <a:schemeClr val="tx1"/>
                </a:solidFill>
              </a:rPr>
              <a:t>Trait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32" name="Ellipse 31"/>
          <p:cNvSpPr/>
          <p:nvPr/>
        </p:nvSpPr>
        <p:spPr>
          <a:xfrm>
            <a:off x="1746929" y="2792857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err="1" smtClean="0">
                <a:solidFill>
                  <a:schemeClr val="tx1"/>
                </a:solidFill>
              </a:rPr>
              <a:t>Trait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1746929" y="542332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err="1" smtClean="0">
                <a:solidFill>
                  <a:schemeClr val="tx1"/>
                </a:solidFill>
              </a:rPr>
              <a:t>Trait</a:t>
            </a:r>
            <a:endParaRPr lang="de-DE" sz="1310" dirty="0">
              <a:solidFill>
                <a:schemeClr val="tx1"/>
              </a:solidFill>
            </a:endParaRPr>
          </a:p>
        </p:txBody>
      </p:sp>
      <p:cxnSp>
        <p:nvCxnSpPr>
          <p:cNvPr id="35" name="Gerade Verbindung mit Pfeil 34"/>
          <p:cNvCxnSpPr>
            <a:stCxn id="18" idx="2"/>
            <a:endCxn id="6" idx="2"/>
          </p:cNvCxnSpPr>
          <p:nvPr/>
        </p:nvCxnSpPr>
        <p:spPr>
          <a:xfrm flipH="1" flipV="1">
            <a:off x="4088929" y="2166692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17" idx="2"/>
            <a:endCxn id="8" idx="2"/>
          </p:cNvCxnSpPr>
          <p:nvPr/>
        </p:nvCxnSpPr>
        <p:spPr>
          <a:xfrm flipH="1" flipV="1">
            <a:off x="9625433" y="2166692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16" idx="2"/>
            <a:endCxn id="7" idx="2"/>
          </p:cNvCxnSpPr>
          <p:nvPr/>
        </p:nvCxnSpPr>
        <p:spPr>
          <a:xfrm flipH="1" flipV="1">
            <a:off x="6857181" y="2166692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H="1" flipV="1">
            <a:off x="4088929" y="4922416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H="1" flipV="1">
            <a:off x="9625433" y="4922416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H="1" flipV="1">
            <a:off x="6857181" y="4922416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H="1" flipV="1">
            <a:off x="4088929" y="7552881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 flipH="1" flipV="1">
            <a:off x="9625433" y="7552881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H="1" flipV="1">
            <a:off x="6857181" y="7552881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31" idx="6"/>
            <a:endCxn id="6" idx="0"/>
          </p:cNvCxnSpPr>
          <p:nvPr/>
        </p:nvCxnSpPr>
        <p:spPr>
          <a:xfrm>
            <a:off x="2716153" y="443430"/>
            <a:ext cx="1372776" cy="104657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31" idx="6"/>
            <a:endCxn id="7" idx="0"/>
          </p:cNvCxnSpPr>
          <p:nvPr/>
        </p:nvCxnSpPr>
        <p:spPr>
          <a:xfrm>
            <a:off x="2716153" y="443430"/>
            <a:ext cx="4141028" cy="104657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31" idx="6"/>
            <a:endCxn id="8" idx="0"/>
          </p:cNvCxnSpPr>
          <p:nvPr/>
        </p:nvCxnSpPr>
        <p:spPr>
          <a:xfrm>
            <a:off x="2716153" y="443430"/>
            <a:ext cx="6909280" cy="104657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32" idx="6"/>
          </p:cNvCxnSpPr>
          <p:nvPr/>
        </p:nvCxnSpPr>
        <p:spPr>
          <a:xfrm>
            <a:off x="2716153" y="3199885"/>
            <a:ext cx="1372776" cy="104584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32" idx="6"/>
          </p:cNvCxnSpPr>
          <p:nvPr/>
        </p:nvCxnSpPr>
        <p:spPr>
          <a:xfrm>
            <a:off x="2716153" y="3199885"/>
            <a:ext cx="4141028" cy="104584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>
            <a:stCxn id="32" idx="6"/>
          </p:cNvCxnSpPr>
          <p:nvPr/>
        </p:nvCxnSpPr>
        <p:spPr>
          <a:xfrm>
            <a:off x="2716153" y="3199885"/>
            <a:ext cx="6909280" cy="104584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33" idx="6"/>
          </p:cNvCxnSpPr>
          <p:nvPr/>
        </p:nvCxnSpPr>
        <p:spPr>
          <a:xfrm>
            <a:off x="2716153" y="5830350"/>
            <a:ext cx="1372776" cy="104584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33" idx="6"/>
          </p:cNvCxnSpPr>
          <p:nvPr/>
        </p:nvCxnSpPr>
        <p:spPr>
          <a:xfrm>
            <a:off x="2716153" y="5830350"/>
            <a:ext cx="4141028" cy="104584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>
            <a:stCxn id="33" idx="6"/>
          </p:cNvCxnSpPr>
          <p:nvPr/>
        </p:nvCxnSpPr>
        <p:spPr>
          <a:xfrm>
            <a:off x="2716153" y="5830350"/>
            <a:ext cx="6909280" cy="104584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krümmte Verbindung 84"/>
          <p:cNvCxnSpPr>
            <a:stCxn id="31" idx="2"/>
            <a:endCxn id="32" idx="2"/>
          </p:cNvCxnSpPr>
          <p:nvPr/>
        </p:nvCxnSpPr>
        <p:spPr>
          <a:xfrm rot="10800000" flipV="1">
            <a:off x="1746929" y="443429"/>
            <a:ext cx="12700" cy="2756455"/>
          </a:xfrm>
          <a:prstGeom prst="curvedConnector3">
            <a:avLst>
              <a:gd name="adj1" fmla="val 4463008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krümmte Verbindung 84"/>
          <p:cNvCxnSpPr>
            <a:stCxn id="32" idx="2"/>
            <a:endCxn id="33" idx="2"/>
          </p:cNvCxnSpPr>
          <p:nvPr/>
        </p:nvCxnSpPr>
        <p:spPr>
          <a:xfrm rot="10800000" flipV="1">
            <a:off x="1746929" y="3199884"/>
            <a:ext cx="12700" cy="2630465"/>
          </a:xfrm>
          <a:prstGeom prst="curvedConnector3">
            <a:avLst>
              <a:gd name="adj1" fmla="val 4463008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krümmte Verbindung 84"/>
          <p:cNvCxnSpPr>
            <a:stCxn id="31" idx="2"/>
            <a:endCxn id="33" idx="2"/>
          </p:cNvCxnSpPr>
          <p:nvPr/>
        </p:nvCxnSpPr>
        <p:spPr>
          <a:xfrm rot="10800000" flipV="1">
            <a:off x="1746929" y="443430"/>
            <a:ext cx="12700" cy="5386920"/>
          </a:xfrm>
          <a:prstGeom prst="curvedConnector3">
            <a:avLst>
              <a:gd name="adj1" fmla="val 9493157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krümmte Verbindung 84"/>
          <p:cNvCxnSpPr>
            <a:stCxn id="18" idx="6"/>
            <a:endCxn id="24" idx="6"/>
          </p:cNvCxnSpPr>
          <p:nvPr/>
        </p:nvCxnSpPr>
        <p:spPr>
          <a:xfrm>
            <a:off x="5459353" y="2573720"/>
            <a:ext cx="12700" cy="2755725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krümmte Verbindung 84"/>
          <p:cNvCxnSpPr>
            <a:stCxn id="24" idx="6"/>
            <a:endCxn id="30" idx="6"/>
          </p:cNvCxnSpPr>
          <p:nvPr/>
        </p:nvCxnSpPr>
        <p:spPr>
          <a:xfrm>
            <a:off x="5459353" y="5329445"/>
            <a:ext cx="12700" cy="2630465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krümmte Verbindung 84"/>
          <p:cNvCxnSpPr>
            <a:stCxn id="18" idx="6"/>
            <a:endCxn id="30" idx="6"/>
          </p:cNvCxnSpPr>
          <p:nvPr/>
        </p:nvCxnSpPr>
        <p:spPr>
          <a:xfrm>
            <a:off x="5459353" y="2573720"/>
            <a:ext cx="12700" cy="5386190"/>
          </a:xfrm>
          <a:prstGeom prst="curvedConnector3">
            <a:avLst>
              <a:gd name="adj1" fmla="val 2983567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/>
          <p:cNvCxnSpPr>
            <a:stCxn id="119" idx="1"/>
          </p:cNvCxnSpPr>
          <p:nvPr/>
        </p:nvCxnSpPr>
        <p:spPr>
          <a:xfrm flipH="1" flipV="1">
            <a:off x="7793055" y="5731402"/>
            <a:ext cx="170951" cy="3112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Ellipse 115"/>
          <p:cNvSpPr/>
          <p:nvPr/>
        </p:nvSpPr>
        <p:spPr>
          <a:xfrm>
            <a:off x="7907376" y="3198944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17" name="Gerade Verbindung mit Pfeil 116"/>
          <p:cNvCxnSpPr>
            <a:stCxn id="116" idx="1"/>
          </p:cNvCxnSpPr>
          <p:nvPr/>
        </p:nvCxnSpPr>
        <p:spPr>
          <a:xfrm flipH="1" flipV="1">
            <a:off x="7831648" y="2980747"/>
            <a:ext cx="120953" cy="2599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Ellipse 118"/>
          <p:cNvSpPr/>
          <p:nvPr/>
        </p:nvSpPr>
        <p:spPr>
          <a:xfrm>
            <a:off x="7918780" y="6000913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20" name="Gerade Verbindung mit Pfeil 119"/>
          <p:cNvCxnSpPr>
            <a:stCxn id="121" idx="1"/>
          </p:cNvCxnSpPr>
          <p:nvPr/>
        </p:nvCxnSpPr>
        <p:spPr>
          <a:xfrm flipH="1" flipV="1">
            <a:off x="7793055" y="8383674"/>
            <a:ext cx="170951" cy="3112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Ellipse 120"/>
          <p:cNvSpPr/>
          <p:nvPr/>
        </p:nvSpPr>
        <p:spPr>
          <a:xfrm>
            <a:off x="7918780" y="8653185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30" name="Gerade Verbindung mit Pfeil 129"/>
          <p:cNvCxnSpPr>
            <a:stCxn id="133" idx="1"/>
          </p:cNvCxnSpPr>
          <p:nvPr/>
        </p:nvCxnSpPr>
        <p:spPr>
          <a:xfrm flipH="1" flipV="1">
            <a:off x="10611890" y="5731402"/>
            <a:ext cx="170951" cy="3112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Ellipse 130"/>
          <p:cNvSpPr/>
          <p:nvPr/>
        </p:nvSpPr>
        <p:spPr>
          <a:xfrm>
            <a:off x="10726211" y="3198944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32" name="Gerade Verbindung mit Pfeil 131"/>
          <p:cNvCxnSpPr>
            <a:stCxn id="131" idx="1"/>
          </p:cNvCxnSpPr>
          <p:nvPr/>
        </p:nvCxnSpPr>
        <p:spPr>
          <a:xfrm flipH="1" flipV="1">
            <a:off x="10650483" y="2980747"/>
            <a:ext cx="120953" cy="2599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Ellipse 132"/>
          <p:cNvSpPr/>
          <p:nvPr/>
        </p:nvSpPr>
        <p:spPr>
          <a:xfrm>
            <a:off x="10737615" y="6000913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34" name="Gerade Verbindung mit Pfeil 133"/>
          <p:cNvCxnSpPr>
            <a:stCxn id="135" idx="1"/>
          </p:cNvCxnSpPr>
          <p:nvPr/>
        </p:nvCxnSpPr>
        <p:spPr>
          <a:xfrm flipH="1" flipV="1">
            <a:off x="10611890" y="8383674"/>
            <a:ext cx="170951" cy="3112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Ellipse 134"/>
          <p:cNvSpPr/>
          <p:nvPr/>
        </p:nvSpPr>
        <p:spPr>
          <a:xfrm>
            <a:off x="10737615" y="8653185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10" name="Rechteck 109"/>
          <p:cNvSpPr/>
          <p:nvPr/>
        </p:nvSpPr>
        <p:spPr>
          <a:xfrm>
            <a:off x="5446653" y="4388372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b="1" dirty="0">
                <a:solidFill>
                  <a:schemeClr val="tx1"/>
                </a:solidFill>
              </a:rPr>
              <a:t>-.10</a:t>
            </a:r>
          </a:p>
        </p:txBody>
      </p:sp>
      <p:sp>
        <p:nvSpPr>
          <p:cNvPr id="111" name="Rechteck 110"/>
          <p:cNvSpPr/>
          <p:nvPr/>
        </p:nvSpPr>
        <p:spPr>
          <a:xfrm>
            <a:off x="5446653" y="5889594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b="1" smtClean="0">
                <a:solidFill>
                  <a:schemeClr val="tx1"/>
                </a:solidFill>
              </a:rPr>
              <a:t>.26</a:t>
            </a:r>
            <a:endParaRPr lang="en-US" sz="1378" b="1" dirty="0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5776547" y="4990193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b="1" dirty="0">
                <a:solidFill>
                  <a:schemeClr val="tx1"/>
                </a:solidFill>
              </a:rPr>
              <a:t>-.10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1083373" y="1612733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b="1" dirty="0">
                <a:solidFill>
                  <a:schemeClr val="tx1"/>
                </a:solidFill>
              </a:rPr>
              <a:t>-.27</a:t>
            </a:r>
          </a:p>
        </p:txBody>
      </p:sp>
      <p:sp>
        <p:nvSpPr>
          <p:cNvPr id="139" name="Rechteck 138"/>
          <p:cNvSpPr/>
          <p:nvPr/>
        </p:nvSpPr>
        <p:spPr>
          <a:xfrm>
            <a:off x="1083373" y="4388372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b="1" dirty="0">
                <a:solidFill>
                  <a:schemeClr val="tx1"/>
                </a:solidFill>
              </a:rPr>
              <a:t>.68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414716" y="2872940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b="1" dirty="0">
                <a:solidFill>
                  <a:schemeClr val="tx1"/>
                </a:solidFill>
              </a:rPr>
              <a:t>-.11</a:t>
            </a:r>
          </a:p>
        </p:txBody>
      </p:sp>
    </p:spTree>
    <p:extLst>
      <p:ext uri="{BB962C8B-B14F-4D97-AF65-F5344CB8AC3E}">
        <p14:creationId xmlns:p14="http://schemas.microsoft.com/office/powerpoint/2010/main" val="47531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3687728" y="149000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Privacy Concerns</a:t>
            </a:r>
            <a:br>
              <a:rPr lang="en-US" sz="1312" b="1" dirty="0" smtClean="0">
                <a:solidFill>
                  <a:schemeClr val="tx1"/>
                </a:solidFill>
              </a:rPr>
            </a:br>
            <a:r>
              <a:rPr lang="en-US" sz="1312" b="1" dirty="0" smtClean="0">
                <a:solidFill>
                  <a:schemeClr val="tx1"/>
                </a:solidFill>
              </a:rPr>
              <a:t>(T1</a:t>
            </a:r>
            <a:r>
              <a:rPr lang="en-US" sz="1312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hteck 6"/>
          <p:cNvSpPr/>
          <p:nvPr/>
        </p:nvSpPr>
        <p:spPr>
          <a:xfrm>
            <a:off x="6455980" y="149000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Privacy Concerns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(T2)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9224232" y="149000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Privacy Concerns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(T3)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7258381" y="216669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  <a:br>
              <a:rPr lang="de-DE" sz="1310" dirty="0" smtClean="0">
                <a:solidFill>
                  <a:schemeClr val="tx1"/>
                </a:solidFill>
              </a:rPr>
            </a:br>
            <a:r>
              <a:rPr lang="de-DE" sz="1310" dirty="0" smtClean="0">
                <a:solidFill>
                  <a:schemeClr val="tx1"/>
                </a:solidFill>
              </a:rPr>
              <a:t>(T2)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10026633" y="216669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(T3)</a:t>
            </a:r>
          </a:p>
        </p:txBody>
      </p:sp>
      <p:sp>
        <p:nvSpPr>
          <p:cNvPr id="18" name="Ellipse 17"/>
          <p:cNvSpPr/>
          <p:nvPr/>
        </p:nvSpPr>
        <p:spPr>
          <a:xfrm>
            <a:off x="4490129" y="216669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  <a:br>
              <a:rPr lang="de-DE" sz="1310" dirty="0" smtClean="0">
                <a:solidFill>
                  <a:schemeClr val="tx1"/>
                </a:solidFill>
              </a:rPr>
            </a:br>
            <a:r>
              <a:rPr lang="de-DE" sz="1310" dirty="0" smtClean="0">
                <a:solidFill>
                  <a:schemeClr val="tx1"/>
                </a:solidFill>
              </a:rPr>
              <a:t>(T1)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687728" y="4245728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Attitudes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(T1)</a:t>
            </a:r>
          </a:p>
        </p:txBody>
      </p:sp>
      <p:sp>
        <p:nvSpPr>
          <p:cNvPr id="20" name="Rechteck 19"/>
          <p:cNvSpPr/>
          <p:nvPr/>
        </p:nvSpPr>
        <p:spPr>
          <a:xfrm>
            <a:off x="6455980" y="4245728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Attitudes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(T2)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9224232" y="4245728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Attitudes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(T3)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7258381" y="4922417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(T2)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10026633" y="4922417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(T3)</a:t>
            </a:r>
          </a:p>
        </p:txBody>
      </p:sp>
      <p:sp>
        <p:nvSpPr>
          <p:cNvPr id="24" name="Ellipse 23"/>
          <p:cNvSpPr/>
          <p:nvPr/>
        </p:nvSpPr>
        <p:spPr>
          <a:xfrm>
            <a:off x="4490129" y="4922417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(T1)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3687728" y="687619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>
                <a:solidFill>
                  <a:schemeClr val="tx1"/>
                </a:solidFill>
              </a:rPr>
              <a:t>Info </a:t>
            </a:r>
            <a:r>
              <a:rPr lang="en-US" sz="1312" b="1" dirty="0" smtClean="0">
                <a:solidFill>
                  <a:schemeClr val="tx1"/>
                </a:solidFill>
              </a:rPr>
              <a:t>Sharing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(T1)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6455980" y="687619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>
                <a:solidFill>
                  <a:schemeClr val="tx1"/>
                </a:solidFill>
              </a:rPr>
              <a:t>Info </a:t>
            </a:r>
            <a:r>
              <a:rPr lang="en-US" sz="1312" b="1" dirty="0" smtClean="0">
                <a:solidFill>
                  <a:schemeClr val="tx1"/>
                </a:solidFill>
              </a:rPr>
              <a:t>Sharing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(T2)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9224232" y="687619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Info Sharing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(T3)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7258381" y="755288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(T2)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10026633" y="755288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(T3)</a:t>
            </a:r>
          </a:p>
        </p:txBody>
      </p:sp>
      <p:sp>
        <p:nvSpPr>
          <p:cNvPr id="30" name="Ellipse 29"/>
          <p:cNvSpPr/>
          <p:nvPr/>
        </p:nvSpPr>
        <p:spPr>
          <a:xfrm>
            <a:off x="4490129" y="755288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(T1)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1746929" y="3640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err="1" smtClean="0">
                <a:solidFill>
                  <a:schemeClr val="tx1"/>
                </a:solidFill>
              </a:rPr>
              <a:t>Trait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32" name="Ellipse 31"/>
          <p:cNvSpPr/>
          <p:nvPr/>
        </p:nvSpPr>
        <p:spPr>
          <a:xfrm>
            <a:off x="1746929" y="2792857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err="1" smtClean="0">
                <a:solidFill>
                  <a:schemeClr val="tx1"/>
                </a:solidFill>
              </a:rPr>
              <a:t>Trait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1746929" y="542332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err="1" smtClean="0">
                <a:solidFill>
                  <a:schemeClr val="tx1"/>
                </a:solidFill>
              </a:rPr>
              <a:t>Trait</a:t>
            </a:r>
            <a:endParaRPr lang="de-DE" sz="1310" dirty="0">
              <a:solidFill>
                <a:schemeClr val="tx1"/>
              </a:solidFill>
            </a:endParaRPr>
          </a:p>
        </p:txBody>
      </p:sp>
      <p:cxnSp>
        <p:nvCxnSpPr>
          <p:cNvPr id="35" name="Gerade Verbindung mit Pfeil 34"/>
          <p:cNvCxnSpPr>
            <a:stCxn id="18" idx="2"/>
            <a:endCxn id="6" idx="2"/>
          </p:cNvCxnSpPr>
          <p:nvPr/>
        </p:nvCxnSpPr>
        <p:spPr>
          <a:xfrm flipH="1" flipV="1">
            <a:off x="4088929" y="2166692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17" idx="2"/>
            <a:endCxn id="8" idx="2"/>
          </p:cNvCxnSpPr>
          <p:nvPr/>
        </p:nvCxnSpPr>
        <p:spPr>
          <a:xfrm flipH="1" flipV="1">
            <a:off x="9625433" y="2166692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16" idx="2"/>
            <a:endCxn id="7" idx="2"/>
          </p:cNvCxnSpPr>
          <p:nvPr/>
        </p:nvCxnSpPr>
        <p:spPr>
          <a:xfrm flipH="1" flipV="1">
            <a:off x="6857181" y="2166692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H="1" flipV="1">
            <a:off x="4088929" y="4922416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H="1" flipV="1">
            <a:off x="9625433" y="4922416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H="1" flipV="1">
            <a:off x="6857181" y="4922416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H="1" flipV="1">
            <a:off x="4088929" y="7552881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 flipH="1" flipV="1">
            <a:off x="9625433" y="7552881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H="1" flipV="1">
            <a:off x="6857181" y="7552881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31" idx="6"/>
            <a:endCxn id="6" idx="0"/>
          </p:cNvCxnSpPr>
          <p:nvPr/>
        </p:nvCxnSpPr>
        <p:spPr>
          <a:xfrm>
            <a:off x="2716153" y="443430"/>
            <a:ext cx="1372776" cy="104657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31" idx="6"/>
            <a:endCxn id="7" idx="0"/>
          </p:cNvCxnSpPr>
          <p:nvPr/>
        </p:nvCxnSpPr>
        <p:spPr>
          <a:xfrm>
            <a:off x="2716153" y="443430"/>
            <a:ext cx="4141028" cy="104657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31" idx="6"/>
            <a:endCxn id="8" idx="0"/>
          </p:cNvCxnSpPr>
          <p:nvPr/>
        </p:nvCxnSpPr>
        <p:spPr>
          <a:xfrm>
            <a:off x="2716153" y="443430"/>
            <a:ext cx="6909280" cy="104657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32" idx="6"/>
          </p:cNvCxnSpPr>
          <p:nvPr/>
        </p:nvCxnSpPr>
        <p:spPr>
          <a:xfrm>
            <a:off x="2716153" y="3199885"/>
            <a:ext cx="1372776" cy="104584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32" idx="6"/>
          </p:cNvCxnSpPr>
          <p:nvPr/>
        </p:nvCxnSpPr>
        <p:spPr>
          <a:xfrm>
            <a:off x="2716153" y="3199885"/>
            <a:ext cx="4141028" cy="104584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>
            <a:stCxn id="32" idx="6"/>
          </p:cNvCxnSpPr>
          <p:nvPr/>
        </p:nvCxnSpPr>
        <p:spPr>
          <a:xfrm>
            <a:off x="2716153" y="3199885"/>
            <a:ext cx="6909280" cy="104584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33" idx="6"/>
          </p:cNvCxnSpPr>
          <p:nvPr/>
        </p:nvCxnSpPr>
        <p:spPr>
          <a:xfrm>
            <a:off x="2716153" y="5830350"/>
            <a:ext cx="1372776" cy="104584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33" idx="6"/>
          </p:cNvCxnSpPr>
          <p:nvPr/>
        </p:nvCxnSpPr>
        <p:spPr>
          <a:xfrm>
            <a:off x="2716153" y="5830350"/>
            <a:ext cx="4141028" cy="104584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>
            <a:stCxn id="33" idx="6"/>
          </p:cNvCxnSpPr>
          <p:nvPr/>
        </p:nvCxnSpPr>
        <p:spPr>
          <a:xfrm>
            <a:off x="2716153" y="5830350"/>
            <a:ext cx="6909280" cy="104584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krümmte Verbindung 84"/>
          <p:cNvCxnSpPr>
            <a:stCxn id="31" idx="2"/>
            <a:endCxn id="32" idx="2"/>
          </p:cNvCxnSpPr>
          <p:nvPr/>
        </p:nvCxnSpPr>
        <p:spPr>
          <a:xfrm rot="10800000" flipV="1">
            <a:off x="1746929" y="443429"/>
            <a:ext cx="12700" cy="2756455"/>
          </a:xfrm>
          <a:prstGeom prst="curvedConnector3">
            <a:avLst>
              <a:gd name="adj1" fmla="val 4463008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krümmte Verbindung 84"/>
          <p:cNvCxnSpPr>
            <a:stCxn id="32" idx="2"/>
            <a:endCxn id="33" idx="2"/>
          </p:cNvCxnSpPr>
          <p:nvPr/>
        </p:nvCxnSpPr>
        <p:spPr>
          <a:xfrm rot="10800000" flipV="1">
            <a:off x="1746929" y="3199884"/>
            <a:ext cx="12700" cy="2630465"/>
          </a:xfrm>
          <a:prstGeom prst="curvedConnector3">
            <a:avLst>
              <a:gd name="adj1" fmla="val 4463008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krümmte Verbindung 84"/>
          <p:cNvCxnSpPr>
            <a:stCxn id="31" idx="2"/>
            <a:endCxn id="33" idx="2"/>
          </p:cNvCxnSpPr>
          <p:nvPr/>
        </p:nvCxnSpPr>
        <p:spPr>
          <a:xfrm rot="10800000" flipV="1">
            <a:off x="1746929" y="443430"/>
            <a:ext cx="12700" cy="5386920"/>
          </a:xfrm>
          <a:prstGeom prst="curvedConnector3">
            <a:avLst>
              <a:gd name="adj1" fmla="val 9493157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krümmte Verbindung 84"/>
          <p:cNvCxnSpPr>
            <a:stCxn id="18" idx="6"/>
            <a:endCxn id="24" idx="6"/>
          </p:cNvCxnSpPr>
          <p:nvPr/>
        </p:nvCxnSpPr>
        <p:spPr>
          <a:xfrm>
            <a:off x="5459353" y="2573720"/>
            <a:ext cx="12700" cy="2755725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krümmte Verbindung 84"/>
          <p:cNvCxnSpPr>
            <a:stCxn id="24" idx="6"/>
            <a:endCxn id="30" idx="6"/>
          </p:cNvCxnSpPr>
          <p:nvPr/>
        </p:nvCxnSpPr>
        <p:spPr>
          <a:xfrm>
            <a:off x="5459353" y="5329445"/>
            <a:ext cx="12700" cy="2630465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krümmte Verbindung 84"/>
          <p:cNvCxnSpPr>
            <a:stCxn id="18" idx="6"/>
            <a:endCxn id="30" idx="6"/>
          </p:cNvCxnSpPr>
          <p:nvPr/>
        </p:nvCxnSpPr>
        <p:spPr>
          <a:xfrm>
            <a:off x="5459353" y="2573720"/>
            <a:ext cx="12700" cy="5386190"/>
          </a:xfrm>
          <a:prstGeom prst="curvedConnector3">
            <a:avLst>
              <a:gd name="adj1" fmla="val 2983567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/>
          <p:cNvCxnSpPr>
            <a:stCxn id="119" idx="1"/>
          </p:cNvCxnSpPr>
          <p:nvPr/>
        </p:nvCxnSpPr>
        <p:spPr>
          <a:xfrm flipH="1" flipV="1">
            <a:off x="7793055" y="5731402"/>
            <a:ext cx="170951" cy="3112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Ellipse 115"/>
          <p:cNvSpPr/>
          <p:nvPr/>
        </p:nvSpPr>
        <p:spPr>
          <a:xfrm>
            <a:off x="7907376" y="3198944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17" name="Gerade Verbindung mit Pfeil 116"/>
          <p:cNvCxnSpPr>
            <a:stCxn id="116" idx="1"/>
          </p:cNvCxnSpPr>
          <p:nvPr/>
        </p:nvCxnSpPr>
        <p:spPr>
          <a:xfrm flipH="1" flipV="1">
            <a:off x="7831648" y="2980747"/>
            <a:ext cx="120953" cy="2599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Ellipse 118"/>
          <p:cNvSpPr/>
          <p:nvPr/>
        </p:nvSpPr>
        <p:spPr>
          <a:xfrm>
            <a:off x="7918780" y="6000913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20" name="Gerade Verbindung mit Pfeil 119"/>
          <p:cNvCxnSpPr>
            <a:stCxn id="121" idx="1"/>
          </p:cNvCxnSpPr>
          <p:nvPr/>
        </p:nvCxnSpPr>
        <p:spPr>
          <a:xfrm flipH="1" flipV="1">
            <a:off x="7793055" y="8383674"/>
            <a:ext cx="170951" cy="3112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Ellipse 120"/>
          <p:cNvSpPr/>
          <p:nvPr/>
        </p:nvSpPr>
        <p:spPr>
          <a:xfrm>
            <a:off x="7918780" y="8653185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23" name="Gekrümmte Verbindung 84"/>
          <p:cNvCxnSpPr>
            <a:stCxn id="116" idx="6"/>
            <a:endCxn id="119" idx="6"/>
          </p:cNvCxnSpPr>
          <p:nvPr/>
        </p:nvCxnSpPr>
        <p:spPr>
          <a:xfrm>
            <a:off x="8216201" y="3341606"/>
            <a:ext cx="11404" cy="2801969"/>
          </a:xfrm>
          <a:prstGeom prst="curvedConnector3">
            <a:avLst>
              <a:gd name="adj1" fmla="val 210456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krümmte Verbindung 84"/>
          <p:cNvCxnSpPr>
            <a:stCxn id="116" idx="6"/>
            <a:endCxn id="121" idx="6"/>
          </p:cNvCxnSpPr>
          <p:nvPr/>
        </p:nvCxnSpPr>
        <p:spPr>
          <a:xfrm>
            <a:off x="8216201" y="3341606"/>
            <a:ext cx="11404" cy="5454241"/>
          </a:xfrm>
          <a:prstGeom prst="curvedConnector3">
            <a:avLst>
              <a:gd name="adj1" fmla="val 3532462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krümmte Verbindung 84"/>
          <p:cNvCxnSpPr>
            <a:stCxn id="119" idx="6"/>
            <a:endCxn id="121" idx="6"/>
          </p:cNvCxnSpPr>
          <p:nvPr/>
        </p:nvCxnSpPr>
        <p:spPr>
          <a:xfrm>
            <a:off x="8227605" y="6143575"/>
            <a:ext cx="12700" cy="2652272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/>
          <p:cNvCxnSpPr>
            <a:stCxn id="133" idx="1"/>
          </p:cNvCxnSpPr>
          <p:nvPr/>
        </p:nvCxnSpPr>
        <p:spPr>
          <a:xfrm flipH="1" flipV="1">
            <a:off x="10611890" y="5731402"/>
            <a:ext cx="170951" cy="3112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Ellipse 130"/>
          <p:cNvSpPr/>
          <p:nvPr/>
        </p:nvSpPr>
        <p:spPr>
          <a:xfrm>
            <a:off x="10726211" y="3198944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32" name="Gerade Verbindung mit Pfeil 131"/>
          <p:cNvCxnSpPr>
            <a:stCxn id="131" idx="1"/>
          </p:cNvCxnSpPr>
          <p:nvPr/>
        </p:nvCxnSpPr>
        <p:spPr>
          <a:xfrm flipH="1" flipV="1">
            <a:off x="10650483" y="2980747"/>
            <a:ext cx="120953" cy="2599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Ellipse 132"/>
          <p:cNvSpPr/>
          <p:nvPr/>
        </p:nvSpPr>
        <p:spPr>
          <a:xfrm>
            <a:off x="10737615" y="6000913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34" name="Gerade Verbindung mit Pfeil 133"/>
          <p:cNvCxnSpPr>
            <a:stCxn id="135" idx="1"/>
          </p:cNvCxnSpPr>
          <p:nvPr/>
        </p:nvCxnSpPr>
        <p:spPr>
          <a:xfrm flipH="1" flipV="1">
            <a:off x="10611890" y="8383674"/>
            <a:ext cx="170951" cy="3112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Ellipse 134"/>
          <p:cNvSpPr/>
          <p:nvPr/>
        </p:nvSpPr>
        <p:spPr>
          <a:xfrm>
            <a:off x="10737615" y="8653185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38" name="Gekrümmte Verbindung 84"/>
          <p:cNvCxnSpPr>
            <a:stCxn id="133" idx="6"/>
            <a:endCxn id="135" idx="6"/>
          </p:cNvCxnSpPr>
          <p:nvPr/>
        </p:nvCxnSpPr>
        <p:spPr>
          <a:xfrm>
            <a:off x="11046440" y="6143575"/>
            <a:ext cx="12700" cy="2652272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/>
          <p:cNvSpPr/>
          <p:nvPr/>
        </p:nvSpPr>
        <p:spPr>
          <a:xfrm>
            <a:off x="5446653" y="4388372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b="1" dirty="0">
                <a:solidFill>
                  <a:schemeClr val="tx1"/>
                </a:solidFill>
              </a:rPr>
              <a:t>-.10</a:t>
            </a:r>
          </a:p>
        </p:txBody>
      </p:sp>
      <p:sp>
        <p:nvSpPr>
          <p:cNvPr id="111" name="Rechteck 110"/>
          <p:cNvSpPr/>
          <p:nvPr/>
        </p:nvSpPr>
        <p:spPr>
          <a:xfrm>
            <a:off x="5446653" y="5889594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b="1" smtClean="0">
                <a:solidFill>
                  <a:schemeClr val="tx1"/>
                </a:solidFill>
              </a:rPr>
              <a:t>.26</a:t>
            </a:r>
            <a:endParaRPr lang="en-US" sz="1378" b="1" dirty="0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5776547" y="4990193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b="1" dirty="0">
                <a:solidFill>
                  <a:schemeClr val="tx1"/>
                </a:solidFill>
              </a:rPr>
              <a:t>-.10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1083373" y="1612733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b="1" dirty="0">
                <a:solidFill>
                  <a:schemeClr val="tx1"/>
                </a:solidFill>
              </a:rPr>
              <a:t>-.27</a:t>
            </a:r>
          </a:p>
        </p:txBody>
      </p:sp>
      <p:sp>
        <p:nvSpPr>
          <p:cNvPr id="139" name="Rechteck 138"/>
          <p:cNvSpPr/>
          <p:nvPr/>
        </p:nvSpPr>
        <p:spPr>
          <a:xfrm>
            <a:off x="1083373" y="4388372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b="1" dirty="0">
                <a:solidFill>
                  <a:schemeClr val="tx1"/>
                </a:solidFill>
              </a:rPr>
              <a:t>.68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414716" y="2872940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b="1" dirty="0">
                <a:solidFill>
                  <a:schemeClr val="tx1"/>
                </a:solidFill>
              </a:rPr>
              <a:t>-.11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11030897" y="6596138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dirty="0">
                <a:solidFill>
                  <a:schemeClr val="tx1"/>
                </a:solidFill>
              </a:rPr>
              <a:t>.36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8198648" y="5588168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dirty="0">
                <a:solidFill>
                  <a:schemeClr val="tx1"/>
                </a:solidFill>
              </a:rPr>
              <a:t>-.17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191830" y="6596138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dirty="0">
                <a:solidFill>
                  <a:schemeClr val="tx1"/>
                </a:solidFill>
              </a:rPr>
              <a:t>.18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8459568" y="5997401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dirty="0">
                <a:solidFill>
                  <a:schemeClr val="tx1"/>
                </a:solidFill>
              </a:rPr>
              <a:t>-.15</a:t>
            </a:r>
          </a:p>
        </p:txBody>
      </p:sp>
    </p:spTree>
    <p:extLst>
      <p:ext uri="{BB962C8B-B14F-4D97-AF65-F5344CB8AC3E}">
        <p14:creationId xmlns:p14="http://schemas.microsoft.com/office/powerpoint/2010/main" val="65394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3687728" y="149000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Privacy Concerns</a:t>
            </a:r>
            <a:br>
              <a:rPr lang="en-US" sz="1312" b="1" dirty="0" smtClean="0">
                <a:solidFill>
                  <a:schemeClr val="tx1"/>
                </a:solidFill>
              </a:rPr>
            </a:br>
            <a:r>
              <a:rPr lang="en-US" sz="1312" b="1" dirty="0" smtClean="0">
                <a:solidFill>
                  <a:schemeClr val="tx1"/>
                </a:solidFill>
              </a:rPr>
              <a:t>(T1</a:t>
            </a:r>
            <a:r>
              <a:rPr lang="en-US" sz="1312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hteck 6"/>
          <p:cNvSpPr/>
          <p:nvPr/>
        </p:nvSpPr>
        <p:spPr>
          <a:xfrm>
            <a:off x="6455980" y="149000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Privacy Concerns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(T2)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9224232" y="149000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Privacy Concerns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(T3)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7258381" y="216669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  <a:br>
              <a:rPr lang="de-DE" sz="1310" dirty="0" smtClean="0">
                <a:solidFill>
                  <a:schemeClr val="tx1"/>
                </a:solidFill>
              </a:rPr>
            </a:br>
            <a:r>
              <a:rPr lang="de-DE" sz="1310" dirty="0" smtClean="0">
                <a:solidFill>
                  <a:schemeClr val="tx1"/>
                </a:solidFill>
              </a:rPr>
              <a:t>(T2)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10026633" y="216669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(T3)</a:t>
            </a:r>
          </a:p>
        </p:txBody>
      </p:sp>
      <p:sp>
        <p:nvSpPr>
          <p:cNvPr id="18" name="Ellipse 17"/>
          <p:cNvSpPr/>
          <p:nvPr/>
        </p:nvSpPr>
        <p:spPr>
          <a:xfrm>
            <a:off x="4490129" y="216669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  <a:br>
              <a:rPr lang="de-DE" sz="1310" dirty="0" smtClean="0">
                <a:solidFill>
                  <a:schemeClr val="tx1"/>
                </a:solidFill>
              </a:rPr>
            </a:br>
            <a:r>
              <a:rPr lang="de-DE" sz="1310" dirty="0" smtClean="0">
                <a:solidFill>
                  <a:schemeClr val="tx1"/>
                </a:solidFill>
              </a:rPr>
              <a:t>(T1)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687728" y="4245728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Attitudes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(T1)</a:t>
            </a:r>
          </a:p>
        </p:txBody>
      </p:sp>
      <p:sp>
        <p:nvSpPr>
          <p:cNvPr id="20" name="Rechteck 19"/>
          <p:cNvSpPr/>
          <p:nvPr/>
        </p:nvSpPr>
        <p:spPr>
          <a:xfrm>
            <a:off x="6455980" y="4245728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Attitudes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(T2)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9224232" y="4245728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Attitudes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(T3)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7258381" y="4922417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(T2)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10026633" y="4922417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(T3)</a:t>
            </a:r>
          </a:p>
        </p:txBody>
      </p:sp>
      <p:sp>
        <p:nvSpPr>
          <p:cNvPr id="24" name="Ellipse 23"/>
          <p:cNvSpPr/>
          <p:nvPr/>
        </p:nvSpPr>
        <p:spPr>
          <a:xfrm>
            <a:off x="4490129" y="4922417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(T1)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3687728" y="687619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>
                <a:solidFill>
                  <a:schemeClr val="tx1"/>
                </a:solidFill>
              </a:rPr>
              <a:t>Info </a:t>
            </a:r>
            <a:r>
              <a:rPr lang="en-US" sz="1312" b="1" dirty="0" smtClean="0">
                <a:solidFill>
                  <a:schemeClr val="tx1"/>
                </a:solidFill>
              </a:rPr>
              <a:t>Sharing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(T1)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6455980" y="687619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>
                <a:solidFill>
                  <a:schemeClr val="tx1"/>
                </a:solidFill>
              </a:rPr>
              <a:t>Info </a:t>
            </a:r>
            <a:r>
              <a:rPr lang="en-US" sz="1312" b="1" dirty="0" smtClean="0">
                <a:solidFill>
                  <a:schemeClr val="tx1"/>
                </a:solidFill>
              </a:rPr>
              <a:t>Sharing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(T2)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9224232" y="687619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Info Sharing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(T3)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7258381" y="755288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(T2)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10026633" y="755288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(T3)</a:t>
            </a:r>
          </a:p>
        </p:txBody>
      </p:sp>
      <p:sp>
        <p:nvSpPr>
          <p:cNvPr id="30" name="Ellipse 29"/>
          <p:cNvSpPr/>
          <p:nvPr/>
        </p:nvSpPr>
        <p:spPr>
          <a:xfrm>
            <a:off x="4490129" y="755288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(T1)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1746929" y="3640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err="1" smtClean="0">
                <a:solidFill>
                  <a:schemeClr val="tx1"/>
                </a:solidFill>
              </a:rPr>
              <a:t>Trait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32" name="Ellipse 31"/>
          <p:cNvSpPr/>
          <p:nvPr/>
        </p:nvSpPr>
        <p:spPr>
          <a:xfrm>
            <a:off x="1746929" y="2792857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err="1" smtClean="0">
                <a:solidFill>
                  <a:schemeClr val="tx1"/>
                </a:solidFill>
              </a:rPr>
              <a:t>Trait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1746929" y="542332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err="1" smtClean="0">
                <a:solidFill>
                  <a:schemeClr val="tx1"/>
                </a:solidFill>
              </a:rPr>
              <a:t>Trait</a:t>
            </a:r>
            <a:endParaRPr lang="de-DE" sz="1310" dirty="0">
              <a:solidFill>
                <a:schemeClr val="tx1"/>
              </a:solidFill>
            </a:endParaRPr>
          </a:p>
        </p:txBody>
      </p:sp>
      <p:cxnSp>
        <p:nvCxnSpPr>
          <p:cNvPr id="35" name="Gerade Verbindung mit Pfeil 34"/>
          <p:cNvCxnSpPr>
            <a:stCxn id="18" idx="2"/>
            <a:endCxn id="6" idx="2"/>
          </p:cNvCxnSpPr>
          <p:nvPr/>
        </p:nvCxnSpPr>
        <p:spPr>
          <a:xfrm flipH="1" flipV="1">
            <a:off x="4088929" y="2166692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17" idx="2"/>
            <a:endCxn id="8" idx="2"/>
          </p:cNvCxnSpPr>
          <p:nvPr/>
        </p:nvCxnSpPr>
        <p:spPr>
          <a:xfrm flipH="1" flipV="1">
            <a:off x="9625433" y="2166692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16" idx="2"/>
            <a:endCxn id="7" idx="2"/>
          </p:cNvCxnSpPr>
          <p:nvPr/>
        </p:nvCxnSpPr>
        <p:spPr>
          <a:xfrm flipH="1" flipV="1">
            <a:off x="6857181" y="2166692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H="1" flipV="1">
            <a:off x="4088929" y="4922416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H="1" flipV="1">
            <a:off x="9625433" y="4922416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H="1" flipV="1">
            <a:off x="6857181" y="4922416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H="1" flipV="1">
            <a:off x="4088929" y="7552881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 flipH="1" flipV="1">
            <a:off x="9625433" y="7552881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H="1" flipV="1">
            <a:off x="6857181" y="7552881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31" idx="6"/>
            <a:endCxn id="6" idx="0"/>
          </p:cNvCxnSpPr>
          <p:nvPr/>
        </p:nvCxnSpPr>
        <p:spPr>
          <a:xfrm>
            <a:off x="2716153" y="443430"/>
            <a:ext cx="1372776" cy="104657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31" idx="6"/>
            <a:endCxn id="7" idx="0"/>
          </p:cNvCxnSpPr>
          <p:nvPr/>
        </p:nvCxnSpPr>
        <p:spPr>
          <a:xfrm>
            <a:off x="2716153" y="443430"/>
            <a:ext cx="4141028" cy="104657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31" idx="6"/>
            <a:endCxn id="8" idx="0"/>
          </p:cNvCxnSpPr>
          <p:nvPr/>
        </p:nvCxnSpPr>
        <p:spPr>
          <a:xfrm>
            <a:off x="2716153" y="443430"/>
            <a:ext cx="6909280" cy="104657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32" idx="6"/>
          </p:cNvCxnSpPr>
          <p:nvPr/>
        </p:nvCxnSpPr>
        <p:spPr>
          <a:xfrm>
            <a:off x="2716153" y="3199885"/>
            <a:ext cx="1372776" cy="104584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32" idx="6"/>
          </p:cNvCxnSpPr>
          <p:nvPr/>
        </p:nvCxnSpPr>
        <p:spPr>
          <a:xfrm>
            <a:off x="2716153" y="3199885"/>
            <a:ext cx="4141028" cy="104584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>
            <a:stCxn id="32" idx="6"/>
          </p:cNvCxnSpPr>
          <p:nvPr/>
        </p:nvCxnSpPr>
        <p:spPr>
          <a:xfrm>
            <a:off x="2716153" y="3199885"/>
            <a:ext cx="6909280" cy="104584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33" idx="6"/>
          </p:cNvCxnSpPr>
          <p:nvPr/>
        </p:nvCxnSpPr>
        <p:spPr>
          <a:xfrm>
            <a:off x="2716153" y="5830350"/>
            <a:ext cx="1372776" cy="104584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33" idx="6"/>
          </p:cNvCxnSpPr>
          <p:nvPr/>
        </p:nvCxnSpPr>
        <p:spPr>
          <a:xfrm>
            <a:off x="2716153" y="5830350"/>
            <a:ext cx="4141028" cy="104584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>
            <a:stCxn id="33" idx="6"/>
          </p:cNvCxnSpPr>
          <p:nvPr/>
        </p:nvCxnSpPr>
        <p:spPr>
          <a:xfrm>
            <a:off x="2716153" y="5830350"/>
            <a:ext cx="6909280" cy="104584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/>
          <p:nvPr/>
        </p:nvCxnSpPr>
        <p:spPr>
          <a:xfrm>
            <a:off x="5459353" y="5322802"/>
            <a:ext cx="179902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8227605" y="5322802"/>
            <a:ext cx="179902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krümmte Verbindung 84"/>
          <p:cNvCxnSpPr>
            <a:stCxn id="31" idx="2"/>
            <a:endCxn id="32" idx="2"/>
          </p:cNvCxnSpPr>
          <p:nvPr/>
        </p:nvCxnSpPr>
        <p:spPr>
          <a:xfrm rot="10800000" flipV="1">
            <a:off x="1746929" y="443429"/>
            <a:ext cx="12700" cy="2756455"/>
          </a:xfrm>
          <a:prstGeom prst="curvedConnector3">
            <a:avLst>
              <a:gd name="adj1" fmla="val 4463008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krümmte Verbindung 84"/>
          <p:cNvCxnSpPr>
            <a:stCxn id="32" idx="2"/>
            <a:endCxn id="33" idx="2"/>
          </p:cNvCxnSpPr>
          <p:nvPr/>
        </p:nvCxnSpPr>
        <p:spPr>
          <a:xfrm rot="10800000" flipV="1">
            <a:off x="1746929" y="3199884"/>
            <a:ext cx="12700" cy="2630465"/>
          </a:xfrm>
          <a:prstGeom prst="curvedConnector3">
            <a:avLst>
              <a:gd name="adj1" fmla="val 4463008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krümmte Verbindung 84"/>
          <p:cNvCxnSpPr>
            <a:stCxn id="31" idx="2"/>
            <a:endCxn id="33" idx="2"/>
          </p:cNvCxnSpPr>
          <p:nvPr/>
        </p:nvCxnSpPr>
        <p:spPr>
          <a:xfrm rot="10800000" flipV="1">
            <a:off x="1746929" y="443430"/>
            <a:ext cx="12700" cy="5386920"/>
          </a:xfrm>
          <a:prstGeom prst="curvedConnector3">
            <a:avLst>
              <a:gd name="adj1" fmla="val 9493157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krümmte Verbindung 84"/>
          <p:cNvCxnSpPr>
            <a:stCxn id="18" idx="6"/>
            <a:endCxn id="24" idx="6"/>
          </p:cNvCxnSpPr>
          <p:nvPr/>
        </p:nvCxnSpPr>
        <p:spPr>
          <a:xfrm>
            <a:off x="5459353" y="2573720"/>
            <a:ext cx="12700" cy="2755725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krümmte Verbindung 84"/>
          <p:cNvCxnSpPr>
            <a:stCxn id="24" idx="6"/>
            <a:endCxn id="30" idx="6"/>
          </p:cNvCxnSpPr>
          <p:nvPr/>
        </p:nvCxnSpPr>
        <p:spPr>
          <a:xfrm>
            <a:off x="5459353" y="5329445"/>
            <a:ext cx="12700" cy="2630465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krümmte Verbindung 84"/>
          <p:cNvCxnSpPr>
            <a:stCxn id="18" idx="6"/>
            <a:endCxn id="30" idx="6"/>
          </p:cNvCxnSpPr>
          <p:nvPr/>
        </p:nvCxnSpPr>
        <p:spPr>
          <a:xfrm>
            <a:off x="5459353" y="2573720"/>
            <a:ext cx="12700" cy="5386190"/>
          </a:xfrm>
          <a:prstGeom prst="curvedConnector3">
            <a:avLst>
              <a:gd name="adj1" fmla="val 2983567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6607906" y="5214350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 smtClean="0">
                <a:solidFill>
                  <a:schemeClr val="tx1"/>
                </a:solidFill>
              </a:rPr>
              <a:t>.16</a:t>
            </a:r>
            <a:endParaRPr lang="en-US" sz="1378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9405137" y="5214350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 smtClean="0">
                <a:solidFill>
                  <a:schemeClr val="tx1"/>
                </a:solidFill>
              </a:rPr>
              <a:t>.18</a:t>
            </a:r>
            <a:endParaRPr lang="en-US" sz="1378" dirty="0">
              <a:solidFill>
                <a:schemeClr val="tx1"/>
              </a:solidFill>
            </a:endParaRPr>
          </a:p>
        </p:txBody>
      </p:sp>
      <p:cxnSp>
        <p:nvCxnSpPr>
          <p:cNvPr id="114" name="Gerade Verbindung mit Pfeil 113"/>
          <p:cNvCxnSpPr>
            <a:stCxn id="119" idx="1"/>
          </p:cNvCxnSpPr>
          <p:nvPr/>
        </p:nvCxnSpPr>
        <p:spPr>
          <a:xfrm flipH="1" flipV="1">
            <a:off x="7793055" y="5731402"/>
            <a:ext cx="170951" cy="3112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Ellipse 115"/>
          <p:cNvSpPr/>
          <p:nvPr/>
        </p:nvSpPr>
        <p:spPr>
          <a:xfrm>
            <a:off x="7907376" y="3198944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17" name="Gerade Verbindung mit Pfeil 116"/>
          <p:cNvCxnSpPr>
            <a:stCxn id="116" idx="1"/>
          </p:cNvCxnSpPr>
          <p:nvPr/>
        </p:nvCxnSpPr>
        <p:spPr>
          <a:xfrm flipH="1" flipV="1">
            <a:off x="7831648" y="2980747"/>
            <a:ext cx="120953" cy="2599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Ellipse 118"/>
          <p:cNvSpPr/>
          <p:nvPr/>
        </p:nvSpPr>
        <p:spPr>
          <a:xfrm>
            <a:off x="7918780" y="6000913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20" name="Gerade Verbindung mit Pfeil 119"/>
          <p:cNvCxnSpPr>
            <a:stCxn id="121" idx="1"/>
          </p:cNvCxnSpPr>
          <p:nvPr/>
        </p:nvCxnSpPr>
        <p:spPr>
          <a:xfrm flipH="1" flipV="1">
            <a:off x="7793055" y="8383674"/>
            <a:ext cx="170951" cy="3112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Ellipse 120"/>
          <p:cNvSpPr/>
          <p:nvPr/>
        </p:nvSpPr>
        <p:spPr>
          <a:xfrm>
            <a:off x="7918780" y="8653185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23" name="Gekrümmte Verbindung 84"/>
          <p:cNvCxnSpPr>
            <a:stCxn id="116" idx="6"/>
            <a:endCxn id="119" idx="6"/>
          </p:cNvCxnSpPr>
          <p:nvPr/>
        </p:nvCxnSpPr>
        <p:spPr>
          <a:xfrm>
            <a:off x="8216201" y="3341606"/>
            <a:ext cx="11404" cy="2801969"/>
          </a:xfrm>
          <a:prstGeom prst="curvedConnector3">
            <a:avLst>
              <a:gd name="adj1" fmla="val 210456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krümmte Verbindung 84"/>
          <p:cNvCxnSpPr>
            <a:stCxn id="116" idx="6"/>
            <a:endCxn id="121" idx="6"/>
          </p:cNvCxnSpPr>
          <p:nvPr/>
        </p:nvCxnSpPr>
        <p:spPr>
          <a:xfrm>
            <a:off x="8216201" y="3341606"/>
            <a:ext cx="11404" cy="5454241"/>
          </a:xfrm>
          <a:prstGeom prst="curvedConnector3">
            <a:avLst>
              <a:gd name="adj1" fmla="val 3532462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krümmte Verbindung 84"/>
          <p:cNvCxnSpPr>
            <a:stCxn id="119" idx="6"/>
            <a:endCxn id="121" idx="6"/>
          </p:cNvCxnSpPr>
          <p:nvPr/>
        </p:nvCxnSpPr>
        <p:spPr>
          <a:xfrm>
            <a:off x="8227605" y="6143575"/>
            <a:ext cx="12700" cy="2652272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/>
          <p:cNvCxnSpPr>
            <a:stCxn id="133" idx="1"/>
          </p:cNvCxnSpPr>
          <p:nvPr/>
        </p:nvCxnSpPr>
        <p:spPr>
          <a:xfrm flipH="1" flipV="1">
            <a:off x="10611890" y="5731402"/>
            <a:ext cx="170951" cy="3112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Ellipse 130"/>
          <p:cNvSpPr/>
          <p:nvPr/>
        </p:nvSpPr>
        <p:spPr>
          <a:xfrm>
            <a:off x="10726211" y="3198944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32" name="Gerade Verbindung mit Pfeil 131"/>
          <p:cNvCxnSpPr>
            <a:stCxn id="131" idx="1"/>
          </p:cNvCxnSpPr>
          <p:nvPr/>
        </p:nvCxnSpPr>
        <p:spPr>
          <a:xfrm flipH="1" flipV="1">
            <a:off x="10650483" y="2980747"/>
            <a:ext cx="120953" cy="2599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Ellipse 132"/>
          <p:cNvSpPr/>
          <p:nvPr/>
        </p:nvSpPr>
        <p:spPr>
          <a:xfrm>
            <a:off x="10737615" y="6000913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34" name="Gerade Verbindung mit Pfeil 133"/>
          <p:cNvCxnSpPr>
            <a:stCxn id="135" idx="1"/>
          </p:cNvCxnSpPr>
          <p:nvPr/>
        </p:nvCxnSpPr>
        <p:spPr>
          <a:xfrm flipH="1" flipV="1">
            <a:off x="10611890" y="8383674"/>
            <a:ext cx="170951" cy="3112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Ellipse 134"/>
          <p:cNvSpPr/>
          <p:nvPr/>
        </p:nvSpPr>
        <p:spPr>
          <a:xfrm>
            <a:off x="10737615" y="8653185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38" name="Gekrümmte Verbindung 84"/>
          <p:cNvCxnSpPr>
            <a:stCxn id="133" idx="6"/>
            <a:endCxn id="135" idx="6"/>
          </p:cNvCxnSpPr>
          <p:nvPr/>
        </p:nvCxnSpPr>
        <p:spPr>
          <a:xfrm>
            <a:off x="11046440" y="6143575"/>
            <a:ext cx="12700" cy="2652272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/>
          <p:cNvSpPr/>
          <p:nvPr/>
        </p:nvSpPr>
        <p:spPr>
          <a:xfrm>
            <a:off x="5446653" y="4388372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b="1" dirty="0">
                <a:solidFill>
                  <a:schemeClr val="tx1"/>
                </a:solidFill>
              </a:rPr>
              <a:t>-.10</a:t>
            </a:r>
          </a:p>
        </p:txBody>
      </p:sp>
      <p:sp>
        <p:nvSpPr>
          <p:cNvPr id="111" name="Rechteck 110"/>
          <p:cNvSpPr/>
          <p:nvPr/>
        </p:nvSpPr>
        <p:spPr>
          <a:xfrm>
            <a:off x="5446653" y="5889594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b="1" smtClean="0">
                <a:solidFill>
                  <a:schemeClr val="tx1"/>
                </a:solidFill>
              </a:rPr>
              <a:t>.26</a:t>
            </a:r>
            <a:endParaRPr lang="en-US" sz="1378" b="1" dirty="0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5776547" y="4990193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b="1" dirty="0">
                <a:solidFill>
                  <a:schemeClr val="tx1"/>
                </a:solidFill>
              </a:rPr>
              <a:t>-.10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1083373" y="1612733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b="1" dirty="0">
                <a:solidFill>
                  <a:schemeClr val="tx1"/>
                </a:solidFill>
              </a:rPr>
              <a:t>-.27</a:t>
            </a:r>
          </a:p>
        </p:txBody>
      </p:sp>
      <p:sp>
        <p:nvSpPr>
          <p:cNvPr id="139" name="Rechteck 138"/>
          <p:cNvSpPr/>
          <p:nvPr/>
        </p:nvSpPr>
        <p:spPr>
          <a:xfrm>
            <a:off x="1083373" y="4388372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b="1" dirty="0">
                <a:solidFill>
                  <a:schemeClr val="tx1"/>
                </a:solidFill>
              </a:rPr>
              <a:t>.68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414716" y="2872940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b="1" dirty="0">
                <a:solidFill>
                  <a:schemeClr val="tx1"/>
                </a:solidFill>
              </a:rPr>
              <a:t>-.11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11030897" y="6596138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dirty="0">
                <a:solidFill>
                  <a:schemeClr val="tx1"/>
                </a:solidFill>
              </a:rPr>
              <a:t>.36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8198648" y="5588168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dirty="0">
                <a:solidFill>
                  <a:schemeClr val="tx1"/>
                </a:solidFill>
              </a:rPr>
              <a:t>-.17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191830" y="6596138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dirty="0">
                <a:solidFill>
                  <a:schemeClr val="tx1"/>
                </a:solidFill>
              </a:rPr>
              <a:t>.18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8459568" y="5997401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dirty="0">
                <a:solidFill>
                  <a:schemeClr val="tx1"/>
                </a:solidFill>
              </a:rPr>
              <a:t>-.15</a:t>
            </a:r>
          </a:p>
        </p:txBody>
      </p:sp>
    </p:spTree>
    <p:extLst>
      <p:ext uri="{BB962C8B-B14F-4D97-AF65-F5344CB8AC3E}">
        <p14:creationId xmlns:p14="http://schemas.microsoft.com/office/powerpoint/2010/main" val="162160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erade Verbindung mit Pfeil 105"/>
          <p:cNvCxnSpPr>
            <a:stCxn id="18" idx="6"/>
          </p:cNvCxnSpPr>
          <p:nvPr/>
        </p:nvCxnSpPr>
        <p:spPr>
          <a:xfrm>
            <a:off x="5459353" y="2573720"/>
            <a:ext cx="1771625" cy="539283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/>
          <p:cNvCxnSpPr>
            <a:stCxn id="16" idx="6"/>
            <a:endCxn id="29" idx="2"/>
          </p:cNvCxnSpPr>
          <p:nvPr/>
        </p:nvCxnSpPr>
        <p:spPr>
          <a:xfrm>
            <a:off x="8227605" y="2573720"/>
            <a:ext cx="1799028" cy="538619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>
            <a:stCxn id="30" idx="6"/>
            <a:endCxn id="16" idx="2"/>
          </p:cNvCxnSpPr>
          <p:nvPr/>
        </p:nvCxnSpPr>
        <p:spPr>
          <a:xfrm flipV="1">
            <a:off x="5459353" y="2573720"/>
            <a:ext cx="1799028" cy="538619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/>
          <p:cNvCxnSpPr>
            <a:stCxn id="28" idx="6"/>
            <a:endCxn id="17" idx="2"/>
          </p:cNvCxnSpPr>
          <p:nvPr/>
        </p:nvCxnSpPr>
        <p:spPr>
          <a:xfrm flipV="1">
            <a:off x="8227605" y="2573720"/>
            <a:ext cx="1799028" cy="538619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>
            <a:stCxn id="16" idx="6"/>
            <a:endCxn id="23" idx="2"/>
          </p:cNvCxnSpPr>
          <p:nvPr/>
        </p:nvCxnSpPr>
        <p:spPr>
          <a:xfrm>
            <a:off x="8227605" y="2573720"/>
            <a:ext cx="1799028" cy="27557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stCxn id="24" idx="6"/>
            <a:endCxn id="28" idx="2"/>
          </p:cNvCxnSpPr>
          <p:nvPr/>
        </p:nvCxnSpPr>
        <p:spPr>
          <a:xfrm>
            <a:off x="5459353" y="5329445"/>
            <a:ext cx="1799028" cy="26304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/>
          <p:cNvCxnSpPr>
            <a:stCxn id="22" idx="6"/>
            <a:endCxn id="29" idx="2"/>
          </p:cNvCxnSpPr>
          <p:nvPr/>
        </p:nvCxnSpPr>
        <p:spPr>
          <a:xfrm>
            <a:off x="8227605" y="5329445"/>
            <a:ext cx="1799028" cy="26304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stCxn id="18" idx="6"/>
            <a:endCxn id="22" idx="2"/>
          </p:cNvCxnSpPr>
          <p:nvPr/>
        </p:nvCxnSpPr>
        <p:spPr>
          <a:xfrm>
            <a:off x="5459353" y="2573720"/>
            <a:ext cx="1799028" cy="27557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3687728" y="149000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Privacy Concerns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455980" y="149000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Privacy Concerns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9224232" y="149000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Privacy Concerns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7258381" y="216669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sz="1310" dirty="0">
                <a:solidFill>
                  <a:schemeClr val="tx1"/>
                </a:solidFill>
              </a:rPr>
              <a:t>σ</a:t>
            </a:r>
            <a:r>
              <a:rPr lang="de-DE" sz="1310" baseline="30000" dirty="0">
                <a:solidFill>
                  <a:schemeClr val="tx1"/>
                </a:solidFill>
              </a:rPr>
              <a:t>2</a:t>
            </a:r>
            <a:r>
              <a:rPr lang="de-DE" sz="1310" dirty="0">
                <a:solidFill>
                  <a:schemeClr val="tx1"/>
                </a:solidFill>
              </a:rPr>
              <a:t> </a:t>
            </a:r>
            <a:r>
              <a:rPr lang="de-DE" sz="1310" dirty="0" err="1">
                <a:solidFill>
                  <a:schemeClr val="tx1"/>
                </a:solidFill>
              </a:rPr>
              <a:t>within</a:t>
            </a:r>
            <a:r>
              <a:rPr lang="de-DE" sz="1310" dirty="0">
                <a:solidFill>
                  <a:schemeClr val="tx1"/>
                </a:solidFill>
              </a:rPr>
              <a:t> </a:t>
            </a:r>
            <a:r>
              <a:rPr lang="de-DE" sz="1310" dirty="0" err="1">
                <a:solidFill>
                  <a:schemeClr val="tx1"/>
                </a:solidFill>
              </a:rPr>
              <a:t>persons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10026633" y="216669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sz="1310" dirty="0">
                <a:solidFill>
                  <a:schemeClr val="tx1"/>
                </a:solidFill>
              </a:rPr>
              <a:t>σ</a:t>
            </a:r>
            <a:r>
              <a:rPr lang="de-DE" sz="1310" baseline="30000" dirty="0">
                <a:solidFill>
                  <a:schemeClr val="tx1"/>
                </a:solidFill>
              </a:rPr>
              <a:t>2</a:t>
            </a:r>
            <a:r>
              <a:rPr lang="de-DE" sz="1310" dirty="0">
                <a:solidFill>
                  <a:schemeClr val="tx1"/>
                </a:solidFill>
              </a:rPr>
              <a:t> </a:t>
            </a:r>
            <a:r>
              <a:rPr lang="de-DE" sz="1310" dirty="0" err="1">
                <a:solidFill>
                  <a:schemeClr val="tx1"/>
                </a:solidFill>
              </a:rPr>
              <a:t>within</a:t>
            </a:r>
            <a:r>
              <a:rPr lang="de-DE" sz="1310" dirty="0">
                <a:solidFill>
                  <a:schemeClr val="tx1"/>
                </a:solidFill>
              </a:rPr>
              <a:t> </a:t>
            </a:r>
            <a:r>
              <a:rPr lang="de-DE" sz="1310" dirty="0" err="1">
                <a:solidFill>
                  <a:schemeClr val="tx1"/>
                </a:solidFill>
              </a:rPr>
              <a:t>persons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4490129" y="216669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sz="1310" dirty="0">
                <a:solidFill>
                  <a:schemeClr val="tx1"/>
                </a:solidFill>
              </a:rPr>
              <a:t>σ</a:t>
            </a:r>
            <a:r>
              <a:rPr lang="de-DE" sz="1310" baseline="30000" dirty="0" smtClean="0">
                <a:solidFill>
                  <a:schemeClr val="tx1"/>
                </a:solidFill>
              </a:rPr>
              <a:t>2</a:t>
            </a:r>
            <a:r>
              <a:rPr lang="de-DE" sz="1310" dirty="0" smtClean="0">
                <a:solidFill>
                  <a:schemeClr val="tx1"/>
                </a:solidFill>
              </a:rPr>
              <a:t> </a:t>
            </a:r>
            <a:r>
              <a:rPr lang="de-DE" sz="1310" dirty="0" err="1" smtClean="0">
                <a:solidFill>
                  <a:schemeClr val="tx1"/>
                </a:solidFill>
              </a:rPr>
              <a:t>within</a:t>
            </a:r>
            <a:r>
              <a:rPr lang="de-DE" sz="1310" dirty="0" smtClean="0">
                <a:solidFill>
                  <a:schemeClr val="tx1"/>
                </a:solidFill>
              </a:rPr>
              <a:t> </a:t>
            </a:r>
            <a:r>
              <a:rPr lang="de-DE" sz="1310" dirty="0" err="1" smtClean="0">
                <a:solidFill>
                  <a:schemeClr val="tx1"/>
                </a:solidFill>
              </a:rPr>
              <a:t>persons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687728" y="4245728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Attitudes</a:t>
            </a:r>
          </a:p>
        </p:txBody>
      </p:sp>
      <p:sp>
        <p:nvSpPr>
          <p:cNvPr id="20" name="Rechteck 19"/>
          <p:cNvSpPr/>
          <p:nvPr/>
        </p:nvSpPr>
        <p:spPr>
          <a:xfrm>
            <a:off x="6455980" y="4245728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Attitudes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9224232" y="4245728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Attitudes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7258381" y="4922417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sz="1310" dirty="0">
                <a:solidFill>
                  <a:schemeClr val="tx1"/>
                </a:solidFill>
              </a:rPr>
              <a:t>σ</a:t>
            </a:r>
            <a:r>
              <a:rPr lang="de-DE" sz="1310" baseline="30000" dirty="0">
                <a:solidFill>
                  <a:schemeClr val="tx1"/>
                </a:solidFill>
              </a:rPr>
              <a:t>2</a:t>
            </a:r>
            <a:r>
              <a:rPr lang="de-DE" sz="1310" dirty="0">
                <a:solidFill>
                  <a:schemeClr val="tx1"/>
                </a:solidFill>
              </a:rPr>
              <a:t> </a:t>
            </a:r>
            <a:r>
              <a:rPr lang="de-DE" sz="1310" dirty="0" err="1">
                <a:solidFill>
                  <a:schemeClr val="tx1"/>
                </a:solidFill>
              </a:rPr>
              <a:t>within</a:t>
            </a:r>
            <a:r>
              <a:rPr lang="de-DE" sz="1310" dirty="0">
                <a:solidFill>
                  <a:schemeClr val="tx1"/>
                </a:solidFill>
              </a:rPr>
              <a:t> </a:t>
            </a:r>
            <a:r>
              <a:rPr lang="de-DE" sz="1310" dirty="0" err="1">
                <a:solidFill>
                  <a:schemeClr val="tx1"/>
                </a:solidFill>
              </a:rPr>
              <a:t>persons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10026633" y="4922417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sz="1310" dirty="0">
                <a:solidFill>
                  <a:schemeClr val="tx1"/>
                </a:solidFill>
              </a:rPr>
              <a:t>σ</a:t>
            </a:r>
            <a:r>
              <a:rPr lang="de-DE" sz="1310" baseline="30000" dirty="0">
                <a:solidFill>
                  <a:schemeClr val="tx1"/>
                </a:solidFill>
              </a:rPr>
              <a:t>2</a:t>
            </a:r>
            <a:r>
              <a:rPr lang="de-DE" sz="1310" dirty="0">
                <a:solidFill>
                  <a:schemeClr val="tx1"/>
                </a:solidFill>
              </a:rPr>
              <a:t> </a:t>
            </a:r>
            <a:r>
              <a:rPr lang="de-DE" sz="1310" dirty="0" err="1">
                <a:solidFill>
                  <a:schemeClr val="tx1"/>
                </a:solidFill>
              </a:rPr>
              <a:t>within</a:t>
            </a:r>
            <a:r>
              <a:rPr lang="de-DE" sz="1310" dirty="0">
                <a:solidFill>
                  <a:schemeClr val="tx1"/>
                </a:solidFill>
              </a:rPr>
              <a:t> </a:t>
            </a:r>
            <a:r>
              <a:rPr lang="de-DE" sz="1310" dirty="0" err="1">
                <a:solidFill>
                  <a:schemeClr val="tx1"/>
                </a:solidFill>
              </a:rPr>
              <a:t>persons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4490129" y="4922417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sz="1310" dirty="0">
                <a:solidFill>
                  <a:schemeClr val="tx1"/>
                </a:solidFill>
              </a:rPr>
              <a:t>σ</a:t>
            </a:r>
            <a:r>
              <a:rPr lang="de-DE" sz="1310" baseline="30000" dirty="0">
                <a:solidFill>
                  <a:schemeClr val="tx1"/>
                </a:solidFill>
              </a:rPr>
              <a:t>2</a:t>
            </a:r>
            <a:r>
              <a:rPr lang="de-DE" sz="1310" dirty="0">
                <a:solidFill>
                  <a:schemeClr val="tx1"/>
                </a:solidFill>
              </a:rPr>
              <a:t> </a:t>
            </a:r>
            <a:r>
              <a:rPr lang="de-DE" sz="1310" dirty="0" err="1">
                <a:solidFill>
                  <a:schemeClr val="tx1"/>
                </a:solidFill>
              </a:rPr>
              <a:t>within</a:t>
            </a:r>
            <a:r>
              <a:rPr lang="de-DE" sz="1310" dirty="0">
                <a:solidFill>
                  <a:schemeClr val="tx1"/>
                </a:solidFill>
              </a:rPr>
              <a:t> </a:t>
            </a:r>
            <a:r>
              <a:rPr lang="de-DE" sz="1310" dirty="0" err="1" smtClean="0">
                <a:solidFill>
                  <a:schemeClr val="tx1"/>
                </a:solidFill>
              </a:rPr>
              <a:t>persons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3687728" y="687619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>
                <a:solidFill>
                  <a:schemeClr val="tx1"/>
                </a:solidFill>
              </a:rPr>
              <a:t>Info Sharing</a:t>
            </a:r>
          </a:p>
        </p:txBody>
      </p:sp>
      <p:sp>
        <p:nvSpPr>
          <p:cNvPr id="26" name="Rechteck 25"/>
          <p:cNvSpPr/>
          <p:nvPr/>
        </p:nvSpPr>
        <p:spPr>
          <a:xfrm>
            <a:off x="6455980" y="687619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>
                <a:solidFill>
                  <a:schemeClr val="tx1"/>
                </a:solidFill>
              </a:rPr>
              <a:t>Info Sharing</a:t>
            </a:r>
          </a:p>
        </p:txBody>
      </p:sp>
      <p:sp>
        <p:nvSpPr>
          <p:cNvPr id="27" name="Rechteck 26"/>
          <p:cNvSpPr/>
          <p:nvPr/>
        </p:nvSpPr>
        <p:spPr>
          <a:xfrm>
            <a:off x="9224232" y="687619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Info Sharing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7258381" y="755288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sz="1310" dirty="0">
                <a:solidFill>
                  <a:schemeClr val="tx1"/>
                </a:solidFill>
              </a:rPr>
              <a:t>σ</a:t>
            </a:r>
            <a:r>
              <a:rPr lang="de-DE" sz="1310" baseline="30000" dirty="0">
                <a:solidFill>
                  <a:schemeClr val="tx1"/>
                </a:solidFill>
              </a:rPr>
              <a:t>2</a:t>
            </a:r>
            <a:r>
              <a:rPr lang="de-DE" sz="1310" dirty="0">
                <a:solidFill>
                  <a:schemeClr val="tx1"/>
                </a:solidFill>
              </a:rPr>
              <a:t> </a:t>
            </a:r>
            <a:r>
              <a:rPr lang="de-DE" sz="1310" dirty="0" err="1">
                <a:solidFill>
                  <a:schemeClr val="tx1"/>
                </a:solidFill>
              </a:rPr>
              <a:t>within</a:t>
            </a:r>
            <a:r>
              <a:rPr lang="de-DE" sz="1310" dirty="0">
                <a:solidFill>
                  <a:schemeClr val="tx1"/>
                </a:solidFill>
              </a:rPr>
              <a:t> </a:t>
            </a:r>
            <a:r>
              <a:rPr lang="de-DE" sz="1310" dirty="0" err="1">
                <a:solidFill>
                  <a:schemeClr val="tx1"/>
                </a:solidFill>
              </a:rPr>
              <a:t>persons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10026633" y="755288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sz="1310" dirty="0">
                <a:solidFill>
                  <a:schemeClr val="tx1"/>
                </a:solidFill>
              </a:rPr>
              <a:t>σ</a:t>
            </a:r>
            <a:r>
              <a:rPr lang="de-DE" sz="1310" baseline="30000" dirty="0">
                <a:solidFill>
                  <a:schemeClr val="tx1"/>
                </a:solidFill>
              </a:rPr>
              <a:t>2</a:t>
            </a:r>
            <a:r>
              <a:rPr lang="de-DE" sz="1310" dirty="0">
                <a:solidFill>
                  <a:schemeClr val="tx1"/>
                </a:solidFill>
              </a:rPr>
              <a:t> </a:t>
            </a:r>
            <a:r>
              <a:rPr lang="de-DE" sz="1310" dirty="0" err="1">
                <a:solidFill>
                  <a:schemeClr val="tx1"/>
                </a:solidFill>
              </a:rPr>
              <a:t>within</a:t>
            </a:r>
            <a:r>
              <a:rPr lang="de-DE" sz="1310" dirty="0">
                <a:solidFill>
                  <a:schemeClr val="tx1"/>
                </a:solidFill>
              </a:rPr>
              <a:t> </a:t>
            </a:r>
            <a:r>
              <a:rPr lang="de-DE" sz="1310" dirty="0" err="1">
                <a:solidFill>
                  <a:schemeClr val="tx1"/>
                </a:solidFill>
              </a:rPr>
              <a:t>persons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4490129" y="755288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sz="1310" dirty="0">
                <a:solidFill>
                  <a:schemeClr val="tx1"/>
                </a:solidFill>
              </a:rPr>
              <a:t>σ</a:t>
            </a:r>
            <a:r>
              <a:rPr lang="de-DE" sz="1310" baseline="30000" dirty="0">
                <a:solidFill>
                  <a:schemeClr val="tx1"/>
                </a:solidFill>
              </a:rPr>
              <a:t>2</a:t>
            </a:r>
            <a:r>
              <a:rPr lang="de-DE" sz="1310" dirty="0">
                <a:solidFill>
                  <a:schemeClr val="tx1"/>
                </a:solidFill>
              </a:rPr>
              <a:t> </a:t>
            </a:r>
            <a:r>
              <a:rPr lang="de-DE" sz="1310" dirty="0" err="1">
                <a:solidFill>
                  <a:schemeClr val="tx1"/>
                </a:solidFill>
              </a:rPr>
              <a:t>within</a:t>
            </a:r>
            <a:r>
              <a:rPr lang="de-DE" sz="1310" dirty="0">
                <a:solidFill>
                  <a:schemeClr val="tx1"/>
                </a:solidFill>
              </a:rPr>
              <a:t> </a:t>
            </a:r>
            <a:r>
              <a:rPr lang="de-DE" sz="1310" dirty="0" err="1">
                <a:solidFill>
                  <a:schemeClr val="tx1"/>
                </a:solidFill>
              </a:rPr>
              <a:t>persons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1746929" y="3640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sz="1310" dirty="0">
                <a:solidFill>
                  <a:schemeClr val="tx1"/>
                </a:solidFill>
              </a:rPr>
              <a:t>σ</a:t>
            </a:r>
            <a:r>
              <a:rPr lang="de-DE" sz="1310" baseline="30000" dirty="0" smtClean="0">
                <a:solidFill>
                  <a:schemeClr val="tx1"/>
                </a:solidFill>
              </a:rPr>
              <a:t>2</a:t>
            </a:r>
            <a:r>
              <a:rPr lang="de-DE" sz="1310" dirty="0" smtClean="0">
                <a:solidFill>
                  <a:schemeClr val="tx1"/>
                </a:solidFill>
              </a:rPr>
              <a:t> </a:t>
            </a:r>
            <a:r>
              <a:rPr lang="de-DE" sz="1310" dirty="0" err="1" smtClean="0">
                <a:solidFill>
                  <a:schemeClr val="tx1"/>
                </a:solidFill>
              </a:rPr>
              <a:t>between</a:t>
            </a:r>
            <a:r>
              <a:rPr lang="de-DE" sz="1310" dirty="0" smtClean="0">
                <a:solidFill>
                  <a:schemeClr val="tx1"/>
                </a:solidFill>
              </a:rPr>
              <a:t/>
            </a:r>
            <a:br>
              <a:rPr lang="de-DE" sz="1310" dirty="0" smtClean="0">
                <a:solidFill>
                  <a:schemeClr val="tx1"/>
                </a:solidFill>
              </a:rPr>
            </a:br>
            <a:r>
              <a:rPr lang="de-DE" sz="1310" dirty="0" err="1" smtClean="0">
                <a:solidFill>
                  <a:schemeClr val="tx1"/>
                </a:solidFill>
              </a:rPr>
              <a:t>persons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32" name="Ellipse 31"/>
          <p:cNvSpPr/>
          <p:nvPr/>
        </p:nvSpPr>
        <p:spPr>
          <a:xfrm>
            <a:off x="1746929" y="2792857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sz="1310" dirty="0">
                <a:solidFill>
                  <a:schemeClr val="tx1"/>
                </a:solidFill>
              </a:rPr>
              <a:t>σ</a:t>
            </a:r>
            <a:r>
              <a:rPr lang="de-DE" sz="1310" baseline="30000" dirty="0" smtClean="0">
                <a:solidFill>
                  <a:schemeClr val="tx1"/>
                </a:solidFill>
              </a:rPr>
              <a:t>2</a:t>
            </a:r>
            <a:r>
              <a:rPr lang="de-DE" sz="1310" dirty="0" smtClean="0">
                <a:solidFill>
                  <a:schemeClr val="tx1"/>
                </a:solidFill>
              </a:rPr>
              <a:t> </a:t>
            </a:r>
            <a:r>
              <a:rPr lang="de-DE" sz="1310" dirty="0" err="1" smtClean="0">
                <a:solidFill>
                  <a:schemeClr val="tx1"/>
                </a:solidFill>
              </a:rPr>
              <a:t>between</a:t>
            </a:r>
            <a:r>
              <a:rPr lang="de-DE" sz="1310" dirty="0" smtClean="0">
                <a:solidFill>
                  <a:schemeClr val="tx1"/>
                </a:solidFill>
              </a:rPr>
              <a:t/>
            </a:r>
            <a:br>
              <a:rPr lang="de-DE" sz="1310" dirty="0" smtClean="0">
                <a:solidFill>
                  <a:schemeClr val="tx1"/>
                </a:solidFill>
              </a:rPr>
            </a:br>
            <a:r>
              <a:rPr lang="de-DE" sz="1310" dirty="0" err="1" smtClean="0">
                <a:solidFill>
                  <a:schemeClr val="tx1"/>
                </a:solidFill>
              </a:rPr>
              <a:t>persons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1746929" y="542332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sz="1310" dirty="0">
                <a:solidFill>
                  <a:schemeClr val="tx1"/>
                </a:solidFill>
              </a:rPr>
              <a:t>σ</a:t>
            </a:r>
            <a:r>
              <a:rPr lang="de-DE" sz="1310" baseline="30000" dirty="0" smtClean="0">
                <a:solidFill>
                  <a:schemeClr val="tx1"/>
                </a:solidFill>
              </a:rPr>
              <a:t>2</a:t>
            </a:r>
            <a:r>
              <a:rPr lang="de-DE" sz="1310" dirty="0" smtClean="0">
                <a:solidFill>
                  <a:schemeClr val="tx1"/>
                </a:solidFill>
              </a:rPr>
              <a:t> </a:t>
            </a:r>
            <a:r>
              <a:rPr lang="de-DE" sz="1310" dirty="0" err="1" smtClean="0">
                <a:solidFill>
                  <a:schemeClr val="tx1"/>
                </a:solidFill>
              </a:rPr>
              <a:t>between</a:t>
            </a:r>
            <a:r>
              <a:rPr lang="de-DE" sz="1310" dirty="0" smtClean="0">
                <a:solidFill>
                  <a:schemeClr val="tx1"/>
                </a:solidFill>
              </a:rPr>
              <a:t/>
            </a:r>
            <a:br>
              <a:rPr lang="de-DE" sz="1310" dirty="0" smtClean="0">
                <a:solidFill>
                  <a:schemeClr val="tx1"/>
                </a:solidFill>
              </a:rPr>
            </a:br>
            <a:r>
              <a:rPr lang="de-DE" sz="1310" dirty="0" err="1" smtClean="0">
                <a:solidFill>
                  <a:schemeClr val="tx1"/>
                </a:solidFill>
              </a:rPr>
              <a:t>persons</a:t>
            </a:r>
            <a:endParaRPr lang="de-DE" sz="1310" dirty="0">
              <a:solidFill>
                <a:schemeClr val="tx1"/>
              </a:solidFill>
            </a:endParaRPr>
          </a:p>
        </p:txBody>
      </p:sp>
      <p:cxnSp>
        <p:nvCxnSpPr>
          <p:cNvPr id="35" name="Gerade Verbindung mit Pfeil 34"/>
          <p:cNvCxnSpPr>
            <a:stCxn id="18" idx="2"/>
            <a:endCxn id="6" idx="2"/>
          </p:cNvCxnSpPr>
          <p:nvPr/>
        </p:nvCxnSpPr>
        <p:spPr>
          <a:xfrm flipH="1" flipV="1">
            <a:off x="4088929" y="2166692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17" idx="2"/>
            <a:endCxn id="8" idx="2"/>
          </p:cNvCxnSpPr>
          <p:nvPr/>
        </p:nvCxnSpPr>
        <p:spPr>
          <a:xfrm flipH="1" flipV="1">
            <a:off x="9625433" y="2166692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16" idx="2"/>
            <a:endCxn id="7" idx="2"/>
          </p:cNvCxnSpPr>
          <p:nvPr/>
        </p:nvCxnSpPr>
        <p:spPr>
          <a:xfrm flipH="1" flipV="1">
            <a:off x="6857181" y="2166692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H="1" flipV="1">
            <a:off x="4088929" y="4922416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H="1" flipV="1">
            <a:off x="9625433" y="4922416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H="1" flipV="1">
            <a:off x="6857181" y="4922416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H="1" flipV="1">
            <a:off x="4088929" y="7552881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 flipH="1" flipV="1">
            <a:off x="9625433" y="7552881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H="1" flipV="1">
            <a:off x="6857181" y="7552881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31" idx="6"/>
            <a:endCxn id="6" idx="0"/>
          </p:cNvCxnSpPr>
          <p:nvPr/>
        </p:nvCxnSpPr>
        <p:spPr>
          <a:xfrm>
            <a:off x="2716153" y="443430"/>
            <a:ext cx="1372776" cy="104657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31" idx="6"/>
            <a:endCxn id="7" idx="0"/>
          </p:cNvCxnSpPr>
          <p:nvPr/>
        </p:nvCxnSpPr>
        <p:spPr>
          <a:xfrm>
            <a:off x="2716153" y="443430"/>
            <a:ext cx="4141028" cy="104657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31" idx="6"/>
            <a:endCxn id="8" idx="0"/>
          </p:cNvCxnSpPr>
          <p:nvPr/>
        </p:nvCxnSpPr>
        <p:spPr>
          <a:xfrm>
            <a:off x="2716153" y="443430"/>
            <a:ext cx="6909280" cy="104657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32" idx="6"/>
          </p:cNvCxnSpPr>
          <p:nvPr/>
        </p:nvCxnSpPr>
        <p:spPr>
          <a:xfrm>
            <a:off x="2716153" y="3199885"/>
            <a:ext cx="1372776" cy="104584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32" idx="6"/>
          </p:cNvCxnSpPr>
          <p:nvPr/>
        </p:nvCxnSpPr>
        <p:spPr>
          <a:xfrm>
            <a:off x="2716153" y="3199885"/>
            <a:ext cx="4141028" cy="104584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>
            <a:stCxn id="32" idx="6"/>
          </p:cNvCxnSpPr>
          <p:nvPr/>
        </p:nvCxnSpPr>
        <p:spPr>
          <a:xfrm>
            <a:off x="2716153" y="3199885"/>
            <a:ext cx="6909280" cy="104584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33" idx="6"/>
          </p:cNvCxnSpPr>
          <p:nvPr/>
        </p:nvCxnSpPr>
        <p:spPr>
          <a:xfrm>
            <a:off x="2716153" y="5830350"/>
            <a:ext cx="1372776" cy="104584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33" idx="6"/>
          </p:cNvCxnSpPr>
          <p:nvPr/>
        </p:nvCxnSpPr>
        <p:spPr>
          <a:xfrm>
            <a:off x="2716153" y="5830350"/>
            <a:ext cx="4141028" cy="104584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>
            <a:stCxn id="33" idx="6"/>
          </p:cNvCxnSpPr>
          <p:nvPr/>
        </p:nvCxnSpPr>
        <p:spPr>
          <a:xfrm>
            <a:off x="2716153" y="5830350"/>
            <a:ext cx="6909280" cy="104584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/>
          <p:nvPr/>
        </p:nvCxnSpPr>
        <p:spPr>
          <a:xfrm>
            <a:off x="5459353" y="5322802"/>
            <a:ext cx="179902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8227605" y="5322802"/>
            <a:ext cx="179902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>
            <a:off x="5459353" y="7959909"/>
            <a:ext cx="179902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>
            <a:off x="8227605" y="7959909"/>
            <a:ext cx="179902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>
            <a:stCxn id="24" idx="6"/>
            <a:endCxn id="16" idx="2"/>
          </p:cNvCxnSpPr>
          <p:nvPr/>
        </p:nvCxnSpPr>
        <p:spPr>
          <a:xfrm flipV="1">
            <a:off x="5459353" y="2573720"/>
            <a:ext cx="1799028" cy="27557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>
            <a:stCxn id="22" idx="6"/>
            <a:endCxn id="17" idx="2"/>
          </p:cNvCxnSpPr>
          <p:nvPr/>
        </p:nvCxnSpPr>
        <p:spPr>
          <a:xfrm flipV="1">
            <a:off x="8227605" y="2573720"/>
            <a:ext cx="1799028" cy="27557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>
            <a:stCxn id="28" idx="6"/>
            <a:endCxn id="23" idx="2"/>
          </p:cNvCxnSpPr>
          <p:nvPr/>
        </p:nvCxnSpPr>
        <p:spPr>
          <a:xfrm flipV="1">
            <a:off x="8227605" y="5329445"/>
            <a:ext cx="1799028" cy="26304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>
            <a:stCxn id="30" idx="6"/>
            <a:endCxn id="22" idx="2"/>
          </p:cNvCxnSpPr>
          <p:nvPr/>
        </p:nvCxnSpPr>
        <p:spPr>
          <a:xfrm flipV="1">
            <a:off x="5459353" y="5329445"/>
            <a:ext cx="1799028" cy="26304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krümmte Verbindung 84"/>
          <p:cNvCxnSpPr>
            <a:stCxn id="31" idx="2"/>
            <a:endCxn id="32" idx="2"/>
          </p:cNvCxnSpPr>
          <p:nvPr/>
        </p:nvCxnSpPr>
        <p:spPr>
          <a:xfrm rot="10800000" flipV="1">
            <a:off x="1746929" y="443429"/>
            <a:ext cx="12700" cy="2756455"/>
          </a:xfrm>
          <a:prstGeom prst="curvedConnector3">
            <a:avLst>
              <a:gd name="adj1" fmla="val 4463008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krümmte Verbindung 84"/>
          <p:cNvCxnSpPr>
            <a:stCxn id="32" idx="2"/>
            <a:endCxn id="33" idx="2"/>
          </p:cNvCxnSpPr>
          <p:nvPr/>
        </p:nvCxnSpPr>
        <p:spPr>
          <a:xfrm rot="10800000" flipV="1">
            <a:off x="1746929" y="3199884"/>
            <a:ext cx="12700" cy="2630465"/>
          </a:xfrm>
          <a:prstGeom prst="curvedConnector3">
            <a:avLst>
              <a:gd name="adj1" fmla="val 4463008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krümmte Verbindung 84"/>
          <p:cNvCxnSpPr>
            <a:stCxn id="31" idx="2"/>
            <a:endCxn id="33" idx="2"/>
          </p:cNvCxnSpPr>
          <p:nvPr/>
        </p:nvCxnSpPr>
        <p:spPr>
          <a:xfrm rot="10800000" flipV="1">
            <a:off x="1746929" y="443430"/>
            <a:ext cx="12700" cy="5386920"/>
          </a:xfrm>
          <a:prstGeom prst="curvedConnector3">
            <a:avLst>
              <a:gd name="adj1" fmla="val 9493157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krümmte Verbindung 84"/>
          <p:cNvCxnSpPr>
            <a:stCxn id="18" idx="6"/>
            <a:endCxn id="24" idx="6"/>
          </p:cNvCxnSpPr>
          <p:nvPr/>
        </p:nvCxnSpPr>
        <p:spPr>
          <a:xfrm>
            <a:off x="5459353" y="2573720"/>
            <a:ext cx="12700" cy="2755725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krümmte Verbindung 84"/>
          <p:cNvCxnSpPr>
            <a:stCxn id="24" idx="6"/>
            <a:endCxn id="30" idx="6"/>
          </p:cNvCxnSpPr>
          <p:nvPr/>
        </p:nvCxnSpPr>
        <p:spPr>
          <a:xfrm>
            <a:off x="5459353" y="5329445"/>
            <a:ext cx="12700" cy="2630465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krümmte Verbindung 84"/>
          <p:cNvCxnSpPr>
            <a:stCxn id="18" idx="6"/>
            <a:endCxn id="30" idx="6"/>
          </p:cNvCxnSpPr>
          <p:nvPr/>
        </p:nvCxnSpPr>
        <p:spPr>
          <a:xfrm>
            <a:off x="5459353" y="2573720"/>
            <a:ext cx="12700" cy="5386190"/>
          </a:xfrm>
          <a:prstGeom prst="curvedConnector3">
            <a:avLst>
              <a:gd name="adj1" fmla="val 2983567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6607906" y="5214350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 smtClean="0">
                <a:solidFill>
                  <a:schemeClr val="tx1"/>
                </a:solidFill>
              </a:rPr>
              <a:t>.15</a:t>
            </a:r>
            <a:endParaRPr lang="en-US" sz="1378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9405137" y="5214350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 smtClean="0">
                <a:solidFill>
                  <a:schemeClr val="tx1"/>
                </a:solidFill>
              </a:rPr>
              <a:t>.17</a:t>
            </a:r>
            <a:endParaRPr lang="en-US" sz="1378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6607906" y="7844535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.04</a:t>
            </a:r>
            <a:endParaRPr lang="en-US" sz="1378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9405137" y="7844535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.04</a:t>
            </a:r>
            <a:endParaRPr lang="en-US" sz="1378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8669260" y="3192434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b="1" dirty="0" smtClean="0">
                <a:solidFill>
                  <a:schemeClr val="tx1"/>
                </a:solidFill>
              </a:rPr>
              <a:t>-.10</a:t>
            </a:r>
            <a:endParaRPr lang="en-US" sz="1378" b="1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8620108" y="3704975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b="1" dirty="0" smtClean="0">
                <a:solidFill>
                  <a:schemeClr val="tx1"/>
                </a:solidFill>
              </a:rPr>
              <a:t>-.05</a:t>
            </a:r>
            <a:endParaRPr lang="en-US" sz="1378" b="1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9395597" y="3204960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b="1" dirty="0">
                <a:solidFill>
                  <a:schemeClr val="tx1"/>
                </a:solidFill>
              </a:rPr>
              <a:t>-.06</a:t>
            </a:r>
          </a:p>
        </p:txBody>
      </p:sp>
      <p:sp>
        <p:nvSpPr>
          <p:cNvPr id="180" name="Rechteck 179"/>
          <p:cNvSpPr/>
          <p:nvPr/>
        </p:nvSpPr>
        <p:spPr>
          <a:xfrm>
            <a:off x="5888750" y="3192434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b="1" dirty="0" smtClean="0">
                <a:solidFill>
                  <a:schemeClr val="tx1"/>
                </a:solidFill>
              </a:rPr>
              <a:t>-.08</a:t>
            </a:r>
            <a:endParaRPr lang="en-US" sz="1378" b="1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5839598" y="3704975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b="1" dirty="0" smtClean="0">
                <a:solidFill>
                  <a:schemeClr val="tx1"/>
                </a:solidFill>
              </a:rPr>
              <a:t>-.04</a:t>
            </a:r>
            <a:endParaRPr lang="en-US" sz="1378" b="1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6615087" y="3204960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b="1" dirty="0">
                <a:solidFill>
                  <a:schemeClr val="tx1"/>
                </a:solidFill>
              </a:rPr>
              <a:t>-.06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5959701" y="6926252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b="1" dirty="0">
                <a:solidFill>
                  <a:schemeClr val="tx1"/>
                </a:solidFill>
              </a:rPr>
              <a:t>.</a:t>
            </a:r>
            <a:r>
              <a:rPr lang="en-US" sz="1378" b="1" dirty="0" smtClean="0">
                <a:solidFill>
                  <a:schemeClr val="tx1"/>
                </a:solidFill>
              </a:rPr>
              <a:t>03</a:t>
            </a:r>
            <a:endParaRPr lang="en-US" sz="1378" b="1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8887469" y="6347702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b="1" dirty="0">
                <a:solidFill>
                  <a:schemeClr val="tx1"/>
                </a:solidFill>
              </a:rPr>
              <a:t>-.02</a:t>
            </a:r>
          </a:p>
        </p:txBody>
      </p:sp>
      <p:sp>
        <p:nvSpPr>
          <p:cNvPr id="185" name="Rechteck 184"/>
          <p:cNvSpPr/>
          <p:nvPr/>
        </p:nvSpPr>
        <p:spPr>
          <a:xfrm>
            <a:off x="6075481" y="5672484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b="1" dirty="0" smtClean="0">
                <a:solidFill>
                  <a:schemeClr val="tx1"/>
                </a:solidFill>
              </a:rPr>
              <a:t>-.08</a:t>
            </a:r>
            <a:endParaRPr lang="en-US" sz="1378" b="1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6086416" y="6347702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b="1" dirty="0">
                <a:solidFill>
                  <a:schemeClr val="tx1"/>
                </a:solidFill>
              </a:rPr>
              <a:t>-.02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8720089" y="6926252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b="1" dirty="0" smtClean="0">
                <a:solidFill>
                  <a:schemeClr val="tx1"/>
                </a:solidFill>
              </a:rPr>
              <a:t>.03</a:t>
            </a:r>
            <a:endParaRPr lang="en-US" sz="1378" b="1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8835869" y="5672484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b="1" dirty="0" smtClean="0">
                <a:solidFill>
                  <a:schemeClr val="tx1"/>
                </a:solidFill>
              </a:rPr>
              <a:t>-.07</a:t>
            </a:r>
            <a:endParaRPr lang="en-US" sz="1378" b="1" dirty="0">
              <a:solidFill>
                <a:schemeClr val="tx1"/>
              </a:solidFill>
            </a:endParaRPr>
          </a:p>
        </p:txBody>
      </p:sp>
      <p:cxnSp>
        <p:nvCxnSpPr>
          <p:cNvPr id="114" name="Gerade Verbindung mit Pfeil 113"/>
          <p:cNvCxnSpPr>
            <a:stCxn id="119" idx="1"/>
          </p:cNvCxnSpPr>
          <p:nvPr/>
        </p:nvCxnSpPr>
        <p:spPr>
          <a:xfrm flipH="1" flipV="1">
            <a:off x="7793055" y="5731402"/>
            <a:ext cx="170951" cy="3112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Ellipse 115"/>
          <p:cNvSpPr/>
          <p:nvPr/>
        </p:nvSpPr>
        <p:spPr>
          <a:xfrm>
            <a:off x="7907376" y="3198944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17" name="Gerade Verbindung mit Pfeil 116"/>
          <p:cNvCxnSpPr>
            <a:stCxn id="116" idx="1"/>
          </p:cNvCxnSpPr>
          <p:nvPr/>
        </p:nvCxnSpPr>
        <p:spPr>
          <a:xfrm flipH="1" flipV="1">
            <a:off x="7831648" y="2980747"/>
            <a:ext cx="120953" cy="2599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Ellipse 118"/>
          <p:cNvSpPr/>
          <p:nvPr/>
        </p:nvSpPr>
        <p:spPr>
          <a:xfrm>
            <a:off x="7918780" y="6000913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20" name="Gerade Verbindung mit Pfeil 119"/>
          <p:cNvCxnSpPr>
            <a:stCxn id="121" idx="1"/>
          </p:cNvCxnSpPr>
          <p:nvPr/>
        </p:nvCxnSpPr>
        <p:spPr>
          <a:xfrm flipH="1" flipV="1">
            <a:off x="7793055" y="8383674"/>
            <a:ext cx="170951" cy="3112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Ellipse 120"/>
          <p:cNvSpPr/>
          <p:nvPr/>
        </p:nvSpPr>
        <p:spPr>
          <a:xfrm>
            <a:off x="7918780" y="8653185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23" name="Gekrümmte Verbindung 84"/>
          <p:cNvCxnSpPr>
            <a:stCxn id="116" idx="6"/>
            <a:endCxn id="119" idx="6"/>
          </p:cNvCxnSpPr>
          <p:nvPr/>
        </p:nvCxnSpPr>
        <p:spPr>
          <a:xfrm>
            <a:off x="8216201" y="3341606"/>
            <a:ext cx="11404" cy="2801969"/>
          </a:xfrm>
          <a:prstGeom prst="curvedConnector3">
            <a:avLst>
              <a:gd name="adj1" fmla="val 210456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krümmte Verbindung 84"/>
          <p:cNvCxnSpPr>
            <a:stCxn id="116" idx="6"/>
            <a:endCxn id="121" idx="6"/>
          </p:cNvCxnSpPr>
          <p:nvPr/>
        </p:nvCxnSpPr>
        <p:spPr>
          <a:xfrm>
            <a:off x="8216201" y="3341606"/>
            <a:ext cx="11404" cy="5454241"/>
          </a:xfrm>
          <a:prstGeom prst="curvedConnector3">
            <a:avLst>
              <a:gd name="adj1" fmla="val 3532462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krümmte Verbindung 84"/>
          <p:cNvCxnSpPr>
            <a:stCxn id="119" idx="6"/>
            <a:endCxn id="121" idx="6"/>
          </p:cNvCxnSpPr>
          <p:nvPr/>
        </p:nvCxnSpPr>
        <p:spPr>
          <a:xfrm>
            <a:off x="8227605" y="6143575"/>
            <a:ext cx="12700" cy="2652272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/>
          <p:cNvCxnSpPr>
            <a:stCxn id="133" idx="1"/>
          </p:cNvCxnSpPr>
          <p:nvPr/>
        </p:nvCxnSpPr>
        <p:spPr>
          <a:xfrm flipH="1" flipV="1">
            <a:off x="10611890" y="5731402"/>
            <a:ext cx="170951" cy="3112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Ellipse 130"/>
          <p:cNvSpPr/>
          <p:nvPr/>
        </p:nvSpPr>
        <p:spPr>
          <a:xfrm>
            <a:off x="10726211" y="3198944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32" name="Gerade Verbindung mit Pfeil 131"/>
          <p:cNvCxnSpPr>
            <a:stCxn id="131" idx="1"/>
          </p:cNvCxnSpPr>
          <p:nvPr/>
        </p:nvCxnSpPr>
        <p:spPr>
          <a:xfrm flipH="1" flipV="1">
            <a:off x="10650483" y="2980747"/>
            <a:ext cx="120953" cy="2599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Ellipse 132"/>
          <p:cNvSpPr/>
          <p:nvPr/>
        </p:nvSpPr>
        <p:spPr>
          <a:xfrm>
            <a:off x="10737615" y="6000913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34" name="Gerade Verbindung mit Pfeil 133"/>
          <p:cNvCxnSpPr>
            <a:stCxn id="135" idx="1"/>
          </p:cNvCxnSpPr>
          <p:nvPr/>
        </p:nvCxnSpPr>
        <p:spPr>
          <a:xfrm flipH="1" flipV="1">
            <a:off x="10611890" y="8383674"/>
            <a:ext cx="170951" cy="3112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Ellipse 134"/>
          <p:cNvSpPr/>
          <p:nvPr/>
        </p:nvSpPr>
        <p:spPr>
          <a:xfrm>
            <a:off x="10737615" y="8653185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36" name="Gekrümmte Verbindung 84"/>
          <p:cNvCxnSpPr>
            <a:stCxn id="131" idx="6"/>
            <a:endCxn id="133" idx="6"/>
          </p:cNvCxnSpPr>
          <p:nvPr/>
        </p:nvCxnSpPr>
        <p:spPr>
          <a:xfrm>
            <a:off x="11035036" y="3341606"/>
            <a:ext cx="11404" cy="2801969"/>
          </a:xfrm>
          <a:prstGeom prst="curvedConnector3">
            <a:avLst>
              <a:gd name="adj1" fmla="val 2104560"/>
            </a:avLst>
          </a:prstGeom>
          <a:ln w="12700">
            <a:solidFill>
              <a:schemeClr val="tx1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krümmte Verbindung 84"/>
          <p:cNvCxnSpPr>
            <a:stCxn id="131" idx="6"/>
            <a:endCxn id="135" idx="6"/>
          </p:cNvCxnSpPr>
          <p:nvPr/>
        </p:nvCxnSpPr>
        <p:spPr>
          <a:xfrm>
            <a:off x="11035036" y="3341606"/>
            <a:ext cx="11404" cy="5454241"/>
          </a:xfrm>
          <a:prstGeom prst="curvedConnector3">
            <a:avLst>
              <a:gd name="adj1" fmla="val 3532462"/>
            </a:avLst>
          </a:prstGeom>
          <a:ln w="12700">
            <a:solidFill>
              <a:schemeClr val="tx1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krümmte Verbindung 84"/>
          <p:cNvCxnSpPr>
            <a:stCxn id="133" idx="6"/>
            <a:endCxn id="135" idx="6"/>
          </p:cNvCxnSpPr>
          <p:nvPr/>
        </p:nvCxnSpPr>
        <p:spPr>
          <a:xfrm>
            <a:off x="11046440" y="6143575"/>
            <a:ext cx="12700" cy="2652272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/>
          <p:cNvSpPr/>
          <p:nvPr/>
        </p:nvSpPr>
        <p:spPr>
          <a:xfrm>
            <a:off x="5446653" y="4388372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b="1" dirty="0">
                <a:solidFill>
                  <a:schemeClr val="tx1"/>
                </a:solidFill>
              </a:rPr>
              <a:t>-.10</a:t>
            </a:r>
          </a:p>
        </p:txBody>
      </p:sp>
      <p:sp>
        <p:nvSpPr>
          <p:cNvPr id="111" name="Rechteck 110"/>
          <p:cNvSpPr/>
          <p:nvPr/>
        </p:nvSpPr>
        <p:spPr>
          <a:xfrm>
            <a:off x="5446653" y="5889594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b="1" smtClean="0">
                <a:solidFill>
                  <a:schemeClr val="tx1"/>
                </a:solidFill>
              </a:rPr>
              <a:t>.26</a:t>
            </a:r>
            <a:endParaRPr lang="en-US" sz="1378" b="1" dirty="0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5776547" y="4990193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b="1" dirty="0">
                <a:solidFill>
                  <a:schemeClr val="tx1"/>
                </a:solidFill>
              </a:rPr>
              <a:t>-.10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1083373" y="1612733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b="1" dirty="0">
                <a:solidFill>
                  <a:schemeClr val="tx1"/>
                </a:solidFill>
              </a:rPr>
              <a:t>-.</a:t>
            </a:r>
            <a:r>
              <a:rPr lang="en-US" sz="1378" b="1" dirty="0" smtClean="0">
                <a:solidFill>
                  <a:schemeClr val="tx1"/>
                </a:solidFill>
              </a:rPr>
              <a:t>26</a:t>
            </a:r>
            <a:endParaRPr lang="en-US" sz="1378" b="1" dirty="0">
              <a:solidFill>
                <a:schemeClr val="tx1"/>
              </a:solidFill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1083373" y="4388372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b="1" dirty="0">
                <a:solidFill>
                  <a:schemeClr val="tx1"/>
                </a:solidFill>
              </a:rPr>
              <a:t>.</a:t>
            </a:r>
            <a:r>
              <a:rPr lang="en-US" sz="1378" b="1" dirty="0" smtClean="0">
                <a:solidFill>
                  <a:schemeClr val="tx1"/>
                </a:solidFill>
              </a:rPr>
              <a:t>67</a:t>
            </a:r>
            <a:endParaRPr lang="en-US" sz="1378" b="1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414716" y="2872940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b="1" dirty="0" smtClean="0">
                <a:solidFill>
                  <a:schemeClr val="tx1"/>
                </a:solidFill>
              </a:rPr>
              <a:t>-.09</a:t>
            </a:r>
            <a:endParaRPr lang="en-US" sz="1378" b="1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11037715" y="5588168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dirty="0">
                <a:solidFill>
                  <a:schemeClr val="tx1"/>
                </a:solidFill>
              </a:rPr>
              <a:t>.01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11030897" y="6596138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dirty="0">
                <a:solidFill>
                  <a:schemeClr val="tx1"/>
                </a:solidFill>
              </a:rPr>
              <a:t>.36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11243266" y="5997401"/>
            <a:ext cx="420098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dirty="0">
                <a:solidFill>
                  <a:schemeClr val="tx1"/>
                </a:solidFill>
              </a:rPr>
              <a:t>&gt; -.01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8198648" y="5588168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dirty="0">
                <a:solidFill>
                  <a:schemeClr val="tx1"/>
                </a:solidFill>
              </a:rPr>
              <a:t>-.17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191830" y="6596138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dirty="0">
                <a:solidFill>
                  <a:schemeClr val="tx1"/>
                </a:solidFill>
              </a:rPr>
              <a:t>.18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8459568" y="5997401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dirty="0">
                <a:solidFill>
                  <a:schemeClr val="tx1"/>
                </a:solidFill>
              </a:rPr>
              <a:t>-.15</a:t>
            </a:r>
          </a:p>
        </p:txBody>
      </p:sp>
      <p:sp>
        <p:nvSpPr>
          <p:cNvPr id="148" name="Rechteck 147"/>
          <p:cNvSpPr/>
          <p:nvPr/>
        </p:nvSpPr>
        <p:spPr>
          <a:xfrm>
            <a:off x="3687728" y="105084"/>
            <a:ext cx="802401" cy="67668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dirty="0" smtClean="0">
                <a:solidFill>
                  <a:schemeClr val="tx1"/>
                </a:solidFill>
              </a:rPr>
              <a:t>T1</a:t>
            </a:r>
            <a:endParaRPr lang="en-US" sz="1312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455980" y="105084"/>
            <a:ext cx="802401" cy="67668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dirty="0" smtClean="0">
                <a:solidFill>
                  <a:schemeClr val="tx1"/>
                </a:solidFill>
              </a:rPr>
              <a:t>T2</a:t>
            </a:r>
            <a:endParaRPr lang="en-US" sz="1312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9224232" y="105084"/>
            <a:ext cx="802401" cy="67668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dirty="0" smtClean="0">
                <a:solidFill>
                  <a:schemeClr val="tx1"/>
                </a:solidFill>
              </a:rPr>
              <a:t>T3</a:t>
            </a:r>
            <a:endParaRPr lang="en-US" sz="1312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33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erade Verbindung mit Pfeil 105"/>
          <p:cNvCxnSpPr>
            <a:stCxn id="18" idx="6"/>
          </p:cNvCxnSpPr>
          <p:nvPr/>
        </p:nvCxnSpPr>
        <p:spPr>
          <a:xfrm>
            <a:off x="5459353" y="2573720"/>
            <a:ext cx="1771625" cy="539283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/>
          <p:cNvCxnSpPr>
            <a:stCxn id="16" idx="6"/>
            <a:endCxn id="29" idx="2"/>
          </p:cNvCxnSpPr>
          <p:nvPr/>
        </p:nvCxnSpPr>
        <p:spPr>
          <a:xfrm>
            <a:off x="8227605" y="2573720"/>
            <a:ext cx="1799028" cy="538619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>
            <a:stCxn id="30" idx="6"/>
            <a:endCxn id="16" idx="2"/>
          </p:cNvCxnSpPr>
          <p:nvPr/>
        </p:nvCxnSpPr>
        <p:spPr>
          <a:xfrm flipV="1">
            <a:off x="5459353" y="2573720"/>
            <a:ext cx="1799028" cy="538619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/>
          <p:cNvCxnSpPr>
            <a:stCxn id="28" idx="6"/>
            <a:endCxn id="17" idx="2"/>
          </p:cNvCxnSpPr>
          <p:nvPr/>
        </p:nvCxnSpPr>
        <p:spPr>
          <a:xfrm flipV="1">
            <a:off x="8227605" y="2573720"/>
            <a:ext cx="1799028" cy="538619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>
            <a:stCxn id="16" idx="6"/>
            <a:endCxn id="23" idx="2"/>
          </p:cNvCxnSpPr>
          <p:nvPr/>
        </p:nvCxnSpPr>
        <p:spPr>
          <a:xfrm>
            <a:off x="8227605" y="2573720"/>
            <a:ext cx="1799028" cy="27557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stCxn id="24" idx="6"/>
            <a:endCxn id="28" idx="2"/>
          </p:cNvCxnSpPr>
          <p:nvPr/>
        </p:nvCxnSpPr>
        <p:spPr>
          <a:xfrm>
            <a:off x="5459353" y="5329445"/>
            <a:ext cx="1799028" cy="26304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/>
          <p:cNvCxnSpPr>
            <a:stCxn id="22" idx="6"/>
            <a:endCxn id="29" idx="2"/>
          </p:cNvCxnSpPr>
          <p:nvPr/>
        </p:nvCxnSpPr>
        <p:spPr>
          <a:xfrm>
            <a:off x="8227605" y="5329445"/>
            <a:ext cx="1799028" cy="26304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stCxn id="18" idx="6"/>
            <a:endCxn id="22" idx="2"/>
          </p:cNvCxnSpPr>
          <p:nvPr/>
        </p:nvCxnSpPr>
        <p:spPr>
          <a:xfrm>
            <a:off x="5459353" y="2573720"/>
            <a:ext cx="1799028" cy="27557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3687728" y="149000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Privacy Concerns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455980" y="149000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Privacy Concerns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9224232" y="149000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Privacy Concerns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7258381" y="216669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sz="1310" dirty="0">
                <a:solidFill>
                  <a:schemeClr val="tx1"/>
                </a:solidFill>
              </a:rPr>
              <a:t>σ</a:t>
            </a:r>
            <a:r>
              <a:rPr lang="de-DE" sz="1310" baseline="30000" dirty="0">
                <a:solidFill>
                  <a:schemeClr val="tx1"/>
                </a:solidFill>
              </a:rPr>
              <a:t>2</a:t>
            </a:r>
            <a:r>
              <a:rPr lang="de-DE" sz="1310" dirty="0">
                <a:solidFill>
                  <a:schemeClr val="tx1"/>
                </a:solidFill>
              </a:rPr>
              <a:t> </a:t>
            </a:r>
            <a:r>
              <a:rPr lang="de-DE" sz="1310" dirty="0" err="1">
                <a:solidFill>
                  <a:schemeClr val="tx1"/>
                </a:solidFill>
              </a:rPr>
              <a:t>within</a:t>
            </a:r>
            <a:r>
              <a:rPr lang="de-DE" sz="1310" dirty="0">
                <a:solidFill>
                  <a:schemeClr val="tx1"/>
                </a:solidFill>
              </a:rPr>
              <a:t> </a:t>
            </a:r>
            <a:r>
              <a:rPr lang="de-DE" sz="1310" dirty="0" err="1">
                <a:solidFill>
                  <a:schemeClr val="tx1"/>
                </a:solidFill>
              </a:rPr>
              <a:t>persons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10026633" y="216669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sz="1310" dirty="0">
                <a:solidFill>
                  <a:schemeClr val="tx1"/>
                </a:solidFill>
              </a:rPr>
              <a:t>σ</a:t>
            </a:r>
            <a:r>
              <a:rPr lang="de-DE" sz="1310" baseline="30000" dirty="0">
                <a:solidFill>
                  <a:schemeClr val="tx1"/>
                </a:solidFill>
              </a:rPr>
              <a:t>2</a:t>
            </a:r>
            <a:r>
              <a:rPr lang="de-DE" sz="1310" dirty="0">
                <a:solidFill>
                  <a:schemeClr val="tx1"/>
                </a:solidFill>
              </a:rPr>
              <a:t> </a:t>
            </a:r>
            <a:r>
              <a:rPr lang="de-DE" sz="1310" dirty="0" err="1">
                <a:solidFill>
                  <a:schemeClr val="tx1"/>
                </a:solidFill>
              </a:rPr>
              <a:t>within</a:t>
            </a:r>
            <a:r>
              <a:rPr lang="de-DE" sz="1310" dirty="0">
                <a:solidFill>
                  <a:schemeClr val="tx1"/>
                </a:solidFill>
              </a:rPr>
              <a:t> </a:t>
            </a:r>
            <a:r>
              <a:rPr lang="de-DE" sz="1310" dirty="0" err="1">
                <a:solidFill>
                  <a:schemeClr val="tx1"/>
                </a:solidFill>
              </a:rPr>
              <a:t>persons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4490129" y="216669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sz="1310" dirty="0">
                <a:solidFill>
                  <a:schemeClr val="tx1"/>
                </a:solidFill>
              </a:rPr>
              <a:t>σ</a:t>
            </a:r>
            <a:r>
              <a:rPr lang="de-DE" sz="1310" baseline="30000" dirty="0" smtClean="0">
                <a:solidFill>
                  <a:schemeClr val="tx1"/>
                </a:solidFill>
              </a:rPr>
              <a:t>2</a:t>
            </a:r>
            <a:r>
              <a:rPr lang="de-DE" sz="1310" dirty="0" smtClean="0">
                <a:solidFill>
                  <a:schemeClr val="tx1"/>
                </a:solidFill>
              </a:rPr>
              <a:t> </a:t>
            </a:r>
            <a:r>
              <a:rPr lang="de-DE" sz="1310" dirty="0" err="1" smtClean="0">
                <a:solidFill>
                  <a:schemeClr val="tx1"/>
                </a:solidFill>
              </a:rPr>
              <a:t>within</a:t>
            </a:r>
            <a:r>
              <a:rPr lang="de-DE" sz="1310" dirty="0" smtClean="0">
                <a:solidFill>
                  <a:schemeClr val="tx1"/>
                </a:solidFill>
              </a:rPr>
              <a:t> </a:t>
            </a:r>
            <a:r>
              <a:rPr lang="de-DE" sz="1310" dirty="0" err="1" smtClean="0">
                <a:solidFill>
                  <a:schemeClr val="tx1"/>
                </a:solidFill>
              </a:rPr>
              <a:t>persons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687728" y="4245728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Attitudes</a:t>
            </a:r>
          </a:p>
        </p:txBody>
      </p:sp>
      <p:sp>
        <p:nvSpPr>
          <p:cNvPr id="20" name="Rechteck 19"/>
          <p:cNvSpPr/>
          <p:nvPr/>
        </p:nvSpPr>
        <p:spPr>
          <a:xfrm>
            <a:off x="6455980" y="4245728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Attitudes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9224232" y="4245728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Attitudes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7258381" y="4922417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sz="1310" dirty="0">
                <a:solidFill>
                  <a:schemeClr val="tx1"/>
                </a:solidFill>
              </a:rPr>
              <a:t>σ</a:t>
            </a:r>
            <a:r>
              <a:rPr lang="de-DE" sz="1310" baseline="30000" dirty="0">
                <a:solidFill>
                  <a:schemeClr val="tx1"/>
                </a:solidFill>
              </a:rPr>
              <a:t>2</a:t>
            </a:r>
            <a:r>
              <a:rPr lang="de-DE" sz="1310" dirty="0">
                <a:solidFill>
                  <a:schemeClr val="tx1"/>
                </a:solidFill>
              </a:rPr>
              <a:t> </a:t>
            </a:r>
            <a:r>
              <a:rPr lang="de-DE" sz="1310" dirty="0" err="1">
                <a:solidFill>
                  <a:schemeClr val="tx1"/>
                </a:solidFill>
              </a:rPr>
              <a:t>within</a:t>
            </a:r>
            <a:r>
              <a:rPr lang="de-DE" sz="1310" dirty="0">
                <a:solidFill>
                  <a:schemeClr val="tx1"/>
                </a:solidFill>
              </a:rPr>
              <a:t> </a:t>
            </a:r>
            <a:r>
              <a:rPr lang="de-DE" sz="1310" dirty="0" err="1">
                <a:solidFill>
                  <a:schemeClr val="tx1"/>
                </a:solidFill>
              </a:rPr>
              <a:t>persons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10026633" y="4922417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sz="1310" dirty="0">
                <a:solidFill>
                  <a:schemeClr val="tx1"/>
                </a:solidFill>
              </a:rPr>
              <a:t>σ</a:t>
            </a:r>
            <a:r>
              <a:rPr lang="de-DE" sz="1310" baseline="30000" dirty="0">
                <a:solidFill>
                  <a:schemeClr val="tx1"/>
                </a:solidFill>
              </a:rPr>
              <a:t>2</a:t>
            </a:r>
            <a:r>
              <a:rPr lang="de-DE" sz="1310" dirty="0">
                <a:solidFill>
                  <a:schemeClr val="tx1"/>
                </a:solidFill>
              </a:rPr>
              <a:t> </a:t>
            </a:r>
            <a:r>
              <a:rPr lang="de-DE" sz="1310" dirty="0" err="1">
                <a:solidFill>
                  <a:schemeClr val="tx1"/>
                </a:solidFill>
              </a:rPr>
              <a:t>within</a:t>
            </a:r>
            <a:r>
              <a:rPr lang="de-DE" sz="1310" dirty="0">
                <a:solidFill>
                  <a:schemeClr val="tx1"/>
                </a:solidFill>
              </a:rPr>
              <a:t> </a:t>
            </a:r>
            <a:r>
              <a:rPr lang="de-DE" sz="1310" dirty="0" err="1">
                <a:solidFill>
                  <a:schemeClr val="tx1"/>
                </a:solidFill>
              </a:rPr>
              <a:t>persons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4490129" y="4922417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sz="1310" dirty="0">
                <a:solidFill>
                  <a:schemeClr val="tx1"/>
                </a:solidFill>
              </a:rPr>
              <a:t>σ</a:t>
            </a:r>
            <a:r>
              <a:rPr lang="de-DE" sz="1310" baseline="30000" dirty="0">
                <a:solidFill>
                  <a:schemeClr val="tx1"/>
                </a:solidFill>
              </a:rPr>
              <a:t>2</a:t>
            </a:r>
            <a:r>
              <a:rPr lang="de-DE" sz="1310" dirty="0">
                <a:solidFill>
                  <a:schemeClr val="tx1"/>
                </a:solidFill>
              </a:rPr>
              <a:t> </a:t>
            </a:r>
            <a:r>
              <a:rPr lang="de-DE" sz="1310" dirty="0" err="1">
                <a:solidFill>
                  <a:schemeClr val="tx1"/>
                </a:solidFill>
              </a:rPr>
              <a:t>within</a:t>
            </a:r>
            <a:r>
              <a:rPr lang="de-DE" sz="1310" dirty="0">
                <a:solidFill>
                  <a:schemeClr val="tx1"/>
                </a:solidFill>
              </a:rPr>
              <a:t> </a:t>
            </a:r>
            <a:r>
              <a:rPr lang="de-DE" sz="1310" dirty="0" err="1" smtClean="0">
                <a:solidFill>
                  <a:schemeClr val="tx1"/>
                </a:solidFill>
              </a:rPr>
              <a:t>persons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3687728" y="687619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>
                <a:solidFill>
                  <a:schemeClr val="tx1"/>
                </a:solidFill>
              </a:rPr>
              <a:t>Info Sharing</a:t>
            </a:r>
          </a:p>
        </p:txBody>
      </p:sp>
      <p:sp>
        <p:nvSpPr>
          <p:cNvPr id="26" name="Rechteck 25"/>
          <p:cNvSpPr/>
          <p:nvPr/>
        </p:nvSpPr>
        <p:spPr>
          <a:xfrm>
            <a:off x="6455980" y="687619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>
                <a:solidFill>
                  <a:schemeClr val="tx1"/>
                </a:solidFill>
              </a:rPr>
              <a:t>Info Sharing</a:t>
            </a:r>
          </a:p>
        </p:txBody>
      </p:sp>
      <p:sp>
        <p:nvSpPr>
          <p:cNvPr id="27" name="Rechteck 26"/>
          <p:cNvSpPr/>
          <p:nvPr/>
        </p:nvSpPr>
        <p:spPr>
          <a:xfrm>
            <a:off x="9224232" y="687619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Info Sharing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7258381" y="755288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sz="1310" dirty="0">
                <a:solidFill>
                  <a:schemeClr val="tx1"/>
                </a:solidFill>
              </a:rPr>
              <a:t>σ</a:t>
            </a:r>
            <a:r>
              <a:rPr lang="de-DE" sz="1310" baseline="30000" dirty="0">
                <a:solidFill>
                  <a:schemeClr val="tx1"/>
                </a:solidFill>
              </a:rPr>
              <a:t>2</a:t>
            </a:r>
            <a:r>
              <a:rPr lang="de-DE" sz="1310" dirty="0">
                <a:solidFill>
                  <a:schemeClr val="tx1"/>
                </a:solidFill>
              </a:rPr>
              <a:t> </a:t>
            </a:r>
            <a:r>
              <a:rPr lang="de-DE" sz="1310" dirty="0" err="1">
                <a:solidFill>
                  <a:schemeClr val="tx1"/>
                </a:solidFill>
              </a:rPr>
              <a:t>within</a:t>
            </a:r>
            <a:r>
              <a:rPr lang="de-DE" sz="1310" dirty="0">
                <a:solidFill>
                  <a:schemeClr val="tx1"/>
                </a:solidFill>
              </a:rPr>
              <a:t> </a:t>
            </a:r>
            <a:r>
              <a:rPr lang="de-DE" sz="1310" dirty="0" err="1">
                <a:solidFill>
                  <a:schemeClr val="tx1"/>
                </a:solidFill>
              </a:rPr>
              <a:t>persons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10026633" y="755288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sz="1310" dirty="0">
                <a:solidFill>
                  <a:schemeClr val="tx1"/>
                </a:solidFill>
              </a:rPr>
              <a:t>σ</a:t>
            </a:r>
            <a:r>
              <a:rPr lang="de-DE" sz="1310" baseline="30000" dirty="0">
                <a:solidFill>
                  <a:schemeClr val="tx1"/>
                </a:solidFill>
              </a:rPr>
              <a:t>2</a:t>
            </a:r>
            <a:r>
              <a:rPr lang="de-DE" sz="1310" dirty="0">
                <a:solidFill>
                  <a:schemeClr val="tx1"/>
                </a:solidFill>
              </a:rPr>
              <a:t> </a:t>
            </a:r>
            <a:r>
              <a:rPr lang="de-DE" sz="1310" dirty="0" err="1">
                <a:solidFill>
                  <a:schemeClr val="tx1"/>
                </a:solidFill>
              </a:rPr>
              <a:t>within</a:t>
            </a:r>
            <a:r>
              <a:rPr lang="de-DE" sz="1310" dirty="0">
                <a:solidFill>
                  <a:schemeClr val="tx1"/>
                </a:solidFill>
              </a:rPr>
              <a:t> </a:t>
            </a:r>
            <a:r>
              <a:rPr lang="de-DE" sz="1310" dirty="0" err="1">
                <a:solidFill>
                  <a:schemeClr val="tx1"/>
                </a:solidFill>
              </a:rPr>
              <a:t>persons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4490129" y="755288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sz="1310" dirty="0">
                <a:solidFill>
                  <a:schemeClr val="tx1"/>
                </a:solidFill>
              </a:rPr>
              <a:t>σ</a:t>
            </a:r>
            <a:r>
              <a:rPr lang="de-DE" sz="1310" baseline="30000" dirty="0">
                <a:solidFill>
                  <a:schemeClr val="tx1"/>
                </a:solidFill>
              </a:rPr>
              <a:t>2</a:t>
            </a:r>
            <a:r>
              <a:rPr lang="de-DE" sz="1310" dirty="0">
                <a:solidFill>
                  <a:schemeClr val="tx1"/>
                </a:solidFill>
              </a:rPr>
              <a:t> </a:t>
            </a:r>
            <a:r>
              <a:rPr lang="de-DE" sz="1310" dirty="0" err="1">
                <a:solidFill>
                  <a:schemeClr val="tx1"/>
                </a:solidFill>
              </a:rPr>
              <a:t>within</a:t>
            </a:r>
            <a:r>
              <a:rPr lang="de-DE" sz="1310" dirty="0">
                <a:solidFill>
                  <a:schemeClr val="tx1"/>
                </a:solidFill>
              </a:rPr>
              <a:t> </a:t>
            </a:r>
            <a:r>
              <a:rPr lang="de-DE" sz="1310" dirty="0" err="1">
                <a:solidFill>
                  <a:schemeClr val="tx1"/>
                </a:solidFill>
              </a:rPr>
              <a:t>persons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1746929" y="3640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sz="1310" dirty="0">
                <a:solidFill>
                  <a:schemeClr val="tx1"/>
                </a:solidFill>
              </a:rPr>
              <a:t>σ</a:t>
            </a:r>
            <a:r>
              <a:rPr lang="de-DE" sz="1310" baseline="30000" dirty="0" smtClean="0">
                <a:solidFill>
                  <a:schemeClr val="tx1"/>
                </a:solidFill>
              </a:rPr>
              <a:t>2</a:t>
            </a:r>
            <a:r>
              <a:rPr lang="de-DE" sz="1310" dirty="0" smtClean="0">
                <a:solidFill>
                  <a:schemeClr val="tx1"/>
                </a:solidFill>
              </a:rPr>
              <a:t> </a:t>
            </a:r>
            <a:r>
              <a:rPr lang="de-DE" sz="1310" dirty="0" err="1" smtClean="0">
                <a:solidFill>
                  <a:schemeClr val="tx1"/>
                </a:solidFill>
              </a:rPr>
              <a:t>between</a:t>
            </a:r>
            <a:r>
              <a:rPr lang="de-DE" sz="1310" dirty="0" smtClean="0">
                <a:solidFill>
                  <a:schemeClr val="tx1"/>
                </a:solidFill>
              </a:rPr>
              <a:t/>
            </a:r>
            <a:br>
              <a:rPr lang="de-DE" sz="1310" dirty="0" smtClean="0">
                <a:solidFill>
                  <a:schemeClr val="tx1"/>
                </a:solidFill>
              </a:rPr>
            </a:br>
            <a:r>
              <a:rPr lang="de-DE" sz="1310" dirty="0" err="1" smtClean="0">
                <a:solidFill>
                  <a:schemeClr val="tx1"/>
                </a:solidFill>
              </a:rPr>
              <a:t>persons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32" name="Ellipse 31"/>
          <p:cNvSpPr/>
          <p:nvPr/>
        </p:nvSpPr>
        <p:spPr>
          <a:xfrm>
            <a:off x="1746929" y="2792857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sz="1310" dirty="0">
                <a:solidFill>
                  <a:schemeClr val="tx1"/>
                </a:solidFill>
              </a:rPr>
              <a:t>σ</a:t>
            </a:r>
            <a:r>
              <a:rPr lang="de-DE" sz="1310" baseline="30000" dirty="0" smtClean="0">
                <a:solidFill>
                  <a:schemeClr val="tx1"/>
                </a:solidFill>
              </a:rPr>
              <a:t>2</a:t>
            </a:r>
            <a:r>
              <a:rPr lang="de-DE" sz="1310" dirty="0" smtClean="0">
                <a:solidFill>
                  <a:schemeClr val="tx1"/>
                </a:solidFill>
              </a:rPr>
              <a:t> </a:t>
            </a:r>
            <a:r>
              <a:rPr lang="de-DE" sz="1310" dirty="0" err="1" smtClean="0">
                <a:solidFill>
                  <a:schemeClr val="tx1"/>
                </a:solidFill>
              </a:rPr>
              <a:t>between</a:t>
            </a:r>
            <a:r>
              <a:rPr lang="de-DE" sz="1310" dirty="0" smtClean="0">
                <a:solidFill>
                  <a:schemeClr val="tx1"/>
                </a:solidFill>
              </a:rPr>
              <a:t/>
            </a:r>
            <a:br>
              <a:rPr lang="de-DE" sz="1310" dirty="0" smtClean="0">
                <a:solidFill>
                  <a:schemeClr val="tx1"/>
                </a:solidFill>
              </a:rPr>
            </a:br>
            <a:r>
              <a:rPr lang="de-DE" sz="1310" dirty="0" err="1" smtClean="0">
                <a:solidFill>
                  <a:schemeClr val="tx1"/>
                </a:solidFill>
              </a:rPr>
              <a:t>persons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1746929" y="542332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sz="1310" dirty="0">
                <a:solidFill>
                  <a:schemeClr val="tx1"/>
                </a:solidFill>
              </a:rPr>
              <a:t>σ</a:t>
            </a:r>
            <a:r>
              <a:rPr lang="de-DE" sz="1310" baseline="30000" dirty="0" smtClean="0">
                <a:solidFill>
                  <a:schemeClr val="tx1"/>
                </a:solidFill>
              </a:rPr>
              <a:t>2</a:t>
            </a:r>
            <a:r>
              <a:rPr lang="de-DE" sz="1310" dirty="0" smtClean="0">
                <a:solidFill>
                  <a:schemeClr val="tx1"/>
                </a:solidFill>
              </a:rPr>
              <a:t> </a:t>
            </a:r>
            <a:r>
              <a:rPr lang="de-DE" sz="1310" dirty="0" err="1" smtClean="0">
                <a:solidFill>
                  <a:schemeClr val="tx1"/>
                </a:solidFill>
              </a:rPr>
              <a:t>between</a:t>
            </a:r>
            <a:r>
              <a:rPr lang="de-DE" sz="1310" dirty="0" smtClean="0">
                <a:solidFill>
                  <a:schemeClr val="tx1"/>
                </a:solidFill>
              </a:rPr>
              <a:t/>
            </a:r>
            <a:br>
              <a:rPr lang="de-DE" sz="1310" dirty="0" smtClean="0">
                <a:solidFill>
                  <a:schemeClr val="tx1"/>
                </a:solidFill>
              </a:rPr>
            </a:br>
            <a:r>
              <a:rPr lang="de-DE" sz="1310" dirty="0" err="1" smtClean="0">
                <a:solidFill>
                  <a:schemeClr val="tx1"/>
                </a:solidFill>
              </a:rPr>
              <a:t>persons</a:t>
            </a:r>
            <a:endParaRPr lang="de-DE" sz="1310" dirty="0">
              <a:solidFill>
                <a:schemeClr val="tx1"/>
              </a:solidFill>
            </a:endParaRPr>
          </a:p>
        </p:txBody>
      </p:sp>
      <p:cxnSp>
        <p:nvCxnSpPr>
          <p:cNvPr id="35" name="Gerade Verbindung mit Pfeil 34"/>
          <p:cNvCxnSpPr>
            <a:stCxn id="18" idx="2"/>
            <a:endCxn id="6" idx="2"/>
          </p:cNvCxnSpPr>
          <p:nvPr/>
        </p:nvCxnSpPr>
        <p:spPr>
          <a:xfrm flipH="1" flipV="1">
            <a:off x="4088929" y="2166692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17" idx="2"/>
            <a:endCxn id="8" idx="2"/>
          </p:cNvCxnSpPr>
          <p:nvPr/>
        </p:nvCxnSpPr>
        <p:spPr>
          <a:xfrm flipH="1" flipV="1">
            <a:off x="9625433" y="2166692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16" idx="2"/>
            <a:endCxn id="7" idx="2"/>
          </p:cNvCxnSpPr>
          <p:nvPr/>
        </p:nvCxnSpPr>
        <p:spPr>
          <a:xfrm flipH="1" flipV="1">
            <a:off x="6857181" y="2166692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H="1" flipV="1">
            <a:off x="4088929" y="4922416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H="1" flipV="1">
            <a:off x="9625433" y="4922416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H="1" flipV="1">
            <a:off x="6857181" y="4922416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H="1" flipV="1">
            <a:off x="4088929" y="7552881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 flipH="1" flipV="1">
            <a:off x="9625433" y="7552881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H="1" flipV="1">
            <a:off x="6857181" y="7552881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31" idx="6"/>
            <a:endCxn id="6" idx="0"/>
          </p:cNvCxnSpPr>
          <p:nvPr/>
        </p:nvCxnSpPr>
        <p:spPr>
          <a:xfrm>
            <a:off x="2716153" y="443430"/>
            <a:ext cx="1372776" cy="104657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31" idx="6"/>
            <a:endCxn id="7" idx="0"/>
          </p:cNvCxnSpPr>
          <p:nvPr/>
        </p:nvCxnSpPr>
        <p:spPr>
          <a:xfrm>
            <a:off x="2716153" y="443430"/>
            <a:ext cx="4141028" cy="104657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31" idx="6"/>
            <a:endCxn id="8" idx="0"/>
          </p:cNvCxnSpPr>
          <p:nvPr/>
        </p:nvCxnSpPr>
        <p:spPr>
          <a:xfrm>
            <a:off x="2716153" y="443430"/>
            <a:ext cx="6909280" cy="104657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32" idx="6"/>
          </p:cNvCxnSpPr>
          <p:nvPr/>
        </p:nvCxnSpPr>
        <p:spPr>
          <a:xfrm>
            <a:off x="2716153" y="3199885"/>
            <a:ext cx="1372776" cy="104584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32" idx="6"/>
          </p:cNvCxnSpPr>
          <p:nvPr/>
        </p:nvCxnSpPr>
        <p:spPr>
          <a:xfrm>
            <a:off x="2716153" y="3199885"/>
            <a:ext cx="4141028" cy="104584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>
            <a:stCxn id="32" idx="6"/>
          </p:cNvCxnSpPr>
          <p:nvPr/>
        </p:nvCxnSpPr>
        <p:spPr>
          <a:xfrm>
            <a:off x="2716153" y="3199885"/>
            <a:ext cx="6909280" cy="104584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33" idx="6"/>
          </p:cNvCxnSpPr>
          <p:nvPr/>
        </p:nvCxnSpPr>
        <p:spPr>
          <a:xfrm>
            <a:off x="2716153" y="5830350"/>
            <a:ext cx="1372776" cy="104584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33" idx="6"/>
          </p:cNvCxnSpPr>
          <p:nvPr/>
        </p:nvCxnSpPr>
        <p:spPr>
          <a:xfrm>
            <a:off x="2716153" y="5830350"/>
            <a:ext cx="4141028" cy="104584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>
            <a:stCxn id="33" idx="6"/>
          </p:cNvCxnSpPr>
          <p:nvPr/>
        </p:nvCxnSpPr>
        <p:spPr>
          <a:xfrm>
            <a:off x="2716153" y="5830350"/>
            <a:ext cx="6909280" cy="104584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8" idx="6"/>
            <a:endCxn id="16" idx="2"/>
          </p:cNvCxnSpPr>
          <p:nvPr/>
        </p:nvCxnSpPr>
        <p:spPr>
          <a:xfrm>
            <a:off x="5459353" y="2573720"/>
            <a:ext cx="179902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16" idx="6"/>
            <a:endCxn id="17" idx="2"/>
          </p:cNvCxnSpPr>
          <p:nvPr/>
        </p:nvCxnSpPr>
        <p:spPr>
          <a:xfrm>
            <a:off x="8227605" y="2573720"/>
            <a:ext cx="179902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/>
          <p:nvPr/>
        </p:nvCxnSpPr>
        <p:spPr>
          <a:xfrm>
            <a:off x="5459353" y="5322802"/>
            <a:ext cx="179902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8227605" y="5322802"/>
            <a:ext cx="179902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>
            <a:off x="5459353" y="7959909"/>
            <a:ext cx="179902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>
            <a:off x="8227605" y="7959909"/>
            <a:ext cx="179902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>
            <a:stCxn id="24" idx="6"/>
            <a:endCxn id="16" idx="2"/>
          </p:cNvCxnSpPr>
          <p:nvPr/>
        </p:nvCxnSpPr>
        <p:spPr>
          <a:xfrm flipV="1">
            <a:off x="5459353" y="2573720"/>
            <a:ext cx="1799028" cy="27557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>
            <a:stCxn id="22" idx="6"/>
            <a:endCxn id="17" idx="2"/>
          </p:cNvCxnSpPr>
          <p:nvPr/>
        </p:nvCxnSpPr>
        <p:spPr>
          <a:xfrm flipV="1">
            <a:off x="8227605" y="2573720"/>
            <a:ext cx="1799028" cy="27557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>
            <a:stCxn id="28" idx="6"/>
            <a:endCxn id="23" idx="2"/>
          </p:cNvCxnSpPr>
          <p:nvPr/>
        </p:nvCxnSpPr>
        <p:spPr>
          <a:xfrm flipV="1">
            <a:off x="8227605" y="5329445"/>
            <a:ext cx="1799028" cy="26304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>
            <a:stCxn id="30" idx="6"/>
            <a:endCxn id="22" idx="2"/>
          </p:cNvCxnSpPr>
          <p:nvPr/>
        </p:nvCxnSpPr>
        <p:spPr>
          <a:xfrm flipV="1">
            <a:off x="5459353" y="5329445"/>
            <a:ext cx="1799028" cy="26304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krümmte Verbindung 84"/>
          <p:cNvCxnSpPr>
            <a:stCxn id="31" idx="2"/>
            <a:endCxn id="32" idx="2"/>
          </p:cNvCxnSpPr>
          <p:nvPr/>
        </p:nvCxnSpPr>
        <p:spPr>
          <a:xfrm rot="10800000" flipV="1">
            <a:off x="1746929" y="443429"/>
            <a:ext cx="12700" cy="2756455"/>
          </a:xfrm>
          <a:prstGeom prst="curvedConnector3">
            <a:avLst>
              <a:gd name="adj1" fmla="val 4463008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krümmte Verbindung 84"/>
          <p:cNvCxnSpPr>
            <a:stCxn id="32" idx="2"/>
            <a:endCxn id="33" idx="2"/>
          </p:cNvCxnSpPr>
          <p:nvPr/>
        </p:nvCxnSpPr>
        <p:spPr>
          <a:xfrm rot="10800000" flipV="1">
            <a:off x="1746929" y="3199884"/>
            <a:ext cx="12700" cy="2630465"/>
          </a:xfrm>
          <a:prstGeom prst="curvedConnector3">
            <a:avLst>
              <a:gd name="adj1" fmla="val 4463008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krümmte Verbindung 84"/>
          <p:cNvCxnSpPr>
            <a:stCxn id="31" idx="2"/>
            <a:endCxn id="33" idx="2"/>
          </p:cNvCxnSpPr>
          <p:nvPr/>
        </p:nvCxnSpPr>
        <p:spPr>
          <a:xfrm rot="10800000" flipV="1">
            <a:off x="1746929" y="443430"/>
            <a:ext cx="12700" cy="5386920"/>
          </a:xfrm>
          <a:prstGeom prst="curvedConnector3">
            <a:avLst>
              <a:gd name="adj1" fmla="val 9493157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krümmte Verbindung 84"/>
          <p:cNvCxnSpPr>
            <a:stCxn id="18" idx="6"/>
            <a:endCxn id="24" idx="6"/>
          </p:cNvCxnSpPr>
          <p:nvPr/>
        </p:nvCxnSpPr>
        <p:spPr>
          <a:xfrm>
            <a:off x="5459353" y="2573720"/>
            <a:ext cx="12700" cy="2755725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krümmte Verbindung 84"/>
          <p:cNvCxnSpPr>
            <a:stCxn id="24" idx="6"/>
            <a:endCxn id="30" idx="6"/>
          </p:cNvCxnSpPr>
          <p:nvPr/>
        </p:nvCxnSpPr>
        <p:spPr>
          <a:xfrm>
            <a:off x="5459353" y="5329445"/>
            <a:ext cx="12700" cy="2630465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krümmte Verbindung 84"/>
          <p:cNvCxnSpPr>
            <a:stCxn id="18" idx="6"/>
            <a:endCxn id="30" idx="6"/>
          </p:cNvCxnSpPr>
          <p:nvPr/>
        </p:nvCxnSpPr>
        <p:spPr>
          <a:xfrm>
            <a:off x="5459353" y="2573720"/>
            <a:ext cx="12700" cy="5386190"/>
          </a:xfrm>
          <a:prstGeom prst="curvedConnector3">
            <a:avLst>
              <a:gd name="adj1" fmla="val 2983567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hteck 167"/>
          <p:cNvSpPr/>
          <p:nvPr/>
        </p:nvSpPr>
        <p:spPr>
          <a:xfrm>
            <a:off x="6607906" y="2431500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 smtClean="0">
                <a:solidFill>
                  <a:schemeClr val="tx1"/>
                </a:solidFill>
              </a:rPr>
              <a:t>.13</a:t>
            </a:r>
            <a:endParaRPr lang="en-US" sz="1378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9405137" y="2431500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 smtClean="0">
                <a:solidFill>
                  <a:schemeClr val="tx1"/>
                </a:solidFill>
              </a:rPr>
              <a:t>.15</a:t>
            </a:r>
            <a:endParaRPr lang="en-US" sz="1378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6607906" y="5214350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 smtClean="0">
                <a:solidFill>
                  <a:schemeClr val="tx1"/>
                </a:solidFill>
              </a:rPr>
              <a:t>.16</a:t>
            </a:r>
            <a:endParaRPr lang="en-US" sz="1378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9405137" y="5214350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 smtClean="0">
                <a:solidFill>
                  <a:schemeClr val="tx1"/>
                </a:solidFill>
              </a:rPr>
              <a:t>.18</a:t>
            </a:r>
            <a:endParaRPr lang="en-US" sz="1378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6607906" y="7844535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.04</a:t>
            </a:r>
            <a:endParaRPr lang="en-US" sz="1378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9405137" y="7844535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.04</a:t>
            </a:r>
            <a:endParaRPr lang="en-US" sz="1378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8669260" y="3192434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b="1" dirty="0" smtClean="0">
                <a:solidFill>
                  <a:schemeClr val="tx1"/>
                </a:solidFill>
              </a:rPr>
              <a:t>-.10</a:t>
            </a:r>
            <a:endParaRPr lang="en-US" sz="1378" b="1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8620108" y="3704975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b="1" dirty="0" smtClean="0">
                <a:solidFill>
                  <a:schemeClr val="tx1"/>
                </a:solidFill>
              </a:rPr>
              <a:t>-.05</a:t>
            </a:r>
            <a:endParaRPr lang="en-US" sz="1378" b="1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9395597" y="3204960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b="1" dirty="0">
                <a:solidFill>
                  <a:schemeClr val="tx1"/>
                </a:solidFill>
              </a:rPr>
              <a:t>-.06</a:t>
            </a:r>
          </a:p>
        </p:txBody>
      </p:sp>
      <p:sp>
        <p:nvSpPr>
          <p:cNvPr id="180" name="Rechteck 179"/>
          <p:cNvSpPr/>
          <p:nvPr/>
        </p:nvSpPr>
        <p:spPr>
          <a:xfrm>
            <a:off x="5888750" y="3192434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b="1" dirty="0" smtClean="0">
                <a:solidFill>
                  <a:schemeClr val="tx1"/>
                </a:solidFill>
              </a:rPr>
              <a:t>-.08</a:t>
            </a:r>
            <a:endParaRPr lang="en-US" sz="1378" b="1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5839598" y="3704975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b="1" dirty="0" smtClean="0">
                <a:solidFill>
                  <a:schemeClr val="tx1"/>
                </a:solidFill>
              </a:rPr>
              <a:t>-.04</a:t>
            </a:r>
            <a:endParaRPr lang="en-US" sz="1378" b="1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6615087" y="3204960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b="1" dirty="0">
                <a:solidFill>
                  <a:schemeClr val="tx1"/>
                </a:solidFill>
              </a:rPr>
              <a:t>-.06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5959701" y="6926252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b="1" dirty="0">
                <a:solidFill>
                  <a:schemeClr val="tx1"/>
                </a:solidFill>
              </a:rPr>
              <a:t>.</a:t>
            </a:r>
            <a:r>
              <a:rPr lang="en-US" sz="1378" b="1" dirty="0" smtClean="0">
                <a:solidFill>
                  <a:schemeClr val="tx1"/>
                </a:solidFill>
              </a:rPr>
              <a:t>03</a:t>
            </a:r>
            <a:endParaRPr lang="en-US" sz="1378" b="1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8887469" y="6347702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b="1" dirty="0">
                <a:solidFill>
                  <a:schemeClr val="tx1"/>
                </a:solidFill>
              </a:rPr>
              <a:t>-.02</a:t>
            </a:r>
          </a:p>
        </p:txBody>
      </p:sp>
      <p:sp>
        <p:nvSpPr>
          <p:cNvPr id="185" name="Rechteck 184"/>
          <p:cNvSpPr/>
          <p:nvPr/>
        </p:nvSpPr>
        <p:spPr>
          <a:xfrm>
            <a:off x="6075481" y="5672484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b="1" dirty="0" smtClean="0">
                <a:solidFill>
                  <a:schemeClr val="tx1"/>
                </a:solidFill>
              </a:rPr>
              <a:t>-.08</a:t>
            </a:r>
            <a:endParaRPr lang="en-US" sz="1378" b="1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6086416" y="6347702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b="1" dirty="0">
                <a:solidFill>
                  <a:schemeClr val="tx1"/>
                </a:solidFill>
              </a:rPr>
              <a:t>-.02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8720089" y="6926252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b="1" dirty="0" smtClean="0">
                <a:solidFill>
                  <a:schemeClr val="tx1"/>
                </a:solidFill>
              </a:rPr>
              <a:t>.03</a:t>
            </a:r>
            <a:endParaRPr lang="en-US" sz="1378" b="1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8835869" y="5672484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b="1" dirty="0" smtClean="0">
                <a:solidFill>
                  <a:schemeClr val="tx1"/>
                </a:solidFill>
              </a:rPr>
              <a:t>-.07</a:t>
            </a:r>
            <a:endParaRPr lang="en-US" sz="1378" b="1" dirty="0">
              <a:solidFill>
                <a:schemeClr val="tx1"/>
              </a:solidFill>
            </a:endParaRPr>
          </a:p>
        </p:txBody>
      </p:sp>
      <p:cxnSp>
        <p:nvCxnSpPr>
          <p:cNvPr id="114" name="Gerade Verbindung mit Pfeil 113"/>
          <p:cNvCxnSpPr>
            <a:stCxn id="119" idx="1"/>
          </p:cNvCxnSpPr>
          <p:nvPr/>
        </p:nvCxnSpPr>
        <p:spPr>
          <a:xfrm flipH="1" flipV="1">
            <a:off x="7793055" y="5731402"/>
            <a:ext cx="170951" cy="3112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Ellipse 115"/>
          <p:cNvSpPr/>
          <p:nvPr/>
        </p:nvSpPr>
        <p:spPr>
          <a:xfrm>
            <a:off x="7907376" y="3198944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17" name="Gerade Verbindung mit Pfeil 116"/>
          <p:cNvCxnSpPr>
            <a:stCxn id="116" idx="1"/>
          </p:cNvCxnSpPr>
          <p:nvPr/>
        </p:nvCxnSpPr>
        <p:spPr>
          <a:xfrm flipH="1" flipV="1">
            <a:off x="7831648" y="2980747"/>
            <a:ext cx="120953" cy="2599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Ellipse 118"/>
          <p:cNvSpPr/>
          <p:nvPr/>
        </p:nvSpPr>
        <p:spPr>
          <a:xfrm>
            <a:off x="7918780" y="6000913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20" name="Gerade Verbindung mit Pfeil 119"/>
          <p:cNvCxnSpPr>
            <a:stCxn id="121" idx="1"/>
          </p:cNvCxnSpPr>
          <p:nvPr/>
        </p:nvCxnSpPr>
        <p:spPr>
          <a:xfrm flipH="1" flipV="1">
            <a:off x="7793055" y="8383674"/>
            <a:ext cx="170951" cy="3112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Ellipse 120"/>
          <p:cNvSpPr/>
          <p:nvPr/>
        </p:nvSpPr>
        <p:spPr>
          <a:xfrm>
            <a:off x="7918780" y="8653185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23" name="Gekrümmte Verbindung 84"/>
          <p:cNvCxnSpPr>
            <a:stCxn id="116" idx="6"/>
            <a:endCxn id="119" idx="6"/>
          </p:cNvCxnSpPr>
          <p:nvPr/>
        </p:nvCxnSpPr>
        <p:spPr>
          <a:xfrm>
            <a:off x="8216201" y="3341606"/>
            <a:ext cx="11404" cy="2801969"/>
          </a:xfrm>
          <a:prstGeom prst="curvedConnector3">
            <a:avLst>
              <a:gd name="adj1" fmla="val 210456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krümmte Verbindung 84"/>
          <p:cNvCxnSpPr>
            <a:stCxn id="116" idx="6"/>
            <a:endCxn id="121" idx="6"/>
          </p:cNvCxnSpPr>
          <p:nvPr/>
        </p:nvCxnSpPr>
        <p:spPr>
          <a:xfrm>
            <a:off x="8216201" y="3341606"/>
            <a:ext cx="11404" cy="5454241"/>
          </a:xfrm>
          <a:prstGeom prst="curvedConnector3">
            <a:avLst>
              <a:gd name="adj1" fmla="val 3532462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krümmte Verbindung 84"/>
          <p:cNvCxnSpPr>
            <a:stCxn id="119" idx="6"/>
            <a:endCxn id="121" idx="6"/>
          </p:cNvCxnSpPr>
          <p:nvPr/>
        </p:nvCxnSpPr>
        <p:spPr>
          <a:xfrm>
            <a:off x="8227605" y="6143575"/>
            <a:ext cx="12700" cy="2652272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/>
          <p:cNvCxnSpPr>
            <a:stCxn id="133" idx="1"/>
          </p:cNvCxnSpPr>
          <p:nvPr/>
        </p:nvCxnSpPr>
        <p:spPr>
          <a:xfrm flipH="1" flipV="1">
            <a:off x="10611890" y="5731402"/>
            <a:ext cx="170951" cy="3112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Ellipse 130"/>
          <p:cNvSpPr/>
          <p:nvPr/>
        </p:nvSpPr>
        <p:spPr>
          <a:xfrm>
            <a:off x="10726211" y="3198944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32" name="Gerade Verbindung mit Pfeil 131"/>
          <p:cNvCxnSpPr>
            <a:stCxn id="131" idx="1"/>
          </p:cNvCxnSpPr>
          <p:nvPr/>
        </p:nvCxnSpPr>
        <p:spPr>
          <a:xfrm flipH="1" flipV="1">
            <a:off x="10650483" y="2980747"/>
            <a:ext cx="120953" cy="2599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Ellipse 132"/>
          <p:cNvSpPr/>
          <p:nvPr/>
        </p:nvSpPr>
        <p:spPr>
          <a:xfrm>
            <a:off x="10737615" y="6000913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34" name="Gerade Verbindung mit Pfeil 133"/>
          <p:cNvCxnSpPr>
            <a:stCxn id="135" idx="1"/>
          </p:cNvCxnSpPr>
          <p:nvPr/>
        </p:nvCxnSpPr>
        <p:spPr>
          <a:xfrm flipH="1" flipV="1">
            <a:off x="10611890" y="8383674"/>
            <a:ext cx="170951" cy="3112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Ellipse 134"/>
          <p:cNvSpPr/>
          <p:nvPr/>
        </p:nvSpPr>
        <p:spPr>
          <a:xfrm>
            <a:off x="10737615" y="8653185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36" name="Gekrümmte Verbindung 84"/>
          <p:cNvCxnSpPr>
            <a:stCxn id="131" idx="6"/>
            <a:endCxn id="133" idx="6"/>
          </p:cNvCxnSpPr>
          <p:nvPr/>
        </p:nvCxnSpPr>
        <p:spPr>
          <a:xfrm>
            <a:off x="11035036" y="3341606"/>
            <a:ext cx="11404" cy="2801969"/>
          </a:xfrm>
          <a:prstGeom prst="curvedConnector3">
            <a:avLst>
              <a:gd name="adj1" fmla="val 2104560"/>
            </a:avLst>
          </a:prstGeom>
          <a:ln w="12700">
            <a:solidFill>
              <a:schemeClr val="tx1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krümmte Verbindung 84"/>
          <p:cNvCxnSpPr>
            <a:stCxn id="131" idx="6"/>
            <a:endCxn id="135" idx="6"/>
          </p:cNvCxnSpPr>
          <p:nvPr/>
        </p:nvCxnSpPr>
        <p:spPr>
          <a:xfrm>
            <a:off x="11035036" y="3341606"/>
            <a:ext cx="11404" cy="5454241"/>
          </a:xfrm>
          <a:prstGeom prst="curvedConnector3">
            <a:avLst>
              <a:gd name="adj1" fmla="val 3532462"/>
            </a:avLst>
          </a:prstGeom>
          <a:ln w="12700">
            <a:solidFill>
              <a:schemeClr val="tx1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krümmte Verbindung 84"/>
          <p:cNvCxnSpPr>
            <a:stCxn id="133" idx="6"/>
            <a:endCxn id="135" idx="6"/>
          </p:cNvCxnSpPr>
          <p:nvPr/>
        </p:nvCxnSpPr>
        <p:spPr>
          <a:xfrm>
            <a:off x="11046440" y="6143575"/>
            <a:ext cx="12700" cy="2652272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/>
          <p:cNvSpPr/>
          <p:nvPr/>
        </p:nvSpPr>
        <p:spPr>
          <a:xfrm>
            <a:off x="5446653" y="4388372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b="1" dirty="0">
                <a:solidFill>
                  <a:schemeClr val="tx1"/>
                </a:solidFill>
              </a:rPr>
              <a:t>-.10</a:t>
            </a:r>
          </a:p>
        </p:txBody>
      </p:sp>
      <p:sp>
        <p:nvSpPr>
          <p:cNvPr id="111" name="Rechteck 110"/>
          <p:cNvSpPr/>
          <p:nvPr/>
        </p:nvSpPr>
        <p:spPr>
          <a:xfrm>
            <a:off x="5446653" y="5889594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b="1" smtClean="0">
                <a:solidFill>
                  <a:schemeClr val="tx1"/>
                </a:solidFill>
              </a:rPr>
              <a:t>.26</a:t>
            </a:r>
            <a:endParaRPr lang="en-US" sz="1378" b="1" dirty="0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5776547" y="4990193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b="1" dirty="0">
                <a:solidFill>
                  <a:schemeClr val="tx1"/>
                </a:solidFill>
              </a:rPr>
              <a:t>-.10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1083373" y="1612733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b="1" dirty="0">
                <a:solidFill>
                  <a:schemeClr val="tx1"/>
                </a:solidFill>
              </a:rPr>
              <a:t>-.27</a:t>
            </a:r>
          </a:p>
        </p:txBody>
      </p:sp>
      <p:sp>
        <p:nvSpPr>
          <p:cNvPr id="139" name="Rechteck 138"/>
          <p:cNvSpPr/>
          <p:nvPr/>
        </p:nvSpPr>
        <p:spPr>
          <a:xfrm>
            <a:off x="1083373" y="4388372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b="1" dirty="0">
                <a:solidFill>
                  <a:schemeClr val="tx1"/>
                </a:solidFill>
              </a:rPr>
              <a:t>.68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414716" y="2872940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b="1" dirty="0">
                <a:solidFill>
                  <a:schemeClr val="tx1"/>
                </a:solidFill>
              </a:rPr>
              <a:t>-.11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037715" y="5588168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dirty="0">
                <a:solidFill>
                  <a:schemeClr val="tx1"/>
                </a:solidFill>
              </a:rPr>
              <a:t>.01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11030897" y="6596138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dirty="0">
                <a:solidFill>
                  <a:schemeClr val="tx1"/>
                </a:solidFill>
              </a:rPr>
              <a:t>.36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11243266" y="5997401"/>
            <a:ext cx="420098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dirty="0">
                <a:solidFill>
                  <a:schemeClr val="tx1"/>
                </a:solidFill>
              </a:rPr>
              <a:t>&gt; -.01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8198648" y="5588168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dirty="0">
                <a:solidFill>
                  <a:schemeClr val="tx1"/>
                </a:solidFill>
              </a:rPr>
              <a:t>-.17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191830" y="6596138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dirty="0">
                <a:solidFill>
                  <a:schemeClr val="tx1"/>
                </a:solidFill>
              </a:rPr>
              <a:t>.18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8459568" y="5997401"/>
            <a:ext cx="309359" cy="215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78" dirty="0">
                <a:solidFill>
                  <a:schemeClr val="tx1"/>
                </a:solidFill>
              </a:rPr>
              <a:t>-.15</a:t>
            </a:r>
          </a:p>
        </p:txBody>
      </p:sp>
      <p:sp>
        <p:nvSpPr>
          <p:cNvPr id="148" name="Rechteck 147"/>
          <p:cNvSpPr/>
          <p:nvPr/>
        </p:nvSpPr>
        <p:spPr>
          <a:xfrm>
            <a:off x="3687728" y="105084"/>
            <a:ext cx="802401" cy="67668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dirty="0" smtClean="0">
                <a:solidFill>
                  <a:schemeClr val="tx1"/>
                </a:solidFill>
              </a:rPr>
              <a:t>T1</a:t>
            </a:r>
            <a:endParaRPr lang="en-US" sz="1312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455980" y="105084"/>
            <a:ext cx="802401" cy="67668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dirty="0" smtClean="0">
                <a:solidFill>
                  <a:schemeClr val="tx1"/>
                </a:solidFill>
              </a:rPr>
              <a:t>T2</a:t>
            </a:r>
            <a:endParaRPr lang="en-US" sz="1312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9224232" y="105084"/>
            <a:ext cx="802401" cy="67668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dirty="0" smtClean="0">
                <a:solidFill>
                  <a:schemeClr val="tx1"/>
                </a:solidFill>
              </a:rPr>
              <a:t>T3</a:t>
            </a:r>
            <a:endParaRPr lang="en-US" sz="1312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70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3687728" y="149000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Privacy Concerns</a:t>
            </a:r>
            <a:br>
              <a:rPr lang="en-US" sz="1312" b="1" dirty="0" smtClean="0">
                <a:solidFill>
                  <a:schemeClr val="tx1"/>
                </a:solidFill>
              </a:rPr>
            </a:br>
            <a:r>
              <a:rPr lang="en-US" sz="1312" b="1" dirty="0" smtClean="0">
                <a:solidFill>
                  <a:schemeClr val="tx1"/>
                </a:solidFill>
              </a:rPr>
              <a:t>(T1</a:t>
            </a:r>
            <a:r>
              <a:rPr lang="en-US" sz="1312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hteck 6"/>
          <p:cNvSpPr/>
          <p:nvPr/>
        </p:nvSpPr>
        <p:spPr>
          <a:xfrm>
            <a:off x="6455980" y="149000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Privacy Concerns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(T2)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9224232" y="149000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Privacy Concerns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(T3)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687728" y="4245728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Attitudes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(T1)</a:t>
            </a:r>
          </a:p>
        </p:txBody>
      </p:sp>
      <p:sp>
        <p:nvSpPr>
          <p:cNvPr id="20" name="Rechteck 19"/>
          <p:cNvSpPr/>
          <p:nvPr/>
        </p:nvSpPr>
        <p:spPr>
          <a:xfrm>
            <a:off x="6455980" y="4245728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Attitudes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(T2)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9224232" y="4245728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Attitudes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(T3)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3687728" y="687619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>
                <a:solidFill>
                  <a:schemeClr val="tx1"/>
                </a:solidFill>
              </a:rPr>
              <a:t>Info </a:t>
            </a:r>
            <a:r>
              <a:rPr lang="en-US" sz="1312" b="1" dirty="0" smtClean="0">
                <a:solidFill>
                  <a:schemeClr val="tx1"/>
                </a:solidFill>
              </a:rPr>
              <a:t>Sharing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(T1)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6455980" y="687619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>
                <a:solidFill>
                  <a:schemeClr val="tx1"/>
                </a:solidFill>
              </a:rPr>
              <a:t>Info </a:t>
            </a:r>
            <a:r>
              <a:rPr lang="en-US" sz="1312" b="1" dirty="0" smtClean="0">
                <a:solidFill>
                  <a:schemeClr val="tx1"/>
                </a:solidFill>
              </a:rPr>
              <a:t>Sharing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(T2)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9224232" y="687619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Info Sharing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(T3)</a:t>
            </a:r>
            <a:endParaRPr lang="en-US" sz="1312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54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3687728" y="149000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Privacy Concerns</a:t>
            </a:r>
            <a:br>
              <a:rPr lang="en-US" sz="1312" b="1" dirty="0" smtClean="0">
                <a:solidFill>
                  <a:schemeClr val="tx1"/>
                </a:solidFill>
              </a:rPr>
            </a:br>
            <a:r>
              <a:rPr lang="en-US" sz="1312" b="1" dirty="0" smtClean="0">
                <a:solidFill>
                  <a:schemeClr val="tx1"/>
                </a:solidFill>
              </a:rPr>
              <a:t>(T1</a:t>
            </a:r>
            <a:r>
              <a:rPr lang="en-US" sz="1312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hteck 6"/>
          <p:cNvSpPr/>
          <p:nvPr/>
        </p:nvSpPr>
        <p:spPr>
          <a:xfrm>
            <a:off x="6455980" y="149000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Privacy Concerns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(T2)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9224232" y="149000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Privacy Concerns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(T3)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687728" y="4245728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Attitudes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(T1)</a:t>
            </a:r>
          </a:p>
        </p:txBody>
      </p:sp>
      <p:sp>
        <p:nvSpPr>
          <p:cNvPr id="20" name="Rechteck 19"/>
          <p:cNvSpPr/>
          <p:nvPr/>
        </p:nvSpPr>
        <p:spPr>
          <a:xfrm>
            <a:off x="6455980" y="4245728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Attitudes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(T2)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9224232" y="4245728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Attitudes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(T3)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3687728" y="687619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>
                <a:solidFill>
                  <a:schemeClr val="tx1"/>
                </a:solidFill>
              </a:rPr>
              <a:t>Info </a:t>
            </a:r>
            <a:r>
              <a:rPr lang="en-US" sz="1312" b="1" dirty="0" smtClean="0">
                <a:solidFill>
                  <a:schemeClr val="tx1"/>
                </a:solidFill>
              </a:rPr>
              <a:t>Sharing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(T1)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6455980" y="687619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>
                <a:solidFill>
                  <a:schemeClr val="tx1"/>
                </a:solidFill>
              </a:rPr>
              <a:t>Info </a:t>
            </a:r>
            <a:r>
              <a:rPr lang="en-US" sz="1312" b="1" dirty="0" smtClean="0">
                <a:solidFill>
                  <a:schemeClr val="tx1"/>
                </a:solidFill>
              </a:rPr>
              <a:t>Sharing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(T2)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9224232" y="687619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Info Sharing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(T3)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1746929" y="3640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err="1" smtClean="0">
                <a:solidFill>
                  <a:schemeClr val="tx1"/>
                </a:solidFill>
              </a:rPr>
              <a:t>Trait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32" name="Ellipse 31"/>
          <p:cNvSpPr/>
          <p:nvPr/>
        </p:nvSpPr>
        <p:spPr>
          <a:xfrm>
            <a:off x="1746929" y="2792857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err="1" smtClean="0">
                <a:solidFill>
                  <a:schemeClr val="tx1"/>
                </a:solidFill>
              </a:rPr>
              <a:t>Trait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1746929" y="542332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err="1" smtClean="0">
                <a:solidFill>
                  <a:schemeClr val="tx1"/>
                </a:solidFill>
              </a:rPr>
              <a:t>Trait</a:t>
            </a:r>
            <a:endParaRPr lang="de-DE" sz="1310" dirty="0">
              <a:solidFill>
                <a:schemeClr val="tx1"/>
              </a:solidFill>
            </a:endParaRPr>
          </a:p>
        </p:txBody>
      </p:sp>
      <p:cxnSp>
        <p:nvCxnSpPr>
          <p:cNvPr id="51" name="Gerade Verbindung mit Pfeil 50"/>
          <p:cNvCxnSpPr>
            <a:stCxn id="31" idx="6"/>
            <a:endCxn id="6" idx="0"/>
          </p:cNvCxnSpPr>
          <p:nvPr/>
        </p:nvCxnSpPr>
        <p:spPr>
          <a:xfrm>
            <a:off x="2716153" y="443430"/>
            <a:ext cx="1372776" cy="104657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31" idx="6"/>
            <a:endCxn id="7" idx="0"/>
          </p:cNvCxnSpPr>
          <p:nvPr/>
        </p:nvCxnSpPr>
        <p:spPr>
          <a:xfrm>
            <a:off x="2716153" y="443430"/>
            <a:ext cx="4141028" cy="104657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31" idx="6"/>
            <a:endCxn id="8" idx="0"/>
          </p:cNvCxnSpPr>
          <p:nvPr/>
        </p:nvCxnSpPr>
        <p:spPr>
          <a:xfrm>
            <a:off x="2716153" y="443430"/>
            <a:ext cx="6909280" cy="104657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32" idx="6"/>
          </p:cNvCxnSpPr>
          <p:nvPr/>
        </p:nvCxnSpPr>
        <p:spPr>
          <a:xfrm>
            <a:off x="2716153" y="3199885"/>
            <a:ext cx="1372776" cy="104584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32" idx="6"/>
          </p:cNvCxnSpPr>
          <p:nvPr/>
        </p:nvCxnSpPr>
        <p:spPr>
          <a:xfrm>
            <a:off x="2716153" y="3199885"/>
            <a:ext cx="4141028" cy="104584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>
            <a:stCxn id="32" idx="6"/>
          </p:cNvCxnSpPr>
          <p:nvPr/>
        </p:nvCxnSpPr>
        <p:spPr>
          <a:xfrm>
            <a:off x="2716153" y="3199885"/>
            <a:ext cx="6909280" cy="104584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33" idx="6"/>
          </p:cNvCxnSpPr>
          <p:nvPr/>
        </p:nvCxnSpPr>
        <p:spPr>
          <a:xfrm>
            <a:off x="2716153" y="5830350"/>
            <a:ext cx="1372776" cy="104584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33" idx="6"/>
          </p:cNvCxnSpPr>
          <p:nvPr/>
        </p:nvCxnSpPr>
        <p:spPr>
          <a:xfrm>
            <a:off x="2716153" y="5830350"/>
            <a:ext cx="4141028" cy="104584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>
            <a:stCxn id="33" idx="6"/>
          </p:cNvCxnSpPr>
          <p:nvPr/>
        </p:nvCxnSpPr>
        <p:spPr>
          <a:xfrm>
            <a:off x="2716153" y="5830350"/>
            <a:ext cx="6909280" cy="104584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13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3687728" y="149000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Privacy Concerns</a:t>
            </a:r>
            <a:br>
              <a:rPr lang="en-US" sz="1312" b="1" dirty="0" smtClean="0">
                <a:solidFill>
                  <a:schemeClr val="tx1"/>
                </a:solidFill>
              </a:rPr>
            </a:br>
            <a:r>
              <a:rPr lang="en-US" sz="1312" b="1" dirty="0" smtClean="0">
                <a:solidFill>
                  <a:schemeClr val="tx1"/>
                </a:solidFill>
              </a:rPr>
              <a:t>(T1</a:t>
            </a:r>
            <a:r>
              <a:rPr lang="en-US" sz="1312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hteck 6"/>
          <p:cNvSpPr/>
          <p:nvPr/>
        </p:nvSpPr>
        <p:spPr>
          <a:xfrm>
            <a:off x="6455980" y="149000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Privacy Concerns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(T2)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9224232" y="149000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Privacy Concerns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(T3)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7258381" y="216669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  <a:br>
              <a:rPr lang="de-DE" sz="1310" dirty="0" smtClean="0">
                <a:solidFill>
                  <a:schemeClr val="tx1"/>
                </a:solidFill>
              </a:rPr>
            </a:br>
            <a:r>
              <a:rPr lang="de-DE" sz="1310" dirty="0" smtClean="0">
                <a:solidFill>
                  <a:schemeClr val="tx1"/>
                </a:solidFill>
              </a:rPr>
              <a:t>(T2)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10026633" y="216669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(T3)</a:t>
            </a:r>
          </a:p>
        </p:txBody>
      </p:sp>
      <p:sp>
        <p:nvSpPr>
          <p:cNvPr id="18" name="Ellipse 17"/>
          <p:cNvSpPr/>
          <p:nvPr/>
        </p:nvSpPr>
        <p:spPr>
          <a:xfrm>
            <a:off x="4490129" y="216669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  <a:br>
              <a:rPr lang="de-DE" sz="1310" dirty="0" smtClean="0">
                <a:solidFill>
                  <a:schemeClr val="tx1"/>
                </a:solidFill>
              </a:rPr>
            </a:br>
            <a:r>
              <a:rPr lang="de-DE" sz="1310" dirty="0" smtClean="0">
                <a:solidFill>
                  <a:schemeClr val="tx1"/>
                </a:solidFill>
              </a:rPr>
              <a:t>(T1)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687728" y="4245728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Attitudes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(T1)</a:t>
            </a:r>
          </a:p>
        </p:txBody>
      </p:sp>
      <p:sp>
        <p:nvSpPr>
          <p:cNvPr id="20" name="Rechteck 19"/>
          <p:cNvSpPr/>
          <p:nvPr/>
        </p:nvSpPr>
        <p:spPr>
          <a:xfrm>
            <a:off x="6455980" y="4245728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Attitudes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(T2)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9224232" y="4245728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Attitudes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(T3)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7258381" y="4922417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(T2)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10026633" y="4922417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(T3)</a:t>
            </a:r>
          </a:p>
        </p:txBody>
      </p:sp>
      <p:sp>
        <p:nvSpPr>
          <p:cNvPr id="24" name="Ellipse 23"/>
          <p:cNvSpPr/>
          <p:nvPr/>
        </p:nvSpPr>
        <p:spPr>
          <a:xfrm>
            <a:off x="4490129" y="4922417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(T1)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3687728" y="687619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>
                <a:solidFill>
                  <a:schemeClr val="tx1"/>
                </a:solidFill>
              </a:rPr>
              <a:t>Info </a:t>
            </a:r>
            <a:r>
              <a:rPr lang="en-US" sz="1312" b="1" dirty="0" smtClean="0">
                <a:solidFill>
                  <a:schemeClr val="tx1"/>
                </a:solidFill>
              </a:rPr>
              <a:t>Sharing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(T1)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6455980" y="687619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>
                <a:solidFill>
                  <a:schemeClr val="tx1"/>
                </a:solidFill>
              </a:rPr>
              <a:t>Info </a:t>
            </a:r>
            <a:r>
              <a:rPr lang="en-US" sz="1312" b="1" dirty="0" smtClean="0">
                <a:solidFill>
                  <a:schemeClr val="tx1"/>
                </a:solidFill>
              </a:rPr>
              <a:t>Sharing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(T2)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9224232" y="687619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Info Sharing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(T3)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7258381" y="755288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(T2)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10026633" y="755288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(T3)</a:t>
            </a:r>
          </a:p>
        </p:txBody>
      </p:sp>
      <p:sp>
        <p:nvSpPr>
          <p:cNvPr id="30" name="Ellipse 29"/>
          <p:cNvSpPr/>
          <p:nvPr/>
        </p:nvSpPr>
        <p:spPr>
          <a:xfrm>
            <a:off x="4490129" y="755288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(T1)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1746929" y="3640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err="1" smtClean="0">
                <a:solidFill>
                  <a:schemeClr val="tx1"/>
                </a:solidFill>
              </a:rPr>
              <a:t>Trait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32" name="Ellipse 31"/>
          <p:cNvSpPr/>
          <p:nvPr/>
        </p:nvSpPr>
        <p:spPr>
          <a:xfrm>
            <a:off x="1746929" y="2792857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err="1" smtClean="0">
                <a:solidFill>
                  <a:schemeClr val="tx1"/>
                </a:solidFill>
              </a:rPr>
              <a:t>Trait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1746929" y="542332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err="1" smtClean="0">
                <a:solidFill>
                  <a:schemeClr val="tx1"/>
                </a:solidFill>
              </a:rPr>
              <a:t>Trait</a:t>
            </a:r>
            <a:endParaRPr lang="de-DE" sz="1310" dirty="0">
              <a:solidFill>
                <a:schemeClr val="tx1"/>
              </a:solidFill>
            </a:endParaRPr>
          </a:p>
        </p:txBody>
      </p:sp>
      <p:cxnSp>
        <p:nvCxnSpPr>
          <p:cNvPr id="35" name="Gerade Verbindung mit Pfeil 34"/>
          <p:cNvCxnSpPr>
            <a:stCxn id="18" idx="2"/>
            <a:endCxn id="6" idx="2"/>
          </p:cNvCxnSpPr>
          <p:nvPr/>
        </p:nvCxnSpPr>
        <p:spPr>
          <a:xfrm flipH="1" flipV="1">
            <a:off x="4088929" y="2166692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17" idx="2"/>
            <a:endCxn id="8" idx="2"/>
          </p:cNvCxnSpPr>
          <p:nvPr/>
        </p:nvCxnSpPr>
        <p:spPr>
          <a:xfrm flipH="1" flipV="1">
            <a:off x="9625433" y="2166692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16" idx="2"/>
            <a:endCxn id="7" idx="2"/>
          </p:cNvCxnSpPr>
          <p:nvPr/>
        </p:nvCxnSpPr>
        <p:spPr>
          <a:xfrm flipH="1" flipV="1">
            <a:off x="6857181" y="2166692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H="1" flipV="1">
            <a:off x="4088929" y="4922416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H="1" flipV="1">
            <a:off x="9625433" y="4922416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H="1" flipV="1">
            <a:off x="6857181" y="4922416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H="1" flipV="1">
            <a:off x="4088929" y="7552881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 flipH="1" flipV="1">
            <a:off x="9625433" y="7552881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H="1" flipV="1">
            <a:off x="6857181" y="7552881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31" idx="6"/>
            <a:endCxn id="6" idx="0"/>
          </p:cNvCxnSpPr>
          <p:nvPr/>
        </p:nvCxnSpPr>
        <p:spPr>
          <a:xfrm>
            <a:off x="2716153" y="443430"/>
            <a:ext cx="1372776" cy="104657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31" idx="6"/>
            <a:endCxn id="7" idx="0"/>
          </p:cNvCxnSpPr>
          <p:nvPr/>
        </p:nvCxnSpPr>
        <p:spPr>
          <a:xfrm>
            <a:off x="2716153" y="443430"/>
            <a:ext cx="4141028" cy="104657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31" idx="6"/>
            <a:endCxn id="8" idx="0"/>
          </p:cNvCxnSpPr>
          <p:nvPr/>
        </p:nvCxnSpPr>
        <p:spPr>
          <a:xfrm>
            <a:off x="2716153" y="443430"/>
            <a:ext cx="6909280" cy="104657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32" idx="6"/>
          </p:cNvCxnSpPr>
          <p:nvPr/>
        </p:nvCxnSpPr>
        <p:spPr>
          <a:xfrm>
            <a:off x="2716153" y="3199885"/>
            <a:ext cx="1372776" cy="104584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32" idx="6"/>
          </p:cNvCxnSpPr>
          <p:nvPr/>
        </p:nvCxnSpPr>
        <p:spPr>
          <a:xfrm>
            <a:off x="2716153" y="3199885"/>
            <a:ext cx="4141028" cy="104584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>
            <a:stCxn id="32" idx="6"/>
          </p:cNvCxnSpPr>
          <p:nvPr/>
        </p:nvCxnSpPr>
        <p:spPr>
          <a:xfrm>
            <a:off x="2716153" y="3199885"/>
            <a:ext cx="6909280" cy="104584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33" idx="6"/>
          </p:cNvCxnSpPr>
          <p:nvPr/>
        </p:nvCxnSpPr>
        <p:spPr>
          <a:xfrm>
            <a:off x="2716153" y="5830350"/>
            <a:ext cx="1372776" cy="104584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33" idx="6"/>
          </p:cNvCxnSpPr>
          <p:nvPr/>
        </p:nvCxnSpPr>
        <p:spPr>
          <a:xfrm>
            <a:off x="2716153" y="5830350"/>
            <a:ext cx="4141028" cy="104584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>
            <a:stCxn id="33" idx="6"/>
          </p:cNvCxnSpPr>
          <p:nvPr/>
        </p:nvCxnSpPr>
        <p:spPr>
          <a:xfrm>
            <a:off x="2716153" y="5830350"/>
            <a:ext cx="6909280" cy="104584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/>
          <p:cNvCxnSpPr>
            <a:stCxn id="119" idx="1"/>
          </p:cNvCxnSpPr>
          <p:nvPr/>
        </p:nvCxnSpPr>
        <p:spPr>
          <a:xfrm flipH="1" flipV="1">
            <a:off x="7793055" y="5731402"/>
            <a:ext cx="170951" cy="3112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Ellipse 115"/>
          <p:cNvSpPr/>
          <p:nvPr/>
        </p:nvSpPr>
        <p:spPr>
          <a:xfrm>
            <a:off x="7907376" y="3198944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17" name="Gerade Verbindung mit Pfeil 116"/>
          <p:cNvCxnSpPr>
            <a:stCxn id="116" idx="1"/>
          </p:cNvCxnSpPr>
          <p:nvPr/>
        </p:nvCxnSpPr>
        <p:spPr>
          <a:xfrm flipH="1" flipV="1">
            <a:off x="7831648" y="2980747"/>
            <a:ext cx="120953" cy="2599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Ellipse 118"/>
          <p:cNvSpPr/>
          <p:nvPr/>
        </p:nvSpPr>
        <p:spPr>
          <a:xfrm>
            <a:off x="7918780" y="6000913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20" name="Gerade Verbindung mit Pfeil 119"/>
          <p:cNvCxnSpPr>
            <a:stCxn id="121" idx="1"/>
          </p:cNvCxnSpPr>
          <p:nvPr/>
        </p:nvCxnSpPr>
        <p:spPr>
          <a:xfrm flipH="1" flipV="1">
            <a:off x="7793055" y="8383674"/>
            <a:ext cx="170951" cy="3112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Ellipse 120"/>
          <p:cNvSpPr/>
          <p:nvPr/>
        </p:nvSpPr>
        <p:spPr>
          <a:xfrm>
            <a:off x="7918780" y="8653185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30" name="Gerade Verbindung mit Pfeil 129"/>
          <p:cNvCxnSpPr>
            <a:stCxn id="133" idx="1"/>
          </p:cNvCxnSpPr>
          <p:nvPr/>
        </p:nvCxnSpPr>
        <p:spPr>
          <a:xfrm flipH="1" flipV="1">
            <a:off x="10611890" y="5731402"/>
            <a:ext cx="170951" cy="3112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Ellipse 130"/>
          <p:cNvSpPr/>
          <p:nvPr/>
        </p:nvSpPr>
        <p:spPr>
          <a:xfrm>
            <a:off x="10726211" y="3198944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32" name="Gerade Verbindung mit Pfeil 131"/>
          <p:cNvCxnSpPr>
            <a:stCxn id="131" idx="1"/>
          </p:cNvCxnSpPr>
          <p:nvPr/>
        </p:nvCxnSpPr>
        <p:spPr>
          <a:xfrm flipH="1" flipV="1">
            <a:off x="10650483" y="2980747"/>
            <a:ext cx="120953" cy="2599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Ellipse 132"/>
          <p:cNvSpPr/>
          <p:nvPr/>
        </p:nvSpPr>
        <p:spPr>
          <a:xfrm>
            <a:off x="10737615" y="6000913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34" name="Gerade Verbindung mit Pfeil 133"/>
          <p:cNvCxnSpPr>
            <a:stCxn id="135" idx="1"/>
          </p:cNvCxnSpPr>
          <p:nvPr/>
        </p:nvCxnSpPr>
        <p:spPr>
          <a:xfrm flipH="1" flipV="1">
            <a:off x="10611890" y="8383674"/>
            <a:ext cx="170951" cy="3112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Ellipse 134"/>
          <p:cNvSpPr/>
          <p:nvPr/>
        </p:nvSpPr>
        <p:spPr>
          <a:xfrm>
            <a:off x="10737615" y="8653185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82571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3687728" y="149000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Privacy Concerns</a:t>
            </a:r>
            <a:br>
              <a:rPr lang="en-US" sz="1312" b="1" dirty="0" smtClean="0">
                <a:solidFill>
                  <a:schemeClr val="tx1"/>
                </a:solidFill>
              </a:rPr>
            </a:br>
            <a:r>
              <a:rPr lang="en-US" sz="1312" b="1" dirty="0" smtClean="0">
                <a:solidFill>
                  <a:schemeClr val="tx1"/>
                </a:solidFill>
              </a:rPr>
              <a:t>(T1</a:t>
            </a:r>
            <a:r>
              <a:rPr lang="en-US" sz="1312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hteck 6"/>
          <p:cNvSpPr/>
          <p:nvPr/>
        </p:nvSpPr>
        <p:spPr>
          <a:xfrm>
            <a:off x="6455980" y="149000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Privacy Concerns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(T2)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9224232" y="149000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Privacy Concerns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(T3)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7258381" y="216669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  <a:br>
              <a:rPr lang="de-DE" sz="1310" dirty="0" smtClean="0">
                <a:solidFill>
                  <a:schemeClr val="tx1"/>
                </a:solidFill>
              </a:rPr>
            </a:br>
            <a:r>
              <a:rPr lang="de-DE" sz="1310" dirty="0" smtClean="0">
                <a:solidFill>
                  <a:schemeClr val="tx1"/>
                </a:solidFill>
              </a:rPr>
              <a:t>(T2)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10026633" y="216669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(T3)</a:t>
            </a:r>
          </a:p>
        </p:txBody>
      </p:sp>
      <p:sp>
        <p:nvSpPr>
          <p:cNvPr id="18" name="Ellipse 17"/>
          <p:cNvSpPr/>
          <p:nvPr/>
        </p:nvSpPr>
        <p:spPr>
          <a:xfrm>
            <a:off x="4490129" y="216669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  <a:br>
              <a:rPr lang="de-DE" sz="1310" dirty="0" smtClean="0">
                <a:solidFill>
                  <a:schemeClr val="tx1"/>
                </a:solidFill>
              </a:rPr>
            </a:br>
            <a:r>
              <a:rPr lang="de-DE" sz="1310" dirty="0" smtClean="0">
                <a:solidFill>
                  <a:schemeClr val="tx1"/>
                </a:solidFill>
              </a:rPr>
              <a:t>(T1)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687728" y="4245728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Attitudes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(T1)</a:t>
            </a:r>
          </a:p>
        </p:txBody>
      </p:sp>
      <p:sp>
        <p:nvSpPr>
          <p:cNvPr id="20" name="Rechteck 19"/>
          <p:cNvSpPr/>
          <p:nvPr/>
        </p:nvSpPr>
        <p:spPr>
          <a:xfrm>
            <a:off x="6455980" y="4245728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Attitudes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(T2)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9224232" y="4245728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Attitudes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(T3)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7258381" y="4922417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(T2)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10026633" y="4922417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(T3)</a:t>
            </a:r>
          </a:p>
        </p:txBody>
      </p:sp>
      <p:sp>
        <p:nvSpPr>
          <p:cNvPr id="24" name="Ellipse 23"/>
          <p:cNvSpPr/>
          <p:nvPr/>
        </p:nvSpPr>
        <p:spPr>
          <a:xfrm>
            <a:off x="4490129" y="4922417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(T1)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3687728" y="687619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>
                <a:solidFill>
                  <a:schemeClr val="tx1"/>
                </a:solidFill>
              </a:rPr>
              <a:t>Info </a:t>
            </a:r>
            <a:r>
              <a:rPr lang="en-US" sz="1312" b="1" dirty="0" smtClean="0">
                <a:solidFill>
                  <a:schemeClr val="tx1"/>
                </a:solidFill>
              </a:rPr>
              <a:t>Sharing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(T1)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6455980" y="687619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>
                <a:solidFill>
                  <a:schemeClr val="tx1"/>
                </a:solidFill>
              </a:rPr>
              <a:t>Info </a:t>
            </a:r>
            <a:r>
              <a:rPr lang="en-US" sz="1312" b="1" dirty="0" smtClean="0">
                <a:solidFill>
                  <a:schemeClr val="tx1"/>
                </a:solidFill>
              </a:rPr>
              <a:t>Sharing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(T2)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9224232" y="687619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Info Sharing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(T3)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7258381" y="755288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(T2)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10026633" y="755288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(T3)</a:t>
            </a:r>
          </a:p>
        </p:txBody>
      </p:sp>
      <p:sp>
        <p:nvSpPr>
          <p:cNvPr id="30" name="Ellipse 29"/>
          <p:cNvSpPr/>
          <p:nvPr/>
        </p:nvSpPr>
        <p:spPr>
          <a:xfrm>
            <a:off x="4490129" y="755288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(T1)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1746929" y="3640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err="1" smtClean="0">
                <a:solidFill>
                  <a:schemeClr val="tx1"/>
                </a:solidFill>
              </a:rPr>
              <a:t>Trait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32" name="Ellipse 31"/>
          <p:cNvSpPr/>
          <p:nvPr/>
        </p:nvSpPr>
        <p:spPr>
          <a:xfrm>
            <a:off x="1746929" y="2792857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err="1" smtClean="0">
                <a:solidFill>
                  <a:schemeClr val="tx1"/>
                </a:solidFill>
              </a:rPr>
              <a:t>Trait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1746929" y="542332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err="1" smtClean="0">
                <a:solidFill>
                  <a:schemeClr val="tx1"/>
                </a:solidFill>
              </a:rPr>
              <a:t>Trait</a:t>
            </a:r>
            <a:endParaRPr lang="de-DE" sz="1310" dirty="0">
              <a:solidFill>
                <a:schemeClr val="tx1"/>
              </a:solidFill>
            </a:endParaRPr>
          </a:p>
        </p:txBody>
      </p:sp>
      <p:cxnSp>
        <p:nvCxnSpPr>
          <p:cNvPr id="35" name="Gerade Verbindung mit Pfeil 34"/>
          <p:cNvCxnSpPr>
            <a:stCxn id="18" idx="2"/>
            <a:endCxn id="6" idx="2"/>
          </p:cNvCxnSpPr>
          <p:nvPr/>
        </p:nvCxnSpPr>
        <p:spPr>
          <a:xfrm flipH="1" flipV="1">
            <a:off x="4088929" y="2166692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17" idx="2"/>
            <a:endCxn id="8" idx="2"/>
          </p:cNvCxnSpPr>
          <p:nvPr/>
        </p:nvCxnSpPr>
        <p:spPr>
          <a:xfrm flipH="1" flipV="1">
            <a:off x="9625433" y="2166692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16" idx="2"/>
            <a:endCxn id="7" idx="2"/>
          </p:cNvCxnSpPr>
          <p:nvPr/>
        </p:nvCxnSpPr>
        <p:spPr>
          <a:xfrm flipH="1" flipV="1">
            <a:off x="6857181" y="2166692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H="1" flipV="1">
            <a:off x="4088929" y="4922416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H="1" flipV="1">
            <a:off x="9625433" y="4922416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H="1" flipV="1">
            <a:off x="6857181" y="4922416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H="1" flipV="1">
            <a:off x="4088929" y="7552881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 flipH="1" flipV="1">
            <a:off x="9625433" y="7552881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H="1" flipV="1">
            <a:off x="6857181" y="7552881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31" idx="6"/>
            <a:endCxn id="6" idx="0"/>
          </p:cNvCxnSpPr>
          <p:nvPr/>
        </p:nvCxnSpPr>
        <p:spPr>
          <a:xfrm>
            <a:off x="2716153" y="443430"/>
            <a:ext cx="1372776" cy="104657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31" idx="6"/>
            <a:endCxn id="7" idx="0"/>
          </p:cNvCxnSpPr>
          <p:nvPr/>
        </p:nvCxnSpPr>
        <p:spPr>
          <a:xfrm>
            <a:off x="2716153" y="443430"/>
            <a:ext cx="4141028" cy="104657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31" idx="6"/>
            <a:endCxn id="8" idx="0"/>
          </p:cNvCxnSpPr>
          <p:nvPr/>
        </p:nvCxnSpPr>
        <p:spPr>
          <a:xfrm>
            <a:off x="2716153" y="443430"/>
            <a:ext cx="6909280" cy="104657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32" idx="6"/>
          </p:cNvCxnSpPr>
          <p:nvPr/>
        </p:nvCxnSpPr>
        <p:spPr>
          <a:xfrm>
            <a:off x="2716153" y="3199885"/>
            <a:ext cx="1372776" cy="104584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32" idx="6"/>
          </p:cNvCxnSpPr>
          <p:nvPr/>
        </p:nvCxnSpPr>
        <p:spPr>
          <a:xfrm>
            <a:off x="2716153" y="3199885"/>
            <a:ext cx="4141028" cy="104584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>
            <a:stCxn id="32" idx="6"/>
          </p:cNvCxnSpPr>
          <p:nvPr/>
        </p:nvCxnSpPr>
        <p:spPr>
          <a:xfrm>
            <a:off x="2716153" y="3199885"/>
            <a:ext cx="6909280" cy="104584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33" idx="6"/>
          </p:cNvCxnSpPr>
          <p:nvPr/>
        </p:nvCxnSpPr>
        <p:spPr>
          <a:xfrm>
            <a:off x="2716153" y="5830350"/>
            <a:ext cx="1372776" cy="104584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33" idx="6"/>
          </p:cNvCxnSpPr>
          <p:nvPr/>
        </p:nvCxnSpPr>
        <p:spPr>
          <a:xfrm>
            <a:off x="2716153" y="5830350"/>
            <a:ext cx="4141028" cy="104584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>
            <a:stCxn id="33" idx="6"/>
          </p:cNvCxnSpPr>
          <p:nvPr/>
        </p:nvCxnSpPr>
        <p:spPr>
          <a:xfrm>
            <a:off x="2716153" y="5830350"/>
            <a:ext cx="6909280" cy="104584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krümmte Verbindung 84"/>
          <p:cNvCxnSpPr>
            <a:stCxn id="31" idx="2"/>
            <a:endCxn id="32" idx="2"/>
          </p:cNvCxnSpPr>
          <p:nvPr/>
        </p:nvCxnSpPr>
        <p:spPr>
          <a:xfrm rot="10800000" flipV="1">
            <a:off x="1746929" y="443429"/>
            <a:ext cx="12700" cy="2756455"/>
          </a:xfrm>
          <a:prstGeom prst="curvedConnector3">
            <a:avLst>
              <a:gd name="adj1" fmla="val 4463008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krümmte Verbindung 84"/>
          <p:cNvCxnSpPr>
            <a:stCxn id="32" idx="2"/>
            <a:endCxn id="33" idx="2"/>
          </p:cNvCxnSpPr>
          <p:nvPr/>
        </p:nvCxnSpPr>
        <p:spPr>
          <a:xfrm rot="10800000" flipV="1">
            <a:off x="1746929" y="3199884"/>
            <a:ext cx="12700" cy="2630465"/>
          </a:xfrm>
          <a:prstGeom prst="curvedConnector3">
            <a:avLst>
              <a:gd name="adj1" fmla="val 4463008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krümmte Verbindung 84"/>
          <p:cNvCxnSpPr>
            <a:stCxn id="31" idx="2"/>
            <a:endCxn id="33" idx="2"/>
          </p:cNvCxnSpPr>
          <p:nvPr/>
        </p:nvCxnSpPr>
        <p:spPr>
          <a:xfrm rot="10800000" flipV="1">
            <a:off x="1746929" y="443430"/>
            <a:ext cx="12700" cy="5386920"/>
          </a:xfrm>
          <a:prstGeom prst="curvedConnector3">
            <a:avLst>
              <a:gd name="adj1" fmla="val 9493157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/>
          <p:cNvCxnSpPr>
            <a:stCxn id="119" idx="1"/>
          </p:cNvCxnSpPr>
          <p:nvPr/>
        </p:nvCxnSpPr>
        <p:spPr>
          <a:xfrm flipH="1" flipV="1">
            <a:off x="7793055" y="5731402"/>
            <a:ext cx="170951" cy="3112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Ellipse 115"/>
          <p:cNvSpPr/>
          <p:nvPr/>
        </p:nvSpPr>
        <p:spPr>
          <a:xfrm>
            <a:off x="7907376" y="3198944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17" name="Gerade Verbindung mit Pfeil 116"/>
          <p:cNvCxnSpPr>
            <a:stCxn id="116" idx="1"/>
          </p:cNvCxnSpPr>
          <p:nvPr/>
        </p:nvCxnSpPr>
        <p:spPr>
          <a:xfrm flipH="1" flipV="1">
            <a:off x="7831648" y="2980747"/>
            <a:ext cx="120953" cy="2599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Ellipse 118"/>
          <p:cNvSpPr/>
          <p:nvPr/>
        </p:nvSpPr>
        <p:spPr>
          <a:xfrm>
            <a:off x="7918780" y="6000913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20" name="Gerade Verbindung mit Pfeil 119"/>
          <p:cNvCxnSpPr>
            <a:stCxn id="121" idx="1"/>
          </p:cNvCxnSpPr>
          <p:nvPr/>
        </p:nvCxnSpPr>
        <p:spPr>
          <a:xfrm flipH="1" flipV="1">
            <a:off x="7793055" y="8383674"/>
            <a:ext cx="170951" cy="3112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Ellipse 120"/>
          <p:cNvSpPr/>
          <p:nvPr/>
        </p:nvSpPr>
        <p:spPr>
          <a:xfrm>
            <a:off x="7918780" y="8653185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30" name="Gerade Verbindung mit Pfeil 129"/>
          <p:cNvCxnSpPr>
            <a:stCxn id="133" idx="1"/>
          </p:cNvCxnSpPr>
          <p:nvPr/>
        </p:nvCxnSpPr>
        <p:spPr>
          <a:xfrm flipH="1" flipV="1">
            <a:off x="10611890" y="5731402"/>
            <a:ext cx="170951" cy="3112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Ellipse 130"/>
          <p:cNvSpPr/>
          <p:nvPr/>
        </p:nvSpPr>
        <p:spPr>
          <a:xfrm>
            <a:off x="10726211" y="3198944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32" name="Gerade Verbindung mit Pfeil 131"/>
          <p:cNvCxnSpPr>
            <a:stCxn id="131" idx="1"/>
          </p:cNvCxnSpPr>
          <p:nvPr/>
        </p:nvCxnSpPr>
        <p:spPr>
          <a:xfrm flipH="1" flipV="1">
            <a:off x="10650483" y="2980747"/>
            <a:ext cx="120953" cy="2599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Ellipse 132"/>
          <p:cNvSpPr/>
          <p:nvPr/>
        </p:nvSpPr>
        <p:spPr>
          <a:xfrm>
            <a:off x="10737615" y="6000913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34" name="Gerade Verbindung mit Pfeil 133"/>
          <p:cNvCxnSpPr>
            <a:stCxn id="135" idx="1"/>
          </p:cNvCxnSpPr>
          <p:nvPr/>
        </p:nvCxnSpPr>
        <p:spPr>
          <a:xfrm flipH="1" flipV="1">
            <a:off x="10611890" y="8383674"/>
            <a:ext cx="170951" cy="3112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Ellipse 134"/>
          <p:cNvSpPr/>
          <p:nvPr/>
        </p:nvSpPr>
        <p:spPr>
          <a:xfrm>
            <a:off x="10737615" y="8653185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60318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3687728" y="149000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Privacy Concerns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(T1)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455980" y="149000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Privacy Concerns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(T2)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9224232" y="149000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Privacy Concerns</a:t>
            </a:r>
            <a:br>
              <a:rPr lang="en-US" sz="1312" b="1" dirty="0" smtClean="0">
                <a:solidFill>
                  <a:schemeClr val="tx1"/>
                </a:solidFill>
              </a:rPr>
            </a:br>
            <a:r>
              <a:rPr lang="en-US" sz="1312" b="1" dirty="0" smtClean="0">
                <a:solidFill>
                  <a:schemeClr val="tx1"/>
                </a:solidFill>
              </a:rPr>
              <a:t>(T3)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7258381" y="216669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  <a:br>
              <a:rPr lang="de-DE" sz="1310" dirty="0" smtClean="0">
                <a:solidFill>
                  <a:schemeClr val="tx1"/>
                </a:solidFill>
              </a:rPr>
            </a:br>
            <a:r>
              <a:rPr lang="de-DE" sz="1310" dirty="0" smtClean="0">
                <a:solidFill>
                  <a:schemeClr val="tx1"/>
                </a:solidFill>
              </a:rPr>
              <a:t>(T2)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10026633" y="216669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  <a:br>
              <a:rPr lang="de-DE" sz="1310" dirty="0" smtClean="0">
                <a:solidFill>
                  <a:schemeClr val="tx1"/>
                </a:solidFill>
              </a:rPr>
            </a:br>
            <a:r>
              <a:rPr lang="de-DE" sz="1310" dirty="0" smtClean="0">
                <a:solidFill>
                  <a:schemeClr val="tx1"/>
                </a:solidFill>
              </a:rPr>
              <a:t>(T3)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4490129" y="216669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  <a:br>
              <a:rPr lang="de-DE" sz="1310" dirty="0" smtClean="0">
                <a:solidFill>
                  <a:schemeClr val="tx1"/>
                </a:solidFill>
              </a:rPr>
            </a:br>
            <a:r>
              <a:rPr lang="de-DE" sz="1310" dirty="0" smtClean="0">
                <a:solidFill>
                  <a:schemeClr val="tx1"/>
                </a:solidFill>
              </a:rPr>
              <a:t>(T1)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687728" y="4245728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Attitudes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(T1)</a:t>
            </a:r>
          </a:p>
        </p:txBody>
      </p:sp>
      <p:sp>
        <p:nvSpPr>
          <p:cNvPr id="20" name="Rechteck 19"/>
          <p:cNvSpPr/>
          <p:nvPr/>
        </p:nvSpPr>
        <p:spPr>
          <a:xfrm>
            <a:off x="6455980" y="4245728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Attitudes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(T2)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9224232" y="4245728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Attitudes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(T3)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7258381" y="4922417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  <a:br>
              <a:rPr lang="de-DE" sz="1310" dirty="0" smtClean="0">
                <a:solidFill>
                  <a:schemeClr val="tx1"/>
                </a:solidFill>
              </a:rPr>
            </a:br>
            <a:r>
              <a:rPr lang="de-DE" sz="1310" dirty="0" smtClean="0">
                <a:solidFill>
                  <a:schemeClr val="tx1"/>
                </a:solidFill>
              </a:rPr>
              <a:t>(T2)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10026633" y="4922417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 </a:t>
            </a:r>
            <a:br>
              <a:rPr lang="de-DE" sz="1310" dirty="0" smtClean="0">
                <a:solidFill>
                  <a:schemeClr val="tx1"/>
                </a:solidFill>
              </a:rPr>
            </a:br>
            <a:r>
              <a:rPr lang="de-DE" sz="1310" dirty="0" smtClean="0">
                <a:solidFill>
                  <a:schemeClr val="tx1"/>
                </a:solidFill>
              </a:rPr>
              <a:t>(T3)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4490129" y="4922417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  <a:br>
              <a:rPr lang="de-DE" sz="1310" dirty="0" smtClean="0">
                <a:solidFill>
                  <a:schemeClr val="tx1"/>
                </a:solidFill>
              </a:rPr>
            </a:br>
            <a:r>
              <a:rPr lang="de-DE" sz="1310" dirty="0" smtClean="0">
                <a:solidFill>
                  <a:schemeClr val="tx1"/>
                </a:solidFill>
              </a:rPr>
              <a:t>(T1)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3687728" y="687619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>
                <a:solidFill>
                  <a:schemeClr val="tx1"/>
                </a:solidFill>
              </a:rPr>
              <a:t>Info </a:t>
            </a:r>
            <a:r>
              <a:rPr lang="en-US" sz="1312" b="1" dirty="0" smtClean="0">
                <a:solidFill>
                  <a:schemeClr val="tx1"/>
                </a:solidFill>
              </a:rPr>
              <a:t>Sharing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(T1)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6455980" y="687619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>
                <a:solidFill>
                  <a:schemeClr val="tx1"/>
                </a:solidFill>
              </a:rPr>
              <a:t>Info </a:t>
            </a:r>
            <a:r>
              <a:rPr lang="en-US" sz="1312" b="1" dirty="0" smtClean="0">
                <a:solidFill>
                  <a:schemeClr val="tx1"/>
                </a:solidFill>
              </a:rPr>
              <a:t>Sharing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(T2)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9224232" y="687619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Info Sharing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(T3)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7258381" y="755288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  <a:br>
              <a:rPr lang="de-DE" sz="1310" dirty="0" smtClean="0">
                <a:solidFill>
                  <a:schemeClr val="tx1"/>
                </a:solidFill>
              </a:rPr>
            </a:br>
            <a:r>
              <a:rPr lang="de-DE" sz="1310" dirty="0" smtClean="0">
                <a:solidFill>
                  <a:schemeClr val="tx1"/>
                </a:solidFill>
              </a:rPr>
              <a:t>(T2)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10026633" y="755288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  <a:br>
              <a:rPr lang="de-DE" sz="1310" dirty="0" smtClean="0">
                <a:solidFill>
                  <a:schemeClr val="tx1"/>
                </a:solidFill>
              </a:rPr>
            </a:br>
            <a:r>
              <a:rPr lang="de-DE" sz="1310" dirty="0" smtClean="0">
                <a:solidFill>
                  <a:schemeClr val="tx1"/>
                </a:solidFill>
              </a:rPr>
              <a:t>(T3)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4490129" y="755288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  <a:br>
              <a:rPr lang="de-DE" sz="1310" dirty="0" smtClean="0">
                <a:solidFill>
                  <a:schemeClr val="tx1"/>
                </a:solidFill>
              </a:rPr>
            </a:br>
            <a:r>
              <a:rPr lang="de-DE" sz="1310" dirty="0" smtClean="0">
                <a:solidFill>
                  <a:schemeClr val="tx1"/>
                </a:solidFill>
              </a:rPr>
              <a:t>(T1)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1746929" y="3640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err="1" smtClean="0">
                <a:solidFill>
                  <a:schemeClr val="tx1"/>
                </a:solidFill>
              </a:rPr>
              <a:t>Trait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32" name="Ellipse 31"/>
          <p:cNvSpPr/>
          <p:nvPr/>
        </p:nvSpPr>
        <p:spPr>
          <a:xfrm>
            <a:off x="1746929" y="2792857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err="1" smtClean="0">
                <a:solidFill>
                  <a:schemeClr val="tx1"/>
                </a:solidFill>
              </a:rPr>
              <a:t>Trait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1746929" y="542332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err="1" smtClean="0">
                <a:solidFill>
                  <a:schemeClr val="tx1"/>
                </a:solidFill>
              </a:rPr>
              <a:t>Trait</a:t>
            </a:r>
            <a:endParaRPr lang="de-DE" sz="1310" dirty="0">
              <a:solidFill>
                <a:schemeClr val="tx1"/>
              </a:solidFill>
            </a:endParaRPr>
          </a:p>
        </p:txBody>
      </p:sp>
      <p:cxnSp>
        <p:nvCxnSpPr>
          <p:cNvPr id="35" name="Gerade Verbindung mit Pfeil 34"/>
          <p:cNvCxnSpPr>
            <a:stCxn id="18" idx="2"/>
            <a:endCxn id="6" idx="2"/>
          </p:cNvCxnSpPr>
          <p:nvPr/>
        </p:nvCxnSpPr>
        <p:spPr>
          <a:xfrm flipH="1" flipV="1">
            <a:off x="4088929" y="2166692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17" idx="2"/>
            <a:endCxn id="8" idx="2"/>
          </p:cNvCxnSpPr>
          <p:nvPr/>
        </p:nvCxnSpPr>
        <p:spPr>
          <a:xfrm flipH="1" flipV="1">
            <a:off x="9625433" y="2166692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16" idx="2"/>
            <a:endCxn id="7" idx="2"/>
          </p:cNvCxnSpPr>
          <p:nvPr/>
        </p:nvCxnSpPr>
        <p:spPr>
          <a:xfrm flipH="1" flipV="1">
            <a:off x="6857181" y="2166692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H="1" flipV="1">
            <a:off x="4088929" y="4922416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H="1" flipV="1">
            <a:off x="9625433" y="4922416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H="1" flipV="1">
            <a:off x="6857181" y="4922416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H="1" flipV="1">
            <a:off x="4088929" y="7552881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 flipH="1" flipV="1">
            <a:off x="9625433" y="7552881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H="1" flipV="1">
            <a:off x="6857181" y="7552881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31" idx="6"/>
            <a:endCxn id="6" idx="0"/>
          </p:cNvCxnSpPr>
          <p:nvPr/>
        </p:nvCxnSpPr>
        <p:spPr>
          <a:xfrm>
            <a:off x="2716153" y="443430"/>
            <a:ext cx="1372776" cy="104657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31" idx="6"/>
            <a:endCxn id="7" idx="0"/>
          </p:cNvCxnSpPr>
          <p:nvPr/>
        </p:nvCxnSpPr>
        <p:spPr>
          <a:xfrm>
            <a:off x="2716153" y="443430"/>
            <a:ext cx="4141028" cy="104657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31" idx="6"/>
            <a:endCxn id="8" idx="0"/>
          </p:cNvCxnSpPr>
          <p:nvPr/>
        </p:nvCxnSpPr>
        <p:spPr>
          <a:xfrm>
            <a:off x="2716153" y="443430"/>
            <a:ext cx="6909280" cy="104657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32" idx="6"/>
          </p:cNvCxnSpPr>
          <p:nvPr/>
        </p:nvCxnSpPr>
        <p:spPr>
          <a:xfrm>
            <a:off x="2716153" y="3199885"/>
            <a:ext cx="1372776" cy="104584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32" idx="6"/>
          </p:cNvCxnSpPr>
          <p:nvPr/>
        </p:nvCxnSpPr>
        <p:spPr>
          <a:xfrm>
            <a:off x="2716153" y="3199885"/>
            <a:ext cx="4141028" cy="104584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>
            <a:stCxn id="32" idx="6"/>
          </p:cNvCxnSpPr>
          <p:nvPr/>
        </p:nvCxnSpPr>
        <p:spPr>
          <a:xfrm>
            <a:off x="2716153" y="3199885"/>
            <a:ext cx="6909280" cy="104584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33" idx="6"/>
          </p:cNvCxnSpPr>
          <p:nvPr/>
        </p:nvCxnSpPr>
        <p:spPr>
          <a:xfrm>
            <a:off x="2716153" y="5830350"/>
            <a:ext cx="1372776" cy="104584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33" idx="6"/>
          </p:cNvCxnSpPr>
          <p:nvPr/>
        </p:nvCxnSpPr>
        <p:spPr>
          <a:xfrm>
            <a:off x="2716153" y="5830350"/>
            <a:ext cx="4141028" cy="104584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>
            <a:stCxn id="33" idx="6"/>
          </p:cNvCxnSpPr>
          <p:nvPr/>
        </p:nvCxnSpPr>
        <p:spPr>
          <a:xfrm>
            <a:off x="2716153" y="5830350"/>
            <a:ext cx="6909280" cy="104584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krümmte Verbindung 84"/>
          <p:cNvCxnSpPr>
            <a:stCxn id="31" idx="2"/>
            <a:endCxn id="32" idx="2"/>
          </p:cNvCxnSpPr>
          <p:nvPr/>
        </p:nvCxnSpPr>
        <p:spPr>
          <a:xfrm rot="10800000" flipV="1">
            <a:off x="1746929" y="443429"/>
            <a:ext cx="12700" cy="2756455"/>
          </a:xfrm>
          <a:prstGeom prst="curvedConnector3">
            <a:avLst>
              <a:gd name="adj1" fmla="val 4463008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krümmte Verbindung 84"/>
          <p:cNvCxnSpPr>
            <a:stCxn id="32" idx="2"/>
            <a:endCxn id="33" idx="2"/>
          </p:cNvCxnSpPr>
          <p:nvPr/>
        </p:nvCxnSpPr>
        <p:spPr>
          <a:xfrm rot="10800000" flipV="1">
            <a:off x="1746929" y="3199884"/>
            <a:ext cx="12700" cy="2630465"/>
          </a:xfrm>
          <a:prstGeom prst="curvedConnector3">
            <a:avLst>
              <a:gd name="adj1" fmla="val 4463008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krümmte Verbindung 84"/>
          <p:cNvCxnSpPr>
            <a:stCxn id="31" idx="2"/>
            <a:endCxn id="33" idx="2"/>
          </p:cNvCxnSpPr>
          <p:nvPr/>
        </p:nvCxnSpPr>
        <p:spPr>
          <a:xfrm rot="10800000" flipV="1">
            <a:off x="1746929" y="443430"/>
            <a:ext cx="12700" cy="5386920"/>
          </a:xfrm>
          <a:prstGeom prst="curvedConnector3">
            <a:avLst>
              <a:gd name="adj1" fmla="val 9493157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/>
          <p:cNvCxnSpPr>
            <a:stCxn id="119" idx="1"/>
          </p:cNvCxnSpPr>
          <p:nvPr/>
        </p:nvCxnSpPr>
        <p:spPr>
          <a:xfrm flipH="1" flipV="1">
            <a:off x="7793055" y="5731402"/>
            <a:ext cx="170951" cy="31129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Ellipse 115"/>
          <p:cNvSpPr/>
          <p:nvPr/>
        </p:nvSpPr>
        <p:spPr>
          <a:xfrm>
            <a:off x="7907376" y="3198944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17" name="Gerade Verbindung mit Pfeil 116"/>
          <p:cNvCxnSpPr>
            <a:stCxn id="116" idx="1"/>
          </p:cNvCxnSpPr>
          <p:nvPr/>
        </p:nvCxnSpPr>
        <p:spPr>
          <a:xfrm flipH="1" flipV="1">
            <a:off x="7831648" y="2980747"/>
            <a:ext cx="120953" cy="25998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Ellipse 118"/>
          <p:cNvSpPr/>
          <p:nvPr/>
        </p:nvSpPr>
        <p:spPr>
          <a:xfrm>
            <a:off x="7918780" y="6000913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20" name="Gerade Verbindung mit Pfeil 119"/>
          <p:cNvCxnSpPr>
            <a:stCxn id="121" idx="1"/>
          </p:cNvCxnSpPr>
          <p:nvPr/>
        </p:nvCxnSpPr>
        <p:spPr>
          <a:xfrm flipH="1" flipV="1">
            <a:off x="7793055" y="8383674"/>
            <a:ext cx="170951" cy="31129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Ellipse 120"/>
          <p:cNvSpPr/>
          <p:nvPr/>
        </p:nvSpPr>
        <p:spPr>
          <a:xfrm>
            <a:off x="7918780" y="8653185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23" name="Gekrümmte Verbindung 84"/>
          <p:cNvCxnSpPr>
            <a:stCxn id="116" idx="6"/>
            <a:endCxn id="119" idx="6"/>
          </p:cNvCxnSpPr>
          <p:nvPr/>
        </p:nvCxnSpPr>
        <p:spPr>
          <a:xfrm>
            <a:off x="8216201" y="3341606"/>
            <a:ext cx="11404" cy="2801969"/>
          </a:xfrm>
          <a:prstGeom prst="curvedConnector3">
            <a:avLst>
              <a:gd name="adj1" fmla="val 2104560"/>
            </a:avLst>
          </a:prstGeom>
          <a:ln w="12700">
            <a:solidFill>
              <a:schemeClr val="tx1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krümmte Verbindung 84"/>
          <p:cNvCxnSpPr>
            <a:stCxn id="116" idx="6"/>
            <a:endCxn id="121" idx="6"/>
          </p:cNvCxnSpPr>
          <p:nvPr/>
        </p:nvCxnSpPr>
        <p:spPr>
          <a:xfrm>
            <a:off x="8216201" y="3341606"/>
            <a:ext cx="11404" cy="5454241"/>
          </a:xfrm>
          <a:prstGeom prst="curvedConnector3">
            <a:avLst>
              <a:gd name="adj1" fmla="val 3532462"/>
            </a:avLst>
          </a:prstGeom>
          <a:ln w="12700">
            <a:solidFill>
              <a:schemeClr val="tx1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krümmte Verbindung 84"/>
          <p:cNvCxnSpPr>
            <a:stCxn id="119" idx="6"/>
            <a:endCxn id="121" idx="6"/>
          </p:cNvCxnSpPr>
          <p:nvPr/>
        </p:nvCxnSpPr>
        <p:spPr>
          <a:xfrm>
            <a:off x="8227605" y="6143575"/>
            <a:ext cx="12700" cy="2652272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/>
          <p:cNvCxnSpPr>
            <a:stCxn id="133" idx="1"/>
          </p:cNvCxnSpPr>
          <p:nvPr/>
        </p:nvCxnSpPr>
        <p:spPr>
          <a:xfrm flipH="1" flipV="1">
            <a:off x="10611890" y="5731402"/>
            <a:ext cx="170951" cy="31129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Ellipse 130"/>
          <p:cNvSpPr/>
          <p:nvPr/>
        </p:nvSpPr>
        <p:spPr>
          <a:xfrm>
            <a:off x="10726211" y="3198944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32" name="Gerade Verbindung mit Pfeil 131"/>
          <p:cNvCxnSpPr>
            <a:stCxn id="131" idx="1"/>
          </p:cNvCxnSpPr>
          <p:nvPr/>
        </p:nvCxnSpPr>
        <p:spPr>
          <a:xfrm flipH="1" flipV="1">
            <a:off x="10650483" y="2980747"/>
            <a:ext cx="120953" cy="25998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Ellipse 132"/>
          <p:cNvSpPr/>
          <p:nvPr/>
        </p:nvSpPr>
        <p:spPr>
          <a:xfrm>
            <a:off x="10737615" y="6000913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34" name="Gerade Verbindung mit Pfeil 133"/>
          <p:cNvCxnSpPr>
            <a:stCxn id="135" idx="1"/>
          </p:cNvCxnSpPr>
          <p:nvPr/>
        </p:nvCxnSpPr>
        <p:spPr>
          <a:xfrm flipH="1" flipV="1">
            <a:off x="10611890" y="8383674"/>
            <a:ext cx="170951" cy="31129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Ellipse 134"/>
          <p:cNvSpPr/>
          <p:nvPr/>
        </p:nvSpPr>
        <p:spPr>
          <a:xfrm>
            <a:off x="10737615" y="8653185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36" name="Gekrümmte Verbindung 84"/>
          <p:cNvCxnSpPr>
            <a:stCxn id="131" idx="6"/>
            <a:endCxn id="133" idx="6"/>
          </p:cNvCxnSpPr>
          <p:nvPr/>
        </p:nvCxnSpPr>
        <p:spPr>
          <a:xfrm>
            <a:off x="11035036" y="3341606"/>
            <a:ext cx="11404" cy="2801969"/>
          </a:xfrm>
          <a:prstGeom prst="curvedConnector3">
            <a:avLst>
              <a:gd name="adj1" fmla="val 2104560"/>
            </a:avLst>
          </a:prstGeom>
          <a:ln w="12700">
            <a:solidFill>
              <a:schemeClr val="tx1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krümmte Verbindung 84"/>
          <p:cNvCxnSpPr>
            <a:stCxn id="131" idx="6"/>
            <a:endCxn id="135" idx="6"/>
          </p:cNvCxnSpPr>
          <p:nvPr/>
        </p:nvCxnSpPr>
        <p:spPr>
          <a:xfrm>
            <a:off x="11035036" y="3341606"/>
            <a:ext cx="11404" cy="5454241"/>
          </a:xfrm>
          <a:prstGeom prst="curvedConnector3">
            <a:avLst>
              <a:gd name="adj1" fmla="val 3532462"/>
            </a:avLst>
          </a:prstGeom>
          <a:ln w="12700">
            <a:solidFill>
              <a:schemeClr val="tx1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krümmte Verbindung 84"/>
          <p:cNvCxnSpPr>
            <a:stCxn id="133" idx="6"/>
            <a:endCxn id="135" idx="6"/>
          </p:cNvCxnSpPr>
          <p:nvPr/>
        </p:nvCxnSpPr>
        <p:spPr>
          <a:xfrm>
            <a:off x="11046440" y="6143575"/>
            <a:ext cx="12700" cy="2652272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krümmte Verbindung 84"/>
          <p:cNvCxnSpPr>
            <a:stCxn id="18" idx="6"/>
            <a:endCxn id="24" idx="6"/>
          </p:cNvCxnSpPr>
          <p:nvPr/>
        </p:nvCxnSpPr>
        <p:spPr>
          <a:xfrm>
            <a:off x="5459353" y="2573720"/>
            <a:ext cx="12700" cy="2755725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krümmte Verbindung 84"/>
          <p:cNvCxnSpPr>
            <a:stCxn id="18" idx="6"/>
            <a:endCxn id="30" idx="6"/>
          </p:cNvCxnSpPr>
          <p:nvPr/>
        </p:nvCxnSpPr>
        <p:spPr>
          <a:xfrm>
            <a:off x="5459353" y="2573720"/>
            <a:ext cx="12700" cy="5386190"/>
          </a:xfrm>
          <a:prstGeom prst="curvedConnector3">
            <a:avLst>
              <a:gd name="adj1" fmla="val 2745457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krümmte Verbindung 84"/>
          <p:cNvCxnSpPr>
            <a:stCxn id="24" idx="6"/>
            <a:endCxn id="30" idx="6"/>
          </p:cNvCxnSpPr>
          <p:nvPr/>
        </p:nvCxnSpPr>
        <p:spPr>
          <a:xfrm>
            <a:off x="5459353" y="5329445"/>
            <a:ext cx="12700" cy="2630465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42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erade Verbindung mit Pfeil 105"/>
          <p:cNvCxnSpPr>
            <a:stCxn id="18" idx="6"/>
          </p:cNvCxnSpPr>
          <p:nvPr/>
        </p:nvCxnSpPr>
        <p:spPr>
          <a:xfrm>
            <a:off x="5459353" y="2573720"/>
            <a:ext cx="1771625" cy="539283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/>
          <p:cNvCxnSpPr>
            <a:stCxn id="16" idx="6"/>
            <a:endCxn id="29" idx="2"/>
          </p:cNvCxnSpPr>
          <p:nvPr/>
        </p:nvCxnSpPr>
        <p:spPr>
          <a:xfrm>
            <a:off x="8227605" y="2573720"/>
            <a:ext cx="1799028" cy="538619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>
            <a:stCxn id="30" idx="6"/>
            <a:endCxn id="16" idx="2"/>
          </p:cNvCxnSpPr>
          <p:nvPr/>
        </p:nvCxnSpPr>
        <p:spPr>
          <a:xfrm flipV="1">
            <a:off x="5459353" y="2573720"/>
            <a:ext cx="1799028" cy="538619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/>
          <p:cNvCxnSpPr>
            <a:stCxn id="28" idx="6"/>
            <a:endCxn id="17" idx="2"/>
          </p:cNvCxnSpPr>
          <p:nvPr/>
        </p:nvCxnSpPr>
        <p:spPr>
          <a:xfrm flipV="1">
            <a:off x="8227605" y="2573720"/>
            <a:ext cx="1799028" cy="538619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>
            <a:stCxn id="16" idx="6"/>
            <a:endCxn id="23" idx="2"/>
          </p:cNvCxnSpPr>
          <p:nvPr/>
        </p:nvCxnSpPr>
        <p:spPr>
          <a:xfrm>
            <a:off x="8227605" y="2573720"/>
            <a:ext cx="1799028" cy="275572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stCxn id="24" idx="6"/>
            <a:endCxn id="28" idx="2"/>
          </p:cNvCxnSpPr>
          <p:nvPr/>
        </p:nvCxnSpPr>
        <p:spPr>
          <a:xfrm>
            <a:off x="5459353" y="5329445"/>
            <a:ext cx="1799028" cy="26304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/>
          <p:cNvCxnSpPr>
            <a:stCxn id="22" idx="6"/>
            <a:endCxn id="29" idx="2"/>
          </p:cNvCxnSpPr>
          <p:nvPr/>
        </p:nvCxnSpPr>
        <p:spPr>
          <a:xfrm>
            <a:off x="8227605" y="5329445"/>
            <a:ext cx="1799028" cy="26304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stCxn id="18" idx="6"/>
            <a:endCxn id="22" idx="2"/>
          </p:cNvCxnSpPr>
          <p:nvPr/>
        </p:nvCxnSpPr>
        <p:spPr>
          <a:xfrm>
            <a:off x="5459353" y="2573720"/>
            <a:ext cx="1799028" cy="275572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3687728" y="149000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Privacy Concerns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(T1)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455980" y="149000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Privacy Concerns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(T2)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9224232" y="149000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Privacy Concerns</a:t>
            </a:r>
            <a:br>
              <a:rPr lang="en-US" sz="1312" b="1" dirty="0" smtClean="0">
                <a:solidFill>
                  <a:schemeClr val="tx1"/>
                </a:solidFill>
              </a:rPr>
            </a:br>
            <a:r>
              <a:rPr lang="en-US" sz="1312" b="1" dirty="0" smtClean="0">
                <a:solidFill>
                  <a:schemeClr val="tx1"/>
                </a:solidFill>
              </a:rPr>
              <a:t>(T3)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7258381" y="216669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  <a:br>
              <a:rPr lang="de-DE" sz="1310" dirty="0" smtClean="0">
                <a:solidFill>
                  <a:schemeClr val="tx1"/>
                </a:solidFill>
              </a:rPr>
            </a:br>
            <a:r>
              <a:rPr lang="de-DE" sz="1310" dirty="0" smtClean="0">
                <a:solidFill>
                  <a:schemeClr val="tx1"/>
                </a:solidFill>
              </a:rPr>
              <a:t>(T2)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10026633" y="216669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  <a:br>
              <a:rPr lang="de-DE" sz="1310" dirty="0" smtClean="0">
                <a:solidFill>
                  <a:schemeClr val="tx1"/>
                </a:solidFill>
              </a:rPr>
            </a:br>
            <a:r>
              <a:rPr lang="de-DE" sz="1310" dirty="0" smtClean="0">
                <a:solidFill>
                  <a:schemeClr val="tx1"/>
                </a:solidFill>
              </a:rPr>
              <a:t>(T3)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4490129" y="216669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  <a:br>
              <a:rPr lang="de-DE" sz="1310" dirty="0" smtClean="0">
                <a:solidFill>
                  <a:schemeClr val="tx1"/>
                </a:solidFill>
              </a:rPr>
            </a:br>
            <a:r>
              <a:rPr lang="de-DE" sz="1310" dirty="0" smtClean="0">
                <a:solidFill>
                  <a:schemeClr val="tx1"/>
                </a:solidFill>
              </a:rPr>
              <a:t>(T1)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687728" y="4245728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Attitudes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(T1)</a:t>
            </a:r>
          </a:p>
        </p:txBody>
      </p:sp>
      <p:sp>
        <p:nvSpPr>
          <p:cNvPr id="20" name="Rechteck 19"/>
          <p:cNvSpPr/>
          <p:nvPr/>
        </p:nvSpPr>
        <p:spPr>
          <a:xfrm>
            <a:off x="6455980" y="4245728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Attitudes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(T2)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9224232" y="4245728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Attitudes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(T3)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7258381" y="4922417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  <a:br>
              <a:rPr lang="de-DE" sz="1310" dirty="0" smtClean="0">
                <a:solidFill>
                  <a:schemeClr val="tx1"/>
                </a:solidFill>
              </a:rPr>
            </a:br>
            <a:r>
              <a:rPr lang="de-DE" sz="1310" dirty="0" smtClean="0">
                <a:solidFill>
                  <a:schemeClr val="tx1"/>
                </a:solidFill>
              </a:rPr>
              <a:t>(T2)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10026633" y="4922417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 </a:t>
            </a:r>
            <a:br>
              <a:rPr lang="de-DE" sz="1310" dirty="0" smtClean="0">
                <a:solidFill>
                  <a:schemeClr val="tx1"/>
                </a:solidFill>
              </a:rPr>
            </a:br>
            <a:r>
              <a:rPr lang="de-DE" sz="1310" dirty="0" smtClean="0">
                <a:solidFill>
                  <a:schemeClr val="tx1"/>
                </a:solidFill>
              </a:rPr>
              <a:t>(T3)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4490129" y="4922417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  <a:br>
              <a:rPr lang="de-DE" sz="1310" dirty="0" smtClean="0">
                <a:solidFill>
                  <a:schemeClr val="tx1"/>
                </a:solidFill>
              </a:rPr>
            </a:br>
            <a:r>
              <a:rPr lang="de-DE" sz="1310" dirty="0" smtClean="0">
                <a:solidFill>
                  <a:schemeClr val="tx1"/>
                </a:solidFill>
              </a:rPr>
              <a:t>(T1)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3687728" y="687619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>
                <a:solidFill>
                  <a:schemeClr val="tx1"/>
                </a:solidFill>
              </a:rPr>
              <a:t>Info </a:t>
            </a:r>
            <a:r>
              <a:rPr lang="en-US" sz="1312" b="1" dirty="0" smtClean="0">
                <a:solidFill>
                  <a:schemeClr val="tx1"/>
                </a:solidFill>
              </a:rPr>
              <a:t>Sharing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(T1)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6455980" y="687619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>
                <a:solidFill>
                  <a:schemeClr val="tx1"/>
                </a:solidFill>
              </a:rPr>
              <a:t>Info </a:t>
            </a:r>
            <a:r>
              <a:rPr lang="en-US" sz="1312" b="1" dirty="0" smtClean="0">
                <a:solidFill>
                  <a:schemeClr val="tx1"/>
                </a:solidFill>
              </a:rPr>
              <a:t>Sharing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(T2)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9224232" y="687619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Info Sharing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(T3)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7258381" y="755288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  <a:br>
              <a:rPr lang="de-DE" sz="1310" dirty="0" smtClean="0">
                <a:solidFill>
                  <a:schemeClr val="tx1"/>
                </a:solidFill>
              </a:rPr>
            </a:br>
            <a:r>
              <a:rPr lang="de-DE" sz="1310" dirty="0" smtClean="0">
                <a:solidFill>
                  <a:schemeClr val="tx1"/>
                </a:solidFill>
              </a:rPr>
              <a:t>(T2)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10026633" y="755288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  <a:br>
              <a:rPr lang="de-DE" sz="1310" dirty="0" smtClean="0">
                <a:solidFill>
                  <a:schemeClr val="tx1"/>
                </a:solidFill>
              </a:rPr>
            </a:br>
            <a:r>
              <a:rPr lang="de-DE" sz="1310" dirty="0" smtClean="0">
                <a:solidFill>
                  <a:schemeClr val="tx1"/>
                </a:solidFill>
              </a:rPr>
              <a:t>(T3)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4490129" y="755288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  <a:br>
              <a:rPr lang="de-DE" sz="1310" dirty="0" smtClean="0">
                <a:solidFill>
                  <a:schemeClr val="tx1"/>
                </a:solidFill>
              </a:rPr>
            </a:br>
            <a:r>
              <a:rPr lang="de-DE" sz="1310" dirty="0" smtClean="0">
                <a:solidFill>
                  <a:schemeClr val="tx1"/>
                </a:solidFill>
              </a:rPr>
              <a:t>(T1)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1746929" y="3640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err="1" smtClean="0">
                <a:solidFill>
                  <a:schemeClr val="tx1"/>
                </a:solidFill>
              </a:rPr>
              <a:t>Trait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32" name="Ellipse 31"/>
          <p:cNvSpPr/>
          <p:nvPr/>
        </p:nvSpPr>
        <p:spPr>
          <a:xfrm>
            <a:off x="1746929" y="2792857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err="1" smtClean="0">
                <a:solidFill>
                  <a:schemeClr val="tx1"/>
                </a:solidFill>
              </a:rPr>
              <a:t>Trait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1746929" y="542332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err="1" smtClean="0">
                <a:solidFill>
                  <a:schemeClr val="tx1"/>
                </a:solidFill>
              </a:rPr>
              <a:t>Trait</a:t>
            </a:r>
            <a:endParaRPr lang="de-DE" sz="1310" dirty="0">
              <a:solidFill>
                <a:schemeClr val="tx1"/>
              </a:solidFill>
            </a:endParaRPr>
          </a:p>
        </p:txBody>
      </p:sp>
      <p:cxnSp>
        <p:nvCxnSpPr>
          <p:cNvPr id="35" name="Gerade Verbindung mit Pfeil 34"/>
          <p:cNvCxnSpPr>
            <a:stCxn id="18" idx="2"/>
            <a:endCxn id="6" idx="2"/>
          </p:cNvCxnSpPr>
          <p:nvPr/>
        </p:nvCxnSpPr>
        <p:spPr>
          <a:xfrm flipH="1" flipV="1">
            <a:off x="4088929" y="2166692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17" idx="2"/>
            <a:endCxn id="8" idx="2"/>
          </p:cNvCxnSpPr>
          <p:nvPr/>
        </p:nvCxnSpPr>
        <p:spPr>
          <a:xfrm flipH="1" flipV="1">
            <a:off x="9625433" y="2166692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16" idx="2"/>
            <a:endCxn id="7" idx="2"/>
          </p:cNvCxnSpPr>
          <p:nvPr/>
        </p:nvCxnSpPr>
        <p:spPr>
          <a:xfrm flipH="1" flipV="1">
            <a:off x="6857181" y="2166692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H="1" flipV="1">
            <a:off x="4088929" y="4922416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H="1" flipV="1">
            <a:off x="9625433" y="4922416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H="1" flipV="1">
            <a:off x="6857181" y="4922416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H="1" flipV="1">
            <a:off x="4088929" y="7552881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 flipH="1" flipV="1">
            <a:off x="9625433" y="7552881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H="1" flipV="1">
            <a:off x="6857181" y="7552881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31" idx="6"/>
            <a:endCxn id="6" idx="0"/>
          </p:cNvCxnSpPr>
          <p:nvPr/>
        </p:nvCxnSpPr>
        <p:spPr>
          <a:xfrm>
            <a:off x="2716153" y="443430"/>
            <a:ext cx="1372776" cy="104657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31" idx="6"/>
            <a:endCxn id="7" idx="0"/>
          </p:cNvCxnSpPr>
          <p:nvPr/>
        </p:nvCxnSpPr>
        <p:spPr>
          <a:xfrm>
            <a:off x="2716153" y="443430"/>
            <a:ext cx="4141028" cy="104657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31" idx="6"/>
            <a:endCxn id="8" idx="0"/>
          </p:cNvCxnSpPr>
          <p:nvPr/>
        </p:nvCxnSpPr>
        <p:spPr>
          <a:xfrm>
            <a:off x="2716153" y="443430"/>
            <a:ext cx="6909280" cy="104657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32" idx="6"/>
          </p:cNvCxnSpPr>
          <p:nvPr/>
        </p:nvCxnSpPr>
        <p:spPr>
          <a:xfrm>
            <a:off x="2716153" y="3199885"/>
            <a:ext cx="1372776" cy="104584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32" idx="6"/>
          </p:cNvCxnSpPr>
          <p:nvPr/>
        </p:nvCxnSpPr>
        <p:spPr>
          <a:xfrm>
            <a:off x="2716153" y="3199885"/>
            <a:ext cx="4141028" cy="104584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>
            <a:stCxn id="32" idx="6"/>
          </p:cNvCxnSpPr>
          <p:nvPr/>
        </p:nvCxnSpPr>
        <p:spPr>
          <a:xfrm>
            <a:off x="2716153" y="3199885"/>
            <a:ext cx="6909280" cy="104584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33" idx="6"/>
          </p:cNvCxnSpPr>
          <p:nvPr/>
        </p:nvCxnSpPr>
        <p:spPr>
          <a:xfrm>
            <a:off x="2716153" y="5830350"/>
            <a:ext cx="1372776" cy="104584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33" idx="6"/>
          </p:cNvCxnSpPr>
          <p:nvPr/>
        </p:nvCxnSpPr>
        <p:spPr>
          <a:xfrm>
            <a:off x="2716153" y="5830350"/>
            <a:ext cx="4141028" cy="104584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>
            <a:stCxn id="33" idx="6"/>
          </p:cNvCxnSpPr>
          <p:nvPr/>
        </p:nvCxnSpPr>
        <p:spPr>
          <a:xfrm>
            <a:off x="2716153" y="5830350"/>
            <a:ext cx="6909280" cy="104584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>
            <a:stCxn id="24" idx="6"/>
            <a:endCxn id="16" idx="2"/>
          </p:cNvCxnSpPr>
          <p:nvPr/>
        </p:nvCxnSpPr>
        <p:spPr>
          <a:xfrm flipV="1">
            <a:off x="5459353" y="2573720"/>
            <a:ext cx="1799028" cy="275572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>
            <a:stCxn id="22" idx="6"/>
            <a:endCxn id="17" idx="2"/>
          </p:cNvCxnSpPr>
          <p:nvPr/>
        </p:nvCxnSpPr>
        <p:spPr>
          <a:xfrm flipV="1">
            <a:off x="8227605" y="2573720"/>
            <a:ext cx="1799028" cy="275572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>
            <a:stCxn id="28" idx="6"/>
            <a:endCxn id="23" idx="2"/>
          </p:cNvCxnSpPr>
          <p:nvPr/>
        </p:nvCxnSpPr>
        <p:spPr>
          <a:xfrm flipV="1">
            <a:off x="8227605" y="5329445"/>
            <a:ext cx="1799028" cy="26304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>
            <a:stCxn id="30" idx="6"/>
            <a:endCxn id="22" idx="2"/>
          </p:cNvCxnSpPr>
          <p:nvPr/>
        </p:nvCxnSpPr>
        <p:spPr>
          <a:xfrm flipV="1">
            <a:off x="5459353" y="5329445"/>
            <a:ext cx="1799028" cy="26304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krümmte Verbindung 84"/>
          <p:cNvCxnSpPr>
            <a:stCxn id="31" idx="2"/>
            <a:endCxn id="32" idx="2"/>
          </p:cNvCxnSpPr>
          <p:nvPr/>
        </p:nvCxnSpPr>
        <p:spPr>
          <a:xfrm rot="10800000" flipV="1">
            <a:off x="1746929" y="443429"/>
            <a:ext cx="12700" cy="2756455"/>
          </a:xfrm>
          <a:prstGeom prst="curvedConnector3">
            <a:avLst>
              <a:gd name="adj1" fmla="val 4463008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krümmte Verbindung 84"/>
          <p:cNvCxnSpPr>
            <a:stCxn id="32" idx="2"/>
            <a:endCxn id="33" idx="2"/>
          </p:cNvCxnSpPr>
          <p:nvPr/>
        </p:nvCxnSpPr>
        <p:spPr>
          <a:xfrm rot="10800000" flipV="1">
            <a:off x="1746929" y="3199884"/>
            <a:ext cx="12700" cy="2630465"/>
          </a:xfrm>
          <a:prstGeom prst="curvedConnector3">
            <a:avLst>
              <a:gd name="adj1" fmla="val 4463008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krümmte Verbindung 84"/>
          <p:cNvCxnSpPr>
            <a:stCxn id="31" idx="2"/>
            <a:endCxn id="33" idx="2"/>
          </p:cNvCxnSpPr>
          <p:nvPr/>
        </p:nvCxnSpPr>
        <p:spPr>
          <a:xfrm rot="10800000" flipV="1">
            <a:off x="1746929" y="443430"/>
            <a:ext cx="12700" cy="5386920"/>
          </a:xfrm>
          <a:prstGeom prst="curvedConnector3">
            <a:avLst>
              <a:gd name="adj1" fmla="val 9493157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/>
          <p:cNvCxnSpPr>
            <a:stCxn id="119" idx="1"/>
          </p:cNvCxnSpPr>
          <p:nvPr/>
        </p:nvCxnSpPr>
        <p:spPr>
          <a:xfrm flipH="1" flipV="1">
            <a:off x="7793055" y="5731402"/>
            <a:ext cx="170951" cy="31129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Ellipse 115"/>
          <p:cNvSpPr/>
          <p:nvPr/>
        </p:nvSpPr>
        <p:spPr>
          <a:xfrm>
            <a:off x="7907376" y="3198944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17" name="Gerade Verbindung mit Pfeil 116"/>
          <p:cNvCxnSpPr>
            <a:stCxn id="116" idx="1"/>
          </p:cNvCxnSpPr>
          <p:nvPr/>
        </p:nvCxnSpPr>
        <p:spPr>
          <a:xfrm flipH="1" flipV="1">
            <a:off x="7831648" y="2980747"/>
            <a:ext cx="120953" cy="25998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Ellipse 118"/>
          <p:cNvSpPr/>
          <p:nvPr/>
        </p:nvSpPr>
        <p:spPr>
          <a:xfrm>
            <a:off x="7918780" y="6000913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20" name="Gerade Verbindung mit Pfeil 119"/>
          <p:cNvCxnSpPr>
            <a:stCxn id="121" idx="1"/>
          </p:cNvCxnSpPr>
          <p:nvPr/>
        </p:nvCxnSpPr>
        <p:spPr>
          <a:xfrm flipH="1" flipV="1">
            <a:off x="7793055" y="8383674"/>
            <a:ext cx="170951" cy="31129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Ellipse 120"/>
          <p:cNvSpPr/>
          <p:nvPr/>
        </p:nvSpPr>
        <p:spPr>
          <a:xfrm>
            <a:off x="7918780" y="8653185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23" name="Gekrümmte Verbindung 84"/>
          <p:cNvCxnSpPr>
            <a:stCxn id="116" idx="6"/>
            <a:endCxn id="119" idx="6"/>
          </p:cNvCxnSpPr>
          <p:nvPr/>
        </p:nvCxnSpPr>
        <p:spPr>
          <a:xfrm>
            <a:off x="8216201" y="3341606"/>
            <a:ext cx="11404" cy="2801969"/>
          </a:xfrm>
          <a:prstGeom prst="curvedConnector3">
            <a:avLst>
              <a:gd name="adj1" fmla="val 2104560"/>
            </a:avLst>
          </a:prstGeom>
          <a:ln w="12700">
            <a:solidFill>
              <a:schemeClr val="tx1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krümmte Verbindung 84"/>
          <p:cNvCxnSpPr>
            <a:stCxn id="116" idx="6"/>
            <a:endCxn id="121" idx="6"/>
          </p:cNvCxnSpPr>
          <p:nvPr/>
        </p:nvCxnSpPr>
        <p:spPr>
          <a:xfrm>
            <a:off x="8216201" y="3341606"/>
            <a:ext cx="11404" cy="5454241"/>
          </a:xfrm>
          <a:prstGeom prst="curvedConnector3">
            <a:avLst>
              <a:gd name="adj1" fmla="val 3532462"/>
            </a:avLst>
          </a:prstGeom>
          <a:ln w="12700">
            <a:solidFill>
              <a:schemeClr val="tx1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krümmte Verbindung 84"/>
          <p:cNvCxnSpPr>
            <a:stCxn id="119" idx="6"/>
            <a:endCxn id="121" idx="6"/>
          </p:cNvCxnSpPr>
          <p:nvPr/>
        </p:nvCxnSpPr>
        <p:spPr>
          <a:xfrm>
            <a:off x="8227605" y="6143575"/>
            <a:ext cx="12700" cy="2652272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/>
          <p:cNvCxnSpPr>
            <a:stCxn id="133" idx="1"/>
          </p:cNvCxnSpPr>
          <p:nvPr/>
        </p:nvCxnSpPr>
        <p:spPr>
          <a:xfrm flipH="1" flipV="1">
            <a:off x="10611890" y="5731402"/>
            <a:ext cx="170951" cy="31129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Ellipse 130"/>
          <p:cNvSpPr/>
          <p:nvPr/>
        </p:nvSpPr>
        <p:spPr>
          <a:xfrm>
            <a:off x="10726211" y="3198944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32" name="Gerade Verbindung mit Pfeil 131"/>
          <p:cNvCxnSpPr>
            <a:stCxn id="131" idx="1"/>
          </p:cNvCxnSpPr>
          <p:nvPr/>
        </p:nvCxnSpPr>
        <p:spPr>
          <a:xfrm flipH="1" flipV="1">
            <a:off x="10650483" y="2980747"/>
            <a:ext cx="120953" cy="25998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Ellipse 132"/>
          <p:cNvSpPr/>
          <p:nvPr/>
        </p:nvSpPr>
        <p:spPr>
          <a:xfrm>
            <a:off x="10737615" y="6000913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34" name="Gerade Verbindung mit Pfeil 133"/>
          <p:cNvCxnSpPr>
            <a:stCxn id="135" idx="1"/>
          </p:cNvCxnSpPr>
          <p:nvPr/>
        </p:nvCxnSpPr>
        <p:spPr>
          <a:xfrm flipH="1" flipV="1">
            <a:off x="10611890" y="8383674"/>
            <a:ext cx="170951" cy="31129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Ellipse 134"/>
          <p:cNvSpPr/>
          <p:nvPr/>
        </p:nvSpPr>
        <p:spPr>
          <a:xfrm>
            <a:off x="10737615" y="8653185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36" name="Gekrümmte Verbindung 84"/>
          <p:cNvCxnSpPr>
            <a:stCxn id="131" idx="6"/>
            <a:endCxn id="133" idx="6"/>
          </p:cNvCxnSpPr>
          <p:nvPr/>
        </p:nvCxnSpPr>
        <p:spPr>
          <a:xfrm>
            <a:off x="11035036" y="3341606"/>
            <a:ext cx="11404" cy="2801969"/>
          </a:xfrm>
          <a:prstGeom prst="curvedConnector3">
            <a:avLst>
              <a:gd name="adj1" fmla="val 2104560"/>
            </a:avLst>
          </a:prstGeom>
          <a:ln w="12700">
            <a:solidFill>
              <a:schemeClr val="tx1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krümmte Verbindung 84"/>
          <p:cNvCxnSpPr>
            <a:stCxn id="131" idx="6"/>
            <a:endCxn id="135" idx="6"/>
          </p:cNvCxnSpPr>
          <p:nvPr/>
        </p:nvCxnSpPr>
        <p:spPr>
          <a:xfrm>
            <a:off x="11035036" y="3341606"/>
            <a:ext cx="11404" cy="5454241"/>
          </a:xfrm>
          <a:prstGeom prst="curvedConnector3">
            <a:avLst>
              <a:gd name="adj1" fmla="val 3532462"/>
            </a:avLst>
          </a:prstGeom>
          <a:ln w="12700">
            <a:solidFill>
              <a:schemeClr val="tx1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krümmte Verbindung 84"/>
          <p:cNvCxnSpPr>
            <a:stCxn id="133" idx="6"/>
            <a:endCxn id="135" idx="6"/>
          </p:cNvCxnSpPr>
          <p:nvPr/>
        </p:nvCxnSpPr>
        <p:spPr>
          <a:xfrm>
            <a:off x="11046440" y="6143575"/>
            <a:ext cx="12700" cy="2652272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krümmte Verbindung 84"/>
          <p:cNvCxnSpPr>
            <a:stCxn id="18" idx="6"/>
            <a:endCxn id="24" idx="6"/>
          </p:cNvCxnSpPr>
          <p:nvPr/>
        </p:nvCxnSpPr>
        <p:spPr>
          <a:xfrm>
            <a:off x="5459353" y="2573720"/>
            <a:ext cx="12700" cy="2755725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krümmte Verbindung 84"/>
          <p:cNvCxnSpPr>
            <a:stCxn id="18" idx="6"/>
            <a:endCxn id="30" idx="6"/>
          </p:cNvCxnSpPr>
          <p:nvPr/>
        </p:nvCxnSpPr>
        <p:spPr>
          <a:xfrm>
            <a:off x="5459353" y="2573720"/>
            <a:ext cx="12700" cy="5386190"/>
          </a:xfrm>
          <a:prstGeom prst="curvedConnector3">
            <a:avLst>
              <a:gd name="adj1" fmla="val 2745457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krümmte Verbindung 84"/>
          <p:cNvCxnSpPr>
            <a:stCxn id="24" idx="6"/>
            <a:endCxn id="30" idx="6"/>
          </p:cNvCxnSpPr>
          <p:nvPr/>
        </p:nvCxnSpPr>
        <p:spPr>
          <a:xfrm>
            <a:off x="5459353" y="5329445"/>
            <a:ext cx="12700" cy="2630465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80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erade Verbindung mit Pfeil 105"/>
          <p:cNvCxnSpPr>
            <a:stCxn id="18" idx="6"/>
          </p:cNvCxnSpPr>
          <p:nvPr/>
        </p:nvCxnSpPr>
        <p:spPr>
          <a:xfrm>
            <a:off x="5459353" y="2573720"/>
            <a:ext cx="1771625" cy="539283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/>
          <p:cNvCxnSpPr>
            <a:stCxn id="16" idx="6"/>
            <a:endCxn id="29" idx="2"/>
          </p:cNvCxnSpPr>
          <p:nvPr/>
        </p:nvCxnSpPr>
        <p:spPr>
          <a:xfrm>
            <a:off x="8227605" y="2573720"/>
            <a:ext cx="1799028" cy="538619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>
            <a:stCxn id="30" idx="6"/>
            <a:endCxn id="16" idx="2"/>
          </p:cNvCxnSpPr>
          <p:nvPr/>
        </p:nvCxnSpPr>
        <p:spPr>
          <a:xfrm flipV="1">
            <a:off x="5459353" y="2573720"/>
            <a:ext cx="1799028" cy="538619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/>
          <p:cNvCxnSpPr>
            <a:stCxn id="28" idx="6"/>
            <a:endCxn id="17" idx="2"/>
          </p:cNvCxnSpPr>
          <p:nvPr/>
        </p:nvCxnSpPr>
        <p:spPr>
          <a:xfrm flipV="1">
            <a:off x="8227605" y="2573720"/>
            <a:ext cx="1799028" cy="538619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>
            <a:stCxn id="16" idx="6"/>
            <a:endCxn id="23" idx="2"/>
          </p:cNvCxnSpPr>
          <p:nvPr/>
        </p:nvCxnSpPr>
        <p:spPr>
          <a:xfrm>
            <a:off x="8227605" y="2573720"/>
            <a:ext cx="1799028" cy="275572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stCxn id="24" idx="6"/>
            <a:endCxn id="28" idx="2"/>
          </p:cNvCxnSpPr>
          <p:nvPr/>
        </p:nvCxnSpPr>
        <p:spPr>
          <a:xfrm>
            <a:off x="5459353" y="5329445"/>
            <a:ext cx="1799028" cy="26304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/>
          <p:cNvCxnSpPr>
            <a:stCxn id="22" idx="6"/>
            <a:endCxn id="29" idx="2"/>
          </p:cNvCxnSpPr>
          <p:nvPr/>
        </p:nvCxnSpPr>
        <p:spPr>
          <a:xfrm>
            <a:off x="8227605" y="5329445"/>
            <a:ext cx="1799028" cy="26304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stCxn id="18" idx="6"/>
            <a:endCxn id="22" idx="2"/>
          </p:cNvCxnSpPr>
          <p:nvPr/>
        </p:nvCxnSpPr>
        <p:spPr>
          <a:xfrm>
            <a:off x="5459353" y="2573720"/>
            <a:ext cx="1799028" cy="275572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3687728" y="149000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Privacy Concerns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(T1)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455980" y="149000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Privacy Concerns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(T2)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9224232" y="149000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Privacy Concerns</a:t>
            </a:r>
            <a:br>
              <a:rPr lang="en-US" sz="1312" b="1" dirty="0" smtClean="0">
                <a:solidFill>
                  <a:schemeClr val="tx1"/>
                </a:solidFill>
              </a:rPr>
            </a:br>
            <a:r>
              <a:rPr lang="en-US" sz="1312" b="1" dirty="0" smtClean="0">
                <a:solidFill>
                  <a:schemeClr val="tx1"/>
                </a:solidFill>
              </a:rPr>
              <a:t>(T3)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7258381" y="216669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  <a:br>
              <a:rPr lang="de-DE" sz="1310" dirty="0" smtClean="0">
                <a:solidFill>
                  <a:schemeClr val="tx1"/>
                </a:solidFill>
              </a:rPr>
            </a:br>
            <a:r>
              <a:rPr lang="de-DE" sz="1310" dirty="0" smtClean="0">
                <a:solidFill>
                  <a:schemeClr val="tx1"/>
                </a:solidFill>
              </a:rPr>
              <a:t>(T2)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10026633" y="216669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  <a:br>
              <a:rPr lang="de-DE" sz="1310" dirty="0" smtClean="0">
                <a:solidFill>
                  <a:schemeClr val="tx1"/>
                </a:solidFill>
              </a:rPr>
            </a:br>
            <a:r>
              <a:rPr lang="de-DE" sz="1310" dirty="0" smtClean="0">
                <a:solidFill>
                  <a:schemeClr val="tx1"/>
                </a:solidFill>
              </a:rPr>
              <a:t>(T3)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4490129" y="216669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  <a:br>
              <a:rPr lang="de-DE" sz="1310" dirty="0" smtClean="0">
                <a:solidFill>
                  <a:schemeClr val="tx1"/>
                </a:solidFill>
              </a:rPr>
            </a:br>
            <a:r>
              <a:rPr lang="de-DE" sz="1310" dirty="0" smtClean="0">
                <a:solidFill>
                  <a:schemeClr val="tx1"/>
                </a:solidFill>
              </a:rPr>
              <a:t>(T1)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687728" y="4245728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Attitudes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(T1)</a:t>
            </a:r>
          </a:p>
        </p:txBody>
      </p:sp>
      <p:sp>
        <p:nvSpPr>
          <p:cNvPr id="20" name="Rechteck 19"/>
          <p:cNvSpPr/>
          <p:nvPr/>
        </p:nvSpPr>
        <p:spPr>
          <a:xfrm>
            <a:off x="6455980" y="4245728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Attitudes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(T2)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9224232" y="4245728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Attitudes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(T3)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7258381" y="4922417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  <a:br>
              <a:rPr lang="de-DE" sz="1310" dirty="0" smtClean="0">
                <a:solidFill>
                  <a:schemeClr val="tx1"/>
                </a:solidFill>
              </a:rPr>
            </a:br>
            <a:r>
              <a:rPr lang="de-DE" sz="1310" dirty="0" smtClean="0">
                <a:solidFill>
                  <a:schemeClr val="tx1"/>
                </a:solidFill>
              </a:rPr>
              <a:t>(T2)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10026633" y="4922417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 </a:t>
            </a:r>
            <a:br>
              <a:rPr lang="de-DE" sz="1310" dirty="0" smtClean="0">
                <a:solidFill>
                  <a:schemeClr val="tx1"/>
                </a:solidFill>
              </a:rPr>
            </a:br>
            <a:r>
              <a:rPr lang="de-DE" sz="1310" dirty="0" smtClean="0">
                <a:solidFill>
                  <a:schemeClr val="tx1"/>
                </a:solidFill>
              </a:rPr>
              <a:t>(T3)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4490129" y="4922417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  <a:br>
              <a:rPr lang="de-DE" sz="1310" dirty="0" smtClean="0">
                <a:solidFill>
                  <a:schemeClr val="tx1"/>
                </a:solidFill>
              </a:rPr>
            </a:br>
            <a:r>
              <a:rPr lang="de-DE" sz="1310" dirty="0" smtClean="0">
                <a:solidFill>
                  <a:schemeClr val="tx1"/>
                </a:solidFill>
              </a:rPr>
              <a:t>(T1)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3687728" y="687619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>
                <a:solidFill>
                  <a:schemeClr val="tx1"/>
                </a:solidFill>
              </a:rPr>
              <a:t>Info </a:t>
            </a:r>
            <a:r>
              <a:rPr lang="en-US" sz="1312" b="1" dirty="0" smtClean="0">
                <a:solidFill>
                  <a:schemeClr val="tx1"/>
                </a:solidFill>
              </a:rPr>
              <a:t>Sharing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(T1)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6455980" y="687619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>
                <a:solidFill>
                  <a:schemeClr val="tx1"/>
                </a:solidFill>
              </a:rPr>
              <a:t>Info </a:t>
            </a:r>
            <a:r>
              <a:rPr lang="en-US" sz="1312" b="1" dirty="0" smtClean="0">
                <a:solidFill>
                  <a:schemeClr val="tx1"/>
                </a:solidFill>
              </a:rPr>
              <a:t>Sharing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(T2)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9224232" y="6876193"/>
            <a:ext cx="802401" cy="676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Info Sharing</a:t>
            </a:r>
          </a:p>
          <a:p>
            <a:pPr algn="ctr"/>
            <a:r>
              <a:rPr lang="en-US" sz="1312" b="1" dirty="0" smtClean="0">
                <a:solidFill>
                  <a:schemeClr val="tx1"/>
                </a:solidFill>
              </a:rPr>
              <a:t>(T3)</a:t>
            </a:r>
            <a:endParaRPr lang="en-US" sz="1312" b="1" dirty="0">
              <a:solidFill>
                <a:schemeClr val="tx1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7258381" y="755288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  <a:br>
              <a:rPr lang="de-DE" sz="1310" dirty="0" smtClean="0">
                <a:solidFill>
                  <a:schemeClr val="tx1"/>
                </a:solidFill>
              </a:rPr>
            </a:br>
            <a:r>
              <a:rPr lang="de-DE" sz="1310" dirty="0" smtClean="0">
                <a:solidFill>
                  <a:schemeClr val="tx1"/>
                </a:solidFill>
              </a:rPr>
              <a:t>(T2)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10026633" y="755288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  <a:br>
              <a:rPr lang="de-DE" sz="1310" dirty="0" smtClean="0">
                <a:solidFill>
                  <a:schemeClr val="tx1"/>
                </a:solidFill>
              </a:rPr>
            </a:br>
            <a:r>
              <a:rPr lang="de-DE" sz="1310" dirty="0" smtClean="0">
                <a:solidFill>
                  <a:schemeClr val="tx1"/>
                </a:solidFill>
              </a:rPr>
              <a:t>(T3)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4490129" y="755288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smtClean="0">
                <a:solidFill>
                  <a:schemeClr val="tx1"/>
                </a:solidFill>
              </a:rPr>
              <a:t>State</a:t>
            </a:r>
            <a:br>
              <a:rPr lang="de-DE" sz="1310" dirty="0" smtClean="0">
                <a:solidFill>
                  <a:schemeClr val="tx1"/>
                </a:solidFill>
              </a:rPr>
            </a:br>
            <a:r>
              <a:rPr lang="de-DE" sz="1310" dirty="0" smtClean="0">
                <a:solidFill>
                  <a:schemeClr val="tx1"/>
                </a:solidFill>
              </a:rPr>
              <a:t>(T1)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1746929" y="3640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err="1" smtClean="0">
                <a:solidFill>
                  <a:schemeClr val="tx1"/>
                </a:solidFill>
              </a:rPr>
              <a:t>Trait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32" name="Ellipse 31"/>
          <p:cNvSpPr/>
          <p:nvPr/>
        </p:nvSpPr>
        <p:spPr>
          <a:xfrm>
            <a:off x="1746929" y="2792857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err="1" smtClean="0">
                <a:solidFill>
                  <a:schemeClr val="tx1"/>
                </a:solidFill>
              </a:rPr>
              <a:t>Trait</a:t>
            </a:r>
            <a:endParaRPr lang="de-DE" sz="1310" dirty="0">
              <a:solidFill>
                <a:schemeClr val="tx1"/>
              </a:solidFill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1746929" y="5423322"/>
            <a:ext cx="969224" cy="814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10" dirty="0" err="1" smtClean="0">
                <a:solidFill>
                  <a:schemeClr val="tx1"/>
                </a:solidFill>
              </a:rPr>
              <a:t>Trait</a:t>
            </a:r>
            <a:endParaRPr lang="de-DE" sz="1310" dirty="0">
              <a:solidFill>
                <a:schemeClr val="tx1"/>
              </a:solidFill>
            </a:endParaRPr>
          </a:p>
        </p:txBody>
      </p:sp>
      <p:cxnSp>
        <p:nvCxnSpPr>
          <p:cNvPr id="35" name="Gerade Verbindung mit Pfeil 34"/>
          <p:cNvCxnSpPr>
            <a:stCxn id="18" idx="2"/>
            <a:endCxn id="6" idx="2"/>
          </p:cNvCxnSpPr>
          <p:nvPr/>
        </p:nvCxnSpPr>
        <p:spPr>
          <a:xfrm flipH="1" flipV="1">
            <a:off x="4088929" y="2166692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17" idx="2"/>
            <a:endCxn id="8" idx="2"/>
          </p:cNvCxnSpPr>
          <p:nvPr/>
        </p:nvCxnSpPr>
        <p:spPr>
          <a:xfrm flipH="1" flipV="1">
            <a:off x="9625433" y="2166692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16" idx="2"/>
            <a:endCxn id="7" idx="2"/>
          </p:cNvCxnSpPr>
          <p:nvPr/>
        </p:nvCxnSpPr>
        <p:spPr>
          <a:xfrm flipH="1" flipV="1">
            <a:off x="6857181" y="2166692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H="1" flipV="1">
            <a:off x="4088929" y="4922416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H="1" flipV="1">
            <a:off x="9625433" y="4922416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H="1" flipV="1">
            <a:off x="6857181" y="4922416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H="1" flipV="1">
            <a:off x="4088929" y="7552881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 flipH="1" flipV="1">
            <a:off x="9625433" y="7552881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H="1" flipV="1">
            <a:off x="6857181" y="7552881"/>
            <a:ext cx="401200" cy="40702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31" idx="6"/>
            <a:endCxn id="6" idx="0"/>
          </p:cNvCxnSpPr>
          <p:nvPr/>
        </p:nvCxnSpPr>
        <p:spPr>
          <a:xfrm>
            <a:off x="2716153" y="443430"/>
            <a:ext cx="1372776" cy="104657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31" idx="6"/>
            <a:endCxn id="7" idx="0"/>
          </p:cNvCxnSpPr>
          <p:nvPr/>
        </p:nvCxnSpPr>
        <p:spPr>
          <a:xfrm>
            <a:off x="2716153" y="443430"/>
            <a:ext cx="4141028" cy="104657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31" idx="6"/>
            <a:endCxn id="8" idx="0"/>
          </p:cNvCxnSpPr>
          <p:nvPr/>
        </p:nvCxnSpPr>
        <p:spPr>
          <a:xfrm>
            <a:off x="2716153" y="443430"/>
            <a:ext cx="6909280" cy="104657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32" idx="6"/>
          </p:cNvCxnSpPr>
          <p:nvPr/>
        </p:nvCxnSpPr>
        <p:spPr>
          <a:xfrm>
            <a:off x="2716153" y="3199885"/>
            <a:ext cx="1372776" cy="104584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32" idx="6"/>
          </p:cNvCxnSpPr>
          <p:nvPr/>
        </p:nvCxnSpPr>
        <p:spPr>
          <a:xfrm>
            <a:off x="2716153" y="3199885"/>
            <a:ext cx="4141028" cy="104584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>
            <a:stCxn id="32" idx="6"/>
          </p:cNvCxnSpPr>
          <p:nvPr/>
        </p:nvCxnSpPr>
        <p:spPr>
          <a:xfrm>
            <a:off x="2716153" y="3199885"/>
            <a:ext cx="6909280" cy="104584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33" idx="6"/>
          </p:cNvCxnSpPr>
          <p:nvPr/>
        </p:nvCxnSpPr>
        <p:spPr>
          <a:xfrm>
            <a:off x="2716153" y="5830350"/>
            <a:ext cx="1372776" cy="104584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33" idx="6"/>
          </p:cNvCxnSpPr>
          <p:nvPr/>
        </p:nvCxnSpPr>
        <p:spPr>
          <a:xfrm>
            <a:off x="2716153" y="5830350"/>
            <a:ext cx="4141028" cy="104584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>
            <a:stCxn id="33" idx="6"/>
          </p:cNvCxnSpPr>
          <p:nvPr/>
        </p:nvCxnSpPr>
        <p:spPr>
          <a:xfrm>
            <a:off x="2716153" y="5830350"/>
            <a:ext cx="6909280" cy="104584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8" idx="6"/>
            <a:endCxn id="16" idx="2"/>
          </p:cNvCxnSpPr>
          <p:nvPr/>
        </p:nvCxnSpPr>
        <p:spPr>
          <a:xfrm>
            <a:off x="5459353" y="2573720"/>
            <a:ext cx="179902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16" idx="6"/>
            <a:endCxn id="17" idx="2"/>
          </p:cNvCxnSpPr>
          <p:nvPr/>
        </p:nvCxnSpPr>
        <p:spPr>
          <a:xfrm>
            <a:off x="8227605" y="2573720"/>
            <a:ext cx="179902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/>
          <p:nvPr/>
        </p:nvCxnSpPr>
        <p:spPr>
          <a:xfrm>
            <a:off x="5459353" y="5322802"/>
            <a:ext cx="179902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8227605" y="5322802"/>
            <a:ext cx="179902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>
            <a:off x="5459353" y="7959909"/>
            <a:ext cx="179902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>
            <a:off x="8227605" y="7959909"/>
            <a:ext cx="179902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>
            <a:stCxn id="24" idx="6"/>
            <a:endCxn id="16" idx="2"/>
          </p:cNvCxnSpPr>
          <p:nvPr/>
        </p:nvCxnSpPr>
        <p:spPr>
          <a:xfrm flipV="1">
            <a:off x="5459353" y="2573720"/>
            <a:ext cx="1799028" cy="275572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>
            <a:stCxn id="22" idx="6"/>
            <a:endCxn id="17" idx="2"/>
          </p:cNvCxnSpPr>
          <p:nvPr/>
        </p:nvCxnSpPr>
        <p:spPr>
          <a:xfrm flipV="1">
            <a:off x="8227605" y="2573720"/>
            <a:ext cx="1799028" cy="275572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>
            <a:stCxn id="28" idx="6"/>
            <a:endCxn id="23" idx="2"/>
          </p:cNvCxnSpPr>
          <p:nvPr/>
        </p:nvCxnSpPr>
        <p:spPr>
          <a:xfrm flipV="1">
            <a:off x="8227605" y="5329445"/>
            <a:ext cx="1799028" cy="26304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>
            <a:stCxn id="30" idx="6"/>
            <a:endCxn id="22" idx="2"/>
          </p:cNvCxnSpPr>
          <p:nvPr/>
        </p:nvCxnSpPr>
        <p:spPr>
          <a:xfrm flipV="1">
            <a:off x="5459353" y="5329445"/>
            <a:ext cx="1799028" cy="26304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krümmte Verbindung 84"/>
          <p:cNvCxnSpPr>
            <a:stCxn id="31" idx="2"/>
            <a:endCxn id="32" idx="2"/>
          </p:cNvCxnSpPr>
          <p:nvPr/>
        </p:nvCxnSpPr>
        <p:spPr>
          <a:xfrm rot="10800000" flipV="1">
            <a:off x="1746929" y="443429"/>
            <a:ext cx="12700" cy="2756455"/>
          </a:xfrm>
          <a:prstGeom prst="curvedConnector3">
            <a:avLst>
              <a:gd name="adj1" fmla="val 4463008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krümmte Verbindung 84"/>
          <p:cNvCxnSpPr>
            <a:stCxn id="32" idx="2"/>
            <a:endCxn id="33" idx="2"/>
          </p:cNvCxnSpPr>
          <p:nvPr/>
        </p:nvCxnSpPr>
        <p:spPr>
          <a:xfrm rot="10800000" flipV="1">
            <a:off x="1746929" y="3199884"/>
            <a:ext cx="12700" cy="2630465"/>
          </a:xfrm>
          <a:prstGeom prst="curvedConnector3">
            <a:avLst>
              <a:gd name="adj1" fmla="val 4463008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krümmte Verbindung 84"/>
          <p:cNvCxnSpPr>
            <a:stCxn id="31" idx="2"/>
            <a:endCxn id="33" idx="2"/>
          </p:cNvCxnSpPr>
          <p:nvPr/>
        </p:nvCxnSpPr>
        <p:spPr>
          <a:xfrm rot="10800000" flipV="1">
            <a:off x="1746929" y="443430"/>
            <a:ext cx="12700" cy="5386920"/>
          </a:xfrm>
          <a:prstGeom prst="curvedConnector3">
            <a:avLst>
              <a:gd name="adj1" fmla="val 9493157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/>
          <p:cNvCxnSpPr>
            <a:stCxn id="119" idx="1"/>
          </p:cNvCxnSpPr>
          <p:nvPr/>
        </p:nvCxnSpPr>
        <p:spPr>
          <a:xfrm flipH="1" flipV="1">
            <a:off x="7793055" y="5731402"/>
            <a:ext cx="170951" cy="31129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Ellipse 115"/>
          <p:cNvSpPr/>
          <p:nvPr/>
        </p:nvSpPr>
        <p:spPr>
          <a:xfrm>
            <a:off x="7907376" y="3198944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17" name="Gerade Verbindung mit Pfeil 116"/>
          <p:cNvCxnSpPr>
            <a:stCxn id="116" idx="1"/>
          </p:cNvCxnSpPr>
          <p:nvPr/>
        </p:nvCxnSpPr>
        <p:spPr>
          <a:xfrm flipH="1" flipV="1">
            <a:off x="7831648" y="2980747"/>
            <a:ext cx="120953" cy="25998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Ellipse 118"/>
          <p:cNvSpPr/>
          <p:nvPr/>
        </p:nvSpPr>
        <p:spPr>
          <a:xfrm>
            <a:off x="7918780" y="6000913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20" name="Gerade Verbindung mit Pfeil 119"/>
          <p:cNvCxnSpPr>
            <a:stCxn id="121" idx="1"/>
          </p:cNvCxnSpPr>
          <p:nvPr/>
        </p:nvCxnSpPr>
        <p:spPr>
          <a:xfrm flipH="1" flipV="1">
            <a:off x="7793055" y="8383674"/>
            <a:ext cx="170951" cy="31129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Ellipse 120"/>
          <p:cNvSpPr/>
          <p:nvPr/>
        </p:nvSpPr>
        <p:spPr>
          <a:xfrm>
            <a:off x="7918780" y="8653185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23" name="Gekrümmte Verbindung 84"/>
          <p:cNvCxnSpPr>
            <a:stCxn id="116" idx="6"/>
            <a:endCxn id="119" idx="6"/>
          </p:cNvCxnSpPr>
          <p:nvPr/>
        </p:nvCxnSpPr>
        <p:spPr>
          <a:xfrm>
            <a:off x="8216201" y="3341606"/>
            <a:ext cx="11404" cy="2801969"/>
          </a:xfrm>
          <a:prstGeom prst="curvedConnector3">
            <a:avLst>
              <a:gd name="adj1" fmla="val 2104560"/>
            </a:avLst>
          </a:prstGeom>
          <a:ln w="12700">
            <a:solidFill>
              <a:schemeClr val="tx1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krümmte Verbindung 84"/>
          <p:cNvCxnSpPr>
            <a:stCxn id="116" idx="6"/>
            <a:endCxn id="121" idx="6"/>
          </p:cNvCxnSpPr>
          <p:nvPr/>
        </p:nvCxnSpPr>
        <p:spPr>
          <a:xfrm>
            <a:off x="8216201" y="3341606"/>
            <a:ext cx="11404" cy="5454241"/>
          </a:xfrm>
          <a:prstGeom prst="curvedConnector3">
            <a:avLst>
              <a:gd name="adj1" fmla="val 3532462"/>
            </a:avLst>
          </a:prstGeom>
          <a:ln w="12700">
            <a:solidFill>
              <a:schemeClr val="tx1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krümmte Verbindung 84"/>
          <p:cNvCxnSpPr>
            <a:stCxn id="119" idx="6"/>
            <a:endCxn id="121" idx="6"/>
          </p:cNvCxnSpPr>
          <p:nvPr/>
        </p:nvCxnSpPr>
        <p:spPr>
          <a:xfrm>
            <a:off x="8227605" y="6143575"/>
            <a:ext cx="12700" cy="2652272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/>
          <p:cNvCxnSpPr>
            <a:stCxn id="133" idx="1"/>
          </p:cNvCxnSpPr>
          <p:nvPr/>
        </p:nvCxnSpPr>
        <p:spPr>
          <a:xfrm flipH="1" flipV="1">
            <a:off x="10611890" y="5731402"/>
            <a:ext cx="170951" cy="31129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Ellipse 130"/>
          <p:cNvSpPr/>
          <p:nvPr/>
        </p:nvSpPr>
        <p:spPr>
          <a:xfrm>
            <a:off x="10726211" y="3198944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32" name="Gerade Verbindung mit Pfeil 131"/>
          <p:cNvCxnSpPr>
            <a:stCxn id="131" idx="1"/>
          </p:cNvCxnSpPr>
          <p:nvPr/>
        </p:nvCxnSpPr>
        <p:spPr>
          <a:xfrm flipH="1" flipV="1">
            <a:off x="10650483" y="2980747"/>
            <a:ext cx="120953" cy="25998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Ellipse 132"/>
          <p:cNvSpPr/>
          <p:nvPr/>
        </p:nvSpPr>
        <p:spPr>
          <a:xfrm>
            <a:off x="10737615" y="6000913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34" name="Gerade Verbindung mit Pfeil 133"/>
          <p:cNvCxnSpPr>
            <a:stCxn id="135" idx="1"/>
          </p:cNvCxnSpPr>
          <p:nvPr/>
        </p:nvCxnSpPr>
        <p:spPr>
          <a:xfrm flipH="1" flipV="1">
            <a:off x="10611890" y="8383674"/>
            <a:ext cx="170951" cy="31129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Ellipse 134"/>
          <p:cNvSpPr/>
          <p:nvPr/>
        </p:nvSpPr>
        <p:spPr>
          <a:xfrm>
            <a:off x="10737615" y="8653185"/>
            <a:ext cx="308825" cy="28532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5" tIns="44998" rIns="89995" bIns="44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78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36" name="Gekrümmte Verbindung 84"/>
          <p:cNvCxnSpPr>
            <a:stCxn id="131" idx="6"/>
            <a:endCxn id="133" idx="6"/>
          </p:cNvCxnSpPr>
          <p:nvPr/>
        </p:nvCxnSpPr>
        <p:spPr>
          <a:xfrm>
            <a:off x="11035036" y="3341606"/>
            <a:ext cx="11404" cy="2801969"/>
          </a:xfrm>
          <a:prstGeom prst="curvedConnector3">
            <a:avLst>
              <a:gd name="adj1" fmla="val 2104560"/>
            </a:avLst>
          </a:prstGeom>
          <a:ln w="12700">
            <a:solidFill>
              <a:schemeClr val="tx1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krümmte Verbindung 84"/>
          <p:cNvCxnSpPr>
            <a:stCxn id="131" idx="6"/>
            <a:endCxn id="135" idx="6"/>
          </p:cNvCxnSpPr>
          <p:nvPr/>
        </p:nvCxnSpPr>
        <p:spPr>
          <a:xfrm>
            <a:off x="11035036" y="3341606"/>
            <a:ext cx="11404" cy="5454241"/>
          </a:xfrm>
          <a:prstGeom prst="curvedConnector3">
            <a:avLst>
              <a:gd name="adj1" fmla="val 3532462"/>
            </a:avLst>
          </a:prstGeom>
          <a:ln w="12700">
            <a:solidFill>
              <a:schemeClr val="tx1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krümmte Verbindung 84"/>
          <p:cNvCxnSpPr>
            <a:stCxn id="133" idx="6"/>
            <a:endCxn id="135" idx="6"/>
          </p:cNvCxnSpPr>
          <p:nvPr/>
        </p:nvCxnSpPr>
        <p:spPr>
          <a:xfrm>
            <a:off x="11046440" y="6143575"/>
            <a:ext cx="12700" cy="2652272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krümmte Verbindung 84"/>
          <p:cNvCxnSpPr>
            <a:stCxn id="18" idx="6"/>
            <a:endCxn id="24" idx="6"/>
          </p:cNvCxnSpPr>
          <p:nvPr/>
        </p:nvCxnSpPr>
        <p:spPr>
          <a:xfrm>
            <a:off x="5459353" y="2573720"/>
            <a:ext cx="12700" cy="2755725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krümmte Verbindung 84"/>
          <p:cNvCxnSpPr>
            <a:stCxn id="18" idx="6"/>
            <a:endCxn id="30" idx="6"/>
          </p:cNvCxnSpPr>
          <p:nvPr/>
        </p:nvCxnSpPr>
        <p:spPr>
          <a:xfrm>
            <a:off x="5459353" y="2573720"/>
            <a:ext cx="12700" cy="5386190"/>
          </a:xfrm>
          <a:prstGeom prst="curvedConnector3">
            <a:avLst>
              <a:gd name="adj1" fmla="val 2745457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krümmte Verbindung 84"/>
          <p:cNvCxnSpPr>
            <a:stCxn id="24" idx="6"/>
            <a:endCxn id="30" idx="6"/>
          </p:cNvCxnSpPr>
          <p:nvPr/>
        </p:nvCxnSpPr>
        <p:spPr>
          <a:xfrm>
            <a:off x="5459353" y="5329445"/>
            <a:ext cx="12700" cy="2630465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21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1438</Words>
  <Application>Microsoft Office PowerPoint</Application>
  <PresentationFormat>Benutzerdefiniert</PresentationFormat>
  <Paragraphs>816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</dc:creator>
  <cp:lastModifiedBy>Dienlin</cp:lastModifiedBy>
  <cp:revision>66</cp:revision>
  <cp:lastPrinted>2017-10-30T10:23:31Z</cp:lastPrinted>
  <dcterms:created xsi:type="dcterms:W3CDTF">2017-01-10T09:22:15Z</dcterms:created>
  <dcterms:modified xsi:type="dcterms:W3CDTF">2018-05-24T15:58:34Z</dcterms:modified>
</cp:coreProperties>
</file>