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1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883B-AA47-4420-B1DF-638E1A955B6E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02B5-A79F-48C2-ACFA-CF1A4AC4D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94828" y="197447"/>
            <a:ext cx="5029200" cy="6459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203761"/>
            <a:ext cx="3801035" cy="10602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Suggested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6364" y="1177605"/>
            <a:ext cx="2111189" cy="941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Unstrided</a:t>
            </a:r>
            <a:endParaRPr lang="en-US" dirty="0" smtClean="0"/>
          </a:p>
          <a:p>
            <a:pPr algn="ctr"/>
            <a:r>
              <a:rPr lang="en-US" dirty="0" smtClean="0"/>
              <a:t>Binary Ops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6364" y="2280813"/>
            <a:ext cx="2111189" cy="941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Unstrided</a:t>
            </a:r>
            <a:endParaRPr lang="en-US" dirty="0" smtClean="0"/>
          </a:p>
          <a:p>
            <a:pPr algn="ctr"/>
            <a:r>
              <a:rPr lang="en-US" dirty="0" smtClean="0"/>
              <a:t>Unary Ops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07741" y="3370569"/>
            <a:ext cx="2111189" cy="941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Unstrided</a:t>
            </a:r>
            <a:endParaRPr lang="en-US" dirty="0" smtClean="0"/>
          </a:p>
          <a:p>
            <a:pPr algn="ctr"/>
            <a:r>
              <a:rPr lang="en-US" dirty="0" smtClean="0"/>
              <a:t>Reduce Ops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7894" y="2151528"/>
            <a:ext cx="2496671" cy="16332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Request</a:t>
            </a:r>
          </a:p>
          <a:p>
            <a:pPr algn="ctr"/>
            <a:r>
              <a:rPr lang="en-US" dirty="0" smtClean="0"/>
              <a:t>add, or, +=,</a:t>
            </a:r>
          </a:p>
          <a:p>
            <a:pPr algn="ctr"/>
            <a:r>
              <a:rPr lang="en-US" dirty="0" smtClean="0"/>
              <a:t>abs, </a:t>
            </a:r>
            <a:r>
              <a:rPr lang="en-US" dirty="0" err="1" smtClean="0"/>
              <a:t>sqrt</a:t>
            </a:r>
            <a:r>
              <a:rPr lang="en-US" dirty="0" smtClean="0"/>
              <a:t>, invert</a:t>
            </a:r>
          </a:p>
          <a:p>
            <a:pPr algn="ctr"/>
            <a:r>
              <a:rPr lang="en-US" dirty="0" smtClean="0"/>
              <a:t> sum, min, </a:t>
            </a:r>
            <a:r>
              <a:rPr lang="en-US" dirty="0" err="1" smtClean="0"/>
              <a:t>std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astype</a:t>
            </a:r>
            <a:r>
              <a:rPr lang="en-US" dirty="0" smtClean="0"/>
              <a:t>, </a:t>
            </a:r>
            <a:r>
              <a:rPr lang="en-US" dirty="0" err="1" smtClean="0"/>
              <a:t>upcast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/>
              <a:t>g</a:t>
            </a:r>
            <a:r>
              <a:rPr lang="en-US" dirty="0" err="1" smtClean="0"/>
              <a:t>etitem</a:t>
            </a:r>
            <a:r>
              <a:rPr lang="en-US" dirty="0" smtClean="0"/>
              <a:t>, </a:t>
            </a:r>
            <a:r>
              <a:rPr lang="en-US" dirty="0" err="1" smtClean="0"/>
              <a:t>setitem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252817" y="1425389"/>
            <a:ext cx="806823" cy="699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9969" y="467611"/>
            <a:ext cx="451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Portable </a:t>
            </a:r>
            <a:r>
              <a:rPr lang="en-US" dirty="0" err="1" smtClean="0"/>
              <a:t>vectorized</a:t>
            </a:r>
            <a:r>
              <a:rPr lang="en-US" dirty="0" smtClean="0"/>
              <a:t>  C++ code multithread aware (python free – can be used anywhere)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20639106">
            <a:off x="2247230" y="1831198"/>
            <a:ext cx="3707850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op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7894" y="4890193"/>
            <a:ext cx="2496671" cy="13277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Recycler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5876364" y="4471476"/>
            <a:ext cx="2111189" cy="941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Unstrided</a:t>
            </a:r>
            <a:endParaRPr lang="en-US" dirty="0" smtClean="0"/>
          </a:p>
          <a:p>
            <a:pPr algn="ctr"/>
            <a:r>
              <a:rPr lang="en-US" dirty="0" smtClean="0"/>
              <a:t>Conversion Ops</a:t>
            </a:r>
            <a:endParaRPr lang="en-US" dirty="0"/>
          </a:p>
        </p:txBody>
      </p:sp>
      <p:sp>
        <p:nvSpPr>
          <p:cNvPr id="19" name="Up-Down Arrow 18"/>
          <p:cNvSpPr/>
          <p:nvPr/>
        </p:nvSpPr>
        <p:spPr>
          <a:xfrm>
            <a:off x="1329642" y="3778743"/>
            <a:ext cx="589430" cy="12346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431297" y="2585290"/>
            <a:ext cx="3707850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Unary op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852582">
            <a:off x="2372200" y="3363697"/>
            <a:ext cx="3707850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op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899647" y="991494"/>
            <a:ext cx="605118" cy="7835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48779" y="349624"/>
            <a:ext cx="19300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Pure C </a:t>
            </a:r>
            <a:r>
              <a:rPr lang="en-US" dirty="0" smtClean="0"/>
              <a:t>interface,</a:t>
            </a:r>
          </a:p>
          <a:p>
            <a:r>
              <a:rPr lang="en-US" dirty="0"/>
              <a:t>n</a:t>
            </a:r>
            <a:r>
              <a:rPr lang="en-US" dirty="0" smtClean="0"/>
              <a:t>o python objects,</a:t>
            </a:r>
          </a:p>
          <a:p>
            <a:r>
              <a:rPr lang="en-US" dirty="0" smtClean="0"/>
              <a:t>GIL released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61497" y="5571722"/>
            <a:ext cx="2111189" cy="9412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Unstrided</a:t>
            </a:r>
            <a:endParaRPr lang="en-US" dirty="0" smtClean="0"/>
          </a:p>
          <a:p>
            <a:pPr algn="ctr"/>
            <a:r>
              <a:rPr lang="en-US" dirty="0" smtClean="0"/>
              <a:t>Get/Set Ops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494747">
            <a:off x="2159380" y="4024440"/>
            <a:ext cx="3990675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Up/downcast / copy / </a:t>
            </a:r>
            <a:r>
              <a:rPr lang="en-US" dirty="0" err="1" smtClean="0"/>
              <a:t>astype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108224">
            <a:off x="2066367" y="4791919"/>
            <a:ext cx="4202731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fancy index, bool mask, </a:t>
            </a:r>
            <a:r>
              <a:rPr lang="en-US" dirty="0" err="1" smtClean="0"/>
              <a:t>putmask</a:t>
            </a:r>
            <a:r>
              <a:rPr lang="en-US" dirty="0" smtClean="0"/>
              <a:t>, where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97954" y="1775012"/>
            <a:ext cx="212843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Orange package comes in multiple flavors.</a:t>
            </a:r>
          </a:p>
          <a:p>
            <a:r>
              <a:rPr lang="en-US" dirty="0" smtClean="0"/>
              <a:t>Straight C code</a:t>
            </a:r>
          </a:p>
          <a:p>
            <a:r>
              <a:rPr lang="en-US" dirty="0" smtClean="0"/>
              <a:t>128 bit</a:t>
            </a:r>
          </a:p>
          <a:p>
            <a:r>
              <a:rPr lang="en-US" dirty="0" smtClean="0"/>
              <a:t>256 bit</a:t>
            </a:r>
          </a:p>
          <a:p>
            <a:r>
              <a:rPr lang="en-US" dirty="0" smtClean="0"/>
              <a:t>512 bit</a:t>
            </a:r>
          </a:p>
          <a:p>
            <a:endParaRPr lang="en-US" dirty="0"/>
          </a:p>
          <a:p>
            <a:r>
              <a:rPr lang="en-US" dirty="0" smtClean="0"/>
              <a:t>Perhaps eventually  a GPU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870"/>
          </a:xfrm>
        </p:spPr>
        <p:txBody>
          <a:bodyPr/>
          <a:lstStyle/>
          <a:p>
            <a:r>
              <a:rPr lang="en-US" dirty="0" smtClean="0"/>
              <a:t>Suggested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996"/>
            <a:ext cx="10515600" cy="4849967"/>
          </a:xfrm>
        </p:spPr>
        <p:txBody>
          <a:bodyPr/>
          <a:lstStyle/>
          <a:p>
            <a:r>
              <a:rPr lang="en-US" dirty="0" smtClean="0"/>
              <a:t>Recycling – off by default if large memory supported, else default on, universal to all platforms, can tune (see write up)</a:t>
            </a:r>
          </a:p>
          <a:p>
            <a:r>
              <a:rPr lang="en-US" dirty="0" smtClean="0"/>
              <a:t>Threading – off by default, universal to all platforms, can turn on, assign </a:t>
            </a:r>
            <a:r>
              <a:rPr lang="en-US" dirty="0" err="1" smtClean="0"/>
              <a:t>numa</a:t>
            </a:r>
            <a:r>
              <a:rPr lang="en-US" dirty="0" smtClean="0"/>
              <a:t> affinity, assign max count, etc.</a:t>
            </a:r>
          </a:p>
          <a:p>
            <a:r>
              <a:rPr lang="en-US" dirty="0" smtClean="0"/>
              <a:t>Vectorization – on by default for computers that support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9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 is chip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r>
              <a:rPr lang="en-US" dirty="0" smtClean="0"/>
              <a:t>128 / 256/ 512 flavors</a:t>
            </a:r>
          </a:p>
          <a:p>
            <a:pPr lvl="1"/>
            <a:r>
              <a:rPr lang="en-US" dirty="0" smtClean="0"/>
              <a:t>Start with 256.  If computer only supports 128 – do they really need high performance since that chip is 8+ years old?  Not worth effort initially.</a:t>
            </a:r>
          </a:p>
          <a:p>
            <a:r>
              <a:rPr lang="en-US" dirty="0" smtClean="0"/>
              <a:t>Requires plug in package so others can contribute – for instance, once a user sees how 256 bit package is written, the 512 package is derivable</a:t>
            </a:r>
            <a:r>
              <a:rPr lang="en-US" dirty="0"/>
              <a:t> </a:t>
            </a:r>
            <a:r>
              <a:rPr lang="en-US" dirty="0" smtClean="0"/>
              <a:t>(and so is 128 or some future chip).</a:t>
            </a:r>
          </a:p>
          <a:p>
            <a:r>
              <a:rPr lang="en-US" dirty="0" smtClean="0"/>
              <a:t>Newer chips have more features that can be exploited (and thus the pluggable package approach).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recycler first otherwise – you will not be able to tell when CPU is hitting max speeds due to page faults.</a:t>
            </a:r>
          </a:p>
          <a:p>
            <a:r>
              <a:rPr lang="en-US" dirty="0" smtClean="0"/>
              <a:t>Write </a:t>
            </a:r>
            <a:r>
              <a:rPr lang="en-US" smtClean="0"/>
              <a:t>threading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654" y="44604"/>
            <a:ext cx="1002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ds.groupby</a:t>
            </a:r>
            <a:r>
              <a:rPr lang="en-US" dirty="0" smtClean="0"/>
              <a:t>( &lt;ONE OR MORE KEYS&gt;, </a:t>
            </a:r>
            <a:r>
              <a:rPr lang="en-US" dirty="0" err="1" smtClean="0"/>
              <a:t>kwargs</a:t>
            </a:r>
            <a:r>
              <a:rPr lang="en-US" dirty="0" smtClean="0"/>
              <a:t>).OPERATION(&lt;ONE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654" y="2976830"/>
            <a:ext cx="1002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ds.groupby</a:t>
            </a:r>
            <a:r>
              <a:rPr lang="en-US" dirty="0" smtClean="0"/>
              <a:t>( &lt;ONE OR MORE KEYS&gt;).</a:t>
            </a:r>
            <a:r>
              <a:rPr lang="en-US" dirty="0" err="1" smtClean="0"/>
              <a:t>agg</a:t>
            </a:r>
            <a:r>
              <a:rPr lang="en-US" dirty="0" smtClean="0"/>
              <a:t>(&lt;ONE OR MORE OPS&gt;, 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652" y="3326983"/>
            <a:ext cx="1049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ds.groupby</a:t>
            </a:r>
            <a:r>
              <a:rPr lang="en-US" dirty="0" smtClean="0"/>
              <a:t>( &lt;ONE OR MORE KEYS&gt;).</a:t>
            </a:r>
            <a:r>
              <a:rPr lang="en-US" dirty="0" err="1" smtClean="0"/>
              <a:t>apply_reduce</a:t>
            </a:r>
            <a:r>
              <a:rPr lang="en-US" dirty="0" smtClean="0"/>
              <a:t>(&lt;ONE OR MORE OPS&gt;, 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653" y="5174710"/>
            <a:ext cx="10493297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/>
              <a:t>Categorical Form then matches identically:</a:t>
            </a:r>
          </a:p>
          <a:p>
            <a:r>
              <a:rPr lang="en-US" dirty="0" err="1" smtClean="0"/>
              <a:t>cat.OPERATION</a:t>
            </a:r>
            <a:r>
              <a:rPr lang="en-US" dirty="0" smtClean="0"/>
              <a:t>(&lt;ONE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cat.agg</a:t>
            </a:r>
            <a:r>
              <a:rPr lang="en-US" dirty="0" smtClean="0"/>
              <a:t>(&lt;ONE OR MORE OPS&gt;, 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cat.apply_reduce</a:t>
            </a:r>
            <a:r>
              <a:rPr lang="en-US" dirty="0" smtClean="0"/>
              <a:t>(&lt;ONE OR MORE OPS&gt;, &lt;ONE OR MORE INPUTS&gt;, 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0523" y="1351413"/>
            <a:ext cx="15007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filter</a:t>
            </a:r>
            <a:r>
              <a:rPr lang="en-US" dirty="0" smtClean="0"/>
              <a:t>=</a:t>
            </a:r>
          </a:p>
          <a:p>
            <a:r>
              <a:rPr lang="en-US" b="1" dirty="0" err="1" smtClean="0"/>
              <a:t>showfilter</a:t>
            </a:r>
            <a:r>
              <a:rPr lang="en-US" dirty="0" smtClean="0"/>
              <a:t>=</a:t>
            </a:r>
          </a:p>
          <a:p>
            <a:r>
              <a:rPr lang="en-US" b="1" dirty="0" smtClean="0"/>
              <a:t>transform</a:t>
            </a:r>
            <a:r>
              <a:rPr lang="en-US" dirty="0" smtClean="0"/>
              <a:t>=</a:t>
            </a:r>
            <a:r>
              <a:rPr lang="en-US" dirty="0"/>
              <a:t>	</a:t>
            </a:r>
          </a:p>
        </p:txBody>
      </p:sp>
      <p:sp>
        <p:nvSpPr>
          <p:cNvPr id="9" name="Up Arrow 8"/>
          <p:cNvSpPr/>
          <p:nvPr/>
        </p:nvSpPr>
        <p:spPr>
          <a:xfrm>
            <a:off x="2598234" y="413936"/>
            <a:ext cx="446049" cy="801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905606" y="376238"/>
            <a:ext cx="446049" cy="1008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389648" y="403268"/>
            <a:ext cx="446049" cy="1748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2526" y="1243497"/>
            <a:ext cx="26651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column names and foreign arrays allowed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0644" y="1372217"/>
            <a:ext cx="24644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um, min, median, </a:t>
            </a:r>
            <a:r>
              <a:rPr lang="en-US" dirty="0" err="1" smtClean="0"/>
              <a:t>trimbr</a:t>
            </a:r>
            <a:r>
              <a:rPr lang="en-US" dirty="0" smtClean="0"/>
              <a:t>, </a:t>
            </a:r>
            <a:r>
              <a:rPr lang="en-US" dirty="0" err="1" smtClean="0"/>
              <a:t>ema_decay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8415451" y="441951"/>
            <a:ext cx="446049" cy="801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65502" y="2185952"/>
            <a:ext cx="52020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column names and foreign arrays allowed, if nothing passed assumes all computable columns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0652" y="3842865"/>
            <a:ext cx="9801923" cy="1200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u="sng" dirty="0" err="1" smtClean="0"/>
              <a:t>Groupby</a:t>
            </a:r>
            <a:r>
              <a:rPr lang="en-US" b="1" u="sng" dirty="0" smtClean="0"/>
              <a:t> shorthand methods</a:t>
            </a:r>
          </a:p>
          <a:p>
            <a:r>
              <a:rPr lang="en-US" dirty="0" smtClean="0"/>
              <a:t>ds.gb: does pandas style – first occurrence binning, but display sorted</a:t>
            </a:r>
          </a:p>
          <a:p>
            <a:r>
              <a:rPr lang="en-US" dirty="0" err="1" smtClean="0"/>
              <a:t>ds.gbu</a:t>
            </a:r>
            <a:r>
              <a:rPr lang="en-US" dirty="0" smtClean="0"/>
              <a:t>: ‘u’ = unordered.  First occurrence ordering and binning.  Bins displayed in first occurrence.</a:t>
            </a:r>
          </a:p>
          <a:p>
            <a:r>
              <a:rPr lang="en-US" dirty="0" err="1" smtClean="0"/>
              <a:t>ds.gbs</a:t>
            </a:r>
            <a:r>
              <a:rPr lang="en-US" dirty="0" smtClean="0"/>
              <a:t>: ‘s’ = sorted. All keys sorted (</a:t>
            </a:r>
            <a:r>
              <a:rPr lang="en-US" dirty="0" err="1" smtClean="0"/>
              <a:t>lexsort</a:t>
            </a:r>
            <a:r>
              <a:rPr lang="en-US" dirty="0" smtClean="0"/>
              <a:t>).  Bins are sorted and displayed that way. (</a:t>
            </a:r>
            <a:r>
              <a:rPr lang="en-US" dirty="0" err="1" smtClean="0"/>
              <a:t>lex</a:t>
            </a:r>
            <a:r>
              <a:rPr lang="en-US" dirty="0" smtClean="0"/>
              <a:t>=True)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4047892" y="376238"/>
            <a:ext cx="446049" cy="3878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8029" y="783269"/>
            <a:ext cx="1341865" cy="376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cat </a:t>
            </a:r>
            <a:r>
              <a:rPr lang="en-US" dirty="0" err="1" smtClean="0"/>
              <a:t>kwargs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3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51723" y="1331256"/>
            <a:ext cx="2971801" cy="140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485" y="1230651"/>
          <a:ext cx="302409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13"/>
                <a:gridCol w="432013"/>
                <a:gridCol w="432013"/>
                <a:gridCol w="432013"/>
                <a:gridCol w="432013"/>
                <a:gridCol w="432013"/>
                <a:gridCol w="432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51723" y="1694328"/>
            <a:ext cx="304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([A,B,C,D]).sum(E)</a:t>
            </a:r>
          </a:p>
          <a:p>
            <a:r>
              <a:rPr lang="en-US" dirty="0" smtClean="0"/>
              <a:t>Cat([A,B,C,D]).sum(E)</a:t>
            </a:r>
          </a:p>
          <a:p>
            <a:r>
              <a:rPr lang="en-US" dirty="0" smtClean="0"/>
              <a:t>Accum2([A,B],[C,D]).sum(E)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1221" y="832622"/>
            <a:ext cx="187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Dataset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723524" y="1792903"/>
            <a:ext cx="1371606" cy="58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163860" y="1364411"/>
          <a:ext cx="2365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94"/>
                <a:gridCol w="1182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groupby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ABCD3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Bent Arrow 11"/>
          <p:cNvSpPr/>
          <p:nvPr/>
        </p:nvSpPr>
        <p:spPr>
          <a:xfrm rot="10800000">
            <a:off x="7301749" y="2898168"/>
            <a:ext cx="2447359" cy="3892593"/>
          </a:xfrm>
          <a:prstGeom prst="bentArrow">
            <a:avLst>
              <a:gd name="adj1" fmla="val 1122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2346" y="1372340"/>
            <a:ext cx="2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REDUCE</a:t>
            </a:r>
            <a:endParaRPr lang="en-US" u="sng" dirty="0"/>
          </a:p>
        </p:txBody>
      </p:sp>
      <p:sp>
        <p:nvSpPr>
          <p:cNvPr id="14" name="Rectangle 13"/>
          <p:cNvSpPr/>
          <p:nvPr/>
        </p:nvSpPr>
        <p:spPr>
          <a:xfrm>
            <a:off x="3751723" y="3060076"/>
            <a:ext cx="3388665" cy="15298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12346" y="3101160"/>
            <a:ext cx="2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NON-REDUCE</a:t>
            </a:r>
            <a:endParaRPr lang="en-US" u="sng" dirty="0"/>
          </a:p>
        </p:txBody>
      </p:sp>
      <p:sp>
        <p:nvSpPr>
          <p:cNvPr id="18" name="Bent Arrow 17"/>
          <p:cNvSpPr/>
          <p:nvPr/>
        </p:nvSpPr>
        <p:spPr>
          <a:xfrm rot="10800000">
            <a:off x="4612345" y="4589895"/>
            <a:ext cx="2447359" cy="2079843"/>
          </a:xfrm>
          <a:prstGeom prst="bentArrow">
            <a:avLst>
              <a:gd name="adj1" fmla="val 1122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6200000">
            <a:off x="4286613" y="3039758"/>
            <a:ext cx="1662981" cy="4763259"/>
          </a:xfrm>
          <a:prstGeom prst="bentArrow">
            <a:avLst>
              <a:gd name="adj1" fmla="val 1122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4123" y="3460372"/>
            <a:ext cx="345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([A,B,C,D]).</a:t>
            </a:r>
            <a:r>
              <a:rPr lang="en-US" dirty="0" err="1" smtClean="0"/>
              <a:t>cumsum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Cat([A,B,C,D]).</a:t>
            </a:r>
            <a:r>
              <a:rPr lang="en-US" dirty="0" err="1" smtClean="0"/>
              <a:t>cumsum</a:t>
            </a:r>
            <a:r>
              <a:rPr lang="en-US" dirty="0" smtClean="0"/>
              <a:t>(E)</a:t>
            </a:r>
          </a:p>
          <a:p>
            <a:r>
              <a:rPr lang="en-US" dirty="0" smtClean="0"/>
              <a:t>Accum2([A,B],[C,D]).</a:t>
            </a:r>
            <a:r>
              <a:rPr lang="en-US" dirty="0" err="1" smtClean="0"/>
              <a:t>cumsum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843506" y="3897829"/>
            <a:ext cx="290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Transform=True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1221" y="322729"/>
            <a:ext cx="796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ways to produce a new column ‘F’ which can be fed back 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28864" y="971575"/>
            <a:ext cx="213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Grouped by Dataset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992375" y="1713521"/>
            <a:ext cx="757863" cy="58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992375" y="3532281"/>
            <a:ext cx="757863" cy="585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593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Suggested Architecture</vt:lpstr>
      <vt:lpstr>Suggested approach</vt:lpstr>
      <vt:lpstr>Vectorization is chip dependent</vt:lpstr>
      <vt:lpstr>First step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Suggested Architecture</dc:title>
  <dc:creator>Thomas Dimitri</dc:creator>
  <cp:lastModifiedBy>Thomas Dimitri</cp:lastModifiedBy>
  <cp:revision>1</cp:revision>
  <dcterms:created xsi:type="dcterms:W3CDTF">2020-05-14T12:06:00Z</dcterms:created>
  <dcterms:modified xsi:type="dcterms:W3CDTF">2020-05-14T12:11:18Z</dcterms:modified>
</cp:coreProperties>
</file>